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348" r:id="rId2"/>
    <p:sldId id="284" r:id="rId3"/>
    <p:sldId id="318" r:id="rId4"/>
    <p:sldId id="340" r:id="rId5"/>
    <p:sldId id="323" r:id="rId6"/>
    <p:sldId id="342" r:id="rId7"/>
    <p:sldId id="343" r:id="rId8"/>
    <p:sldId id="344" r:id="rId9"/>
    <p:sldId id="345" r:id="rId10"/>
    <p:sldId id="346" r:id="rId11"/>
    <p:sldId id="347" r:id="rId12"/>
    <p:sldId id="349" r:id="rId13"/>
  </p:sldIdLst>
  <p:sldSz cx="9906000" cy="6858000" type="A4"/>
  <p:notesSz cx="6797675" cy="9926638"/>
  <p:embeddedFontLst>
    <p:embeddedFont>
      <p:font typeface="나눔고딕 Bold" panose="020B0600000101010101" charset="-127"/>
      <p:bold r:id="rId16"/>
    </p:embeddedFont>
    <p:embeddedFont>
      <p:font typeface="ＭＳ Ｐゴシック" panose="020B0600070205080204" pitchFamily="34" charset="-128"/>
      <p:regular r:id="rId17"/>
    </p:embeddedFont>
    <p:embeddedFont>
      <p:font typeface="Palatino Linotype" panose="02040502050505030304" pitchFamily="18" charset="0"/>
      <p:regular r:id="rId18"/>
      <p:bold r:id="rId19"/>
      <p:italic r:id="rId20"/>
      <p:boldItalic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맑은 고딕" panose="020B0503020000020004" pitchFamily="50" charset="-127"/>
      <p:regular r:id="rId26"/>
      <p:bold r:id="rId27"/>
    </p:embeddedFont>
    <p:embeddedFont>
      <p:font typeface="Yoon 2002_TT" panose="020B0600000101010101" charset="-127"/>
      <p:regular r:id="rId28"/>
    </p:embeddedFont>
    <p:embeddedFont>
      <p:font typeface="Arial Unicode MS" panose="020B0604020202020204" pitchFamily="50" charset="-127"/>
      <p:regular r:id="rId29"/>
    </p:embeddedFont>
    <p:embeddedFont>
      <p:font typeface="나눔고딕" panose="020B0600000101010101" charset="-127"/>
      <p:regular r:id="rId30"/>
      <p:bold r:id="rId31"/>
    </p:embeddedFont>
    <p:embeddedFont>
      <p:font typeface="나눔고딕 ExtraBold" panose="020B0600000101010101" charset="-127"/>
      <p:bold r:id="rId32"/>
    </p:embeddedFont>
    <p:embeddedFont>
      <p:font typeface="Tahoma" panose="020B0604030504040204" pitchFamily="34" charset="0"/>
      <p:regular r:id="rId33"/>
      <p:bold r:id="rId34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F5F5F"/>
    <a:srgbClr val="800000"/>
    <a:srgbClr val="777777"/>
    <a:srgbClr val="0D2F87"/>
    <a:srgbClr val="D60093"/>
    <a:srgbClr val="3E403F"/>
    <a:srgbClr val="F5F5F5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793D81CF-94F2-401A-BA57-92F5A7B2D0C5}" styleName="보통 스타일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188" autoAdjust="0"/>
    <p:restoredTop sz="90488" autoAdjust="0"/>
  </p:normalViewPr>
  <p:slideViewPr>
    <p:cSldViewPr>
      <p:cViewPr varScale="1">
        <p:scale>
          <a:sx n="94" d="100"/>
          <a:sy n="94" d="100"/>
        </p:scale>
        <p:origin x="-336" y="-102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6" d="100"/>
          <a:sy n="76" d="100"/>
        </p:scale>
        <p:origin x="-2130" y="-114"/>
      </p:cViewPr>
      <p:guideLst>
        <p:guide orient="horz" pos="3127"/>
        <p:guide pos="2141"/>
      </p:guideLst>
    </p:cSldViewPr>
  </p:notes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font" Target="fonts/font11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34" Type="http://schemas.openxmlformats.org/officeDocument/2006/relationships/font" Target="fonts/font19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33" Type="http://schemas.openxmlformats.org/officeDocument/2006/relationships/font" Target="fonts/font18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font" Target="fonts/font1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32" Type="http://schemas.openxmlformats.org/officeDocument/2006/relationships/font" Target="fonts/font17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font" Target="fonts/font8.fntdata"/><Relationship Id="rId28" Type="http://schemas.openxmlformats.org/officeDocument/2006/relationships/font" Target="fonts/font13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31" Type="http://schemas.openxmlformats.org/officeDocument/2006/relationships/font" Target="fonts/font1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Relationship Id="rId27" Type="http://schemas.openxmlformats.org/officeDocument/2006/relationships/font" Target="fonts/font12.fntdata"/><Relationship Id="rId30" Type="http://schemas.openxmlformats.org/officeDocument/2006/relationships/font" Target="fonts/font15.fntdata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D142A4-9C53-4093-953A-C9DDBD450C2B}" type="datetimeFigureOut">
              <a:rPr lang="ko-KR" altLang="en-US" smtClean="0"/>
              <a:t>2015-10-07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E3361D-7A7B-4DAD-B4AD-B6036BE9E48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05293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9CCF72-F4C0-4B2F-80EA-A8524D9CEB4C}" type="datetimeFigureOut">
              <a:rPr lang="ko-KR" altLang="en-US" smtClean="0"/>
              <a:pPr/>
              <a:t>2015-10-07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711200" y="744538"/>
            <a:ext cx="537527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C07FD7-31C8-4ABB-91B1-F006B31822C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95049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C07FD7-31C8-4ABB-91B1-F006B31822CA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55505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C07FD7-31C8-4ABB-91B1-F006B31822CA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55505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C07FD7-31C8-4ABB-91B1-F006B31822CA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55505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C07FD7-31C8-4ABB-91B1-F006B31822CA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55505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C07FD7-31C8-4ABB-91B1-F006B31822CA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55505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C07FD7-31C8-4ABB-91B1-F006B31822CA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55505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C07FD7-31C8-4ABB-91B1-F006B31822CA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55505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C07FD7-31C8-4ABB-91B1-F006B31822CA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55505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C07FD7-31C8-4ABB-91B1-F006B31822CA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55505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C07FD7-31C8-4ABB-91B1-F006B31822CA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55505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:\01_작업폴더\00_제안서\16_기상청제안서 2015\발표자료목차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17113" cy="6869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40354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제목 3"/>
          <p:cNvSpPr>
            <a:spLocks noGrp="1"/>
          </p:cNvSpPr>
          <p:nvPr>
            <p:ph type="title"/>
          </p:nvPr>
        </p:nvSpPr>
        <p:spPr>
          <a:xfrm>
            <a:off x="345656" y="187200"/>
            <a:ext cx="4210160" cy="492443"/>
          </a:xfrm>
          <a:prstGeom prst="rect">
            <a:avLst/>
          </a:prstGeom>
        </p:spPr>
        <p:txBody>
          <a:bodyPr wrap="none" lIns="0" tIns="0" rIns="0" bIns="0">
            <a:spAutoFit/>
            <a:scene3d>
              <a:camera prst="orthographicFront"/>
              <a:lightRig rig="threePt" dir="t"/>
            </a:scene3d>
            <a:sp3d prstMaterial="softEdge">
              <a:bevelB w="6350" h="82550"/>
            </a:sp3d>
          </a:bodyPr>
          <a:lstStyle>
            <a:lvl1pPr marL="246063" indent="-246063" algn="l" rtl="0" fontAlgn="base" latinLnBrk="1">
              <a:spcBef>
                <a:spcPts val="0"/>
              </a:spcBef>
              <a:spcAft>
                <a:spcPts val="500"/>
              </a:spcAft>
              <a:buFont typeface="+mj-lt"/>
              <a:buNone/>
              <a:defRPr kumimoji="1" lang="ko-KR" altLang="en-US" sz="3200" kern="1200" dirty="0">
                <a:ln w="15875"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tx2">
                        <a:lumMod val="20000"/>
                        <a:lumOff val="80000"/>
                      </a:schemeClr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50000"/>
                    </a:srgb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  <a:cs typeface="+mn-cs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5" name="바닥글 개체 틀 4"/>
          <p:cNvSpPr txBox="1">
            <a:spLocks/>
          </p:cNvSpPr>
          <p:nvPr userDrawn="1"/>
        </p:nvSpPr>
        <p:spPr>
          <a:xfrm>
            <a:off x="3384550" y="6545238"/>
            <a:ext cx="3136900" cy="268139"/>
          </a:xfrm>
          <a:prstGeom prst="rect">
            <a:avLst/>
          </a:prstGeom>
        </p:spPr>
        <p:txBody>
          <a:bodyPr vert="horz" lIns="99060" tIns="49530" rIns="99060" bIns="49530" rtlCol="0" anchor="ctr"/>
          <a:lstStyle>
            <a:lvl1pPr>
              <a:defRPr sz="1050">
                <a:latin typeface="바탕체" pitchFamily="17" charset="-127"/>
                <a:ea typeface="바탕체" pitchFamily="17" charset="-127"/>
              </a:defRPr>
            </a:lvl1pPr>
          </a:lstStyle>
          <a:p>
            <a:pPr marL="0" marR="0" lvl="0" indent="0" algn="ctr" defTabSz="99057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83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고딕 ExtraBold" panose="020D0904000000000000" pitchFamily="50" charset="-127"/>
                <a:ea typeface="나눔고딕 ExtraBold" panose="020D0904000000000000" pitchFamily="50" charset="-127"/>
                <a:cs typeface="+mn-cs"/>
              </a:rPr>
              <a:t> </a:t>
            </a:r>
            <a:fld id="{3EEBBA46-D8B2-4C7F-8198-519BF7CCA23E}" type="slidenum">
              <a:rPr kumimoji="0" lang="ko-KR" altLang="en-US" sz="1083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나눔고딕 ExtraBold" panose="020D0904000000000000" pitchFamily="50" charset="-127"/>
                <a:ea typeface="나눔고딕 ExtraBold" panose="020D0904000000000000" pitchFamily="50" charset="-127"/>
                <a:cs typeface="+mn-cs"/>
              </a:rPr>
              <a:pPr marL="0" marR="0" lvl="0" indent="0" algn="ctr" defTabSz="99057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r>
              <a:rPr kumimoji="0" lang="ko-KR" altLang="en-US" sz="1083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고딕 ExtraBold" panose="020D0904000000000000" pitchFamily="50" charset="-127"/>
                <a:ea typeface="나눔고딕 ExtraBold" panose="020D0904000000000000" pitchFamily="50" charset="-127"/>
                <a:cs typeface="+mn-cs"/>
              </a:rPr>
              <a:t> </a:t>
            </a:r>
            <a:endParaRPr kumimoji="0" lang="ko-KR" altLang="en-US" sz="1083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나눔고딕 ExtraBold" panose="020D0904000000000000" pitchFamily="50" charset="-127"/>
              <a:ea typeface="나눔고딕 ExtraBold" panose="020D0904000000000000" pitchFamily="50" charset="-127"/>
              <a:cs typeface="+mn-cs"/>
            </a:endParaRPr>
          </a:p>
        </p:txBody>
      </p:sp>
      <p:pic>
        <p:nvPicPr>
          <p:cNvPr id="36" name="그림 3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65" y="6576240"/>
            <a:ext cx="972000" cy="227705"/>
          </a:xfrm>
          <a:prstGeom prst="rect">
            <a:avLst/>
          </a:prstGeom>
        </p:spPr>
      </p:pic>
      <p:grpSp>
        <p:nvGrpSpPr>
          <p:cNvPr id="37" name="그룹 366"/>
          <p:cNvGrpSpPr>
            <a:grpSpLocks/>
          </p:cNvGrpSpPr>
          <p:nvPr userDrawn="1"/>
        </p:nvGrpSpPr>
        <p:grpSpPr bwMode="auto">
          <a:xfrm>
            <a:off x="4584258" y="6643074"/>
            <a:ext cx="720000" cy="57264"/>
            <a:chOff x="-4252971" y="10390790"/>
            <a:chExt cx="794093" cy="45456"/>
          </a:xfrm>
        </p:grpSpPr>
        <p:sp>
          <p:nvSpPr>
            <p:cNvPr id="38" name="타원 37"/>
            <p:cNvSpPr/>
            <p:nvPr/>
          </p:nvSpPr>
          <p:spPr>
            <a:xfrm>
              <a:off x="-3560198" y="10390790"/>
              <a:ext cx="45595" cy="45456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/>
            </a:p>
          </p:txBody>
        </p:sp>
        <p:sp>
          <p:nvSpPr>
            <p:cNvPr id="39" name="타원 38"/>
            <p:cNvSpPr/>
            <p:nvPr/>
          </p:nvSpPr>
          <p:spPr>
            <a:xfrm>
              <a:off x="-3504473" y="10390790"/>
              <a:ext cx="45595" cy="45456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/>
            </a:p>
          </p:txBody>
        </p:sp>
        <p:sp>
          <p:nvSpPr>
            <p:cNvPr id="40" name="타원 39"/>
            <p:cNvSpPr/>
            <p:nvPr/>
          </p:nvSpPr>
          <p:spPr>
            <a:xfrm>
              <a:off x="-4252971" y="10390790"/>
              <a:ext cx="45595" cy="45456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/>
            </a:p>
          </p:txBody>
        </p:sp>
        <p:sp>
          <p:nvSpPr>
            <p:cNvPr id="41" name="타원 40"/>
            <p:cNvSpPr/>
            <p:nvPr/>
          </p:nvSpPr>
          <p:spPr>
            <a:xfrm>
              <a:off x="-4195979" y="10390790"/>
              <a:ext cx="45595" cy="45456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/>
            </a:p>
          </p:txBody>
        </p:sp>
      </p:grpSp>
      <p:pic>
        <p:nvPicPr>
          <p:cNvPr id="2050" name="Picture 2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25" y="6461283"/>
            <a:ext cx="1225290" cy="352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44994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30EDBD-1C2D-4C1E-B459-B60219FAB484}" type="datetimeFigureOut">
              <a:rPr lang="ko-KR" altLang="en-US" smtClean="0"/>
              <a:pPr/>
              <a:t>2015-10-07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pic>
        <p:nvPicPr>
          <p:cNvPr id="7" name="그림 6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619"/>
            <a:ext cx="9900591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4" r:id="rId2"/>
    <p:sldLayoutId id="2147483655" r:id="rId3"/>
  </p:sldLayoutIdLst>
  <p:timing>
    <p:tnLst>
      <p:par>
        <p:cTn id="1" dur="indefinite" restart="never" nodeType="tmRoot"/>
      </p:par>
    </p:tnLst>
  </p:timing>
  <p:txStyles>
    <p:titleStyle>
      <a:lvl1pPr algn="ctr" defTabSz="990570" rtl="0" eaLnBrk="1" latinLnBrk="1" hangingPunct="1">
        <a:spcBef>
          <a:spcPct val="0"/>
        </a:spcBef>
        <a:buNone/>
        <a:defRPr sz="47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1464" indent="-371464" algn="l" defTabSz="990570" rtl="0" eaLnBrk="1" latinLnBrk="1" hangingPunct="1">
        <a:spcBef>
          <a:spcPct val="20000"/>
        </a:spcBef>
        <a:buFont typeface="Arial" pitchFamily="34" charset="0"/>
        <a:buChar char="•"/>
        <a:defRPr sz="3467" kern="1200">
          <a:solidFill>
            <a:schemeClr val="tx1"/>
          </a:solidFill>
          <a:latin typeface="+mn-lt"/>
          <a:ea typeface="+mn-ea"/>
          <a:cs typeface="+mn-cs"/>
        </a:defRPr>
      </a:lvl1pPr>
      <a:lvl2pPr marL="804838" indent="-309553" algn="l" defTabSz="990570" rtl="0" eaLnBrk="1" latinLnBrk="1" hangingPunct="1">
        <a:spcBef>
          <a:spcPct val="20000"/>
        </a:spcBef>
        <a:buFont typeface="Arial" pitchFamily="34" charset="0"/>
        <a:buChar char="–"/>
        <a:defRPr sz="3033" kern="1200">
          <a:solidFill>
            <a:schemeClr val="tx1"/>
          </a:solidFill>
          <a:latin typeface="+mn-lt"/>
          <a:ea typeface="+mn-ea"/>
          <a:cs typeface="+mn-cs"/>
        </a:defRPr>
      </a:lvl2pPr>
      <a:lvl3pPr marL="1238212" indent="-247642" algn="l" defTabSz="990570" rtl="0" eaLnBrk="1" latinLnBrk="1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33497" indent="-247642" algn="l" defTabSz="990570" rtl="0" eaLnBrk="1" latinLnBrk="1" hangingPunct="1">
        <a:spcBef>
          <a:spcPct val="20000"/>
        </a:spcBef>
        <a:buFont typeface="Arial" pitchFamily="34" charset="0"/>
        <a:buChar char="–"/>
        <a:defRPr sz="2167" kern="1200">
          <a:solidFill>
            <a:schemeClr val="tx1"/>
          </a:solidFill>
          <a:latin typeface="+mn-lt"/>
          <a:ea typeface="+mn-ea"/>
          <a:cs typeface="+mn-cs"/>
        </a:defRPr>
      </a:lvl4pPr>
      <a:lvl5pPr marL="2228781" indent="-247642" algn="l" defTabSz="990570" rtl="0" eaLnBrk="1" latinLnBrk="1" hangingPunct="1">
        <a:spcBef>
          <a:spcPct val="20000"/>
        </a:spcBef>
        <a:buFont typeface="Arial" pitchFamily="34" charset="0"/>
        <a:buChar char="»"/>
        <a:defRPr sz="2167" kern="1200">
          <a:solidFill>
            <a:schemeClr val="tx1"/>
          </a:solidFill>
          <a:latin typeface="+mn-lt"/>
          <a:ea typeface="+mn-ea"/>
          <a:cs typeface="+mn-cs"/>
        </a:defRPr>
      </a:lvl5pPr>
      <a:lvl6pPr marL="2724066" indent="-247642" algn="l" defTabSz="990570" rtl="0" eaLnBrk="1" latinLnBrk="1" hangingPunct="1">
        <a:spcBef>
          <a:spcPct val="20000"/>
        </a:spcBef>
        <a:buFont typeface="Arial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6pPr>
      <a:lvl7pPr marL="3219351" indent="-247642" algn="l" defTabSz="990570" rtl="0" eaLnBrk="1" latinLnBrk="1" hangingPunct="1">
        <a:spcBef>
          <a:spcPct val="20000"/>
        </a:spcBef>
        <a:buFont typeface="Arial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7pPr>
      <a:lvl8pPr marL="3714636" indent="-247642" algn="l" defTabSz="990570" rtl="0" eaLnBrk="1" latinLnBrk="1" hangingPunct="1">
        <a:spcBef>
          <a:spcPct val="20000"/>
        </a:spcBef>
        <a:buFont typeface="Arial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8pPr>
      <a:lvl9pPr marL="4209920" indent="-247642" algn="l" defTabSz="990570" rtl="0" eaLnBrk="1" latinLnBrk="1" hangingPunct="1">
        <a:spcBef>
          <a:spcPct val="20000"/>
        </a:spcBef>
        <a:buFont typeface="Arial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90570" rtl="0" eaLnBrk="1" latinLnBrk="1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1pPr>
      <a:lvl2pPr marL="495285" algn="l" defTabSz="990570" rtl="0" eaLnBrk="1" latinLnBrk="1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2pPr>
      <a:lvl3pPr marL="990570" algn="l" defTabSz="990570" rtl="0" eaLnBrk="1" latinLnBrk="1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3pPr>
      <a:lvl4pPr marL="1485854" algn="l" defTabSz="990570" rtl="0" eaLnBrk="1" latinLnBrk="1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4pPr>
      <a:lvl5pPr marL="1981139" algn="l" defTabSz="990570" rtl="0" eaLnBrk="1" latinLnBrk="1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5pPr>
      <a:lvl6pPr marL="2476424" algn="l" defTabSz="990570" rtl="0" eaLnBrk="1" latinLnBrk="1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09" algn="l" defTabSz="990570" rtl="0" eaLnBrk="1" latinLnBrk="1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7pPr>
      <a:lvl8pPr marL="3466993" algn="l" defTabSz="990570" rtl="0" eaLnBrk="1" latinLnBrk="1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8pPr>
      <a:lvl9pPr marL="3962278" algn="l" defTabSz="990570" rtl="0" eaLnBrk="1" latinLnBrk="1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3" Type="http://schemas.openxmlformats.org/officeDocument/2006/relationships/image" Target="../media/image7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microsoft.com/office/2007/relationships/hdphoto" Target="../media/hdphoto1.wdp"/><Relationship Id="rId15" Type="http://schemas.openxmlformats.org/officeDocument/2006/relationships/image" Target="../media/image18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Relationship Id="rId1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30.png"/><Relationship Id="rId18" Type="http://schemas.openxmlformats.org/officeDocument/2006/relationships/image" Target="../media/image35.png"/><Relationship Id="rId26" Type="http://schemas.openxmlformats.org/officeDocument/2006/relationships/image" Target="../media/image43.png"/><Relationship Id="rId39" Type="http://schemas.openxmlformats.org/officeDocument/2006/relationships/image" Target="../media/image56.png"/><Relationship Id="rId3" Type="http://schemas.openxmlformats.org/officeDocument/2006/relationships/image" Target="../media/image20.png"/><Relationship Id="rId21" Type="http://schemas.openxmlformats.org/officeDocument/2006/relationships/image" Target="../media/image38.png"/><Relationship Id="rId34" Type="http://schemas.openxmlformats.org/officeDocument/2006/relationships/image" Target="../media/image51.jpeg"/><Relationship Id="rId7" Type="http://schemas.openxmlformats.org/officeDocument/2006/relationships/image" Target="../media/image24.png"/><Relationship Id="rId12" Type="http://schemas.openxmlformats.org/officeDocument/2006/relationships/image" Target="../media/image29.png"/><Relationship Id="rId17" Type="http://schemas.openxmlformats.org/officeDocument/2006/relationships/image" Target="../media/image34.png"/><Relationship Id="rId25" Type="http://schemas.openxmlformats.org/officeDocument/2006/relationships/image" Target="../media/image42.png"/><Relationship Id="rId33" Type="http://schemas.openxmlformats.org/officeDocument/2006/relationships/image" Target="../media/image50.jpeg"/><Relationship Id="rId38" Type="http://schemas.openxmlformats.org/officeDocument/2006/relationships/image" Target="../media/image55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33.png"/><Relationship Id="rId20" Type="http://schemas.openxmlformats.org/officeDocument/2006/relationships/image" Target="../media/image37.png"/><Relationship Id="rId29" Type="http://schemas.openxmlformats.org/officeDocument/2006/relationships/image" Target="../media/image4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24" Type="http://schemas.openxmlformats.org/officeDocument/2006/relationships/image" Target="../media/image41.png"/><Relationship Id="rId32" Type="http://schemas.openxmlformats.org/officeDocument/2006/relationships/image" Target="../media/image49.png"/><Relationship Id="rId37" Type="http://schemas.openxmlformats.org/officeDocument/2006/relationships/image" Target="../media/image54.png"/><Relationship Id="rId5" Type="http://schemas.openxmlformats.org/officeDocument/2006/relationships/image" Target="../media/image22.png"/><Relationship Id="rId15" Type="http://schemas.openxmlformats.org/officeDocument/2006/relationships/image" Target="../media/image32.png"/><Relationship Id="rId23" Type="http://schemas.openxmlformats.org/officeDocument/2006/relationships/image" Target="../media/image40.jpeg"/><Relationship Id="rId28" Type="http://schemas.openxmlformats.org/officeDocument/2006/relationships/image" Target="../media/image45.png"/><Relationship Id="rId36" Type="http://schemas.openxmlformats.org/officeDocument/2006/relationships/image" Target="../media/image53.png"/><Relationship Id="rId10" Type="http://schemas.openxmlformats.org/officeDocument/2006/relationships/image" Target="../media/image27.png"/><Relationship Id="rId19" Type="http://schemas.openxmlformats.org/officeDocument/2006/relationships/image" Target="../media/image36.png"/><Relationship Id="rId31" Type="http://schemas.openxmlformats.org/officeDocument/2006/relationships/image" Target="../media/image48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Relationship Id="rId14" Type="http://schemas.openxmlformats.org/officeDocument/2006/relationships/image" Target="../media/image31.png"/><Relationship Id="rId22" Type="http://schemas.openxmlformats.org/officeDocument/2006/relationships/image" Target="../media/image39.png"/><Relationship Id="rId27" Type="http://schemas.openxmlformats.org/officeDocument/2006/relationships/image" Target="../media/image44.png"/><Relationship Id="rId30" Type="http://schemas.openxmlformats.org/officeDocument/2006/relationships/image" Target="../media/image47.png"/><Relationship Id="rId35" Type="http://schemas.openxmlformats.org/officeDocument/2006/relationships/image" Target="../media/image52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jpg"/><Relationship Id="rId3" Type="http://schemas.openxmlformats.org/officeDocument/2006/relationships/image" Target="../media/image57.png"/><Relationship Id="rId7" Type="http://schemas.openxmlformats.org/officeDocument/2006/relationships/image" Target="../media/image6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3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Relationship Id="rId9" Type="http://schemas.openxmlformats.org/officeDocument/2006/relationships/image" Target="../media/image6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2.png"/><Relationship Id="rId4" Type="http://schemas.openxmlformats.org/officeDocument/2006/relationships/image" Target="../media/image6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0.png"/><Relationship Id="rId5" Type="http://schemas.openxmlformats.org/officeDocument/2006/relationships/image" Target="../media/image69.png"/><Relationship Id="rId4" Type="http://schemas.openxmlformats.org/officeDocument/2006/relationships/image" Target="../media/image6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7" Type="http://schemas.openxmlformats.org/officeDocument/2006/relationships/image" Target="../media/image7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2.png"/><Relationship Id="rId4" Type="http://schemas.openxmlformats.org/officeDocument/2006/relationships/image" Target="../media/image7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6885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376908" y="980660"/>
            <a:ext cx="8784976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ko-KR" sz="6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2014-2015</a:t>
            </a:r>
          </a:p>
          <a:p>
            <a:pPr algn="ctr">
              <a:defRPr/>
            </a:pPr>
            <a:r>
              <a:rPr lang="en-US" altLang="ko-KR" sz="6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GISC Seoul</a:t>
            </a:r>
          </a:p>
          <a:p>
            <a:pPr algn="ctr">
              <a:defRPr/>
            </a:pPr>
            <a:r>
              <a:rPr lang="en-US" altLang="ko-KR" sz="6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Operation</a:t>
            </a:r>
          </a:p>
        </p:txBody>
      </p:sp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1795333" y="4961048"/>
            <a:ext cx="6336991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ko-KR" sz="2400" dirty="0" smtClean="0">
                <a:latin typeface="나눔고딕 ExtraBold" pitchFamily="50" charset="-127"/>
                <a:ea typeface="나눔고딕 ExtraBold" pitchFamily="50" charset="-127"/>
              </a:rPr>
              <a:t>2015.10. </a:t>
            </a:r>
          </a:p>
          <a:p>
            <a:endParaRPr lang="en-US" altLang="ko-KR" dirty="0" smtClean="0">
              <a:latin typeface="나눔고딕 ExtraBold" pitchFamily="50" charset="-127"/>
              <a:ea typeface="나눔고딕 ExtraBold" pitchFamily="50" charset="-127"/>
            </a:endParaRPr>
          </a:p>
          <a:p>
            <a:r>
              <a:rPr lang="en-US" altLang="ko-KR" dirty="0" smtClean="0">
                <a:latin typeface="나눔고딕 ExtraBold" pitchFamily="50" charset="-127"/>
                <a:ea typeface="나눔고딕 ExtraBold" pitchFamily="50" charset="-127"/>
              </a:rPr>
              <a:t>CHOI </a:t>
            </a:r>
            <a:r>
              <a:rPr lang="en-US" altLang="ko-KR" dirty="0" err="1" smtClean="0">
                <a:latin typeface="나눔고딕 ExtraBold" pitchFamily="50" charset="-127"/>
                <a:ea typeface="나눔고딕 ExtraBold" pitchFamily="50" charset="-127"/>
              </a:rPr>
              <a:t>Chulwoon</a:t>
            </a:r>
            <a:r>
              <a:rPr lang="en-US" altLang="ko-KR" dirty="0" smtClean="0">
                <a:latin typeface="나눔고딕 ExtraBold" pitchFamily="50" charset="-127"/>
                <a:ea typeface="나눔고딕 ExtraBold" pitchFamily="50" charset="-127"/>
              </a:rPr>
              <a:t>  / Associate Director, ICT division of KMA</a:t>
            </a:r>
            <a:endParaRPr lang="ko-KR" altLang="en-US" dirty="0">
              <a:latin typeface="나눔고딕 ExtraBold" pitchFamily="50" charset="-127"/>
              <a:ea typeface="나눔고딕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65651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"/>
          <p:cNvGrpSpPr/>
          <p:nvPr/>
        </p:nvGrpSpPr>
        <p:grpSpPr>
          <a:xfrm>
            <a:off x="1945208" y="1684710"/>
            <a:ext cx="3871912" cy="962025"/>
            <a:chOff x="1945208" y="1684710"/>
            <a:chExt cx="3871912" cy="962025"/>
          </a:xfrm>
        </p:grpSpPr>
        <p:pic>
          <p:nvPicPr>
            <p:cNvPr id="4" name="그림 1" descr="목차_bar.png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945208" y="1684710"/>
              <a:ext cx="3871912" cy="9620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TextBox 2"/>
            <p:cNvSpPr txBox="1">
              <a:spLocks noChangeArrowheads="1"/>
            </p:cNvSpPr>
            <p:nvPr/>
          </p:nvSpPr>
          <p:spPr bwMode="auto">
            <a:xfrm>
              <a:off x="2157933" y="1929185"/>
              <a:ext cx="511175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ko-KR" sz="2400" dirty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  <a:cs typeface="Arial Unicode MS" pitchFamily="50" charset="-127"/>
                </a:rPr>
                <a:t>I</a:t>
              </a:r>
              <a:r>
                <a:rPr lang="en-US" altLang="ko-KR" sz="2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  <a:cs typeface="Arial Unicode MS" pitchFamily="50" charset="-127"/>
                </a:rPr>
                <a:t>.</a:t>
              </a:r>
              <a:endParaRPr lang="en-US" altLang="ko-KR" sz="240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  <a:cs typeface="Arial Unicode MS" pitchFamily="50" charset="-127"/>
              </a:endParaRPr>
            </a:p>
          </p:txBody>
        </p:sp>
        <p:sp>
          <p:nvSpPr>
            <p:cNvPr id="6" name="TextBox 3"/>
            <p:cNvSpPr txBox="1">
              <a:spLocks noChangeArrowheads="1"/>
            </p:cNvSpPr>
            <p:nvPr/>
          </p:nvSpPr>
          <p:spPr bwMode="auto">
            <a:xfrm>
              <a:off x="2778645" y="1968351"/>
              <a:ext cx="2127505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ko-KR" sz="1600" dirty="0" smtClean="0">
                  <a:latin typeface="나눔고딕 ExtraBold" pitchFamily="50" charset="-127"/>
                  <a:ea typeface="나눔고딕 ExtraBold" pitchFamily="50" charset="-127"/>
                </a:rPr>
                <a:t>Status of GISC Seoul</a:t>
              </a:r>
              <a:endParaRPr lang="ko-KR" altLang="en-US" sz="160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11" name="그룹 10"/>
          <p:cNvGrpSpPr/>
          <p:nvPr/>
        </p:nvGrpSpPr>
        <p:grpSpPr>
          <a:xfrm>
            <a:off x="1945208" y="2420860"/>
            <a:ext cx="3871912" cy="962025"/>
            <a:chOff x="1945208" y="2683005"/>
            <a:chExt cx="3871912" cy="962025"/>
          </a:xfrm>
        </p:grpSpPr>
        <p:pic>
          <p:nvPicPr>
            <p:cNvPr id="7" name="그림 1" descr="목차_bar.png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945208" y="2683005"/>
              <a:ext cx="3871912" cy="9620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TextBox 2"/>
            <p:cNvSpPr txBox="1">
              <a:spLocks noChangeArrowheads="1"/>
            </p:cNvSpPr>
            <p:nvPr/>
          </p:nvSpPr>
          <p:spPr bwMode="auto">
            <a:xfrm>
              <a:off x="2157933" y="2927480"/>
              <a:ext cx="511175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ko-KR" sz="2400" dirty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  <a:cs typeface="Arial Unicode MS" pitchFamily="50" charset="-127"/>
                </a:rPr>
                <a:t>Ⅱ.</a:t>
              </a:r>
            </a:p>
          </p:txBody>
        </p:sp>
        <p:sp>
          <p:nvSpPr>
            <p:cNvPr id="9" name="TextBox 3"/>
            <p:cNvSpPr txBox="1">
              <a:spLocks noChangeArrowheads="1"/>
            </p:cNvSpPr>
            <p:nvPr/>
          </p:nvSpPr>
          <p:spPr bwMode="auto">
            <a:xfrm>
              <a:off x="2778645" y="2950404"/>
              <a:ext cx="2816797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ko-KR" sz="1600" dirty="0" smtClean="0">
                  <a:latin typeface="나눔고딕 ExtraBold" pitchFamily="50" charset="-127"/>
                  <a:ea typeface="나눔고딕 ExtraBold" pitchFamily="50" charset="-127"/>
                </a:rPr>
                <a:t>Interoperability with GEOSS</a:t>
              </a:r>
              <a:endParaRPr lang="ko-KR" altLang="en-US" sz="160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12" name="그룹 11"/>
          <p:cNvGrpSpPr/>
          <p:nvPr/>
        </p:nvGrpSpPr>
        <p:grpSpPr>
          <a:xfrm>
            <a:off x="1945208" y="3141568"/>
            <a:ext cx="3871912" cy="962025"/>
            <a:chOff x="1945208" y="2683005"/>
            <a:chExt cx="3871912" cy="962025"/>
          </a:xfrm>
        </p:grpSpPr>
        <p:pic>
          <p:nvPicPr>
            <p:cNvPr id="13" name="그림 1" descr="목차_bar.png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945208" y="2683005"/>
              <a:ext cx="3871912" cy="9620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" name="TextBox 2"/>
            <p:cNvSpPr txBox="1">
              <a:spLocks noChangeArrowheads="1"/>
            </p:cNvSpPr>
            <p:nvPr/>
          </p:nvSpPr>
          <p:spPr bwMode="auto">
            <a:xfrm>
              <a:off x="2157933" y="2927480"/>
              <a:ext cx="511175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ko-KR" sz="2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  <a:cs typeface="Arial Unicode MS" pitchFamily="50" charset="-127"/>
                </a:rPr>
                <a:t>Ⅲ.</a:t>
              </a:r>
              <a:endParaRPr lang="en-US" altLang="ko-KR" sz="240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  <a:cs typeface="Arial Unicode MS" pitchFamily="50" charset="-127"/>
              </a:endParaRPr>
            </a:p>
          </p:txBody>
        </p:sp>
        <p:sp>
          <p:nvSpPr>
            <p:cNvPr id="15" name="TextBox 3"/>
            <p:cNvSpPr txBox="1">
              <a:spLocks noChangeArrowheads="1"/>
            </p:cNvSpPr>
            <p:nvPr/>
          </p:nvSpPr>
          <p:spPr bwMode="auto">
            <a:xfrm>
              <a:off x="2778645" y="2942015"/>
              <a:ext cx="2803973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ko-KR" sz="1600" dirty="0" smtClean="0">
                  <a:latin typeface="나눔고딕 ExtraBold" pitchFamily="50" charset="-127"/>
                  <a:ea typeface="나눔고딕 ExtraBold" pitchFamily="50" charset="-127"/>
                </a:rPr>
                <a:t>Service of GEOSS Metadata</a:t>
              </a:r>
              <a:endParaRPr lang="en-US" altLang="ko-KR" sz="160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16" name="그룹 15"/>
          <p:cNvGrpSpPr/>
          <p:nvPr/>
        </p:nvGrpSpPr>
        <p:grpSpPr>
          <a:xfrm>
            <a:off x="1945208" y="3861060"/>
            <a:ext cx="3999688" cy="962025"/>
            <a:chOff x="1945208" y="2683005"/>
            <a:chExt cx="3999688" cy="962025"/>
          </a:xfrm>
        </p:grpSpPr>
        <p:pic>
          <p:nvPicPr>
            <p:cNvPr id="17" name="그림 1" descr="목차_bar.png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945208" y="2683005"/>
              <a:ext cx="3871912" cy="9620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" name="TextBox 2"/>
            <p:cNvSpPr txBox="1">
              <a:spLocks noChangeArrowheads="1"/>
            </p:cNvSpPr>
            <p:nvPr/>
          </p:nvSpPr>
          <p:spPr bwMode="auto">
            <a:xfrm>
              <a:off x="2157933" y="2927480"/>
              <a:ext cx="511175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ko-KR" sz="2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  <a:cs typeface="Arial Unicode MS" pitchFamily="50" charset="-127"/>
                </a:rPr>
                <a:t>Ⅳ.</a:t>
              </a:r>
              <a:endParaRPr lang="en-US" altLang="ko-KR" sz="240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  <a:cs typeface="Arial Unicode MS" pitchFamily="50" charset="-127"/>
              </a:endParaRPr>
            </a:p>
          </p:txBody>
        </p:sp>
        <p:sp>
          <p:nvSpPr>
            <p:cNvPr id="19" name="TextBox 3"/>
            <p:cNvSpPr txBox="1">
              <a:spLocks noChangeArrowheads="1"/>
            </p:cNvSpPr>
            <p:nvPr/>
          </p:nvSpPr>
          <p:spPr bwMode="auto">
            <a:xfrm>
              <a:off x="2778645" y="2942015"/>
              <a:ext cx="3166251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ko-KR" sz="1600" dirty="0" smtClean="0">
                  <a:latin typeface="나눔고딕 ExtraBold" pitchFamily="50" charset="-127"/>
                  <a:ea typeface="나눔고딕 ExtraBold" pitchFamily="50" charset="-127"/>
                </a:rPr>
                <a:t>Improvement/Capacity Building</a:t>
              </a:r>
              <a:endParaRPr lang="en-US" altLang="ko-KR" sz="160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92239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261834" y="224306"/>
            <a:ext cx="6185620" cy="4328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" tIns="36000" rIns="36000" bIns="36000">
            <a:spAutoFit/>
            <a:scene3d>
              <a:camera prst="orthographicFront"/>
              <a:lightRig rig="threePt" dir="t"/>
            </a:scene3d>
            <a:sp3d contourW="44450">
              <a:bevelT w="1270"/>
              <a:bevelB w="0" h="0"/>
              <a:contourClr>
                <a:srgbClr val="F3F3F3"/>
              </a:contourClr>
            </a:sp3d>
          </a:bodyPr>
          <a:lstStyle/>
          <a:p>
            <a:pPr marL="266700" indent="-266700" algn="l" defTabSz="762000" eaLnBrk="0" hangingPunct="0">
              <a:lnSpc>
                <a:spcPct val="90000"/>
              </a:lnSpc>
              <a:tabLst>
                <a:tab pos="5648325" algn="l"/>
              </a:tabLst>
              <a:defRPr/>
            </a:pPr>
            <a:r>
              <a:rPr kumimoji="0" lang="en-US" altLang="ko-KR" sz="2600" dirty="0" smtClean="0">
                <a:solidFill>
                  <a:srgbClr val="163F7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Status of GISC Seoul</a:t>
            </a:r>
            <a:endParaRPr kumimoji="0" lang="ko-KR" altLang="en-US" sz="2600" dirty="0">
              <a:solidFill>
                <a:srgbClr val="163F7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sp>
        <p:nvSpPr>
          <p:cNvPr id="41" name="직사각형 40"/>
          <p:cNvSpPr/>
          <p:nvPr/>
        </p:nvSpPr>
        <p:spPr bwMode="auto">
          <a:xfrm>
            <a:off x="374512" y="1035050"/>
            <a:ext cx="9171126" cy="5367426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182563" marR="0" indent="-182563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Yoon 2002_TT" pitchFamily="18" charset="-127"/>
              <a:ea typeface="Yoon 2002_TT" pitchFamily="18" charset="-127"/>
            </a:endParaRPr>
          </a:p>
        </p:txBody>
      </p:sp>
      <p:sp>
        <p:nvSpPr>
          <p:cNvPr id="42" name="직사각형 41"/>
          <p:cNvSpPr/>
          <p:nvPr/>
        </p:nvSpPr>
        <p:spPr bwMode="auto">
          <a:xfrm>
            <a:off x="345252" y="1158004"/>
            <a:ext cx="9171126" cy="5367426"/>
          </a:xfrm>
          <a:prstGeom prst="rect">
            <a:avLst/>
          </a:prstGeom>
          <a:gradFill>
            <a:gsLst>
              <a:gs pos="0">
                <a:schemeClr val="bg1">
                  <a:lumMod val="100000"/>
                </a:schemeClr>
              </a:gs>
              <a:gs pos="74000">
                <a:schemeClr val="bg1">
                  <a:alpha val="34000"/>
                </a:schemeClr>
              </a:gs>
              <a:gs pos="43000">
                <a:schemeClr val="bg1">
                  <a:lumMod val="96000"/>
                </a:schemeClr>
              </a:gs>
              <a:gs pos="100000">
                <a:schemeClr val="bg1"/>
              </a:gs>
            </a:gsLst>
            <a:lin ang="2700000" scaled="0"/>
          </a:gradFill>
          <a:ln w="12700" cap="flat" cmpd="sng" algn="ctr">
            <a:noFill/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182563" marR="0" indent="-182563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Yoon 2002_TT" pitchFamily="18" charset="-127"/>
              <a:ea typeface="Yoon 2002_TT" pitchFamily="18" charset="-127"/>
            </a:endParaRPr>
          </a:p>
        </p:txBody>
      </p:sp>
      <p:pic>
        <p:nvPicPr>
          <p:cNvPr id="97" name="Picture 239" descr="화살표_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 flipV="1">
            <a:off x="3816586" y="3573020"/>
            <a:ext cx="2174229" cy="387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5" name="그룹 174"/>
          <p:cNvGrpSpPr/>
          <p:nvPr/>
        </p:nvGrpSpPr>
        <p:grpSpPr>
          <a:xfrm>
            <a:off x="6955668" y="1828837"/>
            <a:ext cx="2317931" cy="1652534"/>
            <a:chOff x="5897346" y="2058883"/>
            <a:chExt cx="2987440" cy="2112582"/>
          </a:xfrm>
        </p:grpSpPr>
        <p:sp>
          <p:nvSpPr>
            <p:cNvPr id="176" name="모서리가 둥근 직사각형 175"/>
            <p:cNvSpPr/>
            <p:nvPr/>
          </p:nvSpPr>
          <p:spPr bwMode="auto">
            <a:xfrm>
              <a:off x="6278222" y="2058883"/>
              <a:ext cx="2606564" cy="2112582"/>
            </a:xfrm>
            <a:prstGeom prst="roundRect">
              <a:avLst>
                <a:gd name="adj" fmla="val 5981"/>
              </a:avLst>
            </a:prstGeom>
            <a:solidFill>
              <a:schemeClr val="bg1">
                <a:alpha val="93000"/>
              </a:schemeClr>
            </a:solidFill>
            <a:ln w="19050">
              <a:noFill/>
            </a:ln>
            <a:effectLst>
              <a:outerShdw blurRad="165100" dist="12700" dir="18900000" algn="bl" rotWithShape="0">
                <a:prstClr val="black">
                  <a:alpha val="40000"/>
                </a:prstClr>
              </a:outerShdw>
            </a:effectLst>
          </p:spPr>
          <p:txBody>
            <a:bodyPr wrap="square" lIns="0" tIns="0" rIns="0" bIns="0" rtlCol="0" anchor="ctr" anchorCtr="0">
              <a:noAutofit/>
            </a:bodyPr>
            <a:lstStyle/>
            <a:p>
              <a:pPr latinLnBrk="0"/>
              <a:endParaRPr lang="ko-KR" altLang="en-US" spc="-150" dirty="0">
                <a:solidFill>
                  <a:srgbClr val="1F497D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77" name="직사각형 94"/>
            <p:cNvSpPr/>
            <p:nvPr/>
          </p:nvSpPr>
          <p:spPr>
            <a:xfrm rot="16200000">
              <a:off x="5059678" y="2930944"/>
              <a:ext cx="2078183" cy="402847"/>
            </a:xfrm>
            <a:custGeom>
              <a:avLst/>
              <a:gdLst>
                <a:gd name="connsiteX0" fmla="*/ 0 w 9505951"/>
                <a:gd name="connsiteY0" fmla="*/ 0 h 812973"/>
                <a:gd name="connsiteX1" fmla="*/ 9505951 w 9505951"/>
                <a:gd name="connsiteY1" fmla="*/ 0 h 812973"/>
                <a:gd name="connsiteX2" fmla="*/ 9505951 w 9505951"/>
                <a:gd name="connsiteY2" fmla="*/ 812973 h 812973"/>
                <a:gd name="connsiteX3" fmla="*/ 0 w 9505951"/>
                <a:gd name="connsiteY3" fmla="*/ 812973 h 812973"/>
                <a:gd name="connsiteX4" fmla="*/ 0 w 9505951"/>
                <a:gd name="connsiteY4" fmla="*/ 0 h 812973"/>
                <a:gd name="connsiteX0" fmla="*/ 1273996 w 9505951"/>
                <a:gd name="connsiteY0" fmla="*/ 0 h 823247"/>
                <a:gd name="connsiteX1" fmla="*/ 9505951 w 9505951"/>
                <a:gd name="connsiteY1" fmla="*/ 10274 h 823247"/>
                <a:gd name="connsiteX2" fmla="*/ 9505951 w 9505951"/>
                <a:gd name="connsiteY2" fmla="*/ 823247 h 823247"/>
                <a:gd name="connsiteX3" fmla="*/ 0 w 9505951"/>
                <a:gd name="connsiteY3" fmla="*/ 823247 h 823247"/>
                <a:gd name="connsiteX4" fmla="*/ 1273996 w 9505951"/>
                <a:gd name="connsiteY4" fmla="*/ 0 h 823247"/>
                <a:gd name="connsiteX0" fmla="*/ 1273996 w 9505951"/>
                <a:gd name="connsiteY0" fmla="*/ 0 h 823247"/>
                <a:gd name="connsiteX1" fmla="*/ 8077843 w 9505951"/>
                <a:gd name="connsiteY1" fmla="*/ 10274 h 823247"/>
                <a:gd name="connsiteX2" fmla="*/ 9505951 w 9505951"/>
                <a:gd name="connsiteY2" fmla="*/ 823247 h 823247"/>
                <a:gd name="connsiteX3" fmla="*/ 0 w 9505951"/>
                <a:gd name="connsiteY3" fmla="*/ 823247 h 823247"/>
                <a:gd name="connsiteX4" fmla="*/ 1273996 w 9505951"/>
                <a:gd name="connsiteY4" fmla="*/ 0 h 8232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505951" h="823247">
                  <a:moveTo>
                    <a:pt x="1273996" y="0"/>
                  </a:moveTo>
                  <a:lnTo>
                    <a:pt x="8077843" y="10274"/>
                  </a:lnTo>
                  <a:lnTo>
                    <a:pt x="9505951" y="823247"/>
                  </a:lnTo>
                  <a:lnTo>
                    <a:pt x="0" y="823247"/>
                  </a:lnTo>
                  <a:lnTo>
                    <a:pt x="1273996" y="0"/>
                  </a:lnTo>
                  <a:close/>
                </a:path>
              </a:pathLst>
            </a:custGeom>
            <a:gradFill>
              <a:gsLst>
                <a:gs pos="0">
                  <a:schemeClr val="bg1">
                    <a:lumMod val="85000"/>
                    <a:alpha val="0"/>
                  </a:schemeClr>
                </a:gs>
                <a:gs pos="18000">
                  <a:schemeClr val="bg1">
                    <a:lumMod val="85000"/>
                  </a:schemeClr>
                </a:gs>
                <a:gs pos="70000">
                  <a:schemeClr val="bg1">
                    <a:lumMod val="95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16200000" scaled="1"/>
            </a:gradFill>
            <a:ln w="19050">
              <a:noFill/>
            </a:ln>
            <a:effectLst/>
          </p:spPr>
          <p:txBody>
            <a:bodyPr wrap="square" lIns="0" tIns="0" rIns="0" bIns="0" rtlCol="0" anchor="ctr" anchorCtr="0">
              <a:noAutofit/>
            </a:bodyPr>
            <a:lstStyle/>
            <a:p>
              <a:pPr latinLnBrk="0"/>
              <a:endParaRPr lang="ko-KR" altLang="en-US" spc="-150" dirty="0">
                <a:solidFill>
                  <a:srgbClr val="1F497D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sp>
        <p:nvSpPr>
          <p:cNvPr id="178" name="타원 177"/>
          <p:cNvSpPr/>
          <p:nvPr/>
        </p:nvSpPr>
        <p:spPr>
          <a:xfrm>
            <a:off x="7758685" y="2079002"/>
            <a:ext cx="1032883" cy="1140943"/>
          </a:xfrm>
          <a:prstGeom prst="ellipse">
            <a:avLst/>
          </a:prstGeom>
          <a:solidFill>
            <a:srgbClr val="00B0F0">
              <a:alpha val="12000"/>
            </a:srgbClr>
          </a:solidFill>
          <a:ln w="19050">
            <a:noFill/>
          </a:ln>
          <a:effectLst/>
        </p:spPr>
        <p:txBody>
          <a:bodyPr wrap="square" lIns="0" tIns="0" rIns="0" bIns="0" rtlCol="0" anchor="ctr" anchorCtr="0">
            <a:noAutofit/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kumimoji="1" lang="ko-KR" altLang="en-US" kern="0" spc="-150" dirty="0" smtClean="0">
              <a:solidFill>
                <a:srgbClr val="DE2452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179" name="그룹 178"/>
          <p:cNvGrpSpPr/>
          <p:nvPr/>
        </p:nvGrpSpPr>
        <p:grpSpPr>
          <a:xfrm>
            <a:off x="7473350" y="1854500"/>
            <a:ext cx="1588208" cy="1609937"/>
            <a:chOff x="1722538" y="854502"/>
            <a:chExt cx="4264190" cy="4264190"/>
          </a:xfrm>
        </p:grpSpPr>
        <p:grpSp>
          <p:nvGrpSpPr>
            <p:cNvPr id="180" name="그룹 179"/>
            <p:cNvGrpSpPr/>
            <p:nvPr/>
          </p:nvGrpSpPr>
          <p:grpSpPr>
            <a:xfrm>
              <a:off x="1722538" y="854502"/>
              <a:ext cx="4264190" cy="4264190"/>
              <a:chOff x="1722538" y="854502"/>
              <a:chExt cx="4264190" cy="4264190"/>
            </a:xfrm>
          </p:grpSpPr>
          <p:sp>
            <p:nvSpPr>
              <p:cNvPr id="182" name="타원 181"/>
              <p:cNvSpPr/>
              <p:nvPr/>
            </p:nvSpPr>
            <p:spPr>
              <a:xfrm>
                <a:off x="1722538" y="854502"/>
                <a:ext cx="4264190" cy="4264190"/>
              </a:xfrm>
              <a:prstGeom prst="ellipse">
                <a:avLst/>
              </a:prstGeom>
              <a:solidFill>
                <a:srgbClr val="00B0F0">
                  <a:alpha val="12000"/>
                </a:srgbClr>
              </a:solidFill>
              <a:ln w="19050">
                <a:noFill/>
              </a:ln>
              <a:effectLst/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fontAlgn="base" latinLnBrk="0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en-US" kern="0" spc="-150" dirty="0" smtClean="0">
                  <a:solidFill>
                    <a:srgbClr val="DE2452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pic>
            <p:nvPicPr>
              <p:cNvPr id="183" name="Picture 5" descr="C:\Users\서수경\Desktop\원1.png"/>
              <p:cNvPicPr>
                <a:picLocks noChangeAspect="1" noChangeArrowheads="1"/>
              </p:cNvPicPr>
              <p:nvPr/>
            </p:nvPicPr>
            <p:blipFill>
              <a:blip r:embed="rId4" cstate="print">
                <a:duotone>
                  <a:srgbClr val="006699">
                    <a:shade val="45000"/>
                    <a:satMod val="135000"/>
                  </a:srgb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rightnessContrast bright="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17869" y="1843952"/>
                <a:ext cx="2273537" cy="228529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181" name="TextBox 180"/>
            <p:cNvSpPr txBox="1"/>
            <p:nvPr/>
          </p:nvSpPr>
          <p:spPr bwMode="auto">
            <a:xfrm>
              <a:off x="2760466" y="2494984"/>
              <a:ext cx="2096794" cy="978238"/>
            </a:xfrm>
            <a:prstGeom prst="rect">
              <a:avLst/>
            </a:prstGeom>
            <a:noFill/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 contourW="31750">
                <a:bevelT w="1270"/>
                <a:contourClr>
                  <a:schemeClr val="tx1"/>
                </a:contourClr>
              </a:sp3d>
            </a:bodyPr>
            <a:lstStyle>
              <a:defPPr>
                <a:defRPr lang="ko-KR"/>
              </a:defPPr>
              <a:lvl1pPr algn="ctr" latinLnBrk="0">
                <a:tabLst>
                  <a:tab pos="806450" algn="l"/>
                </a:tabLst>
                <a:defRPr sz="1400" kern="0" spc="-50">
                  <a:solidFill>
                    <a:prstClr val="white"/>
                  </a:solidFill>
                  <a:latin typeface="다음_SemiBold" panose="02000700060000000000" pitchFamily="2" charset="-127"/>
                  <a:ea typeface="다음_SemiBold" panose="02000700060000000000" pitchFamily="2" charset="-127"/>
                </a:defRPr>
              </a:lvl1pPr>
            </a:lstStyle>
            <a:p>
              <a:r>
                <a:rPr lang="en-US" altLang="ko-KR" sz="1200" dirty="0" smtClean="0">
                  <a:solidFill>
                    <a:srgbClr val="FFFF00"/>
                  </a:solidFill>
                  <a:latin typeface="나눔고딕" panose="020D0604000000000000" pitchFamily="50" charset="-127"/>
                  <a:ea typeface="나눔고딕 Bold"/>
                </a:rPr>
                <a:t>14</a:t>
              </a:r>
              <a:r>
                <a:rPr lang="ko-KR" altLang="en-US" sz="1200" dirty="0" smtClean="0">
                  <a:solidFill>
                    <a:srgbClr val="FFFF00"/>
                  </a:solidFill>
                  <a:latin typeface="나눔고딕" panose="020D0604000000000000" pitchFamily="50" charset="-127"/>
                  <a:ea typeface="나눔고딕 Bold"/>
                </a:rPr>
                <a:t> </a:t>
              </a:r>
              <a:r>
                <a:rPr lang="en-US" altLang="ko-KR" sz="1200" dirty="0" smtClean="0">
                  <a:solidFill>
                    <a:srgbClr val="FFFF00"/>
                  </a:solidFill>
                  <a:latin typeface="나눔고딕" panose="020D0604000000000000" pitchFamily="50" charset="-127"/>
                  <a:ea typeface="나눔고딕 Bold"/>
                </a:rPr>
                <a:t/>
              </a:r>
              <a:br>
                <a:rPr lang="en-US" altLang="ko-KR" sz="1200" dirty="0" smtClean="0">
                  <a:solidFill>
                    <a:srgbClr val="FFFF00"/>
                  </a:solidFill>
                  <a:latin typeface="나눔고딕" panose="020D0604000000000000" pitchFamily="50" charset="-127"/>
                  <a:ea typeface="나눔고딕 Bold"/>
                </a:rPr>
              </a:br>
              <a:r>
                <a:rPr lang="en-US" altLang="ko-KR" sz="1200" dirty="0" smtClean="0">
                  <a:solidFill>
                    <a:srgbClr val="FFFF00"/>
                  </a:solidFill>
                  <a:latin typeface="나눔고딕" panose="020D0604000000000000" pitchFamily="50" charset="-127"/>
                  <a:ea typeface="나눔고딕 Bold"/>
                </a:rPr>
                <a:t>GISCs</a:t>
              </a:r>
              <a:endParaRPr lang="en-US" altLang="ko-KR" sz="1200" dirty="0">
                <a:solidFill>
                  <a:srgbClr val="FFFF00"/>
                </a:solidFill>
                <a:latin typeface="나눔고딕" panose="020D0604000000000000" pitchFamily="50" charset="-127"/>
                <a:ea typeface="나눔고딕 Bold"/>
              </a:endParaRPr>
            </a:p>
          </p:txBody>
        </p:sp>
      </p:grpSp>
      <p:sp>
        <p:nvSpPr>
          <p:cNvPr id="187" name="양쪽 모서리가 둥근 사각형 186"/>
          <p:cNvSpPr/>
          <p:nvPr/>
        </p:nvSpPr>
        <p:spPr>
          <a:xfrm>
            <a:off x="3440790" y="1678023"/>
            <a:ext cx="2858410" cy="240549"/>
          </a:xfrm>
          <a:prstGeom prst="round2SameRect">
            <a:avLst>
              <a:gd name="adj1" fmla="val 0"/>
              <a:gd name="adj2" fmla="val 0"/>
            </a:avLst>
          </a:prstGeom>
          <a:solidFill>
            <a:srgbClr val="006699"/>
          </a:solidFill>
          <a:ln w="19050">
            <a:noFill/>
          </a:ln>
          <a:effectLst/>
        </p:spPr>
        <p:txBody>
          <a:bodyPr wrap="square" lIns="0" tIns="0" rIns="0" bIns="0" rtlCol="0" anchor="ctr" anchorCtr="0">
            <a:noAutofit/>
          </a:bodyPr>
          <a:lstStyle/>
          <a:p>
            <a:pPr algn="ctr" latinLnBrk="0">
              <a:defRPr/>
            </a:pPr>
            <a:endParaRPr lang="ko-KR" altLang="en-US" sz="1100" kern="0" spc="-150" dirty="0" smtClean="0">
              <a:solidFill>
                <a:srgbClr val="003366"/>
              </a:solidFill>
              <a:latin typeface="Rix고딕 B" pitchFamily="18" charset="-127"/>
              <a:ea typeface="Rix고딕 B" pitchFamily="18" charset="-127"/>
            </a:endParaRPr>
          </a:p>
        </p:txBody>
      </p:sp>
      <p:pic>
        <p:nvPicPr>
          <p:cNvPr id="188" name="Picture 4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286" t="12123" b="8131"/>
          <a:stretch/>
        </p:blipFill>
        <p:spPr bwMode="auto">
          <a:xfrm rot="16200000">
            <a:off x="4778597" y="533879"/>
            <a:ext cx="50002" cy="27256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9" name="양쪽 모서리가 둥근 사각형 188"/>
          <p:cNvSpPr/>
          <p:nvPr/>
        </p:nvSpPr>
        <p:spPr>
          <a:xfrm>
            <a:off x="3440790" y="1917436"/>
            <a:ext cx="2858410" cy="1664545"/>
          </a:xfrm>
          <a:prstGeom prst="round2SameRect">
            <a:avLst>
              <a:gd name="adj1" fmla="val 0"/>
              <a:gd name="adj2" fmla="val 0"/>
            </a:avLst>
          </a:prstGeom>
          <a:solidFill>
            <a:srgbClr val="8B8F9E">
              <a:lumMod val="20000"/>
              <a:lumOff val="80000"/>
            </a:srgbClr>
          </a:solidFill>
          <a:ln w="19050">
            <a:noFill/>
          </a:ln>
          <a:effectLst/>
        </p:spPr>
        <p:txBody>
          <a:bodyPr wrap="square" lIns="0" tIns="0" rIns="0" bIns="0" rtlCol="0" anchor="ctr" anchorCtr="0">
            <a:noAutofit/>
          </a:bodyPr>
          <a:lstStyle/>
          <a:p>
            <a:pPr algn="ctr" latinLnBrk="0">
              <a:defRPr/>
            </a:pPr>
            <a:endParaRPr lang="ko-KR" altLang="en-US" sz="1200" kern="0" spc="-150" dirty="0" smtClean="0">
              <a:solidFill>
                <a:srgbClr val="003366"/>
              </a:solidFill>
              <a:latin typeface="Rix고딕 B" pitchFamily="18" charset="-127"/>
              <a:ea typeface="Rix고딕 B" pitchFamily="18" charset="-127"/>
            </a:endParaRPr>
          </a:p>
        </p:txBody>
      </p:sp>
      <p:sp>
        <p:nvSpPr>
          <p:cNvPr id="186" name="텍스트 개체 틀 3"/>
          <p:cNvSpPr txBox="1">
            <a:spLocks/>
          </p:cNvSpPr>
          <p:nvPr userDrawn="1"/>
        </p:nvSpPr>
        <p:spPr>
          <a:xfrm>
            <a:off x="3878462" y="1690835"/>
            <a:ext cx="1840101" cy="21544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 contourW="44450">
              <a:bevelT w="1270"/>
              <a:contourClr>
                <a:srgbClr val="0A394E"/>
              </a:contourClr>
            </a:sp3d>
          </a:bodyPr>
          <a:lstStyle>
            <a:lvl1pPr marL="342900" indent="-3429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•"/>
              <a:defRPr kumimoji="0" lang="ko-KR" altLang="en-US" sz="2000" b="0" i="0" u="none" strike="noStrike" kern="0" cap="none" spc="-50" normalizeH="0" baseline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ix고딕 EB" pitchFamily="18" charset="-127"/>
                <a:ea typeface="Rix고딕 EB" pitchFamily="18" charset="-127"/>
                <a:cs typeface="+mn-cs"/>
              </a:defRPr>
            </a:lvl1pPr>
            <a:lvl2pPr marL="742950" indent="-28575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–"/>
              <a:defRPr kumimoji="1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•"/>
              <a:defRPr kumimoji="1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–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0" indent="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kumimoji="1" lang="ko-KR" altLang="en-US" sz="2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179388" indent="-179388" algn="ctr" eaLnBrk="1" fontAlgn="auto" latinLnBrk="0" hangingPunct="1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806450" algn="l"/>
              </a:tabLst>
            </a:pPr>
            <a:r>
              <a:rPr lang="en-US" altLang="ko-KR" sz="1400" dirty="0">
                <a:latin typeface="나눔고딕 Bold" panose="020D0804000000000000" pitchFamily="50" charset="-127"/>
                <a:ea typeface="나눔고딕 Bold"/>
              </a:rPr>
              <a:t>GISC </a:t>
            </a:r>
            <a:r>
              <a:rPr lang="en-US" altLang="ko-KR" sz="1400" dirty="0" smtClean="0">
                <a:latin typeface="나눔고딕 Bold" panose="020D0804000000000000" pitchFamily="50" charset="-127"/>
                <a:ea typeface="나눔고딕 Bold"/>
              </a:rPr>
              <a:t>Seoul</a:t>
            </a:r>
            <a:endParaRPr sz="1400" dirty="0">
              <a:latin typeface="나눔고딕 Bold" panose="020D0804000000000000" pitchFamily="50" charset="-127"/>
              <a:ea typeface="나눔고딕 Bold"/>
            </a:endParaRPr>
          </a:p>
        </p:txBody>
      </p:sp>
      <p:sp>
        <p:nvSpPr>
          <p:cNvPr id="190" name="양쪽 모서리가 둥근 사각형 189"/>
          <p:cNvSpPr/>
          <p:nvPr userDrawn="1"/>
        </p:nvSpPr>
        <p:spPr>
          <a:xfrm rot="10800000" flipV="1">
            <a:off x="1884658" y="4221110"/>
            <a:ext cx="6092316" cy="240549"/>
          </a:xfrm>
          <a:prstGeom prst="round2SameRect">
            <a:avLst>
              <a:gd name="adj1" fmla="val 0"/>
              <a:gd name="adj2" fmla="val 0"/>
            </a:avLst>
          </a:prstGeom>
          <a:solidFill>
            <a:srgbClr val="26747C"/>
          </a:solidFill>
          <a:ln w="19050">
            <a:noFill/>
          </a:ln>
          <a:effectLst/>
        </p:spPr>
        <p:txBody>
          <a:bodyPr wrap="square" lIns="0" tIns="0" rIns="0" bIns="0" rtlCol="0" anchor="ctr" anchorCtr="0">
            <a:noAutofit/>
          </a:bodyPr>
          <a:lstStyle/>
          <a:p>
            <a:pPr algn="ctr" latinLnBrk="0"/>
            <a:endParaRPr lang="ko-KR" altLang="en-US" sz="1050" kern="0" spc="-150" dirty="0" smtClean="0">
              <a:solidFill>
                <a:srgbClr val="003366"/>
              </a:solidFill>
              <a:latin typeface="Rix고딕 B" pitchFamily="18" charset="-127"/>
              <a:ea typeface="Rix고딕 B" pitchFamily="18" charset="-127"/>
            </a:endParaRPr>
          </a:p>
        </p:txBody>
      </p:sp>
      <p:sp>
        <p:nvSpPr>
          <p:cNvPr id="192" name="양쪽 모서리가 둥근 사각형 191"/>
          <p:cNvSpPr/>
          <p:nvPr userDrawn="1"/>
        </p:nvSpPr>
        <p:spPr>
          <a:xfrm rot="10800000" flipV="1">
            <a:off x="1856571" y="4460526"/>
            <a:ext cx="6092316" cy="1590390"/>
          </a:xfrm>
          <a:prstGeom prst="round2SameRect">
            <a:avLst>
              <a:gd name="adj1" fmla="val 0"/>
              <a:gd name="adj2" fmla="val 0"/>
            </a:avLst>
          </a:prstGeom>
          <a:solidFill>
            <a:srgbClr val="8B8F9E">
              <a:lumMod val="20000"/>
              <a:lumOff val="80000"/>
            </a:srgbClr>
          </a:solidFill>
          <a:ln w="19050">
            <a:noFill/>
          </a:ln>
          <a:effectLst/>
        </p:spPr>
        <p:txBody>
          <a:bodyPr wrap="square" lIns="0" tIns="0" rIns="0" bIns="0" rtlCol="0" anchor="ctr" anchorCtr="0">
            <a:noAutofit/>
          </a:bodyPr>
          <a:lstStyle/>
          <a:p>
            <a:pPr algn="ctr" latinLnBrk="0">
              <a:defRPr/>
            </a:pPr>
            <a:endParaRPr lang="ko-KR" altLang="en-US" sz="1200" kern="0" spc="-150" dirty="0" smtClean="0">
              <a:solidFill>
                <a:srgbClr val="003366"/>
              </a:solidFill>
              <a:latin typeface="Rix고딕 B" pitchFamily="18" charset="-127"/>
              <a:ea typeface="Rix고딕 B" pitchFamily="18" charset="-127"/>
            </a:endParaRPr>
          </a:p>
        </p:txBody>
      </p:sp>
      <p:sp>
        <p:nvSpPr>
          <p:cNvPr id="193" name="텍스트 개체 틀 3"/>
          <p:cNvSpPr txBox="1">
            <a:spLocks/>
          </p:cNvSpPr>
          <p:nvPr userDrawn="1"/>
        </p:nvSpPr>
        <p:spPr>
          <a:xfrm>
            <a:off x="3826593" y="4226031"/>
            <a:ext cx="2039021" cy="215444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  <a:scene3d>
              <a:camera prst="orthographicFront"/>
              <a:lightRig rig="threePt" dir="t"/>
            </a:scene3d>
            <a:sp3d contourW="44450">
              <a:bevelT w="1270"/>
              <a:contourClr>
                <a:srgbClr val="2F5B57"/>
              </a:contourClr>
            </a:sp3d>
          </a:bodyPr>
          <a:lstStyle>
            <a:defPPr>
              <a:defRPr lang="ko-KR"/>
            </a:defPPr>
            <a:lvl1pPr marL="179388" indent="-179388" eaLnBrk="1" fontAlgn="auto" latinLnBrk="0" hangingPunct="1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806450" algn="l"/>
              </a:tabLst>
              <a:defRPr kumimoji="0" sz="1800" b="0" i="0" u="none" strike="noStrike" kern="0" cap="none" spc="-50" normalizeH="0" baseline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ix고딕 EB" pitchFamily="18" charset="-127"/>
                <a:ea typeface="Rix고딕 EB" pitchFamily="18" charset="-127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latin typeface="+mn-lt"/>
                <a:ea typeface="+mn-ea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latin typeface="+mn-lt"/>
                <a:ea typeface="+mn-ea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latin typeface="+mn-lt"/>
                <a:ea typeface="+mn-ea"/>
              </a:defRPr>
            </a:lvl4pPr>
            <a:lvl5pPr marL="0" indent="0" algn="l" eaLnBrk="0" hangingPunct="0">
              <a:spcBef>
                <a:spcPct val="20000"/>
              </a:spcBef>
              <a:buChar char="»"/>
              <a:defRPr sz="2000">
                <a:latin typeface="+mn-lt"/>
                <a:ea typeface="+mn-ea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  <a:ea typeface="+mn-ea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  <a:ea typeface="+mn-ea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  <a:ea typeface="+mn-ea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  <a:ea typeface="+mn-ea"/>
              </a:defRPr>
            </a:lvl9pPr>
          </a:lstStyle>
          <a:p>
            <a:pPr algn="ctr"/>
            <a:r>
              <a:rPr lang="en-US" altLang="ko-KR" sz="1400" dirty="0" smtClean="0">
                <a:latin typeface="나눔고딕 Bold" panose="020D0804000000000000" pitchFamily="50" charset="-127"/>
                <a:ea typeface="나눔고딕 Bold"/>
              </a:rPr>
              <a:t>GISC</a:t>
            </a:r>
            <a:r>
              <a:rPr lang="ko-KR" altLang="en-US" sz="1400" dirty="0" smtClean="0">
                <a:latin typeface="나눔고딕 Bold" panose="020D0804000000000000" pitchFamily="50" charset="-127"/>
                <a:ea typeface="나눔고딕 Bold"/>
              </a:rPr>
              <a:t> </a:t>
            </a:r>
            <a:r>
              <a:rPr lang="en-US" altLang="ko-KR" sz="1400" dirty="0" smtClean="0">
                <a:latin typeface="나눔고딕 Bold" panose="020D0804000000000000" pitchFamily="50" charset="-127"/>
                <a:ea typeface="나눔고딕 Bold"/>
              </a:rPr>
              <a:t>Seoul Responsibilities</a:t>
            </a:r>
            <a:endParaRPr lang="ko-KR" altLang="en-US" sz="1400" dirty="0">
              <a:latin typeface="나눔고딕 Bold" panose="020D0804000000000000" pitchFamily="50" charset="-127"/>
              <a:ea typeface="나눔고딕 Bold"/>
            </a:endParaRPr>
          </a:p>
        </p:txBody>
      </p:sp>
      <p:pic>
        <p:nvPicPr>
          <p:cNvPr id="199" name="Picture 24" descr="F:\업무\업무지원\표준제안\아이콘\아이콘PNG\299.png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4248" y="3794748"/>
            <a:ext cx="1213921" cy="498372"/>
          </a:xfrm>
          <a:prstGeom prst="rect">
            <a:avLst/>
          </a:prstGeom>
          <a:noFill/>
        </p:spPr>
      </p:pic>
      <p:sp>
        <p:nvSpPr>
          <p:cNvPr id="200" name="직사각형 199"/>
          <p:cNvSpPr/>
          <p:nvPr userDrawn="1"/>
        </p:nvSpPr>
        <p:spPr>
          <a:xfrm>
            <a:off x="4420538" y="3789050"/>
            <a:ext cx="1012140" cy="40011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38100">
              <a:bevelT w="1270"/>
              <a:contourClr>
                <a:schemeClr val="bg1">
                  <a:lumMod val="95000"/>
                </a:schemeClr>
              </a:contourClr>
            </a:sp3d>
          </a:bodyPr>
          <a:lstStyle/>
          <a:p>
            <a:pPr algn="ctr" defTabSz="1042988" eaLnBrk="0" latinLnBrk="0" hangingPunct="0">
              <a:buClr>
                <a:prstClr val="black">
                  <a:lumMod val="50000"/>
                  <a:lumOff val="50000"/>
                </a:prstClr>
              </a:buClr>
              <a:buSzPct val="100000"/>
              <a:tabLst>
                <a:tab pos="5648325" algn="l"/>
              </a:tabLst>
            </a:pPr>
            <a:r>
              <a:rPr lang="en-US" altLang="ko-KR" sz="1000" kern="0" dirty="0" smtClean="0">
                <a:solidFill>
                  <a:prstClr val="black"/>
                </a:solidFill>
                <a:latin typeface="나눔고딕 Bold" panose="020D0804000000000000" pitchFamily="50" charset="-127"/>
                <a:ea typeface="나눔고딕 Bold"/>
              </a:rPr>
              <a:t>Cache </a:t>
            </a:r>
          </a:p>
          <a:p>
            <a:pPr algn="ctr" defTabSz="1042988" eaLnBrk="0" latinLnBrk="0" hangingPunct="0">
              <a:buClr>
                <a:prstClr val="black">
                  <a:lumMod val="50000"/>
                  <a:lumOff val="50000"/>
                </a:prstClr>
              </a:buClr>
              <a:buSzPct val="100000"/>
              <a:tabLst>
                <a:tab pos="5648325" algn="l"/>
              </a:tabLst>
            </a:pPr>
            <a:r>
              <a:rPr lang="en-US" altLang="ko-KR" sz="1000" kern="0" dirty="0" smtClean="0">
                <a:solidFill>
                  <a:prstClr val="black"/>
                </a:solidFill>
                <a:latin typeface="나눔고딕 Bold" panose="020D0804000000000000" pitchFamily="50" charset="-127"/>
                <a:ea typeface="나눔고딕 Bold"/>
              </a:rPr>
              <a:t>Metadata</a:t>
            </a:r>
            <a:endParaRPr lang="ko-KR" altLang="en-US" sz="1000" kern="0" dirty="0">
              <a:solidFill>
                <a:prstClr val="black"/>
              </a:solidFill>
              <a:latin typeface="나눔고딕 Bold" panose="020D0804000000000000" pitchFamily="50" charset="-127"/>
              <a:ea typeface="나눔고딕 Bold"/>
            </a:endParaRPr>
          </a:p>
        </p:txBody>
      </p:sp>
      <p:grpSp>
        <p:nvGrpSpPr>
          <p:cNvPr id="201" name="그룹 200"/>
          <p:cNvGrpSpPr/>
          <p:nvPr userDrawn="1"/>
        </p:nvGrpSpPr>
        <p:grpSpPr>
          <a:xfrm>
            <a:off x="5169030" y="2326113"/>
            <a:ext cx="1007550" cy="876161"/>
            <a:chOff x="1305098" y="1487979"/>
            <a:chExt cx="1497369" cy="955606"/>
          </a:xfrm>
        </p:grpSpPr>
        <p:pic>
          <p:nvPicPr>
            <p:cNvPr id="202" name="Picture 220" descr="DB통01-1"/>
            <p:cNvPicPr>
              <a:picLocks noChangeAspect="1" noChangeArrowheads="1"/>
            </p:cNvPicPr>
            <p:nvPr/>
          </p:nvPicPr>
          <p:blipFill>
            <a:blip r:embed="rId8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05098" y="1487979"/>
              <a:ext cx="1497369" cy="9556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3" name="직사각형 212"/>
            <p:cNvSpPr>
              <a:spLocks noChangeArrowheads="1"/>
            </p:cNvSpPr>
            <p:nvPr/>
          </p:nvSpPr>
          <p:spPr bwMode="auto">
            <a:xfrm>
              <a:off x="1347388" y="1707132"/>
              <a:ext cx="1424412" cy="6545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>
              <a:lvl1pPr defTabSz="912813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1pPr>
              <a:lvl2pPr marL="742950" indent="-285750" defTabSz="912813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2pPr>
              <a:lvl3pPr marL="1143000" indent="-228600" defTabSz="912813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3pPr>
              <a:lvl4pPr marL="1600200" indent="-228600" defTabSz="912813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4pPr>
              <a:lvl5pPr marL="2057400" indent="-228600" defTabSz="912813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5pPr>
              <a:lvl6pPr marL="25146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6pPr>
              <a:lvl7pPr marL="29718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7pPr>
              <a:lvl8pPr marL="34290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8pPr>
              <a:lvl9pPr marL="38862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9pPr>
            </a:lstStyle>
            <a:p>
              <a:pPr algn="ctr" eaLnBrk="1" fontAlgn="base" latinLnBrk="0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1100" kern="0" spc="-100" dirty="0">
                  <a:gradFill flip="none" rotWithShape="1">
                    <a:gsLst>
                      <a:gs pos="0">
                        <a:prstClr val="black">
                          <a:lumMod val="75000"/>
                          <a:lumOff val="25000"/>
                          <a:shade val="30000"/>
                          <a:satMod val="115000"/>
                        </a:prstClr>
                      </a:gs>
                      <a:gs pos="50000">
                        <a:prstClr val="black">
                          <a:lumMod val="75000"/>
                          <a:lumOff val="25000"/>
                          <a:shade val="67500"/>
                          <a:satMod val="115000"/>
                        </a:prstClr>
                      </a:gs>
                      <a:gs pos="100000">
                        <a:prstClr val="black">
                          <a:lumMod val="75000"/>
                          <a:lumOff val="25000"/>
                          <a:shade val="100000"/>
                          <a:satMod val="115000"/>
                        </a:prstClr>
                      </a:gs>
                    </a:gsLst>
                    <a:lin ang="16200000" scaled="1"/>
                    <a:tileRect/>
                  </a:gra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WIS + GEOSS</a:t>
              </a:r>
            </a:p>
            <a:p>
              <a:pPr algn="ctr" eaLnBrk="1" fontAlgn="base" latinLnBrk="0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1100" kern="0" dirty="0" smtClean="0">
                  <a:gradFill flip="none" rotWithShape="1">
                    <a:gsLst>
                      <a:gs pos="0">
                        <a:prstClr val="black">
                          <a:lumMod val="75000"/>
                          <a:lumOff val="25000"/>
                          <a:shade val="30000"/>
                          <a:satMod val="115000"/>
                        </a:prstClr>
                      </a:gs>
                      <a:gs pos="50000">
                        <a:prstClr val="black">
                          <a:lumMod val="75000"/>
                          <a:lumOff val="25000"/>
                          <a:shade val="67500"/>
                          <a:satMod val="115000"/>
                        </a:prstClr>
                      </a:gs>
                      <a:gs pos="100000">
                        <a:prstClr val="black">
                          <a:lumMod val="75000"/>
                          <a:lumOff val="25000"/>
                          <a:shade val="100000"/>
                          <a:satMod val="115000"/>
                        </a:prstClr>
                      </a:gs>
                    </a:gsLst>
                    <a:lin ang="16200000" scaled="1"/>
                    <a:tileRect/>
                  </a:gra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Metadata</a:t>
              </a:r>
              <a:r>
                <a:rPr lang="ko-KR" altLang="en-US" sz="1100" kern="0" dirty="0" smtClean="0">
                  <a:gradFill flip="none" rotWithShape="1">
                    <a:gsLst>
                      <a:gs pos="0">
                        <a:prstClr val="black">
                          <a:lumMod val="75000"/>
                          <a:lumOff val="25000"/>
                          <a:shade val="30000"/>
                          <a:satMod val="115000"/>
                        </a:prstClr>
                      </a:gs>
                      <a:gs pos="50000">
                        <a:prstClr val="black">
                          <a:lumMod val="75000"/>
                          <a:lumOff val="25000"/>
                          <a:shade val="67500"/>
                          <a:satMod val="115000"/>
                        </a:prstClr>
                      </a:gs>
                      <a:gs pos="100000">
                        <a:prstClr val="black">
                          <a:lumMod val="75000"/>
                          <a:lumOff val="25000"/>
                          <a:shade val="100000"/>
                          <a:satMod val="115000"/>
                        </a:prstClr>
                      </a:gs>
                    </a:gsLst>
                    <a:lin ang="16200000" scaled="1"/>
                    <a:tileRect/>
                  </a:gra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 </a:t>
              </a:r>
              <a:r>
                <a:rPr lang="en-US" altLang="ko-KR" sz="1100" kern="0" dirty="0" smtClean="0">
                  <a:gradFill flip="none" rotWithShape="1">
                    <a:gsLst>
                      <a:gs pos="0">
                        <a:prstClr val="black">
                          <a:lumMod val="75000"/>
                          <a:lumOff val="25000"/>
                          <a:shade val="30000"/>
                          <a:satMod val="115000"/>
                        </a:prstClr>
                      </a:gs>
                      <a:gs pos="50000">
                        <a:prstClr val="black">
                          <a:lumMod val="75000"/>
                          <a:lumOff val="25000"/>
                          <a:shade val="67500"/>
                          <a:satMod val="115000"/>
                        </a:prstClr>
                      </a:gs>
                      <a:gs pos="100000">
                        <a:prstClr val="black">
                          <a:lumMod val="75000"/>
                          <a:lumOff val="25000"/>
                          <a:shade val="100000"/>
                          <a:satMod val="115000"/>
                        </a:prstClr>
                      </a:gs>
                    </a:gsLst>
                    <a:lin ang="16200000" scaled="1"/>
                    <a:tileRect/>
                  </a:gra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storage</a:t>
              </a:r>
              <a:endParaRPr lang="ko-KR" altLang="en-US" sz="1100" kern="0" dirty="0">
                <a:gradFill flip="none" rotWithShape="1">
                  <a:gsLst>
                    <a:gs pos="0">
                      <a:prstClr val="black">
                        <a:lumMod val="75000"/>
                        <a:lumOff val="25000"/>
                        <a:shade val="30000"/>
                        <a:satMod val="115000"/>
                      </a:prstClr>
                    </a:gs>
                    <a:gs pos="50000">
                      <a:prstClr val="black">
                        <a:lumMod val="75000"/>
                        <a:lumOff val="25000"/>
                        <a:shade val="67500"/>
                        <a:satMod val="115000"/>
                      </a:prstClr>
                    </a:gs>
                    <a:gs pos="100000">
                      <a:prstClr val="black">
                        <a:lumMod val="75000"/>
                        <a:lumOff val="25000"/>
                        <a:shade val="100000"/>
                        <a:satMod val="115000"/>
                      </a:prstClr>
                    </a:gs>
                  </a:gsLst>
                  <a:lin ang="16200000" scaled="1"/>
                  <a:tileRect/>
                </a:gra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pic>
        <p:nvPicPr>
          <p:cNvPr id="214" name="Picture 239" descr="화살표_4"/>
          <p:cNvPicPr>
            <a:picLocks noChangeAspect="1" noChangeArrowheads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 flipV="1">
            <a:off x="2277997" y="2735461"/>
            <a:ext cx="1784322" cy="46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" name="직사각형 214"/>
          <p:cNvSpPr/>
          <p:nvPr userDrawn="1"/>
        </p:nvSpPr>
        <p:spPr>
          <a:xfrm>
            <a:off x="1871102" y="2590695"/>
            <a:ext cx="1641698" cy="65454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99569" tIns="49785" rIns="99569" bIns="49785">
            <a:spAutoFit/>
          </a:bodyPr>
          <a:lstStyle/>
          <a:p>
            <a:pPr algn="ctr" defTabSz="1042988" eaLnBrk="0" latinLnBrk="0" hangingPunct="0">
              <a:buClr>
                <a:prstClr val="black">
                  <a:lumMod val="50000"/>
                  <a:lumOff val="50000"/>
                </a:prstClr>
              </a:buClr>
              <a:buSzPct val="100000"/>
              <a:tabLst>
                <a:tab pos="5648325" algn="l"/>
              </a:tabLst>
            </a:pPr>
            <a:r>
              <a:rPr lang="en-US" altLang="ko-KR" sz="1200" i="1" kern="0" dirty="0" smtClean="0">
                <a:gradFill flip="none" rotWithShape="1"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16200000" scaled="1"/>
                  <a:tileRect/>
                </a:gradFill>
                <a:latin typeface="나눔고딕 Bold" panose="020D0804000000000000" pitchFamily="50" charset="-127"/>
                <a:ea typeface="나눔고딕 Bold"/>
              </a:rPr>
              <a:t>Harvesting </a:t>
            </a:r>
          </a:p>
          <a:p>
            <a:pPr algn="ctr" defTabSz="1042988" eaLnBrk="0" latinLnBrk="0" hangingPunct="0">
              <a:buClr>
                <a:prstClr val="black">
                  <a:lumMod val="50000"/>
                  <a:lumOff val="50000"/>
                </a:prstClr>
              </a:buClr>
              <a:buSzPct val="100000"/>
              <a:tabLst>
                <a:tab pos="5648325" algn="l"/>
              </a:tabLst>
            </a:pPr>
            <a:r>
              <a:rPr lang="en-US" altLang="ko-KR" sz="1200" i="1" kern="0" dirty="0" smtClean="0">
                <a:gradFill flip="none" rotWithShape="1"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16200000" scaled="1"/>
                  <a:tileRect/>
                </a:gradFill>
                <a:latin typeface="나눔고딕 Bold" panose="020D0804000000000000" pitchFamily="50" charset="-127"/>
                <a:ea typeface="나눔고딕 Bold"/>
              </a:rPr>
              <a:t>GEOSS Metadata</a:t>
            </a:r>
          </a:p>
          <a:p>
            <a:pPr algn="ctr" defTabSz="1042988" eaLnBrk="0" latinLnBrk="0" hangingPunct="0">
              <a:buClr>
                <a:prstClr val="black">
                  <a:lumMod val="50000"/>
                  <a:lumOff val="50000"/>
                </a:prstClr>
              </a:buClr>
              <a:buSzPct val="100000"/>
              <a:tabLst>
                <a:tab pos="5648325" algn="l"/>
              </a:tabLst>
            </a:pPr>
            <a:r>
              <a:rPr lang="ko-KR" altLang="en-US" sz="1200" i="1" kern="0" dirty="0" smtClean="0">
                <a:gradFill flip="none" rotWithShape="1"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16200000" scaled="1"/>
                  <a:tileRect/>
                </a:gradFill>
                <a:latin typeface="나눔고딕 Bold" panose="020D0804000000000000" pitchFamily="50" charset="-127"/>
                <a:ea typeface="나눔고딕 Bold"/>
              </a:rPr>
              <a:t> </a:t>
            </a:r>
            <a:r>
              <a:rPr lang="en-US" altLang="ko-KR" sz="1200" i="1" kern="0" dirty="0" smtClean="0">
                <a:gradFill flip="none" rotWithShape="1"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16200000" scaled="1"/>
                  <a:tileRect/>
                </a:gradFill>
                <a:latin typeface="나눔고딕 Bold" panose="020D0804000000000000" pitchFamily="50" charset="-127"/>
                <a:ea typeface="나눔고딕 Bold"/>
              </a:rPr>
              <a:t>by OAI-PMH </a:t>
            </a:r>
            <a:endParaRPr lang="en-US" altLang="ko-KR" sz="1200" i="1" kern="0" dirty="0">
              <a:gradFill flip="none" rotWithShape="1"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100000">
                    <a:prstClr val="black">
                      <a:lumMod val="75000"/>
                      <a:lumOff val="25000"/>
                    </a:prstClr>
                  </a:gs>
                </a:gsLst>
                <a:lin ang="16200000" scaled="1"/>
                <a:tileRect/>
              </a:gradFill>
              <a:latin typeface="나눔고딕 Bold" panose="020D0804000000000000" pitchFamily="50" charset="-127"/>
              <a:ea typeface="나눔고딕 Bold"/>
            </a:endParaRPr>
          </a:p>
        </p:txBody>
      </p:sp>
      <p:grpSp>
        <p:nvGrpSpPr>
          <p:cNvPr id="216" name="그룹 215"/>
          <p:cNvGrpSpPr/>
          <p:nvPr userDrawn="1"/>
        </p:nvGrpSpPr>
        <p:grpSpPr>
          <a:xfrm>
            <a:off x="6076660" y="2036816"/>
            <a:ext cx="1361613" cy="1228510"/>
            <a:chOff x="4809447" y="3318235"/>
            <a:chExt cx="1706769" cy="1394079"/>
          </a:xfrm>
        </p:grpSpPr>
        <p:grpSp>
          <p:nvGrpSpPr>
            <p:cNvPr id="217" name="그룹 216"/>
            <p:cNvGrpSpPr/>
            <p:nvPr/>
          </p:nvGrpSpPr>
          <p:grpSpPr>
            <a:xfrm>
              <a:off x="5178255" y="3318235"/>
              <a:ext cx="1006416" cy="1041819"/>
              <a:chOff x="5178255" y="3318235"/>
              <a:chExt cx="1006416" cy="1041819"/>
            </a:xfrm>
          </p:grpSpPr>
          <p:grpSp>
            <p:nvGrpSpPr>
              <p:cNvPr id="219" name="그룹 218"/>
              <p:cNvGrpSpPr/>
              <p:nvPr/>
            </p:nvGrpSpPr>
            <p:grpSpPr>
              <a:xfrm>
                <a:off x="5333946" y="3491932"/>
                <a:ext cx="709799" cy="709799"/>
                <a:chOff x="620237" y="1292800"/>
                <a:chExt cx="872665" cy="872665"/>
              </a:xfrm>
            </p:grpSpPr>
            <p:grpSp>
              <p:nvGrpSpPr>
                <p:cNvPr id="225" name="그룹 224"/>
                <p:cNvGrpSpPr/>
                <p:nvPr/>
              </p:nvGrpSpPr>
              <p:grpSpPr>
                <a:xfrm>
                  <a:off x="620237" y="1292800"/>
                  <a:ext cx="872665" cy="872665"/>
                  <a:chOff x="620237" y="1292800"/>
                  <a:chExt cx="872665" cy="872665"/>
                </a:xfrm>
              </p:grpSpPr>
              <p:sp>
                <p:nvSpPr>
                  <p:cNvPr id="227" name="타원 226"/>
                  <p:cNvSpPr/>
                  <p:nvPr/>
                </p:nvSpPr>
                <p:spPr>
                  <a:xfrm>
                    <a:off x="620237" y="1292800"/>
                    <a:ext cx="872665" cy="872665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ffectLst>
                    <a:outerShdw blurRad="63500" sx="102000" sy="102000" algn="ctr" rotWithShape="0">
                      <a:prstClr val="black">
                        <a:alpha val="2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>
                      <a:solidFill>
                        <a:prstClr val="white"/>
                      </a:solidFill>
                      <a:latin typeface="나눔고딕" panose="020D0604000000000000" pitchFamily="50" charset="-127"/>
                      <a:ea typeface="나눔고딕" panose="020D0604000000000000" pitchFamily="50" charset="-127"/>
                    </a:endParaRPr>
                  </a:p>
                </p:txBody>
              </p:sp>
              <p:sp>
                <p:nvSpPr>
                  <p:cNvPr id="228" name="타원 227"/>
                  <p:cNvSpPr/>
                  <p:nvPr/>
                </p:nvSpPr>
                <p:spPr>
                  <a:xfrm>
                    <a:off x="723634" y="1396197"/>
                    <a:ext cx="665871" cy="665871"/>
                  </a:xfrm>
                  <a:prstGeom prst="ellipse">
                    <a:avLst/>
                  </a:prstGeom>
                  <a:solidFill>
                    <a:schemeClr val="bg1">
                      <a:lumMod val="85000"/>
                    </a:schemeClr>
                  </a:solidFill>
                  <a:ln>
                    <a:noFill/>
                  </a:ln>
                  <a:effectLst>
                    <a:innerShdw blurRad="114300">
                      <a:schemeClr val="tx1">
                        <a:lumMod val="65000"/>
                        <a:lumOff val="35000"/>
                        <a:alpha val="65000"/>
                      </a:schemeClr>
                    </a:inn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>
                      <a:solidFill>
                        <a:prstClr val="white"/>
                      </a:solidFill>
                      <a:latin typeface="나눔고딕" panose="020D0604000000000000" pitchFamily="50" charset="-127"/>
                      <a:ea typeface="나눔고딕" panose="020D0604000000000000" pitchFamily="50" charset="-127"/>
                    </a:endParaRPr>
                  </a:p>
                </p:txBody>
              </p:sp>
            </p:grpSp>
            <p:sp>
              <p:nvSpPr>
                <p:cNvPr id="226" name="왼쪽/오른쪽 화살표 225"/>
                <p:cNvSpPr/>
                <p:nvPr/>
              </p:nvSpPr>
              <p:spPr>
                <a:xfrm>
                  <a:off x="783103" y="1570781"/>
                  <a:ext cx="546934" cy="316704"/>
                </a:xfrm>
                <a:prstGeom prst="leftRightArrow">
                  <a:avLst/>
                </a:prstGeom>
                <a:solidFill>
                  <a:schemeClr val="bg1"/>
                </a:solidFill>
                <a:ln>
                  <a:noFill/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</p:grpSp>
          <p:grpSp>
            <p:nvGrpSpPr>
              <p:cNvPr id="220" name="그룹 219"/>
              <p:cNvGrpSpPr/>
              <p:nvPr/>
            </p:nvGrpSpPr>
            <p:grpSpPr>
              <a:xfrm rot="593316">
                <a:off x="5178255" y="3318235"/>
                <a:ext cx="1006416" cy="1041819"/>
                <a:chOff x="2293736" y="698718"/>
                <a:chExt cx="5720103" cy="5921318"/>
              </a:xfrm>
            </p:grpSpPr>
            <p:sp>
              <p:nvSpPr>
                <p:cNvPr id="221" name="원형 화살표 220"/>
                <p:cNvSpPr/>
                <p:nvPr/>
              </p:nvSpPr>
              <p:spPr>
                <a:xfrm rot="3864999">
                  <a:off x="2298511" y="755059"/>
                  <a:ext cx="5691137" cy="5691137"/>
                </a:xfrm>
                <a:prstGeom prst="circularArrow">
                  <a:avLst>
                    <a:gd name="adj1" fmla="val 3870"/>
                    <a:gd name="adj2" fmla="val 635023"/>
                    <a:gd name="adj3" fmla="val 20503052"/>
                    <a:gd name="adj4" fmla="val 18360318"/>
                    <a:gd name="adj5" fmla="val 4183"/>
                  </a:avLst>
                </a:prstGeom>
                <a:gradFill flip="none" rotWithShape="1">
                  <a:gsLst>
                    <a:gs pos="18000">
                      <a:schemeClr val="bg1">
                        <a:lumMod val="75000"/>
                      </a:schemeClr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16200000" scaled="1"/>
                  <a:tileRect/>
                </a:gradFill>
                <a:ln w="19050">
                  <a:noFill/>
                </a:ln>
                <a:effectLst/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latinLnBrk="0"/>
                  <a:endParaRPr lang="ko-KR" altLang="en-US" spc="-150" dirty="0" smtClean="0">
                    <a:solidFill>
                      <a:srgbClr val="1F497D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222" name="원형 화살표 221"/>
                <p:cNvSpPr/>
                <p:nvPr/>
              </p:nvSpPr>
              <p:spPr>
                <a:xfrm rot="10800000">
                  <a:off x="2301506" y="698718"/>
                  <a:ext cx="5691137" cy="5691137"/>
                </a:xfrm>
                <a:prstGeom prst="circularArrow">
                  <a:avLst>
                    <a:gd name="adj1" fmla="val 3870"/>
                    <a:gd name="adj2" fmla="val 635023"/>
                    <a:gd name="adj3" fmla="val 20503052"/>
                    <a:gd name="adj4" fmla="val 18148066"/>
                    <a:gd name="adj5" fmla="val 4183"/>
                  </a:avLst>
                </a:prstGeom>
                <a:gradFill flip="none" rotWithShape="1">
                  <a:gsLst>
                    <a:gs pos="18000">
                      <a:schemeClr val="bg1">
                        <a:lumMod val="75000"/>
                      </a:schemeClr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16200000" scaled="1"/>
                  <a:tileRect/>
                </a:gradFill>
                <a:ln w="19050">
                  <a:noFill/>
                </a:ln>
                <a:effectLst/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latinLnBrk="0"/>
                  <a:endParaRPr lang="ko-KR" altLang="en-US" spc="-150" dirty="0" smtClean="0">
                    <a:solidFill>
                      <a:srgbClr val="1F497D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223" name="원형 화살표 222"/>
                <p:cNvSpPr/>
                <p:nvPr/>
              </p:nvSpPr>
              <p:spPr>
                <a:xfrm rot="14992484">
                  <a:off x="2322702" y="928899"/>
                  <a:ext cx="5691137" cy="5691137"/>
                </a:xfrm>
                <a:prstGeom prst="circularArrow">
                  <a:avLst>
                    <a:gd name="adj1" fmla="val 3870"/>
                    <a:gd name="adj2" fmla="val 635023"/>
                    <a:gd name="adj3" fmla="val 20503052"/>
                    <a:gd name="adj4" fmla="val 17786934"/>
                    <a:gd name="adj5" fmla="val 4183"/>
                  </a:avLst>
                </a:prstGeom>
                <a:gradFill flip="none" rotWithShape="1">
                  <a:gsLst>
                    <a:gs pos="18000">
                      <a:schemeClr val="bg1">
                        <a:lumMod val="75000"/>
                      </a:schemeClr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16200000" scaled="1"/>
                  <a:tileRect/>
                </a:gradFill>
                <a:ln w="19050">
                  <a:noFill/>
                </a:ln>
                <a:effectLst/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latinLnBrk="0"/>
                  <a:endParaRPr lang="ko-KR" altLang="en-US" spc="-150" dirty="0" smtClean="0">
                    <a:solidFill>
                      <a:srgbClr val="1F497D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224" name="원형 화살표 223"/>
                <p:cNvSpPr/>
                <p:nvPr/>
              </p:nvSpPr>
              <p:spPr>
                <a:xfrm rot="21022714">
                  <a:off x="2293736" y="890929"/>
                  <a:ext cx="5691137" cy="5691137"/>
                </a:xfrm>
                <a:prstGeom prst="circularArrow">
                  <a:avLst>
                    <a:gd name="adj1" fmla="val 3870"/>
                    <a:gd name="adj2" fmla="val 635023"/>
                    <a:gd name="adj3" fmla="val 20503052"/>
                    <a:gd name="adj4" fmla="val 18265493"/>
                    <a:gd name="adj5" fmla="val 4183"/>
                  </a:avLst>
                </a:prstGeom>
                <a:gradFill flip="none" rotWithShape="1">
                  <a:gsLst>
                    <a:gs pos="18000">
                      <a:schemeClr val="bg1">
                        <a:lumMod val="75000"/>
                      </a:schemeClr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16200000" scaled="1"/>
                  <a:tileRect/>
                </a:gradFill>
                <a:ln w="19050">
                  <a:noFill/>
                </a:ln>
                <a:effectLst/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latinLnBrk="0"/>
                  <a:endParaRPr lang="ko-KR" altLang="en-US" spc="-150" dirty="0" smtClean="0">
                    <a:solidFill>
                      <a:srgbClr val="1F497D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</p:grpSp>
        </p:grpSp>
        <p:sp>
          <p:nvSpPr>
            <p:cNvPr id="218" name="TextBox 217"/>
            <p:cNvSpPr txBox="1"/>
            <p:nvPr/>
          </p:nvSpPr>
          <p:spPr>
            <a:xfrm>
              <a:off x="4809447" y="4214039"/>
              <a:ext cx="1706769" cy="49827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 lIns="99569" tIns="49785" rIns="99569" bIns="49785">
              <a:spAutoFit/>
            </a:bodyPr>
            <a:lstStyle>
              <a:defPPr>
                <a:defRPr lang="ko-KR"/>
              </a:defPPr>
              <a:lvl1pPr algn="ctr" defTabSz="1042988" eaLnBrk="0" latinLnBrk="0" hangingPunct="0">
                <a:buClr>
                  <a:prstClr val="black">
                    <a:lumMod val="50000"/>
                    <a:lumOff val="50000"/>
                  </a:prstClr>
                </a:buClr>
                <a:buSzPct val="100000"/>
                <a:tabLst>
                  <a:tab pos="5648325" algn="l"/>
                </a:tabLst>
                <a:defRPr sz="1400" i="1" kern="0">
                  <a:gradFill flip="none" rotWithShape="1">
                    <a:gsLst>
                      <a:gs pos="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16200000" scaled="1"/>
                    <a:tileRect/>
                  </a:gradFill>
                  <a:latin typeface="Rix고딕 EB" panose="02020603020101020101" pitchFamily="18" charset="-127"/>
                  <a:ea typeface="Rix고딕 EB" panose="02020603020101020101" pitchFamily="18" charset="-127"/>
                </a:defRPr>
              </a:lvl1pPr>
            </a:lstStyle>
            <a:p>
              <a:r>
                <a:rPr lang="en-US" altLang="ko-KR" sz="1100" b="1" dirty="0" smtClean="0">
                  <a:latin typeface="나눔고딕 Bold" panose="020D0804000000000000" pitchFamily="50" charset="-127"/>
                  <a:ea typeface="나눔고딕 Bold"/>
                </a:rPr>
                <a:t>Metadata</a:t>
              </a:r>
            </a:p>
            <a:p>
              <a:r>
                <a:rPr lang="en-US" altLang="ko-KR" sz="1100" b="1" dirty="0" smtClean="0">
                  <a:latin typeface="나눔고딕 Bold" panose="020D0804000000000000" pitchFamily="50" charset="-127"/>
                  <a:ea typeface="나눔고딕 Bold"/>
                </a:rPr>
                <a:t>Synchronization</a:t>
              </a:r>
            </a:p>
          </p:txBody>
        </p:sp>
      </p:grpSp>
      <p:sp>
        <p:nvSpPr>
          <p:cNvPr id="229" name="Text Box 31"/>
          <p:cNvSpPr txBox="1">
            <a:spLocks noChangeArrowheads="1"/>
          </p:cNvSpPr>
          <p:nvPr userDrawn="1"/>
        </p:nvSpPr>
        <p:spPr bwMode="auto">
          <a:xfrm rot="16200000">
            <a:off x="3786960" y="2171311"/>
            <a:ext cx="1255843" cy="1364276"/>
          </a:xfrm>
          <a:prstGeom prst="rect">
            <a:avLst/>
          </a:prstGeom>
          <a:solidFill>
            <a:sysClr val="window" lastClr="FFFFFF"/>
          </a:solidFill>
          <a:ln w="12700">
            <a:solidFill>
              <a:srgbClr val="D8D8D8">
                <a:lumMod val="75000"/>
              </a:srgbClr>
            </a:solidFill>
          </a:ln>
          <a:effectLst>
            <a:innerShdw blurRad="114300">
              <a:srgbClr val="D8D8D8">
                <a:lumMod val="75000"/>
              </a:srgbClr>
            </a:innerShdw>
          </a:effectLst>
        </p:spPr>
        <p:txBody>
          <a:bodyPr wrap="square" lIns="0" tIns="0" rIns="0" bIns="72000" rtlCol="0" anchor="b" anchorCtr="0">
            <a:noAutofit/>
          </a:bodyPr>
          <a:lstStyle>
            <a:defPPr>
              <a:defRPr lang="ko-KR"/>
            </a:defPPr>
            <a:lvl1pPr latinLnBrk="0">
              <a:defRPr kern="0" spc="-150">
                <a:solidFill>
                  <a:srgbClr val="DE2452"/>
                </a:solidFill>
                <a:latin typeface="Rix고딕 EB" pitchFamily="18" charset="-127"/>
                <a:ea typeface="Rix고딕 EB" pitchFamily="18" charset="-127"/>
              </a:defRPr>
            </a:lvl1pPr>
          </a:lstStyle>
          <a:p>
            <a:pPr marL="1588" algn="ctr"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 sz="1400" spc="0" dirty="0" smtClean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100000">
                    <a:prstClr val="black">
                      <a:lumMod val="75000"/>
                      <a:lumOff val="25000"/>
                    </a:prstClr>
                  </a:gs>
                </a:gsLst>
                <a:lin ang="16200000" scaled="0"/>
              </a:gradFill>
              <a:effectLst>
                <a:glow rad="63500">
                  <a:sysClr val="window" lastClr="FFFFFF">
                    <a:alpha val="40000"/>
                  </a:sysClr>
                </a:glow>
              </a:effectLst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sp>
        <p:nvSpPr>
          <p:cNvPr id="230" name="Text Box 31"/>
          <p:cNvSpPr txBox="1">
            <a:spLocks noChangeArrowheads="1"/>
          </p:cNvSpPr>
          <p:nvPr userDrawn="1"/>
        </p:nvSpPr>
        <p:spPr bwMode="auto">
          <a:xfrm rot="16200000">
            <a:off x="3055620" y="2682708"/>
            <a:ext cx="1255842" cy="341479"/>
          </a:xfrm>
          <a:prstGeom prst="rect">
            <a:avLst/>
          </a:prstGeom>
          <a:solidFill>
            <a:sysClr val="window" lastClr="FFFFFF">
              <a:lumMod val="75000"/>
            </a:sysClr>
          </a:solidFill>
          <a:ln w="12700">
            <a:solidFill>
              <a:srgbClr val="D8D8D8">
                <a:lumMod val="75000"/>
              </a:srgbClr>
            </a:solidFill>
          </a:ln>
          <a:effectLst>
            <a:innerShdw blurRad="114300">
              <a:srgbClr val="D8D8D8">
                <a:lumMod val="75000"/>
              </a:srgbClr>
            </a:innerShdw>
          </a:effectLst>
        </p:spPr>
        <p:txBody>
          <a:bodyPr vert="vert" wrap="square" lIns="0" tIns="0" rIns="0" bIns="0" rtlCol="0" anchor="ctr" anchorCtr="0">
            <a:noAutofit/>
          </a:bodyPr>
          <a:lstStyle>
            <a:defPPr>
              <a:defRPr lang="ko-KR"/>
            </a:defPPr>
            <a:lvl1pPr latinLnBrk="0">
              <a:defRPr kern="0" spc="-150">
                <a:solidFill>
                  <a:srgbClr val="DE2452"/>
                </a:solidFill>
                <a:latin typeface="Rix고딕 EB" pitchFamily="18" charset="-127"/>
                <a:ea typeface="Rix고딕 EB" pitchFamily="18" charset="-127"/>
              </a:defRPr>
            </a:lvl1pPr>
          </a:lstStyle>
          <a:p>
            <a:pPr marL="1588"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050" b="1" spc="0" dirty="0">
                <a:gradFill>
                  <a:gsLst>
                    <a:gs pos="7917">
                      <a:prstClr val="black">
                        <a:lumMod val="85000"/>
                        <a:lumOff val="15000"/>
                      </a:prstClr>
                    </a:gs>
                    <a:gs pos="17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0"/>
                </a:gradFill>
                <a:latin typeface="나눔고딕" panose="020D0604000000000000" pitchFamily="50" charset="-127"/>
                <a:ea typeface="나눔고딕" panose="020D0604000000000000" pitchFamily="50" charset="-127"/>
              </a:rPr>
              <a:t>GISC </a:t>
            </a:r>
            <a:r>
              <a:rPr kumimoji="1" lang="en-US" altLang="ko-KR" sz="1050" b="1" spc="0" dirty="0" smtClean="0">
                <a:gradFill>
                  <a:gsLst>
                    <a:gs pos="7917">
                      <a:prstClr val="black">
                        <a:lumMod val="85000"/>
                        <a:lumOff val="15000"/>
                      </a:prstClr>
                    </a:gs>
                    <a:gs pos="17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0"/>
                </a:gradFill>
                <a:latin typeface="나눔고딕" panose="020D0604000000000000" pitchFamily="50" charset="-127"/>
                <a:ea typeface="나눔고딕" panose="020D0604000000000000" pitchFamily="50" charset="-127"/>
              </a:rPr>
              <a:t>Seoul</a:t>
            </a:r>
          </a:p>
          <a:p>
            <a:pPr marL="1588"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900" b="1" spc="0" dirty="0" smtClean="0">
                <a:gradFill>
                  <a:gsLst>
                    <a:gs pos="7917">
                      <a:prstClr val="black">
                        <a:lumMod val="85000"/>
                        <a:lumOff val="15000"/>
                      </a:prstClr>
                    </a:gs>
                    <a:gs pos="17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0"/>
                </a:gradFill>
                <a:latin typeface="나눔고딕" panose="020D0604000000000000" pitchFamily="50" charset="-127"/>
                <a:ea typeface="나눔고딕" panose="020D0604000000000000" pitchFamily="50" charset="-127"/>
              </a:rPr>
              <a:t>Porta</a:t>
            </a:r>
            <a:r>
              <a:rPr kumimoji="1" lang="en-US" altLang="ko-KR" sz="1000" b="1" spc="0" dirty="0" smtClean="0">
                <a:gradFill>
                  <a:gsLst>
                    <a:gs pos="7917">
                      <a:prstClr val="black">
                        <a:lumMod val="85000"/>
                        <a:lumOff val="15000"/>
                      </a:prstClr>
                    </a:gs>
                    <a:gs pos="17000">
                      <a:prstClr val="black">
                        <a:lumMod val="85000"/>
                        <a:lumOff val="15000"/>
                      </a:prstClr>
                    </a:gs>
                  </a:gsLst>
                  <a:lin ang="16200000" scaled="0"/>
                </a:gradFill>
                <a:latin typeface="나눔고딕" panose="020D0604000000000000" pitchFamily="50" charset="-127"/>
                <a:ea typeface="나눔고딕" panose="020D0604000000000000" pitchFamily="50" charset="-127"/>
              </a:rPr>
              <a:t>l</a:t>
            </a:r>
            <a:endParaRPr kumimoji="1" lang="ko-KR" altLang="en-US" sz="1000" b="1" spc="0" dirty="0">
              <a:gradFill>
                <a:gsLst>
                  <a:gs pos="7917">
                    <a:prstClr val="black">
                      <a:lumMod val="85000"/>
                      <a:lumOff val="15000"/>
                    </a:prstClr>
                  </a:gs>
                  <a:gs pos="17000">
                    <a:prstClr val="black">
                      <a:lumMod val="85000"/>
                      <a:lumOff val="15000"/>
                    </a:prstClr>
                  </a:gs>
                </a:gsLst>
                <a:lin ang="16200000" scaled="0"/>
              </a:gra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255" name="그룹 254"/>
          <p:cNvGrpSpPr/>
          <p:nvPr userDrawn="1"/>
        </p:nvGrpSpPr>
        <p:grpSpPr>
          <a:xfrm>
            <a:off x="8098481" y="1935951"/>
            <a:ext cx="325600" cy="359664"/>
            <a:chOff x="7051079" y="2325342"/>
            <a:chExt cx="483890" cy="483890"/>
          </a:xfrm>
        </p:grpSpPr>
        <p:sp>
          <p:nvSpPr>
            <p:cNvPr id="256" name="타원 255"/>
            <p:cNvSpPr/>
            <p:nvPr/>
          </p:nvSpPr>
          <p:spPr>
            <a:xfrm>
              <a:off x="7051079" y="2325342"/>
              <a:ext cx="483890" cy="48389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7DDD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257" name="Text Box 82"/>
            <p:cNvSpPr txBox="1">
              <a:spLocks noChangeArrowheads="1"/>
            </p:cNvSpPr>
            <p:nvPr/>
          </p:nvSpPr>
          <p:spPr bwMode="auto">
            <a:xfrm>
              <a:off x="7101250" y="2492752"/>
              <a:ext cx="383550" cy="149070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/>
            <a:p>
              <a:pPr algn="ctr" defTabSz="1042988" eaLnBrk="0" latinLnBrk="0" hangingPunct="0">
                <a:lnSpc>
                  <a:spcPct val="80000"/>
                </a:lnSpc>
                <a:buClr>
                  <a:prstClr val="black">
                    <a:lumMod val="50000"/>
                    <a:lumOff val="50000"/>
                  </a:prstClr>
                </a:buClr>
                <a:buSzPct val="100000"/>
                <a:buFont typeface="Symbol" pitchFamily="18" charset="2"/>
                <a:buNone/>
                <a:tabLst>
                  <a:tab pos="5648325" algn="l"/>
                </a:tabLst>
                <a:defRPr/>
              </a:pPr>
              <a:r>
                <a:rPr lang="en-US" altLang="ko-KR" sz="900" kern="0" dirty="0" smtClean="0">
                  <a:gradFill flip="none" rotWithShape="1">
                    <a:gsLst>
                      <a:gs pos="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16200000" scaled="1"/>
                    <a:tileRect/>
                  </a:gra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GISC</a:t>
              </a:r>
              <a:endParaRPr lang="en-US" altLang="ko-KR" sz="900" kern="0" dirty="0">
                <a:gradFill flip="none" rotWithShape="1"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16200000" scaled="1"/>
                  <a:tileRect/>
                </a:gra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pSp>
        <p:nvGrpSpPr>
          <p:cNvPr id="258" name="그룹 257"/>
          <p:cNvGrpSpPr/>
          <p:nvPr userDrawn="1"/>
        </p:nvGrpSpPr>
        <p:grpSpPr>
          <a:xfrm>
            <a:off x="8494871" y="2145600"/>
            <a:ext cx="325600" cy="359664"/>
            <a:chOff x="7051079" y="2325342"/>
            <a:chExt cx="483890" cy="483890"/>
          </a:xfrm>
        </p:grpSpPr>
        <p:sp>
          <p:nvSpPr>
            <p:cNvPr id="259" name="타원 258"/>
            <p:cNvSpPr/>
            <p:nvPr/>
          </p:nvSpPr>
          <p:spPr>
            <a:xfrm>
              <a:off x="7051079" y="2325342"/>
              <a:ext cx="483890" cy="48389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7DDD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260" name="Text Box 82"/>
            <p:cNvSpPr txBox="1">
              <a:spLocks noChangeArrowheads="1"/>
            </p:cNvSpPr>
            <p:nvPr/>
          </p:nvSpPr>
          <p:spPr bwMode="auto">
            <a:xfrm>
              <a:off x="7101250" y="2492752"/>
              <a:ext cx="383550" cy="149070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/>
            <a:p>
              <a:pPr algn="ctr" defTabSz="1042988" eaLnBrk="0" latinLnBrk="0" hangingPunct="0">
                <a:lnSpc>
                  <a:spcPct val="80000"/>
                </a:lnSpc>
                <a:buClr>
                  <a:prstClr val="black">
                    <a:lumMod val="50000"/>
                    <a:lumOff val="50000"/>
                  </a:prstClr>
                </a:buClr>
                <a:buSzPct val="100000"/>
                <a:buFont typeface="Symbol" pitchFamily="18" charset="2"/>
                <a:buNone/>
                <a:tabLst>
                  <a:tab pos="5648325" algn="l"/>
                </a:tabLst>
                <a:defRPr/>
              </a:pPr>
              <a:r>
                <a:rPr lang="en-US" altLang="ko-KR" sz="900" kern="0" dirty="0" smtClean="0">
                  <a:gradFill flip="none" rotWithShape="1">
                    <a:gsLst>
                      <a:gs pos="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16200000" scaled="1"/>
                    <a:tileRect/>
                  </a:gra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GISC</a:t>
              </a:r>
              <a:endParaRPr lang="en-US" altLang="ko-KR" sz="900" kern="0" dirty="0">
                <a:gradFill flip="none" rotWithShape="1"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16200000" scaled="1"/>
                  <a:tileRect/>
                </a:gra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pSp>
        <p:nvGrpSpPr>
          <p:cNvPr id="261" name="그룹 260"/>
          <p:cNvGrpSpPr/>
          <p:nvPr userDrawn="1"/>
        </p:nvGrpSpPr>
        <p:grpSpPr>
          <a:xfrm>
            <a:off x="7720478" y="2145600"/>
            <a:ext cx="325600" cy="359664"/>
            <a:chOff x="7051079" y="2325342"/>
            <a:chExt cx="483890" cy="483890"/>
          </a:xfrm>
        </p:grpSpPr>
        <p:sp>
          <p:nvSpPr>
            <p:cNvPr id="262" name="타원 261"/>
            <p:cNvSpPr/>
            <p:nvPr/>
          </p:nvSpPr>
          <p:spPr>
            <a:xfrm>
              <a:off x="7051079" y="2325342"/>
              <a:ext cx="483890" cy="48389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7DDD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263" name="Text Box 82"/>
            <p:cNvSpPr txBox="1">
              <a:spLocks noChangeArrowheads="1"/>
            </p:cNvSpPr>
            <p:nvPr/>
          </p:nvSpPr>
          <p:spPr bwMode="auto">
            <a:xfrm>
              <a:off x="7101250" y="2492752"/>
              <a:ext cx="383550" cy="149070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/>
            <a:p>
              <a:pPr algn="ctr" defTabSz="1042988" eaLnBrk="0" latinLnBrk="0" hangingPunct="0">
                <a:lnSpc>
                  <a:spcPct val="80000"/>
                </a:lnSpc>
                <a:buClr>
                  <a:prstClr val="black">
                    <a:lumMod val="50000"/>
                    <a:lumOff val="50000"/>
                  </a:prstClr>
                </a:buClr>
                <a:buSzPct val="100000"/>
                <a:buFont typeface="Symbol" pitchFamily="18" charset="2"/>
                <a:buNone/>
                <a:tabLst>
                  <a:tab pos="5648325" algn="l"/>
                </a:tabLst>
                <a:defRPr/>
              </a:pPr>
              <a:r>
                <a:rPr lang="en-US" altLang="ko-KR" sz="900" kern="0" dirty="0" smtClean="0">
                  <a:gradFill flip="none" rotWithShape="1">
                    <a:gsLst>
                      <a:gs pos="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16200000" scaled="1"/>
                    <a:tileRect/>
                  </a:gra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GISC</a:t>
              </a:r>
              <a:endParaRPr lang="en-US" altLang="ko-KR" sz="900" kern="0" dirty="0">
                <a:gradFill flip="none" rotWithShape="1"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16200000" scaled="1"/>
                  <a:tileRect/>
                </a:gra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pSp>
        <p:nvGrpSpPr>
          <p:cNvPr id="264" name="그룹 263"/>
          <p:cNvGrpSpPr/>
          <p:nvPr userDrawn="1"/>
        </p:nvGrpSpPr>
        <p:grpSpPr>
          <a:xfrm>
            <a:off x="8591804" y="2597990"/>
            <a:ext cx="325600" cy="359664"/>
            <a:chOff x="7051079" y="2325342"/>
            <a:chExt cx="483890" cy="483890"/>
          </a:xfrm>
        </p:grpSpPr>
        <p:sp>
          <p:nvSpPr>
            <p:cNvPr id="265" name="타원 264"/>
            <p:cNvSpPr/>
            <p:nvPr/>
          </p:nvSpPr>
          <p:spPr>
            <a:xfrm>
              <a:off x="7051079" y="2325342"/>
              <a:ext cx="483890" cy="48389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7DDD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266" name="Text Box 82"/>
            <p:cNvSpPr txBox="1">
              <a:spLocks noChangeArrowheads="1"/>
            </p:cNvSpPr>
            <p:nvPr/>
          </p:nvSpPr>
          <p:spPr bwMode="auto">
            <a:xfrm>
              <a:off x="7101250" y="2492752"/>
              <a:ext cx="383550" cy="149070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/>
            <a:p>
              <a:pPr algn="ctr" defTabSz="1042988" eaLnBrk="0" latinLnBrk="0" hangingPunct="0">
                <a:lnSpc>
                  <a:spcPct val="80000"/>
                </a:lnSpc>
                <a:buClr>
                  <a:prstClr val="black">
                    <a:lumMod val="50000"/>
                    <a:lumOff val="50000"/>
                  </a:prstClr>
                </a:buClr>
                <a:buSzPct val="100000"/>
                <a:buFont typeface="Symbol" pitchFamily="18" charset="2"/>
                <a:buNone/>
                <a:tabLst>
                  <a:tab pos="5648325" algn="l"/>
                </a:tabLst>
                <a:defRPr/>
              </a:pPr>
              <a:r>
                <a:rPr lang="en-US" altLang="ko-KR" sz="900" kern="0" dirty="0" smtClean="0">
                  <a:gradFill flip="none" rotWithShape="1">
                    <a:gsLst>
                      <a:gs pos="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16200000" scaled="1"/>
                    <a:tileRect/>
                  </a:gra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GISC</a:t>
              </a:r>
              <a:endParaRPr lang="en-US" altLang="ko-KR" sz="900" kern="0" dirty="0">
                <a:gradFill flip="none" rotWithShape="1"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16200000" scaled="1"/>
                  <a:tileRect/>
                </a:gra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pSp>
        <p:nvGrpSpPr>
          <p:cNvPr id="267" name="그룹 266"/>
          <p:cNvGrpSpPr/>
          <p:nvPr userDrawn="1"/>
        </p:nvGrpSpPr>
        <p:grpSpPr>
          <a:xfrm>
            <a:off x="7626165" y="2597990"/>
            <a:ext cx="325600" cy="359664"/>
            <a:chOff x="7051079" y="2325342"/>
            <a:chExt cx="483890" cy="483890"/>
          </a:xfrm>
        </p:grpSpPr>
        <p:sp>
          <p:nvSpPr>
            <p:cNvPr id="268" name="타원 267"/>
            <p:cNvSpPr/>
            <p:nvPr/>
          </p:nvSpPr>
          <p:spPr>
            <a:xfrm>
              <a:off x="7051079" y="2325342"/>
              <a:ext cx="483890" cy="48389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7DDD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269" name="Text Box 82"/>
            <p:cNvSpPr txBox="1">
              <a:spLocks noChangeArrowheads="1"/>
            </p:cNvSpPr>
            <p:nvPr/>
          </p:nvSpPr>
          <p:spPr bwMode="auto">
            <a:xfrm>
              <a:off x="7101250" y="2492752"/>
              <a:ext cx="383550" cy="149070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/>
            <a:p>
              <a:pPr algn="ctr" defTabSz="1042988" eaLnBrk="0" latinLnBrk="0" hangingPunct="0">
                <a:lnSpc>
                  <a:spcPct val="80000"/>
                </a:lnSpc>
                <a:buClr>
                  <a:prstClr val="black">
                    <a:lumMod val="50000"/>
                    <a:lumOff val="50000"/>
                  </a:prstClr>
                </a:buClr>
                <a:buSzPct val="100000"/>
                <a:buFont typeface="Symbol" pitchFamily="18" charset="2"/>
                <a:buNone/>
                <a:tabLst>
                  <a:tab pos="5648325" algn="l"/>
                </a:tabLst>
                <a:defRPr/>
              </a:pPr>
              <a:r>
                <a:rPr lang="en-US" altLang="ko-KR" sz="900" kern="0" dirty="0" smtClean="0">
                  <a:gradFill flip="none" rotWithShape="1">
                    <a:gsLst>
                      <a:gs pos="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16200000" scaled="1"/>
                    <a:tileRect/>
                  </a:gra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GISC</a:t>
              </a:r>
              <a:endParaRPr lang="en-US" altLang="ko-KR" sz="900" kern="0" dirty="0">
                <a:gradFill flip="none" rotWithShape="1"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16200000" scaled="1"/>
                  <a:tileRect/>
                </a:gra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pSp>
        <p:nvGrpSpPr>
          <p:cNvPr id="270" name="그룹 269"/>
          <p:cNvGrpSpPr/>
          <p:nvPr userDrawn="1"/>
        </p:nvGrpSpPr>
        <p:grpSpPr>
          <a:xfrm>
            <a:off x="8331916" y="2957655"/>
            <a:ext cx="325600" cy="359664"/>
            <a:chOff x="7051079" y="2325342"/>
            <a:chExt cx="483890" cy="483890"/>
          </a:xfrm>
        </p:grpSpPr>
        <p:sp>
          <p:nvSpPr>
            <p:cNvPr id="271" name="타원 270"/>
            <p:cNvSpPr/>
            <p:nvPr/>
          </p:nvSpPr>
          <p:spPr>
            <a:xfrm>
              <a:off x="7051079" y="2325342"/>
              <a:ext cx="483890" cy="48389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7DDD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272" name="Text Box 82"/>
            <p:cNvSpPr txBox="1">
              <a:spLocks noChangeArrowheads="1"/>
            </p:cNvSpPr>
            <p:nvPr/>
          </p:nvSpPr>
          <p:spPr bwMode="auto">
            <a:xfrm>
              <a:off x="7101250" y="2492752"/>
              <a:ext cx="383550" cy="149070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/>
            <a:p>
              <a:pPr algn="ctr" defTabSz="1042988" eaLnBrk="0" latinLnBrk="0" hangingPunct="0">
                <a:lnSpc>
                  <a:spcPct val="80000"/>
                </a:lnSpc>
                <a:buClr>
                  <a:prstClr val="black">
                    <a:lumMod val="50000"/>
                    <a:lumOff val="50000"/>
                  </a:prstClr>
                </a:buClr>
                <a:buSzPct val="100000"/>
                <a:buFont typeface="Symbol" pitchFamily="18" charset="2"/>
                <a:buNone/>
                <a:tabLst>
                  <a:tab pos="5648325" algn="l"/>
                </a:tabLst>
                <a:defRPr/>
              </a:pPr>
              <a:r>
                <a:rPr lang="en-US" altLang="ko-KR" sz="900" kern="0" dirty="0" smtClean="0">
                  <a:gradFill flip="none" rotWithShape="1">
                    <a:gsLst>
                      <a:gs pos="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16200000" scaled="1"/>
                    <a:tileRect/>
                  </a:gra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GISC</a:t>
              </a:r>
              <a:endParaRPr lang="ko-KR" altLang="en-US" sz="900" kern="0" dirty="0">
                <a:gradFill flip="none" rotWithShape="1"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16200000" scaled="1"/>
                  <a:tileRect/>
                </a:gra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pSp>
        <p:nvGrpSpPr>
          <p:cNvPr id="273" name="그룹 272"/>
          <p:cNvGrpSpPr/>
          <p:nvPr userDrawn="1"/>
        </p:nvGrpSpPr>
        <p:grpSpPr>
          <a:xfrm>
            <a:off x="7884771" y="2957655"/>
            <a:ext cx="325600" cy="359664"/>
            <a:chOff x="7051079" y="2325342"/>
            <a:chExt cx="483890" cy="483890"/>
          </a:xfrm>
        </p:grpSpPr>
        <p:sp>
          <p:nvSpPr>
            <p:cNvPr id="274" name="타원 273"/>
            <p:cNvSpPr/>
            <p:nvPr/>
          </p:nvSpPr>
          <p:spPr>
            <a:xfrm>
              <a:off x="7051079" y="2325342"/>
              <a:ext cx="483890" cy="48389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7DDD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275" name="Text Box 82"/>
            <p:cNvSpPr txBox="1">
              <a:spLocks noChangeArrowheads="1"/>
            </p:cNvSpPr>
            <p:nvPr/>
          </p:nvSpPr>
          <p:spPr bwMode="auto">
            <a:xfrm>
              <a:off x="7101250" y="2492752"/>
              <a:ext cx="383550" cy="149070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/>
            <a:p>
              <a:pPr algn="ctr" defTabSz="1042988" eaLnBrk="0" latinLnBrk="0" hangingPunct="0">
                <a:lnSpc>
                  <a:spcPct val="80000"/>
                </a:lnSpc>
                <a:buClr>
                  <a:prstClr val="black">
                    <a:lumMod val="50000"/>
                    <a:lumOff val="50000"/>
                  </a:prstClr>
                </a:buClr>
                <a:buSzPct val="100000"/>
                <a:buFont typeface="Symbol" pitchFamily="18" charset="2"/>
                <a:buNone/>
                <a:tabLst>
                  <a:tab pos="5648325" algn="l"/>
                </a:tabLst>
                <a:defRPr/>
              </a:pPr>
              <a:r>
                <a:rPr lang="en-US" altLang="ko-KR" sz="900" kern="0" dirty="0" smtClean="0">
                  <a:gradFill flip="none" rotWithShape="1">
                    <a:gsLst>
                      <a:gs pos="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16200000" scaled="1"/>
                    <a:tileRect/>
                  </a:gra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GISC</a:t>
              </a:r>
              <a:endParaRPr lang="ko-KR" altLang="en-US" sz="900" kern="0" dirty="0">
                <a:gradFill flip="none" rotWithShape="1"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16200000" scaled="1"/>
                  <a:tileRect/>
                </a:gra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pic>
        <p:nvPicPr>
          <p:cNvPr id="279" name="Picture 3"/>
          <p:cNvPicPr>
            <a:picLocks noChangeAspect="1" noChangeArrowheads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8250" y="2306492"/>
            <a:ext cx="1143537" cy="1098969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grpSp>
        <p:nvGrpSpPr>
          <p:cNvPr id="8" name="그룹 7"/>
          <p:cNvGrpSpPr/>
          <p:nvPr/>
        </p:nvGrpSpPr>
        <p:grpSpPr>
          <a:xfrm>
            <a:off x="416370" y="2340824"/>
            <a:ext cx="1692000" cy="1281469"/>
            <a:chOff x="632399" y="2643981"/>
            <a:chExt cx="1692000" cy="1281469"/>
          </a:xfrm>
        </p:grpSpPr>
        <p:sp>
          <p:nvSpPr>
            <p:cNvPr id="231" name="양쪽 모서리가 둥근 사각형 230"/>
            <p:cNvSpPr/>
            <p:nvPr/>
          </p:nvSpPr>
          <p:spPr>
            <a:xfrm>
              <a:off x="632399" y="2643981"/>
              <a:ext cx="1692000" cy="270154"/>
            </a:xfrm>
            <a:prstGeom prst="round2SameRect">
              <a:avLst>
                <a:gd name="adj1" fmla="val 0"/>
                <a:gd name="adj2" fmla="val 0"/>
              </a:avLst>
            </a:prstGeom>
            <a:solidFill>
              <a:srgbClr val="969696"/>
            </a:solidFill>
            <a:ln w="19050">
              <a:noFill/>
            </a:ln>
            <a:effectLst/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 latinLnBrk="0"/>
              <a:endParaRPr lang="ko-KR" altLang="en-US" sz="1100" kern="0" spc="-150" dirty="0" smtClean="0">
                <a:solidFill>
                  <a:srgbClr val="003366"/>
                </a:solidFill>
                <a:latin typeface="Rix고딕 B" pitchFamily="18" charset="-127"/>
                <a:ea typeface="Rix고딕 B" pitchFamily="18" charset="-127"/>
              </a:endParaRPr>
            </a:p>
          </p:txBody>
        </p:sp>
        <p:pic>
          <p:nvPicPr>
            <p:cNvPr id="232" name="Picture 4"/>
            <p:cNvPicPr>
              <a:picLocks noChangeAspect="1" noChangeArrowheads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286" t="12123" b="8131"/>
            <a:stretch/>
          </p:blipFill>
          <p:spPr bwMode="auto">
            <a:xfrm rot="16200000">
              <a:off x="1408643" y="2181600"/>
              <a:ext cx="56156" cy="14159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33" name="양쪽 모서리가 둥근 사각형 232"/>
            <p:cNvSpPr/>
            <p:nvPr/>
          </p:nvSpPr>
          <p:spPr>
            <a:xfrm>
              <a:off x="632399" y="2912859"/>
              <a:ext cx="1692000" cy="1012591"/>
            </a:xfrm>
            <a:prstGeom prst="round2SameRect">
              <a:avLst>
                <a:gd name="adj1" fmla="val 0"/>
                <a:gd name="adj2" fmla="val 0"/>
              </a:avLst>
            </a:prstGeom>
            <a:solidFill>
              <a:srgbClr val="8B8F9E">
                <a:lumMod val="20000"/>
                <a:lumOff val="80000"/>
              </a:srgbClr>
            </a:solidFill>
            <a:ln w="19050">
              <a:noFill/>
            </a:ln>
            <a:effectLst/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 latinLnBrk="0">
                <a:defRPr/>
              </a:pPr>
              <a:endParaRPr lang="ko-KR" altLang="en-US" sz="1000" kern="0" spc="-150" dirty="0" smtClean="0">
                <a:solidFill>
                  <a:srgbClr val="003366"/>
                </a:solidFill>
                <a:latin typeface="Rix고딕 B" pitchFamily="18" charset="-127"/>
                <a:ea typeface="Rix고딕 B" pitchFamily="18" charset="-127"/>
              </a:endParaRPr>
            </a:p>
          </p:txBody>
        </p:sp>
        <p:sp>
          <p:nvSpPr>
            <p:cNvPr id="234" name="텍스트 개체 틀 3"/>
            <p:cNvSpPr txBox="1">
              <a:spLocks/>
            </p:cNvSpPr>
            <p:nvPr userDrawn="1"/>
          </p:nvSpPr>
          <p:spPr>
            <a:xfrm>
              <a:off x="1201554" y="2684310"/>
              <a:ext cx="468078" cy="184666"/>
            </a:xfrm>
            <a:prstGeom prst="rect">
              <a:avLst/>
            </a:prstGeom>
            <a:noFill/>
          </p:spPr>
          <p:txBody>
            <a:bodyPr vert="horz" wrap="none" lIns="0" tIns="0" rIns="0" bIns="0" anchor="ctr">
              <a:spAutoFit/>
              <a:scene3d>
                <a:camera prst="orthographicFront"/>
                <a:lightRig rig="threePt" dir="t"/>
              </a:scene3d>
              <a:sp3d contourW="44450">
                <a:bevelT w="1270"/>
                <a:contourClr>
                  <a:schemeClr val="tx1">
                    <a:lumMod val="65000"/>
                    <a:lumOff val="35000"/>
                  </a:schemeClr>
                </a:contourClr>
              </a:sp3d>
            </a:bodyPr>
            <a:lstStyle>
              <a:defPPr>
                <a:defRPr lang="ko-KR"/>
              </a:defPPr>
              <a:lvl1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806450" algn="l"/>
                </a:tabLst>
                <a:defRPr kumimoji="0" sz="1600" kern="0" spc="-50">
                  <a:solidFill>
                    <a:prstClr val="white"/>
                  </a:solidFill>
                  <a:latin typeface="Rix고딕 EB" panose="02020603020101020101" pitchFamily="18" charset="-127"/>
                  <a:ea typeface="Rix고딕 EB" panose="02020603020101020101" pitchFamily="18" charset="-127"/>
                </a:defRPr>
              </a:lvl1pPr>
            </a:lstStyle>
            <a:p>
              <a:pPr algn="ctr"/>
              <a:r>
                <a:rPr lang="en-US" altLang="ko-KR" sz="1200" smtClean="0">
                  <a:latin typeface="나눔고딕 Bold" panose="020D0804000000000000" pitchFamily="50" charset="-127"/>
                  <a:ea typeface="나눔고딕 Bold" panose="020D0804000000000000" pitchFamily="50" charset="-127"/>
                </a:rPr>
                <a:t>GEOSS</a:t>
              </a:r>
              <a:endParaRPr lang="en-US" altLang="ko-KR" sz="1200" dirty="0">
                <a:latin typeface="나눔고딕 Bold" panose="020D0804000000000000" pitchFamily="50" charset="-127"/>
                <a:ea typeface="나눔고딕 Bold" panose="020D0804000000000000" pitchFamily="50" charset="-127"/>
              </a:endParaRPr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 userDrawn="1"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9170" y="2949951"/>
              <a:ext cx="1583631" cy="912138"/>
            </a:xfrm>
            <a:prstGeom prst="rect">
              <a:avLst/>
            </a:prstGeom>
            <a:noFill/>
            <a:ln w="9525">
              <a:solidFill>
                <a:schemeClr val="accent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</p:grpSp>
      <p:sp>
        <p:nvSpPr>
          <p:cNvPr id="252" name="양쪽 모서리가 둥근 사각형 251"/>
          <p:cNvSpPr/>
          <p:nvPr userDrawn="1"/>
        </p:nvSpPr>
        <p:spPr>
          <a:xfrm>
            <a:off x="1961369" y="4562506"/>
            <a:ext cx="1398585" cy="240549"/>
          </a:xfrm>
          <a:prstGeom prst="round2SameRect">
            <a:avLst>
              <a:gd name="adj1" fmla="val 0"/>
              <a:gd name="adj2" fmla="val 0"/>
            </a:avLst>
          </a:prstGeom>
          <a:solidFill>
            <a:srgbClr val="969696"/>
          </a:solidFill>
          <a:ln w="19050">
            <a:noFill/>
          </a:ln>
          <a:effectLst/>
        </p:spPr>
        <p:txBody>
          <a:bodyPr wrap="square" lIns="0" tIns="0" rIns="0" bIns="0" rtlCol="0" anchor="ctr" anchorCtr="0">
            <a:noAutofit/>
          </a:bodyPr>
          <a:lstStyle/>
          <a:p>
            <a:pPr algn="ctr" latinLnBrk="0"/>
            <a:endParaRPr lang="ko-KR" altLang="en-US" sz="1100" kern="0" spc="-150" dirty="0">
              <a:solidFill>
                <a:srgbClr val="003366"/>
              </a:solidFill>
              <a:latin typeface="Rix고딕 B" pitchFamily="18" charset="-127"/>
              <a:ea typeface="Rix고딕 B" pitchFamily="18" charset="-127"/>
            </a:endParaRPr>
          </a:p>
        </p:txBody>
      </p:sp>
      <p:sp>
        <p:nvSpPr>
          <p:cNvPr id="253" name="양쪽 모서리가 둥근 사각형 252"/>
          <p:cNvSpPr/>
          <p:nvPr userDrawn="1"/>
        </p:nvSpPr>
        <p:spPr>
          <a:xfrm>
            <a:off x="3402015" y="4677290"/>
            <a:ext cx="1398585" cy="1164330"/>
          </a:xfrm>
          <a:prstGeom prst="round2SameRect">
            <a:avLst>
              <a:gd name="adj1" fmla="val 0"/>
              <a:gd name="adj2" fmla="val 0"/>
            </a:avLst>
          </a:prstGeom>
          <a:solidFill>
            <a:schemeClr val="bg1"/>
          </a:solidFill>
          <a:ln w="19050">
            <a:noFill/>
          </a:ln>
          <a:effectLst/>
        </p:spPr>
        <p:txBody>
          <a:bodyPr wrap="square" lIns="0" tIns="0" rIns="0" bIns="0" rtlCol="0" anchor="ctr" anchorCtr="0">
            <a:noAutofit/>
          </a:bodyPr>
          <a:lstStyle/>
          <a:p>
            <a:pPr algn="ctr" latinLnBrk="0">
              <a:defRPr/>
            </a:pPr>
            <a:endParaRPr lang="ko-KR" altLang="en-US" sz="1200" kern="0" spc="-150" dirty="0" smtClean="0">
              <a:solidFill>
                <a:srgbClr val="003366"/>
              </a:solidFill>
              <a:latin typeface="Rix고딕 B" pitchFamily="18" charset="-127"/>
              <a:ea typeface="Rix고딕 B" pitchFamily="18" charset="-127"/>
            </a:endParaRPr>
          </a:p>
        </p:txBody>
      </p:sp>
      <p:sp>
        <p:nvSpPr>
          <p:cNvPr id="276" name="텍스트 개체 틀 3"/>
          <p:cNvSpPr txBox="1">
            <a:spLocks/>
          </p:cNvSpPr>
          <p:nvPr userDrawn="1"/>
        </p:nvSpPr>
        <p:spPr>
          <a:xfrm>
            <a:off x="2212157" y="4590447"/>
            <a:ext cx="843180" cy="184666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  <a:scene3d>
              <a:camera prst="orthographicFront"/>
              <a:lightRig rig="threePt" dir="t"/>
            </a:scene3d>
            <a:sp3d contourW="44450">
              <a:bevelT w="1270"/>
              <a:contourClr>
                <a:schemeClr val="tx1">
                  <a:lumMod val="65000"/>
                  <a:lumOff val="35000"/>
                </a:schemeClr>
              </a:contourClr>
            </a:sp3d>
          </a:bodyPr>
          <a:lstStyle>
            <a:defPPr>
              <a:defRPr lang="ko-KR"/>
            </a:defPPr>
            <a:lvl1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6450" algn="l"/>
              </a:tabLst>
              <a:defRPr kumimoji="0" sz="1600" kern="0" spc="-50">
                <a:solidFill>
                  <a:prstClr val="white"/>
                </a:solidFill>
                <a:latin typeface="Rix고딕 EB" panose="02020603020101020101" pitchFamily="18" charset="-127"/>
                <a:ea typeface="Rix고딕 EB" panose="02020603020101020101" pitchFamily="18" charset="-127"/>
              </a:defRPr>
            </a:lvl1pPr>
          </a:lstStyle>
          <a:p>
            <a:pPr algn="ctr"/>
            <a:r>
              <a:rPr lang="en-US" altLang="ko-KR" sz="1200" dirty="0" smtClean="0">
                <a:latin typeface="나눔고딕 Bold" panose="020D0804000000000000" pitchFamily="50" charset="-127"/>
                <a:ea typeface="나눔고딕 Bold" panose="020D0804000000000000" pitchFamily="50" charset="-127"/>
              </a:rPr>
              <a:t>DCPC NMSC</a:t>
            </a:r>
            <a:endParaRPr lang="en-US" altLang="ko-KR" sz="1200" dirty="0"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sp>
        <p:nvSpPr>
          <p:cNvPr id="291" name="양쪽 모서리가 둥근 사각형 290"/>
          <p:cNvSpPr/>
          <p:nvPr userDrawn="1"/>
        </p:nvSpPr>
        <p:spPr>
          <a:xfrm>
            <a:off x="3440563" y="4562506"/>
            <a:ext cx="1398585" cy="240549"/>
          </a:xfrm>
          <a:prstGeom prst="round2SameRect">
            <a:avLst>
              <a:gd name="adj1" fmla="val 0"/>
              <a:gd name="adj2" fmla="val 0"/>
            </a:avLst>
          </a:prstGeom>
          <a:solidFill>
            <a:srgbClr val="969696"/>
          </a:solidFill>
          <a:ln w="19050">
            <a:noFill/>
          </a:ln>
          <a:effectLst/>
        </p:spPr>
        <p:txBody>
          <a:bodyPr wrap="square" lIns="0" tIns="0" rIns="0" bIns="0" rtlCol="0" anchor="ctr" anchorCtr="0">
            <a:noAutofit/>
          </a:bodyPr>
          <a:lstStyle/>
          <a:p>
            <a:pPr algn="ctr" latinLnBrk="0"/>
            <a:endParaRPr lang="ko-KR" altLang="en-US" sz="1100" kern="0" spc="-150" dirty="0">
              <a:solidFill>
                <a:srgbClr val="003366"/>
              </a:solidFill>
              <a:latin typeface="Rix고딕 B" pitchFamily="18" charset="-127"/>
              <a:ea typeface="Rix고딕 B" pitchFamily="18" charset="-127"/>
            </a:endParaRPr>
          </a:p>
        </p:txBody>
      </p:sp>
      <p:sp>
        <p:nvSpPr>
          <p:cNvPr id="292" name="양쪽 모서리가 둥근 사각형 291"/>
          <p:cNvSpPr/>
          <p:nvPr userDrawn="1"/>
        </p:nvSpPr>
        <p:spPr>
          <a:xfrm>
            <a:off x="4881209" y="4677290"/>
            <a:ext cx="1398585" cy="1164330"/>
          </a:xfrm>
          <a:prstGeom prst="round2SameRect">
            <a:avLst>
              <a:gd name="adj1" fmla="val 0"/>
              <a:gd name="adj2" fmla="val 0"/>
            </a:avLst>
          </a:prstGeom>
          <a:solidFill>
            <a:schemeClr val="bg1"/>
          </a:solidFill>
          <a:ln w="19050">
            <a:noFill/>
          </a:ln>
          <a:effectLst/>
        </p:spPr>
        <p:txBody>
          <a:bodyPr wrap="square" lIns="0" tIns="0" rIns="0" bIns="0" rtlCol="0" anchor="ctr" anchorCtr="0">
            <a:noAutofit/>
          </a:bodyPr>
          <a:lstStyle/>
          <a:p>
            <a:pPr algn="ctr" latinLnBrk="0">
              <a:defRPr/>
            </a:pPr>
            <a:endParaRPr lang="ko-KR" altLang="en-US" sz="1200" kern="0" spc="-150" dirty="0" smtClean="0">
              <a:solidFill>
                <a:srgbClr val="003366"/>
              </a:solidFill>
              <a:latin typeface="Rix고딕 B" pitchFamily="18" charset="-127"/>
              <a:ea typeface="Rix고딕 B" pitchFamily="18" charset="-127"/>
            </a:endParaRPr>
          </a:p>
        </p:txBody>
      </p:sp>
      <p:sp>
        <p:nvSpPr>
          <p:cNvPr id="293" name="텍스트 개체 틀 3"/>
          <p:cNvSpPr txBox="1">
            <a:spLocks/>
          </p:cNvSpPr>
          <p:nvPr userDrawn="1"/>
        </p:nvSpPr>
        <p:spPr>
          <a:xfrm>
            <a:off x="3648873" y="4590447"/>
            <a:ext cx="928139" cy="184666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  <a:scene3d>
              <a:camera prst="orthographicFront"/>
              <a:lightRig rig="threePt" dir="t"/>
            </a:scene3d>
            <a:sp3d contourW="44450">
              <a:bevelT w="1270"/>
              <a:contourClr>
                <a:schemeClr val="tx1">
                  <a:lumMod val="65000"/>
                  <a:lumOff val="35000"/>
                </a:schemeClr>
              </a:contourClr>
            </a:sp3d>
          </a:bodyPr>
          <a:lstStyle>
            <a:defPPr>
              <a:defRPr lang="ko-KR"/>
            </a:defPPr>
            <a:lvl1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6450" algn="l"/>
              </a:tabLst>
              <a:defRPr kumimoji="0" sz="1600" kern="0" spc="-50">
                <a:solidFill>
                  <a:prstClr val="white"/>
                </a:solidFill>
                <a:latin typeface="Rix고딕 EB" panose="02020603020101020101" pitchFamily="18" charset="-127"/>
                <a:ea typeface="Rix고딕 EB" panose="02020603020101020101" pitchFamily="18" charset="-127"/>
              </a:defRPr>
            </a:lvl1pPr>
          </a:lstStyle>
          <a:p>
            <a:pPr algn="ctr"/>
            <a:r>
              <a:rPr lang="en-US" altLang="ko-KR" sz="1200" dirty="0" smtClean="0">
                <a:latin typeface="나눔고딕 Bold" panose="020D0804000000000000" pitchFamily="50" charset="-127"/>
                <a:ea typeface="나눔고딕 Bold" panose="020D0804000000000000" pitchFamily="50" charset="-127"/>
              </a:rPr>
              <a:t>DCPC WAMIS</a:t>
            </a:r>
            <a:endParaRPr lang="en-US" altLang="ko-KR" sz="1200" dirty="0"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sp>
        <p:nvSpPr>
          <p:cNvPr id="295" name="양쪽 모서리가 둥근 사각형 294"/>
          <p:cNvSpPr/>
          <p:nvPr userDrawn="1"/>
        </p:nvSpPr>
        <p:spPr>
          <a:xfrm>
            <a:off x="4921410" y="4562506"/>
            <a:ext cx="1398585" cy="240549"/>
          </a:xfrm>
          <a:prstGeom prst="round2SameRect">
            <a:avLst>
              <a:gd name="adj1" fmla="val 0"/>
              <a:gd name="adj2" fmla="val 0"/>
            </a:avLst>
          </a:prstGeom>
          <a:solidFill>
            <a:srgbClr val="969696"/>
          </a:solidFill>
          <a:ln w="19050">
            <a:noFill/>
          </a:ln>
          <a:effectLst/>
        </p:spPr>
        <p:txBody>
          <a:bodyPr wrap="square" lIns="0" tIns="0" rIns="0" bIns="0" rtlCol="0" anchor="ctr" anchorCtr="0">
            <a:noAutofit/>
          </a:bodyPr>
          <a:lstStyle/>
          <a:p>
            <a:pPr algn="ctr" latinLnBrk="0"/>
            <a:endParaRPr lang="ko-KR" altLang="en-US" sz="1100" kern="0" spc="-150" dirty="0">
              <a:solidFill>
                <a:srgbClr val="003366"/>
              </a:solidFill>
              <a:latin typeface="Rix고딕 B" pitchFamily="18" charset="-127"/>
              <a:ea typeface="Rix고딕 B" pitchFamily="18" charset="-127"/>
            </a:endParaRPr>
          </a:p>
        </p:txBody>
      </p:sp>
      <p:sp>
        <p:nvSpPr>
          <p:cNvPr id="296" name="양쪽 모서리가 둥근 사각형 295"/>
          <p:cNvSpPr/>
          <p:nvPr userDrawn="1"/>
        </p:nvSpPr>
        <p:spPr>
          <a:xfrm>
            <a:off x="6362056" y="4677290"/>
            <a:ext cx="1398585" cy="1164330"/>
          </a:xfrm>
          <a:prstGeom prst="round2SameRect">
            <a:avLst>
              <a:gd name="adj1" fmla="val 0"/>
              <a:gd name="adj2" fmla="val 0"/>
            </a:avLst>
          </a:prstGeom>
          <a:solidFill>
            <a:schemeClr val="bg1"/>
          </a:solidFill>
          <a:ln w="19050">
            <a:noFill/>
          </a:ln>
          <a:effectLst/>
        </p:spPr>
        <p:txBody>
          <a:bodyPr wrap="square" lIns="0" tIns="0" rIns="0" bIns="0" rtlCol="0" anchor="ctr" anchorCtr="0">
            <a:noAutofit/>
          </a:bodyPr>
          <a:lstStyle/>
          <a:p>
            <a:pPr algn="ctr" latinLnBrk="0">
              <a:defRPr/>
            </a:pPr>
            <a:endParaRPr lang="ko-KR" altLang="en-US" sz="1200" kern="0" spc="-150" dirty="0" smtClean="0">
              <a:solidFill>
                <a:srgbClr val="003366"/>
              </a:solidFill>
              <a:latin typeface="Rix고딕 B" pitchFamily="18" charset="-127"/>
              <a:ea typeface="Rix고딕 B" pitchFamily="18" charset="-127"/>
            </a:endParaRPr>
          </a:p>
        </p:txBody>
      </p:sp>
      <p:sp>
        <p:nvSpPr>
          <p:cNvPr id="297" name="텍스트 개체 틀 3"/>
          <p:cNvSpPr txBox="1">
            <a:spLocks/>
          </p:cNvSpPr>
          <p:nvPr userDrawn="1"/>
        </p:nvSpPr>
        <p:spPr>
          <a:xfrm>
            <a:off x="4978235" y="4590447"/>
            <a:ext cx="1231106" cy="184666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  <a:scene3d>
              <a:camera prst="orthographicFront"/>
              <a:lightRig rig="threePt" dir="t"/>
            </a:scene3d>
            <a:sp3d contourW="44450">
              <a:bevelT w="1270"/>
              <a:contourClr>
                <a:schemeClr val="tx1">
                  <a:lumMod val="65000"/>
                  <a:lumOff val="35000"/>
                </a:schemeClr>
              </a:contourClr>
            </a:sp3d>
          </a:bodyPr>
          <a:lstStyle>
            <a:defPPr>
              <a:defRPr lang="ko-KR"/>
            </a:defPPr>
            <a:lvl1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6450" algn="l"/>
              </a:tabLst>
              <a:defRPr kumimoji="0" sz="1600" kern="0" spc="-50">
                <a:solidFill>
                  <a:prstClr val="white"/>
                </a:solidFill>
                <a:latin typeface="Rix고딕 EB" panose="02020603020101020101" pitchFamily="18" charset="-127"/>
                <a:ea typeface="Rix고딕 EB" panose="02020603020101020101" pitchFamily="18" charset="-127"/>
              </a:defRPr>
            </a:lvl1pPr>
          </a:lstStyle>
          <a:p>
            <a:pPr algn="ctr"/>
            <a:r>
              <a:rPr lang="en-US" altLang="ko-KR" sz="1200" dirty="0" smtClean="0">
                <a:latin typeface="나눔고딕 Bold" panose="020D0804000000000000" pitchFamily="50" charset="-127"/>
                <a:ea typeface="나눔고딕 Bold" panose="020D0804000000000000" pitchFamily="50" charset="-127"/>
              </a:rPr>
              <a:t>DCPC LC/LRFMME</a:t>
            </a:r>
            <a:endParaRPr lang="en-US" altLang="ko-KR" sz="1200" dirty="0"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sp>
        <p:nvSpPr>
          <p:cNvPr id="298" name="양쪽 모서리가 둥근 사각형 297"/>
          <p:cNvSpPr/>
          <p:nvPr userDrawn="1"/>
        </p:nvSpPr>
        <p:spPr>
          <a:xfrm>
            <a:off x="6400604" y="4562506"/>
            <a:ext cx="1398585" cy="240549"/>
          </a:xfrm>
          <a:prstGeom prst="round2SameRect">
            <a:avLst>
              <a:gd name="adj1" fmla="val 0"/>
              <a:gd name="adj2" fmla="val 0"/>
            </a:avLst>
          </a:prstGeom>
          <a:solidFill>
            <a:srgbClr val="969696"/>
          </a:solidFill>
          <a:ln w="19050">
            <a:noFill/>
          </a:ln>
          <a:effectLst/>
        </p:spPr>
        <p:txBody>
          <a:bodyPr wrap="square" lIns="0" tIns="0" rIns="0" bIns="0" rtlCol="0" anchor="ctr" anchorCtr="0">
            <a:noAutofit/>
          </a:bodyPr>
          <a:lstStyle/>
          <a:p>
            <a:pPr algn="ctr" latinLnBrk="0"/>
            <a:endParaRPr lang="ko-KR" altLang="en-US" sz="1100" kern="0" spc="-150" dirty="0">
              <a:solidFill>
                <a:srgbClr val="003366"/>
              </a:solidFill>
              <a:latin typeface="Rix고딕 B" pitchFamily="18" charset="-127"/>
              <a:ea typeface="Rix고딕 B" pitchFamily="18" charset="-127"/>
            </a:endParaRPr>
          </a:p>
        </p:txBody>
      </p:sp>
      <p:sp>
        <p:nvSpPr>
          <p:cNvPr id="300" name="텍스트 개체 틀 3"/>
          <p:cNvSpPr txBox="1">
            <a:spLocks/>
          </p:cNvSpPr>
          <p:nvPr userDrawn="1"/>
        </p:nvSpPr>
        <p:spPr>
          <a:xfrm>
            <a:off x="6774021" y="4590447"/>
            <a:ext cx="597921" cy="184666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  <a:scene3d>
              <a:camera prst="orthographicFront"/>
              <a:lightRig rig="threePt" dir="t"/>
            </a:scene3d>
            <a:sp3d contourW="44450">
              <a:bevelT w="1270"/>
              <a:contourClr>
                <a:schemeClr val="tx1">
                  <a:lumMod val="65000"/>
                  <a:lumOff val="35000"/>
                </a:schemeClr>
              </a:contourClr>
            </a:sp3d>
          </a:bodyPr>
          <a:lstStyle>
            <a:defPPr>
              <a:defRPr lang="ko-KR"/>
            </a:defPPr>
            <a:lvl1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6450" algn="l"/>
              </a:tabLst>
              <a:defRPr kumimoji="0" sz="1600" kern="0" spc="-50">
                <a:solidFill>
                  <a:prstClr val="white"/>
                </a:solidFill>
                <a:latin typeface="Rix고딕 EB" panose="02020603020101020101" pitchFamily="18" charset="-127"/>
                <a:ea typeface="Rix고딕 EB" panose="02020603020101020101" pitchFamily="18" charset="-127"/>
              </a:defRPr>
            </a:lvl1pPr>
          </a:lstStyle>
          <a:p>
            <a:pPr algn="ctr"/>
            <a:r>
              <a:rPr lang="en-US" altLang="ko-KR" sz="1200" dirty="0" smtClean="0">
                <a:latin typeface="나눔고딕 Bold" panose="020D0804000000000000" pitchFamily="50" charset="-127"/>
                <a:ea typeface="나눔고딕 Bold" panose="020D0804000000000000" pitchFamily="50" charset="-127"/>
              </a:rPr>
              <a:t>NC Seoul</a:t>
            </a:r>
            <a:endParaRPr lang="en-US" altLang="ko-KR" sz="1200" dirty="0"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5206" y="4844629"/>
            <a:ext cx="1254570" cy="10800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8659" y="4844629"/>
            <a:ext cx="1249800" cy="10800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5991" y="4844629"/>
            <a:ext cx="1343130" cy="10800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6074" y="4844629"/>
            <a:ext cx="1242930" cy="10800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grpSp>
        <p:nvGrpSpPr>
          <p:cNvPr id="108" name="그룹 107"/>
          <p:cNvGrpSpPr/>
          <p:nvPr userDrawn="1"/>
        </p:nvGrpSpPr>
        <p:grpSpPr>
          <a:xfrm>
            <a:off x="3748994" y="408311"/>
            <a:ext cx="2371976" cy="1076419"/>
            <a:chOff x="-721553" y="3610969"/>
            <a:chExt cx="2999039" cy="1716608"/>
          </a:xfrm>
        </p:grpSpPr>
        <p:sp>
          <p:nvSpPr>
            <p:cNvPr id="109" name="구름 108"/>
            <p:cNvSpPr/>
            <p:nvPr/>
          </p:nvSpPr>
          <p:spPr>
            <a:xfrm>
              <a:off x="-721553" y="3610969"/>
              <a:ext cx="2694850" cy="1173928"/>
            </a:xfrm>
            <a:prstGeom prst="cloud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en-US" altLang="ko-KR" b="1" dirty="0">
                <a:solidFill>
                  <a:schemeClr val="bg1"/>
                </a:solidFill>
                <a:latin typeface="나눔고딕 Bold" panose="020D0804000000000000" pitchFamily="50" charset="-127"/>
                <a:ea typeface="나눔고딕 Bold"/>
              </a:endParaRPr>
            </a:p>
          </p:txBody>
        </p:sp>
        <p:sp>
          <p:nvSpPr>
            <p:cNvPr id="112" name="TextBox 111"/>
            <p:cNvSpPr txBox="1"/>
            <p:nvPr/>
          </p:nvSpPr>
          <p:spPr bwMode="auto">
            <a:xfrm>
              <a:off x="1340517" y="5012409"/>
              <a:ext cx="936969" cy="315168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  <a:headEnd/>
              <a:tailEnd/>
            </a:ln>
            <a:effectLst/>
          </p:spPr>
          <p:txBody>
            <a:bodyPr wrap="none" lIns="0" tIns="0" rIns="0" bIns="0" rtlCol="0" anchor="ctr" anchorCtr="0">
              <a:noAutofit/>
            </a:bodyPr>
            <a:lstStyle/>
            <a:p>
              <a:pPr marL="1588" algn="ctr" defTabSz="914127" latinLnBrk="0">
                <a:buClr>
                  <a:srgbClr val="8B8F9E"/>
                </a:buClr>
                <a:buSzPct val="100000"/>
                <a:tabLst>
                  <a:tab pos="801688" algn="l"/>
                  <a:tab pos="1160463" algn="l"/>
                </a:tabLst>
              </a:pPr>
              <a:r>
                <a:rPr lang="en-US" altLang="ko-KR" sz="1050" kern="0" dirty="0" smtClean="0">
                  <a:latin typeface="나눔고딕 Bold" panose="020D0804000000000000" pitchFamily="50" charset="-127"/>
                  <a:ea typeface="나눔고딕 Bold"/>
                </a:rPr>
                <a:t>Cache </a:t>
              </a:r>
            </a:p>
            <a:p>
              <a:pPr marL="1588" algn="ctr" defTabSz="914127" latinLnBrk="0">
                <a:buClr>
                  <a:srgbClr val="8B8F9E"/>
                </a:buClr>
                <a:buSzPct val="100000"/>
                <a:tabLst>
                  <a:tab pos="801688" algn="l"/>
                  <a:tab pos="1160463" algn="l"/>
                </a:tabLst>
              </a:pPr>
              <a:r>
                <a:rPr lang="en-US" altLang="ko-KR" sz="1050" kern="0" dirty="0" smtClean="0">
                  <a:latin typeface="나눔고딕 Bold" panose="020D0804000000000000" pitchFamily="50" charset="-127"/>
                  <a:ea typeface="나눔고딕 Bold"/>
                </a:rPr>
                <a:t>Exchange</a:t>
              </a:r>
            </a:p>
          </p:txBody>
        </p:sp>
      </p:grpSp>
      <p:sp>
        <p:nvSpPr>
          <p:cNvPr id="6" name="TextBox 5"/>
          <p:cNvSpPr txBox="1"/>
          <p:nvPr userDrawn="1"/>
        </p:nvSpPr>
        <p:spPr>
          <a:xfrm>
            <a:off x="4360080" y="483839"/>
            <a:ext cx="10198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400" dirty="0" smtClean="0">
                <a:solidFill>
                  <a:schemeClr val="bg1"/>
                </a:solidFill>
                <a:latin typeface="+mn-ea"/>
              </a:rPr>
              <a:t>Cloud VM</a:t>
            </a:r>
          </a:p>
          <a:p>
            <a:pPr algn="ctr"/>
            <a:r>
              <a:rPr lang="en-US" altLang="ko-KR" sz="1400" dirty="0" smtClean="0">
                <a:solidFill>
                  <a:schemeClr val="bg1"/>
                </a:solidFill>
                <a:latin typeface="+mn-ea"/>
              </a:rPr>
              <a:t>(Pilot </a:t>
            </a:r>
            <a:r>
              <a:rPr lang="en-US" altLang="ko-KR" sz="1400" dirty="0" err="1" smtClean="0">
                <a:solidFill>
                  <a:schemeClr val="bg1"/>
                </a:solidFill>
                <a:latin typeface="+mn-ea"/>
              </a:rPr>
              <a:t>Prj</a:t>
            </a:r>
            <a:r>
              <a:rPr lang="en-US" altLang="ko-KR" sz="1400" dirty="0" smtClean="0">
                <a:solidFill>
                  <a:schemeClr val="bg1"/>
                </a:solidFill>
                <a:latin typeface="+mn-ea"/>
              </a:rPr>
              <a:t>)</a:t>
            </a:r>
            <a:endParaRPr lang="ko-KR" altLang="en-US" sz="1400" dirty="0">
              <a:solidFill>
                <a:schemeClr val="bg1"/>
              </a:solidFill>
              <a:latin typeface="+mn-ea"/>
            </a:endParaRPr>
          </a:p>
        </p:txBody>
      </p:sp>
      <p:grpSp>
        <p:nvGrpSpPr>
          <p:cNvPr id="117" name="그룹 116"/>
          <p:cNvGrpSpPr/>
          <p:nvPr/>
        </p:nvGrpSpPr>
        <p:grpSpPr>
          <a:xfrm rot="16200000">
            <a:off x="4444658" y="840271"/>
            <a:ext cx="802891" cy="918086"/>
            <a:chOff x="5178255" y="3318235"/>
            <a:chExt cx="1006416" cy="1041819"/>
          </a:xfrm>
        </p:grpSpPr>
        <p:grpSp>
          <p:nvGrpSpPr>
            <p:cNvPr id="119" name="그룹 118"/>
            <p:cNvGrpSpPr/>
            <p:nvPr/>
          </p:nvGrpSpPr>
          <p:grpSpPr>
            <a:xfrm>
              <a:off x="5333946" y="3491932"/>
              <a:ext cx="709799" cy="709799"/>
              <a:chOff x="620237" y="1292800"/>
              <a:chExt cx="872665" cy="872665"/>
            </a:xfrm>
          </p:grpSpPr>
          <p:grpSp>
            <p:nvGrpSpPr>
              <p:cNvPr id="125" name="그룹 124"/>
              <p:cNvGrpSpPr/>
              <p:nvPr/>
            </p:nvGrpSpPr>
            <p:grpSpPr>
              <a:xfrm>
                <a:off x="620237" y="1292800"/>
                <a:ext cx="872665" cy="872665"/>
                <a:chOff x="620237" y="1292800"/>
                <a:chExt cx="872665" cy="872665"/>
              </a:xfrm>
            </p:grpSpPr>
            <p:sp>
              <p:nvSpPr>
                <p:cNvPr id="127" name="타원 126"/>
                <p:cNvSpPr/>
                <p:nvPr/>
              </p:nvSpPr>
              <p:spPr>
                <a:xfrm>
                  <a:off x="620237" y="1292800"/>
                  <a:ext cx="872665" cy="872665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ffectLst>
                  <a:outerShdw blurRad="63500" sx="102000" sy="102000" algn="ctr" rotWithShape="0">
                    <a:prstClr val="black">
                      <a:alpha val="2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8" name="타원 127"/>
                <p:cNvSpPr/>
                <p:nvPr/>
              </p:nvSpPr>
              <p:spPr>
                <a:xfrm>
                  <a:off x="723634" y="1396197"/>
                  <a:ext cx="665871" cy="665871"/>
                </a:xfrm>
                <a:prstGeom prst="ellipse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noFill/>
                </a:ln>
                <a:effectLst>
                  <a:innerShdw blurRad="114300">
                    <a:schemeClr val="tx1">
                      <a:lumMod val="65000"/>
                      <a:lumOff val="35000"/>
                      <a:alpha val="65000"/>
                    </a:scheme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</p:grpSp>
          <p:sp>
            <p:nvSpPr>
              <p:cNvPr id="126" name="왼쪽/오른쪽 화살표 125"/>
              <p:cNvSpPr/>
              <p:nvPr/>
            </p:nvSpPr>
            <p:spPr>
              <a:xfrm>
                <a:off x="783103" y="1570781"/>
                <a:ext cx="546934" cy="316704"/>
              </a:xfrm>
              <a:prstGeom prst="leftRightArrow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</p:grpSp>
        <p:grpSp>
          <p:nvGrpSpPr>
            <p:cNvPr id="120" name="그룹 119"/>
            <p:cNvGrpSpPr/>
            <p:nvPr/>
          </p:nvGrpSpPr>
          <p:grpSpPr>
            <a:xfrm rot="593316">
              <a:off x="5178255" y="3318235"/>
              <a:ext cx="1006416" cy="1041819"/>
              <a:chOff x="2293736" y="698718"/>
              <a:chExt cx="5720103" cy="5921318"/>
            </a:xfrm>
          </p:grpSpPr>
          <p:sp>
            <p:nvSpPr>
              <p:cNvPr id="121" name="원형 화살표 120"/>
              <p:cNvSpPr/>
              <p:nvPr/>
            </p:nvSpPr>
            <p:spPr>
              <a:xfrm rot="3864999">
                <a:off x="2298511" y="755059"/>
                <a:ext cx="5691137" cy="5691137"/>
              </a:xfrm>
              <a:prstGeom prst="circularArrow">
                <a:avLst>
                  <a:gd name="adj1" fmla="val 3870"/>
                  <a:gd name="adj2" fmla="val 635023"/>
                  <a:gd name="adj3" fmla="val 20503052"/>
                  <a:gd name="adj4" fmla="val 18360318"/>
                  <a:gd name="adj5" fmla="val 4183"/>
                </a:avLst>
              </a:prstGeom>
              <a:gradFill flip="none" rotWithShape="1">
                <a:gsLst>
                  <a:gs pos="18000">
                    <a:schemeClr val="bg1">
                      <a:lumMod val="7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16200000" scaled="1"/>
                <a:tileRect/>
              </a:gradFill>
              <a:ln w="19050">
                <a:noFill/>
              </a:ln>
              <a:effectLst/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latinLnBrk="0"/>
                <a:endParaRPr lang="ko-KR" altLang="en-US" spc="-150" dirty="0" smtClean="0">
                  <a:solidFill>
                    <a:srgbClr val="1F497D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22" name="원형 화살표 121"/>
              <p:cNvSpPr/>
              <p:nvPr/>
            </p:nvSpPr>
            <p:spPr>
              <a:xfrm rot="10800000">
                <a:off x="2301506" y="698718"/>
                <a:ext cx="5691137" cy="5691137"/>
              </a:xfrm>
              <a:prstGeom prst="circularArrow">
                <a:avLst>
                  <a:gd name="adj1" fmla="val 3870"/>
                  <a:gd name="adj2" fmla="val 635023"/>
                  <a:gd name="adj3" fmla="val 20503052"/>
                  <a:gd name="adj4" fmla="val 18148066"/>
                  <a:gd name="adj5" fmla="val 4183"/>
                </a:avLst>
              </a:prstGeom>
              <a:gradFill flip="none" rotWithShape="1">
                <a:gsLst>
                  <a:gs pos="18000">
                    <a:schemeClr val="bg1">
                      <a:lumMod val="7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16200000" scaled="1"/>
                <a:tileRect/>
              </a:gradFill>
              <a:ln w="19050">
                <a:noFill/>
              </a:ln>
              <a:effectLst/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latinLnBrk="0"/>
                <a:endParaRPr lang="ko-KR" altLang="en-US" spc="-150" dirty="0" smtClean="0">
                  <a:solidFill>
                    <a:srgbClr val="1F497D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23" name="원형 화살표 122"/>
              <p:cNvSpPr/>
              <p:nvPr/>
            </p:nvSpPr>
            <p:spPr>
              <a:xfrm rot="14992484">
                <a:off x="2322702" y="928899"/>
                <a:ext cx="5691137" cy="5691137"/>
              </a:xfrm>
              <a:prstGeom prst="circularArrow">
                <a:avLst>
                  <a:gd name="adj1" fmla="val 3870"/>
                  <a:gd name="adj2" fmla="val 635023"/>
                  <a:gd name="adj3" fmla="val 20503052"/>
                  <a:gd name="adj4" fmla="val 17786934"/>
                  <a:gd name="adj5" fmla="val 4183"/>
                </a:avLst>
              </a:prstGeom>
              <a:gradFill flip="none" rotWithShape="1">
                <a:gsLst>
                  <a:gs pos="18000">
                    <a:schemeClr val="bg1">
                      <a:lumMod val="7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16200000" scaled="1"/>
                <a:tileRect/>
              </a:gradFill>
              <a:ln w="19050">
                <a:noFill/>
              </a:ln>
              <a:effectLst/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latinLnBrk="0"/>
                <a:endParaRPr lang="ko-KR" altLang="en-US" spc="-150" dirty="0" smtClean="0">
                  <a:solidFill>
                    <a:srgbClr val="1F497D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24" name="원형 화살표 123"/>
              <p:cNvSpPr/>
              <p:nvPr/>
            </p:nvSpPr>
            <p:spPr>
              <a:xfrm rot="21022714">
                <a:off x="2293736" y="890929"/>
                <a:ext cx="5691137" cy="5691137"/>
              </a:xfrm>
              <a:prstGeom prst="circularArrow">
                <a:avLst>
                  <a:gd name="adj1" fmla="val 3870"/>
                  <a:gd name="adj2" fmla="val 635023"/>
                  <a:gd name="adj3" fmla="val 20503052"/>
                  <a:gd name="adj4" fmla="val 18265493"/>
                  <a:gd name="adj5" fmla="val 4183"/>
                </a:avLst>
              </a:prstGeom>
              <a:gradFill flip="none" rotWithShape="1">
                <a:gsLst>
                  <a:gs pos="18000">
                    <a:schemeClr val="bg1">
                      <a:lumMod val="7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16200000" scaled="1"/>
                <a:tileRect/>
              </a:gradFill>
              <a:ln w="19050">
                <a:noFill/>
              </a:ln>
              <a:effectLst/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latinLnBrk="0"/>
                <a:endParaRPr lang="ko-KR" altLang="en-US" spc="-150" dirty="0" smtClean="0">
                  <a:solidFill>
                    <a:srgbClr val="1F497D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</p:grpSp>
      </p:grp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596571"/>
              </p:ext>
            </p:extLst>
          </p:nvPr>
        </p:nvGraphicFramePr>
        <p:xfrm>
          <a:off x="1064567" y="6013856"/>
          <a:ext cx="6887198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5966"/>
                <a:gridCol w="1478247"/>
                <a:gridCol w="1512210"/>
                <a:gridCol w="1512210"/>
                <a:gridCol w="1558565"/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bg1"/>
                          </a:solidFill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MD/</a:t>
                      </a:r>
                    </a:p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bg1"/>
                          </a:solidFill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Cache</a:t>
                      </a:r>
                      <a:endParaRPr lang="ko-KR" altLang="en-US" sz="1400" dirty="0">
                        <a:solidFill>
                          <a:schemeClr val="bg1"/>
                        </a:solidFill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104</a:t>
                      </a:r>
                    </a:p>
                    <a:p>
                      <a:pPr algn="ctr" latinLnBrk="1"/>
                      <a:r>
                        <a:rPr lang="en-US" altLang="ko-KR" sz="14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25Gb</a:t>
                      </a:r>
                      <a:endParaRPr lang="ko-KR" altLang="en-US" sz="14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69</a:t>
                      </a:r>
                      <a:endParaRPr lang="ko-KR" altLang="en-US" sz="14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107</a:t>
                      </a:r>
                      <a:endParaRPr lang="ko-KR" altLang="en-US" sz="14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165</a:t>
                      </a:r>
                    </a:p>
                    <a:p>
                      <a:pPr algn="ctr" latinLnBrk="1"/>
                      <a:r>
                        <a:rPr lang="en-US" altLang="ko-KR" sz="14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45Mb</a:t>
                      </a:r>
                      <a:endParaRPr lang="ko-KR" altLang="en-US" sz="14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55364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261834" y="224306"/>
            <a:ext cx="8795736" cy="4328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" tIns="36000" rIns="36000" bIns="36000">
            <a:spAutoFit/>
            <a:scene3d>
              <a:camera prst="orthographicFront"/>
              <a:lightRig rig="threePt" dir="t"/>
            </a:scene3d>
            <a:sp3d contourW="44450">
              <a:bevelT w="1270"/>
              <a:bevelB w="0" h="0"/>
              <a:contourClr>
                <a:srgbClr val="F3F3F3"/>
              </a:contourClr>
            </a:sp3d>
          </a:bodyPr>
          <a:lstStyle/>
          <a:p>
            <a:pPr marL="266700" indent="-266700" defTabSz="762000" eaLnBrk="0" hangingPunct="0">
              <a:lnSpc>
                <a:spcPct val="90000"/>
              </a:lnSpc>
              <a:tabLst>
                <a:tab pos="5648325" algn="l"/>
              </a:tabLst>
              <a:defRPr/>
            </a:pPr>
            <a:r>
              <a:rPr lang="en-US" altLang="ko-KR" sz="2600" dirty="0" smtClean="0">
                <a:solidFill>
                  <a:srgbClr val="163F7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Interoperability  </a:t>
            </a:r>
            <a:r>
              <a:rPr lang="en-US" altLang="ko-KR" sz="2600" dirty="0" err="1" smtClean="0">
                <a:solidFill>
                  <a:srgbClr val="163F7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Prj</a:t>
            </a:r>
            <a:r>
              <a:rPr lang="en-US" altLang="ko-KR" sz="2600" dirty="0" smtClean="0">
                <a:solidFill>
                  <a:srgbClr val="163F7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  with GEOSS : GEOSS Introduction</a:t>
            </a:r>
            <a:endParaRPr lang="ko-KR" altLang="en-US" sz="2600" dirty="0">
              <a:solidFill>
                <a:srgbClr val="163F7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154" name="그룹 153"/>
          <p:cNvGrpSpPr/>
          <p:nvPr/>
        </p:nvGrpSpPr>
        <p:grpSpPr>
          <a:xfrm>
            <a:off x="296820" y="980660"/>
            <a:ext cx="9192810" cy="5806126"/>
            <a:chOff x="204279" y="832799"/>
            <a:chExt cx="9192810" cy="5806126"/>
          </a:xfrm>
        </p:grpSpPr>
        <p:sp>
          <p:nvSpPr>
            <p:cNvPr id="155" name="Rettangolo arrotondato 31"/>
            <p:cNvSpPr/>
            <p:nvPr/>
          </p:nvSpPr>
          <p:spPr>
            <a:xfrm>
              <a:off x="5006200" y="2253922"/>
              <a:ext cx="4042550" cy="2585614"/>
            </a:xfrm>
            <a:prstGeom prst="roundRect">
              <a:avLst>
                <a:gd name="adj" fmla="val 10726"/>
              </a:avLst>
            </a:prstGeom>
            <a:noFill/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6" name="Freccia in giù 2"/>
            <p:cNvSpPr>
              <a:spLocks noChangeArrowheads="1"/>
            </p:cNvSpPr>
            <p:nvPr/>
          </p:nvSpPr>
          <p:spPr bwMode="auto">
            <a:xfrm rot="21180917" flipH="1">
              <a:off x="5718632" y="2532551"/>
              <a:ext cx="509587" cy="712788"/>
            </a:xfrm>
            <a:prstGeom prst="downArrow">
              <a:avLst>
                <a:gd name="adj1" fmla="val 50000"/>
                <a:gd name="adj2" fmla="val 49960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1pPr>
              <a:lvl2pPr marL="742950" indent="-285750"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2pPr>
              <a:lvl3pPr marL="1143000" indent="-228600"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3pPr>
              <a:lvl4pPr marL="1600200" indent="-228600"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4pPr>
              <a:lvl5pPr marL="2057400" indent="-228600"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pic>
          <p:nvPicPr>
            <p:cNvPr id="157" name="Immagine 9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472" t="-2" r="26575" b="72324"/>
            <a:stretch>
              <a:fillRect/>
            </a:stretch>
          </p:blipFill>
          <p:spPr bwMode="auto">
            <a:xfrm rot="193083">
              <a:off x="5187946" y="1714284"/>
              <a:ext cx="1899321" cy="821759"/>
            </a:xfrm>
            <a:prstGeom prst="rect">
              <a:avLst/>
            </a:prstGeom>
            <a:noFill/>
            <a:ln>
              <a:noFill/>
            </a:ln>
            <a:scene3d>
              <a:camera prst="perspectiveHeroicExtremeRightFacing">
                <a:rot lat="150460" lon="20114400" rev="254887"/>
              </a:camera>
              <a:lightRig rig="threePt" dir="t"/>
            </a:scene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58" name="Gruppo 28"/>
            <p:cNvGrpSpPr/>
            <p:nvPr/>
          </p:nvGrpSpPr>
          <p:grpSpPr>
            <a:xfrm>
              <a:off x="582340" y="1056662"/>
              <a:ext cx="4138054" cy="5050221"/>
              <a:chOff x="645565" y="892175"/>
              <a:chExt cx="4536036" cy="5513583"/>
            </a:xfrm>
            <a:scene3d>
              <a:camera prst="perspectiveHeroicExtremeRightFacing"/>
              <a:lightRig rig="threePt" dir="t"/>
            </a:scene3d>
          </p:grpSpPr>
          <p:grpSp>
            <p:nvGrpSpPr>
              <p:cNvPr id="195" name="Gruppo 2"/>
              <p:cNvGrpSpPr/>
              <p:nvPr/>
            </p:nvGrpSpPr>
            <p:grpSpPr>
              <a:xfrm>
                <a:off x="645565" y="892175"/>
                <a:ext cx="4536036" cy="5513583"/>
                <a:chOff x="32626" y="803276"/>
                <a:chExt cx="4912436" cy="5786881"/>
              </a:xfrm>
            </p:grpSpPr>
            <p:sp>
              <p:nvSpPr>
                <p:cNvPr id="197" name="Fumetto 1 152"/>
                <p:cNvSpPr/>
                <p:nvPr/>
              </p:nvSpPr>
              <p:spPr bwMode="auto">
                <a:xfrm>
                  <a:off x="76201" y="3690940"/>
                  <a:ext cx="4867273" cy="2894013"/>
                </a:xfrm>
                <a:prstGeom prst="wedgeRectCallout">
                  <a:avLst>
                    <a:gd name="adj1" fmla="val 47171"/>
                    <a:gd name="adj2" fmla="val 31749"/>
                  </a:avLst>
                </a:prstGeom>
                <a:solidFill>
                  <a:srgbClr val="0099CC"/>
                </a:solidFill>
                <a:ln>
                  <a:noFill/>
                </a:ln>
                <a:effectLst/>
                <a:extLst/>
              </p:spPr>
              <p:txBody>
                <a:bodyPr anchor="ctr"/>
                <a:lstStyle/>
                <a:p>
                  <a:pPr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 sz="2000" b="1" u="sng" dirty="0">
                    <a:solidFill>
                      <a:srgbClr val="000000"/>
                    </a:solidFill>
                    <a:latin typeface="Tahoma" panose="020B0604030504040204" pitchFamily="34" charset="0"/>
                    <a:ea typeface="MS PGothic" pitchFamily="34" charset="-128"/>
                  </a:endParaRPr>
                </a:p>
              </p:txBody>
            </p:sp>
            <p:sp>
              <p:nvSpPr>
                <p:cNvPr id="198" name="Fumetto 1 34"/>
                <p:cNvSpPr/>
                <p:nvPr/>
              </p:nvSpPr>
              <p:spPr bwMode="auto">
                <a:xfrm>
                  <a:off x="76201" y="803276"/>
                  <a:ext cx="4868861" cy="3070226"/>
                </a:xfrm>
                <a:prstGeom prst="wedgeRectCallout">
                  <a:avLst>
                    <a:gd name="adj1" fmla="val 86264"/>
                    <a:gd name="adj2" fmla="val 53730"/>
                  </a:avLst>
                </a:prstGeom>
                <a:solidFill>
                  <a:srgbClr val="0099CC"/>
                </a:solidFill>
                <a:ln>
                  <a:noFill/>
                </a:ln>
                <a:effectLst/>
                <a:extLst/>
              </p:spPr>
              <p:txBody>
                <a:bodyPr anchor="ctr"/>
                <a:lstStyle/>
                <a:p>
                  <a:pPr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 sz="2000" b="1" u="sng">
                    <a:solidFill>
                      <a:srgbClr val="000000"/>
                    </a:solidFill>
                    <a:latin typeface="Tahoma" panose="020B0604030504040204" pitchFamily="34" charset="0"/>
                    <a:ea typeface="MS PGothic" pitchFamily="34" charset="-128"/>
                  </a:endParaRPr>
                </a:p>
              </p:txBody>
            </p:sp>
            <p:sp>
              <p:nvSpPr>
                <p:cNvPr id="199" name="TextBox 89"/>
                <p:cNvSpPr txBox="1">
                  <a:spLocks noChangeArrowheads="1"/>
                </p:cNvSpPr>
                <p:nvPr/>
              </p:nvSpPr>
              <p:spPr bwMode="auto">
                <a:xfrm>
                  <a:off x="32626" y="6299203"/>
                  <a:ext cx="4708361" cy="29095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9pPr>
                </a:lstStyle>
                <a:p>
                  <a:pPr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Tx/>
                    <a:buNone/>
                    <a:defRPr/>
                  </a:pPr>
                  <a:r>
                    <a:rPr kumimoji="0" lang="fr-CH" altLang="ja-JP" sz="1050" b="1" dirty="0">
                      <a:solidFill>
                        <a:srgbClr val="C00000"/>
                      </a:solidFill>
                    </a:rPr>
                    <a:t>Data Providers </a:t>
                  </a:r>
                  <a:r>
                    <a:rPr kumimoji="0" lang="fr-CH" altLang="ja-JP" sz="1050" b="1" dirty="0" err="1">
                      <a:solidFill>
                        <a:srgbClr val="C00000"/>
                      </a:solidFill>
                    </a:rPr>
                    <a:t>Brokered</a:t>
                  </a:r>
                  <a:r>
                    <a:rPr kumimoji="0" lang="fr-CH" altLang="ja-JP" sz="1050" b="1" dirty="0">
                      <a:solidFill>
                        <a:srgbClr val="C00000"/>
                      </a:solidFill>
                    </a:rPr>
                    <a:t> </a:t>
                  </a:r>
                  <a:r>
                    <a:rPr kumimoji="0" lang="fr-CH" altLang="ja-JP" sz="1050" dirty="0">
                      <a:solidFill>
                        <a:srgbClr val="C00000"/>
                      </a:solidFill>
                    </a:rPr>
                    <a:t>(</a:t>
                  </a:r>
                  <a:r>
                    <a:rPr kumimoji="0" lang="fr-CH" altLang="ja-JP" sz="1050" dirty="0" err="1">
                      <a:solidFill>
                        <a:srgbClr val="C00000"/>
                      </a:solidFill>
                    </a:rPr>
                    <a:t>capacities</a:t>
                  </a:r>
                  <a:r>
                    <a:rPr kumimoji="0" lang="fr-CH" altLang="ja-JP" sz="1050" dirty="0">
                      <a:solidFill>
                        <a:srgbClr val="C00000"/>
                      </a:solidFill>
                    </a:rPr>
                    <a:t>, </a:t>
                  </a:r>
                  <a:r>
                    <a:rPr kumimoji="0" lang="fr-CH" altLang="ja-JP" sz="1050" dirty="0" err="1">
                      <a:solidFill>
                        <a:srgbClr val="C00000"/>
                      </a:solidFill>
                    </a:rPr>
                    <a:t>systems</a:t>
                  </a:r>
                  <a:r>
                    <a:rPr kumimoji="0" lang="fr-CH" altLang="ja-JP" sz="1050" dirty="0">
                      <a:solidFill>
                        <a:srgbClr val="C00000"/>
                      </a:solidFill>
                    </a:rPr>
                    <a:t>, networks, etc.)</a:t>
                  </a:r>
                  <a:endParaRPr kumimoji="0" lang="en-US" altLang="ja-JP" sz="1050" dirty="0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200" name="CasellaDiTesto 153"/>
                <p:cNvSpPr txBox="1">
                  <a:spLocks noChangeArrowheads="1"/>
                </p:cNvSpPr>
                <p:nvPr/>
              </p:nvSpPr>
              <p:spPr bwMode="auto">
                <a:xfrm>
                  <a:off x="2149687" y="5741170"/>
                  <a:ext cx="675659" cy="54915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pitchFamily="34" charset="-128"/>
                    </a:defRPr>
                  </a:lvl9pPr>
                </a:lstStyle>
                <a:p>
                  <a:pPr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Tx/>
                    <a:buNone/>
                    <a:defRPr/>
                  </a:pPr>
                  <a:r>
                    <a:rPr kumimoji="0" lang="en-US" sz="2800" dirty="0">
                      <a:solidFill>
                        <a:srgbClr val="000000"/>
                      </a:solidFill>
                      <a:latin typeface="Tahoma" panose="020B0604030504040204" pitchFamily="34" charset="0"/>
                    </a:rPr>
                    <a:t>.. .</a:t>
                  </a:r>
                </a:p>
              </p:txBody>
            </p:sp>
            <p:pic>
              <p:nvPicPr>
                <p:cNvPr id="201" name="Immagine 10"/>
                <p:cNvPicPr>
                  <a:picLocks noChangeAspect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275128" y="1060254"/>
                  <a:ext cx="864194" cy="483063"/>
                </a:xfrm>
                <a:prstGeom prst="rect">
                  <a:avLst/>
                </a:prstGeom>
              </p:spPr>
            </p:pic>
            <p:pic>
              <p:nvPicPr>
                <p:cNvPr id="202" name="Immagine 11"/>
                <p:cNvPicPr>
                  <a:picLocks noChangeAspect="1"/>
                </p:cNvPicPr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1265568" y="988493"/>
                  <a:ext cx="1389073" cy="586215"/>
                </a:xfrm>
                <a:prstGeom prst="rect">
                  <a:avLst/>
                </a:prstGeom>
              </p:spPr>
            </p:pic>
            <p:pic>
              <p:nvPicPr>
                <p:cNvPr id="203" name="Immagine 12"/>
                <p:cNvPicPr>
                  <a:picLocks noChangeAspect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4006399" y="3527338"/>
                  <a:ext cx="726495" cy="533377"/>
                </a:xfrm>
                <a:prstGeom prst="rect">
                  <a:avLst/>
                </a:prstGeom>
              </p:spPr>
            </p:pic>
            <p:pic>
              <p:nvPicPr>
                <p:cNvPr id="204" name="Immagine 13"/>
                <p:cNvPicPr>
                  <a:picLocks noChangeAspect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383314" y="1838333"/>
                  <a:ext cx="720724" cy="481812"/>
                </a:xfrm>
                <a:prstGeom prst="rect">
                  <a:avLst/>
                </a:prstGeom>
              </p:spPr>
            </p:pic>
            <p:pic>
              <p:nvPicPr>
                <p:cNvPr id="205" name="Immagine 14"/>
                <p:cNvPicPr>
                  <a:picLocks noChangeAspect="1"/>
                </p:cNvPicPr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1431925" y="1807353"/>
                  <a:ext cx="786214" cy="502662"/>
                </a:xfrm>
                <a:prstGeom prst="rect">
                  <a:avLst/>
                </a:prstGeom>
              </p:spPr>
            </p:pic>
            <p:pic>
              <p:nvPicPr>
                <p:cNvPr id="206" name="Immagine 15"/>
                <p:cNvPicPr>
                  <a:picLocks noChangeAspect="1"/>
                </p:cNvPicPr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2391666" y="1876057"/>
                  <a:ext cx="768010" cy="508070"/>
                </a:xfrm>
                <a:prstGeom prst="rect">
                  <a:avLst/>
                </a:prstGeom>
              </p:spPr>
            </p:pic>
            <p:pic>
              <p:nvPicPr>
                <p:cNvPr id="207" name="Immagine 16"/>
                <p:cNvPicPr>
                  <a:picLocks noChangeAspect="1"/>
                </p:cNvPicPr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397002" y="2685608"/>
                  <a:ext cx="1034923" cy="429513"/>
                </a:xfrm>
                <a:prstGeom prst="rect">
                  <a:avLst/>
                </a:prstGeom>
              </p:spPr>
            </p:pic>
            <p:pic>
              <p:nvPicPr>
                <p:cNvPr id="208" name="Immagine 17"/>
                <p:cNvPicPr>
                  <a:picLocks noChangeAspect="1"/>
                </p:cNvPicPr>
                <p:nvPr/>
              </p:nvPicPr>
              <p:blipFill>
                <a:blip r:embed="rId11"/>
                <a:stretch>
                  <a:fillRect/>
                </a:stretch>
              </p:blipFill>
              <p:spPr>
                <a:xfrm>
                  <a:off x="2775672" y="2749632"/>
                  <a:ext cx="769831" cy="501490"/>
                </a:xfrm>
                <a:prstGeom prst="rect">
                  <a:avLst/>
                </a:prstGeom>
              </p:spPr>
            </p:pic>
            <p:pic>
              <p:nvPicPr>
                <p:cNvPr id="209" name="Immagine 18"/>
                <p:cNvPicPr>
                  <a:picLocks noChangeAspect="1"/>
                </p:cNvPicPr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1650906" y="2720973"/>
                  <a:ext cx="827529" cy="469903"/>
                </a:xfrm>
                <a:prstGeom prst="rect">
                  <a:avLst/>
                </a:prstGeom>
              </p:spPr>
            </p:pic>
            <p:pic>
              <p:nvPicPr>
                <p:cNvPr id="210" name="Immagine 19"/>
                <p:cNvPicPr>
                  <a:picLocks noChangeAspect="1"/>
                </p:cNvPicPr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481218" y="3543888"/>
                  <a:ext cx="950708" cy="539146"/>
                </a:xfrm>
                <a:prstGeom prst="rect">
                  <a:avLst/>
                </a:prstGeom>
              </p:spPr>
            </p:pic>
            <p:pic>
              <p:nvPicPr>
                <p:cNvPr id="211" name="Immagine 20"/>
                <p:cNvPicPr>
                  <a:picLocks noChangeAspect="1"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1691712" y="3539469"/>
                  <a:ext cx="892861" cy="654175"/>
                </a:xfrm>
                <a:prstGeom prst="rect">
                  <a:avLst/>
                </a:prstGeom>
              </p:spPr>
            </p:pic>
            <p:pic>
              <p:nvPicPr>
                <p:cNvPr id="212" name="Immagine 21"/>
                <p:cNvPicPr>
                  <a:picLocks noChangeAspect="1"/>
                </p:cNvPicPr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3915230" y="4402187"/>
                  <a:ext cx="734330" cy="453186"/>
                </a:xfrm>
                <a:prstGeom prst="rect">
                  <a:avLst/>
                </a:prstGeom>
              </p:spPr>
            </p:pic>
            <p:pic>
              <p:nvPicPr>
                <p:cNvPr id="213" name="Immagine 22"/>
                <p:cNvPicPr>
                  <a:picLocks noChangeAspect="1"/>
                </p:cNvPicPr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364308" y="4308127"/>
                  <a:ext cx="901260" cy="482175"/>
                </a:xfrm>
                <a:prstGeom prst="rect">
                  <a:avLst/>
                </a:prstGeom>
              </p:spPr>
            </p:pic>
            <p:pic>
              <p:nvPicPr>
                <p:cNvPr id="214" name="Immagine 23"/>
                <p:cNvPicPr>
                  <a:picLocks noChangeAspect="1"/>
                </p:cNvPicPr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1687806" y="4353262"/>
                  <a:ext cx="838101" cy="508847"/>
                </a:xfrm>
                <a:prstGeom prst="rect">
                  <a:avLst/>
                </a:prstGeom>
              </p:spPr>
            </p:pic>
            <p:pic>
              <p:nvPicPr>
                <p:cNvPr id="215" name="Immagine 24"/>
                <p:cNvPicPr>
                  <a:picLocks noChangeAspect="1"/>
                </p:cNvPicPr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2795679" y="3576476"/>
                  <a:ext cx="1234788" cy="530573"/>
                </a:xfrm>
                <a:prstGeom prst="rect">
                  <a:avLst/>
                </a:prstGeom>
              </p:spPr>
            </p:pic>
            <p:pic>
              <p:nvPicPr>
                <p:cNvPr id="216" name="Immagine 25"/>
                <p:cNvPicPr>
                  <a:picLocks noChangeAspect="1"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2808005" y="1082235"/>
                  <a:ext cx="899211" cy="544138"/>
                </a:xfrm>
                <a:prstGeom prst="rect">
                  <a:avLst/>
                </a:prstGeom>
              </p:spPr>
            </p:pic>
            <p:pic>
              <p:nvPicPr>
                <p:cNvPr id="217" name="Immagine 26"/>
                <p:cNvPicPr>
                  <a:picLocks noChangeAspect="1"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1501621" y="5245151"/>
                  <a:ext cx="779054" cy="492871"/>
                </a:xfrm>
                <a:prstGeom prst="rect">
                  <a:avLst/>
                </a:prstGeom>
              </p:spPr>
            </p:pic>
            <p:pic>
              <p:nvPicPr>
                <p:cNvPr id="218" name="Immagine 133"/>
                <p:cNvPicPr>
                  <a:picLocks noChangeAspect="1"/>
                </p:cNvPicPr>
                <p:nvPr/>
              </p:nvPicPr>
              <p:blipFill>
                <a:blip r:embed="rId21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 flipH="1">
                  <a:off x="3699343" y="5322467"/>
                  <a:ext cx="898099" cy="473272"/>
                </a:xfrm>
                <a:prstGeom prst="rect">
                  <a:avLst/>
                </a:prstGeom>
              </p:spPr>
            </p:pic>
            <p:pic>
              <p:nvPicPr>
                <p:cNvPr id="219" name="Immagine 29"/>
                <p:cNvPicPr>
                  <a:picLocks noChangeAspect="1"/>
                </p:cNvPicPr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2606606" y="5300351"/>
                  <a:ext cx="896190" cy="530398"/>
                </a:xfrm>
                <a:prstGeom prst="rect">
                  <a:avLst/>
                </a:prstGeom>
              </p:spPr>
            </p:pic>
            <p:pic>
              <p:nvPicPr>
                <p:cNvPr id="220" name="Immagine 8"/>
                <p:cNvPicPr>
                  <a:picLocks noChangeAspect="1"/>
                </p:cNvPicPr>
                <p:nvPr/>
              </p:nvPicPr>
              <p:blipFill>
                <a:blip r:embed="rId23" cstate="print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733800" y="5590762"/>
                  <a:ext cx="229315" cy="229315"/>
                </a:xfrm>
                <a:prstGeom prst="rect">
                  <a:avLst/>
                </a:prstGeom>
              </p:spPr>
            </p:pic>
            <p:pic>
              <p:nvPicPr>
                <p:cNvPr id="221" name="Immagine 32"/>
                <p:cNvPicPr>
                  <a:picLocks noChangeAspect="1"/>
                </p:cNvPicPr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3729271" y="2696072"/>
                  <a:ext cx="990030" cy="588518"/>
                </a:xfrm>
                <a:prstGeom prst="rect">
                  <a:avLst/>
                </a:prstGeom>
              </p:spPr>
            </p:pic>
            <p:pic>
              <p:nvPicPr>
                <p:cNvPr id="222" name="Immagine 33"/>
                <p:cNvPicPr>
                  <a:picLocks noChangeAspect="1"/>
                </p:cNvPicPr>
                <p:nvPr/>
              </p:nvPicPr>
              <p:blipFill>
                <a:blip r:embed="rId25"/>
                <a:stretch>
                  <a:fillRect/>
                </a:stretch>
              </p:blipFill>
              <p:spPr>
                <a:xfrm>
                  <a:off x="2742939" y="4364303"/>
                  <a:ext cx="826098" cy="491070"/>
                </a:xfrm>
                <a:prstGeom prst="rect">
                  <a:avLst/>
                </a:prstGeom>
              </p:spPr>
            </p:pic>
            <p:pic>
              <p:nvPicPr>
                <p:cNvPr id="223" name="Immagine 35"/>
                <p:cNvPicPr>
                  <a:picLocks noChangeAspect="1"/>
                </p:cNvPicPr>
                <p:nvPr/>
              </p:nvPicPr>
              <p:blipFill>
                <a:blip r:embed="rId26"/>
                <a:stretch>
                  <a:fillRect/>
                </a:stretch>
              </p:blipFill>
              <p:spPr>
                <a:xfrm>
                  <a:off x="3414254" y="1777480"/>
                  <a:ext cx="955426" cy="636951"/>
                </a:xfrm>
                <a:prstGeom prst="rect">
                  <a:avLst/>
                </a:prstGeom>
              </p:spPr>
            </p:pic>
            <p:pic>
              <p:nvPicPr>
                <p:cNvPr id="224" name="Immagine 39"/>
                <p:cNvPicPr>
                  <a:picLocks noChangeAspect="1"/>
                </p:cNvPicPr>
                <p:nvPr/>
              </p:nvPicPr>
              <p:blipFill>
                <a:blip r:embed="rId27"/>
                <a:stretch>
                  <a:fillRect/>
                </a:stretch>
              </p:blipFill>
              <p:spPr>
                <a:xfrm>
                  <a:off x="270661" y="5218470"/>
                  <a:ext cx="1043385" cy="566712"/>
                </a:xfrm>
                <a:prstGeom prst="rect">
                  <a:avLst/>
                </a:prstGeom>
              </p:spPr>
            </p:pic>
            <p:pic>
              <p:nvPicPr>
                <p:cNvPr id="225" name="Immagine 42"/>
                <p:cNvPicPr>
                  <a:picLocks noChangeAspect="1"/>
                </p:cNvPicPr>
                <p:nvPr/>
              </p:nvPicPr>
              <p:blipFill>
                <a:blip r:embed="rId28"/>
                <a:stretch>
                  <a:fillRect/>
                </a:stretch>
              </p:blipFill>
              <p:spPr>
                <a:xfrm>
                  <a:off x="3767810" y="982227"/>
                  <a:ext cx="1012206" cy="621248"/>
                </a:xfrm>
                <a:prstGeom prst="rect">
                  <a:avLst/>
                </a:prstGeom>
              </p:spPr>
            </p:pic>
            <p:pic>
              <p:nvPicPr>
                <p:cNvPr id="226" name="Immagine 7"/>
                <p:cNvPicPr>
                  <a:picLocks noChangeAspect="1"/>
                </p:cNvPicPr>
                <p:nvPr/>
              </p:nvPicPr>
              <p:blipFill>
                <a:blip r:embed="rId29"/>
                <a:stretch>
                  <a:fillRect/>
                </a:stretch>
              </p:blipFill>
              <p:spPr>
                <a:xfrm>
                  <a:off x="4086768" y="5569486"/>
                  <a:ext cx="683690" cy="230222"/>
                </a:xfrm>
                <a:prstGeom prst="roundRect">
                  <a:avLst>
                    <a:gd name="adj" fmla="val 16667"/>
                  </a:avLst>
                </a:prstGeom>
                <a:ln>
                  <a:noFill/>
                </a:ln>
                <a:effectLst>
                  <a:outerShdw blurRad="152400" dist="12000" dir="900000" sy="98000" kx="110000" ky="200000" algn="tl" rotWithShape="0">
                    <a:srgbClr val="000000">
                      <a:alpha val="30000"/>
                    </a:srgbClr>
                  </a:outerShdw>
                </a:effectLst>
                <a:sp3d contourW="6350" prstMaterial="matte">
                  <a:contourClr>
                    <a:srgbClr val="969696"/>
                  </a:contourClr>
                </a:sp3d>
              </p:spPr>
            </p:pic>
          </p:grpSp>
          <p:pic>
            <p:nvPicPr>
              <p:cNvPr id="196" name="Immagine 80"/>
              <p:cNvPicPr>
                <a:picLocks noChangeAspect="1"/>
              </p:cNvPicPr>
              <p:nvPr/>
            </p:nvPicPr>
            <p:blipFill>
              <a:blip r:embed="rId24"/>
              <a:stretch>
                <a:fillRect/>
              </a:stretch>
            </p:blipFill>
            <p:spPr>
              <a:xfrm>
                <a:off x="919617" y="5647697"/>
                <a:ext cx="914172" cy="560724"/>
              </a:xfrm>
              <a:prstGeom prst="rect">
                <a:avLst/>
              </a:prstGeom>
            </p:spPr>
          </p:pic>
        </p:grpSp>
        <p:grpSp>
          <p:nvGrpSpPr>
            <p:cNvPr id="159" name="Group 80"/>
            <p:cNvGrpSpPr>
              <a:grpSpLocks/>
            </p:cNvGrpSpPr>
            <p:nvPr/>
          </p:nvGrpSpPr>
          <p:grpSpPr bwMode="auto">
            <a:xfrm>
              <a:off x="7177224" y="1241846"/>
              <a:ext cx="1676400" cy="1793875"/>
              <a:chOff x="5405" y="6"/>
              <a:chExt cx="1597" cy="1681"/>
            </a:xfrm>
          </p:grpSpPr>
          <p:pic>
            <p:nvPicPr>
              <p:cNvPr id="189" name="Picture 68" descr="GEOSS_Portal_Website_link2"/>
              <p:cNvPicPr>
                <a:picLocks noChangeAspect="1" noChangeArrowheads="1"/>
              </p:cNvPicPr>
              <p:nvPr/>
            </p:nvPicPr>
            <p:blipFill>
              <a:blip r:embed="rId3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405" y="6"/>
                <a:ext cx="1597" cy="168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90" name="Line 69"/>
              <p:cNvSpPr>
                <a:spLocks noChangeShapeType="1"/>
              </p:cNvSpPr>
              <p:nvPr/>
            </p:nvSpPr>
            <p:spPr bwMode="auto">
              <a:xfrm flipH="1">
                <a:off x="5431" y="71"/>
                <a:ext cx="918" cy="36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>
                  <a:solidFill>
                    <a:prstClr val="black"/>
                  </a:solidFill>
                  <a:latin typeface="Calibri" panose="020F0502020204030204" pitchFamily="34" charset="0"/>
                  <a:ea typeface="MS PGothic" pitchFamily="34" charset="-128"/>
                </a:endParaRPr>
              </a:p>
            </p:txBody>
          </p:sp>
          <p:sp>
            <p:nvSpPr>
              <p:cNvPr id="191" name="Line 70"/>
              <p:cNvSpPr>
                <a:spLocks noChangeShapeType="1"/>
              </p:cNvSpPr>
              <p:nvPr/>
            </p:nvSpPr>
            <p:spPr bwMode="auto">
              <a:xfrm flipH="1">
                <a:off x="6418" y="205"/>
                <a:ext cx="71" cy="148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>
                  <a:solidFill>
                    <a:prstClr val="black"/>
                  </a:solidFill>
                  <a:latin typeface="Calibri" panose="020F0502020204030204" pitchFamily="34" charset="0"/>
                  <a:ea typeface="MS PGothic" pitchFamily="34" charset="-128"/>
                </a:endParaRPr>
              </a:p>
            </p:txBody>
          </p:sp>
          <p:sp>
            <p:nvSpPr>
              <p:cNvPr id="192" name="Line 71"/>
              <p:cNvSpPr>
                <a:spLocks noChangeShapeType="1"/>
              </p:cNvSpPr>
              <p:nvPr/>
            </p:nvSpPr>
            <p:spPr bwMode="auto">
              <a:xfrm flipH="1">
                <a:off x="5943" y="147"/>
                <a:ext cx="410" cy="491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>
                  <a:solidFill>
                    <a:prstClr val="black"/>
                  </a:solidFill>
                  <a:latin typeface="Calibri" panose="020F0502020204030204" pitchFamily="34" charset="0"/>
                  <a:ea typeface="MS PGothic" pitchFamily="34" charset="-128"/>
                </a:endParaRPr>
              </a:p>
            </p:txBody>
          </p:sp>
          <p:sp>
            <p:nvSpPr>
              <p:cNvPr id="193" name="Freeform 72"/>
              <p:cNvSpPr>
                <a:spLocks/>
              </p:cNvSpPr>
              <p:nvPr/>
            </p:nvSpPr>
            <p:spPr bwMode="auto">
              <a:xfrm>
                <a:off x="6138" y="158"/>
                <a:ext cx="337" cy="376"/>
              </a:xfrm>
              <a:custGeom>
                <a:avLst/>
                <a:gdLst>
                  <a:gd name="T0" fmla="*/ 0 w 276"/>
                  <a:gd name="T1" fmla="*/ 0 h 315"/>
                  <a:gd name="T2" fmla="*/ 0 w 276"/>
                  <a:gd name="T3" fmla="*/ 2147483646 h 315"/>
                  <a:gd name="T4" fmla="*/ 2147483646 w 276"/>
                  <a:gd name="T5" fmla="*/ 2147483646 h 315"/>
                  <a:gd name="T6" fmla="*/ 2147483646 w 276"/>
                  <a:gd name="T7" fmla="*/ 2147483646 h 315"/>
                  <a:gd name="T8" fmla="*/ 0 w 276"/>
                  <a:gd name="T9" fmla="*/ 0 h 31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76"/>
                  <a:gd name="T16" fmla="*/ 0 h 315"/>
                  <a:gd name="T17" fmla="*/ 276 w 276"/>
                  <a:gd name="T18" fmla="*/ 315 h 31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76" h="315">
                    <a:moveTo>
                      <a:pt x="0" y="0"/>
                    </a:moveTo>
                    <a:lnTo>
                      <a:pt x="0" y="204"/>
                    </a:lnTo>
                    <a:lnTo>
                      <a:pt x="276" y="315"/>
                    </a:lnTo>
                    <a:lnTo>
                      <a:pt x="274" y="10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alpha val="36862"/>
                </a:schemeClr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>
                  <a:solidFill>
                    <a:prstClr val="black"/>
                  </a:solidFill>
                  <a:latin typeface="Calibri" panose="020F0502020204030204" pitchFamily="34" charset="0"/>
                  <a:ea typeface="MS PGothic" pitchFamily="34" charset="-128"/>
                </a:endParaRPr>
              </a:p>
            </p:txBody>
          </p:sp>
          <p:sp>
            <p:nvSpPr>
              <p:cNvPr id="194" name="Line 73"/>
              <p:cNvSpPr>
                <a:spLocks noChangeShapeType="1"/>
              </p:cNvSpPr>
              <p:nvPr/>
            </p:nvSpPr>
            <p:spPr bwMode="auto">
              <a:xfrm flipH="1">
                <a:off x="6405" y="132"/>
                <a:ext cx="85" cy="68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>
                  <a:solidFill>
                    <a:prstClr val="black"/>
                  </a:solidFill>
                  <a:latin typeface="Calibri" panose="020F0502020204030204" pitchFamily="34" charset="0"/>
                  <a:ea typeface="MS PGothic" pitchFamily="34" charset="-128"/>
                </a:endParaRPr>
              </a:p>
            </p:txBody>
          </p:sp>
        </p:grpSp>
        <p:sp>
          <p:nvSpPr>
            <p:cNvPr id="160" name="Text Box 72"/>
            <p:cNvSpPr txBox="1">
              <a:spLocks noChangeArrowheads="1"/>
            </p:cNvSpPr>
            <p:nvPr/>
          </p:nvSpPr>
          <p:spPr bwMode="auto">
            <a:xfrm>
              <a:off x="8042952" y="832799"/>
              <a:ext cx="135413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1pPr>
              <a:lvl2pPr marL="742950" indent="-285750"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2pPr>
              <a:lvl3pPr marL="1143000" indent="-228600"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3pPr>
              <a:lvl4pPr marL="1600200" indent="-228600"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4pPr>
              <a:lvl5pPr marL="2057400" indent="-228600"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9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fr-CH" altLang="ja-JP" sz="1200" b="0" i="1" u="none" dirty="0" smtClean="0">
                  <a:solidFill>
                    <a:srgbClr val="C00000"/>
                  </a:solidFill>
                  <a:latin typeface="Arial" panose="020B0604020202020204" pitchFamily="34" charset="0"/>
                </a:rPr>
                <a:t>GEO</a:t>
              </a:r>
              <a:r>
                <a:rPr lang="fr-CH" altLang="ja-JP" sz="1200" b="0" u="none" dirty="0" smtClean="0">
                  <a:solidFill>
                    <a:srgbClr val="000000"/>
                  </a:solidFill>
                  <a:latin typeface="Arial" panose="020B0604020202020204" pitchFamily="34" charset="0"/>
                </a:rPr>
                <a:t> </a:t>
              </a: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fr-CH" altLang="ja-JP" sz="1200" b="0" i="1" u="none" dirty="0" smtClean="0">
                  <a:solidFill>
                    <a:srgbClr val="C00000"/>
                  </a:solidFill>
                  <a:latin typeface="Arial" panose="020B0604020202020204" pitchFamily="34" charset="0"/>
                </a:rPr>
                <a:t>Home </a:t>
              </a:r>
              <a:r>
                <a:rPr lang="fr-CH" altLang="ja-JP" sz="1200" b="0" i="1" u="none" dirty="0">
                  <a:solidFill>
                    <a:srgbClr val="C00000"/>
                  </a:solidFill>
                  <a:latin typeface="Arial" panose="020B0604020202020204" pitchFamily="34" charset="0"/>
                </a:rPr>
                <a:t>Page</a:t>
              </a:r>
            </a:p>
          </p:txBody>
        </p:sp>
        <p:sp>
          <p:nvSpPr>
            <p:cNvPr id="161" name="Text Box 72"/>
            <p:cNvSpPr txBox="1">
              <a:spLocks noChangeArrowheads="1"/>
            </p:cNvSpPr>
            <p:nvPr/>
          </p:nvSpPr>
          <p:spPr bwMode="auto">
            <a:xfrm>
              <a:off x="8258180" y="2533924"/>
              <a:ext cx="90844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1pPr>
              <a:lvl2pPr marL="742950" indent="-285750"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2pPr>
              <a:lvl3pPr marL="1143000" indent="-228600"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3pPr>
              <a:lvl4pPr marL="1600200" indent="-228600"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4pPr>
              <a:lvl5pPr marL="2057400" indent="-228600"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9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fr-CH" altLang="ja-JP" sz="1200" b="0" i="1" u="none" dirty="0">
                  <a:solidFill>
                    <a:srgbClr val="C00000"/>
                  </a:solidFill>
                  <a:latin typeface="Arial" panose="020B0604020202020204" pitchFamily="34" charset="0"/>
                </a:rPr>
                <a:t>GEOSS</a:t>
              </a:r>
              <a:r>
                <a:rPr lang="fr-CH" altLang="ja-JP" sz="1200" b="0" u="none" dirty="0">
                  <a:solidFill>
                    <a:srgbClr val="000000"/>
                  </a:solidFill>
                  <a:latin typeface="Arial" panose="020B0604020202020204" pitchFamily="34" charset="0"/>
                </a:rPr>
                <a:t>             </a:t>
              </a:r>
              <a:r>
                <a:rPr lang="fr-CH" altLang="ja-JP" sz="1200" b="0" i="1" u="none" dirty="0">
                  <a:solidFill>
                    <a:srgbClr val="C00000"/>
                  </a:solidFill>
                  <a:latin typeface="Arial" panose="020B0604020202020204" pitchFamily="34" charset="0"/>
                </a:rPr>
                <a:t>Portal</a:t>
              </a:r>
              <a:endParaRPr lang="en-US" altLang="ja-JP" sz="1800" b="0" u="none" dirty="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grpSp>
          <p:nvGrpSpPr>
            <p:cNvPr id="162" name="Group 26"/>
            <p:cNvGrpSpPr>
              <a:grpSpLocks/>
            </p:cNvGrpSpPr>
            <p:nvPr/>
          </p:nvGrpSpPr>
          <p:grpSpPr bwMode="auto">
            <a:xfrm>
              <a:off x="6491207" y="910072"/>
              <a:ext cx="1841500" cy="1036639"/>
              <a:chOff x="3667" y="324"/>
              <a:chExt cx="1160" cy="653"/>
            </a:xfrm>
          </p:grpSpPr>
          <p:pic>
            <p:nvPicPr>
              <p:cNvPr id="186" name="Immagine 25"/>
              <p:cNvPicPr>
                <a:picLocks noChangeAspect="1"/>
              </p:cNvPicPr>
              <p:nvPr/>
            </p:nvPicPr>
            <p:blipFill>
              <a:blip r:embed="rId31">
                <a:clrChange>
                  <a:clrFrom>
                    <a:srgbClr val="F5F6E8"/>
                  </a:clrFrom>
                  <a:clrTo>
                    <a:srgbClr val="F5F6E8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86078" r="79437" b="2097"/>
              <a:stretch>
                <a:fillRect/>
              </a:stretch>
            </p:blipFill>
            <p:spPr bwMode="auto">
              <a:xfrm rot="1122027">
                <a:off x="3667" y="730"/>
                <a:ext cx="583" cy="24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87" name="Immagine 9"/>
              <p:cNvPicPr>
                <a:picLocks noChangeAspect="1"/>
              </p:cNvPicPr>
              <p:nvPr/>
            </p:nvPicPr>
            <p:blipFill>
              <a:blip r:embed="rId32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79410" t="59428" r="3648" b="25609"/>
              <a:stretch>
                <a:fillRect/>
              </a:stretch>
            </p:blipFill>
            <p:spPr bwMode="auto">
              <a:xfrm rot="20989350">
                <a:off x="3806" y="324"/>
                <a:ext cx="1021" cy="3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88" name="Immagine 3"/>
              <p:cNvPicPr>
                <a:picLocks noChangeAspect="1"/>
              </p:cNvPicPr>
              <p:nvPr/>
            </p:nvPicPr>
            <p:blipFill>
              <a:blip r:embed="rId33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49464"/>
              <a:stretch>
                <a:fillRect/>
              </a:stretch>
            </p:blipFill>
            <p:spPr bwMode="auto">
              <a:xfrm>
                <a:off x="3678" y="338"/>
                <a:ext cx="404" cy="4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63" name="Freccia in giù 2"/>
            <p:cNvSpPr>
              <a:spLocks noChangeArrowheads="1"/>
            </p:cNvSpPr>
            <p:nvPr/>
          </p:nvSpPr>
          <p:spPr bwMode="auto">
            <a:xfrm rot="1563519">
              <a:off x="7031196" y="2651583"/>
              <a:ext cx="509587" cy="712788"/>
            </a:xfrm>
            <a:prstGeom prst="downArrow">
              <a:avLst>
                <a:gd name="adj1" fmla="val 50000"/>
                <a:gd name="adj2" fmla="val 49960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1pPr>
              <a:lvl2pPr marL="742950" indent="-285750"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2pPr>
              <a:lvl3pPr marL="1143000" indent="-228600"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3pPr>
              <a:lvl4pPr marL="1600200" indent="-228600"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4pPr>
              <a:lvl5pPr marL="2057400" indent="-228600"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64" name="CasellaDiTesto 4"/>
            <p:cNvSpPr txBox="1"/>
            <p:nvPr/>
          </p:nvSpPr>
          <p:spPr>
            <a:xfrm>
              <a:off x="204279" y="1720632"/>
              <a:ext cx="4610558" cy="1754326"/>
            </a:xfrm>
            <a:prstGeom prst="rect">
              <a:avLst/>
            </a:prstGeom>
            <a:solidFill>
              <a:schemeClr val="accent1">
                <a:lumMod val="25000"/>
                <a:alpha val="74000"/>
              </a:schemeClr>
            </a:solidFill>
            <a:effectLst>
              <a:softEdge rad="63500"/>
            </a:effectLst>
            <a:scene3d>
              <a:camera prst="perspectiveContrastingRightFacing"/>
              <a:lightRig rig="threePt" dir="t"/>
            </a:scene3d>
          </p:spPr>
          <p:txBody>
            <a:bodyPr wrap="none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5400" b="1" dirty="0">
                  <a:solidFill>
                    <a:srgbClr val="FFC000"/>
                  </a:solidFill>
                  <a:latin typeface="Calibri" panose="020F0502020204030204" pitchFamily="34" charset="0"/>
                  <a:ea typeface="MS PGothic" pitchFamily="34" charset="-128"/>
                </a:rPr>
                <a:t>About 120</a:t>
              </a: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5400" b="1" dirty="0">
                  <a:solidFill>
                    <a:srgbClr val="FFC000"/>
                  </a:solidFill>
                  <a:latin typeface="Calibri" panose="020F0502020204030204" pitchFamily="34" charset="0"/>
                  <a:ea typeface="MS PGothic" pitchFamily="34" charset="-128"/>
                </a:rPr>
                <a:t>Supply Systems</a:t>
              </a:r>
            </a:p>
          </p:txBody>
        </p:sp>
        <p:pic>
          <p:nvPicPr>
            <p:cNvPr id="165" name="Immagine 38"/>
            <p:cNvPicPr>
              <a:picLocks noChangeAspect="1"/>
            </p:cNvPicPr>
            <p:nvPr/>
          </p:nvPicPr>
          <p:blipFill>
            <a:blip r:embed="rId3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15229" y="4086499"/>
              <a:ext cx="742951" cy="522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6" name="Text Box 72"/>
            <p:cNvSpPr txBox="1">
              <a:spLocks noChangeArrowheads="1"/>
            </p:cNvSpPr>
            <p:nvPr/>
          </p:nvSpPr>
          <p:spPr bwMode="auto">
            <a:xfrm>
              <a:off x="8258180" y="4135716"/>
              <a:ext cx="900113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1pPr>
              <a:lvl2pPr marL="742950" indent="-285750"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2pPr>
              <a:lvl3pPr marL="1143000" indent="-228600"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3pPr>
              <a:lvl4pPr marL="1600200" indent="-228600"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4pPr>
              <a:lvl5pPr marL="2057400" indent="-228600"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9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fr-CH" altLang="ja-JP" sz="1200" b="0" i="1" u="none">
                  <a:solidFill>
                    <a:srgbClr val="C00000"/>
                  </a:solidFill>
                  <a:latin typeface="Arial" panose="020B0604020202020204" pitchFamily="34" charset="0"/>
                </a:rPr>
                <a:t>Semantic engines</a:t>
              </a:r>
            </a:p>
          </p:txBody>
        </p:sp>
        <p:cxnSp>
          <p:nvCxnSpPr>
            <p:cNvPr id="167" name="Connettore 1 44"/>
            <p:cNvCxnSpPr>
              <a:stCxn id="165" idx="1"/>
            </p:cNvCxnSpPr>
            <p:nvPr/>
          </p:nvCxnSpPr>
          <p:spPr>
            <a:xfrm flipH="1" flipV="1">
              <a:off x="7189793" y="4262717"/>
              <a:ext cx="325437" cy="85725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68" name="Immagine 47"/>
            <p:cNvPicPr>
              <a:picLocks noChangeAspect="1"/>
            </p:cNvPicPr>
            <p:nvPr/>
          </p:nvPicPr>
          <p:blipFill>
            <a:blip r:embed="rId3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94605" y="3581675"/>
              <a:ext cx="474663" cy="420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169" name="Connettore 1 88"/>
            <p:cNvCxnSpPr>
              <a:stCxn id="168" idx="1"/>
            </p:cNvCxnSpPr>
            <p:nvPr/>
          </p:nvCxnSpPr>
          <p:spPr>
            <a:xfrm flipH="1">
              <a:off x="7188200" y="3791229"/>
              <a:ext cx="406400" cy="174625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0" name="Text Box 72"/>
            <p:cNvSpPr txBox="1">
              <a:spLocks noChangeArrowheads="1"/>
            </p:cNvSpPr>
            <p:nvPr/>
          </p:nvSpPr>
          <p:spPr bwMode="auto">
            <a:xfrm>
              <a:off x="8139113" y="3516592"/>
              <a:ext cx="90011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1pPr>
              <a:lvl2pPr marL="742950" indent="-285750"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2pPr>
              <a:lvl3pPr marL="1143000" indent="-228600"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3pPr>
              <a:lvl4pPr marL="1600200" indent="-228600"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4pPr>
              <a:lvl5pPr marL="2057400" indent="-228600"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9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fr-CH" altLang="ja-JP" sz="1200" b="0" i="1" u="none" dirty="0">
                  <a:solidFill>
                    <a:srgbClr val="C00000"/>
                  </a:solidFill>
                  <a:latin typeface="Arial" panose="020B0604020202020204" pitchFamily="34" charset="0"/>
                </a:rPr>
                <a:t>Registry </a:t>
              </a:r>
              <a:endParaRPr lang="fr-CH" altLang="ja-JP" sz="1200" b="0" i="1" u="none" dirty="0" smtClean="0">
                <a:solidFill>
                  <a:srgbClr val="C00000"/>
                </a:solidFill>
                <a:latin typeface="Arial" panose="020B0604020202020204" pitchFamily="34" charset="0"/>
              </a:endParaRP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fr-CH" altLang="ja-JP" sz="1200" b="0" i="1" u="none" dirty="0" smtClean="0">
                  <a:solidFill>
                    <a:srgbClr val="C00000"/>
                  </a:solidFill>
                  <a:latin typeface="Arial" panose="020B0604020202020204" pitchFamily="34" charset="0"/>
                </a:rPr>
                <a:t>(</a:t>
              </a:r>
              <a:r>
                <a:rPr lang="fr-CH" altLang="ja-JP" sz="1200" b="0" i="1" u="none" dirty="0">
                  <a:solidFill>
                    <a:srgbClr val="C00000"/>
                  </a:solidFill>
                  <a:latin typeface="Arial" panose="020B0604020202020204" pitchFamily="34" charset="0"/>
                </a:rPr>
                <a:t>CSR)</a:t>
              </a:r>
            </a:p>
          </p:txBody>
        </p:sp>
        <p:sp>
          <p:nvSpPr>
            <p:cNvPr id="171" name="Text Box 72"/>
            <p:cNvSpPr txBox="1">
              <a:spLocks noChangeArrowheads="1"/>
            </p:cNvSpPr>
            <p:nvPr/>
          </p:nvSpPr>
          <p:spPr bwMode="auto">
            <a:xfrm>
              <a:off x="4501942" y="3482705"/>
              <a:ext cx="1111251" cy="46166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softEdge rad="63500"/>
            </a:effectLst>
            <a:extLst/>
          </p:spPr>
          <p:txBody>
            <a:bodyPr>
              <a:spAutoFit/>
            </a:bodyPr>
            <a:lstStyle>
              <a:lvl1pPr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1pPr>
              <a:lvl2pPr marL="742950" indent="-285750"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2pPr>
              <a:lvl3pPr marL="1143000" indent="-228600"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3pPr>
              <a:lvl4pPr marL="1600200" indent="-228600"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4pPr>
              <a:lvl5pPr marL="2057400" indent="-228600"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fr-CH" altLang="ja-JP" sz="1200" b="0" i="1" u="none" dirty="0">
                  <a:solidFill>
                    <a:srgbClr val="C00000"/>
                  </a:solidFill>
                  <a:latin typeface="Arial" panose="020B0604020202020204" pitchFamily="34" charset="0"/>
                </a:rPr>
                <a:t>  Brokering </a:t>
              </a:r>
              <a:endParaRPr lang="fr-CH" altLang="ja-JP" sz="1200" b="0" i="1" u="none" dirty="0" smtClean="0">
                <a:solidFill>
                  <a:srgbClr val="C00000"/>
                </a:solidFill>
                <a:latin typeface="Arial" panose="020B0604020202020204" pitchFamily="34" charset="0"/>
              </a:endParaRP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fr-CH" altLang="ja-JP" sz="1200" b="0" i="1" u="none" dirty="0" smtClean="0">
                  <a:solidFill>
                    <a:srgbClr val="C00000"/>
                  </a:solidFill>
                  <a:latin typeface="Arial" panose="020B0604020202020204" pitchFamily="34" charset="0"/>
                </a:rPr>
                <a:t>Framework</a:t>
              </a:r>
              <a:endParaRPr lang="fr-CH" altLang="ja-JP" sz="1200" b="0" i="1" u="none" dirty="0">
                <a:solidFill>
                  <a:srgbClr val="C00000"/>
                </a:solidFill>
                <a:latin typeface="Arial" panose="020B0604020202020204" pitchFamily="34" charset="0"/>
              </a:endParaRPr>
            </a:p>
          </p:txBody>
        </p:sp>
        <p:pic>
          <p:nvPicPr>
            <p:cNvPr id="172" name="Immagine 9"/>
            <p:cNvPicPr>
              <a:picLocks noChangeAspect="1"/>
            </p:cNvPicPr>
            <p:nvPr/>
          </p:nvPicPr>
          <p:blipFill>
            <a:blip r:embed="rId3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9410" t="59428" r="3648" b="25609"/>
            <a:stretch>
              <a:fillRect/>
            </a:stretch>
          </p:blipFill>
          <p:spPr bwMode="auto">
            <a:xfrm rot="19699711" flipH="1">
              <a:off x="5458582" y="1392682"/>
              <a:ext cx="1292711" cy="484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3" name="Text Box 72"/>
            <p:cNvSpPr txBox="1">
              <a:spLocks noChangeArrowheads="1"/>
            </p:cNvSpPr>
            <p:nvPr/>
          </p:nvSpPr>
          <p:spPr bwMode="auto">
            <a:xfrm>
              <a:off x="4638868" y="1420652"/>
              <a:ext cx="1083406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1pPr>
              <a:lvl2pPr marL="742950" indent="-285750"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2pPr>
              <a:lvl3pPr marL="1143000" indent="-228600"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3pPr>
              <a:lvl4pPr marL="1600200" indent="-228600"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4pPr>
              <a:lvl5pPr marL="2057400" indent="-228600"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9pPr>
            </a:lstStyle>
            <a:p>
              <a:pPr algn="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fr-CH" altLang="ja-JP" sz="1200" b="0" i="1" u="none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</a:rPr>
                <a:t>GEOSS </a:t>
              </a:r>
              <a:endParaRPr lang="fr-CH" altLang="ja-JP" sz="1200" b="0" i="1" u="none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</a:endParaRPr>
            </a:p>
            <a:p>
              <a:pPr algn="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fr-CH" altLang="ja-JP" sz="1200" b="0" i="1" u="none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</a:rPr>
                <a:t>Community </a:t>
              </a:r>
            </a:p>
            <a:p>
              <a:pPr algn="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fr-CH" altLang="ja-JP" sz="1200" b="0" i="1" u="none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</a:rPr>
                <a:t>Portals</a:t>
              </a:r>
              <a:endParaRPr lang="en-US" altLang="ja-JP" sz="1800" b="0" u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74" name="Text Box 72"/>
            <p:cNvSpPr txBox="1">
              <a:spLocks noChangeArrowheads="1"/>
            </p:cNvSpPr>
            <p:nvPr/>
          </p:nvSpPr>
          <p:spPr bwMode="auto">
            <a:xfrm>
              <a:off x="5006200" y="5395150"/>
              <a:ext cx="1380632" cy="584775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r">
                <a:defRPr/>
              </a:pPr>
              <a:r>
                <a:rPr lang="fr-CH" altLang="ja-JP" sz="1600" b="1" i="1" kern="0" dirty="0">
                  <a:solidFill>
                    <a:srgbClr val="FF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rPr>
                <a:t>WIS</a:t>
              </a:r>
            </a:p>
            <a:p>
              <a:pPr algn="r">
                <a:defRPr/>
              </a:pPr>
              <a:r>
                <a:rPr lang="fr-CH" altLang="ja-JP" sz="1600" b="1" i="1" kern="0" dirty="0">
                  <a:solidFill>
                    <a:srgbClr val="FF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rPr>
                <a:t>(KMA </a:t>
              </a:r>
              <a:r>
                <a:rPr lang="fr-CH" altLang="ja-JP" sz="1600" b="1" i="1" kern="0" dirty="0" err="1">
                  <a:solidFill>
                    <a:srgbClr val="FF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rPr>
                <a:t>node</a:t>
              </a:r>
              <a:r>
                <a:rPr lang="fr-CH" altLang="ja-JP" sz="1600" b="1" i="1" kern="0" dirty="0">
                  <a:solidFill>
                    <a:srgbClr val="FF000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rPr>
                <a:t>) </a:t>
              </a:r>
            </a:p>
          </p:txBody>
        </p:sp>
        <p:pic>
          <p:nvPicPr>
            <p:cNvPr id="175" name="Immagine 85"/>
            <p:cNvPicPr>
              <a:picLocks noChangeAspect="1"/>
            </p:cNvPicPr>
            <p:nvPr/>
          </p:nvPicPr>
          <p:blipFill rotWithShape="1">
            <a:blip r:embed="rId36"/>
            <a:srcRect l="20306" r="6018"/>
            <a:stretch/>
          </p:blipFill>
          <p:spPr>
            <a:xfrm>
              <a:off x="6651205" y="5208045"/>
              <a:ext cx="1611954" cy="1175288"/>
            </a:xfrm>
            <a:prstGeom prst="rect">
              <a:avLst/>
            </a:prstGeom>
            <a:scene3d>
              <a:camera prst="perspectiveHeroicExtremeLeftFacing"/>
              <a:lightRig rig="threePt" dir="t"/>
            </a:scene3d>
          </p:spPr>
        </p:pic>
        <p:pic>
          <p:nvPicPr>
            <p:cNvPr id="176" name="Immagine 9"/>
            <p:cNvPicPr>
              <a:picLocks noChangeAspect="1"/>
            </p:cNvPicPr>
            <p:nvPr/>
          </p:nvPicPr>
          <p:blipFill>
            <a:blip r:embed="rId3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9410" t="59428" r="3648" b="25609"/>
            <a:stretch>
              <a:fillRect/>
            </a:stretch>
          </p:blipFill>
          <p:spPr bwMode="auto">
            <a:xfrm rot="20725592" flipH="1" flipV="1">
              <a:off x="7327067" y="5816034"/>
              <a:ext cx="1292711" cy="7191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77" name="Gruppo 27"/>
            <p:cNvGrpSpPr/>
            <p:nvPr/>
          </p:nvGrpSpPr>
          <p:grpSpPr>
            <a:xfrm>
              <a:off x="8162758" y="5444146"/>
              <a:ext cx="774954" cy="714437"/>
              <a:chOff x="8052323" y="5387904"/>
              <a:chExt cx="774954" cy="714437"/>
            </a:xfrm>
          </p:grpSpPr>
          <p:pic>
            <p:nvPicPr>
              <p:cNvPr id="184" name="Immagine 6"/>
              <p:cNvPicPr>
                <a:picLocks noChangeAspect="1"/>
              </p:cNvPicPr>
              <p:nvPr/>
            </p:nvPicPr>
            <p:blipFill>
              <a:blip r:embed="rId37" cstate="print">
                <a:clrChange>
                  <a:clrFrom>
                    <a:srgbClr val="FEFEFE"/>
                  </a:clrFrom>
                  <a:clrTo>
                    <a:srgbClr val="FEFEFE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052323" y="5387904"/>
                <a:ext cx="496197" cy="585871"/>
              </a:xfrm>
              <a:prstGeom prst="rect">
                <a:avLst/>
              </a:prstGeom>
            </p:spPr>
          </p:pic>
          <p:pic>
            <p:nvPicPr>
              <p:cNvPr id="185" name="Immagine 9"/>
              <p:cNvPicPr>
                <a:picLocks noChangeAspect="1"/>
              </p:cNvPicPr>
              <p:nvPr/>
            </p:nvPicPr>
            <p:blipFill>
              <a:blip r:embed="rId3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339051" y="5516470"/>
                <a:ext cx="488226" cy="585871"/>
              </a:xfrm>
              <a:prstGeom prst="rect">
                <a:avLst/>
              </a:prstGeom>
            </p:spPr>
          </p:pic>
        </p:grpSp>
        <p:sp>
          <p:nvSpPr>
            <p:cNvPr id="178" name="Ovale 94"/>
            <p:cNvSpPr/>
            <p:nvPr/>
          </p:nvSpPr>
          <p:spPr>
            <a:xfrm>
              <a:off x="6049207" y="4997583"/>
              <a:ext cx="2999543" cy="1641342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  <a:prstDash val="dash"/>
            </a:ln>
            <a:scene3d>
              <a:camera prst="perspectiveHeroicExtremeLef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9" name="Freccia in giù 2"/>
            <p:cNvSpPr>
              <a:spLocks noChangeArrowheads="1"/>
            </p:cNvSpPr>
            <p:nvPr/>
          </p:nvSpPr>
          <p:spPr bwMode="auto">
            <a:xfrm rot="9343306">
              <a:off x="6527527" y="4469860"/>
              <a:ext cx="509587" cy="712788"/>
            </a:xfrm>
            <a:prstGeom prst="downArrow">
              <a:avLst>
                <a:gd name="adj1" fmla="val 50000"/>
                <a:gd name="adj2" fmla="val 49960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1pPr>
              <a:lvl2pPr marL="742950" indent="-285750"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2pPr>
              <a:lvl3pPr marL="1143000" indent="-228600"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3pPr>
              <a:lvl4pPr marL="1600200" indent="-228600"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4pPr>
              <a:lvl5pPr marL="2057400" indent="-228600"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 u="sng">
                  <a:solidFill>
                    <a:schemeClr val="tx2"/>
                  </a:solidFill>
                  <a:latin typeface="Tahoma" panose="020B0604030504040204" pitchFamily="34" charset="0"/>
                  <a:ea typeface="MS PGothic" pitchFamily="34" charset="-128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180" name="CasellaDiTesto 30"/>
            <p:cNvSpPr txBox="1"/>
            <p:nvPr/>
          </p:nvSpPr>
          <p:spPr>
            <a:xfrm>
              <a:off x="1493979" y="3999042"/>
              <a:ext cx="1348446" cy="646331"/>
            </a:xfrm>
            <a:prstGeom prst="rect">
              <a:avLst/>
            </a:prstGeom>
            <a:solidFill>
              <a:srgbClr val="03A2D7"/>
            </a:solidFill>
            <a:effectLst>
              <a:softEdge rad="127000"/>
            </a:effectLst>
            <a:scene3d>
              <a:camera prst="perspectiveHeroicExtremeRightFacing"/>
              <a:lightRig rig="threePt" dir="t"/>
            </a:scene3d>
          </p:spPr>
          <p:txBody>
            <a:bodyPr wrap="none" rtlCol="0">
              <a:spAutoFit/>
            </a:bodyPr>
            <a:lstStyle/>
            <a:p>
              <a:r>
                <a:rPr lang="en-US" b="1" i="1" dirty="0" smtClean="0">
                  <a:solidFill>
                    <a:srgbClr val="FF0000"/>
                  </a:solidFill>
                </a:rPr>
                <a:t>WIS</a:t>
              </a:r>
            </a:p>
            <a:p>
              <a:r>
                <a:rPr lang="en-US" b="1" i="1" dirty="0" smtClean="0">
                  <a:solidFill>
                    <a:srgbClr val="FF0000"/>
                  </a:solidFill>
                </a:rPr>
                <a:t>(DWD node)</a:t>
              </a:r>
              <a:endParaRPr lang="en-US" b="1" i="1" dirty="0">
                <a:solidFill>
                  <a:srgbClr val="FF0000"/>
                </a:solidFill>
              </a:endParaRPr>
            </a:p>
          </p:txBody>
        </p:sp>
        <p:sp>
          <p:nvSpPr>
            <p:cNvPr id="181" name="Ovale 5"/>
            <p:cNvSpPr/>
            <p:nvPr/>
          </p:nvSpPr>
          <p:spPr>
            <a:xfrm>
              <a:off x="1886726" y="3527721"/>
              <a:ext cx="1216871" cy="759521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  <a:prstDash val="dash"/>
            </a:ln>
            <a:scene3d>
              <a:camera prst="perspectiveHeroicExtreme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82" name="Immagine 38"/>
            <p:cNvPicPr>
              <a:picLocks noChangeAspect="1"/>
            </p:cNvPicPr>
            <p:nvPr/>
          </p:nvPicPr>
          <p:blipFill>
            <a:blip r:embed="rId3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18894" y="3111717"/>
              <a:ext cx="2025651" cy="1323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3" name="CasellaDiTesto 38"/>
            <p:cNvSpPr txBox="1"/>
            <p:nvPr/>
          </p:nvSpPr>
          <p:spPr>
            <a:xfrm>
              <a:off x="5031059" y="4373115"/>
              <a:ext cx="69121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dirty="0" smtClean="0">
                  <a:solidFill>
                    <a:schemeClr val="accent5">
                      <a:lumMod val="75000"/>
                    </a:schemeClr>
                  </a:solidFill>
                </a:rPr>
                <a:t>GCI</a:t>
              </a:r>
              <a:endParaRPr lang="en-US" sz="28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37590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Text Box 7"/>
          <p:cNvSpPr txBox="1">
            <a:spLocks noChangeArrowheads="1"/>
          </p:cNvSpPr>
          <p:nvPr/>
        </p:nvSpPr>
        <p:spPr bwMode="auto">
          <a:xfrm>
            <a:off x="261834" y="224306"/>
            <a:ext cx="8795736" cy="4328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" tIns="36000" rIns="36000" bIns="36000">
            <a:spAutoFit/>
            <a:scene3d>
              <a:camera prst="orthographicFront"/>
              <a:lightRig rig="threePt" dir="t"/>
            </a:scene3d>
            <a:sp3d contourW="44450">
              <a:bevelT w="1270"/>
              <a:bevelB w="0" h="0"/>
              <a:contourClr>
                <a:srgbClr val="F3F3F3"/>
              </a:contourClr>
            </a:sp3d>
          </a:bodyPr>
          <a:lstStyle/>
          <a:p>
            <a:pPr marL="266700" indent="-266700" defTabSz="762000" eaLnBrk="0" hangingPunct="0">
              <a:lnSpc>
                <a:spcPct val="90000"/>
              </a:lnSpc>
              <a:tabLst>
                <a:tab pos="5648325" algn="l"/>
              </a:tabLst>
              <a:defRPr/>
            </a:pPr>
            <a:r>
              <a:rPr lang="en-US" altLang="ko-KR" sz="2600" dirty="0" smtClean="0">
                <a:solidFill>
                  <a:srgbClr val="163F7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Interoperability  </a:t>
            </a:r>
            <a:r>
              <a:rPr lang="en-US" altLang="ko-KR" sz="2600" dirty="0" err="1" smtClean="0">
                <a:solidFill>
                  <a:srgbClr val="163F7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Prj</a:t>
            </a:r>
            <a:r>
              <a:rPr lang="en-US" altLang="ko-KR" sz="2600" dirty="0" smtClean="0">
                <a:solidFill>
                  <a:srgbClr val="163F7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  with GEOSS : Conception</a:t>
            </a:r>
            <a:endParaRPr lang="ko-KR" altLang="en-US" sz="2600" dirty="0">
              <a:solidFill>
                <a:srgbClr val="163F7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grpSp>
        <p:nvGrpSpPr>
          <p:cNvPr id="99" name="그룹 98"/>
          <p:cNvGrpSpPr/>
          <p:nvPr/>
        </p:nvGrpSpPr>
        <p:grpSpPr>
          <a:xfrm>
            <a:off x="69630" y="336164"/>
            <a:ext cx="6335787" cy="5954180"/>
            <a:chOff x="-202462" y="-2657653"/>
            <a:chExt cx="9332474" cy="8987049"/>
          </a:xfrm>
        </p:grpSpPr>
        <p:sp>
          <p:nvSpPr>
            <p:cNvPr id="100" name="Rettangolo arrotondato 15"/>
            <p:cNvSpPr/>
            <p:nvPr/>
          </p:nvSpPr>
          <p:spPr>
            <a:xfrm>
              <a:off x="226157" y="3152445"/>
              <a:ext cx="8903855" cy="736303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28575">
              <a:solidFill>
                <a:schemeClr val="accent2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01" name="Picture 2" descr="http://files.softicons.com/download/web-icons/vector-stylish-weather-icons-by-bartosz-kaszubowski/png/256x256/cloud.dark.png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99315" y="-2657653"/>
              <a:ext cx="6238072" cy="67675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6" name="Immagine 3"/>
            <p:cNvPicPr>
              <a:picLocks noChangeAspect="1"/>
            </p:cNvPicPr>
            <p:nvPr/>
          </p:nvPicPr>
          <p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1403815" y="-1131016"/>
              <a:ext cx="1181103" cy="1181103"/>
            </a:xfrm>
            <a:prstGeom prst="rect">
              <a:avLst/>
            </a:prstGeom>
          </p:spPr>
        </p:pic>
        <p:sp>
          <p:nvSpPr>
            <p:cNvPr id="107" name="CasellaDiTesto 4"/>
            <p:cNvSpPr txBox="1"/>
            <p:nvPr/>
          </p:nvSpPr>
          <p:spPr>
            <a:xfrm>
              <a:off x="-202462" y="-1010276"/>
              <a:ext cx="1561471" cy="975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200" dirty="0" smtClean="0">
                  <a:solidFill>
                    <a:schemeClr val="accent6">
                      <a:lumMod val="50000"/>
                    </a:schemeClr>
                  </a:solidFill>
                  <a:latin typeface="+mn-ea"/>
                </a:rPr>
                <a:t>GEOSS </a:t>
              </a:r>
            </a:p>
            <a:p>
              <a:pPr algn="r"/>
              <a:r>
                <a:rPr lang="en-US" sz="1200" dirty="0" smtClean="0">
                  <a:solidFill>
                    <a:schemeClr val="accent6">
                      <a:lumMod val="50000"/>
                    </a:schemeClr>
                  </a:solidFill>
                  <a:latin typeface="+mn-ea"/>
                </a:rPr>
                <a:t>Metadata </a:t>
              </a:r>
            </a:p>
            <a:p>
              <a:pPr algn="r"/>
              <a:r>
                <a:rPr lang="en-US" sz="1200" dirty="0" smtClean="0">
                  <a:solidFill>
                    <a:schemeClr val="accent6">
                      <a:lumMod val="50000"/>
                    </a:schemeClr>
                  </a:solidFill>
                  <a:latin typeface="+mn-ea"/>
                </a:rPr>
                <a:t>content</a:t>
              </a:r>
              <a:endParaRPr lang="en-US" sz="1200" dirty="0">
                <a:solidFill>
                  <a:schemeClr val="accent6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108" name="Figura a mano libera 6"/>
            <p:cNvSpPr/>
            <p:nvPr/>
          </p:nvSpPr>
          <p:spPr>
            <a:xfrm>
              <a:off x="2505203" y="-869070"/>
              <a:ext cx="2409825" cy="473463"/>
            </a:xfrm>
            <a:custGeom>
              <a:avLst/>
              <a:gdLst>
                <a:gd name="connsiteX0" fmla="*/ 0 w 2415563"/>
                <a:gd name="connsiteY0" fmla="*/ 14018 h 585518"/>
                <a:gd name="connsiteX1" fmla="*/ 1476375 w 2415563"/>
                <a:gd name="connsiteY1" fmla="*/ 23543 h 585518"/>
                <a:gd name="connsiteX2" fmla="*/ 2276475 w 2415563"/>
                <a:gd name="connsiteY2" fmla="*/ 233093 h 585518"/>
                <a:gd name="connsiteX3" fmla="*/ 2409825 w 2415563"/>
                <a:gd name="connsiteY3" fmla="*/ 585518 h 585518"/>
                <a:gd name="connsiteX0" fmla="*/ 0 w 2410802"/>
                <a:gd name="connsiteY0" fmla="*/ 12206 h 583706"/>
                <a:gd name="connsiteX1" fmla="*/ 1476375 w 2410802"/>
                <a:gd name="connsiteY1" fmla="*/ 21731 h 583706"/>
                <a:gd name="connsiteX2" fmla="*/ 2181225 w 2410802"/>
                <a:gd name="connsiteY2" fmla="*/ 202706 h 583706"/>
                <a:gd name="connsiteX3" fmla="*/ 2409825 w 2410802"/>
                <a:gd name="connsiteY3" fmla="*/ 583706 h 583706"/>
                <a:gd name="connsiteX0" fmla="*/ 0 w 2409825"/>
                <a:gd name="connsiteY0" fmla="*/ 12206 h 583706"/>
                <a:gd name="connsiteX1" fmla="*/ 1476375 w 2409825"/>
                <a:gd name="connsiteY1" fmla="*/ 21731 h 583706"/>
                <a:gd name="connsiteX2" fmla="*/ 2181225 w 2409825"/>
                <a:gd name="connsiteY2" fmla="*/ 202706 h 583706"/>
                <a:gd name="connsiteX3" fmla="*/ 2409825 w 2409825"/>
                <a:gd name="connsiteY3" fmla="*/ 583706 h 583706"/>
                <a:gd name="connsiteX0" fmla="*/ 0 w 2409825"/>
                <a:gd name="connsiteY0" fmla="*/ 7107 h 578607"/>
                <a:gd name="connsiteX1" fmla="*/ 1476375 w 2409825"/>
                <a:gd name="connsiteY1" fmla="*/ 16632 h 578607"/>
                <a:gd name="connsiteX2" fmla="*/ 2209800 w 2409825"/>
                <a:gd name="connsiteY2" fmla="*/ 102357 h 578607"/>
                <a:gd name="connsiteX3" fmla="*/ 2409825 w 2409825"/>
                <a:gd name="connsiteY3" fmla="*/ 578607 h 578607"/>
                <a:gd name="connsiteX0" fmla="*/ 0 w 2409825"/>
                <a:gd name="connsiteY0" fmla="*/ 41733 h 613233"/>
                <a:gd name="connsiteX1" fmla="*/ 1476375 w 2409825"/>
                <a:gd name="connsiteY1" fmla="*/ 3633 h 613233"/>
                <a:gd name="connsiteX2" fmla="*/ 2209800 w 2409825"/>
                <a:gd name="connsiteY2" fmla="*/ 136983 h 613233"/>
                <a:gd name="connsiteX3" fmla="*/ 2409825 w 2409825"/>
                <a:gd name="connsiteY3" fmla="*/ 613233 h 613233"/>
                <a:gd name="connsiteX0" fmla="*/ 0 w 2409825"/>
                <a:gd name="connsiteY0" fmla="*/ 41733 h 613233"/>
                <a:gd name="connsiteX1" fmla="*/ 1476375 w 2409825"/>
                <a:gd name="connsiteY1" fmla="*/ 3633 h 613233"/>
                <a:gd name="connsiteX2" fmla="*/ 2209800 w 2409825"/>
                <a:gd name="connsiteY2" fmla="*/ 136983 h 613233"/>
                <a:gd name="connsiteX3" fmla="*/ 2409825 w 2409825"/>
                <a:gd name="connsiteY3" fmla="*/ 613233 h 613233"/>
                <a:gd name="connsiteX0" fmla="*/ 0 w 2409825"/>
                <a:gd name="connsiteY0" fmla="*/ 41733 h 613233"/>
                <a:gd name="connsiteX1" fmla="*/ 1476375 w 2409825"/>
                <a:gd name="connsiteY1" fmla="*/ 3633 h 613233"/>
                <a:gd name="connsiteX2" fmla="*/ 2209800 w 2409825"/>
                <a:gd name="connsiteY2" fmla="*/ 136983 h 613233"/>
                <a:gd name="connsiteX3" fmla="*/ 2409825 w 2409825"/>
                <a:gd name="connsiteY3" fmla="*/ 613233 h 613233"/>
                <a:gd name="connsiteX0" fmla="*/ 0 w 2409825"/>
                <a:gd name="connsiteY0" fmla="*/ 41733 h 613233"/>
                <a:gd name="connsiteX1" fmla="*/ 1476375 w 2409825"/>
                <a:gd name="connsiteY1" fmla="*/ 3633 h 613233"/>
                <a:gd name="connsiteX2" fmla="*/ 2209800 w 2409825"/>
                <a:gd name="connsiteY2" fmla="*/ 136983 h 613233"/>
                <a:gd name="connsiteX3" fmla="*/ 2409825 w 2409825"/>
                <a:gd name="connsiteY3" fmla="*/ 613233 h 613233"/>
                <a:gd name="connsiteX0" fmla="*/ 0 w 2409825"/>
                <a:gd name="connsiteY0" fmla="*/ 41733 h 613233"/>
                <a:gd name="connsiteX1" fmla="*/ 1476375 w 2409825"/>
                <a:gd name="connsiteY1" fmla="*/ 3633 h 613233"/>
                <a:gd name="connsiteX2" fmla="*/ 2209800 w 2409825"/>
                <a:gd name="connsiteY2" fmla="*/ 136983 h 613233"/>
                <a:gd name="connsiteX3" fmla="*/ 2409825 w 2409825"/>
                <a:gd name="connsiteY3" fmla="*/ 613233 h 613233"/>
                <a:gd name="connsiteX0" fmla="*/ 0 w 2409825"/>
                <a:gd name="connsiteY0" fmla="*/ 41733 h 613233"/>
                <a:gd name="connsiteX1" fmla="*/ 1476375 w 2409825"/>
                <a:gd name="connsiteY1" fmla="*/ 3633 h 613233"/>
                <a:gd name="connsiteX2" fmla="*/ 2209800 w 2409825"/>
                <a:gd name="connsiteY2" fmla="*/ 136983 h 613233"/>
                <a:gd name="connsiteX3" fmla="*/ 2409825 w 2409825"/>
                <a:gd name="connsiteY3" fmla="*/ 613233 h 6132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09825" h="613233">
                  <a:moveTo>
                    <a:pt x="0" y="41733"/>
                  </a:moveTo>
                  <a:cubicBezTo>
                    <a:pt x="548481" y="28239"/>
                    <a:pt x="1108075" y="-12242"/>
                    <a:pt x="1476375" y="3633"/>
                  </a:cubicBezTo>
                  <a:cubicBezTo>
                    <a:pt x="1844675" y="19508"/>
                    <a:pt x="2035175" y="25858"/>
                    <a:pt x="2209800" y="136983"/>
                  </a:cubicBezTo>
                  <a:cubicBezTo>
                    <a:pt x="2384425" y="248108"/>
                    <a:pt x="2401887" y="331452"/>
                    <a:pt x="2409825" y="613233"/>
                  </a:cubicBezTo>
                </a:path>
              </a:pathLst>
            </a:custGeom>
            <a:noFill/>
            <a:ln w="38100">
              <a:solidFill>
                <a:schemeClr val="accent6">
                  <a:lumMod val="50000"/>
                </a:schemeClr>
              </a:solidFill>
              <a:headEnd type="none" w="med" len="med"/>
              <a:tailEnd type="triangl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9" name="Figura a mano libera 11"/>
            <p:cNvSpPr/>
            <p:nvPr/>
          </p:nvSpPr>
          <p:spPr>
            <a:xfrm flipH="1">
              <a:off x="3841505" y="1451134"/>
              <a:ext cx="67343" cy="1842609"/>
            </a:xfrm>
            <a:custGeom>
              <a:avLst/>
              <a:gdLst>
                <a:gd name="connsiteX0" fmla="*/ 0 w 2415563"/>
                <a:gd name="connsiteY0" fmla="*/ 14018 h 585518"/>
                <a:gd name="connsiteX1" fmla="*/ 1476375 w 2415563"/>
                <a:gd name="connsiteY1" fmla="*/ 23543 h 585518"/>
                <a:gd name="connsiteX2" fmla="*/ 2276475 w 2415563"/>
                <a:gd name="connsiteY2" fmla="*/ 233093 h 585518"/>
                <a:gd name="connsiteX3" fmla="*/ 2409825 w 2415563"/>
                <a:gd name="connsiteY3" fmla="*/ 585518 h 585518"/>
                <a:gd name="connsiteX0" fmla="*/ 0 w 2410802"/>
                <a:gd name="connsiteY0" fmla="*/ 12206 h 583706"/>
                <a:gd name="connsiteX1" fmla="*/ 1476375 w 2410802"/>
                <a:gd name="connsiteY1" fmla="*/ 21731 h 583706"/>
                <a:gd name="connsiteX2" fmla="*/ 2181225 w 2410802"/>
                <a:gd name="connsiteY2" fmla="*/ 202706 h 583706"/>
                <a:gd name="connsiteX3" fmla="*/ 2409825 w 2410802"/>
                <a:gd name="connsiteY3" fmla="*/ 583706 h 583706"/>
                <a:gd name="connsiteX0" fmla="*/ 0 w 2409825"/>
                <a:gd name="connsiteY0" fmla="*/ 12206 h 583706"/>
                <a:gd name="connsiteX1" fmla="*/ 1476375 w 2409825"/>
                <a:gd name="connsiteY1" fmla="*/ 21731 h 583706"/>
                <a:gd name="connsiteX2" fmla="*/ 2181225 w 2409825"/>
                <a:gd name="connsiteY2" fmla="*/ 202706 h 583706"/>
                <a:gd name="connsiteX3" fmla="*/ 2409825 w 2409825"/>
                <a:gd name="connsiteY3" fmla="*/ 583706 h 583706"/>
                <a:gd name="connsiteX0" fmla="*/ 0 w 2409825"/>
                <a:gd name="connsiteY0" fmla="*/ 7107 h 578607"/>
                <a:gd name="connsiteX1" fmla="*/ 1476375 w 2409825"/>
                <a:gd name="connsiteY1" fmla="*/ 16632 h 578607"/>
                <a:gd name="connsiteX2" fmla="*/ 2209800 w 2409825"/>
                <a:gd name="connsiteY2" fmla="*/ 102357 h 578607"/>
                <a:gd name="connsiteX3" fmla="*/ 2409825 w 2409825"/>
                <a:gd name="connsiteY3" fmla="*/ 578607 h 578607"/>
                <a:gd name="connsiteX0" fmla="*/ 0 w 2409825"/>
                <a:gd name="connsiteY0" fmla="*/ 41733 h 613233"/>
                <a:gd name="connsiteX1" fmla="*/ 1476375 w 2409825"/>
                <a:gd name="connsiteY1" fmla="*/ 3633 h 613233"/>
                <a:gd name="connsiteX2" fmla="*/ 2209800 w 2409825"/>
                <a:gd name="connsiteY2" fmla="*/ 136983 h 613233"/>
                <a:gd name="connsiteX3" fmla="*/ 2409825 w 2409825"/>
                <a:gd name="connsiteY3" fmla="*/ 613233 h 613233"/>
                <a:gd name="connsiteX0" fmla="*/ 0 w 2409825"/>
                <a:gd name="connsiteY0" fmla="*/ 41733 h 613233"/>
                <a:gd name="connsiteX1" fmla="*/ 1476375 w 2409825"/>
                <a:gd name="connsiteY1" fmla="*/ 3633 h 613233"/>
                <a:gd name="connsiteX2" fmla="*/ 2209800 w 2409825"/>
                <a:gd name="connsiteY2" fmla="*/ 136983 h 613233"/>
                <a:gd name="connsiteX3" fmla="*/ 2409825 w 2409825"/>
                <a:gd name="connsiteY3" fmla="*/ 613233 h 613233"/>
                <a:gd name="connsiteX0" fmla="*/ 0 w 2409825"/>
                <a:gd name="connsiteY0" fmla="*/ 41733 h 613233"/>
                <a:gd name="connsiteX1" fmla="*/ 1476375 w 2409825"/>
                <a:gd name="connsiteY1" fmla="*/ 3633 h 613233"/>
                <a:gd name="connsiteX2" fmla="*/ 2209800 w 2409825"/>
                <a:gd name="connsiteY2" fmla="*/ 136983 h 613233"/>
                <a:gd name="connsiteX3" fmla="*/ 2409825 w 2409825"/>
                <a:gd name="connsiteY3" fmla="*/ 613233 h 613233"/>
                <a:gd name="connsiteX0" fmla="*/ 0 w 2409825"/>
                <a:gd name="connsiteY0" fmla="*/ 41733 h 613233"/>
                <a:gd name="connsiteX1" fmla="*/ 1476375 w 2409825"/>
                <a:gd name="connsiteY1" fmla="*/ 3633 h 613233"/>
                <a:gd name="connsiteX2" fmla="*/ 2209800 w 2409825"/>
                <a:gd name="connsiteY2" fmla="*/ 136983 h 613233"/>
                <a:gd name="connsiteX3" fmla="*/ 2409825 w 2409825"/>
                <a:gd name="connsiteY3" fmla="*/ 613233 h 613233"/>
                <a:gd name="connsiteX0" fmla="*/ 0 w 2409825"/>
                <a:gd name="connsiteY0" fmla="*/ 41733 h 613233"/>
                <a:gd name="connsiteX1" fmla="*/ 1476375 w 2409825"/>
                <a:gd name="connsiteY1" fmla="*/ 3633 h 613233"/>
                <a:gd name="connsiteX2" fmla="*/ 2209800 w 2409825"/>
                <a:gd name="connsiteY2" fmla="*/ 136983 h 613233"/>
                <a:gd name="connsiteX3" fmla="*/ 2409825 w 2409825"/>
                <a:gd name="connsiteY3" fmla="*/ 613233 h 613233"/>
                <a:gd name="connsiteX0" fmla="*/ 0 w 2409825"/>
                <a:gd name="connsiteY0" fmla="*/ 41733 h 613233"/>
                <a:gd name="connsiteX1" fmla="*/ 1476375 w 2409825"/>
                <a:gd name="connsiteY1" fmla="*/ 3633 h 613233"/>
                <a:gd name="connsiteX2" fmla="*/ 2209800 w 2409825"/>
                <a:gd name="connsiteY2" fmla="*/ 136983 h 613233"/>
                <a:gd name="connsiteX3" fmla="*/ 2409825 w 2409825"/>
                <a:gd name="connsiteY3" fmla="*/ 613233 h 613233"/>
                <a:gd name="connsiteX0" fmla="*/ 95272 w 2367277"/>
                <a:gd name="connsiteY0" fmla="*/ 120253 h 2482453"/>
                <a:gd name="connsiteX1" fmla="*/ 1571647 w 2367277"/>
                <a:gd name="connsiteY1" fmla="*/ 82153 h 2482453"/>
                <a:gd name="connsiteX2" fmla="*/ 2305072 w 2367277"/>
                <a:gd name="connsiteY2" fmla="*/ 215503 h 2482453"/>
                <a:gd name="connsiteX3" fmla="*/ 22 w 2367277"/>
                <a:gd name="connsiteY3" fmla="*/ 2482453 h 2482453"/>
                <a:gd name="connsiteX0" fmla="*/ 95250 w 1571822"/>
                <a:gd name="connsiteY0" fmla="*/ 206479 h 2568679"/>
                <a:gd name="connsiteX1" fmla="*/ 1571625 w 1571822"/>
                <a:gd name="connsiteY1" fmla="*/ 168379 h 2568679"/>
                <a:gd name="connsiteX2" fmla="*/ 0 w 1571822"/>
                <a:gd name="connsiteY2" fmla="*/ 2568679 h 2568679"/>
                <a:gd name="connsiteX0" fmla="*/ 95250 w 95250"/>
                <a:gd name="connsiteY0" fmla="*/ 0 h 2362200"/>
                <a:gd name="connsiteX1" fmla="*/ 0 w 95250"/>
                <a:gd name="connsiteY1" fmla="*/ 2362200 h 2362200"/>
                <a:gd name="connsiteX0" fmla="*/ 9525 w 9525"/>
                <a:gd name="connsiteY0" fmla="*/ 0 h 2371725"/>
                <a:gd name="connsiteX1" fmla="*/ 0 w 9525"/>
                <a:gd name="connsiteY1" fmla="*/ 2371725 h 2371725"/>
                <a:gd name="connsiteX0" fmla="*/ 0 w 10000"/>
                <a:gd name="connsiteY0" fmla="*/ 0 h 10000"/>
                <a:gd name="connsiteX1" fmla="*/ 10000 w 10000"/>
                <a:gd name="connsiteY1" fmla="*/ 1000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000" h="10000">
                  <a:moveTo>
                    <a:pt x="0" y="0"/>
                  </a:moveTo>
                  <a:lnTo>
                    <a:pt x="10000" y="10000"/>
                  </a:lnTo>
                </a:path>
              </a:pathLst>
            </a:custGeom>
            <a:noFill/>
            <a:ln w="38100">
              <a:solidFill>
                <a:schemeClr val="accent6">
                  <a:lumMod val="50000"/>
                </a:schemeClr>
              </a:solidFill>
              <a:headEnd type="none" w="med" len="med"/>
              <a:tailEnd type="triangl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0" name="Rettangolo arrotondato 8"/>
            <p:cNvSpPr/>
            <p:nvPr/>
          </p:nvSpPr>
          <p:spPr>
            <a:xfrm>
              <a:off x="3066076" y="637143"/>
              <a:ext cx="3692091" cy="612604"/>
            </a:xfrm>
            <a:prstGeom prst="roundRec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100" dirty="0" smtClean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rPr>
                <a:t>Supplement metadata </a:t>
              </a:r>
            </a:p>
            <a:p>
              <a:pPr algn="ctr"/>
              <a:r>
                <a:rPr lang="en-US" sz="1100" dirty="0" smtClean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rPr>
                <a:t>on Time Stamp</a:t>
              </a:r>
              <a:endParaRPr lang="en-US" sz="11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endParaRPr>
            </a:p>
          </p:txBody>
        </p:sp>
        <p:sp>
          <p:nvSpPr>
            <p:cNvPr id="111" name="Rettangolo arrotondato 9"/>
            <p:cNvSpPr/>
            <p:nvPr/>
          </p:nvSpPr>
          <p:spPr>
            <a:xfrm>
              <a:off x="3066076" y="1467127"/>
              <a:ext cx="3692091" cy="672804"/>
            </a:xfrm>
            <a:prstGeom prst="roundRec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100" dirty="0" smtClean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rPr>
                <a:t>Expose the OAI-PMH extended </a:t>
              </a:r>
            </a:p>
            <a:p>
              <a:pPr algn="ctr"/>
              <a:r>
                <a:rPr lang="en-US" sz="1100" dirty="0" smtClean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rPr>
                <a:t>interface</a:t>
              </a:r>
              <a:endParaRPr lang="en-US" sz="11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endParaRPr>
            </a:p>
          </p:txBody>
        </p:sp>
        <p:sp>
          <p:nvSpPr>
            <p:cNvPr id="112" name="Ovale 7"/>
            <p:cNvSpPr>
              <a:spLocks noChangeAspect="1"/>
            </p:cNvSpPr>
            <p:nvPr/>
          </p:nvSpPr>
          <p:spPr>
            <a:xfrm>
              <a:off x="3625809" y="3351386"/>
              <a:ext cx="292609" cy="292608"/>
            </a:xfrm>
            <a:prstGeom prst="ellipse">
              <a:avLst/>
            </a:prstGeom>
            <a:solidFill>
              <a:srgbClr val="92B67A"/>
            </a:solidFill>
            <a:ln w="57150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3" name="CasellaDiTesto 13"/>
            <p:cNvSpPr txBox="1"/>
            <p:nvPr/>
          </p:nvSpPr>
          <p:spPr>
            <a:xfrm>
              <a:off x="4054689" y="3246393"/>
              <a:ext cx="4933028" cy="464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dirty="0" smtClean="0">
                  <a:solidFill>
                    <a:schemeClr val="accent6">
                      <a:lumMod val="50000"/>
                    </a:schemeClr>
                  </a:solidFill>
                  <a:latin typeface="+mn-ea"/>
                </a:rPr>
                <a:t>WIS-OAI-PMH (with optional features)</a:t>
              </a:r>
              <a:endParaRPr lang="en-US" sz="1400" dirty="0">
                <a:solidFill>
                  <a:schemeClr val="accent6">
                    <a:lumMod val="50000"/>
                  </a:schemeClr>
                </a:solidFill>
                <a:latin typeface="+mn-ea"/>
              </a:endParaRPr>
            </a:p>
          </p:txBody>
        </p:sp>
        <p:pic>
          <p:nvPicPr>
            <p:cNvPr id="114" name="Immagine 14"/>
            <p:cNvPicPr>
              <a:picLocks noChangeAspect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rot="16200000">
              <a:off x="6864461" y="1030606"/>
              <a:ext cx="1064234" cy="460942"/>
            </a:xfrm>
            <a:prstGeom prst="rect">
              <a:avLst/>
            </a:prstGeom>
          </p:spPr>
        </p:pic>
        <p:sp>
          <p:nvSpPr>
            <p:cNvPr id="115" name="Text Box 72"/>
            <p:cNvSpPr txBox="1">
              <a:spLocks noChangeArrowheads="1"/>
            </p:cNvSpPr>
            <p:nvPr/>
          </p:nvSpPr>
          <p:spPr bwMode="auto">
            <a:xfrm>
              <a:off x="2704030" y="5446757"/>
              <a:ext cx="2701319" cy="882639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defRPr/>
              </a:pPr>
              <a:r>
                <a:rPr lang="fr-CH" altLang="ja-JP" sz="1600" i="1" kern="0" dirty="0" smtClean="0">
                  <a:solidFill>
                    <a:srgbClr val="00206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rPr>
                <a:t>WIS (</a:t>
              </a:r>
              <a:r>
                <a:rPr lang="fr-CH" altLang="ja-JP" sz="1600" i="1" kern="0" dirty="0">
                  <a:solidFill>
                    <a:srgbClr val="00206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rPr>
                <a:t>KMA node</a:t>
              </a:r>
              <a:r>
                <a:rPr lang="fr-CH" altLang="ja-JP" sz="1600" i="1" kern="0" dirty="0" smtClean="0">
                  <a:solidFill>
                    <a:srgbClr val="00206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rPr>
                <a:t>) </a:t>
              </a:r>
            </a:p>
            <a:p>
              <a:pPr>
                <a:defRPr/>
              </a:pPr>
              <a:r>
                <a:rPr lang="fr-CH" altLang="ja-JP" sz="1600" i="1" kern="0" dirty="0" smtClean="0">
                  <a:solidFill>
                    <a:srgbClr val="002060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rPr>
                <a:t>harvester and Portal </a:t>
              </a:r>
              <a:endParaRPr lang="fr-CH" altLang="ja-JP" sz="1600" i="1" kern="0" dirty="0">
                <a:solidFill>
                  <a:srgbClr val="002060"/>
                </a:solidFill>
                <a:latin typeface="Arial" panose="020B0604020202020204" pitchFamily="34" charset="0"/>
                <a:ea typeface="ＭＳ Ｐゴシック" panose="020B0600070205080204" pitchFamily="34" charset="-128"/>
              </a:endParaRPr>
            </a:p>
          </p:txBody>
        </p:sp>
        <p:sp>
          <p:nvSpPr>
            <p:cNvPr id="116" name="Figura a mano libera 20"/>
            <p:cNvSpPr/>
            <p:nvPr/>
          </p:nvSpPr>
          <p:spPr>
            <a:xfrm flipV="1">
              <a:off x="2942405" y="3692722"/>
              <a:ext cx="890941" cy="1337326"/>
            </a:xfrm>
            <a:custGeom>
              <a:avLst/>
              <a:gdLst>
                <a:gd name="connsiteX0" fmla="*/ 0 w 2415563"/>
                <a:gd name="connsiteY0" fmla="*/ 14018 h 585518"/>
                <a:gd name="connsiteX1" fmla="*/ 1476375 w 2415563"/>
                <a:gd name="connsiteY1" fmla="*/ 23543 h 585518"/>
                <a:gd name="connsiteX2" fmla="*/ 2276475 w 2415563"/>
                <a:gd name="connsiteY2" fmla="*/ 233093 h 585518"/>
                <a:gd name="connsiteX3" fmla="*/ 2409825 w 2415563"/>
                <a:gd name="connsiteY3" fmla="*/ 585518 h 585518"/>
                <a:gd name="connsiteX0" fmla="*/ 0 w 2410802"/>
                <a:gd name="connsiteY0" fmla="*/ 12206 h 583706"/>
                <a:gd name="connsiteX1" fmla="*/ 1476375 w 2410802"/>
                <a:gd name="connsiteY1" fmla="*/ 21731 h 583706"/>
                <a:gd name="connsiteX2" fmla="*/ 2181225 w 2410802"/>
                <a:gd name="connsiteY2" fmla="*/ 202706 h 583706"/>
                <a:gd name="connsiteX3" fmla="*/ 2409825 w 2410802"/>
                <a:gd name="connsiteY3" fmla="*/ 583706 h 583706"/>
                <a:gd name="connsiteX0" fmla="*/ 0 w 2409825"/>
                <a:gd name="connsiteY0" fmla="*/ 12206 h 583706"/>
                <a:gd name="connsiteX1" fmla="*/ 1476375 w 2409825"/>
                <a:gd name="connsiteY1" fmla="*/ 21731 h 583706"/>
                <a:gd name="connsiteX2" fmla="*/ 2181225 w 2409825"/>
                <a:gd name="connsiteY2" fmla="*/ 202706 h 583706"/>
                <a:gd name="connsiteX3" fmla="*/ 2409825 w 2409825"/>
                <a:gd name="connsiteY3" fmla="*/ 583706 h 583706"/>
                <a:gd name="connsiteX0" fmla="*/ 0 w 2409825"/>
                <a:gd name="connsiteY0" fmla="*/ 7107 h 578607"/>
                <a:gd name="connsiteX1" fmla="*/ 1476375 w 2409825"/>
                <a:gd name="connsiteY1" fmla="*/ 16632 h 578607"/>
                <a:gd name="connsiteX2" fmla="*/ 2209800 w 2409825"/>
                <a:gd name="connsiteY2" fmla="*/ 102357 h 578607"/>
                <a:gd name="connsiteX3" fmla="*/ 2409825 w 2409825"/>
                <a:gd name="connsiteY3" fmla="*/ 578607 h 578607"/>
                <a:gd name="connsiteX0" fmla="*/ 0 w 2409825"/>
                <a:gd name="connsiteY0" fmla="*/ 41733 h 613233"/>
                <a:gd name="connsiteX1" fmla="*/ 1476375 w 2409825"/>
                <a:gd name="connsiteY1" fmla="*/ 3633 h 613233"/>
                <a:gd name="connsiteX2" fmla="*/ 2209800 w 2409825"/>
                <a:gd name="connsiteY2" fmla="*/ 136983 h 613233"/>
                <a:gd name="connsiteX3" fmla="*/ 2409825 w 2409825"/>
                <a:gd name="connsiteY3" fmla="*/ 613233 h 613233"/>
                <a:gd name="connsiteX0" fmla="*/ 0 w 2409825"/>
                <a:gd name="connsiteY0" fmla="*/ 41733 h 613233"/>
                <a:gd name="connsiteX1" fmla="*/ 1476375 w 2409825"/>
                <a:gd name="connsiteY1" fmla="*/ 3633 h 613233"/>
                <a:gd name="connsiteX2" fmla="*/ 2209800 w 2409825"/>
                <a:gd name="connsiteY2" fmla="*/ 136983 h 613233"/>
                <a:gd name="connsiteX3" fmla="*/ 2409825 w 2409825"/>
                <a:gd name="connsiteY3" fmla="*/ 613233 h 613233"/>
                <a:gd name="connsiteX0" fmla="*/ 0 w 2409825"/>
                <a:gd name="connsiteY0" fmla="*/ 41733 h 613233"/>
                <a:gd name="connsiteX1" fmla="*/ 1476375 w 2409825"/>
                <a:gd name="connsiteY1" fmla="*/ 3633 h 613233"/>
                <a:gd name="connsiteX2" fmla="*/ 2209800 w 2409825"/>
                <a:gd name="connsiteY2" fmla="*/ 136983 h 613233"/>
                <a:gd name="connsiteX3" fmla="*/ 2409825 w 2409825"/>
                <a:gd name="connsiteY3" fmla="*/ 613233 h 613233"/>
                <a:gd name="connsiteX0" fmla="*/ 0 w 2409825"/>
                <a:gd name="connsiteY0" fmla="*/ 41733 h 613233"/>
                <a:gd name="connsiteX1" fmla="*/ 1476375 w 2409825"/>
                <a:gd name="connsiteY1" fmla="*/ 3633 h 613233"/>
                <a:gd name="connsiteX2" fmla="*/ 2209800 w 2409825"/>
                <a:gd name="connsiteY2" fmla="*/ 136983 h 613233"/>
                <a:gd name="connsiteX3" fmla="*/ 2409825 w 2409825"/>
                <a:gd name="connsiteY3" fmla="*/ 613233 h 613233"/>
                <a:gd name="connsiteX0" fmla="*/ 0 w 2409825"/>
                <a:gd name="connsiteY0" fmla="*/ 41733 h 613233"/>
                <a:gd name="connsiteX1" fmla="*/ 1476375 w 2409825"/>
                <a:gd name="connsiteY1" fmla="*/ 3633 h 613233"/>
                <a:gd name="connsiteX2" fmla="*/ 2209800 w 2409825"/>
                <a:gd name="connsiteY2" fmla="*/ 136983 h 613233"/>
                <a:gd name="connsiteX3" fmla="*/ 2409825 w 2409825"/>
                <a:gd name="connsiteY3" fmla="*/ 613233 h 613233"/>
                <a:gd name="connsiteX0" fmla="*/ 0 w 2409825"/>
                <a:gd name="connsiteY0" fmla="*/ 41733 h 613233"/>
                <a:gd name="connsiteX1" fmla="*/ 1476375 w 2409825"/>
                <a:gd name="connsiteY1" fmla="*/ 3633 h 613233"/>
                <a:gd name="connsiteX2" fmla="*/ 2209800 w 2409825"/>
                <a:gd name="connsiteY2" fmla="*/ 136983 h 613233"/>
                <a:gd name="connsiteX3" fmla="*/ 2409825 w 2409825"/>
                <a:gd name="connsiteY3" fmla="*/ 613233 h 6132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09825" h="613233">
                  <a:moveTo>
                    <a:pt x="0" y="41733"/>
                  </a:moveTo>
                  <a:cubicBezTo>
                    <a:pt x="548481" y="28239"/>
                    <a:pt x="1108075" y="-12242"/>
                    <a:pt x="1476375" y="3633"/>
                  </a:cubicBezTo>
                  <a:cubicBezTo>
                    <a:pt x="1844675" y="19508"/>
                    <a:pt x="2035175" y="25858"/>
                    <a:pt x="2209800" y="136983"/>
                  </a:cubicBezTo>
                  <a:cubicBezTo>
                    <a:pt x="2384425" y="248108"/>
                    <a:pt x="2401887" y="331452"/>
                    <a:pt x="2409825" y="613233"/>
                  </a:cubicBezTo>
                </a:path>
              </a:pathLst>
            </a:custGeom>
            <a:noFill/>
            <a:ln w="38100">
              <a:solidFill>
                <a:schemeClr val="accent5">
                  <a:lumMod val="75000"/>
                </a:schemeClr>
              </a:solidFill>
              <a:headEnd type="none" w="med" len="med"/>
              <a:tailEnd type="triangl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7" name="Rettangolo arrotondato 19"/>
            <p:cNvSpPr/>
            <p:nvPr/>
          </p:nvSpPr>
          <p:spPr>
            <a:xfrm>
              <a:off x="3189106" y="4699253"/>
              <a:ext cx="1439483" cy="646441"/>
            </a:xfrm>
            <a:prstGeom prst="round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100" dirty="0" smtClean="0">
                  <a:latin typeface="+mn-ea"/>
                </a:rPr>
                <a:t>KMA Harvester</a:t>
              </a:r>
              <a:endParaRPr lang="en-US" sz="1100" dirty="0">
                <a:latin typeface="+mn-ea"/>
              </a:endParaRPr>
            </a:p>
          </p:txBody>
        </p:sp>
        <p:sp>
          <p:nvSpPr>
            <p:cNvPr id="118" name="Figura a mano libera 21"/>
            <p:cNvSpPr/>
            <p:nvPr/>
          </p:nvSpPr>
          <p:spPr>
            <a:xfrm flipV="1">
              <a:off x="2568668" y="5022428"/>
              <a:ext cx="636796" cy="7619"/>
            </a:xfrm>
            <a:custGeom>
              <a:avLst/>
              <a:gdLst>
                <a:gd name="connsiteX0" fmla="*/ 0 w 2415563"/>
                <a:gd name="connsiteY0" fmla="*/ 14018 h 585518"/>
                <a:gd name="connsiteX1" fmla="*/ 1476375 w 2415563"/>
                <a:gd name="connsiteY1" fmla="*/ 23543 h 585518"/>
                <a:gd name="connsiteX2" fmla="*/ 2276475 w 2415563"/>
                <a:gd name="connsiteY2" fmla="*/ 233093 h 585518"/>
                <a:gd name="connsiteX3" fmla="*/ 2409825 w 2415563"/>
                <a:gd name="connsiteY3" fmla="*/ 585518 h 585518"/>
                <a:gd name="connsiteX0" fmla="*/ 0 w 2410802"/>
                <a:gd name="connsiteY0" fmla="*/ 12206 h 583706"/>
                <a:gd name="connsiteX1" fmla="*/ 1476375 w 2410802"/>
                <a:gd name="connsiteY1" fmla="*/ 21731 h 583706"/>
                <a:gd name="connsiteX2" fmla="*/ 2181225 w 2410802"/>
                <a:gd name="connsiteY2" fmla="*/ 202706 h 583706"/>
                <a:gd name="connsiteX3" fmla="*/ 2409825 w 2410802"/>
                <a:gd name="connsiteY3" fmla="*/ 583706 h 583706"/>
                <a:gd name="connsiteX0" fmla="*/ 0 w 2409825"/>
                <a:gd name="connsiteY0" fmla="*/ 12206 h 583706"/>
                <a:gd name="connsiteX1" fmla="*/ 1476375 w 2409825"/>
                <a:gd name="connsiteY1" fmla="*/ 21731 h 583706"/>
                <a:gd name="connsiteX2" fmla="*/ 2181225 w 2409825"/>
                <a:gd name="connsiteY2" fmla="*/ 202706 h 583706"/>
                <a:gd name="connsiteX3" fmla="*/ 2409825 w 2409825"/>
                <a:gd name="connsiteY3" fmla="*/ 583706 h 583706"/>
                <a:gd name="connsiteX0" fmla="*/ 0 w 2409825"/>
                <a:gd name="connsiteY0" fmla="*/ 7107 h 578607"/>
                <a:gd name="connsiteX1" fmla="*/ 1476375 w 2409825"/>
                <a:gd name="connsiteY1" fmla="*/ 16632 h 578607"/>
                <a:gd name="connsiteX2" fmla="*/ 2209800 w 2409825"/>
                <a:gd name="connsiteY2" fmla="*/ 102357 h 578607"/>
                <a:gd name="connsiteX3" fmla="*/ 2409825 w 2409825"/>
                <a:gd name="connsiteY3" fmla="*/ 578607 h 578607"/>
                <a:gd name="connsiteX0" fmla="*/ 0 w 2409825"/>
                <a:gd name="connsiteY0" fmla="*/ 41733 h 613233"/>
                <a:gd name="connsiteX1" fmla="*/ 1476375 w 2409825"/>
                <a:gd name="connsiteY1" fmla="*/ 3633 h 613233"/>
                <a:gd name="connsiteX2" fmla="*/ 2209800 w 2409825"/>
                <a:gd name="connsiteY2" fmla="*/ 136983 h 613233"/>
                <a:gd name="connsiteX3" fmla="*/ 2409825 w 2409825"/>
                <a:gd name="connsiteY3" fmla="*/ 613233 h 613233"/>
                <a:gd name="connsiteX0" fmla="*/ 0 w 2409825"/>
                <a:gd name="connsiteY0" fmla="*/ 41733 h 613233"/>
                <a:gd name="connsiteX1" fmla="*/ 1476375 w 2409825"/>
                <a:gd name="connsiteY1" fmla="*/ 3633 h 613233"/>
                <a:gd name="connsiteX2" fmla="*/ 2209800 w 2409825"/>
                <a:gd name="connsiteY2" fmla="*/ 136983 h 613233"/>
                <a:gd name="connsiteX3" fmla="*/ 2409825 w 2409825"/>
                <a:gd name="connsiteY3" fmla="*/ 613233 h 613233"/>
                <a:gd name="connsiteX0" fmla="*/ 0 w 2409825"/>
                <a:gd name="connsiteY0" fmla="*/ 41733 h 613233"/>
                <a:gd name="connsiteX1" fmla="*/ 1476375 w 2409825"/>
                <a:gd name="connsiteY1" fmla="*/ 3633 h 613233"/>
                <a:gd name="connsiteX2" fmla="*/ 2209800 w 2409825"/>
                <a:gd name="connsiteY2" fmla="*/ 136983 h 613233"/>
                <a:gd name="connsiteX3" fmla="*/ 2409825 w 2409825"/>
                <a:gd name="connsiteY3" fmla="*/ 613233 h 613233"/>
                <a:gd name="connsiteX0" fmla="*/ 0 w 2409825"/>
                <a:gd name="connsiteY0" fmla="*/ 41733 h 613233"/>
                <a:gd name="connsiteX1" fmla="*/ 1476375 w 2409825"/>
                <a:gd name="connsiteY1" fmla="*/ 3633 h 613233"/>
                <a:gd name="connsiteX2" fmla="*/ 2209800 w 2409825"/>
                <a:gd name="connsiteY2" fmla="*/ 136983 h 613233"/>
                <a:gd name="connsiteX3" fmla="*/ 2409825 w 2409825"/>
                <a:gd name="connsiteY3" fmla="*/ 613233 h 613233"/>
                <a:gd name="connsiteX0" fmla="*/ 0 w 2409825"/>
                <a:gd name="connsiteY0" fmla="*/ 41733 h 613233"/>
                <a:gd name="connsiteX1" fmla="*/ 1476375 w 2409825"/>
                <a:gd name="connsiteY1" fmla="*/ 3633 h 613233"/>
                <a:gd name="connsiteX2" fmla="*/ 2209800 w 2409825"/>
                <a:gd name="connsiteY2" fmla="*/ 136983 h 613233"/>
                <a:gd name="connsiteX3" fmla="*/ 2409825 w 2409825"/>
                <a:gd name="connsiteY3" fmla="*/ 613233 h 613233"/>
                <a:gd name="connsiteX0" fmla="*/ 0 w 2409825"/>
                <a:gd name="connsiteY0" fmla="*/ 41733 h 613233"/>
                <a:gd name="connsiteX1" fmla="*/ 1476375 w 2409825"/>
                <a:gd name="connsiteY1" fmla="*/ 3633 h 613233"/>
                <a:gd name="connsiteX2" fmla="*/ 2209800 w 2409825"/>
                <a:gd name="connsiteY2" fmla="*/ 136983 h 613233"/>
                <a:gd name="connsiteX3" fmla="*/ 2409825 w 2409825"/>
                <a:gd name="connsiteY3" fmla="*/ 613233 h 613233"/>
                <a:gd name="connsiteX0" fmla="*/ 0 w 6119429"/>
                <a:gd name="connsiteY0" fmla="*/ 77410 h 609600"/>
                <a:gd name="connsiteX1" fmla="*/ 5185979 w 6119429"/>
                <a:gd name="connsiteY1" fmla="*/ 0 h 609600"/>
                <a:gd name="connsiteX2" fmla="*/ 5919404 w 6119429"/>
                <a:gd name="connsiteY2" fmla="*/ 133350 h 609600"/>
                <a:gd name="connsiteX3" fmla="*/ 6119429 w 6119429"/>
                <a:gd name="connsiteY3" fmla="*/ 609600 h 609600"/>
                <a:gd name="connsiteX0" fmla="*/ 0 w 933450"/>
                <a:gd name="connsiteY0" fmla="*/ 0 h 609600"/>
                <a:gd name="connsiteX1" fmla="*/ 733425 w 933450"/>
                <a:gd name="connsiteY1" fmla="*/ 133350 h 609600"/>
                <a:gd name="connsiteX2" fmla="*/ 933450 w 933450"/>
                <a:gd name="connsiteY2" fmla="*/ 609600 h 609600"/>
                <a:gd name="connsiteX0" fmla="*/ 0 w 6294594"/>
                <a:gd name="connsiteY0" fmla="*/ 0 h 564675"/>
                <a:gd name="connsiteX1" fmla="*/ 5794210 w 6294594"/>
                <a:gd name="connsiteY1" fmla="*/ 88425 h 564675"/>
                <a:gd name="connsiteX2" fmla="*/ 5994235 w 6294594"/>
                <a:gd name="connsiteY2" fmla="*/ 564675 h 564675"/>
                <a:gd name="connsiteX0" fmla="*/ 0 w 5994235"/>
                <a:gd name="connsiteY0" fmla="*/ 0 h 564675"/>
                <a:gd name="connsiteX1" fmla="*/ 5994235 w 5994235"/>
                <a:gd name="connsiteY1" fmla="*/ 564675 h 564675"/>
                <a:gd name="connsiteX0" fmla="*/ 0 w 1351088"/>
                <a:gd name="connsiteY0" fmla="*/ 0 h 14342"/>
                <a:gd name="connsiteX1" fmla="*/ 1351088 w 1351088"/>
                <a:gd name="connsiteY1" fmla="*/ 14342 h 14342"/>
                <a:gd name="connsiteX0" fmla="*/ 0 w 1437069"/>
                <a:gd name="connsiteY0" fmla="*/ 0 h 2390"/>
                <a:gd name="connsiteX1" fmla="*/ 1437069 w 1437069"/>
                <a:gd name="connsiteY1" fmla="*/ 2390 h 23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437069" h="2390">
                  <a:moveTo>
                    <a:pt x="0" y="0"/>
                  </a:moveTo>
                  <a:lnTo>
                    <a:pt x="1437069" y="2390"/>
                  </a:lnTo>
                </a:path>
              </a:pathLst>
            </a:custGeom>
            <a:noFill/>
            <a:ln w="38100">
              <a:solidFill>
                <a:schemeClr val="accent5">
                  <a:lumMod val="75000"/>
                </a:schemeClr>
              </a:solidFill>
              <a:headEnd type="none" w="med" len="med"/>
              <a:tailEnd type="triangl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9" name="Rettangolo arrotondato 5"/>
            <p:cNvSpPr/>
            <p:nvPr/>
          </p:nvSpPr>
          <p:spPr>
            <a:xfrm>
              <a:off x="3066076" y="-73055"/>
              <a:ext cx="3692091" cy="561975"/>
            </a:xfrm>
            <a:prstGeom prst="roundRec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rPr>
                <a:t>Transform to ISO 19115/19139 </a:t>
              </a:r>
            </a:p>
            <a:p>
              <a:pPr algn="ctr"/>
              <a:r>
                <a:rPr lang="en-US" sz="1200" dirty="0" smtClean="0">
                  <a:latin typeface="Arial Unicode MS" panose="020B0604020202020204" pitchFamily="50" charset="-127"/>
                  <a:ea typeface="Arial Unicode MS" panose="020B0604020202020204" pitchFamily="50" charset="-127"/>
                  <a:cs typeface="Arial Unicode MS" panose="020B0604020202020204" pitchFamily="50" charset="-127"/>
                </a:rPr>
                <a:t>schema</a:t>
              </a:r>
              <a:endParaRPr lang="en-US" sz="12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endParaRPr>
            </a:p>
          </p:txBody>
        </p:sp>
        <p:pic>
          <p:nvPicPr>
            <p:cNvPr id="120" name="Immagine 17"/>
            <p:cNvPicPr>
              <a:picLocks noChangeAspect="1"/>
            </p:cNvPicPr>
            <p:nvPr/>
          </p:nvPicPr>
          <p:blipFill rotWithShape="1">
            <a:blip r:embed="rId6"/>
            <a:srcRect l="20306" r="6018"/>
            <a:stretch/>
          </p:blipFill>
          <p:spPr>
            <a:xfrm>
              <a:off x="402993" y="4351988"/>
              <a:ext cx="2539412" cy="1851504"/>
            </a:xfrm>
            <a:prstGeom prst="rect">
              <a:avLst/>
            </a:prstGeom>
            <a:scene3d>
              <a:camera prst="perspectiveHeroicExtremeRightFacing"/>
              <a:lightRig rig="threePt" dir="t"/>
            </a:scene3d>
          </p:spPr>
        </p:pic>
        <p:sp>
          <p:nvSpPr>
            <p:cNvPr id="121" name="CasellaDiTesto 16"/>
            <p:cNvSpPr txBox="1"/>
            <p:nvPr/>
          </p:nvSpPr>
          <p:spPr>
            <a:xfrm>
              <a:off x="272052" y="3211587"/>
              <a:ext cx="2961496" cy="5574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>
                  <a:ln w="6600">
                    <a:solidFill>
                      <a:schemeClr val="accent2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dist="38100" dir="2700000" algn="tl" rotWithShape="0">
                      <a:schemeClr val="accent2"/>
                    </a:outerShdw>
                  </a:effectLst>
                  <a:latin typeface="+mn-ea"/>
                </a:rPr>
                <a:t>World Wide Web</a:t>
              </a:r>
              <a:endParaRPr lang="en-US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n-ea"/>
              </a:endParaRPr>
            </a:p>
          </p:txBody>
        </p:sp>
        <p:pic>
          <p:nvPicPr>
            <p:cNvPr id="122" name="Immagine 22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655660" y="4121923"/>
              <a:ext cx="2463925" cy="2118887"/>
            </a:xfrm>
            <a:prstGeom prst="rect">
              <a:avLst/>
            </a:prstGeom>
          </p:spPr>
        </p:pic>
        <p:sp>
          <p:nvSpPr>
            <p:cNvPr id="123" name="Figura a mano libera 25"/>
            <p:cNvSpPr/>
            <p:nvPr/>
          </p:nvSpPr>
          <p:spPr>
            <a:xfrm flipV="1">
              <a:off x="4631691" y="5173434"/>
              <a:ext cx="2145646" cy="508163"/>
            </a:xfrm>
            <a:custGeom>
              <a:avLst/>
              <a:gdLst>
                <a:gd name="connsiteX0" fmla="*/ 0 w 2415563"/>
                <a:gd name="connsiteY0" fmla="*/ 14018 h 585518"/>
                <a:gd name="connsiteX1" fmla="*/ 1476375 w 2415563"/>
                <a:gd name="connsiteY1" fmla="*/ 23543 h 585518"/>
                <a:gd name="connsiteX2" fmla="*/ 2276475 w 2415563"/>
                <a:gd name="connsiteY2" fmla="*/ 233093 h 585518"/>
                <a:gd name="connsiteX3" fmla="*/ 2409825 w 2415563"/>
                <a:gd name="connsiteY3" fmla="*/ 585518 h 585518"/>
                <a:gd name="connsiteX0" fmla="*/ 0 w 2410802"/>
                <a:gd name="connsiteY0" fmla="*/ 12206 h 583706"/>
                <a:gd name="connsiteX1" fmla="*/ 1476375 w 2410802"/>
                <a:gd name="connsiteY1" fmla="*/ 21731 h 583706"/>
                <a:gd name="connsiteX2" fmla="*/ 2181225 w 2410802"/>
                <a:gd name="connsiteY2" fmla="*/ 202706 h 583706"/>
                <a:gd name="connsiteX3" fmla="*/ 2409825 w 2410802"/>
                <a:gd name="connsiteY3" fmla="*/ 583706 h 583706"/>
                <a:gd name="connsiteX0" fmla="*/ 0 w 2409825"/>
                <a:gd name="connsiteY0" fmla="*/ 12206 h 583706"/>
                <a:gd name="connsiteX1" fmla="*/ 1476375 w 2409825"/>
                <a:gd name="connsiteY1" fmla="*/ 21731 h 583706"/>
                <a:gd name="connsiteX2" fmla="*/ 2181225 w 2409825"/>
                <a:gd name="connsiteY2" fmla="*/ 202706 h 583706"/>
                <a:gd name="connsiteX3" fmla="*/ 2409825 w 2409825"/>
                <a:gd name="connsiteY3" fmla="*/ 583706 h 583706"/>
                <a:gd name="connsiteX0" fmla="*/ 0 w 2409825"/>
                <a:gd name="connsiteY0" fmla="*/ 7107 h 578607"/>
                <a:gd name="connsiteX1" fmla="*/ 1476375 w 2409825"/>
                <a:gd name="connsiteY1" fmla="*/ 16632 h 578607"/>
                <a:gd name="connsiteX2" fmla="*/ 2209800 w 2409825"/>
                <a:gd name="connsiteY2" fmla="*/ 102357 h 578607"/>
                <a:gd name="connsiteX3" fmla="*/ 2409825 w 2409825"/>
                <a:gd name="connsiteY3" fmla="*/ 578607 h 578607"/>
                <a:gd name="connsiteX0" fmla="*/ 0 w 2409825"/>
                <a:gd name="connsiteY0" fmla="*/ 41733 h 613233"/>
                <a:gd name="connsiteX1" fmla="*/ 1476375 w 2409825"/>
                <a:gd name="connsiteY1" fmla="*/ 3633 h 613233"/>
                <a:gd name="connsiteX2" fmla="*/ 2209800 w 2409825"/>
                <a:gd name="connsiteY2" fmla="*/ 136983 h 613233"/>
                <a:gd name="connsiteX3" fmla="*/ 2409825 w 2409825"/>
                <a:gd name="connsiteY3" fmla="*/ 613233 h 613233"/>
                <a:gd name="connsiteX0" fmla="*/ 0 w 2409825"/>
                <a:gd name="connsiteY0" fmla="*/ 41733 h 613233"/>
                <a:gd name="connsiteX1" fmla="*/ 1476375 w 2409825"/>
                <a:gd name="connsiteY1" fmla="*/ 3633 h 613233"/>
                <a:gd name="connsiteX2" fmla="*/ 2209800 w 2409825"/>
                <a:gd name="connsiteY2" fmla="*/ 136983 h 613233"/>
                <a:gd name="connsiteX3" fmla="*/ 2409825 w 2409825"/>
                <a:gd name="connsiteY3" fmla="*/ 613233 h 613233"/>
                <a:gd name="connsiteX0" fmla="*/ 0 w 2409825"/>
                <a:gd name="connsiteY0" fmla="*/ 41733 h 613233"/>
                <a:gd name="connsiteX1" fmla="*/ 1476375 w 2409825"/>
                <a:gd name="connsiteY1" fmla="*/ 3633 h 613233"/>
                <a:gd name="connsiteX2" fmla="*/ 2209800 w 2409825"/>
                <a:gd name="connsiteY2" fmla="*/ 136983 h 613233"/>
                <a:gd name="connsiteX3" fmla="*/ 2409825 w 2409825"/>
                <a:gd name="connsiteY3" fmla="*/ 613233 h 613233"/>
                <a:gd name="connsiteX0" fmla="*/ 0 w 2409825"/>
                <a:gd name="connsiteY0" fmla="*/ 41733 h 613233"/>
                <a:gd name="connsiteX1" fmla="*/ 1476375 w 2409825"/>
                <a:gd name="connsiteY1" fmla="*/ 3633 h 613233"/>
                <a:gd name="connsiteX2" fmla="*/ 2209800 w 2409825"/>
                <a:gd name="connsiteY2" fmla="*/ 136983 h 613233"/>
                <a:gd name="connsiteX3" fmla="*/ 2409825 w 2409825"/>
                <a:gd name="connsiteY3" fmla="*/ 613233 h 613233"/>
                <a:gd name="connsiteX0" fmla="*/ 0 w 2409825"/>
                <a:gd name="connsiteY0" fmla="*/ 41733 h 613233"/>
                <a:gd name="connsiteX1" fmla="*/ 1476375 w 2409825"/>
                <a:gd name="connsiteY1" fmla="*/ 3633 h 613233"/>
                <a:gd name="connsiteX2" fmla="*/ 2209800 w 2409825"/>
                <a:gd name="connsiteY2" fmla="*/ 136983 h 613233"/>
                <a:gd name="connsiteX3" fmla="*/ 2409825 w 2409825"/>
                <a:gd name="connsiteY3" fmla="*/ 613233 h 613233"/>
                <a:gd name="connsiteX0" fmla="*/ 0 w 2409825"/>
                <a:gd name="connsiteY0" fmla="*/ 41733 h 613233"/>
                <a:gd name="connsiteX1" fmla="*/ 1476375 w 2409825"/>
                <a:gd name="connsiteY1" fmla="*/ 3633 h 613233"/>
                <a:gd name="connsiteX2" fmla="*/ 2209800 w 2409825"/>
                <a:gd name="connsiteY2" fmla="*/ 136983 h 613233"/>
                <a:gd name="connsiteX3" fmla="*/ 2409825 w 2409825"/>
                <a:gd name="connsiteY3" fmla="*/ 613233 h 613233"/>
                <a:gd name="connsiteX0" fmla="*/ 0 w 2787310"/>
                <a:gd name="connsiteY0" fmla="*/ 172044 h 267567"/>
                <a:gd name="connsiteX1" fmla="*/ 1476375 w 2787310"/>
                <a:gd name="connsiteY1" fmla="*/ 133944 h 267567"/>
                <a:gd name="connsiteX2" fmla="*/ 2209800 w 2787310"/>
                <a:gd name="connsiteY2" fmla="*/ 267294 h 267567"/>
                <a:gd name="connsiteX3" fmla="*/ 2787310 w 2787310"/>
                <a:gd name="connsiteY3" fmla="*/ 92756 h 267567"/>
                <a:gd name="connsiteX0" fmla="*/ 0 w 2787310"/>
                <a:gd name="connsiteY0" fmla="*/ 243175 h 243175"/>
                <a:gd name="connsiteX1" fmla="*/ 1476375 w 2787310"/>
                <a:gd name="connsiteY1" fmla="*/ 205075 h 243175"/>
                <a:gd name="connsiteX2" fmla="*/ 2180762 w 2787310"/>
                <a:gd name="connsiteY2" fmla="*/ 54525 h 243175"/>
                <a:gd name="connsiteX3" fmla="*/ 2787310 w 2787310"/>
                <a:gd name="connsiteY3" fmla="*/ 163887 h 243175"/>
                <a:gd name="connsiteX0" fmla="*/ 0 w 2787310"/>
                <a:gd name="connsiteY0" fmla="*/ 243917 h 243917"/>
                <a:gd name="connsiteX1" fmla="*/ 982740 w 2787310"/>
                <a:gd name="connsiteY1" fmla="*/ 218920 h 243917"/>
                <a:gd name="connsiteX2" fmla="*/ 2180762 w 2787310"/>
                <a:gd name="connsiteY2" fmla="*/ 55267 h 243917"/>
                <a:gd name="connsiteX3" fmla="*/ 2787310 w 2787310"/>
                <a:gd name="connsiteY3" fmla="*/ 164629 h 243917"/>
                <a:gd name="connsiteX0" fmla="*/ 0 w 2787310"/>
                <a:gd name="connsiteY0" fmla="*/ 247811 h 247811"/>
                <a:gd name="connsiteX1" fmla="*/ 982740 w 2787310"/>
                <a:gd name="connsiteY1" fmla="*/ 222814 h 247811"/>
                <a:gd name="connsiteX2" fmla="*/ 1977501 w 2787310"/>
                <a:gd name="connsiteY2" fmla="*/ 50426 h 247811"/>
                <a:gd name="connsiteX3" fmla="*/ 2787310 w 2787310"/>
                <a:gd name="connsiteY3" fmla="*/ 168523 h 247811"/>
                <a:gd name="connsiteX0" fmla="*/ 0 w 2917978"/>
                <a:gd name="connsiteY0" fmla="*/ 290808 h 290808"/>
                <a:gd name="connsiteX1" fmla="*/ 982740 w 2917978"/>
                <a:gd name="connsiteY1" fmla="*/ 265811 h 290808"/>
                <a:gd name="connsiteX2" fmla="*/ 1977501 w 2917978"/>
                <a:gd name="connsiteY2" fmla="*/ 93423 h 290808"/>
                <a:gd name="connsiteX3" fmla="*/ 2917978 w 2917978"/>
                <a:gd name="connsiteY3" fmla="*/ 146004 h 290808"/>
                <a:gd name="connsiteX0" fmla="*/ 0 w 2917978"/>
                <a:gd name="connsiteY0" fmla="*/ 217497 h 217497"/>
                <a:gd name="connsiteX1" fmla="*/ 982740 w 2917978"/>
                <a:gd name="connsiteY1" fmla="*/ 192500 h 217497"/>
                <a:gd name="connsiteX2" fmla="*/ 1977501 w 2917978"/>
                <a:gd name="connsiteY2" fmla="*/ 20112 h 217497"/>
                <a:gd name="connsiteX3" fmla="*/ 2917978 w 2917978"/>
                <a:gd name="connsiteY3" fmla="*/ 72693 h 217497"/>
                <a:gd name="connsiteX0" fmla="*/ 0 w 2917978"/>
                <a:gd name="connsiteY0" fmla="*/ 207284 h 207284"/>
                <a:gd name="connsiteX1" fmla="*/ 982740 w 2917978"/>
                <a:gd name="connsiteY1" fmla="*/ 182287 h 207284"/>
                <a:gd name="connsiteX2" fmla="*/ 1977501 w 2917978"/>
                <a:gd name="connsiteY2" fmla="*/ 9899 h 207284"/>
                <a:gd name="connsiteX3" fmla="*/ 2917978 w 2917978"/>
                <a:gd name="connsiteY3" fmla="*/ 62480 h 207284"/>
                <a:gd name="connsiteX0" fmla="*/ 0 w 2917978"/>
                <a:gd name="connsiteY0" fmla="*/ 220029 h 220029"/>
                <a:gd name="connsiteX1" fmla="*/ 982740 w 2917978"/>
                <a:gd name="connsiteY1" fmla="*/ 195032 h 220029"/>
                <a:gd name="connsiteX2" fmla="*/ 1822058 w 2917978"/>
                <a:gd name="connsiteY2" fmla="*/ 806 h 220029"/>
                <a:gd name="connsiteX3" fmla="*/ 2917978 w 2917978"/>
                <a:gd name="connsiteY3" fmla="*/ 75225 h 220029"/>
                <a:gd name="connsiteX0" fmla="*/ 0 w 2917978"/>
                <a:gd name="connsiteY0" fmla="*/ 231649 h 231649"/>
                <a:gd name="connsiteX1" fmla="*/ 982740 w 2917978"/>
                <a:gd name="connsiteY1" fmla="*/ 206652 h 231649"/>
                <a:gd name="connsiteX2" fmla="*/ 1822058 w 2917978"/>
                <a:gd name="connsiteY2" fmla="*/ 12426 h 231649"/>
                <a:gd name="connsiteX3" fmla="*/ 2917978 w 2917978"/>
                <a:gd name="connsiteY3" fmla="*/ 86845 h 231649"/>
                <a:gd name="connsiteX0" fmla="*/ 0 w 2917978"/>
                <a:gd name="connsiteY0" fmla="*/ 222586 h 222586"/>
                <a:gd name="connsiteX1" fmla="*/ 982740 w 2917978"/>
                <a:gd name="connsiteY1" fmla="*/ 197589 h 222586"/>
                <a:gd name="connsiteX2" fmla="*/ 1822058 w 2917978"/>
                <a:gd name="connsiteY2" fmla="*/ 3363 h 222586"/>
                <a:gd name="connsiteX3" fmla="*/ 2917978 w 2917978"/>
                <a:gd name="connsiteY3" fmla="*/ 77782 h 222586"/>
                <a:gd name="connsiteX0" fmla="*/ 0 w 2917978"/>
                <a:gd name="connsiteY0" fmla="*/ 222436 h 222436"/>
                <a:gd name="connsiteX1" fmla="*/ 982740 w 2917978"/>
                <a:gd name="connsiteY1" fmla="*/ 197439 h 222436"/>
                <a:gd name="connsiteX2" fmla="*/ 1822058 w 2917978"/>
                <a:gd name="connsiteY2" fmla="*/ 3213 h 222436"/>
                <a:gd name="connsiteX3" fmla="*/ 2917978 w 2917978"/>
                <a:gd name="connsiteY3" fmla="*/ 77632 h 222436"/>
                <a:gd name="connsiteX0" fmla="*/ 0 w 2917978"/>
                <a:gd name="connsiteY0" fmla="*/ 221354 h 221354"/>
                <a:gd name="connsiteX1" fmla="*/ 982740 w 2917978"/>
                <a:gd name="connsiteY1" fmla="*/ 196357 h 221354"/>
                <a:gd name="connsiteX2" fmla="*/ 1822058 w 2917978"/>
                <a:gd name="connsiteY2" fmla="*/ 2131 h 221354"/>
                <a:gd name="connsiteX3" fmla="*/ 2917978 w 2917978"/>
                <a:gd name="connsiteY3" fmla="*/ 76550 h 221354"/>
                <a:gd name="connsiteX0" fmla="*/ 0 w 2917978"/>
                <a:gd name="connsiteY0" fmla="*/ 221354 h 221354"/>
                <a:gd name="connsiteX1" fmla="*/ 982740 w 2917978"/>
                <a:gd name="connsiteY1" fmla="*/ 196357 h 221354"/>
                <a:gd name="connsiteX2" fmla="*/ 1822058 w 2917978"/>
                <a:gd name="connsiteY2" fmla="*/ 2131 h 221354"/>
                <a:gd name="connsiteX3" fmla="*/ 2917978 w 2917978"/>
                <a:gd name="connsiteY3" fmla="*/ 76550 h 221354"/>
                <a:gd name="connsiteX0" fmla="*/ 0 w 2917978"/>
                <a:gd name="connsiteY0" fmla="*/ 221354 h 221354"/>
                <a:gd name="connsiteX1" fmla="*/ 982740 w 2917978"/>
                <a:gd name="connsiteY1" fmla="*/ 196357 h 221354"/>
                <a:gd name="connsiteX2" fmla="*/ 1822058 w 2917978"/>
                <a:gd name="connsiteY2" fmla="*/ 2131 h 221354"/>
                <a:gd name="connsiteX3" fmla="*/ 2917978 w 2917978"/>
                <a:gd name="connsiteY3" fmla="*/ 76550 h 221354"/>
                <a:gd name="connsiteX0" fmla="*/ 0 w 2917978"/>
                <a:gd name="connsiteY0" fmla="*/ 221354 h 224784"/>
                <a:gd name="connsiteX1" fmla="*/ 982740 w 2917978"/>
                <a:gd name="connsiteY1" fmla="*/ 196357 h 224784"/>
                <a:gd name="connsiteX2" fmla="*/ 1822058 w 2917978"/>
                <a:gd name="connsiteY2" fmla="*/ 2131 h 224784"/>
                <a:gd name="connsiteX3" fmla="*/ 2917978 w 2917978"/>
                <a:gd name="connsiteY3" fmla="*/ 76550 h 224784"/>
                <a:gd name="connsiteX0" fmla="*/ 0 w 2917978"/>
                <a:gd name="connsiteY0" fmla="*/ 221354 h 228557"/>
                <a:gd name="connsiteX1" fmla="*/ 982740 w 2917978"/>
                <a:gd name="connsiteY1" fmla="*/ 196357 h 228557"/>
                <a:gd name="connsiteX2" fmla="*/ 1822058 w 2917978"/>
                <a:gd name="connsiteY2" fmla="*/ 2131 h 228557"/>
                <a:gd name="connsiteX3" fmla="*/ 2917978 w 2917978"/>
                <a:gd name="connsiteY3" fmla="*/ 76550 h 228557"/>
                <a:gd name="connsiteX0" fmla="*/ 0 w 2917978"/>
                <a:gd name="connsiteY0" fmla="*/ 221354 h 235131"/>
                <a:gd name="connsiteX1" fmla="*/ 982740 w 2917978"/>
                <a:gd name="connsiteY1" fmla="*/ 196357 h 235131"/>
                <a:gd name="connsiteX2" fmla="*/ 1822058 w 2917978"/>
                <a:gd name="connsiteY2" fmla="*/ 2131 h 235131"/>
                <a:gd name="connsiteX3" fmla="*/ 2917978 w 2917978"/>
                <a:gd name="connsiteY3" fmla="*/ 76550 h 235131"/>
                <a:gd name="connsiteX0" fmla="*/ 0 w 2917978"/>
                <a:gd name="connsiteY0" fmla="*/ 219242 h 233019"/>
                <a:gd name="connsiteX1" fmla="*/ 982740 w 2917978"/>
                <a:gd name="connsiteY1" fmla="*/ 194245 h 233019"/>
                <a:gd name="connsiteX2" fmla="*/ 1822058 w 2917978"/>
                <a:gd name="connsiteY2" fmla="*/ 19 h 233019"/>
                <a:gd name="connsiteX3" fmla="*/ 2917978 w 2917978"/>
                <a:gd name="connsiteY3" fmla="*/ 74438 h 2330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17978" h="233019">
                  <a:moveTo>
                    <a:pt x="0" y="219242"/>
                  </a:moveTo>
                  <a:cubicBezTo>
                    <a:pt x="340534" y="232749"/>
                    <a:pt x="616299" y="250621"/>
                    <a:pt x="982740" y="194245"/>
                  </a:cubicBezTo>
                  <a:cubicBezTo>
                    <a:pt x="1349181" y="137869"/>
                    <a:pt x="1149772" y="-1852"/>
                    <a:pt x="1822058" y="19"/>
                  </a:cubicBezTo>
                  <a:cubicBezTo>
                    <a:pt x="2494344" y="1890"/>
                    <a:pt x="2378944" y="59087"/>
                    <a:pt x="2917978" y="74438"/>
                  </a:cubicBezTo>
                </a:path>
              </a:pathLst>
            </a:custGeom>
            <a:noFill/>
            <a:ln w="38100">
              <a:solidFill>
                <a:schemeClr val="accent5">
                  <a:lumMod val="75000"/>
                </a:schemeClr>
              </a:solidFill>
              <a:headEnd type="none" w="med" len="med"/>
              <a:tailEnd type="triangl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24" name="Immagine 23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10505" y="-1303828"/>
              <a:ext cx="1777211" cy="328559"/>
            </a:xfrm>
            <a:prstGeom prst="rect">
              <a:avLst/>
            </a:prstGeom>
          </p:spPr>
        </p:pic>
      </p:grpSp>
      <p:grpSp>
        <p:nvGrpSpPr>
          <p:cNvPr id="135" name="그룹 134"/>
          <p:cNvGrpSpPr/>
          <p:nvPr/>
        </p:nvGrpSpPr>
        <p:grpSpPr>
          <a:xfrm>
            <a:off x="6643687" y="1173222"/>
            <a:ext cx="2917826" cy="5238661"/>
            <a:chOff x="6643687" y="1173222"/>
            <a:chExt cx="2917826" cy="5238661"/>
          </a:xfrm>
        </p:grpSpPr>
        <p:sp>
          <p:nvSpPr>
            <p:cNvPr id="136" name="직사각형 135"/>
            <p:cNvSpPr/>
            <p:nvPr/>
          </p:nvSpPr>
          <p:spPr bwMode="auto">
            <a:xfrm rot="21540000">
              <a:off x="6708771" y="1291298"/>
              <a:ext cx="542116" cy="4994695"/>
            </a:xfrm>
            <a:prstGeom prst="rect">
              <a:avLst/>
            </a:prstGeom>
            <a:solidFill>
              <a:sysClr val="window" lastClr="FFFFFF">
                <a:lumMod val="95000"/>
              </a:sysClr>
            </a:solidFill>
            <a:ln w="12700" cap="flat" cmpd="sng" algn="ctr">
              <a:noFill/>
              <a:prstDash val="sysDot"/>
              <a:round/>
              <a:headEnd type="none" w="med" len="med"/>
              <a:tailEnd type="none" w="med" len="med"/>
            </a:ln>
            <a:effectLst>
              <a:outerShdw blurRad="101600" dist="88900" dir="10800000" sx="103000" sy="103000" algn="r" rotWithShape="0">
                <a:prstClr val="black">
                  <a:alpha val="40000"/>
                </a:prstClr>
              </a:outerShdw>
            </a:effectLst>
          </p:spPr>
          <p:txBody>
            <a:bodyPr vert="horz" wrap="none" lIns="0" tIns="0" rIns="0" bIns="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182563" marR="0" lvl="0" indent="-182563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sp>
          <p:nvSpPr>
            <p:cNvPr id="137" name="직사각형 136"/>
            <p:cNvSpPr/>
            <p:nvPr/>
          </p:nvSpPr>
          <p:spPr bwMode="auto">
            <a:xfrm>
              <a:off x="6643688" y="1173222"/>
              <a:ext cx="2917825" cy="5229225"/>
            </a:xfrm>
            <a:prstGeom prst="rect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ysDot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0" tIns="0" rIns="0" bIns="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182563" marR="0" lvl="0" indent="-182563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sp>
          <p:nvSpPr>
            <p:cNvPr id="138" name="직사각형 137"/>
            <p:cNvSpPr/>
            <p:nvPr/>
          </p:nvSpPr>
          <p:spPr bwMode="auto">
            <a:xfrm>
              <a:off x="6643687" y="1182658"/>
              <a:ext cx="2917825" cy="5229225"/>
            </a:xfrm>
            <a:prstGeom prst="rect">
              <a:avLst/>
            </a:prstGeom>
            <a:gradFill flip="none" rotWithShape="1">
              <a:gsLst>
                <a:gs pos="0">
                  <a:sysClr val="window" lastClr="FFFFFF">
                    <a:lumMod val="95000"/>
                  </a:sysClr>
                </a:gs>
                <a:gs pos="50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shade val="100000"/>
                    <a:satMod val="115000"/>
                    <a:alpha val="33000"/>
                  </a:sysClr>
                </a:gs>
              </a:gsLst>
              <a:lin ang="5400000" scaled="1"/>
              <a:tileRect/>
            </a:gradFill>
            <a:ln w="12700" cap="flat" cmpd="sng" algn="ctr">
              <a:noFill/>
              <a:prstDash val="sysDot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0" tIns="0" rIns="0" bIns="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182563" marR="0" lvl="0" indent="-182563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sp>
          <p:nvSpPr>
            <p:cNvPr id="139" name="직사각형 138"/>
            <p:cNvSpPr/>
            <p:nvPr/>
          </p:nvSpPr>
          <p:spPr bwMode="auto">
            <a:xfrm rot="380577">
              <a:off x="7147329" y="1318682"/>
              <a:ext cx="1298802" cy="137227"/>
            </a:xfrm>
            <a:prstGeom prst="rect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ysDot"/>
              <a:round/>
              <a:headEnd type="none" w="med" len="med"/>
              <a:tailEnd type="none" w="med" len="med"/>
            </a:ln>
            <a:effectLst>
              <a:outerShdw blurRad="88900" dist="1143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0" tIns="0" rIns="0" bIns="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182563" marR="0" lvl="0" indent="-182563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sp>
          <p:nvSpPr>
            <p:cNvPr id="140" name="직사각형 139"/>
            <p:cNvSpPr/>
            <p:nvPr/>
          </p:nvSpPr>
          <p:spPr bwMode="auto">
            <a:xfrm>
              <a:off x="6643688" y="1173222"/>
              <a:ext cx="1966912" cy="354013"/>
            </a:xfrm>
            <a:prstGeom prst="rect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ysDot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0" tIns="0" rIns="0" bIns="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182563" marR="0" lvl="0" indent="-182563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sp>
          <p:nvSpPr>
            <p:cNvPr id="141" name="직사각형 140"/>
            <p:cNvSpPr/>
            <p:nvPr/>
          </p:nvSpPr>
          <p:spPr bwMode="auto">
            <a:xfrm>
              <a:off x="6643688" y="1173222"/>
              <a:ext cx="1966912" cy="354013"/>
            </a:xfrm>
            <a:prstGeom prst="rect">
              <a:avLst/>
            </a:prstGeom>
            <a:gradFill>
              <a:gsLst>
                <a:gs pos="0">
                  <a:srgbClr val="2A7637"/>
                </a:gs>
                <a:gs pos="82000">
                  <a:srgbClr val="2A7637">
                    <a:alpha val="64000"/>
                  </a:srgbClr>
                </a:gs>
                <a:gs pos="48000">
                  <a:srgbClr val="2A7637">
                    <a:alpha val="72000"/>
                  </a:srgbClr>
                </a:gs>
                <a:gs pos="100000">
                  <a:srgbClr val="2A7637">
                    <a:alpha val="60000"/>
                  </a:srgbClr>
                </a:gs>
              </a:gsLst>
              <a:lin ang="0" scaled="0"/>
            </a:gradFill>
            <a:ln w="12700" cap="flat" cmpd="sng" algn="ctr">
              <a:noFill/>
              <a:prstDash val="sysDot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0" tIns="0" rIns="0" bIns="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182563" marR="0" lvl="0" indent="-182563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142" name="Text Box 514"/>
          <p:cNvSpPr txBox="1">
            <a:spLocks noChangeArrowheads="1"/>
          </p:cNvSpPr>
          <p:nvPr/>
        </p:nvSpPr>
        <p:spPr bwMode="auto">
          <a:xfrm>
            <a:off x="6820460" y="2066779"/>
            <a:ext cx="2736850" cy="51296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marL="177800" indent="-177800" algn="l" latinLnBrk="0">
              <a:lnSpc>
                <a:spcPts val="1700"/>
              </a:lnSpc>
              <a:spcAft>
                <a:spcPts val="600"/>
              </a:spcAft>
              <a:buSzPct val="80000"/>
              <a:buFontTx/>
              <a:buBlip>
                <a:blip r:embed="rId9"/>
              </a:buBlip>
            </a:pPr>
            <a:r>
              <a:rPr lang="en-US" altLang="ko-KR" sz="1300" dirty="0" smtClean="0">
                <a:solidFill>
                  <a:srgbClr val="4D4D4D"/>
                </a:solidFill>
                <a:latin typeface="나눔고딕 Bold" pitchFamily="50" charset="-127"/>
                <a:ea typeface="나눔고딕 Bold" pitchFamily="50" charset="-127"/>
              </a:rPr>
              <a:t>Service for Meteorological MD</a:t>
            </a:r>
          </a:p>
          <a:p>
            <a:pPr algn="l" latinLnBrk="0">
              <a:lnSpc>
                <a:spcPts val="1700"/>
              </a:lnSpc>
              <a:spcAft>
                <a:spcPts val="600"/>
              </a:spcAft>
              <a:buSzPct val="80000"/>
            </a:pPr>
            <a:r>
              <a:rPr lang="en-US" altLang="ko-KR" sz="1300" dirty="0">
                <a:solidFill>
                  <a:srgbClr val="4D4D4D"/>
                </a:solidFill>
                <a:latin typeface="나눔고딕 Bold" pitchFamily="50" charset="-127"/>
                <a:ea typeface="나눔고딕 Bold" pitchFamily="50" charset="-127"/>
              </a:rPr>
              <a:t> </a:t>
            </a:r>
            <a:r>
              <a:rPr lang="en-US" altLang="ko-KR" sz="1300" dirty="0" smtClean="0">
                <a:solidFill>
                  <a:srgbClr val="4D4D4D"/>
                </a:solidFill>
                <a:latin typeface="나눔고딕 Bold" pitchFamily="50" charset="-127"/>
                <a:ea typeface="나눔고딕 Bold" pitchFamily="50" charset="-127"/>
              </a:rPr>
              <a:t> + Non-Meteorological MD</a:t>
            </a:r>
          </a:p>
        </p:txBody>
      </p:sp>
      <p:sp>
        <p:nvSpPr>
          <p:cNvPr id="143" name="Rectangle 487"/>
          <p:cNvSpPr>
            <a:spLocks noChangeArrowheads="1"/>
          </p:cNvSpPr>
          <p:nvPr/>
        </p:nvSpPr>
        <p:spPr bwMode="auto">
          <a:xfrm>
            <a:off x="6944467" y="1224641"/>
            <a:ext cx="135293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defTabSz="974725">
              <a:buSzPct val="80000"/>
              <a:defRPr/>
            </a:pPr>
            <a:r>
              <a:rPr lang="en-US" altLang="ko-KR" sz="1700" b="1" dirty="0" smtClean="0">
                <a:solidFill>
                  <a:srgbClr val="FFFFFF"/>
                </a:solidFill>
                <a:latin typeface="나눔고딕 ExtraBold" pitchFamily="50" charset="-127"/>
                <a:ea typeface="나눔고딕 ExtraBold" pitchFamily="50" charset="-127"/>
                <a:cs typeface="굴림" pitchFamily="50" charset="-127"/>
              </a:rPr>
              <a:t>Outline</a:t>
            </a:r>
            <a:endParaRPr lang="ko-KR" altLang="en-US" sz="1700" b="1" dirty="0">
              <a:solidFill>
                <a:srgbClr val="FFFFFF"/>
              </a:solidFill>
              <a:latin typeface="나눔고딕 ExtraBold" pitchFamily="50" charset="-127"/>
              <a:ea typeface="나눔고딕 ExtraBold" pitchFamily="50" charset="-127"/>
              <a:cs typeface="굴림" pitchFamily="50" charset="-127"/>
            </a:endParaRPr>
          </a:p>
        </p:txBody>
      </p:sp>
      <p:sp>
        <p:nvSpPr>
          <p:cNvPr id="144" name="Rectangle 494"/>
          <p:cNvSpPr>
            <a:spLocks noChangeArrowheads="1"/>
          </p:cNvSpPr>
          <p:nvPr/>
        </p:nvSpPr>
        <p:spPr bwMode="auto">
          <a:xfrm>
            <a:off x="6685246" y="1701056"/>
            <a:ext cx="3137630" cy="314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" tIns="36000" rIns="36000" bIns="36000">
            <a:spAutoFit/>
            <a:scene3d>
              <a:camera prst="orthographicFront"/>
              <a:lightRig rig="threePt" dir="t"/>
            </a:scene3d>
            <a:sp3d contourW="38100">
              <a:bevelT w="1270"/>
              <a:bevelB w="0" h="0"/>
              <a:contourClr>
                <a:schemeClr val="bg1"/>
              </a:contourClr>
            </a:sp3d>
          </a:bodyPr>
          <a:lstStyle/>
          <a:p>
            <a:pPr algn="l" defTabSz="762000" eaLnBrk="0" fontAlgn="auto" latinLnBrk="0" hangingPunct="0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>
                <a:srgbClr val="777777"/>
              </a:buClr>
              <a:buSzPct val="80000"/>
              <a:tabLst>
                <a:tab pos="5648325" algn="l"/>
              </a:tabLst>
              <a:defRPr/>
            </a:pPr>
            <a:r>
              <a:rPr kumimoji="0" lang="en-US" altLang="ko-KR" sz="1600" dirty="0" smtClean="0">
                <a:solidFill>
                  <a:srgbClr val="00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[ Purpose]</a:t>
            </a:r>
            <a:endParaRPr kumimoji="0" lang="ko-KR" altLang="en-US" sz="1600" dirty="0">
              <a:solidFill>
                <a:srgbClr val="0066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sp>
        <p:nvSpPr>
          <p:cNvPr id="145" name="Text Box 514"/>
          <p:cNvSpPr txBox="1">
            <a:spLocks noChangeArrowheads="1"/>
          </p:cNvSpPr>
          <p:nvPr/>
        </p:nvSpPr>
        <p:spPr bwMode="auto">
          <a:xfrm>
            <a:off x="6820460" y="3264219"/>
            <a:ext cx="2736850" cy="19749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marL="177800" indent="-177800" latinLnBrk="0">
              <a:lnSpc>
                <a:spcPts val="1700"/>
              </a:lnSpc>
              <a:spcAft>
                <a:spcPts val="600"/>
              </a:spcAft>
              <a:buSzPct val="80000"/>
              <a:buFontTx/>
              <a:buBlip>
                <a:blip r:embed="rId9"/>
              </a:buBlip>
              <a:defRPr sz="1300">
                <a:solidFill>
                  <a:srgbClr val="4D4D4D"/>
                </a:solidFill>
                <a:latin typeface="나눔고딕 Bold" pitchFamily="50" charset="-127"/>
                <a:ea typeface="나눔고딕 Bold" pitchFamily="50" charset="-127"/>
              </a:defRPr>
            </a:lvl1pPr>
          </a:lstStyle>
          <a:p>
            <a:r>
              <a:rPr lang="en-US" altLang="ko-KR" dirty="0" smtClean="0"/>
              <a:t>KMA</a:t>
            </a:r>
          </a:p>
          <a:p>
            <a:pPr marL="0" indent="0">
              <a:buNone/>
            </a:pPr>
            <a:r>
              <a:rPr lang="en-US" altLang="ko-KR" dirty="0"/>
              <a:t> </a:t>
            </a:r>
            <a:r>
              <a:rPr lang="en-US" altLang="ko-KR" dirty="0" smtClean="0"/>
              <a:t>- Periodical harvesting the ISO based GEOSS MD : selective harvesting</a:t>
            </a:r>
          </a:p>
          <a:p>
            <a:r>
              <a:rPr lang="en-US" altLang="ko-KR" dirty="0" smtClean="0"/>
              <a:t>CNR</a:t>
            </a:r>
          </a:p>
          <a:p>
            <a:pPr marL="0" indent="0">
              <a:buNone/>
            </a:pPr>
            <a:r>
              <a:rPr lang="en-US" altLang="ko-KR" dirty="0"/>
              <a:t> </a:t>
            </a:r>
            <a:r>
              <a:rPr lang="en-US" altLang="ko-KR" dirty="0" smtClean="0"/>
              <a:t>- Implementing OAI-PMH 2.0 and supporting update : “deleted records” and “set”</a:t>
            </a:r>
            <a:endParaRPr lang="ko-KR" altLang="en-US" dirty="0"/>
          </a:p>
        </p:txBody>
      </p:sp>
      <p:sp>
        <p:nvSpPr>
          <p:cNvPr id="146" name="Rectangle 494"/>
          <p:cNvSpPr>
            <a:spLocks noChangeArrowheads="1"/>
          </p:cNvSpPr>
          <p:nvPr/>
        </p:nvSpPr>
        <p:spPr bwMode="auto">
          <a:xfrm>
            <a:off x="6685246" y="2883786"/>
            <a:ext cx="3137630" cy="329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" tIns="36000" rIns="36000" bIns="36000">
            <a:spAutoFit/>
            <a:scene3d>
              <a:camera prst="orthographicFront"/>
              <a:lightRig rig="threePt" dir="t"/>
            </a:scene3d>
            <a:sp3d contourW="38100">
              <a:bevelT w="1270"/>
              <a:bevelB w="0" h="0"/>
              <a:contourClr>
                <a:schemeClr val="bg1"/>
              </a:contourClr>
            </a:sp3d>
          </a:bodyPr>
          <a:lstStyle/>
          <a:p>
            <a:pPr algn="l" defTabSz="762000" eaLnBrk="0" fontAlgn="auto" latinLnBrk="0" hangingPunct="0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>
                <a:srgbClr val="777777"/>
              </a:buClr>
              <a:buSzPct val="80000"/>
              <a:tabLst>
                <a:tab pos="5648325" algn="l"/>
              </a:tabLst>
              <a:defRPr/>
            </a:pPr>
            <a:r>
              <a:rPr kumimoji="0" lang="en-US" altLang="ko-KR" sz="1600" dirty="0" smtClean="0">
                <a:solidFill>
                  <a:srgbClr val="00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[ Agreement with CNR]</a:t>
            </a:r>
            <a:endParaRPr kumimoji="0" lang="ko-KR" altLang="en-US" sz="1600" dirty="0">
              <a:solidFill>
                <a:srgbClr val="0066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8456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Text Box 7"/>
          <p:cNvSpPr txBox="1">
            <a:spLocks noChangeArrowheads="1"/>
          </p:cNvSpPr>
          <p:nvPr/>
        </p:nvSpPr>
        <p:spPr bwMode="auto">
          <a:xfrm>
            <a:off x="261834" y="224306"/>
            <a:ext cx="8795736" cy="4328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" tIns="36000" rIns="36000" bIns="36000">
            <a:spAutoFit/>
            <a:scene3d>
              <a:camera prst="orthographicFront"/>
              <a:lightRig rig="threePt" dir="t"/>
            </a:scene3d>
            <a:sp3d contourW="44450">
              <a:bevelT w="1270"/>
              <a:bevelB w="0" h="0"/>
              <a:contourClr>
                <a:srgbClr val="F3F3F3"/>
              </a:contourClr>
            </a:sp3d>
          </a:bodyPr>
          <a:lstStyle/>
          <a:p>
            <a:pPr marL="266700" indent="-266700" defTabSz="762000" eaLnBrk="0" hangingPunct="0">
              <a:lnSpc>
                <a:spcPct val="90000"/>
              </a:lnSpc>
              <a:tabLst>
                <a:tab pos="5648325" algn="l"/>
              </a:tabLst>
              <a:defRPr/>
            </a:pPr>
            <a:r>
              <a:rPr lang="en-US" altLang="ko-KR" sz="2600" dirty="0" smtClean="0">
                <a:solidFill>
                  <a:srgbClr val="163F7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Interoperability  </a:t>
            </a:r>
            <a:r>
              <a:rPr lang="en-US" altLang="ko-KR" sz="2600" dirty="0" err="1" smtClean="0">
                <a:solidFill>
                  <a:srgbClr val="163F7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Prj</a:t>
            </a:r>
            <a:r>
              <a:rPr lang="en-US" altLang="ko-KR" sz="2600" dirty="0" smtClean="0">
                <a:solidFill>
                  <a:srgbClr val="163F7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  with GEOSS : GEOSS Metadata</a:t>
            </a:r>
            <a:endParaRPr lang="ko-KR" altLang="en-US" sz="2600" dirty="0">
              <a:solidFill>
                <a:srgbClr val="163F7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7011632"/>
              </p:ext>
            </p:extLst>
          </p:nvPr>
        </p:nvGraphicFramePr>
        <p:xfrm>
          <a:off x="344363" y="979550"/>
          <a:ext cx="9145269" cy="54018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47"/>
                <a:gridCol w="1368190"/>
                <a:gridCol w="1224170"/>
                <a:gridCol w="360050"/>
                <a:gridCol w="1584220"/>
                <a:gridCol w="1296180"/>
                <a:gridCol w="360050"/>
                <a:gridCol w="1224170"/>
                <a:gridCol w="1368192"/>
              </a:tblGrid>
              <a:tr h="2880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>
                          <a:latin typeface="+mn-ea"/>
                          <a:ea typeface="+mn-ea"/>
                        </a:rPr>
                        <a:t>N.</a:t>
                      </a:r>
                      <a:endParaRPr lang="ko-KR" altLang="en-US" sz="12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>
                          <a:latin typeface="+mn-ea"/>
                          <a:ea typeface="+mn-ea"/>
                        </a:rPr>
                        <a:t>OAI Set</a:t>
                      </a:r>
                      <a:endParaRPr lang="ko-KR" altLang="en-US" sz="12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>
                          <a:latin typeface="+mn-ea"/>
                          <a:ea typeface="+mn-ea"/>
                        </a:rPr>
                        <a:t>Feature</a:t>
                      </a:r>
                      <a:endParaRPr lang="ko-KR" altLang="en-US" sz="12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>
                          <a:latin typeface="+mn-ea"/>
                          <a:ea typeface="+mn-ea"/>
                        </a:rPr>
                        <a:t>N.</a:t>
                      </a:r>
                      <a:endParaRPr lang="ko-KR" altLang="en-US" sz="12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>
                          <a:latin typeface="+mn-ea"/>
                          <a:ea typeface="+mn-ea"/>
                        </a:rPr>
                        <a:t>OAI Set</a:t>
                      </a:r>
                      <a:endParaRPr lang="ko-KR" altLang="en-US" sz="12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>
                          <a:latin typeface="+mn-ea"/>
                          <a:ea typeface="+mn-ea"/>
                        </a:rPr>
                        <a:t>Feature</a:t>
                      </a:r>
                      <a:endParaRPr lang="ko-KR" altLang="en-US" sz="12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>
                          <a:latin typeface="+mn-ea"/>
                          <a:ea typeface="+mn-ea"/>
                        </a:rPr>
                        <a:t>N.</a:t>
                      </a:r>
                      <a:endParaRPr lang="ko-KR" altLang="en-US" sz="12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>
                          <a:latin typeface="+mn-ea"/>
                          <a:ea typeface="+mn-ea"/>
                        </a:rPr>
                        <a:t>OAI Set</a:t>
                      </a:r>
                      <a:endParaRPr lang="ko-KR" altLang="en-US" sz="12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>
                          <a:latin typeface="+mn-ea"/>
                          <a:ea typeface="+mn-ea"/>
                        </a:rPr>
                        <a:t>Feature</a:t>
                      </a:r>
                      <a:endParaRPr lang="ko-KR" altLang="en-US" sz="1200" dirty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43206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1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One</a:t>
                      </a:r>
                      <a:r>
                        <a:rPr lang="en-US" altLang="ko-KR" sz="1100" baseline="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 Geology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Include invalid</a:t>
                      </a:r>
                      <a:r>
                        <a:rPr lang="en-US" altLang="ko-KR" sz="1100" baseline="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 information leading to error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11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CEOS WGISS Integrated Catalog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Not</a:t>
                      </a:r>
                      <a:r>
                        <a:rPr lang="en-US" altLang="ko-KR" sz="1100" baseline="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 “</a:t>
                      </a:r>
                      <a:r>
                        <a:rPr lang="en-US" altLang="ko-KR" sz="1100" baseline="0" dirty="0" err="1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dateStamp</a:t>
                      </a:r>
                      <a:r>
                        <a:rPr lang="en-US" altLang="ko-KR" sz="1100" baseline="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”</a:t>
                      </a:r>
                    </a:p>
                    <a:p>
                      <a:pPr latinLnBrk="1"/>
                      <a:r>
                        <a:rPr lang="en-US" altLang="ko-KR" sz="1100" baseline="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Format</a:t>
                      </a:r>
                      <a:endParaRPr lang="ko-KR" altLang="en-US" sz="1100" dirty="0" smtClean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22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Arc</a:t>
                      </a:r>
                      <a:r>
                        <a:rPr lang="en-US" altLang="ko-KR" sz="1100" baseline="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 GIS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Not</a:t>
                      </a:r>
                      <a:r>
                        <a:rPr lang="en-US" altLang="ko-KR" sz="1100" baseline="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 “</a:t>
                      </a:r>
                      <a:r>
                        <a:rPr lang="en-US" altLang="ko-KR" sz="1100" baseline="0" dirty="0" err="1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dateStamp</a:t>
                      </a:r>
                      <a:r>
                        <a:rPr lang="en-US" altLang="ko-KR" sz="1100" baseline="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”</a:t>
                      </a:r>
                    </a:p>
                    <a:p>
                      <a:pPr latinLnBrk="1"/>
                      <a:r>
                        <a:rPr lang="en-US" altLang="ko-KR" sz="1100" baseline="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Format</a:t>
                      </a:r>
                      <a:endParaRPr lang="ko-KR" altLang="en-US" sz="1100" dirty="0" smtClean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</a:tr>
              <a:tr h="43206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2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Knossos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Not following</a:t>
                      </a:r>
                      <a:r>
                        <a:rPr lang="en-US" altLang="ko-KR" sz="1100" baseline="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 UTF-8 format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12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NIWA</a:t>
                      </a:r>
                      <a:r>
                        <a:rPr lang="en-US" altLang="ko-KR" sz="1100" baseline="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 data Catalog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Not</a:t>
                      </a:r>
                      <a:r>
                        <a:rPr lang="en-US" altLang="ko-KR" sz="1100" baseline="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 “</a:t>
                      </a:r>
                      <a:r>
                        <a:rPr lang="en-US" altLang="ko-KR" sz="1100" baseline="0" dirty="0" err="1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dateStamp</a:t>
                      </a:r>
                      <a:r>
                        <a:rPr lang="en-US" altLang="ko-KR" sz="1100" baseline="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”</a:t>
                      </a:r>
                    </a:p>
                    <a:p>
                      <a:pPr latinLnBrk="1"/>
                      <a:r>
                        <a:rPr lang="en-US" altLang="ko-KR" sz="1100" baseline="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Format</a:t>
                      </a:r>
                      <a:endParaRPr lang="ko-KR" altLang="en-US" sz="1100" dirty="0" smtClean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23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GMOS Database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-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</a:tr>
              <a:tr h="43206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3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EEA SDI Catalog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9057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Not following</a:t>
                      </a:r>
                      <a:r>
                        <a:rPr lang="en-US" altLang="ko-KR" sz="1100" baseline="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 UTF-8 format</a:t>
                      </a:r>
                      <a:endParaRPr lang="ko-KR" altLang="en-US" sz="1100" dirty="0" smtClean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13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NWA data catalog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Miss</a:t>
                      </a:r>
                    </a:p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“</a:t>
                      </a:r>
                      <a:r>
                        <a:rPr lang="en-US" altLang="ko-KR" sz="1100" dirty="0" err="1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dateStamp</a:t>
                      </a:r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”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24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US Data Gov.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No</a:t>
                      </a:r>
                      <a:r>
                        <a:rPr lang="en-US" altLang="ko-KR" sz="1100" baseline="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 link to cache data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</a:tr>
              <a:tr h="43206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4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South African</a:t>
                      </a:r>
                    </a:p>
                    <a:p>
                      <a:pPr latinLnBrk="1"/>
                      <a:r>
                        <a:rPr lang="en-US" altLang="ko-KR" sz="1100" dirty="0" err="1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Evrt.Obrt.Net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Miss</a:t>
                      </a:r>
                    </a:p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“</a:t>
                      </a:r>
                      <a:r>
                        <a:rPr lang="en-US" altLang="ko-KR" sz="1100" dirty="0" err="1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dateStamp</a:t>
                      </a:r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”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14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New Zealand</a:t>
                      </a:r>
                    </a:p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Government</a:t>
                      </a:r>
                      <a:r>
                        <a:rPr lang="en-US" altLang="ko-KR" sz="1100" baseline="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 </a:t>
                      </a:r>
                      <a:r>
                        <a:rPr lang="en-US" altLang="ko-KR" sz="1100" baseline="0" dirty="0" err="1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Geodat</a:t>
                      </a:r>
                      <a:r>
                        <a:rPr lang="en-US" altLang="ko-KR" sz="1100" baseline="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.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Not</a:t>
                      </a:r>
                      <a:r>
                        <a:rPr lang="en-US" altLang="ko-KR" sz="1100" baseline="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 “</a:t>
                      </a:r>
                      <a:r>
                        <a:rPr lang="en-US" altLang="ko-KR" sz="1100" baseline="0" dirty="0" err="1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dateStamp</a:t>
                      </a:r>
                      <a:r>
                        <a:rPr lang="en-US" altLang="ko-KR" sz="1100" baseline="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”</a:t>
                      </a:r>
                    </a:p>
                    <a:p>
                      <a:pPr latinLnBrk="1"/>
                      <a:r>
                        <a:rPr lang="en-US" altLang="ko-KR" sz="1100" baseline="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Format</a:t>
                      </a:r>
                      <a:endParaRPr lang="ko-KR" altLang="en-US" sz="1100" dirty="0" smtClean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25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IRIS Station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Miss</a:t>
                      </a:r>
                    </a:p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“</a:t>
                      </a:r>
                      <a:r>
                        <a:rPr lang="en-US" altLang="ko-KR" sz="1100" dirty="0" err="1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dateStamp</a:t>
                      </a:r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”</a:t>
                      </a:r>
                      <a:endParaRPr lang="ko-KR" altLang="en-US" sz="1100" dirty="0" smtClean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</a:tr>
              <a:tr h="43206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5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EGASKRO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9057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Not following</a:t>
                      </a:r>
                      <a:r>
                        <a:rPr lang="en-US" altLang="ko-KR" sz="1100" baseline="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 UTF-8 format</a:t>
                      </a:r>
                      <a:endParaRPr lang="ko-KR" altLang="en-US" sz="1100" dirty="0" smtClean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15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BYU</a:t>
                      </a:r>
                      <a:r>
                        <a:rPr lang="en-US" altLang="ko-KR" sz="1100" baseline="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 World Water Data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Not</a:t>
                      </a:r>
                      <a:r>
                        <a:rPr lang="en-US" altLang="ko-KR" sz="1100" baseline="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 “</a:t>
                      </a:r>
                      <a:r>
                        <a:rPr lang="en-US" altLang="ko-KR" sz="1100" baseline="0" dirty="0" err="1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dateStamp</a:t>
                      </a:r>
                      <a:r>
                        <a:rPr lang="en-US" altLang="ko-KR" sz="1100" baseline="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”</a:t>
                      </a:r>
                    </a:p>
                    <a:p>
                      <a:pPr latinLnBrk="1"/>
                      <a:r>
                        <a:rPr lang="en-US" altLang="ko-KR" sz="1100" baseline="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Format</a:t>
                      </a:r>
                      <a:endParaRPr lang="ko-KR" altLang="en-US" sz="1100" dirty="0" smtClean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26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Red</a:t>
                      </a:r>
                      <a:r>
                        <a:rPr lang="en-US" altLang="ko-KR" sz="1100" baseline="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 Vial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9057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Not </a:t>
                      </a:r>
                      <a:r>
                        <a:rPr lang="en-US" altLang="ko-KR" sz="1100" baseline="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 “</a:t>
                      </a:r>
                      <a:r>
                        <a:rPr lang="en-US" altLang="ko-KR" sz="1100" baseline="0" dirty="0" err="1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dateStamp</a:t>
                      </a:r>
                      <a:r>
                        <a:rPr lang="en-US" altLang="ko-KR" sz="1100" baseline="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” </a:t>
                      </a:r>
                    </a:p>
                    <a:p>
                      <a:pPr marL="0" marR="0" indent="0" algn="l" defTabSz="99057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aseline="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Format</a:t>
                      </a:r>
                      <a:endParaRPr lang="ko-KR" altLang="en-US" sz="1100" dirty="0" smtClean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</a:tr>
              <a:tr h="46862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6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IODE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Duplicate it with </a:t>
                      </a:r>
                      <a:r>
                        <a:rPr lang="en-US" altLang="ko-KR" sz="1100" dirty="0" err="1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others:SeaData</a:t>
                      </a:r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.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16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ISPRA</a:t>
                      </a:r>
                      <a:r>
                        <a:rPr lang="en-US" altLang="ko-KR" sz="1100" baseline="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 Monitoring network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Miss</a:t>
                      </a:r>
                    </a:p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“</a:t>
                      </a:r>
                      <a:r>
                        <a:rPr lang="en-US" altLang="ko-KR" sz="1100" dirty="0" err="1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dateStamp</a:t>
                      </a:r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”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27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err="1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Limites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9057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Not following</a:t>
                      </a:r>
                      <a:r>
                        <a:rPr lang="en-US" altLang="ko-KR" sz="1100" baseline="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 UTF-8 format</a:t>
                      </a:r>
                      <a:endParaRPr lang="ko-KR" altLang="en-US" sz="1100" dirty="0" smtClean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</a:tr>
              <a:tr h="43206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7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err="1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SeaDataNet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Not</a:t>
                      </a:r>
                      <a:r>
                        <a:rPr lang="en-US" altLang="ko-KR" sz="1100" baseline="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 “</a:t>
                      </a:r>
                      <a:r>
                        <a:rPr lang="en-US" altLang="ko-KR" sz="1100" baseline="0" dirty="0" err="1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dateStamp</a:t>
                      </a:r>
                      <a:r>
                        <a:rPr lang="en-US" altLang="ko-KR" sz="1100" baseline="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”</a:t>
                      </a:r>
                    </a:p>
                    <a:p>
                      <a:pPr latinLnBrk="1"/>
                      <a:r>
                        <a:rPr lang="en-US" altLang="ko-KR" sz="1100" baseline="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Format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17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Global River Discharge Dat.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Miss</a:t>
                      </a:r>
                    </a:p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“</a:t>
                      </a:r>
                      <a:r>
                        <a:rPr lang="en-US" altLang="ko-KR" sz="1100" dirty="0" err="1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dateStamp</a:t>
                      </a:r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”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28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New Zealand</a:t>
                      </a:r>
                      <a:r>
                        <a:rPr lang="en-US" altLang="ko-KR" sz="1100" baseline="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 Monitoring Net.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Miss</a:t>
                      </a:r>
                    </a:p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“</a:t>
                      </a:r>
                      <a:r>
                        <a:rPr lang="en-US" altLang="ko-KR" sz="1100" dirty="0" err="1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dateStamp</a:t>
                      </a:r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”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</a:tr>
              <a:tr h="43206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8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PANGEA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Miss</a:t>
                      </a:r>
                    </a:p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“</a:t>
                      </a:r>
                      <a:r>
                        <a:rPr lang="en-US" altLang="ko-KR" sz="1100" dirty="0" err="1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dateStamp</a:t>
                      </a:r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”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18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Global River Discharge </a:t>
                      </a:r>
                      <a:r>
                        <a:rPr lang="en-US" altLang="ko-KR" sz="1100" dirty="0" err="1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Dat.Set</a:t>
                      </a:r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.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Miss</a:t>
                      </a:r>
                    </a:p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“</a:t>
                      </a:r>
                      <a:r>
                        <a:rPr lang="en-US" altLang="ko-KR" sz="1100" dirty="0" err="1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dateStamp</a:t>
                      </a:r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”</a:t>
                      </a:r>
                      <a:endParaRPr lang="ko-KR" altLang="en-US" sz="1100" dirty="0" smtClean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29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RASAQM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Not following</a:t>
                      </a:r>
                      <a:r>
                        <a:rPr lang="en-US" altLang="ko-KR" sz="1100" baseline="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 UTF-8 format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</a:tr>
              <a:tr h="43206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9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NASA Global Change </a:t>
                      </a:r>
                      <a:r>
                        <a:rPr lang="en-US" altLang="ko-KR" sz="1100" dirty="0" err="1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Mst.Drt</a:t>
                      </a:r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.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Not</a:t>
                      </a:r>
                      <a:r>
                        <a:rPr lang="en-US" altLang="ko-KR" sz="1100" baseline="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 “</a:t>
                      </a:r>
                      <a:r>
                        <a:rPr lang="en-US" altLang="ko-KR" sz="1100" baseline="0" dirty="0" err="1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dateStamp</a:t>
                      </a:r>
                      <a:r>
                        <a:rPr lang="en-US" altLang="ko-KR" sz="1100" baseline="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”</a:t>
                      </a:r>
                    </a:p>
                    <a:p>
                      <a:pPr latinLnBrk="1"/>
                      <a:r>
                        <a:rPr lang="en-US" altLang="ko-KR" sz="1100" baseline="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Format</a:t>
                      </a:r>
                      <a:endParaRPr lang="ko-KR" altLang="en-US" sz="1100" dirty="0" smtClean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19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MEDINA SDI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-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30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Canadian</a:t>
                      </a:r>
                      <a:r>
                        <a:rPr lang="en-US" altLang="ko-KR" sz="1100" baseline="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 Monitoring Net.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-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</a:tr>
              <a:tr h="43206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10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NOAA</a:t>
                      </a:r>
                      <a:r>
                        <a:rPr lang="en-US" altLang="ko-KR" sz="1100" baseline="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 Unified Access Framework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Not</a:t>
                      </a:r>
                      <a:r>
                        <a:rPr lang="en-US" altLang="ko-KR" sz="1100" baseline="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 “</a:t>
                      </a:r>
                      <a:r>
                        <a:rPr lang="en-US" altLang="ko-KR" sz="1100" baseline="0" dirty="0" err="1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dateStamp</a:t>
                      </a:r>
                      <a:r>
                        <a:rPr lang="en-US" altLang="ko-KR" sz="1100" baseline="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”</a:t>
                      </a:r>
                    </a:p>
                    <a:p>
                      <a:pPr latinLnBrk="1"/>
                      <a:r>
                        <a:rPr lang="en-US" altLang="ko-KR" sz="1100" baseline="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Format</a:t>
                      </a:r>
                      <a:endParaRPr lang="ko-KR" altLang="en-US" sz="1100" dirty="0" smtClean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20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MEDINA BP Broker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Miss</a:t>
                      </a:r>
                    </a:p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“</a:t>
                      </a:r>
                      <a:r>
                        <a:rPr lang="en-US" altLang="ko-KR" sz="1100" dirty="0" err="1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dateStamp</a:t>
                      </a:r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”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31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New</a:t>
                      </a:r>
                      <a:r>
                        <a:rPr lang="en-US" altLang="ko-KR" sz="1100" baseline="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 Zealand</a:t>
                      </a:r>
                    </a:p>
                    <a:p>
                      <a:pPr latinLnBrk="1"/>
                      <a:r>
                        <a:rPr lang="en-US" altLang="ko-KR" sz="1100" baseline="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Gov. Data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Nothing based on ISO19115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</a:tr>
              <a:tr h="43206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11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err="1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Webservice</a:t>
                      </a:r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 Energy Catalog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Not</a:t>
                      </a:r>
                      <a:r>
                        <a:rPr lang="en-US" altLang="ko-KR" sz="1100" baseline="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 “</a:t>
                      </a:r>
                      <a:r>
                        <a:rPr lang="en-US" altLang="ko-KR" sz="1100" baseline="0" dirty="0" err="1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dateStamp</a:t>
                      </a:r>
                      <a:r>
                        <a:rPr lang="en-US" altLang="ko-KR" sz="1100" baseline="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”</a:t>
                      </a:r>
                    </a:p>
                    <a:p>
                      <a:pPr latinLnBrk="1"/>
                      <a:r>
                        <a:rPr lang="en-US" altLang="ko-KR" sz="1100" baseline="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Format</a:t>
                      </a:r>
                      <a:endParaRPr lang="ko-KR" altLang="en-US" sz="1100" dirty="0" smtClean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21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Data Integration</a:t>
                      </a:r>
                    </a:p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&amp;Analysis</a:t>
                      </a:r>
                      <a:r>
                        <a:rPr lang="en-US" altLang="ko-KR" sz="1100" baseline="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 Syst.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9057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Not following</a:t>
                      </a:r>
                      <a:r>
                        <a:rPr lang="en-US" altLang="ko-KR" sz="1100" baseline="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 UTF-8 format</a:t>
                      </a:r>
                      <a:endParaRPr lang="ko-KR" altLang="en-US" sz="1100" dirty="0" smtClean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32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err="1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Fed</a:t>
                      </a:r>
                      <a:r>
                        <a:rPr lang="en-US" altLang="ko-KR" sz="1100" baseline="0" dirty="0" err="1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EO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Arial Unicode MS" panose="020B0604020202020204" pitchFamily="50" charset="-127"/>
                          <a:ea typeface="Arial Unicode MS" panose="020B0604020202020204" pitchFamily="50" charset="-127"/>
                          <a:cs typeface="Arial Unicode MS" panose="020B0604020202020204" pitchFamily="50" charset="-127"/>
                        </a:rPr>
                        <a:t>-</a:t>
                      </a:r>
                      <a:endParaRPr lang="ko-KR" altLang="en-US" sz="1100" dirty="0">
                        <a:latin typeface="Arial Unicode MS" panose="020B0604020202020204" pitchFamily="50" charset="-127"/>
                        <a:ea typeface="Arial Unicode MS" panose="020B0604020202020204" pitchFamily="50" charset="-127"/>
                        <a:cs typeface="Arial Unicode MS" panose="020B0604020202020204" pitchFamily="50" charset="-127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14549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Text Box 7"/>
          <p:cNvSpPr txBox="1">
            <a:spLocks noChangeArrowheads="1"/>
          </p:cNvSpPr>
          <p:nvPr/>
        </p:nvSpPr>
        <p:spPr bwMode="auto">
          <a:xfrm>
            <a:off x="261834" y="224306"/>
            <a:ext cx="8795736" cy="4328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" tIns="36000" rIns="36000" bIns="36000">
            <a:spAutoFit/>
            <a:scene3d>
              <a:camera prst="orthographicFront"/>
              <a:lightRig rig="threePt" dir="t"/>
            </a:scene3d>
            <a:sp3d contourW="44450">
              <a:bevelT w="1270"/>
              <a:bevelB w="0" h="0"/>
              <a:contourClr>
                <a:srgbClr val="F3F3F3"/>
              </a:contourClr>
            </a:sp3d>
          </a:bodyPr>
          <a:lstStyle/>
          <a:p>
            <a:pPr marL="266700" indent="-266700" defTabSz="762000" eaLnBrk="0" hangingPunct="0">
              <a:lnSpc>
                <a:spcPct val="90000"/>
              </a:lnSpc>
              <a:tabLst>
                <a:tab pos="5648325" algn="l"/>
              </a:tabLst>
              <a:defRPr/>
            </a:pPr>
            <a:r>
              <a:rPr lang="en-US" altLang="ko-KR" sz="2600" dirty="0" smtClean="0">
                <a:solidFill>
                  <a:srgbClr val="163F7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Interoperability  </a:t>
            </a:r>
            <a:r>
              <a:rPr lang="en-US" altLang="ko-KR" sz="2600" dirty="0" err="1" smtClean="0">
                <a:solidFill>
                  <a:srgbClr val="163F7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Prj</a:t>
            </a:r>
            <a:r>
              <a:rPr lang="en-US" altLang="ko-KR" sz="2600" dirty="0" smtClean="0">
                <a:solidFill>
                  <a:srgbClr val="163F7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  with GEOSS : Metadata Processing</a:t>
            </a:r>
            <a:endParaRPr lang="ko-KR" altLang="en-US" sz="2600" dirty="0">
              <a:solidFill>
                <a:srgbClr val="163F7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graphicFrame>
        <p:nvGraphicFramePr>
          <p:cNvPr id="4" name="Group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9543409"/>
              </p:ext>
            </p:extLst>
          </p:nvPr>
        </p:nvGraphicFramePr>
        <p:xfrm>
          <a:off x="488582" y="1628750"/>
          <a:ext cx="8929038" cy="4680650"/>
        </p:xfrm>
        <a:graphic>
          <a:graphicData uri="http://schemas.openxmlformats.org/drawingml/2006/table">
            <a:tbl>
              <a:tblPr/>
              <a:tblGrid>
                <a:gridCol w="2016078"/>
                <a:gridCol w="6912960"/>
              </a:tblGrid>
              <a:tr h="27122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 ExtraBold" pitchFamily="50" charset="-127"/>
                          <a:ea typeface="나눔고딕 ExtraBold" pitchFamily="50" charset="-127"/>
                          <a:cs typeface="+mn-cs"/>
                        </a:rPr>
                        <a:t>GEO DAB</a:t>
                      </a:r>
                      <a:endParaRPr kumimoji="1" lang="ko-KR" altLang="ko-KR" sz="1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 ExtraBold" pitchFamily="50" charset="-127"/>
                        <a:ea typeface="나눔고딕 ExtraBold" pitchFamily="50" charset="-127"/>
                        <a:cs typeface="+mn-cs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 ExtraBold" pitchFamily="50" charset="-127"/>
                          <a:ea typeface="나눔고딕 ExtraBold" pitchFamily="50" charset="-127"/>
                          <a:cs typeface="+mn-cs"/>
                        </a:rPr>
                        <a:t>GISC Seoul</a:t>
                      </a:r>
                      <a:endParaRPr kumimoji="1" lang="ko-KR" altLang="ko-KR" sz="1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 ExtraBold" pitchFamily="50" charset="-127"/>
                        <a:ea typeface="나눔고딕 ExtraBold" pitchFamily="50" charset="-127"/>
                        <a:cs typeface="+mn-cs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440942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  <a:cs typeface="굴림" pitchFamily="50" charset="-127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  <a:cs typeface="굴림" pitchFamily="50" charset="-127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AutoShape 56"/>
          <p:cNvSpPr>
            <a:spLocks noChangeArrowheads="1"/>
          </p:cNvSpPr>
          <p:nvPr/>
        </p:nvSpPr>
        <p:spPr bwMode="auto">
          <a:xfrm>
            <a:off x="1169427" y="4018901"/>
            <a:ext cx="590550" cy="485775"/>
          </a:xfrm>
          <a:prstGeom prst="can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lIns="18000" tIns="10800" rIns="18000" bIns="10800" anchor="ctr"/>
          <a:lstStyle/>
          <a:p>
            <a:pPr algn="ctr" latinLnBrk="1">
              <a:buClrTx/>
              <a:buSzTx/>
              <a:buFontTx/>
              <a:buNone/>
            </a:pP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GEOSS</a:t>
            </a:r>
          </a:p>
          <a:p>
            <a:pPr algn="ctr" latinLnBrk="1">
              <a:buClrTx/>
              <a:buSzTx/>
              <a:buFontTx/>
              <a:buNone/>
            </a:pP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MD</a:t>
            </a:r>
            <a:endParaRPr lang="ko-KR" altLang="en-US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cxnSp>
        <p:nvCxnSpPr>
          <p:cNvPr id="6" name="AutoShape 854"/>
          <p:cNvCxnSpPr>
            <a:cxnSpLocks noChangeShapeType="1"/>
            <a:stCxn id="5" idx="1"/>
            <a:endCxn id="7" idx="2"/>
          </p:cNvCxnSpPr>
          <p:nvPr/>
        </p:nvCxnSpPr>
        <p:spPr bwMode="auto">
          <a:xfrm flipV="1">
            <a:off x="1464702" y="3757942"/>
            <a:ext cx="0" cy="260959"/>
          </a:xfrm>
          <a:prstGeom prst="straightConnector1">
            <a:avLst/>
          </a:prstGeom>
          <a:noFill/>
          <a:ln w="19050">
            <a:solidFill>
              <a:srgbClr val="5F5F5F"/>
            </a:solidFill>
            <a:miter lim="800000"/>
            <a:headEnd/>
            <a:tailEnd type="triangle" w="med" len="med"/>
          </a:ln>
        </p:spPr>
      </p:cxnSp>
      <p:sp>
        <p:nvSpPr>
          <p:cNvPr id="7" name="Text Box 200"/>
          <p:cNvSpPr txBox="1">
            <a:spLocks noChangeArrowheads="1"/>
          </p:cNvSpPr>
          <p:nvPr/>
        </p:nvSpPr>
        <p:spPr bwMode="auto">
          <a:xfrm>
            <a:off x="1065446" y="3397580"/>
            <a:ext cx="798512" cy="36036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lIns="18000" tIns="10800" rIns="18000" bIns="10800" anchor="ctr"/>
          <a:lstStyle/>
          <a:p>
            <a:pPr algn="ctr" latinLnBrk="1">
              <a:buClrTx/>
              <a:buSzTx/>
              <a:buFontTx/>
              <a:buNone/>
              <a:defRPr/>
            </a:pP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MD Sending Module</a:t>
            </a:r>
          </a:p>
          <a:p>
            <a:pPr algn="ctr" latinLnBrk="1">
              <a:buClrTx/>
              <a:buSzTx/>
              <a:buFontTx/>
              <a:buNone/>
              <a:defRPr/>
            </a:pP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(OAI-PMH)</a:t>
            </a:r>
          </a:p>
        </p:txBody>
      </p:sp>
      <p:sp>
        <p:nvSpPr>
          <p:cNvPr id="8" name="Text Box 200"/>
          <p:cNvSpPr txBox="1">
            <a:spLocks noChangeArrowheads="1"/>
          </p:cNvSpPr>
          <p:nvPr/>
        </p:nvSpPr>
        <p:spPr bwMode="auto">
          <a:xfrm>
            <a:off x="1065446" y="4739919"/>
            <a:ext cx="798512" cy="43237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lIns="18000" tIns="10800" rIns="18000" bIns="10800" anchor="ctr"/>
          <a:lstStyle/>
          <a:p>
            <a:pPr algn="ctr" latinLnBrk="1">
              <a:buClrTx/>
              <a:buSzTx/>
              <a:buFontTx/>
              <a:buNone/>
              <a:defRPr/>
            </a:pP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GEOSS </a:t>
            </a:r>
          </a:p>
          <a:p>
            <a:pPr algn="ctr" latinLnBrk="1">
              <a:buClrTx/>
              <a:buSzTx/>
              <a:buFontTx/>
              <a:buNone/>
              <a:defRPr/>
            </a:pP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MD</a:t>
            </a:r>
          </a:p>
          <a:p>
            <a:pPr algn="ctr" latinLnBrk="1">
              <a:buClrTx/>
              <a:buSzTx/>
              <a:buFontTx/>
              <a:buNone/>
              <a:defRPr/>
            </a:pP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Assembly</a:t>
            </a:r>
          </a:p>
        </p:txBody>
      </p:sp>
      <p:cxnSp>
        <p:nvCxnSpPr>
          <p:cNvPr id="9" name="AutoShape 854"/>
          <p:cNvCxnSpPr>
            <a:cxnSpLocks noChangeShapeType="1"/>
            <a:stCxn id="8" idx="0"/>
            <a:endCxn id="5" idx="3"/>
          </p:cNvCxnSpPr>
          <p:nvPr/>
        </p:nvCxnSpPr>
        <p:spPr bwMode="auto">
          <a:xfrm flipV="1">
            <a:off x="1464702" y="4504676"/>
            <a:ext cx="0" cy="235243"/>
          </a:xfrm>
          <a:prstGeom prst="straightConnector1">
            <a:avLst/>
          </a:prstGeom>
          <a:noFill/>
          <a:ln w="19050">
            <a:solidFill>
              <a:srgbClr val="5F5F5F"/>
            </a:solidFill>
            <a:miter lim="800000"/>
            <a:headEnd/>
            <a:tailEnd type="triangle" w="med" len="med"/>
          </a:ln>
        </p:spPr>
      </p:cxnSp>
      <p:sp>
        <p:nvSpPr>
          <p:cNvPr id="10" name="Rectangle 48"/>
          <p:cNvSpPr>
            <a:spLocks noChangeArrowheads="1"/>
          </p:cNvSpPr>
          <p:nvPr/>
        </p:nvSpPr>
        <p:spPr bwMode="auto">
          <a:xfrm>
            <a:off x="920440" y="5270152"/>
            <a:ext cx="1080150" cy="535178"/>
          </a:xfrm>
          <a:prstGeom prst="round2SameRect">
            <a:avLst>
              <a:gd name="adj1" fmla="val 0"/>
              <a:gd name="adj2" fmla="val 0"/>
            </a:avLst>
          </a:prstGeom>
          <a:solidFill>
            <a:schemeClr val="bg2">
              <a:lumMod val="75000"/>
              <a:alpha val="93000"/>
            </a:schemeClr>
          </a:solidFill>
          <a:ln w="19050">
            <a:noFill/>
          </a:ln>
          <a:effectLst>
            <a:outerShdw blurRad="165100" dist="12700" dir="18900000" algn="bl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rtlCol="0" anchor="ctr" anchorCtr="0">
            <a:noAutofit/>
          </a:bodyPr>
          <a:lstStyle/>
          <a:p>
            <a:pPr marL="171450" indent="-85725" latinLnBrk="0">
              <a:buFont typeface="Arial" panose="020B0604020202020204" pitchFamily="34" charset="0"/>
              <a:buChar char="•"/>
            </a:pPr>
            <a:r>
              <a:rPr lang="en-US" altLang="ko-KR" sz="800" kern="1000" dirty="0">
                <a:solidFill>
                  <a:srgbClr val="1F497D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ISO19139 </a:t>
            </a:r>
            <a:r>
              <a:rPr lang="en-US" altLang="ko-KR" sz="800" kern="1000" dirty="0" smtClean="0">
                <a:solidFill>
                  <a:srgbClr val="1F497D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filtering</a:t>
            </a:r>
            <a:endParaRPr lang="en-US" altLang="ko-KR" sz="800" kern="1000" dirty="0">
              <a:solidFill>
                <a:srgbClr val="1F497D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1450" indent="-85725" latinLnBrk="0">
              <a:buFont typeface="Arial" panose="020B0604020202020204" pitchFamily="34" charset="0"/>
              <a:buChar char="•"/>
            </a:pPr>
            <a:r>
              <a:rPr lang="en-US" altLang="ko-KR" sz="800" kern="1000" dirty="0" smtClean="0">
                <a:solidFill>
                  <a:srgbClr val="1F497D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MD Update for modified and deleted</a:t>
            </a:r>
            <a:endParaRPr lang="ko-KR" altLang="en-US" sz="800" kern="1000" dirty="0">
              <a:solidFill>
                <a:srgbClr val="1F497D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Text Box 43"/>
          <p:cNvSpPr txBox="1">
            <a:spLocks noChangeArrowheads="1"/>
          </p:cNvSpPr>
          <p:nvPr/>
        </p:nvSpPr>
        <p:spPr bwMode="auto">
          <a:xfrm>
            <a:off x="5491871" y="2927780"/>
            <a:ext cx="213992" cy="153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 anchor="ctr"/>
          <a:lstStyle/>
          <a:p>
            <a:pPr algn="ctr" latinLnBrk="1">
              <a:buClrTx/>
              <a:buSzTx/>
              <a:buFontTx/>
              <a:buNone/>
            </a:pPr>
            <a:endParaRPr lang="en-US" altLang="ko-KR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 Box 200"/>
          <p:cNvSpPr txBox="1">
            <a:spLocks noChangeArrowheads="1"/>
          </p:cNvSpPr>
          <p:nvPr/>
        </p:nvSpPr>
        <p:spPr bwMode="auto">
          <a:xfrm>
            <a:off x="2869472" y="2911638"/>
            <a:ext cx="798512" cy="432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lIns="18000" tIns="10800" rIns="18000" bIns="10800" anchor="ctr"/>
          <a:lstStyle/>
          <a:p>
            <a:pPr algn="ctr" latinLnBrk="1">
              <a:buClrTx/>
              <a:buSzTx/>
              <a:buFontTx/>
              <a:buNone/>
              <a:defRPr/>
            </a:pP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MD</a:t>
            </a:r>
          </a:p>
          <a:p>
            <a:pPr algn="ctr" latinLnBrk="1">
              <a:buClrTx/>
              <a:buSzTx/>
              <a:buFontTx/>
              <a:buNone/>
              <a:defRPr/>
            </a:pPr>
            <a:r>
              <a:rPr lang="en-US" altLang="ko-KR" sz="800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Harvestor</a:t>
            </a:r>
            <a:endParaRPr lang="en-US" altLang="ko-KR" sz="8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ctr" latinLnBrk="1">
              <a:buClrTx/>
              <a:buSzTx/>
              <a:buFontTx/>
              <a:buNone/>
              <a:defRPr/>
            </a:pP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(OAI-PMH)</a:t>
            </a:r>
          </a:p>
        </p:txBody>
      </p:sp>
      <p:cxnSp>
        <p:nvCxnSpPr>
          <p:cNvPr id="13" name="AutoShape 854"/>
          <p:cNvCxnSpPr>
            <a:cxnSpLocks noChangeShapeType="1"/>
            <a:stCxn id="12" idx="2"/>
            <a:endCxn id="45" idx="0"/>
          </p:cNvCxnSpPr>
          <p:nvPr/>
        </p:nvCxnSpPr>
        <p:spPr bwMode="auto">
          <a:xfrm>
            <a:off x="3268728" y="3343638"/>
            <a:ext cx="9525" cy="289334"/>
          </a:xfrm>
          <a:prstGeom prst="straightConnector1">
            <a:avLst/>
          </a:prstGeom>
          <a:noFill/>
          <a:ln w="19050">
            <a:solidFill>
              <a:srgbClr val="5F5F5F"/>
            </a:solidFill>
            <a:miter lim="800000"/>
            <a:headEnd/>
            <a:tailEnd type="triangle" w="med" len="med"/>
          </a:ln>
        </p:spPr>
      </p:cxnSp>
      <p:sp>
        <p:nvSpPr>
          <p:cNvPr id="14" name="순서도: 수행의 시작/종료 13"/>
          <p:cNvSpPr/>
          <p:nvPr/>
        </p:nvSpPr>
        <p:spPr bwMode="auto">
          <a:xfrm>
            <a:off x="6027663" y="5085230"/>
            <a:ext cx="662202" cy="275351"/>
          </a:xfrm>
          <a:prstGeom prst="flowChartTerminator">
            <a:avLst/>
          </a:prstGeom>
          <a:solidFill>
            <a:schemeClr val="accent1">
              <a:lumMod val="40000"/>
              <a:lumOff val="60000"/>
            </a:schemeClr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lIns="18000" tIns="10800" rIns="18000" bIns="10800" anchor="ctr"/>
          <a:lstStyle/>
          <a:p>
            <a:pPr algn="ctr"/>
            <a:endParaRPr lang="en-US" altLang="ko-KR" sz="8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ctr"/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Message</a:t>
            </a:r>
            <a:endParaRPr lang="en-US" altLang="ko-KR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ctr"/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Processing</a:t>
            </a:r>
            <a:endParaRPr lang="ko-KR" altLang="en-US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ctr" latinLnBrk="1">
              <a:buClrTx/>
              <a:buSzTx/>
              <a:buFontTx/>
              <a:buNone/>
            </a:pPr>
            <a:endParaRPr lang="ko-KR" altLang="en-US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cxnSp>
        <p:nvCxnSpPr>
          <p:cNvPr id="15" name="AutoShape 854"/>
          <p:cNvCxnSpPr>
            <a:cxnSpLocks noChangeShapeType="1"/>
            <a:endCxn id="14" idx="0"/>
          </p:cNvCxnSpPr>
          <p:nvPr/>
        </p:nvCxnSpPr>
        <p:spPr bwMode="auto">
          <a:xfrm rot="5400000">
            <a:off x="6153342" y="4879806"/>
            <a:ext cx="410846" cy="2"/>
          </a:xfrm>
          <a:prstGeom prst="bentConnector3">
            <a:avLst>
              <a:gd name="adj1" fmla="val 50000"/>
            </a:avLst>
          </a:prstGeom>
          <a:noFill/>
          <a:ln w="19050">
            <a:solidFill>
              <a:srgbClr val="5F5F5F"/>
            </a:solidFill>
            <a:miter lim="800000"/>
            <a:headEnd/>
            <a:tailEnd type="triangle" w="med" len="med"/>
          </a:ln>
        </p:spPr>
      </p:cxnSp>
      <p:sp>
        <p:nvSpPr>
          <p:cNvPr id="16" name="Text Box 43"/>
          <p:cNvSpPr txBox="1">
            <a:spLocks noChangeArrowheads="1"/>
          </p:cNvSpPr>
          <p:nvPr/>
        </p:nvSpPr>
        <p:spPr bwMode="auto">
          <a:xfrm>
            <a:off x="6894036" y="4196522"/>
            <a:ext cx="467297" cy="2293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 anchor="ctr"/>
          <a:lstStyle/>
          <a:p>
            <a:pPr algn="ctr" latinLnBrk="1">
              <a:buClrTx/>
              <a:buSzTx/>
              <a:buFontTx/>
              <a:buNone/>
            </a:pP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Yes</a:t>
            </a:r>
            <a:endParaRPr lang="en-US" altLang="ko-KR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Text Box 43"/>
          <p:cNvSpPr txBox="1">
            <a:spLocks noChangeArrowheads="1"/>
          </p:cNvSpPr>
          <p:nvPr/>
        </p:nvSpPr>
        <p:spPr bwMode="auto">
          <a:xfrm>
            <a:off x="6008215" y="4704254"/>
            <a:ext cx="467297" cy="2293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 anchor="ctr"/>
          <a:lstStyle/>
          <a:p>
            <a:pPr algn="ctr" latinLnBrk="1">
              <a:buClrTx/>
              <a:buSzTx/>
              <a:buFontTx/>
              <a:buNone/>
            </a:pP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No</a:t>
            </a:r>
            <a:endParaRPr lang="en-US" altLang="ko-KR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 Box 200"/>
          <p:cNvSpPr txBox="1">
            <a:spLocks noChangeArrowheads="1"/>
          </p:cNvSpPr>
          <p:nvPr/>
        </p:nvSpPr>
        <p:spPr bwMode="auto">
          <a:xfrm>
            <a:off x="2869472" y="2324789"/>
            <a:ext cx="798512" cy="36036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lIns="18000" tIns="10800" rIns="18000" bIns="10800" anchor="ctr"/>
          <a:lstStyle/>
          <a:p>
            <a:pPr algn="ctr" latinLnBrk="1">
              <a:buClrTx/>
              <a:buSzTx/>
              <a:buFontTx/>
              <a:buNone/>
              <a:defRPr/>
            </a:pP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MD Mgt.</a:t>
            </a:r>
          </a:p>
          <a:p>
            <a:pPr algn="ctr" latinLnBrk="1">
              <a:buClrTx/>
              <a:buSzTx/>
              <a:buFontTx/>
              <a:buNone/>
              <a:defRPr/>
            </a:pP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Service</a:t>
            </a:r>
          </a:p>
        </p:txBody>
      </p:sp>
      <p:cxnSp>
        <p:nvCxnSpPr>
          <p:cNvPr id="19" name="AutoShape 854"/>
          <p:cNvCxnSpPr>
            <a:cxnSpLocks noChangeShapeType="1"/>
          </p:cNvCxnSpPr>
          <p:nvPr/>
        </p:nvCxnSpPr>
        <p:spPr bwMode="auto">
          <a:xfrm>
            <a:off x="3268728" y="2685151"/>
            <a:ext cx="0" cy="226487"/>
          </a:xfrm>
          <a:prstGeom prst="straightConnector1">
            <a:avLst/>
          </a:prstGeom>
          <a:noFill/>
          <a:ln w="19050">
            <a:solidFill>
              <a:srgbClr val="5F5F5F"/>
            </a:solidFill>
            <a:miter lim="800000"/>
            <a:headEnd/>
            <a:tailEnd type="triangle" w="med" len="med"/>
          </a:ln>
        </p:spPr>
      </p:cxnSp>
      <p:sp>
        <p:nvSpPr>
          <p:cNvPr id="20" name="AutoShape 38"/>
          <p:cNvSpPr>
            <a:spLocks noChangeArrowheads="1"/>
          </p:cNvSpPr>
          <p:nvPr/>
        </p:nvSpPr>
        <p:spPr bwMode="auto">
          <a:xfrm>
            <a:off x="4642828" y="2825393"/>
            <a:ext cx="864000" cy="504000"/>
          </a:xfrm>
          <a:prstGeom prst="diamond">
            <a:avLst/>
          </a:prstGeom>
          <a:solidFill>
            <a:srgbClr val="FFFFFF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lIns="18000" tIns="10800" rIns="18000" bIns="10800" anchor="ctr"/>
          <a:lstStyle/>
          <a:p>
            <a:pPr algn="ctr" latinLnBrk="1">
              <a:buClrTx/>
              <a:buSzTx/>
              <a:buFontTx/>
              <a:buNone/>
            </a:pPr>
            <a:endParaRPr lang="en-US" altLang="ko-KR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순서도: 수행의 시작/종료 20"/>
          <p:cNvSpPr/>
          <p:nvPr/>
        </p:nvSpPr>
        <p:spPr bwMode="auto">
          <a:xfrm>
            <a:off x="4746491" y="3545473"/>
            <a:ext cx="662202" cy="275351"/>
          </a:xfrm>
          <a:prstGeom prst="flowChartTerminator">
            <a:avLst/>
          </a:prstGeom>
          <a:solidFill>
            <a:schemeClr val="accent1">
              <a:lumMod val="40000"/>
              <a:lumOff val="60000"/>
            </a:schemeClr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lIns="18000" tIns="10800" rIns="18000" bIns="10800" anchor="ctr"/>
          <a:lstStyle/>
          <a:p>
            <a:pPr algn="ctr" latinLnBrk="1">
              <a:buClrTx/>
              <a:buSzTx/>
              <a:buFontTx/>
              <a:buNone/>
            </a:pP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Message</a:t>
            </a:r>
          </a:p>
          <a:p>
            <a:pPr algn="ctr" latinLnBrk="1">
              <a:buClrTx/>
              <a:buSzTx/>
              <a:buFontTx/>
              <a:buNone/>
            </a:pP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Processing</a:t>
            </a:r>
            <a:endParaRPr lang="ko-KR" altLang="en-US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cxnSp>
        <p:nvCxnSpPr>
          <p:cNvPr id="22" name="AutoShape 854"/>
          <p:cNvCxnSpPr>
            <a:cxnSpLocks noChangeShapeType="1"/>
            <a:stCxn id="20" idx="2"/>
            <a:endCxn id="21" idx="0"/>
          </p:cNvCxnSpPr>
          <p:nvPr/>
        </p:nvCxnSpPr>
        <p:spPr bwMode="auto">
          <a:xfrm>
            <a:off x="5074828" y="3329393"/>
            <a:ext cx="2764" cy="216080"/>
          </a:xfrm>
          <a:prstGeom prst="straightConnector1">
            <a:avLst/>
          </a:prstGeom>
          <a:noFill/>
          <a:ln w="19050">
            <a:solidFill>
              <a:srgbClr val="5F5F5F"/>
            </a:solidFill>
            <a:miter lim="800000"/>
            <a:headEnd/>
            <a:tailEnd type="triangle" w="med" len="med"/>
          </a:ln>
        </p:spPr>
      </p:cxnSp>
      <p:sp>
        <p:nvSpPr>
          <p:cNvPr id="23" name="Text Box 43"/>
          <p:cNvSpPr txBox="1">
            <a:spLocks noChangeArrowheads="1"/>
          </p:cNvSpPr>
          <p:nvPr/>
        </p:nvSpPr>
        <p:spPr bwMode="auto">
          <a:xfrm>
            <a:off x="4592950" y="3316080"/>
            <a:ext cx="467297" cy="2293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 anchor="ctr"/>
          <a:lstStyle/>
          <a:p>
            <a:pPr algn="ctr" latinLnBrk="1">
              <a:buClrTx/>
              <a:buSzTx/>
              <a:buFontTx/>
              <a:buNone/>
            </a:pP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Invalid</a:t>
            </a:r>
            <a:endParaRPr lang="en-US" altLang="ko-KR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cxnSp>
        <p:nvCxnSpPr>
          <p:cNvPr id="24" name="AutoShape 854"/>
          <p:cNvCxnSpPr>
            <a:cxnSpLocks noChangeShapeType="1"/>
            <a:stCxn id="20" idx="3"/>
            <a:endCxn id="25" idx="1"/>
          </p:cNvCxnSpPr>
          <p:nvPr/>
        </p:nvCxnSpPr>
        <p:spPr bwMode="auto">
          <a:xfrm>
            <a:off x="5506828" y="3077393"/>
            <a:ext cx="563870" cy="0"/>
          </a:xfrm>
          <a:prstGeom prst="straightConnector1">
            <a:avLst/>
          </a:prstGeom>
          <a:noFill/>
          <a:ln w="19050">
            <a:solidFill>
              <a:srgbClr val="5F5F5F"/>
            </a:solidFill>
            <a:miter lim="800000"/>
            <a:headEnd/>
            <a:tailEnd type="triangle" w="med" len="med"/>
          </a:ln>
        </p:spPr>
      </p:cxnSp>
      <p:sp>
        <p:nvSpPr>
          <p:cNvPr id="25" name="AutoShape 38"/>
          <p:cNvSpPr>
            <a:spLocks noChangeArrowheads="1"/>
          </p:cNvSpPr>
          <p:nvPr/>
        </p:nvSpPr>
        <p:spPr bwMode="auto">
          <a:xfrm>
            <a:off x="6070698" y="2843393"/>
            <a:ext cx="972000" cy="468000"/>
          </a:xfrm>
          <a:prstGeom prst="diamond">
            <a:avLst/>
          </a:prstGeom>
          <a:solidFill>
            <a:srgbClr val="FFFFFF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lIns="18000" tIns="10800" rIns="18000" bIns="10800" anchor="ctr"/>
          <a:lstStyle/>
          <a:p>
            <a:pPr algn="ctr" latinLnBrk="1">
              <a:buClrTx/>
              <a:buSzTx/>
              <a:buFontTx/>
              <a:buNone/>
            </a:pPr>
            <a:endParaRPr lang="en-US" altLang="ko-KR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6" name="Text Box 43"/>
          <p:cNvSpPr txBox="1">
            <a:spLocks noChangeArrowheads="1"/>
          </p:cNvSpPr>
          <p:nvPr/>
        </p:nvSpPr>
        <p:spPr bwMode="auto">
          <a:xfrm>
            <a:off x="5349789" y="2855457"/>
            <a:ext cx="467297" cy="2293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 anchor="ctr"/>
          <a:lstStyle/>
          <a:p>
            <a:pPr algn="ctr" latinLnBrk="1">
              <a:buClrTx/>
              <a:buSzTx/>
              <a:buFontTx/>
              <a:buNone/>
            </a:pP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valid</a:t>
            </a:r>
            <a:endParaRPr lang="en-US" altLang="ko-KR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167730" y="2918255"/>
            <a:ext cx="7779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Extending</a:t>
            </a:r>
          </a:p>
          <a:p>
            <a:pPr algn="ctr"/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MD</a:t>
            </a:r>
            <a:endParaRPr lang="ko-KR" altLang="en-US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799630" y="2861216"/>
            <a:ext cx="550398" cy="442035"/>
          </a:xfrm>
          <a:prstGeom prst="rect">
            <a:avLst/>
          </a:prstGeom>
          <a:noFill/>
        </p:spPr>
        <p:txBody>
          <a:bodyPr wrap="none" lIns="36000" tIns="36000" rIns="36000" bIns="36000" rtlCol="0">
            <a:spAutoFit/>
          </a:bodyPr>
          <a:lstStyle/>
          <a:p>
            <a:pPr algn="ctr" latinLnBrk="1">
              <a:buClrTx/>
              <a:buSzTx/>
              <a:buFontTx/>
              <a:buNone/>
            </a:pP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Schema</a:t>
            </a:r>
          </a:p>
          <a:p>
            <a:pPr algn="ctr" latinLnBrk="1">
              <a:buClrTx/>
              <a:buSzTx/>
              <a:buFontTx/>
              <a:buNone/>
            </a:pP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Validation</a:t>
            </a:r>
          </a:p>
          <a:p>
            <a:pPr algn="ctr" latinLnBrk="1">
              <a:buClrTx/>
              <a:buSzTx/>
              <a:buFontTx/>
              <a:buNone/>
            </a:pP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Check</a:t>
            </a:r>
            <a:endParaRPr lang="en-US" altLang="ko-KR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9" name="AutoShape 38"/>
          <p:cNvSpPr>
            <a:spLocks noChangeArrowheads="1"/>
          </p:cNvSpPr>
          <p:nvPr/>
        </p:nvSpPr>
        <p:spPr bwMode="auto">
          <a:xfrm>
            <a:off x="5868249" y="4197686"/>
            <a:ext cx="972000" cy="468000"/>
          </a:xfrm>
          <a:prstGeom prst="diamond">
            <a:avLst/>
          </a:prstGeom>
          <a:solidFill>
            <a:srgbClr val="FFFFFF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lIns="18000" tIns="10800" rIns="18000" bIns="10800" anchor="ctr"/>
          <a:lstStyle/>
          <a:p>
            <a:pPr algn="ctr" latinLnBrk="1">
              <a:buClrTx/>
              <a:buSzTx/>
              <a:buFontTx/>
              <a:buNone/>
            </a:pPr>
            <a:endParaRPr lang="en-US" altLang="ko-KR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005140" y="4226733"/>
            <a:ext cx="8168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Check on Update : </a:t>
            </a:r>
            <a:r>
              <a:rPr lang="en-US" altLang="ko-KR" sz="8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New or Old</a:t>
            </a:r>
            <a:endParaRPr lang="ko-KR" altLang="en-US" sz="8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1" name="Text Box 200"/>
          <p:cNvSpPr txBox="1">
            <a:spLocks noChangeArrowheads="1"/>
          </p:cNvSpPr>
          <p:nvPr/>
        </p:nvSpPr>
        <p:spPr bwMode="auto">
          <a:xfrm>
            <a:off x="6793879" y="3473787"/>
            <a:ext cx="798512" cy="360362"/>
          </a:xfrm>
          <a:prstGeom prst="rect">
            <a:avLst/>
          </a:prstGeom>
          <a:solidFill>
            <a:schemeClr val="accent2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lIns="18000" tIns="10800" rIns="18000" bIns="10800" anchor="ctr"/>
          <a:lstStyle>
            <a:defPPr>
              <a:defRPr lang="ko-KR"/>
            </a:defPPr>
            <a:lvl1pPr algn="ctr">
              <a:buClrTx/>
              <a:buSzTx/>
              <a:buFontTx/>
              <a:buNone/>
              <a:defRPr sz="8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en-US" altLang="ko-KR" dirty="0" smtClean="0">
                <a:solidFill>
                  <a:schemeClr val="bg1"/>
                </a:solidFill>
              </a:rPr>
              <a:t>Ext.</a:t>
            </a:r>
            <a:r>
              <a:rPr lang="ko-KR" altLang="en-US" dirty="0" smtClean="0">
                <a:solidFill>
                  <a:schemeClr val="bg1"/>
                </a:solidFill>
              </a:rPr>
              <a:t> </a:t>
            </a:r>
            <a:r>
              <a:rPr lang="en-US" altLang="ko-KR" dirty="0" smtClean="0">
                <a:solidFill>
                  <a:schemeClr val="bg1"/>
                </a:solidFill>
              </a:rPr>
              <a:t>MD</a:t>
            </a:r>
          </a:p>
          <a:p>
            <a:r>
              <a:rPr lang="en-US" altLang="ko-KR" dirty="0" smtClean="0">
                <a:solidFill>
                  <a:schemeClr val="bg1"/>
                </a:solidFill>
              </a:rPr>
              <a:t>Decoding Module</a:t>
            </a:r>
            <a:endParaRPr lang="en-US" altLang="ko-KR" dirty="0">
              <a:solidFill>
                <a:schemeClr val="bg1"/>
              </a:solidFill>
            </a:endParaRPr>
          </a:p>
        </p:txBody>
      </p:sp>
      <p:cxnSp>
        <p:nvCxnSpPr>
          <p:cNvPr id="32" name="AutoShape 854"/>
          <p:cNvCxnSpPr>
            <a:cxnSpLocks noChangeShapeType="1"/>
            <a:stCxn id="25" idx="3"/>
            <a:endCxn id="31" idx="0"/>
          </p:cNvCxnSpPr>
          <p:nvPr/>
        </p:nvCxnSpPr>
        <p:spPr bwMode="auto">
          <a:xfrm>
            <a:off x="7042698" y="3077393"/>
            <a:ext cx="150437" cy="396394"/>
          </a:xfrm>
          <a:prstGeom prst="bentConnector2">
            <a:avLst/>
          </a:prstGeom>
          <a:noFill/>
          <a:ln w="19050">
            <a:solidFill>
              <a:srgbClr val="5F5F5F"/>
            </a:solidFill>
            <a:miter lim="800000"/>
            <a:headEnd/>
            <a:tailEnd type="triangle" w="med" len="med"/>
          </a:ln>
        </p:spPr>
      </p:cxnSp>
      <p:cxnSp>
        <p:nvCxnSpPr>
          <p:cNvPr id="33" name="AutoShape 854"/>
          <p:cNvCxnSpPr>
            <a:cxnSpLocks noChangeShapeType="1"/>
            <a:stCxn id="31" idx="2"/>
            <a:endCxn id="29" idx="0"/>
          </p:cNvCxnSpPr>
          <p:nvPr/>
        </p:nvCxnSpPr>
        <p:spPr bwMode="auto">
          <a:xfrm rot="5400000">
            <a:off x="6591924" y="3596474"/>
            <a:ext cx="363537" cy="838886"/>
          </a:xfrm>
          <a:prstGeom prst="bentConnector3">
            <a:avLst>
              <a:gd name="adj1" fmla="val 50000"/>
            </a:avLst>
          </a:prstGeom>
          <a:noFill/>
          <a:ln w="19050">
            <a:solidFill>
              <a:srgbClr val="5F5F5F"/>
            </a:solidFill>
            <a:miter lim="800000"/>
            <a:headEnd/>
            <a:tailEnd type="triangle" w="med" len="med"/>
          </a:ln>
        </p:spPr>
      </p:cxnSp>
      <p:cxnSp>
        <p:nvCxnSpPr>
          <p:cNvPr id="34" name="AutoShape 854"/>
          <p:cNvCxnSpPr>
            <a:cxnSpLocks noChangeShapeType="1"/>
            <a:stCxn id="25" idx="2"/>
            <a:endCxn id="30" idx="0"/>
          </p:cNvCxnSpPr>
          <p:nvPr/>
        </p:nvCxnSpPr>
        <p:spPr bwMode="auto">
          <a:xfrm rot="5400000">
            <a:off x="6027471" y="3697506"/>
            <a:ext cx="915340" cy="143115"/>
          </a:xfrm>
          <a:prstGeom prst="bentConnector3">
            <a:avLst>
              <a:gd name="adj1" fmla="val 50000"/>
            </a:avLst>
          </a:prstGeom>
          <a:noFill/>
          <a:ln w="19050">
            <a:solidFill>
              <a:srgbClr val="5F5F5F"/>
            </a:solidFill>
            <a:miter lim="800000"/>
            <a:headEnd/>
            <a:tailEnd type="triangle" w="med" len="med"/>
          </a:ln>
        </p:spPr>
      </p:cxnSp>
      <p:sp>
        <p:nvSpPr>
          <p:cNvPr id="35" name="Text Box 43"/>
          <p:cNvSpPr txBox="1">
            <a:spLocks noChangeArrowheads="1"/>
          </p:cNvSpPr>
          <p:nvPr/>
        </p:nvSpPr>
        <p:spPr bwMode="auto">
          <a:xfrm>
            <a:off x="6260279" y="3437433"/>
            <a:ext cx="324000" cy="2293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 anchor="ctr"/>
          <a:lstStyle/>
          <a:p>
            <a:pPr algn="ctr" latinLnBrk="1">
              <a:buClrTx/>
              <a:buSzTx/>
              <a:buFontTx/>
              <a:buNone/>
            </a:pP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No</a:t>
            </a:r>
            <a:endParaRPr lang="en-US" altLang="ko-KR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6" name="Text Box 43"/>
          <p:cNvSpPr txBox="1">
            <a:spLocks noChangeArrowheads="1"/>
          </p:cNvSpPr>
          <p:nvPr/>
        </p:nvSpPr>
        <p:spPr bwMode="auto">
          <a:xfrm>
            <a:off x="7107385" y="3114437"/>
            <a:ext cx="467297" cy="2293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 anchor="ctr"/>
          <a:lstStyle/>
          <a:p>
            <a:pPr algn="ctr" latinLnBrk="1">
              <a:buClrTx/>
              <a:buSzTx/>
              <a:buFontTx/>
              <a:buNone/>
            </a:pP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Yes</a:t>
            </a:r>
            <a:endParaRPr lang="en-US" altLang="ko-KR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7" name="직사각형 36"/>
          <p:cNvSpPr/>
          <p:nvPr/>
        </p:nvSpPr>
        <p:spPr bwMode="auto">
          <a:xfrm>
            <a:off x="3728830" y="2132820"/>
            <a:ext cx="1257673" cy="442035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36000" rIns="36000" bIns="360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85725" marR="0" indent="-8572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808080"/>
              </a:buClr>
              <a:buSzPct val="90000"/>
              <a:buFont typeface="Arial" panose="020B0604020202020204" pitchFamily="34" charset="0"/>
              <a:buChar char="•"/>
              <a:tabLst/>
            </a:pPr>
            <a:r>
              <a:rPr kumimoji="1"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Setting each harvesting to each OAI-SET of DAB</a:t>
            </a:r>
            <a:endParaRPr kumimoji="1" lang="ko-KR" alt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cxnSp>
        <p:nvCxnSpPr>
          <p:cNvPr id="38" name="AutoShape 854"/>
          <p:cNvCxnSpPr>
            <a:cxnSpLocks noChangeShapeType="1"/>
            <a:stCxn id="7" idx="0"/>
            <a:endCxn id="12" idx="1"/>
          </p:cNvCxnSpPr>
          <p:nvPr/>
        </p:nvCxnSpPr>
        <p:spPr bwMode="auto">
          <a:xfrm rot="5400000" flipH="1" flipV="1">
            <a:off x="2032116" y="2560224"/>
            <a:ext cx="269942" cy="1404770"/>
          </a:xfrm>
          <a:prstGeom prst="bentConnector2">
            <a:avLst/>
          </a:prstGeom>
          <a:noFill/>
          <a:ln w="19050">
            <a:solidFill>
              <a:srgbClr val="5F5F5F"/>
            </a:solidFill>
            <a:miter lim="800000"/>
            <a:headEnd/>
            <a:tailEnd type="triangle" w="med" len="med"/>
          </a:ln>
        </p:spPr>
      </p:cxnSp>
      <p:sp>
        <p:nvSpPr>
          <p:cNvPr id="39" name="AutoShape 56"/>
          <p:cNvSpPr>
            <a:spLocks noChangeArrowheads="1"/>
          </p:cNvSpPr>
          <p:nvPr/>
        </p:nvSpPr>
        <p:spPr bwMode="auto">
          <a:xfrm>
            <a:off x="6822026" y="5607595"/>
            <a:ext cx="590550" cy="485775"/>
          </a:xfrm>
          <a:prstGeom prst="can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lIns="18000" tIns="10800" rIns="18000" bIns="10800" anchor="ctr"/>
          <a:lstStyle/>
          <a:p>
            <a:pPr algn="ctr" latinLnBrk="1">
              <a:buClrTx/>
              <a:buSzTx/>
              <a:buFontTx/>
              <a:buNone/>
            </a:pP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GEOSS</a:t>
            </a:r>
          </a:p>
          <a:p>
            <a:pPr algn="ctr" latinLnBrk="1">
              <a:buClrTx/>
              <a:buSzTx/>
              <a:buFontTx/>
              <a:buNone/>
            </a:pP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MD(DB)</a:t>
            </a:r>
            <a:endParaRPr lang="ko-KR" altLang="en-US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cxnSp>
        <p:nvCxnSpPr>
          <p:cNvPr id="40" name="AutoShape 854"/>
          <p:cNvCxnSpPr>
            <a:cxnSpLocks noChangeShapeType="1"/>
            <a:stCxn id="29" idx="3"/>
            <a:endCxn id="39" idx="1"/>
          </p:cNvCxnSpPr>
          <p:nvPr/>
        </p:nvCxnSpPr>
        <p:spPr bwMode="auto">
          <a:xfrm>
            <a:off x="6840249" y="4431686"/>
            <a:ext cx="277052" cy="1175909"/>
          </a:xfrm>
          <a:prstGeom prst="bentConnector2">
            <a:avLst/>
          </a:prstGeom>
          <a:noFill/>
          <a:ln w="19050">
            <a:solidFill>
              <a:srgbClr val="5F5F5F"/>
            </a:solidFill>
            <a:miter lim="800000"/>
            <a:headEnd/>
            <a:tailEnd type="triangle" w="med" len="med"/>
          </a:ln>
        </p:spPr>
      </p:cxnSp>
      <p:sp>
        <p:nvSpPr>
          <p:cNvPr id="41" name="Text Box 200"/>
          <p:cNvSpPr txBox="1">
            <a:spLocks noChangeArrowheads="1"/>
          </p:cNvSpPr>
          <p:nvPr/>
        </p:nvSpPr>
        <p:spPr bwMode="auto">
          <a:xfrm>
            <a:off x="7830165" y="4508838"/>
            <a:ext cx="939331" cy="36036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lIns="18000" tIns="10800" rIns="18000" bIns="10800" anchor="ctr"/>
          <a:lstStyle/>
          <a:p>
            <a:pPr algn="ctr" latinLnBrk="1">
              <a:buClrTx/>
              <a:buSzTx/>
              <a:buFontTx/>
              <a:buNone/>
              <a:defRPr/>
            </a:pP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MD Indexing</a:t>
            </a:r>
          </a:p>
          <a:p>
            <a:pPr algn="ctr" latinLnBrk="1">
              <a:buClrTx/>
              <a:buSzTx/>
              <a:buFontTx/>
              <a:buNone/>
              <a:defRPr/>
            </a:pP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(Searching Engine)</a:t>
            </a:r>
          </a:p>
        </p:txBody>
      </p:sp>
      <p:cxnSp>
        <p:nvCxnSpPr>
          <p:cNvPr id="42" name="AutoShape 854"/>
          <p:cNvCxnSpPr>
            <a:cxnSpLocks noChangeShapeType="1"/>
            <a:stCxn id="29" idx="3"/>
            <a:endCxn id="41" idx="1"/>
          </p:cNvCxnSpPr>
          <p:nvPr/>
        </p:nvCxnSpPr>
        <p:spPr bwMode="auto">
          <a:xfrm>
            <a:off x="6840249" y="4431686"/>
            <a:ext cx="989916" cy="257333"/>
          </a:xfrm>
          <a:prstGeom prst="bentConnector3">
            <a:avLst>
              <a:gd name="adj1" fmla="val 50000"/>
            </a:avLst>
          </a:prstGeom>
          <a:noFill/>
          <a:ln w="19050">
            <a:solidFill>
              <a:srgbClr val="5F5F5F"/>
            </a:solidFill>
            <a:miter lim="800000"/>
            <a:headEnd/>
            <a:tailEnd type="triangle" w="med" len="med"/>
          </a:ln>
        </p:spPr>
      </p:cxnSp>
      <p:sp>
        <p:nvSpPr>
          <p:cNvPr id="43" name="AutoShape 56"/>
          <p:cNvSpPr>
            <a:spLocks noChangeArrowheads="1"/>
          </p:cNvSpPr>
          <p:nvPr/>
        </p:nvSpPr>
        <p:spPr bwMode="auto">
          <a:xfrm>
            <a:off x="8009698" y="5625798"/>
            <a:ext cx="590550" cy="485775"/>
          </a:xfrm>
          <a:prstGeom prst="can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lIns="18000" tIns="10800" rIns="18000" bIns="10800" anchor="ctr"/>
          <a:lstStyle/>
          <a:p>
            <a:pPr algn="ctr" latinLnBrk="1">
              <a:buClrTx/>
              <a:buSzTx/>
              <a:buFontTx/>
              <a:buNone/>
            </a:pP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GEOSS</a:t>
            </a:r>
          </a:p>
          <a:p>
            <a:pPr algn="ctr" latinLnBrk="1">
              <a:buClrTx/>
              <a:buSzTx/>
              <a:buFontTx/>
              <a:buNone/>
            </a:pP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MD(Index)</a:t>
            </a:r>
          </a:p>
        </p:txBody>
      </p:sp>
      <p:cxnSp>
        <p:nvCxnSpPr>
          <p:cNvPr id="44" name="AutoShape 854"/>
          <p:cNvCxnSpPr>
            <a:cxnSpLocks noChangeShapeType="1"/>
            <a:stCxn id="41" idx="2"/>
            <a:endCxn id="43" idx="1"/>
          </p:cNvCxnSpPr>
          <p:nvPr/>
        </p:nvCxnSpPr>
        <p:spPr bwMode="auto">
          <a:xfrm>
            <a:off x="8299831" y="4869200"/>
            <a:ext cx="5142" cy="756598"/>
          </a:xfrm>
          <a:prstGeom prst="straightConnector1">
            <a:avLst/>
          </a:prstGeom>
          <a:noFill/>
          <a:ln w="19050">
            <a:solidFill>
              <a:srgbClr val="5F5F5F"/>
            </a:solidFill>
            <a:miter lim="800000"/>
            <a:headEnd/>
            <a:tailEnd type="triangle" w="med" len="med"/>
          </a:ln>
        </p:spPr>
      </p:cxnSp>
      <p:sp>
        <p:nvSpPr>
          <p:cNvPr id="45" name="Text Box 200"/>
          <p:cNvSpPr txBox="1">
            <a:spLocks noChangeArrowheads="1"/>
          </p:cNvSpPr>
          <p:nvPr/>
        </p:nvSpPr>
        <p:spPr bwMode="auto">
          <a:xfrm>
            <a:off x="2878997" y="3632972"/>
            <a:ext cx="798512" cy="504382"/>
          </a:xfrm>
          <a:prstGeom prst="rect">
            <a:avLst/>
          </a:prstGeom>
          <a:solidFill>
            <a:schemeClr val="accent2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lIns="18000" tIns="10800" rIns="18000" bIns="10800" anchor="ctr"/>
          <a:lstStyle/>
          <a:p>
            <a:pPr algn="ctr" latinLnBrk="1">
              <a:buClrTx/>
              <a:buSzTx/>
              <a:buFontTx/>
              <a:buNone/>
              <a:defRPr/>
            </a:pPr>
            <a:r>
              <a:rPr lang="en-US" altLang="ko-KR" sz="80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Check on</a:t>
            </a:r>
          </a:p>
          <a:p>
            <a:pPr algn="ctr" latinLnBrk="1">
              <a:buClrTx/>
              <a:buSzTx/>
              <a:buFontTx/>
              <a:buNone/>
              <a:defRPr/>
            </a:pPr>
            <a:r>
              <a:rPr lang="en-US" altLang="ko-KR" sz="80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UTF-8</a:t>
            </a:r>
          </a:p>
        </p:txBody>
      </p:sp>
      <p:sp>
        <p:nvSpPr>
          <p:cNvPr id="46" name="Text Box 200"/>
          <p:cNvSpPr txBox="1">
            <a:spLocks noChangeArrowheads="1"/>
          </p:cNvSpPr>
          <p:nvPr/>
        </p:nvSpPr>
        <p:spPr bwMode="auto">
          <a:xfrm>
            <a:off x="2878997" y="5156928"/>
            <a:ext cx="798512" cy="504382"/>
          </a:xfrm>
          <a:prstGeom prst="rect">
            <a:avLst/>
          </a:prstGeom>
          <a:solidFill>
            <a:schemeClr val="accent2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lIns="18000" tIns="10800" rIns="18000" bIns="10800" anchor="ctr"/>
          <a:lstStyle/>
          <a:p>
            <a:pPr algn="ctr" latinLnBrk="1">
              <a:buClrTx/>
              <a:buSzTx/>
              <a:buFontTx/>
              <a:buNone/>
              <a:defRPr/>
            </a:pPr>
            <a:r>
              <a:rPr lang="en-US" altLang="ko-KR" sz="80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Missing </a:t>
            </a:r>
            <a:r>
              <a:rPr lang="en-US" altLang="ko-KR" sz="800" dirty="0" err="1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dateStamp</a:t>
            </a:r>
            <a:endParaRPr lang="en-US" altLang="ko-KR" sz="800" dirty="0" smtClean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ctr" latinLnBrk="1">
              <a:buClrTx/>
              <a:buSzTx/>
              <a:buFontTx/>
              <a:buNone/>
              <a:defRPr/>
            </a:pPr>
            <a:r>
              <a:rPr lang="en-US" altLang="ko-KR" sz="80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Setting</a:t>
            </a:r>
          </a:p>
        </p:txBody>
      </p:sp>
      <p:cxnSp>
        <p:nvCxnSpPr>
          <p:cNvPr id="47" name="AutoShape 854"/>
          <p:cNvCxnSpPr>
            <a:cxnSpLocks noChangeShapeType="1"/>
            <a:stCxn id="49" idx="2"/>
            <a:endCxn id="46" idx="0"/>
          </p:cNvCxnSpPr>
          <p:nvPr/>
        </p:nvCxnSpPr>
        <p:spPr bwMode="auto">
          <a:xfrm>
            <a:off x="3278253" y="4869200"/>
            <a:ext cx="0" cy="287728"/>
          </a:xfrm>
          <a:prstGeom prst="straightConnector1">
            <a:avLst/>
          </a:prstGeom>
          <a:noFill/>
          <a:ln w="19050">
            <a:solidFill>
              <a:srgbClr val="5F5F5F"/>
            </a:solidFill>
            <a:miter lim="800000"/>
            <a:headEnd/>
            <a:tailEnd type="triangle" w="med" len="med"/>
          </a:ln>
        </p:spPr>
      </p:cxnSp>
      <p:cxnSp>
        <p:nvCxnSpPr>
          <p:cNvPr id="48" name="AutoShape 854"/>
          <p:cNvCxnSpPr>
            <a:cxnSpLocks noChangeShapeType="1"/>
          </p:cNvCxnSpPr>
          <p:nvPr/>
        </p:nvCxnSpPr>
        <p:spPr bwMode="auto">
          <a:xfrm flipV="1">
            <a:off x="3721259" y="3077393"/>
            <a:ext cx="965319" cy="2331726"/>
          </a:xfrm>
          <a:prstGeom prst="bentConnector3">
            <a:avLst>
              <a:gd name="adj1" fmla="val 50000"/>
            </a:avLst>
          </a:prstGeom>
          <a:noFill/>
          <a:ln w="19050">
            <a:solidFill>
              <a:srgbClr val="5F5F5F"/>
            </a:solidFill>
            <a:miter lim="800000"/>
            <a:headEnd/>
            <a:tailEnd type="triangle" w="med" len="med"/>
          </a:ln>
        </p:spPr>
      </p:cxnSp>
      <p:sp>
        <p:nvSpPr>
          <p:cNvPr id="49" name="Text Box 200"/>
          <p:cNvSpPr txBox="1">
            <a:spLocks noChangeArrowheads="1"/>
          </p:cNvSpPr>
          <p:nvPr/>
        </p:nvSpPr>
        <p:spPr bwMode="auto">
          <a:xfrm>
            <a:off x="2878997" y="4364818"/>
            <a:ext cx="798512" cy="504382"/>
          </a:xfrm>
          <a:prstGeom prst="rect">
            <a:avLst/>
          </a:prstGeom>
          <a:solidFill>
            <a:schemeClr val="accent2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lIns="18000" tIns="10800" rIns="18000" bIns="10800" anchor="ctr"/>
          <a:lstStyle/>
          <a:p>
            <a:pPr algn="ctr" latinLnBrk="1">
              <a:buClrTx/>
              <a:buSzTx/>
              <a:buFontTx/>
              <a:buNone/>
              <a:defRPr/>
            </a:pPr>
            <a:r>
              <a:rPr lang="en-US" altLang="ko-KR" sz="80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Remove</a:t>
            </a:r>
          </a:p>
          <a:p>
            <a:pPr algn="ctr" latinLnBrk="1">
              <a:buClrTx/>
              <a:buSzTx/>
              <a:buFontTx/>
              <a:buNone/>
              <a:defRPr/>
            </a:pPr>
            <a:r>
              <a:rPr lang="en-US" altLang="ko-KR" sz="80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HTML </a:t>
            </a:r>
            <a:r>
              <a:rPr lang="ko-KR" altLang="en-US" sz="80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80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Special Character</a:t>
            </a:r>
          </a:p>
        </p:txBody>
      </p:sp>
      <p:cxnSp>
        <p:nvCxnSpPr>
          <p:cNvPr id="50" name="AutoShape 854"/>
          <p:cNvCxnSpPr>
            <a:cxnSpLocks noChangeShapeType="1"/>
            <a:stCxn id="45" idx="2"/>
            <a:endCxn id="49" idx="0"/>
          </p:cNvCxnSpPr>
          <p:nvPr/>
        </p:nvCxnSpPr>
        <p:spPr bwMode="auto">
          <a:xfrm>
            <a:off x="3278253" y="4137354"/>
            <a:ext cx="0" cy="227464"/>
          </a:xfrm>
          <a:prstGeom prst="straightConnector1">
            <a:avLst/>
          </a:prstGeom>
          <a:noFill/>
          <a:ln w="19050">
            <a:solidFill>
              <a:srgbClr val="5F5F5F"/>
            </a:solidFill>
            <a:miter lim="800000"/>
            <a:headEnd/>
            <a:tailEnd type="triangle" w="med" len="med"/>
          </a:ln>
        </p:spPr>
      </p:cxnSp>
    </p:spTree>
    <p:extLst>
      <p:ext uri="{BB962C8B-B14F-4D97-AF65-F5344CB8AC3E}">
        <p14:creationId xmlns:p14="http://schemas.microsoft.com/office/powerpoint/2010/main" val="3632794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Text Box 7"/>
          <p:cNvSpPr txBox="1">
            <a:spLocks noChangeArrowheads="1"/>
          </p:cNvSpPr>
          <p:nvPr/>
        </p:nvSpPr>
        <p:spPr bwMode="auto">
          <a:xfrm>
            <a:off x="261834" y="224306"/>
            <a:ext cx="8795736" cy="4328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" tIns="36000" rIns="36000" bIns="36000">
            <a:spAutoFit/>
            <a:scene3d>
              <a:camera prst="orthographicFront"/>
              <a:lightRig rig="threePt" dir="t"/>
            </a:scene3d>
            <a:sp3d contourW="44450">
              <a:bevelT w="1270"/>
              <a:bevelB w="0" h="0"/>
              <a:contourClr>
                <a:srgbClr val="F3F3F3"/>
              </a:contourClr>
            </a:sp3d>
          </a:bodyPr>
          <a:lstStyle/>
          <a:p>
            <a:pPr marL="266700" indent="-266700" defTabSz="762000" eaLnBrk="0" hangingPunct="0">
              <a:lnSpc>
                <a:spcPct val="90000"/>
              </a:lnSpc>
              <a:tabLst>
                <a:tab pos="5648325" algn="l"/>
              </a:tabLst>
              <a:defRPr/>
            </a:pPr>
            <a:r>
              <a:rPr lang="en-US" altLang="ko-KR" sz="2600" dirty="0" smtClean="0">
                <a:solidFill>
                  <a:srgbClr val="163F7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Interoperability  </a:t>
            </a:r>
            <a:r>
              <a:rPr lang="en-US" altLang="ko-KR" sz="2600" dirty="0" err="1" smtClean="0">
                <a:solidFill>
                  <a:srgbClr val="163F7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Prj</a:t>
            </a:r>
            <a:r>
              <a:rPr lang="en-US" altLang="ko-KR" sz="2600" dirty="0" smtClean="0">
                <a:solidFill>
                  <a:srgbClr val="163F7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  with GEOSS : Harvesting Result</a:t>
            </a:r>
            <a:endParaRPr lang="ko-KR" altLang="en-US" sz="2600" dirty="0">
              <a:solidFill>
                <a:srgbClr val="163F7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073" name="_x228115096" descr="EMB00000a901f5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5859" y="3953888"/>
            <a:ext cx="6128861" cy="2893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075" name="_x228114456" descr="EMB00000a901f5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360" y="980660"/>
            <a:ext cx="5904820" cy="2973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0" name="Text Box 514"/>
          <p:cNvSpPr txBox="1">
            <a:spLocks noChangeArrowheads="1"/>
          </p:cNvSpPr>
          <p:nvPr/>
        </p:nvSpPr>
        <p:spPr bwMode="auto">
          <a:xfrm>
            <a:off x="6600424" y="1984843"/>
            <a:ext cx="2736850" cy="43601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marL="177800" indent="-177800" algn="l" latinLnBrk="0">
              <a:lnSpc>
                <a:spcPts val="1700"/>
              </a:lnSpc>
              <a:spcAft>
                <a:spcPts val="600"/>
              </a:spcAft>
              <a:buSzPct val="80000"/>
              <a:buFontTx/>
              <a:buBlip>
                <a:blip r:embed="rId5"/>
              </a:buBlip>
            </a:pPr>
            <a:r>
              <a:rPr lang="en-US" altLang="ko-KR" sz="1300" dirty="0" smtClean="0">
                <a:solidFill>
                  <a:srgbClr val="4D4D4D"/>
                </a:solidFill>
                <a:latin typeface="나눔고딕 Bold" pitchFamily="50" charset="-127"/>
                <a:ea typeface="나눔고딕 Bold" pitchFamily="50" charset="-127"/>
              </a:rPr>
              <a:t>The admin Portal operates and controls the harvesting from MD</a:t>
            </a:r>
          </a:p>
        </p:txBody>
      </p:sp>
      <p:sp>
        <p:nvSpPr>
          <p:cNvPr id="61" name="Rectangle 494"/>
          <p:cNvSpPr>
            <a:spLocks noChangeArrowheads="1"/>
          </p:cNvSpPr>
          <p:nvPr/>
        </p:nvSpPr>
        <p:spPr bwMode="auto">
          <a:xfrm>
            <a:off x="6465210" y="1619120"/>
            <a:ext cx="3137630" cy="314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" tIns="36000" rIns="36000" bIns="36000">
            <a:spAutoFit/>
            <a:scene3d>
              <a:camera prst="orthographicFront"/>
              <a:lightRig rig="threePt" dir="t"/>
            </a:scene3d>
            <a:sp3d contourW="38100">
              <a:bevelT w="1270"/>
              <a:bevelB w="0" h="0"/>
              <a:contourClr>
                <a:schemeClr val="bg1"/>
              </a:contourClr>
            </a:sp3d>
          </a:bodyPr>
          <a:lstStyle/>
          <a:p>
            <a:pPr algn="l" defTabSz="762000" eaLnBrk="0" fontAlgn="auto" latinLnBrk="0" hangingPunct="0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>
                <a:srgbClr val="777777"/>
              </a:buClr>
              <a:buSzPct val="80000"/>
              <a:tabLst>
                <a:tab pos="5648325" algn="l"/>
              </a:tabLst>
              <a:defRPr/>
            </a:pPr>
            <a:r>
              <a:rPr kumimoji="0" lang="en-US" altLang="ko-KR" sz="1600" dirty="0" smtClean="0">
                <a:solidFill>
                  <a:srgbClr val="00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[ Harvesting]</a:t>
            </a:r>
            <a:endParaRPr kumimoji="0" lang="ko-KR" altLang="en-US" sz="1600" dirty="0">
              <a:solidFill>
                <a:srgbClr val="0066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sp>
        <p:nvSpPr>
          <p:cNvPr id="62" name="Text Box 514"/>
          <p:cNvSpPr txBox="1">
            <a:spLocks noChangeArrowheads="1"/>
          </p:cNvSpPr>
          <p:nvPr/>
        </p:nvSpPr>
        <p:spPr bwMode="auto">
          <a:xfrm>
            <a:off x="438374" y="5162913"/>
            <a:ext cx="2736850" cy="6540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marL="177800" indent="-177800" algn="l" latinLnBrk="0">
              <a:lnSpc>
                <a:spcPts val="1700"/>
              </a:lnSpc>
              <a:spcAft>
                <a:spcPts val="600"/>
              </a:spcAft>
              <a:buSzPct val="80000"/>
              <a:buFontTx/>
              <a:buBlip>
                <a:blip r:embed="rId5"/>
              </a:buBlip>
            </a:pPr>
            <a:r>
              <a:rPr lang="en-US" altLang="ko-KR" sz="1300" dirty="0" smtClean="0">
                <a:solidFill>
                  <a:srgbClr val="4D4D4D"/>
                </a:solidFill>
                <a:latin typeface="나눔고딕 Bold" pitchFamily="50" charset="-127"/>
                <a:ea typeface="나눔고딕 Bold" pitchFamily="50" charset="-127"/>
              </a:rPr>
              <a:t>The number of GEOSS metadata to each 34 sets is shown on the table.</a:t>
            </a:r>
          </a:p>
        </p:txBody>
      </p:sp>
      <p:sp>
        <p:nvSpPr>
          <p:cNvPr id="63" name="Rectangle 494"/>
          <p:cNvSpPr>
            <a:spLocks noChangeArrowheads="1"/>
          </p:cNvSpPr>
          <p:nvPr/>
        </p:nvSpPr>
        <p:spPr bwMode="auto">
          <a:xfrm>
            <a:off x="303160" y="4797190"/>
            <a:ext cx="3137630" cy="314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" tIns="36000" rIns="36000" bIns="36000">
            <a:spAutoFit/>
            <a:scene3d>
              <a:camera prst="orthographicFront"/>
              <a:lightRig rig="threePt" dir="t"/>
            </a:scene3d>
            <a:sp3d contourW="38100">
              <a:bevelT w="1270"/>
              <a:bevelB w="0" h="0"/>
              <a:contourClr>
                <a:schemeClr val="bg1"/>
              </a:contourClr>
            </a:sp3d>
          </a:bodyPr>
          <a:lstStyle/>
          <a:p>
            <a:pPr algn="l" defTabSz="762000" eaLnBrk="0" fontAlgn="auto" latinLnBrk="0" hangingPunct="0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>
                <a:srgbClr val="777777"/>
              </a:buClr>
              <a:buSzPct val="80000"/>
              <a:tabLst>
                <a:tab pos="5648325" algn="l"/>
              </a:tabLst>
              <a:defRPr/>
            </a:pPr>
            <a:r>
              <a:rPr kumimoji="0" lang="en-US" altLang="ko-KR" sz="1600" dirty="0" smtClean="0">
                <a:solidFill>
                  <a:srgbClr val="00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[ Status]</a:t>
            </a:r>
            <a:endParaRPr kumimoji="0" lang="ko-KR" altLang="en-US" sz="1600" dirty="0">
              <a:solidFill>
                <a:srgbClr val="0066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7559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Text Box 7"/>
          <p:cNvSpPr txBox="1">
            <a:spLocks noChangeArrowheads="1"/>
          </p:cNvSpPr>
          <p:nvPr/>
        </p:nvSpPr>
        <p:spPr bwMode="auto">
          <a:xfrm>
            <a:off x="261834" y="224306"/>
            <a:ext cx="8795736" cy="4328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" tIns="36000" rIns="36000" bIns="36000">
            <a:spAutoFit/>
            <a:scene3d>
              <a:camera prst="orthographicFront"/>
              <a:lightRig rig="threePt" dir="t"/>
            </a:scene3d>
            <a:sp3d contourW="44450">
              <a:bevelT w="1270"/>
              <a:bevelB w="0" h="0"/>
              <a:contourClr>
                <a:srgbClr val="F3F3F3"/>
              </a:contourClr>
            </a:sp3d>
          </a:bodyPr>
          <a:lstStyle/>
          <a:p>
            <a:pPr marL="266700" indent="-266700" defTabSz="762000" eaLnBrk="0" hangingPunct="0">
              <a:lnSpc>
                <a:spcPct val="90000"/>
              </a:lnSpc>
              <a:tabLst>
                <a:tab pos="5648325" algn="l"/>
              </a:tabLst>
              <a:defRPr/>
            </a:pPr>
            <a:r>
              <a:rPr lang="en-US" altLang="ko-KR" sz="2600" dirty="0" smtClean="0">
                <a:solidFill>
                  <a:srgbClr val="163F7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Service of GEOSS Metadata</a:t>
            </a:r>
            <a:endParaRPr lang="ko-KR" altLang="en-US" sz="2600" dirty="0">
              <a:solidFill>
                <a:srgbClr val="163F7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sp>
        <p:nvSpPr>
          <p:cNvPr id="60" name="Text Box 514"/>
          <p:cNvSpPr txBox="1">
            <a:spLocks noChangeArrowheads="1"/>
          </p:cNvSpPr>
          <p:nvPr/>
        </p:nvSpPr>
        <p:spPr bwMode="auto">
          <a:xfrm>
            <a:off x="623594" y="1346383"/>
            <a:ext cx="7281816" cy="21800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marL="177800" indent="-177800" algn="l" latinLnBrk="0">
              <a:lnSpc>
                <a:spcPts val="1700"/>
              </a:lnSpc>
              <a:spcAft>
                <a:spcPts val="600"/>
              </a:spcAft>
              <a:buSzPct val="80000"/>
              <a:buFontTx/>
              <a:buBlip>
                <a:blip r:embed="rId3"/>
              </a:buBlip>
            </a:pPr>
            <a:r>
              <a:rPr lang="en-US" altLang="ko-KR" sz="1300" dirty="0" smtClean="0">
                <a:solidFill>
                  <a:srgbClr val="4D4D4D"/>
                </a:solidFill>
                <a:latin typeface="나눔고딕 Bold" pitchFamily="50" charset="-127"/>
                <a:ea typeface="나눔고딕 Bold" pitchFamily="50" charset="-127"/>
              </a:rPr>
              <a:t>Provide three kinds of search-services : (1) Normal, (2) GEOSS, (3) Advanced</a:t>
            </a:r>
          </a:p>
        </p:txBody>
      </p:sp>
      <p:sp>
        <p:nvSpPr>
          <p:cNvPr id="61" name="Rectangle 494"/>
          <p:cNvSpPr>
            <a:spLocks noChangeArrowheads="1"/>
          </p:cNvSpPr>
          <p:nvPr/>
        </p:nvSpPr>
        <p:spPr bwMode="auto">
          <a:xfrm>
            <a:off x="488380" y="980660"/>
            <a:ext cx="3137630" cy="314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" tIns="36000" rIns="36000" bIns="36000">
            <a:spAutoFit/>
            <a:scene3d>
              <a:camera prst="orthographicFront"/>
              <a:lightRig rig="threePt" dir="t"/>
            </a:scene3d>
            <a:sp3d contourW="38100">
              <a:bevelT w="1270"/>
              <a:bevelB w="0" h="0"/>
              <a:contourClr>
                <a:schemeClr val="bg1"/>
              </a:contourClr>
            </a:sp3d>
          </a:bodyPr>
          <a:lstStyle/>
          <a:p>
            <a:pPr algn="l" defTabSz="762000" eaLnBrk="0" fontAlgn="auto" latinLnBrk="0" hangingPunct="0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>
                <a:srgbClr val="777777"/>
              </a:buClr>
              <a:buSzPct val="80000"/>
              <a:tabLst>
                <a:tab pos="5648325" algn="l"/>
              </a:tabLst>
              <a:defRPr/>
            </a:pPr>
            <a:r>
              <a:rPr kumimoji="0" lang="en-US" altLang="ko-KR" sz="1600" dirty="0" smtClean="0">
                <a:solidFill>
                  <a:srgbClr val="00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[ Searching menu]</a:t>
            </a:r>
            <a:endParaRPr kumimoji="0" lang="ko-KR" altLang="en-US" sz="1600" dirty="0">
              <a:solidFill>
                <a:srgbClr val="0066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sp>
        <p:nvSpPr>
          <p:cNvPr id="11" name="직사각형 10"/>
          <p:cNvSpPr/>
          <p:nvPr/>
        </p:nvSpPr>
        <p:spPr bwMode="auto">
          <a:xfrm>
            <a:off x="586169" y="1708758"/>
            <a:ext cx="8816892" cy="4549699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182563" marR="0" indent="-182563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Yoon 2002_TT" pitchFamily="18" charset="-127"/>
              <a:ea typeface="Yoon 2002_TT" pitchFamily="18" charset="-127"/>
            </a:endParaRPr>
          </a:p>
        </p:txBody>
      </p:sp>
      <p:sp>
        <p:nvSpPr>
          <p:cNvPr id="12" name="직사각형 11"/>
          <p:cNvSpPr/>
          <p:nvPr/>
        </p:nvSpPr>
        <p:spPr bwMode="auto">
          <a:xfrm>
            <a:off x="240677" y="1700684"/>
            <a:ext cx="9162383" cy="4549699"/>
          </a:xfrm>
          <a:prstGeom prst="rect">
            <a:avLst/>
          </a:prstGeom>
          <a:gradFill>
            <a:gsLst>
              <a:gs pos="0">
                <a:schemeClr val="bg1">
                  <a:lumMod val="100000"/>
                </a:schemeClr>
              </a:gs>
              <a:gs pos="74000">
                <a:schemeClr val="bg1">
                  <a:alpha val="34000"/>
                </a:schemeClr>
              </a:gs>
              <a:gs pos="43000">
                <a:schemeClr val="bg1">
                  <a:lumMod val="96000"/>
                </a:schemeClr>
              </a:gs>
              <a:gs pos="100000">
                <a:schemeClr val="bg1"/>
              </a:gs>
            </a:gsLst>
            <a:lin ang="2700000" scaled="0"/>
          </a:gradFill>
          <a:ln w="12700" cap="flat" cmpd="sng" algn="ctr">
            <a:noFill/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182563" marR="0" indent="-182563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Yoon 2002_TT" pitchFamily="18" charset="-127"/>
              <a:ea typeface="Yoon 2002_TT" pitchFamily="18" charset="-127"/>
            </a:endParaRPr>
          </a:p>
        </p:txBody>
      </p:sp>
      <p:grpSp>
        <p:nvGrpSpPr>
          <p:cNvPr id="18" name="그룹 17"/>
          <p:cNvGrpSpPr/>
          <p:nvPr/>
        </p:nvGrpSpPr>
        <p:grpSpPr>
          <a:xfrm>
            <a:off x="272351" y="1700760"/>
            <a:ext cx="3463360" cy="4557697"/>
            <a:chOff x="374512" y="1025615"/>
            <a:chExt cx="4602163" cy="5376862"/>
          </a:xfrm>
        </p:grpSpPr>
        <p:sp>
          <p:nvSpPr>
            <p:cNvPr id="19" name="직사각형 18"/>
            <p:cNvSpPr/>
            <p:nvPr/>
          </p:nvSpPr>
          <p:spPr bwMode="auto">
            <a:xfrm>
              <a:off x="374512" y="1025615"/>
              <a:ext cx="4602163" cy="5376862"/>
            </a:xfrm>
            <a:prstGeom prst="rect">
              <a:avLst/>
            </a:prstGeom>
            <a:solidFill>
              <a:schemeClr val="bg1"/>
            </a:solidFill>
            <a:ln w="12700" cap="flat" cmpd="sng" algn="ctr">
              <a:noFill/>
              <a:prstDash val="sysDot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0" tIns="0" rIns="0" bIns="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182563" indent="-182563"/>
              <a:endParaRPr lang="ko-KR" altLang="en-US" dirty="0" smtClean="0">
                <a:solidFill>
                  <a:prstClr val="white"/>
                </a:solidFill>
              </a:endParaRPr>
            </a:p>
          </p:txBody>
        </p:sp>
        <p:sp>
          <p:nvSpPr>
            <p:cNvPr id="20" name="사다리꼴 19"/>
            <p:cNvSpPr/>
            <p:nvPr/>
          </p:nvSpPr>
          <p:spPr bwMode="auto">
            <a:xfrm rot="5280000">
              <a:off x="-1286038" y="2840707"/>
              <a:ext cx="3889241" cy="396815"/>
            </a:xfrm>
            <a:prstGeom prst="trapezoid">
              <a:avLst>
                <a:gd name="adj" fmla="val 68479"/>
              </a:avLst>
            </a:prstGeom>
            <a:solidFill>
              <a:schemeClr val="bg1"/>
            </a:solidFill>
            <a:ln w="12700" cap="flat" cmpd="sng" algn="ctr">
              <a:noFill/>
              <a:prstDash val="sysDot"/>
              <a:round/>
              <a:headEnd type="none" w="med" len="med"/>
              <a:tailEnd type="none" w="med" len="med"/>
            </a:ln>
            <a:effectLst>
              <a:outerShdw blurRad="114300" dist="38100" dir="10800000" sx="105000" sy="105000" algn="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0" tIns="0" rIns="0" bIns="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182563" indent="-182563"/>
              <a:endParaRPr lang="ko-KR" altLang="en-US" dirty="0" smtClean="0">
                <a:solidFill>
                  <a:prstClr val="white"/>
                </a:solidFill>
              </a:endParaRPr>
            </a:p>
          </p:txBody>
        </p:sp>
        <p:sp>
          <p:nvSpPr>
            <p:cNvPr id="21" name="사다리꼴 20"/>
            <p:cNvSpPr/>
            <p:nvPr/>
          </p:nvSpPr>
          <p:spPr bwMode="auto">
            <a:xfrm rot="120000" flipV="1">
              <a:off x="441018" y="1113126"/>
              <a:ext cx="3864729" cy="396815"/>
            </a:xfrm>
            <a:prstGeom prst="trapezoid">
              <a:avLst>
                <a:gd name="adj" fmla="val 68479"/>
              </a:avLst>
            </a:prstGeom>
            <a:solidFill>
              <a:schemeClr val="bg1"/>
            </a:solidFill>
            <a:ln w="12700" cap="flat" cmpd="sng" algn="ctr">
              <a:noFill/>
              <a:prstDash val="sysDot"/>
              <a:round/>
              <a:headEnd type="none" w="med" len="med"/>
              <a:tailEnd type="none" w="med" len="med"/>
            </a:ln>
            <a:effectLst>
              <a:outerShdw blurRad="114300" dist="38100" dir="16200000" sx="105000" sy="105000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0" tIns="0" rIns="0" bIns="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182563" indent="-182563"/>
              <a:endParaRPr lang="ko-KR" altLang="en-US" dirty="0" smtClean="0">
                <a:solidFill>
                  <a:prstClr val="white"/>
                </a:solidFill>
              </a:endParaRPr>
            </a:p>
          </p:txBody>
        </p:sp>
        <p:sp>
          <p:nvSpPr>
            <p:cNvPr id="22" name="직사각형 21"/>
            <p:cNvSpPr/>
            <p:nvPr/>
          </p:nvSpPr>
          <p:spPr bwMode="auto">
            <a:xfrm>
              <a:off x="374512" y="1025615"/>
              <a:ext cx="4602163" cy="5376862"/>
            </a:xfrm>
            <a:prstGeom prst="rect">
              <a:avLst/>
            </a:prstGeom>
            <a:gradFill>
              <a:gsLst>
                <a:gs pos="0">
                  <a:srgbClr val="F8F8F8"/>
                </a:gs>
                <a:gs pos="74000">
                  <a:schemeClr val="bg1">
                    <a:alpha val="44000"/>
                  </a:schemeClr>
                </a:gs>
                <a:gs pos="43000">
                  <a:schemeClr val="bg1">
                    <a:lumMod val="97000"/>
                  </a:schemeClr>
                </a:gs>
                <a:gs pos="100000">
                  <a:schemeClr val="bg1">
                    <a:alpha val="64000"/>
                  </a:schemeClr>
                </a:gs>
              </a:gsLst>
              <a:lin ang="2700000" scaled="0"/>
            </a:gradFill>
            <a:ln w="12700" cap="flat" cmpd="sng" algn="ctr">
              <a:noFill/>
              <a:prstDash val="sysDot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0" tIns="0" rIns="0" bIns="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182563" indent="-182563"/>
              <a:endParaRPr lang="ko-KR" altLang="en-US" dirty="0" smtClean="0">
                <a:solidFill>
                  <a:prstClr val="white"/>
                </a:solidFill>
              </a:endParaRPr>
            </a:p>
          </p:txBody>
        </p:sp>
      </p:grpSp>
      <p:sp>
        <p:nvSpPr>
          <p:cNvPr id="23" name="AutoShape 6" descr="어두운 상향 대각선"/>
          <p:cNvSpPr>
            <a:spLocks noChangeArrowheads="1"/>
          </p:cNvSpPr>
          <p:nvPr/>
        </p:nvSpPr>
        <p:spPr bwMode="auto">
          <a:xfrm rot="16200000">
            <a:off x="4639613" y="623753"/>
            <a:ext cx="280507" cy="2650584"/>
          </a:xfrm>
          <a:prstGeom prst="round2SameRect">
            <a:avLst>
              <a:gd name="adj1" fmla="val 0"/>
              <a:gd name="adj2" fmla="val 50000"/>
            </a:avLst>
          </a:prstGeom>
          <a:gradFill rotWithShape="1">
            <a:gsLst>
              <a:gs pos="0">
                <a:srgbClr val="7CB1D2"/>
              </a:gs>
              <a:gs pos="100000">
                <a:srgbClr val="428FBE"/>
              </a:gs>
            </a:gsLst>
            <a:lin ang="2700000" scaled="1"/>
          </a:gradFill>
          <a:ln w="6350" algn="ctr">
            <a:noFill/>
            <a:round/>
            <a:headEnd/>
            <a:tailEnd type="none" w="med" len="sm"/>
          </a:ln>
          <a:effectLst/>
        </p:spPr>
        <p:txBody>
          <a:bodyPr vert="horz" wrap="none" lIns="25200" tIns="45720" rIns="25200" bIns="45720" numCol="1" anchor="ctr" anchorCtr="0" compatLnSpc="1">
            <a:prstTxWarp prst="textNoShape">
              <a:avLst/>
            </a:prstTxWarp>
          </a:bodyPr>
          <a:lstStyle/>
          <a:p>
            <a:pPr marL="0" lvl="1" indent="-185738" defTabSz="839788" eaLnBrk="0" hangingPunct="0">
              <a:lnSpc>
                <a:spcPct val="90000"/>
              </a:lnSpc>
              <a:buClr>
                <a:sysClr val="windowText" lastClr="000000"/>
              </a:buClr>
              <a:tabLst>
                <a:tab pos="5648325" algn="l"/>
              </a:tabLst>
              <a:defRPr/>
            </a:pPr>
            <a:endParaRPr lang="ko-KR" altLang="en-US" dirty="0" smtClean="0">
              <a:solidFill>
                <a:prstClr val="white"/>
              </a:solidFill>
              <a:sym typeface="Gill Sans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405130" y="1808790"/>
            <a:ext cx="2891640" cy="4389579"/>
            <a:chOff x="272350" y="1808790"/>
            <a:chExt cx="3877228" cy="4389579"/>
          </a:xfrm>
        </p:grpSpPr>
        <p:sp>
          <p:nvSpPr>
            <p:cNvPr id="24" name="AutoShape 6" descr="어두운 상향 대각선"/>
            <p:cNvSpPr>
              <a:spLocks noChangeArrowheads="1"/>
            </p:cNvSpPr>
            <p:nvPr/>
          </p:nvSpPr>
          <p:spPr bwMode="auto">
            <a:xfrm rot="16200000">
              <a:off x="1952001" y="129139"/>
              <a:ext cx="305154" cy="3664456"/>
            </a:xfrm>
            <a:prstGeom prst="round2SameRect">
              <a:avLst>
                <a:gd name="adj1" fmla="val 0"/>
                <a:gd name="adj2" fmla="val 50000"/>
              </a:avLst>
            </a:prstGeom>
            <a:gradFill rotWithShape="1">
              <a:gsLst>
                <a:gs pos="0">
                  <a:srgbClr val="7CB1D2"/>
                </a:gs>
                <a:gs pos="100000">
                  <a:srgbClr val="428FBE"/>
                </a:gs>
              </a:gsLst>
              <a:lin ang="2700000" scaled="1"/>
            </a:gradFill>
            <a:ln w="6350" algn="ctr">
              <a:noFill/>
              <a:round/>
              <a:headEnd/>
              <a:tailEnd type="none" w="med" len="sm"/>
            </a:ln>
            <a:effectLst/>
          </p:spPr>
          <p:txBody>
            <a:bodyPr vert="horz" wrap="none" lIns="25200" tIns="45720" rIns="25200" bIns="45720" numCol="1" anchor="ctr" anchorCtr="0" compatLnSpc="1">
              <a:prstTxWarp prst="textNoShape">
                <a:avLst/>
              </a:prstTxWarp>
            </a:bodyPr>
            <a:lstStyle/>
            <a:p>
              <a:pPr marL="0" lvl="1" indent="-185738" defTabSz="839788" eaLnBrk="0" hangingPunct="0">
                <a:lnSpc>
                  <a:spcPct val="90000"/>
                </a:lnSpc>
                <a:buClr>
                  <a:sysClr val="windowText" lastClr="000000"/>
                </a:buClr>
                <a:tabLst>
                  <a:tab pos="5648325" algn="l"/>
                </a:tabLst>
                <a:defRPr/>
              </a:pPr>
              <a:endParaRPr lang="ko-KR" altLang="en-US" dirty="0" smtClean="0">
                <a:solidFill>
                  <a:prstClr val="white"/>
                </a:solidFill>
                <a:sym typeface="Gill Sans"/>
              </a:endParaRPr>
            </a:p>
          </p:txBody>
        </p:sp>
        <p:sp>
          <p:nvSpPr>
            <p:cNvPr id="25" name="Rectangle 239"/>
            <p:cNvSpPr>
              <a:spLocks noChangeArrowheads="1"/>
            </p:cNvSpPr>
            <p:nvPr/>
          </p:nvSpPr>
          <p:spPr bwMode="auto">
            <a:xfrm>
              <a:off x="641490" y="1853644"/>
              <a:ext cx="3508088" cy="215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defTabSz="974725">
                <a:buSzPct val="80000"/>
                <a:buFont typeface="Wingdings" pitchFamily="2" charset="2"/>
                <a:buNone/>
                <a:defRPr/>
              </a:pPr>
              <a:r>
                <a:rPr lang="en-US" altLang="ko-KR" sz="1400" b="1" dirty="0" smtClean="0">
                  <a:solidFill>
                    <a:srgbClr val="FFFFFF"/>
                  </a:solidFill>
                  <a:latin typeface="나눔고딕 ExtraBold" pitchFamily="50" charset="-127"/>
                  <a:ea typeface="나눔고딕 ExtraBold" pitchFamily="50" charset="-127"/>
                  <a:cs typeface="굴림" pitchFamily="50" charset="-127"/>
                </a:rPr>
                <a:t>(1) Normal : WIS+GEOSS</a:t>
              </a:r>
              <a:endParaRPr lang="ko-KR" altLang="en-US" sz="1400" b="1" dirty="0">
                <a:solidFill>
                  <a:srgbClr val="FFFFFF"/>
                </a:solidFill>
                <a:latin typeface="나눔고딕 ExtraBold" pitchFamily="50" charset="-127"/>
                <a:ea typeface="나눔고딕 ExtraBold" pitchFamily="50" charset="-127"/>
                <a:cs typeface="굴림" pitchFamily="50" charset="-127"/>
              </a:endParaRPr>
            </a:p>
          </p:txBody>
        </p:sp>
        <p:pic>
          <p:nvPicPr>
            <p:cNvPr id="27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7856" y="2193223"/>
              <a:ext cx="3633998" cy="4005146"/>
            </a:xfrm>
            <a:prstGeom prst="rect">
              <a:avLst/>
            </a:prstGeom>
            <a:noFill/>
            <a:ln w="9525">
              <a:solidFill>
                <a:schemeClr val="accent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9" name="TextBox 28"/>
            <p:cNvSpPr txBox="1"/>
            <p:nvPr/>
          </p:nvSpPr>
          <p:spPr>
            <a:xfrm>
              <a:off x="2402751" y="2883439"/>
              <a:ext cx="1311117" cy="184666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lIns="0" tIns="0" rIns="0" bIns="0" rtlCol="0" anchor="t">
              <a:spAutoFit/>
            </a:bodyPr>
            <a:lstStyle/>
            <a:p>
              <a:pPr algn="ctr">
                <a:spcBef>
                  <a:spcPts val="0"/>
                </a:spcBef>
              </a:pPr>
              <a:r>
                <a:rPr lang="en-US" altLang="ko-KR" sz="1200" dirty="0" smtClean="0">
                  <a:solidFill>
                    <a:schemeClr val="accent6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WIS &amp;</a:t>
              </a:r>
              <a:r>
                <a:rPr lang="ko-KR" altLang="en-US" sz="1200" dirty="0" smtClean="0">
                  <a:solidFill>
                    <a:schemeClr val="accent6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 </a:t>
              </a:r>
              <a:r>
                <a:rPr lang="en-US" altLang="ko-KR" sz="1200" dirty="0" smtClean="0">
                  <a:solidFill>
                    <a:schemeClr val="accent6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GEOSS</a:t>
              </a:r>
            </a:p>
          </p:txBody>
        </p:sp>
        <p:sp>
          <p:nvSpPr>
            <p:cNvPr id="30" name="직사각형 29"/>
            <p:cNvSpPr/>
            <p:nvPr/>
          </p:nvSpPr>
          <p:spPr>
            <a:xfrm>
              <a:off x="1615590" y="2570597"/>
              <a:ext cx="2212617" cy="251803"/>
            </a:xfrm>
            <a:prstGeom prst="rect">
              <a:avLst/>
            </a:prstGeom>
            <a:noFill/>
            <a:ln>
              <a:solidFill>
                <a:srgbClr val="FF00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6" name="Rectangle 239"/>
          <p:cNvSpPr>
            <a:spLocks noChangeArrowheads="1"/>
          </p:cNvSpPr>
          <p:nvPr/>
        </p:nvSpPr>
        <p:spPr bwMode="auto">
          <a:xfrm>
            <a:off x="3425720" y="1850770"/>
            <a:ext cx="2644808" cy="21544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defTabSz="974725">
              <a:buSzPct val="80000"/>
              <a:buFont typeface="Wingdings" pitchFamily="2" charset="2"/>
              <a:buNone/>
              <a:defRPr/>
            </a:pPr>
            <a:r>
              <a:rPr lang="en-US" altLang="ko-KR" sz="1400" b="1" dirty="0" smtClean="0">
                <a:solidFill>
                  <a:srgbClr val="FFFFFF"/>
                </a:solidFill>
                <a:latin typeface="나눔고딕 ExtraBold" pitchFamily="50" charset="-127"/>
                <a:ea typeface="나눔고딕 ExtraBold" pitchFamily="50" charset="-127"/>
                <a:cs typeface="굴림" pitchFamily="50" charset="-127"/>
              </a:rPr>
              <a:t>  (2) GEOSS : only GEOSS</a:t>
            </a:r>
            <a:endParaRPr lang="ko-KR" altLang="en-US" sz="1400" b="1" dirty="0">
              <a:solidFill>
                <a:srgbClr val="FFFFFF"/>
              </a:solidFill>
              <a:latin typeface="나눔고딕 ExtraBold" pitchFamily="50" charset="-127"/>
              <a:ea typeface="나눔고딕 ExtraBold" pitchFamily="50" charset="-127"/>
              <a:cs typeface="굴림" pitchFamily="50" charset="-127"/>
            </a:endParaRPr>
          </a:p>
        </p:txBody>
      </p:sp>
      <p:pic>
        <p:nvPicPr>
          <p:cNvPr id="2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4573" y="2185586"/>
            <a:ext cx="2722597" cy="406479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4936164" y="2899258"/>
            <a:ext cx="867224" cy="184666"/>
          </a:xfrm>
          <a:prstGeom prst="rect">
            <a:avLst/>
          </a:prstGeom>
          <a:solidFill>
            <a:schemeClr val="bg1"/>
          </a:solidFill>
        </p:spPr>
        <p:txBody>
          <a:bodyPr wrap="none" lIns="0" tIns="0" rIns="0" bIns="0" rtlCol="0" anchor="t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altLang="ko-KR" sz="12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Only GEOSS</a:t>
            </a:r>
            <a:endParaRPr lang="ko-KR" altLang="en-US" sz="1200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4808980" y="2586416"/>
            <a:ext cx="1296180" cy="251803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6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29" t="5177" r="23088" b="4458"/>
          <a:stretch/>
        </p:blipFill>
        <p:spPr bwMode="auto">
          <a:xfrm>
            <a:off x="6537220" y="2193692"/>
            <a:ext cx="2865840" cy="406476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0" name="AutoShape 6" descr="어두운 상향 대각선"/>
          <p:cNvSpPr>
            <a:spLocks noChangeArrowheads="1"/>
          </p:cNvSpPr>
          <p:nvPr/>
        </p:nvSpPr>
        <p:spPr bwMode="auto">
          <a:xfrm rot="16200000">
            <a:off x="7846739" y="565356"/>
            <a:ext cx="280507" cy="2755526"/>
          </a:xfrm>
          <a:prstGeom prst="round2SameRect">
            <a:avLst>
              <a:gd name="adj1" fmla="val 0"/>
              <a:gd name="adj2" fmla="val 50000"/>
            </a:avLst>
          </a:prstGeom>
          <a:gradFill rotWithShape="1">
            <a:gsLst>
              <a:gs pos="0">
                <a:srgbClr val="7CB1D2"/>
              </a:gs>
              <a:gs pos="100000">
                <a:srgbClr val="428FBE"/>
              </a:gs>
            </a:gsLst>
            <a:lin ang="2700000" scaled="1"/>
          </a:gradFill>
          <a:ln w="6350" algn="ctr">
            <a:noFill/>
            <a:round/>
            <a:headEnd/>
            <a:tailEnd type="none" w="med" len="sm"/>
          </a:ln>
          <a:effectLst/>
        </p:spPr>
        <p:txBody>
          <a:bodyPr vert="horz" wrap="none" lIns="25200" tIns="45720" rIns="25200" bIns="45720" numCol="1" anchor="ctr" anchorCtr="0" compatLnSpc="1">
            <a:prstTxWarp prst="textNoShape">
              <a:avLst/>
            </a:prstTxWarp>
          </a:bodyPr>
          <a:lstStyle/>
          <a:p>
            <a:pPr marL="0" lvl="1" indent="-185738" defTabSz="839788" eaLnBrk="0" hangingPunct="0">
              <a:lnSpc>
                <a:spcPct val="90000"/>
              </a:lnSpc>
              <a:buClr>
                <a:sysClr val="windowText" lastClr="000000"/>
              </a:buClr>
              <a:tabLst>
                <a:tab pos="5648325" algn="l"/>
              </a:tabLst>
              <a:defRPr/>
            </a:pPr>
            <a:endParaRPr lang="ko-KR" altLang="en-US" dirty="0" smtClean="0">
              <a:solidFill>
                <a:prstClr val="white"/>
              </a:solidFill>
              <a:sym typeface="Gill Sans"/>
            </a:endParaRPr>
          </a:p>
        </p:txBody>
      </p:sp>
      <p:sp>
        <p:nvSpPr>
          <p:cNvPr id="41" name="Rectangle 239"/>
          <p:cNvSpPr>
            <a:spLocks noChangeArrowheads="1"/>
          </p:cNvSpPr>
          <p:nvPr/>
        </p:nvSpPr>
        <p:spPr bwMode="auto">
          <a:xfrm>
            <a:off x="6609230" y="1845366"/>
            <a:ext cx="2766480" cy="21544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defTabSz="974725">
              <a:buSzPct val="80000"/>
              <a:buFont typeface="Wingdings" pitchFamily="2" charset="2"/>
              <a:buNone/>
              <a:defRPr/>
            </a:pPr>
            <a:r>
              <a:rPr lang="en-US" altLang="ko-KR" sz="1400" b="1" dirty="0" smtClean="0">
                <a:solidFill>
                  <a:srgbClr val="FFFFFF"/>
                </a:solidFill>
                <a:latin typeface="나눔고딕 ExtraBold" pitchFamily="50" charset="-127"/>
                <a:ea typeface="나눔고딕 ExtraBold" pitchFamily="50" charset="-127"/>
                <a:cs typeface="굴림" pitchFamily="50" charset="-127"/>
              </a:rPr>
              <a:t>  (3) Advanced</a:t>
            </a:r>
            <a:endParaRPr lang="ko-KR" altLang="en-US" sz="1400" b="1" dirty="0">
              <a:solidFill>
                <a:srgbClr val="FFFFFF"/>
              </a:solidFill>
              <a:latin typeface="나눔고딕 ExtraBold" pitchFamily="50" charset="-127"/>
              <a:ea typeface="나눔고딕 ExtraBold" pitchFamily="50" charset="-127"/>
              <a:cs typeface="굴림" pitchFamily="50" charset="-127"/>
            </a:endParaRPr>
          </a:p>
        </p:txBody>
      </p:sp>
      <p:sp>
        <p:nvSpPr>
          <p:cNvPr id="42" name="Rectangle 239"/>
          <p:cNvSpPr>
            <a:spLocks noChangeArrowheads="1"/>
          </p:cNvSpPr>
          <p:nvPr/>
        </p:nvSpPr>
        <p:spPr bwMode="auto">
          <a:xfrm>
            <a:off x="6609230" y="1348947"/>
            <a:ext cx="2644808" cy="21544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defTabSz="974725">
              <a:buSzPct val="80000"/>
              <a:buFont typeface="Wingdings" pitchFamily="2" charset="2"/>
              <a:buNone/>
              <a:defRPr/>
            </a:pPr>
            <a:r>
              <a:rPr lang="en-US" altLang="ko-KR" sz="1400" b="1" dirty="0" smtClean="0">
                <a:solidFill>
                  <a:srgbClr val="FFFFFF"/>
                </a:solidFill>
                <a:latin typeface="나눔고딕 ExtraBold" pitchFamily="50" charset="-127"/>
                <a:ea typeface="나눔고딕 ExtraBold" pitchFamily="50" charset="-127"/>
                <a:cs typeface="굴림" pitchFamily="50" charset="-127"/>
              </a:rPr>
              <a:t>  (2) GEOSS : only GEOSS</a:t>
            </a:r>
            <a:endParaRPr lang="ko-KR" altLang="en-US" sz="1400" b="1" dirty="0">
              <a:solidFill>
                <a:srgbClr val="FFFFFF"/>
              </a:solidFill>
              <a:latin typeface="나눔고딕 ExtraBold" pitchFamily="50" charset="-127"/>
              <a:ea typeface="나눔고딕 ExtraBold" pitchFamily="50" charset="-127"/>
              <a:cs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50360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Text Box 7"/>
          <p:cNvSpPr txBox="1">
            <a:spLocks noChangeArrowheads="1"/>
          </p:cNvSpPr>
          <p:nvPr/>
        </p:nvSpPr>
        <p:spPr bwMode="auto">
          <a:xfrm>
            <a:off x="261834" y="224306"/>
            <a:ext cx="8795736" cy="4328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" tIns="36000" rIns="36000" bIns="36000">
            <a:spAutoFit/>
            <a:scene3d>
              <a:camera prst="orthographicFront"/>
              <a:lightRig rig="threePt" dir="t"/>
            </a:scene3d>
            <a:sp3d contourW="44450">
              <a:bevelT w="1270"/>
              <a:bevelB w="0" h="0"/>
              <a:contourClr>
                <a:srgbClr val="F3F3F3"/>
              </a:contourClr>
            </a:sp3d>
          </a:bodyPr>
          <a:lstStyle/>
          <a:p>
            <a:pPr marL="266700" indent="-266700" defTabSz="762000" eaLnBrk="0" hangingPunct="0">
              <a:lnSpc>
                <a:spcPct val="90000"/>
              </a:lnSpc>
              <a:tabLst>
                <a:tab pos="5648325" algn="l"/>
              </a:tabLst>
              <a:defRPr/>
            </a:pPr>
            <a:r>
              <a:rPr lang="en-US" altLang="ko-KR" sz="2600" dirty="0" smtClean="0">
                <a:solidFill>
                  <a:srgbClr val="163F7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Service of GEOSS Metadata</a:t>
            </a:r>
            <a:endParaRPr lang="ko-KR" altLang="en-US" sz="2600" dirty="0">
              <a:solidFill>
                <a:srgbClr val="163F7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sp>
        <p:nvSpPr>
          <p:cNvPr id="60" name="Text Box 514"/>
          <p:cNvSpPr txBox="1">
            <a:spLocks noChangeArrowheads="1"/>
          </p:cNvSpPr>
          <p:nvPr/>
        </p:nvSpPr>
        <p:spPr bwMode="auto">
          <a:xfrm>
            <a:off x="623594" y="1346383"/>
            <a:ext cx="7281816" cy="20351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marL="177800" indent="-177800" algn="l" latinLnBrk="0">
              <a:lnSpc>
                <a:spcPts val="1700"/>
              </a:lnSpc>
              <a:spcAft>
                <a:spcPts val="600"/>
              </a:spcAft>
              <a:buSzPct val="80000"/>
              <a:buFontTx/>
              <a:buBlip>
                <a:blip r:embed="rId3"/>
              </a:buBlip>
            </a:pPr>
            <a:r>
              <a:rPr lang="en-US" altLang="ko-KR" sz="1300" dirty="0" smtClean="0">
                <a:solidFill>
                  <a:srgbClr val="4D4D4D"/>
                </a:solidFill>
                <a:latin typeface="나눔고딕 Bold" pitchFamily="50" charset="-127"/>
                <a:ea typeface="나눔고딕 Bold" pitchFamily="50" charset="-127"/>
              </a:rPr>
              <a:t>Provide separate searching result.</a:t>
            </a:r>
          </a:p>
        </p:txBody>
      </p:sp>
      <p:sp>
        <p:nvSpPr>
          <p:cNvPr id="61" name="Rectangle 494"/>
          <p:cNvSpPr>
            <a:spLocks noChangeArrowheads="1"/>
          </p:cNvSpPr>
          <p:nvPr/>
        </p:nvSpPr>
        <p:spPr bwMode="auto">
          <a:xfrm>
            <a:off x="488380" y="980660"/>
            <a:ext cx="3137630" cy="329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" tIns="36000" rIns="36000" bIns="36000">
            <a:spAutoFit/>
            <a:scene3d>
              <a:camera prst="orthographicFront"/>
              <a:lightRig rig="threePt" dir="t"/>
            </a:scene3d>
            <a:sp3d contourW="38100">
              <a:bevelT w="1270"/>
              <a:bevelB w="0" h="0"/>
              <a:contourClr>
                <a:schemeClr val="bg1"/>
              </a:contourClr>
            </a:sp3d>
          </a:bodyPr>
          <a:lstStyle/>
          <a:p>
            <a:pPr algn="l" defTabSz="762000" eaLnBrk="0" fontAlgn="auto" latinLnBrk="0" hangingPunct="0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>
                <a:srgbClr val="777777"/>
              </a:buClr>
              <a:buSzPct val="80000"/>
              <a:tabLst>
                <a:tab pos="5648325" algn="l"/>
              </a:tabLst>
              <a:defRPr/>
            </a:pPr>
            <a:r>
              <a:rPr kumimoji="0" lang="en-US" altLang="ko-KR" sz="1600" dirty="0" smtClean="0">
                <a:solidFill>
                  <a:srgbClr val="00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[ Searching Result]</a:t>
            </a:r>
            <a:endParaRPr kumimoji="0" lang="ko-KR" altLang="en-US" sz="1600" dirty="0">
              <a:solidFill>
                <a:srgbClr val="0066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grpSp>
        <p:nvGrpSpPr>
          <p:cNvPr id="33" name="그룹 32"/>
          <p:cNvGrpSpPr/>
          <p:nvPr/>
        </p:nvGrpSpPr>
        <p:grpSpPr>
          <a:xfrm>
            <a:off x="3512800" y="980660"/>
            <a:ext cx="5989638" cy="5376862"/>
            <a:chOff x="-1111459" y="-352472"/>
            <a:chExt cx="5989638" cy="5376862"/>
          </a:xfrm>
        </p:grpSpPr>
        <p:sp>
          <p:nvSpPr>
            <p:cNvPr id="34" name="직사각형 33"/>
            <p:cNvSpPr/>
            <p:nvPr/>
          </p:nvSpPr>
          <p:spPr bwMode="auto">
            <a:xfrm>
              <a:off x="-1111459" y="-352472"/>
              <a:ext cx="5989638" cy="5376862"/>
            </a:xfrm>
            <a:prstGeom prst="rect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ysDot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0" tIns="0" rIns="0" bIns="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182563" marR="0" lvl="0" indent="-182563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grpSp>
          <p:nvGrpSpPr>
            <p:cNvPr id="35" name="그룹 34"/>
            <p:cNvGrpSpPr/>
            <p:nvPr/>
          </p:nvGrpSpPr>
          <p:grpSpPr>
            <a:xfrm>
              <a:off x="-1111459" y="-352472"/>
              <a:ext cx="5989638" cy="5376862"/>
              <a:chOff x="2367181" y="1883569"/>
              <a:chExt cx="5989638" cy="5376862"/>
            </a:xfrm>
          </p:grpSpPr>
          <p:sp>
            <p:nvSpPr>
              <p:cNvPr id="37" name="사다리꼴 36"/>
              <p:cNvSpPr/>
              <p:nvPr/>
            </p:nvSpPr>
            <p:spPr bwMode="auto">
              <a:xfrm rot="5280000">
                <a:off x="706631" y="3698661"/>
                <a:ext cx="3889241" cy="396815"/>
              </a:xfrm>
              <a:prstGeom prst="trapezoid">
                <a:avLst>
                  <a:gd name="adj" fmla="val 68479"/>
                </a:avLst>
              </a:prstGeom>
              <a:solidFill>
                <a:sysClr val="window" lastClr="FFFFFF"/>
              </a:solidFill>
              <a:ln w="12700" cap="flat" cmpd="sng" algn="ctr">
                <a:noFill/>
                <a:prstDash val="sysDot"/>
                <a:round/>
                <a:headEnd type="none" w="med" len="med"/>
                <a:tailEnd type="none" w="med" len="med"/>
              </a:ln>
              <a:effectLst>
                <a:outerShdw blurRad="114300" dist="38100" dir="10800000" sx="105000" sy="105000" algn="r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0" tIns="0" rIns="0" bIns="0" numCol="1" rtlCol="0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marL="182563" marR="0" lvl="0" indent="-182563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8" name="사다리꼴 37"/>
              <p:cNvSpPr/>
              <p:nvPr/>
            </p:nvSpPr>
            <p:spPr bwMode="auto">
              <a:xfrm rot="120000" flipV="1">
                <a:off x="2433687" y="1971080"/>
                <a:ext cx="3864729" cy="396815"/>
              </a:xfrm>
              <a:prstGeom prst="trapezoid">
                <a:avLst>
                  <a:gd name="adj" fmla="val 68479"/>
                </a:avLst>
              </a:prstGeom>
              <a:solidFill>
                <a:sysClr val="window" lastClr="FFFFFF"/>
              </a:solidFill>
              <a:ln w="12700" cap="flat" cmpd="sng" algn="ctr">
                <a:noFill/>
                <a:prstDash val="sysDot"/>
                <a:round/>
                <a:headEnd type="none" w="med" len="med"/>
                <a:tailEnd type="none" w="med" len="med"/>
              </a:ln>
              <a:effectLst>
                <a:outerShdw blurRad="114300" dist="38100" dir="16200000" sx="105000" sy="105000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0" tIns="0" rIns="0" bIns="0" numCol="1" rtlCol="0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marL="182563" marR="0" lvl="0" indent="-182563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9" name="직사각형 38"/>
              <p:cNvSpPr/>
              <p:nvPr/>
            </p:nvSpPr>
            <p:spPr bwMode="auto">
              <a:xfrm>
                <a:off x="2367181" y="1883569"/>
                <a:ext cx="5989638" cy="5376862"/>
              </a:xfrm>
              <a:prstGeom prst="rect">
                <a:avLst/>
              </a:prstGeom>
              <a:gradFill>
                <a:gsLst>
                  <a:gs pos="0">
                    <a:srgbClr val="F8F8F8">
                      <a:lumMod val="100000"/>
                    </a:srgbClr>
                  </a:gs>
                  <a:gs pos="74000">
                    <a:sysClr val="window" lastClr="FFFFFF">
                      <a:alpha val="44000"/>
                    </a:sysClr>
                  </a:gs>
                  <a:gs pos="43000">
                    <a:sysClr val="window" lastClr="FFFFFF">
                      <a:lumMod val="97000"/>
                    </a:sysClr>
                  </a:gs>
                  <a:gs pos="100000">
                    <a:schemeClr val="bg1">
                      <a:alpha val="61000"/>
                    </a:schemeClr>
                  </a:gs>
                </a:gsLst>
                <a:lin ang="2700000" scaled="0"/>
              </a:gradFill>
              <a:ln w="12700" cap="flat" cmpd="sng" algn="ctr">
                <a:noFill/>
                <a:prstDash val="sysDot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0" tIns="0" rIns="0" bIns="0" numCol="1" rtlCol="0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marL="182563" marR="0" lvl="0" indent="-182563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</a:endParaRPr>
              </a:p>
            </p:txBody>
          </p:sp>
        </p:grpSp>
      </p:grpSp>
      <p:grpSp>
        <p:nvGrpSpPr>
          <p:cNvPr id="45" name="그룹 44"/>
          <p:cNvGrpSpPr/>
          <p:nvPr/>
        </p:nvGrpSpPr>
        <p:grpSpPr>
          <a:xfrm>
            <a:off x="3592400" y="1494203"/>
            <a:ext cx="3801946" cy="4841145"/>
            <a:chOff x="435420" y="1548564"/>
            <a:chExt cx="3801946" cy="4841145"/>
          </a:xfrm>
        </p:grpSpPr>
        <p:pic>
          <p:nvPicPr>
            <p:cNvPr id="46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5420" y="1548564"/>
              <a:ext cx="3801946" cy="4841145"/>
            </a:xfrm>
            <a:prstGeom prst="rect">
              <a:avLst/>
            </a:prstGeom>
            <a:noFill/>
            <a:ln w="9525">
              <a:solidFill>
                <a:schemeClr val="accent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7" name="직사각형 46"/>
            <p:cNvSpPr/>
            <p:nvPr/>
          </p:nvSpPr>
          <p:spPr>
            <a:xfrm>
              <a:off x="1568530" y="2132820"/>
              <a:ext cx="1584220" cy="360050"/>
            </a:xfrm>
            <a:prstGeom prst="rect">
              <a:avLst/>
            </a:prstGeom>
            <a:noFill/>
            <a:ln>
              <a:solidFill>
                <a:srgbClr val="FF00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4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1430" y="1944650"/>
            <a:ext cx="3418366" cy="436513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9" name="타원 48"/>
          <p:cNvSpPr/>
          <p:nvPr/>
        </p:nvSpPr>
        <p:spPr>
          <a:xfrm>
            <a:off x="7812415" y="6000909"/>
            <a:ext cx="504070" cy="360050"/>
          </a:xfrm>
          <a:prstGeom prst="ellipse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0" name="그룹 49"/>
          <p:cNvGrpSpPr/>
          <p:nvPr/>
        </p:nvGrpSpPr>
        <p:grpSpPr>
          <a:xfrm>
            <a:off x="5373600" y="1717460"/>
            <a:ext cx="3481417" cy="4463474"/>
            <a:chOff x="2216620" y="1771821"/>
            <a:chExt cx="3481417" cy="4463474"/>
          </a:xfrm>
        </p:grpSpPr>
        <p:pic>
          <p:nvPicPr>
            <p:cNvPr id="51" name="Picture 5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16620" y="1771821"/>
              <a:ext cx="3481417" cy="4463474"/>
            </a:xfrm>
            <a:prstGeom prst="rect">
              <a:avLst/>
            </a:prstGeom>
            <a:noFill/>
            <a:ln w="9525">
              <a:solidFill>
                <a:schemeClr val="accent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2" name="직사각형 51"/>
            <p:cNvSpPr/>
            <p:nvPr/>
          </p:nvSpPr>
          <p:spPr>
            <a:xfrm>
              <a:off x="3882375" y="6055269"/>
              <a:ext cx="1017693" cy="163845"/>
            </a:xfrm>
            <a:prstGeom prst="rect">
              <a:avLst/>
            </a:prstGeom>
            <a:noFill/>
            <a:ln>
              <a:solidFill>
                <a:srgbClr val="FF00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3" name="직사각형 52"/>
            <p:cNvSpPr/>
            <p:nvPr/>
          </p:nvSpPr>
          <p:spPr>
            <a:xfrm>
              <a:off x="4804217" y="4221110"/>
              <a:ext cx="371475" cy="124311"/>
            </a:xfrm>
            <a:prstGeom prst="rect">
              <a:avLst/>
            </a:prstGeom>
            <a:noFill/>
            <a:ln>
              <a:solidFill>
                <a:srgbClr val="FF00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92622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Text Box 7"/>
          <p:cNvSpPr txBox="1">
            <a:spLocks noChangeArrowheads="1"/>
          </p:cNvSpPr>
          <p:nvPr/>
        </p:nvSpPr>
        <p:spPr bwMode="auto">
          <a:xfrm>
            <a:off x="261834" y="224306"/>
            <a:ext cx="8795736" cy="4328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" tIns="36000" rIns="36000" bIns="36000">
            <a:spAutoFit/>
            <a:scene3d>
              <a:camera prst="orthographicFront"/>
              <a:lightRig rig="threePt" dir="t"/>
            </a:scene3d>
            <a:sp3d contourW="44450">
              <a:bevelT w="1270"/>
              <a:bevelB w="0" h="0"/>
              <a:contourClr>
                <a:srgbClr val="F3F3F3"/>
              </a:contourClr>
            </a:sp3d>
          </a:bodyPr>
          <a:lstStyle/>
          <a:p>
            <a:pPr marL="266700" indent="-266700" defTabSz="762000" eaLnBrk="0" hangingPunct="0">
              <a:lnSpc>
                <a:spcPct val="90000"/>
              </a:lnSpc>
              <a:tabLst>
                <a:tab pos="5648325" algn="l"/>
              </a:tabLst>
              <a:defRPr/>
            </a:pPr>
            <a:r>
              <a:rPr lang="en-US" altLang="ko-KR" sz="2600" dirty="0" smtClean="0">
                <a:solidFill>
                  <a:srgbClr val="163F7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Service of GEOSS Metadata</a:t>
            </a:r>
            <a:endParaRPr lang="ko-KR" altLang="en-US" sz="2600" dirty="0">
              <a:solidFill>
                <a:srgbClr val="163F7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sp>
        <p:nvSpPr>
          <p:cNvPr id="60" name="Text Box 514"/>
          <p:cNvSpPr txBox="1">
            <a:spLocks noChangeArrowheads="1"/>
          </p:cNvSpPr>
          <p:nvPr/>
        </p:nvSpPr>
        <p:spPr bwMode="auto">
          <a:xfrm>
            <a:off x="623594" y="1346383"/>
            <a:ext cx="7281816" cy="21800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marL="177800" indent="-177800" algn="l" latinLnBrk="0">
              <a:lnSpc>
                <a:spcPts val="1700"/>
              </a:lnSpc>
              <a:spcAft>
                <a:spcPts val="600"/>
              </a:spcAft>
              <a:buSzPct val="80000"/>
              <a:buFontTx/>
              <a:buBlip>
                <a:blip r:embed="rId3"/>
              </a:buBlip>
            </a:pPr>
            <a:r>
              <a:rPr lang="en-US" altLang="ko-KR" sz="1300" dirty="0" smtClean="0">
                <a:solidFill>
                  <a:srgbClr val="4D4D4D"/>
                </a:solidFill>
                <a:latin typeface="나눔고딕 Bold" pitchFamily="50" charset="-127"/>
                <a:ea typeface="나눔고딕 Bold" pitchFamily="50" charset="-127"/>
              </a:rPr>
              <a:t>If we select one GEOSS Metadata, “</a:t>
            </a:r>
            <a:r>
              <a:rPr lang="en-US" altLang="ko-KR" sz="1300" dirty="0" err="1" smtClean="0">
                <a:solidFill>
                  <a:srgbClr val="4D4D4D"/>
                </a:solidFill>
                <a:latin typeface="나눔고딕 Bold" pitchFamily="50" charset="-127"/>
                <a:ea typeface="나눔고딕 Bold" pitchFamily="50" charset="-127"/>
              </a:rPr>
              <a:t>SeaDataNet</a:t>
            </a:r>
            <a:r>
              <a:rPr lang="en-US" altLang="ko-KR" sz="1300" dirty="0" smtClean="0">
                <a:solidFill>
                  <a:srgbClr val="4D4D4D"/>
                </a:solidFill>
                <a:latin typeface="나눔고딕 Bold" pitchFamily="50" charset="-127"/>
                <a:ea typeface="나눔고딕 Bold" pitchFamily="50" charset="-127"/>
              </a:rPr>
              <a:t>”, …</a:t>
            </a:r>
          </a:p>
        </p:txBody>
      </p:sp>
      <p:sp>
        <p:nvSpPr>
          <p:cNvPr id="61" name="Rectangle 494"/>
          <p:cNvSpPr>
            <a:spLocks noChangeArrowheads="1"/>
          </p:cNvSpPr>
          <p:nvPr/>
        </p:nvSpPr>
        <p:spPr bwMode="auto">
          <a:xfrm>
            <a:off x="488380" y="980660"/>
            <a:ext cx="3137630" cy="311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" tIns="36000" rIns="36000" bIns="36000">
            <a:spAutoFit/>
            <a:scene3d>
              <a:camera prst="orthographicFront"/>
              <a:lightRig rig="threePt" dir="t"/>
            </a:scene3d>
            <a:sp3d contourW="38100">
              <a:bevelT w="1270"/>
              <a:bevelB w="0" h="0"/>
              <a:contourClr>
                <a:schemeClr val="bg1"/>
              </a:contourClr>
            </a:sp3d>
          </a:bodyPr>
          <a:lstStyle/>
          <a:p>
            <a:pPr algn="l" defTabSz="762000" eaLnBrk="0" fontAlgn="auto" latinLnBrk="0" hangingPunct="0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>
                <a:srgbClr val="777777"/>
              </a:buClr>
              <a:buSzPct val="80000"/>
              <a:tabLst>
                <a:tab pos="5648325" algn="l"/>
              </a:tabLst>
              <a:defRPr/>
            </a:pPr>
            <a:r>
              <a:rPr kumimoji="0" lang="en-US" altLang="ko-KR" sz="1600" dirty="0" smtClean="0">
                <a:solidFill>
                  <a:srgbClr val="00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[ For Example]</a:t>
            </a:r>
            <a:endParaRPr kumimoji="0" lang="ko-KR" altLang="en-US" sz="1600" dirty="0">
              <a:solidFill>
                <a:srgbClr val="0066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sp>
        <p:nvSpPr>
          <p:cNvPr id="20" name="직사각형 19"/>
          <p:cNvSpPr/>
          <p:nvPr/>
        </p:nvSpPr>
        <p:spPr bwMode="auto">
          <a:xfrm>
            <a:off x="314979" y="1590063"/>
            <a:ext cx="9171126" cy="5367426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182563" marR="0" indent="-182563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Yoon 2002_TT" pitchFamily="18" charset="-127"/>
              <a:ea typeface="Yoon 2002_TT" pitchFamily="18" charset="-127"/>
            </a:endParaRPr>
          </a:p>
        </p:txBody>
      </p:sp>
      <p:sp>
        <p:nvSpPr>
          <p:cNvPr id="21" name="직사각형 20"/>
          <p:cNvSpPr/>
          <p:nvPr/>
        </p:nvSpPr>
        <p:spPr bwMode="auto">
          <a:xfrm>
            <a:off x="314979" y="1590063"/>
            <a:ext cx="9171126" cy="5367426"/>
          </a:xfrm>
          <a:prstGeom prst="rect">
            <a:avLst/>
          </a:prstGeom>
          <a:gradFill>
            <a:gsLst>
              <a:gs pos="0">
                <a:schemeClr val="bg1">
                  <a:lumMod val="100000"/>
                </a:schemeClr>
              </a:gs>
              <a:gs pos="74000">
                <a:schemeClr val="bg1">
                  <a:alpha val="34000"/>
                </a:schemeClr>
              </a:gs>
              <a:gs pos="43000">
                <a:schemeClr val="bg1">
                  <a:lumMod val="96000"/>
                </a:schemeClr>
              </a:gs>
              <a:gs pos="100000">
                <a:schemeClr val="bg1"/>
              </a:gs>
            </a:gsLst>
            <a:lin ang="2700000" scaled="0"/>
          </a:gradFill>
          <a:ln w="12700" cap="flat" cmpd="sng" algn="ctr">
            <a:noFill/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182563" marR="0" indent="-182563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Yoon 2002_TT" pitchFamily="18" charset="-127"/>
              <a:ea typeface="Yoon 2002_TT" pitchFamily="18" charset="-127"/>
            </a:endParaRPr>
          </a:p>
        </p:txBody>
      </p:sp>
      <p:grpSp>
        <p:nvGrpSpPr>
          <p:cNvPr id="22" name="그룹 21"/>
          <p:cNvGrpSpPr/>
          <p:nvPr/>
        </p:nvGrpSpPr>
        <p:grpSpPr>
          <a:xfrm>
            <a:off x="5031487" y="1580628"/>
            <a:ext cx="4602163" cy="5376862"/>
            <a:chOff x="374512" y="1025615"/>
            <a:chExt cx="4602163" cy="5376862"/>
          </a:xfrm>
        </p:grpSpPr>
        <p:sp>
          <p:nvSpPr>
            <p:cNvPr id="23" name="직사각형 22"/>
            <p:cNvSpPr/>
            <p:nvPr/>
          </p:nvSpPr>
          <p:spPr bwMode="auto">
            <a:xfrm>
              <a:off x="374512" y="1025615"/>
              <a:ext cx="4602163" cy="5376862"/>
            </a:xfrm>
            <a:prstGeom prst="rect">
              <a:avLst/>
            </a:prstGeom>
            <a:solidFill>
              <a:schemeClr val="bg1"/>
            </a:solidFill>
            <a:ln w="12700" cap="flat" cmpd="sng" algn="ctr">
              <a:noFill/>
              <a:prstDash val="sysDot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0" tIns="0" rIns="0" bIns="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182563" indent="-182563"/>
              <a:endParaRPr lang="ko-KR" altLang="en-US" dirty="0" smtClean="0">
                <a:solidFill>
                  <a:prstClr val="white"/>
                </a:solidFill>
              </a:endParaRPr>
            </a:p>
          </p:txBody>
        </p:sp>
        <p:sp>
          <p:nvSpPr>
            <p:cNvPr id="24" name="사다리꼴 23"/>
            <p:cNvSpPr/>
            <p:nvPr/>
          </p:nvSpPr>
          <p:spPr bwMode="auto">
            <a:xfrm rot="5280000">
              <a:off x="-1286038" y="2840707"/>
              <a:ext cx="3889241" cy="396815"/>
            </a:xfrm>
            <a:prstGeom prst="trapezoid">
              <a:avLst>
                <a:gd name="adj" fmla="val 68479"/>
              </a:avLst>
            </a:prstGeom>
            <a:solidFill>
              <a:schemeClr val="bg1"/>
            </a:solidFill>
            <a:ln w="12700" cap="flat" cmpd="sng" algn="ctr">
              <a:noFill/>
              <a:prstDash val="sysDot"/>
              <a:round/>
              <a:headEnd type="none" w="med" len="med"/>
              <a:tailEnd type="none" w="med" len="med"/>
            </a:ln>
            <a:effectLst>
              <a:outerShdw blurRad="114300" dist="38100" dir="10800000" sx="105000" sy="105000" algn="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0" tIns="0" rIns="0" bIns="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182563" indent="-182563"/>
              <a:endParaRPr lang="ko-KR" altLang="en-US" dirty="0" smtClean="0">
                <a:solidFill>
                  <a:prstClr val="white"/>
                </a:solidFill>
              </a:endParaRPr>
            </a:p>
          </p:txBody>
        </p:sp>
        <p:sp>
          <p:nvSpPr>
            <p:cNvPr id="25" name="사다리꼴 24"/>
            <p:cNvSpPr/>
            <p:nvPr/>
          </p:nvSpPr>
          <p:spPr bwMode="auto">
            <a:xfrm rot="120000" flipV="1">
              <a:off x="441018" y="1113126"/>
              <a:ext cx="3864729" cy="396815"/>
            </a:xfrm>
            <a:prstGeom prst="trapezoid">
              <a:avLst>
                <a:gd name="adj" fmla="val 68479"/>
              </a:avLst>
            </a:prstGeom>
            <a:solidFill>
              <a:schemeClr val="bg1"/>
            </a:solidFill>
            <a:ln w="12700" cap="flat" cmpd="sng" algn="ctr">
              <a:noFill/>
              <a:prstDash val="sysDot"/>
              <a:round/>
              <a:headEnd type="none" w="med" len="med"/>
              <a:tailEnd type="none" w="med" len="med"/>
            </a:ln>
            <a:effectLst>
              <a:outerShdw blurRad="114300" dist="38100" dir="16200000" sx="105000" sy="105000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0" tIns="0" rIns="0" bIns="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182563" indent="-182563"/>
              <a:endParaRPr lang="ko-KR" altLang="en-US" dirty="0" smtClean="0">
                <a:solidFill>
                  <a:prstClr val="white"/>
                </a:solidFill>
              </a:endParaRPr>
            </a:p>
          </p:txBody>
        </p:sp>
        <p:sp>
          <p:nvSpPr>
            <p:cNvPr id="26" name="직사각형 25"/>
            <p:cNvSpPr/>
            <p:nvPr/>
          </p:nvSpPr>
          <p:spPr bwMode="auto">
            <a:xfrm>
              <a:off x="374512" y="1025615"/>
              <a:ext cx="4602163" cy="5376862"/>
            </a:xfrm>
            <a:prstGeom prst="rect">
              <a:avLst/>
            </a:prstGeom>
            <a:gradFill>
              <a:gsLst>
                <a:gs pos="0">
                  <a:srgbClr val="F8F8F8"/>
                </a:gs>
                <a:gs pos="74000">
                  <a:schemeClr val="bg1">
                    <a:lumMod val="100000"/>
                    <a:alpha val="44000"/>
                  </a:schemeClr>
                </a:gs>
                <a:gs pos="43000">
                  <a:schemeClr val="bg1">
                    <a:lumMod val="98000"/>
                    <a:lumOff val="2000"/>
                  </a:schemeClr>
                </a:gs>
                <a:gs pos="100000">
                  <a:schemeClr val="bg1"/>
                </a:gs>
              </a:gsLst>
              <a:lin ang="2700000" scaled="0"/>
            </a:gradFill>
            <a:ln w="12700" cap="flat" cmpd="sng" algn="ctr">
              <a:noFill/>
              <a:prstDash val="sysDot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0" tIns="0" rIns="0" bIns="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182563" indent="-182563"/>
              <a:endParaRPr lang="ko-KR" altLang="en-US" dirty="0" smtClean="0">
                <a:solidFill>
                  <a:prstClr val="white"/>
                </a:solidFill>
              </a:endParaRPr>
            </a:p>
          </p:txBody>
        </p:sp>
      </p:grpSp>
      <p:grpSp>
        <p:nvGrpSpPr>
          <p:cNvPr id="27" name="그룹 26"/>
          <p:cNvGrpSpPr/>
          <p:nvPr/>
        </p:nvGrpSpPr>
        <p:grpSpPr>
          <a:xfrm>
            <a:off x="314979" y="1580628"/>
            <a:ext cx="4602163" cy="5376862"/>
            <a:chOff x="374512" y="1025615"/>
            <a:chExt cx="4602163" cy="5376862"/>
          </a:xfrm>
        </p:grpSpPr>
        <p:sp>
          <p:nvSpPr>
            <p:cNvPr id="28" name="직사각형 27"/>
            <p:cNvSpPr/>
            <p:nvPr/>
          </p:nvSpPr>
          <p:spPr bwMode="auto">
            <a:xfrm>
              <a:off x="374512" y="1025615"/>
              <a:ext cx="4602163" cy="5376862"/>
            </a:xfrm>
            <a:prstGeom prst="rect">
              <a:avLst/>
            </a:prstGeom>
            <a:solidFill>
              <a:schemeClr val="bg1"/>
            </a:solidFill>
            <a:ln w="12700" cap="flat" cmpd="sng" algn="ctr">
              <a:noFill/>
              <a:prstDash val="sysDot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0" tIns="0" rIns="0" bIns="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182563" indent="-182563"/>
              <a:endParaRPr lang="ko-KR" altLang="en-US" dirty="0" smtClean="0">
                <a:solidFill>
                  <a:prstClr val="white"/>
                </a:solidFill>
              </a:endParaRPr>
            </a:p>
          </p:txBody>
        </p:sp>
        <p:sp>
          <p:nvSpPr>
            <p:cNvPr id="29" name="사다리꼴 28"/>
            <p:cNvSpPr/>
            <p:nvPr/>
          </p:nvSpPr>
          <p:spPr bwMode="auto">
            <a:xfrm rot="5280000">
              <a:off x="-1286038" y="2840707"/>
              <a:ext cx="3889241" cy="396815"/>
            </a:xfrm>
            <a:prstGeom prst="trapezoid">
              <a:avLst>
                <a:gd name="adj" fmla="val 68479"/>
              </a:avLst>
            </a:prstGeom>
            <a:solidFill>
              <a:schemeClr val="bg1"/>
            </a:solidFill>
            <a:ln w="12700" cap="flat" cmpd="sng" algn="ctr">
              <a:noFill/>
              <a:prstDash val="sysDot"/>
              <a:round/>
              <a:headEnd type="none" w="med" len="med"/>
              <a:tailEnd type="none" w="med" len="med"/>
            </a:ln>
            <a:effectLst>
              <a:outerShdw blurRad="114300" dist="38100" dir="10800000" sx="105000" sy="105000" algn="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0" tIns="0" rIns="0" bIns="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182563" indent="-182563"/>
              <a:endParaRPr lang="ko-KR" altLang="en-US" dirty="0" smtClean="0">
                <a:solidFill>
                  <a:prstClr val="white"/>
                </a:solidFill>
              </a:endParaRPr>
            </a:p>
          </p:txBody>
        </p:sp>
        <p:sp>
          <p:nvSpPr>
            <p:cNvPr id="30" name="사다리꼴 29"/>
            <p:cNvSpPr/>
            <p:nvPr/>
          </p:nvSpPr>
          <p:spPr bwMode="auto">
            <a:xfrm rot="120000" flipV="1">
              <a:off x="441018" y="1113126"/>
              <a:ext cx="3864729" cy="396815"/>
            </a:xfrm>
            <a:prstGeom prst="trapezoid">
              <a:avLst>
                <a:gd name="adj" fmla="val 68479"/>
              </a:avLst>
            </a:prstGeom>
            <a:solidFill>
              <a:schemeClr val="bg1"/>
            </a:solidFill>
            <a:ln w="12700" cap="flat" cmpd="sng" algn="ctr">
              <a:noFill/>
              <a:prstDash val="sysDot"/>
              <a:round/>
              <a:headEnd type="none" w="med" len="med"/>
              <a:tailEnd type="none" w="med" len="med"/>
            </a:ln>
            <a:effectLst>
              <a:outerShdw blurRad="114300" dist="38100" dir="16200000" sx="105000" sy="105000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0" tIns="0" rIns="0" bIns="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182563" indent="-182563"/>
              <a:endParaRPr lang="ko-KR" altLang="en-US" dirty="0" smtClean="0">
                <a:solidFill>
                  <a:prstClr val="white"/>
                </a:solidFill>
              </a:endParaRPr>
            </a:p>
          </p:txBody>
        </p:sp>
        <p:sp>
          <p:nvSpPr>
            <p:cNvPr id="31" name="직사각형 30"/>
            <p:cNvSpPr/>
            <p:nvPr/>
          </p:nvSpPr>
          <p:spPr bwMode="auto">
            <a:xfrm>
              <a:off x="374512" y="1025615"/>
              <a:ext cx="4602163" cy="5376862"/>
            </a:xfrm>
            <a:prstGeom prst="rect">
              <a:avLst/>
            </a:prstGeom>
            <a:gradFill>
              <a:gsLst>
                <a:gs pos="0">
                  <a:srgbClr val="F8F8F8"/>
                </a:gs>
                <a:gs pos="74000">
                  <a:schemeClr val="bg1">
                    <a:alpha val="44000"/>
                  </a:schemeClr>
                </a:gs>
                <a:gs pos="43000">
                  <a:schemeClr val="bg1">
                    <a:lumMod val="97000"/>
                  </a:schemeClr>
                </a:gs>
                <a:gs pos="100000">
                  <a:schemeClr val="bg1">
                    <a:alpha val="64000"/>
                  </a:schemeClr>
                </a:gs>
              </a:gsLst>
              <a:lin ang="2700000" scaled="0"/>
            </a:gradFill>
            <a:ln w="12700" cap="flat" cmpd="sng" algn="ctr">
              <a:noFill/>
              <a:prstDash val="sysDot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0" tIns="0" rIns="0" bIns="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182563" indent="-182563"/>
              <a:endParaRPr lang="ko-KR" altLang="en-US" dirty="0" smtClean="0">
                <a:solidFill>
                  <a:prstClr val="white"/>
                </a:solidFill>
              </a:endParaRPr>
            </a:p>
          </p:txBody>
        </p:sp>
      </p:grpSp>
      <p:sp>
        <p:nvSpPr>
          <p:cNvPr id="32" name="AutoShape 6" descr="어두운 상향 대각선"/>
          <p:cNvSpPr>
            <a:spLocks noChangeArrowheads="1"/>
          </p:cNvSpPr>
          <p:nvPr/>
        </p:nvSpPr>
        <p:spPr bwMode="auto">
          <a:xfrm rot="16200000">
            <a:off x="6757327" y="-17764"/>
            <a:ext cx="360000" cy="3811680"/>
          </a:xfrm>
          <a:prstGeom prst="round2SameRect">
            <a:avLst>
              <a:gd name="adj1" fmla="val 0"/>
              <a:gd name="adj2" fmla="val 50000"/>
            </a:avLst>
          </a:prstGeom>
          <a:gradFill rotWithShape="1">
            <a:gsLst>
              <a:gs pos="0">
                <a:srgbClr val="7CB1D2"/>
              </a:gs>
              <a:gs pos="100000">
                <a:srgbClr val="428FBE"/>
              </a:gs>
            </a:gsLst>
            <a:lin ang="2700000" scaled="1"/>
          </a:gradFill>
          <a:ln w="6350" algn="ctr">
            <a:noFill/>
            <a:round/>
            <a:headEnd/>
            <a:tailEnd type="none" w="med" len="sm"/>
          </a:ln>
          <a:effectLst/>
        </p:spPr>
        <p:txBody>
          <a:bodyPr vert="horz" wrap="none" lIns="25200" tIns="45720" rIns="25200" bIns="45720" numCol="1" anchor="ctr" anchorCtr="0" compatLnSpc="1">
            <a:prstTxWarp prst="textNoShape">
              <a:avLst/>
            </a:prstTxWarp>
          </a:bodyPr>
          <a:lstStyle/>
          <a:p>
            <a:pPr marL="0" lvl="1" indent="-185738" defTabSz="839788" eaLnBrk="0" hangingPunct="0">
              <a:lnSpc>
                <a:spcPct val="90000"/>
              </a:lnSpc>
              <a:buClr>
                <a:sysClr val="windowText" lastClr="000000"/>
              </a:buClr>
              <a:tabLst>
                <a:tab pos="5648325" algn="l"/>
              </a:tabLst>
              <a:defRPr/>
            </a:pPr>
            <a:endParaRPr lang="ko-KR" altLang="en-US" dirty="0" smtClean="0">
              <a:solidFill>
                <a:prstClr val="white"/>
              </a:solidFill>
              <a:sym typeface="Gill Sans"/>
            </a:endParaRPr>
          </a:p>
        </p:txBody>
      </p:sp>
      <p:sp>
        <p:nvSpPr>
          <p:cNvPr id="36" name="AutoShape 6" descr="어두운 상향 대각선"/>
          <p:cNvSpPr>
            <a:spLocks noChangeArrowheads="1"/>
          </p:cNvSpPr>
          <p:nvPr/>
        </p:nvSpPr>
        <p:spPr bwMode="auto">
          <a:xfrm rot="16200000">
            <a:off x="2037785" y="-17766"/>
            <a:ext cx="360000" cy="3811682"/>
          </a:xfrm>
          <a:prstGeom prst="round2SameRect">
            <a:avLst>
              <a:gd name="adj1" fmla="val 0"/>
              <a:gd name="adj2" fmla="val 50000"/>
            </a:avLst>
          </a:prstGeom>
          <a:gradFill rotWithShape="1">
            <a:gsLst>
              <a:gs pos="0">
                <a:srgbClr val="7CB1D2"/>
              </a:gs>
              <a:gs pos="100000">
                <a:srgbClr val="428FBE"/>
              </a:gs>
            </a:gsLst>
            <a:lin ang="2700000" scaled="1"/>
          </a:gradFill>
          <a:ln w="6350" algn="ctr">
            <a:noFill/>
            <a:round/>
            <a:headEnd/>
            <a:tailEnd type="none" w="med" len="sm"/>
          </a:ln>
          <a:effectLst/>
        </p:spPr>
        <p:txBody>
          <a:bodyPr vert="horz" wrap="none" lIns="25200" tIns="45720" rIns="25200" bIns="45720" numCol="1" anchor="ctr" anchorCtr="0" compatLnSpc="1">
            <a:prstTxWarp prst="textNoShape">
              <a:avLst/>
            </a:prstTxWarp>
          </a:bodyPr>
          <a:lstStyle/>
          <a:p>
            <a:pPr marL="0" lvl="1" indent="-185738" defTabSz="839788" eaLnBrk="0" hangingPunct="0">
              <a:lnSpc>
                <a:spcPct val="90000"/>
              </a:lnSpc>
              <a:buClr>
                <a:sysClr val="windowText" lastClr="000000"/>
              </a:buClr>
              <a:tabLst>
                <a:tab pos="5648325" algn="l"/>
              </a:tabLst>
              <a:defRPr/>
            </a:pPr>
            <a:endParaRPr lang="ko-KR" altLang="en-US" dirty="0" smtClean="0">
              <a:solidFill>
                <a:prstClr val="white"/>
              </a:solidFill>
              <a:sym typeface="Gill Sans"/>
            </a:endParaRPr>
          </a:p>
        </p:txBody>
      </p:sp>
      <p:sp>
        <p:nvSpPr>
          <p:cNvPr id="40" name="Rectangle 239"/>
          <p:cNvSpPr>
            <a:spLocks noChangeArrowheads="1"/>
          </p:cNvSpPr>
          <p:nvPr/>
        </p:nvSpPr>
        <p:spPr bwMode="auto">
          <a:xfrm>
            <a:off x="393269" y="1757269"/>
            <a:ext cx="3649032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defTabSz="974725">
              <a:buSzPct val="80000"/>
              <a:buFont typeface="Wingdings" pitchFamily="2" charset="2"/>
              <a:buNone/>
              <a:defRPr/>
            </a:pPr>
            <a:r>
              <a:rPr lang="en-US" altLang="ko-KR" sz="1700" b="1" dirty="0" smtClean="0">
                <a:solidFill>
                  <a:srgbClr val="FFFFFF"/>
                </a:solidFill>
                <a:latin typeface="나눔고딕 ExtraBold" pitchFamily="50" charset="-127"/>
                <a:ea typeface="나눔고딕 ExtraBold" pitchFamily="50" charset="-127"/>
                <a:cs typeface="굴림" pitchFamily="50" charset="-127"/>
              </a:rPr>
              <a:t>Searching Result and Hyperlink</a:t>
            </a:r>
            <a:endParaRPr lang="ko-KR" altLang="en-US" sz="1700" b="1" dirty="0">
              <a:solidFill>
                <a:srgbClr val="FFFFFF"/>
              </a:solidFill>
              <a:latin typeface="나눔고딕 ExtraBold" pitchFamily="50" charset="-127"/>
              <a:ea typeface="나눔고딕 ExtraBold" pitchFamily="50" charset="-127"/>
              <a:cs typeface="굴림" pitchFamily="50" charset="-127"/>
            </a:endParaRPr>
          </a:p>
        </p:txBody>
      </p:sp>
      <p:sp>
        <p:nvSpPr>
          <p:cNvPr id="41" name="Rectangle 239"/>
          <p:cNvSpPr>
            <a:spLocks noChangeArrowheads="1"/>
          </p:cNvSpPr>
          <p:nvPr/>
        </p:nvSpPr>
        <p:spPr bwMode="auto">
          <a:xfrm>
            <a:off x="5113192" y="1753879"/>
            <a:ext cx="3672000" cy="2616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defTabSz="974725">
              <a:buSzPct val="80000"/>
              <a:buFont typeface="Wingdings" pitchFamily="2" charset="2"/>
              <a:buNone/>
              <a:defRPr/>
            </a:pPr>
            <a:r>
              <a:rPr lang="en-US" altLang="ko-KR" sz="1700" b="1" dirty="0" smtClean="0">
                <a:solidFill>
                  <a:srgbClr val="FFFFFF"/>
                </a:solidFill>
                <a:latin typeface="나눔고딕 ExtraBold" pitchFamily="50" charset="-127"/>
                <a:ea typeface="나눔고딕 ExtraBold" pitchFamily="50" charset="-127"/>
                <a:cs typeface="굴림" pitchFamily="50" charset="-127"/>
              </a:rPr>
              <a:t>Display Metadata</a:t>
            </a:r>
            <a:endParaRPr lang="ko-KR" altLang="en-US" sz="1700" b="1" dirty="0">
              <a:solidFill>
                <a:srgbClr val="FFFFFF"/>
              </a:solidFill>
              <a:latin typeface="나눔고딕 ExtraBold" pitchFamily="50" charset="-127"/>
              <a:ea typeface="나눔고딕 ExtraBold" pitchFamily="50" charset="-127"/>
              <a:cs typeface="굴림" pitchFamily="50" charset="-127"/>
            </a:endParaRPr>
          </a:p>
        </p:txBody>
      </p:sp>
      <p:pic>
        <p:nvPicPr>
          <p:cNvPr id="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420" y="2202813"/>
            <a:ext cx="4320000" cy="392569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6833" y="2202813"/>
            <a:ext cx="4320000" cy="392648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" name="그림 4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054" y="3425190"/>
            <a:ext cx="4346511" cy="2603678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54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5060" y="2975873"/>
            <a:ext cx="4320000" cy="289080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84666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Text Box 7"/>
          <p:cNvSpPr txBox="1">
            <a:spLocks noChangeArrowheads="1"/>
          </p:cNvSpPr>
          <p:nvPr/>
        </p:nvSpPr>
        <p:spPr bwMode="auto">
          <a:xfrm>
            <a:off x="261834" y="224306"/>
            <a:ext cx="8795736" cy="4328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" tIns="36000" rIns="36000" bIns="36000">
            <a:spAutoFit/>
            <a:scene3d>
              <a:camera prst="orthographicFront"/>
              <a:lightRig rig="threePt" dir="t"/>
            </a:scene3d>
            <a:sp3d contourW="44450">
              <a:bevelT w="1270"/>
              <a:bevelB w="0" h="0"/>
              <a:contourClr>
                <a:srgbClr val="F3F3F3"/>
              </a:contourClr>
            </a:sp3d>
          </a:bodyPr>
          <a:lstStyle/>
          <a:p>
            <a:pPr marL="266700" indent="-266700" defTabSz="762000" eaLnBrk="0" hangingPunct="0">
              <a:lnSpc>
                <a:spcPct val="90000"/>
              </a:lnSpc>
              <a:tabLst>
                <a:tab pos="5648325" algn="l"/>
              </a:tabLst>
              <a:defRPr/>
            </a:pPr>
            <a:r>
              <a:rPr lang="en-US" altLang="ko-KR" sz="2600" dirty="0" smtClean="0">
                <a:solidFill>
                  <a:srgbClr val="163F7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Improvement/Capacity Building</a:t>
            </a:r>
            <a:endParaRPr lang="ko-KR" altLang="en-US" sz="2600" dirty="0">
              <a:solidFill>
                <a:srgbClr val="163F7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sp>
        <p:nvSpPr>
          <p:cNvPr id="33" name="Rectangle 494"/>
          <p:cNvSpPr>
            <a:spLocks noChangeArrowheads="1"/>
          </p:cNvSpPr>
          <p:nvPr/>
        </p:nvSpPr>
        <p:spPr bwMode="auto">
          <a:xfrm>
            <a:off x="488380" y="980660"/>
            <a:ext cx="4171322" cy="329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" tIns="36000" rIns="36000" bIns="36000">
            <a:spAutoFit/>
            <a:scene3d>
              <a:camera prst="orthographicFront"/>
              <a:lightRig rig="threePt" dir="t"/>
            </a:scene3d>
            <a:sp3d contourW="38100">
              <a:bevelT w="1270"/>
              <a:bevelB w="0" h="0"/>
              <a:contourClr>
                <a:schemeClr val="bg1"/>
              </a:contourClr>
            </a:sp3d>
          </a:bodyPr>
          <a:lstStyle/>
          <a:p>
            <a:pPr algn="l" defTabSz="762000" eaLnBrk="0" fontAlgn="auto" latinLnBrk="0" hangingPunct="0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>
                <a:srgbClr val="777777"/>
              </a:buClr>
              <a:buSzPct val="80000"/>
              <a:tabLst>
                <a:tab pos="5648325" algn="l"/>
              </a:tabLst>
              <a:defRPr/>
            </a:pPr>
            <a:r>
              <a:rPr kumimoji="0" lang="en-US" altLang="ko-KR" sz="1600" dirty="0" smtClean="0">
                <a:solidFill>
                  <a:srgbClr val="00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[ </a:t>
            </a:r>
            <a:r>
              <a:rPr lang="en-US" altLang="ko-KR" sz="1600" dirty="0" smtClean="0">
                <a:solidFill>
                  <a:srgbClr val="00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Statistics Service : e.g. NC Seoul</a:t>
            </a:r>
            <a:r>
              <a:rPr kumimoji="0" lang="en-US" altLang="ko-KR" sz="1600" dirty="0" smtClean="0">
                <a:solidFill>
                  <a:srgbClr val="00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]</a:t>
            </a:r>
            <a:endParaRPr kumimoji="0" lang="ko-KR" altLang="en-US" sz="1600" dirty="0">
              <a:solidFill>
                <a:srgbClr val="0066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pic>
        <p:nvPicPr>
          <p:cNvPr id="1026" name="Picture 2" descr="C:\Users\user\Desktop\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370" y="1628750"/>
            <a:ext cx="3024420" cy="432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Desktop\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7200" y="1628750"/>
            <a:ext cx="3240450" cy="4201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7" name="그룹 46"/>
          <p:cNvGrpSpPr/>
          <p:nvPr/>
        </p:nvGrpSpPr>
        <p:grpSpPr>
          <a:xfrm>
            <a:off x="6814511" y="1052670"/>
            <a:ext cx="2917826" cy="5238661"/>
            <a:chOff x="6643687" y="1173222"/>
            <a:chExt cx="2917826" cy="5238661"/>
          </a:xfrm>
        </p:grpSpPr>
        <p:sp>
          <p:nvSpPr>
            <p:cNvPr id="48" name="직사각형 47"/>
            <p:cNvSpPr/>
            <p:nvPr/>
          </p:nvSpPr>
          <p:spPr bwMode="auto">
            <a:xfrm rot="21540000">
              <a:off x="6708771" y="1291298"/>
              <a:ext cx="542116" cy="4994695"/>
            </a:xfrm>
            <a:prstGeom prst="rect">
              <a:avLst/>
            </a:prstGeom>
            <a:solidFill>
              <a:sysClr val="window" lastClr="FFFFFF">
                <a:lumMod val="95000"/>
              </a:sysClr>
            </a:solidFill>
            <a:ln w="12700" cap="flat" cmpd="sng" algn="ctr">
              <a:noFill/>
              <a:prstDash val="sysDot"/>
              <a:round/>
              <a:headEnd type="none" w="med" len="med"/>
              <a:tailEnd type="none" w="med" len="med"/>
            </a:ln>
            <a:effectLst>
              <a:outerShdw blurRad="101600" dist="88900" dir="10800000" sx="103000" sy="103000" algn="r" rotWithShape="0">
                <a:prstClr val="black">
                  <a:alpha val="40000"/>
                </a:prstClr>
              </a:outerShdw>
            </a:effectLst>
          </p:spPr>
          <p:txBody>
            <a:bodyPr vert="horz" wrap="none" lIns="0" tIns="0" rIns="0" bIns="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182563" marR="0" lvl="0" indent="-182563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sp>
          <p:nvSpPr>
            <p:cNvPr id="49" name="직사각형 48"/>
            <p:cNvSpPr/>
            <p:nvPr/>
          </p:nvSpPr>
          <p:spPr bwMode="auto">
            <a:xfrm>
              <a:off x="6643688" y="1173222"/>
              <a:ext cx="2917825" cy="5229225"/>
            </a:xfrm>
            <a:prstGeom prst="rect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ysDot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0" tIns="0" rIns="0" bIns="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182563" marR="0" lvl="0" indent="-182563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sp>
          <p:nvSpPr>
            <p:cNvPr id="50" name="직사각형 49"/>
            <p:cNvSpPr/>
            <p:nvPr/>
          </p:nvSpPr>
          <p:spPr bwMode="auto">
            <a:xfrm>
              <a:off x="6643687" y="1182658"/>
              <a:ext cx="2917825" cy="5229225"/>
            </a:xfrm>
            <a:prstGeom prst="rect">
              <a:avLst/>
            </a:prstGeom>
            <a:gradFill flip="none" rotWithShape="1">
              <a:gsLst>
                <a:gs pos="0">
                  <a:sysClr val="window" lastClr="FFFFFF">
                    <a:lumMod val="95000"/>
                  </a:sysClr>
                </a:gs>
                <a:gs pos="50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shade val="100000"/>
                    <a:satMod val="115000"/>
                    <a:alpha val="33000"/>
                  </a:sysClr>
                </a:gs>
              </a:gsLst>
              <a:lin ang="5400000" scaled="1"/>
              <a:tileRect/>
            </a:gradFill>
            <a:ln w="12700" cap="flat" cmpd="sng" algn="ctr">
              <a:noFill/>
              <a:prstDash val="sysDot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0" tIns="0" rIns="0" bIns="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182563" marR="0" lvl="0" indent="-182563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sp>
          <p:nvSpPr>
            <p:cNvPr id="51" name="직사각형 50"/>
            <p:cNvSpPr/>
            <p:nvPr/>
          </p:nvSpPr>
          <p:spPr bwMode="auto">
            <a:xfrm rot="380577">
              <a:off x="7147329" y="1318682"/>
              <a:ext cx="1298802" cy="137227"/>
            </a:xfrm>
            <a:prstGeom prst="rect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ysDot"/>
              <a:round/>
              <a:headEnd type="none" w="med" len="med"/>
              <a:tailEnd type="none" w="med" len="med"/>
            </a:ln>
            <a:effectLst>
              <a:outerShdw blurRad="88900" dist="1143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0" tIns="0" rIns="0" bIns="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182563" marR="0" lvl="0" indent="-182563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sp>
          <p:nvSpPr>
            <p:cNvPr id="52" name="직사각형 51"/>
            <p:cNvSpPr/>
            <p:nvPr/>
          </p:nvSpPr>
          <p:spPr bwMode="auto">
            <a:xfrm>
              <a:off x="6643688" y="1173222"/>
              <a:ext cx="1966912" cy="354013"/>
            </a:xfrm>
            <a:prstGeom prst="rect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ysDot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0" tIns="0" rIns="0" bIns="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182563" marR="0" lvl="0" indent="-182563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sp>
          <p:nvSpPr>
            <p:cNvPr id="53" name="직사각형 52"/>
            <p:cNvSpPr/>
            <p:nvPr/>
          </p:nvSpPr>
          <p:spPr bwMode="auto">
            <a:xfrm>
              <a:off x="6643688" y="1173222"/>
              <a:ext cx="1966912" cy="354013"/>
            </a:xfrm>
            <a:prstGeom prst="rect">
              <a:avLst/>
            </a:prstGeom>
            <a:gradFill>
              <a:gsLst>
                <a:gs pos="0">
                  <a:srgbClr val="2A7637"/>
                </a:gs>
                <a:gs pos="82000">
                  <a:srgbClr val="2A7637">
                    <a:alpha val="64000"/>
                  </a:srgbClr>
                </a:gs>
                <a:gs pos="48000">
                  <a:srgbClr val="2A7637">
                    <a:alpha val="72000"/>
                  </a:srgbClr>
                </a:gs>
                <a:gs pos="100000">
                  <a:srgbClr val="2A7637">
                    <a:alpha val="60000"/>
                  </a:srgbClr>
                </a:gs>
              </a:gsLst>
              <a:lin ang="0" scaled="0"/>
            </a:gradFill>
            <a:ln w="12700" cap="flat" cmpd="sng" algn="ctr">
              <a:noFill/>
              <a:prstDash val="sysDot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0" tIns="0" rIns="0" bIns="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182563" marR="0" lvl="0" indent="-182563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55" name="Text Box 514"/>
          <p:cNvSpPr txBox="1">
            <a:spLocks noChangeArrowheads="1"/>
          </p:cNvSpPr>
          <p:nvPr/>
        </p:nvSpPr>
        <p:spPr bwMode="auto">
          <a:xfrm>
            <a:off x="6991284" y="1946227"/>
            <a:ext cx="2736850" cy="73096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marL="177800" indent="-177800" algn="l" latinLnBrk="0">
              <a:lnSpc>
                <a:spcPts val="1700"/>
              </a:lnSpc>
              <a:spcAft>
                <a:spcPts val="600"/>
              </a:spcAft>
              <a:buSzPct val="80000"/>
              <a:buFontTx/>
              <a:buBlip>
                <a:blip r:embed="rId5"/>
              </a:buBlip>
            </a:pPr>
            <a:r>
              <a:rPr lang="en-US" altLang="ko-KR" sz="1300" dirty="0" smtClean="0">
                <a:solidFill>
                  <a:srgbClr val="4D4D4D"/>
                </a:solidFill>
                <a:latin typeface="나눔고딕 Bold" pitchFamily="50" charset="-127"/>
                <a:ea typeface="나눔고딕 Bold" pitchFamily="50" charset="-127"/>
              </a:rPr>
              <a:t>Make visitors identify the status</a:t>
            </a:r>
          </a:p>
          <a:p>
            <a:pPr algn="l" latinLnBrk="0">
              <a:lnSpc>
                <a:spcPts val="1700"/>
              </a:lnSpc>
              <a:spcAft>
                <a:spcPts val="600"/>
              </a:spcAft>
              <a:buSzPct val="80000"/>
            </a:pPr>
            <a:r>
              <a:rPr lang="en-US" altLang="ko-KR" sz="1300" dirty="0" smtClean="0">
                <a:solidFill>
                  <a:srgbClr val="4D4D4D"/>
                </a:solidFill>
                <a:latin typeface="나눔고딕 Bold" pitchFamily="50" charset="-127"/>
                <a:ea typeface="나눔고딕 Bold" pitchFamily="50" charset="-127"/>
              </a:rPr>
              <a:t>of data : how many updated, how much size, </a:t>
            </a:r>
            <a:r>
              <a:rPr lang="en-US" altLang="ko-KR" sz="1300" dirty="0" err="1" smtClean="0">
                <a:solidFill>
                  <a:srgbClr val="4D4D4D"/>
                </a:solidFill>
                <a:latin typeface="나눔고딕 Bold" pitchFamily="50" charset="-127"/>
                <a:ea typeface="나눔고딕 Bold" pitchFamily="50" charset="-127"/>
              </a:rPr>
              <a:t>etc</a:t>
            </a:r>
            <a:endParaRPr lang="en-US" altLang="ko-KR" sz="1300" dirty="0" smtClean="0">
              <a:solidFill>
                <a:srgbClr val="4D4D4D"/>
              </a:solidFill>
              <a:latin typeface="나눔고딕 Bold" pitchFamily="50" charset="-127"/>
              <a:ea typeface="나눔고딕 Bold" pitchFamily="50" charset="-127"/>
            </a:endParaRPr>
          </a:p>
        </p:txBody>
      </p:sp>
      <p:sp>
        <p:nvSpPr>
          <p:cNvPr id="56" name="Rectangle 487"/>
          <p:cNvSpPr>
            <a:spLocks noChangeArrowheads="1"/>
          </p:cNvSpPr>
          <p:nvPr/>
        </p:nvSpPr>
        <p:spPr bwMode="auto">
          <a:xfrm>
            <a:off x="7115291" y="1104089"/>
            <a:ext cx="135293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defTabSz="974725">
              <a:buSzPct val="80000"/>
              <a:defRPr/>
            </a:pPr>
            <a:r>
              <a:rPr lang="en-US" altLang="ko-KR" sz="1700" b="1" dirty="0" smtClean="0">
                <a:solidFill>
                  <a:srgbClr val="FFFFFF"/>
                </a:solidFill>
                <a:latin typeface="나눔고딕 ExtraBold" pitchFamily="50" charset="-127"/>
                <a:ea typeface="나눔고딕 ExtraBold" pitchFamily="50" charset="-127"/>
                <a:cs typeface="굴림" pitchFamily="50" charset="-127"/>
              </a:rPr>
              <a:t>Outline</a:t>
            </a:r>
            <a:endParaRPr lang="ko-KR" altLang="en-US" sz="1700" b="1" dirty="0">
              <a:solidFill>
                <a:srgbClr val="FFFFFF"/>
              </a:solidFill>
              <a:latin typeface="나눔고딕 ExtraBold" pitchFamily="50" charset="-127"/>
              <a:ea typeface="나눔고딕 ExtraBold" pitchFamily="50" charset="-127"/>
              <a:cs typeface="굴림" pitchFamily="50" charset="-127"/>
            </a:endParaRPr>
          </a:p>
        </p:txBody>
      </p:sp>
      <p:sp>
        <p:nvSpPr>
          <p:cNvPr id="57" name="Rectangle 494"/>
          <p:cNvSpPr>
            <a:spLocks noChangeArrowheads="1"/>
          </p:cNvSpPr>
          <p:nvPr/>
        </p:nvSpPr>
        <p:spPr bwMode="auto">
          <a:xfrm>
            <a:off x="6856070" y="1580504"/>
            <a:ext cx="3137630" cy="314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" tIns="36000" rIns="36000" bIns="36000">
            <a:spAutoFit/>
            <a:scene3d>
              <a:camera prst="orthographicFront"/>
              <a:lightRig rig="threePt" dir="t"/>
            </a:scene3d>
            <a:sp3d contourW="38100">
              <a:bevelT w="1270"/>
              <a:bevelB w="0" h="0"/>
              <a:contourClr>
                <a:schemeClr val="bg1"/>
              </a:contourClr>
            </a:sp3d>
          </a:bodyPr>
          <a:lstStyle/>
          <a:p>
            <a:pPr algn="l" defTabSz="762000" eaLnBrk="0" fontAlgn="auto" latinLnBrk="0" hangingPunct="0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>
                <a:srgbClr val="777777"/>
              </a:buClr>
              <a:buSzPct val="80000"/>
              <a:tabLst>
                <a:tab pos="5648325" algn="l"/>
              </a:tabLst>
              <a:defRPr/>
            </a:pPr>
            <a:r>
              <a:rPr kumimoji="0" lang="en-US" altLang="ko-KR" sz="1600" dirty="0" smtClean="0">
                <a:solidFill>
                  <a:srgbClr val="00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[ </a:t>
            </a:r>
            <a:r>
              <a:rPr lang="en-US" altLang="ko-KR" sz="1600" dirty="0" smtClean="0">
                <a:solidFill>
                  <a:srgbClr val="00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Improvement</a:t>
            </a:r>
            <a:r>
              <a:rPr kumimoji="0" lang="en-US" altLang="ko-KR" sz="1600" dirty="0" smtClean="0">
                <a:solidFill>
                  <a:srgbClr val="00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]</a:t>
            </a:r>
            <a:endParaRPr kumimoji="0" lang="ko-KR" altLang="en-US" sz="1600" dirty="0">
              <a:solidFill>
                <a:srgbClr val="0066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sp>
        <p:nvSpPr>
          <p:cNvPr id="58" name="Text Box 514"/>
          <p:cNvSpPr txBox="1">
            <a:spLocks noChangeArrowheads="1"/>
          </p:cNvSpPr>
          <p:nvPr/>
        </p:nvSpPr>
        <p:spPr bwMode="auto">
          <a:xfrm>
            <a:off x="6991284" y="3717040"/>
            <a:ext cx="2736850" cy="124393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marL="177800" indent="-177800" latinLnBrk="0">
              <a:lnSpc>
                <a:spcPts val="1700"/>
              </a:lnSpc>
              <a:spcAft>
                <a:spcPts val="600"/>
              </a:spcAft>
              <a:buSzPct val="80000"/>
              <a:buFontTx/>
              <a:buBlip>
                <a:blip r:embed="rId5"/>
              </a:buBlip>
              <a:defRPr sz="1300">
                <a:solidFill>
                  <a:srgbClr val="4D4D4D"/>
                </a:solidFill>
                <a:latin typeface="나눔고딕 Bold" pitchFamily="50" charset="-127"/>
                <a:ea typeface="나눔고딕 Bold" pitchFamily="50" charset="-127"/>
              </a:defRPr>
            </a:lvl1pPr>
          </a:lstStyle>
          <a:p>
            <a:r>
              <a:rPr lang="en-US" altLang="ko-KR" dirty="0" smtClean="0"/>
              <a:t>Workshop</a:t>
            </a:r>
          </a:p>
          <a:p>
            <a:pPr marL="0" indent="0">
              <a:buNone/>
            </a:pPr>
            <a:r>
              <a:rPr lang="en-US" altLang="ko-KR" dirty="0"/>
              <a:t> </a:t>
            </a:r>
            <a:r>
              <a:rPr lang="en-US" altLang="ko-KR" dirty="0" smtClean="0"/>
              <a:t>-  held in Apr. 2015 to improve the service</a:t>
            </a:r>
          </a:p>
          <a:p>
            <a:pPr marL="0" indent="0">
              <a:buNone/>
            </a:pPr>
            <a:r>
              <a:rPr lang="en-US" altLang="ko-KR" dirty="0"/>
              <a:t> </a:t>
            </a:r>
            <a:r>
              <a:rPr lang="en-US" altLang="ko-KR" dirty="0" smtClean="0"/>
              <a:t>- apply </a:t>
            </a:r>
            <a:r>
              <a:rPr lang="en-US" altLang="ko-KR" dirty="0" err="1" smtClean="0"/>
              <a:t>OpenWIS</a:t>
            </a:r>
            <a:r>
              <a:rPr lang="en-US" altLang="ko-KR" dirty="0" smtClean="0"/>
              <a:t>  to DCPC LC-LRFMME</a:t>
            </a:r>
            <a:endParaRPr lang="ko-KR" altLang="en-US" dirty="0"/>
          </a:p>
        </p:txBody>
      </p:sp>
      <p:sp>
        <p:nvSpPr>
          <p:cNvPr id="59" name="Rectangle 494"/>
          <p:cNvSpPr>
            <a:spLocks noChangeArrowheads="1"/>
          </p:cNvSpPr>
          <p:nvPr/>
        </p:nvSpPr>
        <p:spPr bwMode="auto">
          <a:xfrm>
            <a:off x="6856070" y="3330722"/>
            <a:ext cx="3137630" cy="314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" tIns="36000" rIns="36000" bIns="36000">
            <a:spAutoFit/>
            <a:scene3d>
              <a:camera prst="orthographicFront"/>
              <a:lightRig rig="threePt" dir="t"/>
            </a:scene3d>
            <a:sp3d contourW="38100">
              <a:bevelT w="1270"/>
              <a:bevelB w="0" h="0"/>
              <a:contourClr>
                <a:schemeClr val="bg1"/>
              </a:contourClr>
            </a:sp3d>
          </a:bodyPr>
          <a:lstStyle/>
          <a:p>
            <a:pPr algn="l" defTabSz="762000" eaLnBrk="0" fontAlgn="auto" latinLnBrk="0" hangingPunct="0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>
                <a:srgbClr val="777777"/>
              </a:buClr>
              <a:buSzPct val="80000"/>
              <a:tabLst>
                <a:tab pos="5648325" algn="l"/>
              </a:tabLst>
              <a:defRPr/>
            </a:pPr>
            <a:r>
              <a:rPr kumimoji="0" lang="en-US" altLang="ko-KR" sz="1600" dirty="0" smtClean="0">
                <a:solidFill>
                  <a:srgbClr val="00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[ Capacity Building]</a:t>
            </a:r>
            <a:endParaRPr kumimoji="0" lang="ko-KR" altLang="en-US" sz="1600" dirty="0">
              <a:solidFill>
                <a:srgbClr val="0066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0437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사용자 지정 1">
      <a:majorFont>
        <a:latin typeface="Palatino Linotype"/>
        <a:ea typeface="나눔고딕 ExtraBold"/>
        <a:cs typeface=""/>
      </a:majorFont>
      <a:minorFont>
        <a:latin typeface="Palatino Linotype"/>
        <a:ea typeface="나눔고딕 ExtraBold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27446</TotalTime>
  <Words>825</Words>
  <Application>Microsoft Office PowerPoint</Application>
  <PresentationFormat>A4 용지(210x297mm)</PresentationFormat>
  <Paragraphs>321</Paragraphs>
  <Slides>12</Slides>
  <Notes>10</Notes>
  <HiddenSlides>0</HiddenSlides>
  <MMClips>0</MMClips>
  <ScaleCrop>false</ScaleCrop>
  <HeadingPairs>
    <vt:vector size="6" baseType="variant">
      <vt:variant>
        <vt:lpstr>사용한 글꼴</vt:lpstr>
      </vt:variant>
      <vt:variant>
        <vt:i4>16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29" baseType="lpstr">
      <vt:lpstr>굴림</vt:lpstr>
      <vt:lpstr>Arial</vt:lpstr>
      <vt:lpstr>나눔고딕 Bold</vt:lpstr>
      <vt:lpstr>ＭＳ Ｐゴシック</vt:lpstr>
      <vt:lpstr>Gill Sans</vt:lpstr>
      <vt:lpstr>Palatino Linotype</vt:lpstr>
      <vt:lpstr>Symbol</vt:lpstr>
      <vt:lpstr>Rix고딕 B</vt:lpstr>
      <vt:lpstr>Wingdings</vt:lpstr>
      <vt:lpstr>Calibri</vt:lpstr>
      <vt:lpstr>맑은 고딕</vt:lpstr>
      <vt:lpstr>Yoon 2002_TT</vt:lpstr>
      <vt:lpstr>Arial Unicode MS</vt:lpstr>
      <vt:lpstr>나눔고딕</vt:lpstr>
      <vt:lpstr>나눔고딕 ExtraBold</vt:lpstr>
      <vt:lpstr>Tahoma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R&amp;D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Microsoft Corporation</dc:creator>
  <cp:lastModifiedBy>user</cp:lastModifiedBy>
  <cp:revision>1579</cp:revision>
  <cp:lastPrinted>2014-12-11T01:35:20Z</cp:lastPrinted>
  <dcterms:created xsi:type="dcterms:W3CDTF">2006-10-05T04:04:58Z</dcterms:created>
  <dcterms:modified xsi:type="dcterms:W3CDTF">2015-10-07T04:24:43Z</dcterms:modified>
</cp:coreProperties>
</file>