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687" r:id="rId4"/>
    <p:sldMasterId id="2147483699" r:id="rId5"/>
    <p:sldMasterId id="2147483711" r:id="rId6"/>
    <p:sldMasterId id="2147483723" r:id="rId7"/>
    <p:sldMasterId id="2147483735" r:id="rId8"/>
    <p:sldMasterId id="2147483747" r:id="rId9"/>
    <p:sldMasterId id="2147484269" r:id="rId10"/>
  </p:sldMasterIdLst>
  <p:notesMasterIdLst>
    <p:notesMasterId r:id="rId37"/>
  </p:notesMasterIdLst>
  <p:handoutMasterIdLst>
    <p:handoutMasterId r:id="rId38"/>
  </p:handoutMasterIdLst>
  <p:sldIdLst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269" r:id="rId32"/>
    <p:sldId id="284" r:id="rId33"/>
    <p:sldId id="285" r:id="rId34"/>
    <p:sldId id="270" r:id="rId35"/>
    <p:sldId id="307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3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26911F2-89BB-4A4A-9916-B9C394BDFE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1483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B022936-680D-4320-A2AB-9F07DC579A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88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BD0E940-E36A-4C2E-88E0-496AF84A3A42}" type="slidenum">
              <a:rPr lang="en-GB" sz="1200" smtClean="0"/>
              <a:pPr/>
              <a:t>1</a:t>
            </a:fld>
            <a:endParaRPr lang="en-GB" sz="1200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A0495E9-FF92-409E-9D96-BF57FE447EC9}" type="slidenum">
              <a:rPr lang="en-GB" sz="1200" smtClean="0"/>
              <a:pPr/>
              <a:t>2</a:t>
            </a:fld>
            <a:endParaRPr lang="en-GB" sz="1200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A9438-B1CC-4B0F-8411-77E4FB1C3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64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63EBF-B724-4FC4-8E13-17C89B3353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1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591D1-A97A-4BCD-A226-EEF36CE546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01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B8E32-E838-4446-BE7E-307484C21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68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5889E-F7E1-4796-8D3E-05C162C452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907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AF1AF-CC2D-46CF-9E13-15C5BF5027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93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31BE4-DF76-4B00-AD74-7751343A3C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70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89C1A-5804-4A6D-8A4B-91EADA0C2B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26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983EC-6C38-4A73-A8F5-16A033CAD1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766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ECB82-920B-43C1-B411-1C9EDB10D7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60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B79A4-CCEB-4B43-BA2A-CECBD17D43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423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734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41318-45A0-4345-8582-21AE32B121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7668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231DB-F429-4443-8CE4-8FD2A6F7D2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242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0F02-5720-4E8E-8CE5-356E936D93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871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83EE4-6B56-43E0-B7D4-F950C1BC2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6015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2E0F3-EE37-4010-B335-D0A752340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626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10775-E091-4512-AAF7-5744F7592F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022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BAB36-ED10-4060-9BA6-7DB8E50F7B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2978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04688-14FC-483E-8309-3C9128316C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1576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88F9E-BD7F-447F-8649-B92E7A25A5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9237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67B6D-C0A6-4F4E-9F46-CC11B80B75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808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A86A7-8561-4982-BD0D-51335A2D00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974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C11B0-FC6E-47AB-85DD-C0752277B4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063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85BFC-76E2-42E9-BCE6-3BF9391B92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626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D97E2-320F-48F3-9A24-E66108CC2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1986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BE7656-F17F-4E38-B967-2A981496A6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3338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C25D4-5A25-4606-A615-ED86D5436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6433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5E2EB-ECDA-4AE7-8D0D-B25CCD4EF9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7927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2E8CC-98FA-419D-BCE6-1497DCFA6F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6266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85627-8230-45CC-83E2-EDA5584778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213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33D39-6D83-433E-9A6B-0D8A432D82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86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4E1BE-AAB8-4459-A046-4CB629569A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3638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0E9BB-91A8-49AF-8C7D-6ABF47C7E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7337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CDAC7-92C0-47E5-9D84-450B998386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994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76200" y="6477000"/>
            <a:ext cx="70167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ja-JP" sz="1400" i="1">
                <a:latin typeface="Arial" charset="0"/>
                <a:ea typeface="MS PGothic" pitchFamily="34" charset="-128"/>
              </a:rPr>
              <a:t>CBS-15, Technical Conference, Jakarta Indonesia 14th</a:t>
            </a:r>
            <a:r>
              <a:rPr lang="ja-JP" altLang="en-US" sz="1400" i="1">
                <a:latin typeface="Arial" charset="0"/>
                <a:ea typeface="MS PGothic" pitchFamily="34" charset="-128"/>
              </a:rPr>
              <a:t> </a:t>
            </a:r>
            <a:r>
              <a:rPr lang="en-US" altLang="ja-JP" sz="1400" i="1">
                <a:latin typeface="Arial" charset="0"/>
                <a:ea typeface="MS PGothic" pitchFamily="34" charset="-128"/>
              </a:rPr>
              <a:t>September 2012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79388" y="908050"/>
            <a:ext cx="1079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ja-JP" sz="1200">
                <a:solidFill>
                  <a:schemeClr val="bg1"/>
                </a:solidFill>
                <a:latin typeface="Arial Black" pitchFamily="34" charset="0"/>
                <a:ea typeface="MS PGothic" pitchFamily="34" charset="-128"/>
              </a:rPr>
              <a:t>WMO</a:t>
            </a: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4A7EB-28A2-4C1A-8582-A9701E22A6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1063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1DD241-40E5-430D-837C-23B55A2A127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635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1489B-E8EB-47E3-80AC-6D40D1CBD5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3447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416B7-29C2-43ED-9351-4E79A298F8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684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9EB108-B165-4223-BA03-0458437049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245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0A7264-DDCD-4A30-9914-5C549B8FBF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8037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D9837D-E105-4179-A487-DC72FB583AE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7574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D041AC-5596-4578-AAE0-75712FC6C6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266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5187DF-733B-490A-BCA4-2A0493CA24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73064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FEC9E3-51A3-462A-80BE-9EA4A090A3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3784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8B9AE-CAEF-4626-8DE7-C981F52ECE7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6524980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82B1F3-8A13-4A0D-9A68-94A72A9E70A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793542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8DA382-DE1B-4D9A-810D-112ACB8575D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205397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01A6B-B027-4705-87D8-337C0A7215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189837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76474E-383D-47A5-B75C-E4E8DB43DB9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5342634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552F92-083E-45AD-84DA-C2A3FB4A29C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58226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735552-3765-40AD-9896-42FE65B59DF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2278984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A9CDEB-FDF7-4284-84AA-BC21FC26D68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516785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45C1D8-5BD5-43E8-829A-0A8CD913233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379456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07EA72-72CB-41EC-AC12-A6EB13FEA9E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294494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FF875A-61D9-4042-B1E5-E00453A5676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688139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ja-JP" smtClean="0"/>
              <a:t>Click to edit Master subtitle style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8705A7-0A4E-48CE-9BCD-51C272AC3BE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320945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210D5-6C26-46D3-9070-7F47F2F2991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101604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80B63C-BCC2-4252-BCB1-D48C4D82791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8346405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B857F-2850-4E6E-A2F2-919B23692C9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80026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670C19-B5EA-48ED-8C6B-628D5BFAC64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29866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60AB1C-BAC3-4208-9F4D-05BB3FE9FDB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8536663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797B1E-4C86-4709-90D5-18C32BBA3F0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41819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FB1DAC-20DB-4B67-91CC-3F1BAA96117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693713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ja-JP" noProof="0" smtClean="0"/>
              <a:t>Click icon to add picture</a:t>
            </a:r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B4717F-BA5A-4834-A8A9-1B48B9F1C82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017556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2ED56E-AA25-4A5D-BC56-891B1B6F996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3880125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altLang="ja-JP" smtClean="0"/>
              <a:t>Click to edit Master title style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  <a:endParaRPr lang="ja-JP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836057-46F7-4C15-85D0-DC0836469F3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467542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602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8602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CF29B-D0F3-41E5-A492-8D98A68CF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820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B70CE-E8F3-4A1F-A63E-A3E2DF3F6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26563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643FE-FB18-43D6-A1E5-24E836AB9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367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54CE1-59B2-4941-8DE9-E06AFC75A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0924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0099D-A0D2-4F21-BAC6-A8B8C81D2F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4126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05570-61F1-431B-8DDF-846263EF1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3865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95AAC-4569-4AE3-B5D5-0185CE94F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05564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D0C7C-43CD-4D2C-8CAA-DB7D71D954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7771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D31C7-6581-4E6F-AF64-55412CABE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0364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335B8-DB6E-4608-ABEC-22A5A200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1982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48B8D-2361-4B31-BF08-E397008F19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8829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91E3A-5E40-451F-A3F1-43DA6B8A8E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5762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39C8E-F98F-48F3-884F-F70BD9B3B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12450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658C7-1184-4D22-9CA5-C41990474D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8816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C6269-9237-4822-852C-DDFD0C8DA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2807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39928-0894-41E9-ACF1-E6438DB9AB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36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10EB9-3CF8-4922-AF70-044F52DF1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74787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B572-F82B-44D0-80DD-45BCC9ACF8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9109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95300-75AA-46CE-8300-E2CC7A13B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94122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0BE96-E4D1-4359-B7E7-E5931AFBB3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71367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57DAB-10A3-4D33-ACDA-586E3F495B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43018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50027-7B0A-4F48-B256-76156EDFBD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1040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1B951-830B-470D-8569-56C1315F05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497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B421B-1E4F-4B87-A06C-8C3FFB92AD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8140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78A1D-269A-4C34-A9D0-42199ECDA0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9220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D7316-585B-437F-897D-0CF79C0A13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34776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622A4-136A-457F-ACFE-352B460434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1788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4FA9D-A94D-4F1D-9281-74E798DE5F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248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99EBB-D4D0-4BD0-BEF1-5B2B8141A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4748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0FF9-C42C-4DA1-89B4-4DB226ABEF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31646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85FDA-86C0-483A-B457-1D43A277EE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25148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A861C-B8C8-4654-9A8F-1869061FAC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48989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FDA73-8DE1-49AB-B4D5-CB92F9859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874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EA163-D3C9-4066-A4D5-81B4AB850D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1731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9BB9D-938E-44C6-9F72-5B5ABA9F4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8364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6209C-6BC4-4671-AC0F-113BF2FFB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89377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EFC4-0FDA-4340-A685-5144394BC5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30924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B9AAD-DF2D-48BD-83E6-E336684CDE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94257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B1C81-8D39-4BD0-9691-B342B1C626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53560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1840B-870B-47E9-B26C-C1DA8665CF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570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29C65-8B56-403D-9D36-3D3A455167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5798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AE675-0B86-4C9C-9A3B-177A7C6058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104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CCDF7CC-11CC-4D7F-A9EB-CDF6825D6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1D5EA31-B317-42DC-AB2B-4B4C8ECC7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7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0F5A295-23C0-48F0-A3E1-46C15A4AA5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306" r:id="rId2"/>
    <p:sldLayoutId id="2147484307" r:id="rId3"/>
    <p:sldLayoutId id="2147484308" r:id="rId4"/>
    <p:sldLayoutId id="2147484309" r:id="rId5"/>
    <p:sldLayoutId id="2147484310" r:id="rId6"/>
    <p:sldLayoutId id="2147484311" r:id="rId7"/>
    <p:sldLayoutId id="2147484312" r:id="rId8"/>
    <p:sldLayoutId id="2147484313" r:id="rId9"/>
    <p:sldLayoutId id="2147484314" r:id="rId10"/>
    <p:sldLayoutId id="214748431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MS PGothic" pitchFamily="34" charset="-128"/>
              </a:defRPr>
            </a:lvl1pPr>
          </a:lstStyle>
          <a:p>
            <a:fld id="{55B2442C-FB28-418B-949A-5E37A3EA940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6" r:id="rId1"/>
    <p:sldLayoutId id="2147484388" r:id="rId2"/>
    <p:sldLayoutId id="2147484317" r:id="rId3"/>
    <p:sldLayoutId id="2147484318" r:id="rId4"/>
    <p:sldLayoutId id="2147484319" r:id="rId5"/>
    <p:sldLayoutId id="2147484320" r:id="rId6"/>
    <p:sldLayoutId id="2147484321" r:id="rId7"/>
    <p:sldLayoutId id="2147484322" r:id="rId8"/>
    <p:sldLayoutId id="2147484323" r:id="rId9"/>
    <p:sldLayoutId id="2147484324" r:id="rId10"/>
    <p:sldLayoutId id="214748432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/>
              <a:t>WIS3 - Managing WIS</a:t>
            </a:r>
            <a:endParaRPr lang="en-US" altLang="ja-JP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MS PGothic" pitchFamily="34" charset="-128"/>
              </a:defRPr>
            </a:lvl1pPr>
          </a:lstStyle>
          <a:p>
            <a:fld id="{D1A61AA4-D272-40F8-8EB2-1558B6E9B002}" type="slidenum">
              <a:rPr lang="en-US" altLang="ja-JP"/>
              <a:pPr/>
              <a:t>‹#›</a:t>
            </a:fld>
            <a:endParaRPr lang="en-US" altLang="ja-JP"/>
          </a:p>
        </p:txBody>
      </p:sp>
      <p:sp>
        <p:nvSpPr>
          <p:cNvPr id="5127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6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text styles</a:t>
            </a:r>
          </a:p>
          <a:p>
            <a:pPr lvl="1"/>
            <a:r>
              <a:rPr lang="en-US" altLang="ja-JP" smtClean="0"/>
              <a:t>Second level</a:t>
            </a:r>
          </a:p>
          <a:p>
            <a:pPr lvl="2"/>
            <a:r>
              <a:rPr lang="en-US" altLang="ja-JP" smtClean="0"/>
              <a:t>Third level</a:t>
            </a:r>
          </a:p>
          <a:p>
            <a:pPr lvl="3"/>
            <a:r>
              <a:rPr lang="en-US" altLang="ja-JP" smtClean="0"/>
              <a:t>Fourth level</a:t>
            </a:r>
          </a:p>
          <a:p>
            <a:pPr lvl="4"/>
            <a:r>
              <a:rPr lang="en-US" altLang="ja-JP" smtClean="0"/>
              <a:t>Fifth level</a:t>
            </a: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7950" y="6453188"/>
            <a:ext cx="122396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MS PGothic" pitchFamily="34" charset="-128"/>
              </a:defRPr>
            </a:lvl1pPr>
          </a:lstStyle>
          <a:p>
            <a:endParaRPr lang="en-US" altLang="ja-JP"/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03350" y="6453188"/>
            <a:ext cx="352901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r>
              <a:rPr lang="en-US" altLang="ja-JP"/>
              <a:t>WIS3 - Managing WIS</a:t>
            </a:r>
            <a:endParaRPr lang="en-US" altLang="ja-JP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MS PGothic" pitchFamily="34" charset="-128"/>
              </a:defRPr>
            </a:lvl1pPr>
          </a:lstStyle>
          <a:p>
            <a:fld id="{E1B4A96A-DE1D-435F-B1C2-27E54992D271}" type="slidenum">
              <a:rPr lang="en-US" altLang="ja-JP"/>
              <a:pPr/>
              <a:t>‹#›</a:t>
            </a:fld>
            <a:endParaRPr lang="en-US" altLang="ja-JP"/>
          </a:p>
        </p:txBody>
      </p:sp>
      <p:sp>
        <p:nvSpPr>
          <p:cNvPr id="6151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7" r:id="rId1"/>
    <p:sldLayoutId id="2147484338" r:id="rId2"/>
    <p:sldLayoutId id="2147484339" r:id="rId3"/>
    <p:sldLayoutId id="2147484340" r:id="rId4"/>
    <p:sldLayoutId id="2147484341" r:id="rId5"/>
    <p:sldLayoutId id="2147484342" r:id="rId6"/>
    <p:sldLayoutId id="2147484343" r:id="rId7"/>
    <p:sldLayoutId id="2147484344" r:id="rId8"/>
    <p:sldLayoutId id="2147484345" r:id="rId9"/>
    <p:sldLayoutId id="2147484346" r:id="rId10"/>
    <p:sldLayoutId id="214748434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87A1EC14-B5DA-4E17-B118-9DF7F0AD8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9" r:id="rId1"/>
    <p:sldLayoutId id="2147484348" r:id="rId2"/>
    <p:sldLayoutId id="2147484349" r:id="rId3"/>
    <p:sldLayoutId id="2147484350" r:id="rId4"/>
    <p:sldLayoutId id="2147484351" r:id="rId5"/>
    <p:sldLayoutId id="2147484352" r:id="rId6"/>
    <p:sldLayoutId id="2147484353" r:id="rId7"/>
    <p:sldLayoutId id="2147484354" r:id="rId8"/>
    <p:sldLayoutId id="2147484355" r:id="rId9"/>
    <p:sldLayoutId id="2147484356" r:id="rId10"/>
    <p:sldLayoutId id="214748435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2988F0DF-6959-4CC9-88C2-8DB5394B16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19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9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8" r:id="rId1"/>
    <p:sldLayoutId id="2147484359" r:id="rId2"/>
    <p:sldLayoutId id="2147484360" r:id="rId3"/>
    <p:sldLayoutId id="2147484361" r:id="rId4"/>
    <p:sldLayoutId id="2147484362" r:id="rId5"/>
    <p:sldLayoutId id="2147484363" r:id="rId6"/>
    <p:sldLayoutId id="2147484364" r:id="rId7"/>
    <p:sldLayoutId id="2147484365" r:id="rId8"/>
    <p:sldLayoutId id="2147484366" r:id="rId9"/>
    <p:sldLayoutId id="2147484367" r:id="rId10"/>
    <p:sldLayoutId id="214748436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WIS3 - Managing WIS</a:t>
            </a:r>
            <a:endParaRPr 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058E4FF-9FD2-4EE0-AA8E-CDE403E2E7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222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A14926E-65BE-4244-8E31-7D7E1A6CEA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80" r:id="rId3"/>
    <p:sldLayoutId id="2147484381" r:id="rId4"/>
    <p:sldLayoutId id="2147484382" r:id="rId5"/>
    <p:sldLayoutId id="2147484383" r:id="rId6"/>
    <p:sldLayoutId id="2147484384" r:id="rId7"/>
    <p:sldLayoutId id="2147484385" r:id="rId8"/>
    <p:sldLayoutId id="2147484386" r:id="rId9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0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manaul" TargetMode="External"/><Relationship Id="rId2" Type="http://schemas.openxmlformats.org/officeDocument/2006/relationships/hyperlink" Target="http://www.wmo.int/wis" TargetMode="External"/><Relationship Id="rId1" Type="http://schemas.openxmlformats.org/officeDocument/2006/relationships/slideLayout" Target="../slideLayouts/slideLayout101.xml"/><Relationship Id="rId4" Type="http://schemas.openxmlformats.org/officeDocument/2006/relationships/hyperlink" Target="http://wis.wmo.int/wis-guid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wis-help@wmo.int" TargetMode="External"/><Relationship Id="rId2" Type="http://schemas.openxmlformats.org/officeDocument/2006/relationships/hyperlink" Target="mailto:wis-jma@met.kishou.go.jp" TargetMode="External"/><Relationship Id="rId1" Type="http://schemas.openxmlformats.org/officeDocument/2006/relationships/slideLayout" Target="../slideLayouts/slideLayout10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guide" TargetMode="External"/><Relationship Id="rId2" Type="http://schemas.openxmlformats.org/officeDocument/2006/relationships/hyperlink" Target="http://wis.wmo.int/wis-manual" TargetMode="External"/><Relationship Id="rId1" Type="http://schemas.openxmlformats.org/officeDocument/2006/relationships/slideLayout" Target="../slideLayouts/slideLayout10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000090"/>
                </a:solidFill>
              </a:rPr>
              <a:t>Managing WIS</a:t>
            </a:r>
            <a:endParaRPr lang="en-GB" smtClean="0"/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 anchor="ctr"/>
          <a:lstStyle/>
          <a:p>
            <a:r>
              <a:rPr lang="en-GB" sz="2400" i="1" smtClean="0">
                <a:solidFill>
                  <a:srgbClr val="000090"/>
                </a:solidFill>
              </a:rPr>
              <a:t>WIS Project Office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WMO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wis-help@wmo.int</a:t>
            </a:r>
          </a:p>
        </p:txBody>
      </p:sp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Managing WIS (WMO Information System)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Manuals</a:t>
            </a:r>
          </a:p>
          <a:p>
            <a:pPr>
              <a:buFontTx/>
              <a:buChar char="•"/>
            </a:pPr>
            <a:r>
              <a:rPr lang="en-GB" smtClean="0"/>
              <a:t>Guidance material</a:t>
            </a:r>
          </a:p>
          <a:p>
            <a:pPr>
              <a:buFontTx/>
              <a:buChar char="•"/>
            </a:pPr>
            <a:r>
              <a:rPr lang="en-GB" smtClean="0"/>
              <a:t>Changing the rules for WIS</a:t>
            </a: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9A3E345-958F-42A4-AE45-02756CB00CD9}" type="slidenum">
              <a:rPr lang="en-US" sz="1400">
                <a:latin typeface="Arial" charset="0"/>
              </a:rPr>
              <a:pPr/>
              <a:t>2</a:t>
            </a:fld>
            <a:endParaRPr lang="en-US" sz="1400">
              <a:latin typeface="Arial" charset="0"/>
            </a:endParaRPr>
          </a:p>
        </p:txBody>
      </p:sp>
      <p:sp>
        <p:nvSpPr>
          <p:cNvPr id="17413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F7C30E5B-DC78-448F-AC47-9A2BB781C999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Manuals</a:t>
            </a:r>
          </a:p>
        </p:txBody>
      </p:sp>
      <p:sp>
        <p:nvSpPr>
          <p:cNvPr id="1536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GTS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smtClean="0"/>
              <a:t>Manual on Codes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19459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WIS Discovery Metadata</a:t>
            </a:r>
          </a:p>
          <a:p>
            <a:pPr marL="514350" indent="-514350">
              <a:buFont typeface="Arial Narrow" pitchFamily="34" charset="0"/>
              <a:buAutoNum type="arabicPeriod"/>
            </a:pPr>
            <a:endParaRPr lang="en-GB" smtClean="0"/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7FC8B2C3-4DB3-44C6-B510-AC79FE8DE48E}" type="slidenum">
              <a:rPr lang="en-US" sz="1400">
                <a:latin typeface="Arial" charset="0"/>
              </a:rPr>
              <a:pPr/>
              <a:t>4</a:t>
            </a:fld>
            <a:endParaRPr lang="en-US" sz="1400">
              <a:latin typeface="Arial" charset="0"/>
            </a:endParaRPr>
          </a:p>
        </p:txBody>
      </p:sp>
      <p:pic>
        <p:nvPicPr>
          <p:cNvPr id="1946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412875"/>
            <a:ext cx="3443288" cy="484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0483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WIS Discovery Metadata</a:t>
            </a:r>
          </a:p>
        </p:txBody>
      </p:sp>
      <p:sp>
        <p:nvSpPr>
          <p:cNvPr id="20484" name="Rectangle 9"/>
          <p:cNvSpPr>
            <a:spLocks noGrp="1" noChangeArrowheads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1.1 GISC, DCPC, NC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1.2 Comply with requirements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1.3 WIS Core Network &amp; AMDCNs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1.4 Part A and Part B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1.5 Discovery, Access Retrieval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1.6 Robust and reliable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1.7 Collect and disseminate</a:t>
            </a:r>
            <a:endParaRPr lang="en-US" sz="2400" smtClean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AF6FBD3-AD25-4EF8-AFE0-89C17F5E815F}" type="slidenum">
              <a:rPr lang="en-US" sz="1400">
                <a:latin typeface="Arial" charset="0"/>
              </a:rPr>
              <a:pPr/>
              <a:t>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1507" name="Content Placeholder 5"/>
          <p:cNvSpPr>
            <a:spLocks noGrp="1"/>
          </p:cNvSpPr>
          <p:nvPr>
            <p:ph sz="half" idx="1"/>
          </p:nvPr>
        </p:nvSpPr>
        <p:spPr>
          <a:xfrm>
            <a:off x="1331913" y="1484313"/>
            <a:ext cx="3703637" cy="4683125"/>
          </a:xfrm>
        </p:spPr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2B2B2"/>
                </a:solidFill>
              </a:rPr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WIS Discovery Metadata</a:t>
            </a:r>
          </a:p>
          <a:p>
            <a:pPr marL="514350" indent="-514350">
              <a:buFont typeface="Arial Narrow" pitchFamily="34" charset="0"/>
              <a:buAutoNum type="arabicPeriod"/>
            </a:pPr>
            <a:endParaRPr lang="en-GB" smtClean="0">
              <a:solidFill>
                <a:srgbClr val="BFBFBF"/>
              </a:solidFill>
            </a:endParaRPr>
          </a:p>
        </p:txBody>
      </p:sp>
      <p:sp>
        <p:nvSpPr>
          <p:cNvPr id="2150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2.1 General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2.2 Designating GISC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2.3 Designating DCPC</a:t>
            </a:r>
          </a:p>
          <a:p>
            <a:pPr marL="0" indent="0">
              <a:buFont typeface="Arial" charset="0"/>
              <a:buNone/>
            </a:pPr>
            <a:r>
              <a:rPr lang="en-GB" sz="2400" smtClean="0"/>
              <a:t>2.4 Designating NC</a:t>
            </a:r>
            <a:endParaRPr lang="en-US" sz="2400" smtClean="0"/>
          </a:p>
        </p:txBody>
      </p:sp>
      <p:sp>
        <p:nvSpPr>
          <p:cNvPr id="21509" name="Slide Number Placeholder 4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9B1B905E-8374-475A-BF72-8CE220470B66}" type="slidenum">
              <a:rPr lang="en-US" sz="1400">
                <a:latin typeface="Arial" charset="0"/>
              </a:rPr>
              <a:pPr algn="r"/>
              <a:t>6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2531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/>
              <a:t>Designation procedures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Functions of WIS</a:t>
            </a:r>
          </a:p>
          <a:p>
            <a:pPr marL="514350" indent="-514350">
              <a:buFont typeface="Arial Narrow" pitchFamily="34" charset="0"/>
              <a:buAutoNum type="arabicPeriod"/>
            </a:pPr>
            <a:r>
              <a:rPr lang="en-GB" smtClean="0">
                <a:solidFill>
                  <a:srgbClr val="BFBFBF"/>
                </a:solidFill>
              </a:rPr>
              <a:t>Technical Specifications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mtClean="0"/>
              <a:t>3.1 General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3.2 Procedure for GISC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formal tests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3.3 Procedure for DCPC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demonstration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3.4 Procedure for NC</a:t>
            </a:r>
          </a:p>
          <a:p>
            <a:pPr marL="457200" lvl="1" indent="0">
              <a:buFont typeface="Arial" charset="0"/>
              <a:buNone/>
            </a:pPr>
            <a:r>
              <a:rPr lang="en-GB" smtClean="0"/>
              <a:t>PR notification</a:t>
            </a:r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FBCC33C-9E74-4267-9A17-0F3A1354D9DE}" type="slidenum">
              <a:rPr lang="en-US" sz="1400">
                <a:latin typeface="Arial" charset="0"/>
              </a:rPr>
              <a:pPr/>
              <a:t>7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b="1" smtClean="0"/>
              <a:t>GISC</a:t>
            </a:r>
          </a:p>
          <a:p>
            <a:pPr marL="0" indent="0">
              <a:buFontTx/>
              <a:buChar char="•"/>
            </a:pPr>
            <a:r>
              <a:rPr lang="en-GB" smtClean="0"/>
              <a:t>Receive information</a:t>
            </a:r>
          </a:p>
          <a:p>
            <a:pPr marL="0" indent="0">
              <a:buFontTx/>
              <a:buChar char="•"/>
            </a:pPr>
            <a:r>
              <a:rPr lang="en-GB" smtClean="0"/>
              <a:t>Exchange with GISCs</a:t>
            </a:r>
          </a:p>
          <a:p>
            <a:pPr marL="0" indent="0">
              <a:buFontTx/>
              <a:buChar char="•"/>
            </a:pPr>
            <a:r>
              <a:rPr lang="en-GB" smtClean="0"/>
              <a:t>24h Cache (global)</a:t>
            </a:r>
          </a:p>
          <a:p>
            <a:pPr marL="0" indent="0">
              <a:buFontTx/>
              <a:buChar char="•"/>
            </a:pPr>
            <a:r>
              <a:rPr lang="en-GB" smtClean="0"/>
              <a:t>Metadata catalogue</a:t>
            </a:r>
          </a:p>
          <a:p>
            <a:pPr marL="0" indent="0">
              <a:buFontTx/>
              <a:buChar char="•"/>
            </a:pPr>
            <a:r>
              <a:rPr lang="en-GB" smtClean="0"/>
              <a:t>Networks (AMDCN)</a:t>
            </a:r>
          </a:p>
          <a:p>
            <a:pPr marL="0" indent="0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>
              <a:buFontTx/>
              <a:buChar char="•"/>
            </a:pPr>
            <a:r>
              <a:rPr lang="en-GB" smtClean="0"/>
              <a:t>Performance monitoring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DAD60EF-CE32-4675-9822-74C5DD3F22A6}" type="slidenum">
              <a:rPr lang="en-US" sz="1400">
                <a:latin typeface="Arial" charset="0"/>
              </a:rPr>
              <a:pPr/>
              <a:t>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/>
            <a:r>
              <a:rPr lang="en-GB" b="1" smtClean="0"/>
              <a:t>DCPC – for Programme</a:t>
            </a:r>
          </a:p>
          <a:p>
            <a:pPr marL="0" indent="0">
              <a:buFontTx/>
              <a:buChar char="•"/>
            </a:pPr>
            <a:r>
              <a:rPr lang="en-GB" smtClean="0"/>
              <a:t>Collect/produce data</a:t>
            </a:r>
          </a:p>
          <a:p>
            <a:pPr marL="0" indent="0">
              <a:buFontTx/>
              <a:buChar char="•"/>
            </a:pPr>
            <a:r>
              <a:rPr lang="en-GB" smtClean="0"/>
              <a:t>Data - global exchange</a:t>
            </a:r>
          </a:p>
          <a:p>
            <a:pPr marL="0" indent="0">
              <a:buFontTx/>
              <a:buChar char="•"/>
            </a:pPr>
            <a:r>
              <a:rPr lang="en-GB" smtClean="0"/>
              <a:t>Disseminate - Prog</a:t>
            </a:r>
          </a:p>
          <a:p>
            <a:pPr marL="0" indent="0">
              <a:buFontTx/>
              <a:buChar char="•"/>
            </a:pPr>
            <a:r>
              <a:rPr lang="en-GB" smtClean="0"/>
              <a:t>Request/reply</a:t>
            </a:r>
          </a:p>
          <a:p>
            <a:pPr marL="0" indent="0">
              <a:buFontTx/>
              <a:buChar char="•"/>
            </a:pPr>
            <a:r>
              <a:rPr lang="en-GB" smtClean="0"/>
              <a:t>Metadata</a:t>
            </a:r>
          </a:p>
          <a:p>
            <a:pPr marL="0" indent="0">
              <a:buFontTx/>
              <a:buChar char="•"/>
            </a:pPr>
            <a:r>
              <a:rPr lang="en-GB" smtClean="0"/>
              <a:t>Recovery</a:t>
            </a:r>
          </a:p>
          <a:p>
            <a:pPr marL="0" indent="0">
              <a:buFontTx/>
              <a:buChar char="•"/>
            </a:pPr>
            <a:r>
              <a:rPr lang="en-GB" smtClean="0"/>
              <a:t>Performance monitoring</a:t>
            </a:r>
          </a:p>
          <a:p>
            <a:pPr marL="0" indent="0"/>
            <a:endParaRPr lang="en-GB" smtClean="0"/>
          </a:p>
        </p:txBody>
      </p:sp>
      <p:sp>
        <p:nvSpPr>
          <p:cNvPr id="24581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8D536CC-4A25-49A0-B3DB-567FCA48007C}" type="slidenum">
              <a:rPr lang="en-US" sz="1400">
                <a:latin typeface="Arial" charset="0"/>
              </a:rPr>
              <a:pPr/>
              <a:t>9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Organization and responsibilities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Designation procedures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Functions of WIS</a:t>
            </a:r>
          </a:p>
          <a:p>
            <a:pPr marL="514350" indent="-514350" fontAlgn="auto">
              <a:spcAft>
                <a:spcPts val="0"/>
              </a:spcAft>
              <a:buFont typeface="Arial Narrow" pitchFamily="34" charset="0"/>
              <a:buAutoNum type="arabicPeriod"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Technical Specifications</a:t>
            </a:r>
            <a:endParaRPr lang="en-GB" dirty="0">
              <a:solidFill>
                <a:srgbClr val="BFBFBF"/>
              </a:solidFill>
            </a:endParaRPr>
          </a:p>
          <a:p>
            <a:pPr marL="514350" indent="-514350" fontAlgn="auto">
              <a:spcAft>
                <a:spcPts val="0"/>
              </a:spcAft>
              <a:buFont typeface="Arial Narrow" pitchFamily="34" charset="0"/>
              <a:buAutoNum type="arabicPeriod"/>
              <a:defRPr/>
            </a:pPr>
            <a:r>
              <a:rPr lang="en-GB" dirty="0">
                <a:solidFill>
                  <a:srgbClr val="BFBFBF"/>
                </a:solidFill>
              </a:rPr>
              <a:t>WIS Discovery Metadata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2534" name="Content Placeholder 2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b="1" smtClean="0"/>
              <a:t>NC – Programme role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Collect data, Products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Produce information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Provide data, Products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Create Metadata</a:t>
            </a:r>
          </a:p>
          <a:p>
            <a:pPr marL="0" indent="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Performance monitoring</a:t>
            </a:r>
          </a:p>
          <a:p>
            <a:pPr marL="0" indent="0" fontAlgn="auto">
              <a:spcAft>
                <a:spcPts val="0"/>
              </a:spcAft>
              <a:buFont typeface="Arial"/>
              <a:buChar char="•"/>
              <a:defRPr/>
            </a:pPr>
            <a:endParaRPr lang="en-GB" smtClean="0"/>
          </a:p>
        </p:txBody>
      </p:sp>
      <p:sp>
        <p:nvSpPr>
          <p:cNvPr id="2560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5BF60BA-5C20-4CBB-9683-122C53E80813}" type="slidenum">
              <a:rPr lang="en-US" sz="1400">
                <a:latin typeface="Arial" charset="0"/>
              </a:rPr>
              <a:pPr/>
              <a:t>10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6627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</a:pPr>
            <a:r>
              <a:rPr lang="en-GB" sz="1800" smtClean="0">
                <a:solidFill>
                  <a:srgbClr val="BFBFBF"/>
                </a:solidFill>
              </a:rPr>
              <a:t>Introduction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Organization and responsibilities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Designation procedures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>
                <a:solidFill>
                  <a:srgbClr val="BFBFBF"/>
                </a:solidFill>
              </a:rPr>
              <a:t>Functions of WIS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r>
              <a:rPr lang="en-GB" sz="1800" smtClean="0"/>
              <a:t>Technical Specifications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u="sng" smtClean="0"/>
              <a:t>_________________________________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GB" sz="1800" smtClean="0"/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GB" sz="1800" smtClean="0"/>
              <a:t>e.g. </a:t>
            </a:r>
            <a:r>
              <a:rPr lang="en-US" sz="1800" b="1" smtClean="0"/>
              <a:t>WIS-Tech-Spec-12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US" sz="1800" b="1" smtClean="0"/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4.13.1 This specification requires that data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or products downloaded shall be represented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and communicated in a manner appropriate to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r>
              <a:rPr lang="en-US" sz="1600" smtClean="0"/>
              <a:t>the relevant programme.</a:t>
            </a:r>
          </a:p>
          <a:p>
            <a:pPr marL="0" indent="0">
              <a:lnSpc>
                <a:spcPct val="80000"/>
              </a:lnSpc>
              <a:buFont typeface="Arial Narrow" pitchFamily="34" charset="0"/>
              <a:buNone/>
            </a:pPr>
            <a:endParaRPr lang="en-US" sz="1600" smtClean="0"/>
          </a:p>
          <a:p>
            <a:pPr marL="0" indent="0">
              <a:lnSpc>
                <a:spcPct val="80000"/>
              </a:lnSpc>
              <a:buFont typeface="Arial Narrow" pitchFamily="34" charset="0"/>
              <a:buAutoNum type="arabicPeriod"/>
            </a:pPr>
            <a:endParaRPr lang="en-GB" sz="1800" smtClean="0"/>
          </a:p>
        </p:txBody>
      </p:sp>
      <p:sp>
        <p:nvSpPr>
          <p:cNvPr id="26628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1600" smtClean="0"/>
              <a:t>4.13.2 Data and products should be handled as specified in the Manual on the Global Telecommunication System (WMO-No. 386), Volume I, Part I, 1.3, Design principles of the GTS, and other WMO manuals, specific to the relevant programme.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en-US" sz="160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n-US" sz="1600" smtClean="0"/>
              <a:t>4.13.3 See also 3.5.4 (Disseminate information to the GISC area) and 3.6.5 (Provide information intended for global exchange).</a:t>
            </a:r>
            <a:r>
              <a:rPr lang="en-GB" sz="1600" smtClean="0"/>
              <a:t> </a:t>
            </a:r>
            <a:endParaRPr lang="en-US" sz="1600" smtClean="0"/>
          </a:p>
        </p:txBody>
      </p:sp>
      <p:sp>
        <p:nvSpPr>
          <p:cNvPr id="26629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0562098C-1076-4627-AAE5-D63C09AD13AE}" type="slidenum">
              <a:rPr lang="en-US" sz="1400">
                <a:latin typeface="Arial" charset="0"/>
              </a:rPr>
              <a:pPr/>
              <a:t>11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2013 edition added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Section 5 – WIS Discovery Metadata (v1.3)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Rules for managing metadata standard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Rules for metadata content and format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Cg-17 approved CBS Ext 2014 addition of many further sections</a:t>
            </a:r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7337260-537C-4DD0-8852-37889F30D667}" type="slidenum">
              <a:rPr lang="en-US" sz="1400">
                <a:latin typeface="Arial" charset="0"/>
              </a:rPr>
              <a:pPr/>
              <a:t>12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Manual on Codes</a:t>
            </a:r>
          </a:p>
        </p:txBody>
      </p:sp>
      <p:sp>
        <p:nvSpPr>
          <p:cNvPr id="25603" name="Subtitle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Defines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Traditional Alphanumeric Codes (discouraged)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Table Driven Code Forms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GRIB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BUFR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dirty="0" smtClean="0"/>
              <a:t>CREX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Code tables to support these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In future: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Logical Data Model, XML representations …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B69B7A9-9EAA-407C-85BA-128BA08A831C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GTS as Part A of WIS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altLang="zh-CN" smtClean="0"/>
              <a:t>GTS - continued consolidation and further improvements for </a:t>
            </a:r>
            <a:r>
              <a:rPr lang="en-NZ" smtClean="0"/>
              <a:t>data and products delivery </a:t>
            </a:r>
            <a:endParaRPr lang="en-GB" altLang="zh-CN" smtClean="0"/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NZ" b="1" smtClean="0"/>
              <a:t>Time-critical and operation-critical delivery</a:t>
            </a:r>
            <a:r>
              <a:rPr lang="en-NZ" smtClean="0"/>
              <a:t> based </a:t>
            </a:r>
            <a:br>
              <a:rPr lang="en-NZ" smtClean="0"/>
            </a:br>
            <a:r>
              <a:rPr lang="en-NZ" smtClean="0"/>
              <a:t>on real-time “push” via dedicated telecommunications</a:t>
            </a:r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NZ" b="1" smtClean="0"/>
              <a:t>Timely delivery </a:t>
            </a:r>
            <a:r>
              <a:rPr lang="en-NZ" smtClean="0"/>
              <a:t>based on delayed mode “push” </a:t>
            </a:r>
            <a:br>
              <a:rPr lang="en-NZ" smtClean="0"/>
            </a:br>
            <a:r>
              <a:rPr lang="en-NZ" smtClean="0"/>
              <a:t>via combination dedicated + public networks</a:t>
            </a: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8154A26-8FD7-438D-BCE8-52C7617AF169}" type="slidenum">
              <a:rPr lang="en-US" sz="1400">
                <a:latin typeface="Arial" charset="0"/>
              </a:rPr>
              <a:pPr/>
              <a:t>14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Relevance of Manual on WIS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Rules for operating WIS Part A</a:t>
            </a:r>
          </a:p>
          <a:p>
            <a:pPr marL="457200" indent="-457200">
              <a:buFontTx/>
              <a:buChar char="•"/>
            </a:pPr>
            <a:endParaRPr lang="en-GB" smtClean="0"/>
          </a:p>
          <a:p>
            <a:pPr marL="457200" indent="-457200">
              <a:buFontTx/>
              <a:buChar char="•"/>
            </a:pPr>
            <a:r>
              <a:rPr lang="en-GB" smtClean="0"/>
              <a:t>Conventions used in WIS</a:t>
            </a:r>
          </a:p>
          <a:p>
            <a:pPr marL="857250" lvl="1" indent="-457200"/>
            <a:r>
              <a:rPr lang="en-GB" smtClean="0"/>
              <a:t>File naming</a:t>
            </a:r>
          </a:p>
          <a:p>
            <a:pPr marL="857250" lvl="1" indent="-457200"/>
            <a:r>
              <a:rPr lang="en-GB" smtClean="0"/>
              <a:t>Abbreviated Header Lines</a:t>
            </a:r>
          </a:p>
          <a:p>
            <a:pPr marL="457200" indent="-457200">
              <a:buFontTx/>
              <a:buChar char="•"/>
            </a:pPr>
            <a:endParaRPr lang="en-GB" smtClean="0"/>
          </a:p>
          <a:p>
            <a:pPr marL="857250" lvl="1" indent="-457200"/>
            <a:endParaRPr lang="en-GB" smtClean="0"/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FCE3CC6-D676-4E0D-BECD-D69F074DA3F9}" type="slidenum">
              <a:rPr lang="en-US" sz="1400">
                <a:latin typeface="Arial" charset="0"/>
              </a:rPr>
              <a:pPr/>
              <a:t>15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Guidance material</a:t>
            </a:r>
          </a:p>
        </p:txBody>
      </p:sp>
      <p:sp>
        <p:nvSpPr>
          <p:cNvPr id="28675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Formal Guides and WIS wiki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WIS help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5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Guidance material - </a:t>
            </a:r>
            <a:r>
              <a:rPr lang="en-GB" smtClean="0">
                <a:hlinkClick r:id="rId2"/>
              </a:rPr>
              <a:t>http://www.wmo.int/wis</a:t>
            </a:r>
            <a:endParaRPr lang="en-GB" smtClean="0"/>
          </a:p>
        </p:txBody>
      </p:sp>
      <p:sp>
        <p:nvSpPr>
          <p:cNvPr id="29699" name="Subtitle 6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smtClean="0"/>
              <a:t>WIS 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b="1" smtClean="0">
                <a:hlinkClick r:id="rId3"/>
              </a:rPr>
              <a:t>http://wis.wmo.int/</a:t>
            </a:r>
            <a:r>
              <a:rPr lang="en-GB" b="1" smtClean="0">
                <a:solidFill>
                  <a:srgbClr val="FF0000"/>
                </a:solidFill>
                <a:hlinkClick r:id="rId3"/>
              </a:rPr>
              <a:t>wis-manaul</a:t>
            </a:r>
            <a:endParaRPr lang="en-GB" b="1" smtClean="0">
              <a:solidFill>
                <a:srgbClr val="FF0000"/>
              </a:solidFill>
            </a:endParaRP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b="1" smtClean="0">
                <a:hlinkClick r:id="rId4"/>
              </a:rPr>
              <a:t>http://wis.wmo.int/wis-guide</a:t>
            </a:r>
            <a:r>
              <a:rPr lang="en-GB" b="1" smtClean="0"/>
              <a:t> 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smtClean="0"/>
              <a:t>GTS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…/GTS-manual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…/ GTS-security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…/ GTS-VPN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b="1" smtClean="0"/>
              <a:t>Tech Reg 49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…/ TechReg49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endParaRPr lang="en-GB" smtClean="0"/>
          </a:p>
          <a:p>
            <a:pPr marL="457200" indent="-457200" fontAlgn="auto">
              <a:spcAft>
                <a:spcPts val="0"/>
              </a:spcAft>
              <a:buFont typeface="Arial"/>
              <a:buChar char="•"/>
              <a:defRPr/>
            </a:pPr>
            <a:endParaRPr lang="en-GB" smtClean="0"/>
          </a:p>
        </p:txBody>
      </p:sp>
      <p:sp>
        <p:nvSpPr>
          <p:cNvPr id="3277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49DE1B59-9DAF-4872-BC15-7DBD70CB330F}" type="slidenum">
              <a:rPr lang="en-US" sz="1400">
                <a:latin typeface="Arial" charset="0"/>
              </a:rPr>
              <a:pPr/>
              <a:t>17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help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Each GISC offers a help desk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Exeter/Toulouse: from “help” tab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Offenbach: from “You need help?” at bottom of page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Tokyo: </a:t>
            </a:r>
            <a:r>
              <a:rPr lang="en-US" smtClean="0">
                <a:hlinkClick r:id="rId2"/>
              </a:rPr>
              <a:t>wis-jma@met.kishou.go.jp</a:t>
            </a:r>
            <a:r>
              <a:rPr lang="en-US" smtClean="0"/>
              <a:t> 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Beijing: under “user registration”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endParaRPr lang="en-GB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Questions on implementing WIS can be sent to the WMO team using</a:t>
            </a:r>
          </a:p>
          <a:p>
            <a:pPr algn="ctr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>
                <a:hlinkClick r:id="rId3"/>
              </a:rPr>
              <a:t>wis-help@wmo.int</a:t>
            </a:r>
            <a:endParaRPr lang="en-GB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smtClean="0"/>
          </a:p>
        </p:txBody>
      </p:sp>
      <p:sp>
        <p:nvSpPr>
          <p:cNvPr id="3379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EA48F5F-61AA-44F9-B181-2876BBC97B1B}" type="slidenum">
              <a:rPr lang="en-US" sz="1400">
                <a:latin typeface="Arial" charset="0"/>
              </a:rPr>
              <a:pPr/>
              <a:t>18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Changing the rules for WIS</a:t>
            </a:r>
          </a:p>
        </p:txBody>
      </p:sp>
      <p:sp>
        <p:nvSpPr>
          <p:cNvPr id="31747" name="Subtitle 6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Operational information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Developing changes to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Approving changes to WIS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Operational Information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Now: WMO No 9, </a:t>
            </a:r>
            <a:r>
              <a:rPr lang="en-GB" dirty="0" err="1" smtClean="0"/>
              <a:t>Vol</a:t>
            </a:r>
            <a:r>
              <a:rPr lang="en-GB" dirty="0" smtClean="0"/>
              <a:t> C1 (bulletins)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RTH tells WMO of planned changes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Discovery metadata records must be updated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endParaRPr lang="en-GB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Planned: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Information in </a:t>
            </a:r>
            <a:r>
              <a:rPr lang="en-GB" dirty="0" err="1" smtClean="0"/>
              <a:t>Vol</a:t>
            </a:r>
            <a:r>
              <a:rPr lang="en-GB" dirty="0" smtClean="0"/>
              <a:t> C1 extracted from discovery metadata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dirty="0" smtClean="0"/>
              <a:t>Responsibility passes to data originators to notify changes by updating discovery metadata</a:t>
            </a:r>
          </a:p>
        </p:txBody>
      </p:sp>
      <p:sp>
        <p:nvSpPr>
          <p:cNvPr id="3584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8B909572-003A-46BD-BE8C-10205E0B6442}" type="slidenum">
              <a:rPr lang="en-US" sz="1400">
                <a:latin typeface="Arial" charset="0"/>
              </a:rPr>
              <a:pPr/>
              <a:t>20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Developing changes to WIS</a:t>
            </a: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Requirements assessed by OPAG-ISS and its expert teams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Expert Team develop and test solutions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Proposals recommended by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ICT-ISS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CBS-Management Group</a:t>
            </a:r>
          </a:p>
          <a:p>
            <a:pPr marL="1257300" lvl="2" indent="-457200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smtClean="0"/>
              <a:t>CBS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Approved  by EC (for changes to Manuals)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“Fast track” for codes and metadata changes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Fast track approved by Cg-17 for all CBS techregs</a:t>
            </a:r>
          </a:p>
        </p:txBody>
      </p:sp>
      <p:sp>
        <p:nvSpPr>
          <p:cNvPr id="3686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E8606B3-C3C0-4637-BCD8-85648D5B424F}" type="slidenum">
              <a:rPr lang="en-US" sz="1400">
                <a:latin typeface="Arial" charset="0"/>
              </a:rPr>
              <a:pPr/>
              <a:t>21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</a:p>
        </p:txBody>
      </p:sp>
      <p:sp>
        <p:nvSpPr>
          <p:cNvPr id="34819" name="Subtitle 6"/>
          <p:cNvSpPr>
            <a:spLocks noGrp="1"/>
          </p:cNvSpPr>
          <p:nvPr>
            <p:ph type="subTitle" idx="1"/>
          </p:nvPr>
        </p:nvSpPr>
        <p:spPr>
          <a:xfrm>
            <a:off x="1771650" y="3886200"/>
            <a:ext cx="6400800" cy="175260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You are responsible for implementing a WIS NC at your centre. What do you have to put in place? Consider both equipment and work procedures.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Sources of information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Manual on WIS</a:t>
            </a:r>
          </a:p>
          <a:p>
            <a:r>
              <a:rPr lang="en-GB" smtClean="0">
                <a:hlinkClick r:id="rId2"/>
              </a:rPr>
              <a:t>http://wis.wmo.int/wis-manual</a:t>
            </a:r>
            <a:r>
              <a:rPr lang="en-GB" smtClean="0"/>
              <a:t>  </a:t>
            </a:r>
          </a:p>
          <a:p>
            <a:endParaRPr lang="en-GB" smtClean="0"/>
          </a:p>
          <a:p>
            <a:r>
              <a:rPr lang="en-GB" smtClean="0"/>
              <a:t>Guide to WIS</a:t>
            </a:r>
          </a:p>
          <a:p>
            <a:r>
              <a:rPr lang="en-GB" smtClean="0">
                <a:hlinkClick r:id="rId3"/>
              </a:rPr>
              <a:t>http://wis.wmo.int/wis-guide</a:t>
            </a:r>
            <a:r>
              <a:rPr lang="en-GB" smtClean="0"/>
              <a:t>  </a:t>
            </a:r>
          </a:p>
        </p:txBody>
      </p:sp>
      <p:sp>
        <p:nvSpPr>
          <p:cNvPr id="389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7F1732C-1484-4A2B-AE95-7EFF20964495}" type="slidenum">
              <a:rPr lang="en-US" sz="1400">
                <a:latin typeface="Arial" charset="0"/>
              </a:rPr>
              <a:pPr/>
              <a:t>23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Topics you may have discussed</a:t>
            </a:r>
          </a:p>
        </p:txBody>
      </p:sp>
      <p:sp>
        <p:nvSpPr>
          <p:cNvPr id="36867" name="Subtitle 6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Implementing a National Centre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Agree DCPC/GISC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Metadata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Describe all data to be published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Procedures, including authorisation, for maintaining metadata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Metadata editing tool</a:t>
            </a:r>
          </a:p>
        </p:txBody>
      </p:sp>
      <p:sp>
        <p:nvSpPr>
          <p:cNvPr id="37892" name="Content Placeholder 5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Data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Production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Formats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Delivery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Training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Staff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Users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Publicity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Internal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Externa.</a:t>
            </a:r>
          </a:p>
        </p:txBody>
      </p:sp>
      <p:sp>
        <p:nvSpPr>
          <p:cNvPr id="40965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07AD861-C798-4D7F-85D6-9773CEB99016}" type="slidenum">
              <a:rPr lang="en-US" sz="1400">
                <a:latin typeface="Arial" charset="0"/>
              </a:rPr>
              <a:pPr/>
              <a:t>25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38915" name="Subtitle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Formal documentation of WIS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Guidance and support material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Making changes to WIS standards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/>
              <a:t>http://wis.wmo.int/page=TrainingAids 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standard_2010">
  <a:themeElements>
    <a:clrScheme name="WMO_Standard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_standard_2010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MO_standard_20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WisDiscovery-1">
  <a:themeElements>
    <a:clrScheme name="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WisDiscovery-1">
  <a:themeElements>
    <a:clrScheme name="1_WisDiscovery-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isDiscovery-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  <a:cs typeface="Arial" charset="0"/>
          </a:defRPr>
        </a:defPPr>
      </a:lstStyle>
    </a:lnDef>
  </a:objectDefaults>
  <a:extraClrSchemeLst>
    <a:extraClrScheme>
      <a:clrScheme name="1_WisDiscovery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isDiscovery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isDiscovery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363</TotalTime>
  <Words>795</Words>
  <Application>Microsoft Office PowerPoint</Application>
  <PresentationFormat>On-screen Show (4:3)</PresentationFormat>
  <Paragraphs>235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26</vt:i4>
      </vt:variant>
    </vt:vector>
  </HeadingPairs>
  <TitlesOfParts>
    <vt:vector size="43" baseType="lpstr">
      <vt:lpstr>Times</vt:lpstr>
      <vt:lpstr>Arial</vt:lpstr>
      <vt:lpstr>Arial Narrow</vt:lpstr>
      <vt:lpstr>Calibri</vt:lpstr>
      <vt:lpstr>Arial Black</vt:lpstr>
      <vt:lpstr>MS PGothic</vt:lpstr>
      <vt:lpstr>宋体</vt:lpstr>
      <vt:lpstr>WMOtemplate</vt:lpstr>
      <vt:lpstr>WMO-Title-SF</vt:lpstr>
      <vt:lpstr>WMO-Template_SF-1_SmallLogo</vt:lpstr>
      <vt:lpstr>WMO_standard_2010</vt:lpstr>
      <vt:lpstr>WisDiscovery-1</vt:lpstr>
      <vt:lpstr>1_WisDiscovery-1</vt:lpstr>
      <vt:lpstr>1_WMO-Title-SF</vt:lpstr>
      <vt:lpstr>1_WMOtemplate</vt:lpstr>
      <vt:lpstr>1_WMO-Template_SF-1_SmallLogo</vt:lpstr>
      <vt:lpstr>WMO_WHITE_Powerpoint_en_fr</vt:lpstr>
      <vt:lpstr>Managing WIS</vt:lpstr>
      <vt:lpstr> Managing WIS (WMO Information System)</vt:lpstr>
      <vt:lpstr>Manuals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WIS</vt:lpstr>
      <vt:lpstr>Manual on Codes</vt:lpstr>
      <vt:lpstr>GTS as Part A of WIS</vt:lpstr>
      <vt:lpstr>Relevance of Manual on WIS</vt:lpstr>
      <vt:lpstr>Guidance material</vt:lpstr>
      <vt:lpstr>Guidance material - http://www.wmo.int/wis</vt:lpstr>
      <vt:lpstr>WIS help</vt:lpstr>
      <vt:lpstr>Changing the rules for WIS</vt:lpstr>
      <vt:lpstr>Operational Information</vt:lpstr>
      <vt:lpstr>Developing changes to WIS</vt:lpstr>
      <vt:lpstr>Exercise</vt:lpstr>
      <vt:lpstr>Sources of information</vt:lpstr>
      <vt:lpstr>Topics you may have discussed</vt:lpstr>
      <vt:lpstr>Implementing a National Centre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16</cp:revision>
  <dcterms:created xsi:type="dcterms:W3CDTF">2012-09-24T11:54:53Z</dcterms:created>
  <dcterms:modified xsi:type="dcterms:W3CDTF">2016-04-08T15:27:47Z</dcterms:modified>
</cp:coreProperties>
</file>