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 id="2147483652" r:id="rId2"/>
    <p:sldMasterId id="2147483654" r:id="rId3"/>
    <p:sldMasterId id="2147483789" r:id="rId4"/>
  </p:sldMasterIdLst>
  <p:notesMasterIdLst>
    <p:notesMasterId r:id="rId32"/>
  </p:notesMasterIdLst>
  <p:handoutMasterIdLst>
    <p:handoutMasterId r:id="rId33"/>
  </p:handoutMasterIdLst>
  <p:sldIdLst>
    <p:sldId id="266"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63" r:id="rId26"/>
    <p:sldId id="289" r:id="rId27"/>
    <p:sldId id="264" r:id="rId28"/>
    <p:sldId id="292" r:id="rId29"/>
    <p:sldId id="293" r:id="rId30"/>
    <p:sldId id="294" r:id="rId31"/>
  </p:sldIdLst>
  <p:sldSz cx="9144000" cy="6858000" type="screen4x3"/>
  <p:notesSz cx="6858000" cy="9144000"/>
  <p:defaultTextStyle>
    <a:defPPr>
      <a:defRPr lang="en-US"/>
    </a:defPPr>
    <a:lvl1pPr algn="l" rtl="0" eaLnBrk="0" fontAlgn="base" hangingPunct="0">
      <a:spcBef>
        <a:spcPct val="20000"/>
      </a:spcBef>
      <a:spcAft>
        <a:spcPct val="0"/>
      </a:spcAft>
      <a:defRPr sz="2800" kern="1200">
        <a:solidFill>
          <a:schemeClr val="tx1"/>
        </a:solidFill>
        <a:latin typeface="Arial Narrow" pitchFamily="34" charset="0"/>
        <a:ea typeface="+mn-ea"/>
        <a:cs typeface="+mn-cs"/>
      </a:defRPr>
    </a:lvl1pPr>
    <a:lvl2pPr marL="457200" algn="l" rtl="0" eaLnBrk="0" fontAlgn="base" hangingPunct="0">
      <a:spcBef>
        <a:spcPct val="20000"/>
      </a:spcBef>
      <a:spcAft>
        <a:spcPct val="0"/>
      </a:spcAft>
      <a:defRPr sz="2800" kern="1200">
        <a:solidFill>
          <a:schemeClr val="tx1"/>
        </a:solidFill>
        <a:latin typeface="Arial Narrow" pitchFamily="34" charset="0"/>
        <a:ea typeface="+mn-ea"/>
        <a:cs typeface="+mn-cs"/>
      </a:defRPr>
    </a:lvl2pPr>
    <a:lvl3pPr marL="914400" algn="l" rtl="0" eaLnBrk="0" fontAlgn="base" hangingPunct="0">
      <a:spcBef>
        <a:spcPct val="20000"/>
      </a:spcBef>
      <a:spcAft>
        <a:spcPct val="0"/>
      </a:spcAft>
      <a:defRPr sz="2800" kern="1200">
        <a:solidFill>
          <a:schemeClr val="tx1"/>
        </a:solidFill>
        <a:latin typeface="Arial Narrow" pitchFamily="34" charset="0"/>
        <a:ea typeface="+mn-ea"/>
        <a:cs typeface="+mn-cs"/>
      </a:defRPr>
    </a:lvl3pPr>
    <a:lvl4pPr marL="1371600" algn="l" rtl="0" eaLnBrk="0" fontAlgn="base" hangingPunct="0">
      <a:spcBef>
        <a:spcPct val="20000"/>
      </a:spcBef>
      <a:spcAft>
        <a:spcPct val="0"/>
      </a:spcAft>
      <a:defRPr sz="2800" kern="1200">
        <a:solidFill>
          <a:schemeClr val="tx1"/>
        </a:solidFill>
        <a:latin typeface="Arial Narrow" pitchFamily="34" charset="0"/>
        <a:ea typeface="+mn-ea"/>
        <a:cs typeface="+mn-cs"/>
      </a:defRPr>
    </a:lvl4pPr>
    <a:lvl5pPr marL="1828800" algn="l" rtl="0" eaLnBrk="0" fontAlgn="base" hangingPunct="0">
      <a:spcBef>
        <a:spcPct val="20000"/>
      </a:spcBef>
      <a:spcAft>
        <a:spcPct val="0"/>
      </a:spcAft>
      <a:defRPr sz="2800" kern="1200">
        <a:solidFill>
          <a:schemeClr val="tx1"/>
        </a:solidFill>
        <a:latin typeface="Arial Narrow" pitchFamily="34" charset="0"/>
        <a:ea typeface="+mn-ea"/>
        <a:cs typeface="+mn-cs"/>
      </a:defRPr>
    </a:lvl5pPr>
    <a:lvl6pPr marL="2286000" algn="l" defTabSz="914400" rtl="0" eaLnBrk="1" latinLnBrk="0" hangingPunct="1">
      <a:defRPr sz="2800" kern="1200">
        <a:solidFill>
          <a:schemeClr val="tx1"/>
        </a:solidFill>
        <a:latin typeface="Arial Narrow" pitchFamily="34" charset="0"/>
        <a:ea typeface="+mn-ea"/>
        <a:cs typeface="+mn-cs"/>
      </a:defRPr>
    </a:lvl6pPr>
    <a:lvl7pPr marL="2743200" algn="l" defTabSz="914400" rtl="0" eaLnBrk="1" latinLnBrk="0" hangingPunct="1">
      <a:defRPr sz="2800" kern="1200">
        <a:solidFill>
          <a:schemeClr val="tx1"/>
        </a:solidFill>
        <a:latin typeface="Arial Narrow" pitchFamily="34" charset="0"/>
        <a:ea typeface="+mn-ea"/>
        <a:cs typeface="+mn-cs"/>
      </a:defRPr>
    </a:lvl7pPr>
    <a:lvl8pPr marL="3200400" algn="l" defTabSz="914400" rtl="0" eaLnBrk="1" latinLnBrk="0" hangingPunct="1">
      <a:defRPr sz="2800" kern="1200">
        <a:solidFill>
          <a:schemeClr val="tx1"/>
        </a:solidFill>
        <a:latin typeface="Arial Narrow" pitchFamily="34" charset="0"/>
        <a:ea typeface="+mn-ea"/>
        <a:cs typeface="+mn-cs"/>
      </a:defRPr>
    </a:lvl8pPr>
    <a:lvl9pPr marL="3657600" algn="l" defTabSz="914400" rtl="0" eaLnBrk="1" latinLnBrk="0" hangingPunct="1">
      <a:defRPr sz="28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0"/>
    <a:srgbClr val="008000"/>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17" autoAdjust="0"/>
  </p:normalViewPr>
  <p:slideViewPr>
    <p:cSldViewPr>
      <p:cViewPr varScale="1">
        <p:scale>
          <a:sx n="74" d="100"/>
          <a:sy n="74" d="100"/>
        </p:scale>
        <p:origin x="-102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smtClean="0">
                <a:latin typeface="Times" charset="0"/>
              </a:defRPr>
            </a:lvl1pPr>
          </a:lstStyle>
          <a:p>
            <a:pPr>
              <a:defRPr/>
            </a:pPr>
            <a:endParaRPr lang="en-GB"/>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Times" charset="0"/>
              </a:defRPr>
            </a:lvl1pPr>
          </a:lstStyle>
          <a:p>
            <a:pPr>
              <a:defRPr/>
            </a:pPr>
            <a:fld id="{A716C9FE-2795-4A11-8B90-7F159611081D}" type="slidenum">
              <a:rPr lang="en-GB"/>
              <a:pPr>
                <a:defRPr/>
              </a:pPr>
              <a:t>‹#›</a:t>
            </a:fld>
            <a:endParaRPr lang="en-GB"/>
          </a:p>
        </p:txBody>
      </p:sp>
    </p:spTree>
    <p:extLst>
      <p:ext uri="{BB962C8B-B14F-4D97-AF65-F5344CB8AC3E}">
        <p14:creationId xmlns:p14="http://schemas.microsoft.com/office/powerpoint/2010/main" val="74033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smtClean="0">
                <a:latin typeface="Times" charset="0"/>
              </a:defRPr>
            </a:lvl1pPr>
          </a:lstStyle>
          <a:p>
            <a:pPr>
              <a:defRPr/>
            </a:pPr>
            <a:endParaRPr lang="en-GB"/>
          </a:p>
        </p:txBody>
      </p:sp>
      <p:sp>
        <p:nvSpPr>
          <p:cNvPr id="3584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Times" charset="0"/>
              </a:defRPr>
            </a:lvl1pPr>
          </a:lstStyle>
          <a:p>
            <a:pPr>
              <a:defRPr/>
            </a:pPr>
            <a:fld id="{CCBC1AF4-148D-4B2D-839B-BB3A21170AF3}" type="slidenum">
              <a:rPr lang="en-GB"/>
              <a:pPr>
                <a:defRPr/>
              </a:pPr>
              <a:t>‹#›</a:t>
            </a:fld>
            <a:endParaRPr lang="en-GB"/>
          </a:p>
        </p:txBody>
      </p:sp>
    </p:spTree>
    <p:extLst>
      <p:ext uri="{BB962C8B-B14F-4D97-AF65-F5344CB8AC3E}">
        <p14:creationId xmlns:p14="http://schemas.microsoft.com/office/powerpoint/2010/main" val="5244318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C5736C1C-D3F0-49ED-A78B-F6384CADF45F}" type="slidenum">
              <a:rPr lang="en-GB" sz="1200">
                <a:latin typeface="Times" charset="0"/>
              </a:rPr>
              <a:pPr/>
              <a:t>1</a:t>
            </a:fld>
            <a:endParaRPr lang="en-GB" sz="1200">
              <a:latin typeface="Times" charset="0"/>
            </a:endParaRPr>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6ECFC37-4B1A-4769-B792-4FF18CB31A90}" type="slidenum">
              <a:rPr lang="en-GB" sz="1200">
                <a:latin typeface="Times" charset="0"/>
              </a:rPr>
              <a:pPr/>
              <a:t>2</a:t>
            </a:fld>
            <a:endParaRPr lang="en-GB" sz="1200">
              <a:latin typeface="Times" charset="0"/>
            </a:endParaRPr>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CC08D0F4-3157-4496-8F20-0A2C4ADE2EFA}" type="slidenum">
              <a:rPr lang="en-US"/>
              <a:pPr>
                <a:defRPr/>
              </a:pPr>
              <a:t>‹#›</a:t>
            </a:fld>
            <a:endParaRPr lang="en-US"/>
          </a:p>
        </p:txBody>
      </p:sp>
    </p:spTree>
    <p:extLst>
      <p:ext uri="{BB962C8B-B14F-4D97-AF65-F5344CB8AC3E}">
        <p14:creationId xmlns:p14="http://schemas.microsoft.com/office/powerpoint/2010/main" val="886438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28C1F2D7-8951-4FD3-AA47-ABFC389691CE}" type="slidenum">
              <a:rPr lang="en-US"/>
              <a:pPr>
                <a:defRPr/>
              </a:pPr>
              <a:t>‹#›</a:t>
            </a:fld>
            <a:endParaRPr lang="en-US"/>
          </a:p>
        </p:txBody>
      </p:sp>
    </p:spTree>
    <p:extLst>
      <p:ext uri="{BB962C8B-B14F-4D97-AF65-F5344CB8AC3E}">
        <p14:creationId xmlns:p14="http://schemas.microsoft.com/office/powerpoint/2010/main" val="58867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5F2660F-7C38-4327-ABA4-4CB22433C394}" type="slidenum">
              <a:rPr lang="en-US"/>
              <a:pPr>
                <a:defRPr/>
              </a:pPr>
              <a:t>‹#›</a:t>
            </a:fld>
            <a:endParaRPr lang="en-US"/>
          </a:p>
        </p:txBody>
      </p:sp>
    </p:spTree>
    <p:extLst>
      <p:ext uri="{BB962C8B-B14F-4D97-AF65-F5344CB8AC3E}">
        <p14:creationId xmlns:p14="http://schemas.microsoft.com/office/powerpoint/2010/main" val="299498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047056B7-FA97-430C-8894-1714BFE3CE64}" type="slidenum">
              <a:rPr lang="en-US"/>
              <a:pPr>
                <a:defRPr/>
              </a:pPr>
              <a:t>‹#›</a:t>
            </a:fld>
            <a:endParaRPr lang="en-US"/>
          </a:p>
        </p:txBody>
      </p:sp>
    </p:spTree>
    <p:extLst>
      <p:ext uri="{BB962C8B-B14F-4D97-AF65-F5344CB8AC3E}">
        <p14:creationId xmlns:p14="http://schemas.microsoft.com/office/powerpoint/2010/main" val="3375725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1569E776-8189-423D-99E2-E0BD4A37E925}" type="slidenum">
              <a:rPr lang="en-US"/>
              <a:pPr>
                <a:defRPr/>
              </a:pPr>
              <a:t>‹#›</a:t>
            </a:fld>
            <a:endParaRPr lang="en-US"/>
          </a:p>
        </p:txBody>
      </p:sp>
    </p:spTree>
    <p:extLst>
      <p:ext uri="{BB962C8B-B14F-4D97-AF65-F5344CB8AC3E}">
        <p14:creationId xmlns:p14="http://schemas.microsoft.com/office/powerpoint/2010/main" val="883832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B7ACAE26-DAC1-4614-9163-A1271F3D0855}" type="slidenum">
              <a:rPr lang="en-US"/>
              <a:pPr>
                <a:defRPr/>
              </a:pPr>
              <a:t>‹#›</a:t>
            </a:fld>
            <a:endParaRPr lang="en-US"/>
          </a:p>
        </p:txBody>
      </p:sp>
    </p:spTree>
    <p:extLst>
      <p:ext uri="{BB962C8B-B14F-4D97-AF65-F5344CB8AC3E}">
        <p14:creationId xmlns:p14="http://schemas.microsoft.com/office/powerpoint/2010/main" val="1902715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586A585A-A72D-42AC-A1E2-16D127D39C73}" type="slidenum">
              <a:rPr lang="en-US"/>
              <a:pPr>
                <a:defRPr/>
              </a:pPr>
              <a:t>‹#›</a:t>
            </a:fld>
            <a:endParaRPr lang="en-US"/>
          </a:p>
        </p:txBody>
      </p:sp>
    </p:spTree>
    <p:extLst>
      <p:ext uri="{BB962C8B-B14F-4D97-AF65-F5344CB8AC3E}">
        <p14:creationId xmlns:p14="http://schemas.microsoft.com/office/powerpoint/2010/main" val="2070847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0804E546-0EC7-4D17-B514-91D27B57E383}" type="slidenum">
              <a:rPr lang="en-US"/>
              <a:pPr>
                <a:defRPr/>
              </a:pPr>
              <a:t>‹#›</a:t>
            </a:fld>
            <a:endParaRPr lang="en-US"/>
          </a:p>
        </p:txBody>
      </p:sp>
    </p:spTree>
    <p:extLst>
      <p:ext uri="{BB962C8B-B14F-4D97-AF65-F5344CB8AC3E}">
        <p14:creationId xmlns:p14="http://schemas.microsoft.com/office/powerpoint/2010/main" val="1028741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BBA783C5-F11C-423B-A71A-48CD10CE5ED4}" type="slidenum">
              <a:rPr lang="en-US"/>
              <a:pPr>
                <a:defRPr/>
              </a:pPr>
              <a:t>‹#›</a:t>
            </a:fld>
            <a:endParaRPr lang="en-US"/>
          </a:p>
        </p:txBody>
      </p:sp>
    </p:spTree>
    <p:extLst>
      <p:ext uri="{BB962C8B-B14F-4D97-AF65-F5344CB8AC3E}">
        <p14:creationId xmlns:p14="http://schemas.microsoft.com/office/powerpoint/2010/main" val="171731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6279C0C-BE07-494E-8B9D-DDC44BE1C772}" type="slidenum">
              <a:rPr lang="en-US"/>
              <a:pPr>
                <a:defRPr/>
              </a:pPr>
              <a:t>‹#›</a:t>
            </a:fld>
            <a:endParaRPr lang="en-US"/>
          </a:p>
        </p:txBody>
      </p:sp>
    </p:spTree>
    <p:extLst>
      <p:ext uri="{BB962C8B-B14F-4D97-AF65-F5344CB8AC3E}">
        <p14:creationId xmlns:p14="http://schemas.microsoft.com/office/powerpoint/2010/main" val="1534446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8FEB32FB-835F-4753-9066-07A571B4D417}" type="slidenum">
              <a:rPr lang="en-US"/>
              <a:pPr>
                <a:defRPr/>
              </a:pPr>
              <a:t>‹#›</a:t>
            </a:fld>
            <a:endParaRPr lang="en-US"/>
          </a:p>
        </p:txBody>
      </p:sp>
    </p:spTree>
    <p:extLst>
      <p:ext uri="{BB962C8B-B14F-4D97-AF65-F5344CB8AC3E}">
        <p14:creationId xmlns:p14="http://schemas.microsoft.com/office/powerpoint/2010/main" val="1850554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8"/>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
        <p:nvSpPr>
          <p:cNvPr id="86020"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p>
        </p:txBody>
      </p:sp>
      <p:sp>
        <p:nvSpPr>
          <p:cNvPr id="86021"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p>
        </p:txBody>
      </p:sp>
      <p:sp>
        <p:nvSpPr>
          <p:cNvPr id="7" name="Rectangle 6"/>
          <p:cNvSpPr>
            <a:spLocks noGrp="1" noChangeArrowheads="1"/>
          </p:cNvSpPr>
          <p:nvPr>
            <p:ph type="ftr" sz="quarter" idx="10"/>
          </p:nvPr>
        </p:nvSpPr>
        <p:spPr>
          <a:xfrm>
            <a:off x="179388" y="6381750"/>
            <a:ext cx="5184775" cy="331788"/>
          </a:xfrm>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xfrm>
            <a:off x="6804025" y="6381750"/>
            <a:ext cx="2133600" cy="331788"/>
          </a:xfrm>
        </p:spPr>
        <p:txBody>
          <a:bodyPr/>
          <a:lstStyle>
            <a:lvl1pPr>
              <a:defRPr smtClean="0"/>
            </a:lvl1pPr>
          </a:lstStyle>
          <a:p>
            <a:pPr>
              <a:defRPr/>
            </a:pPr>
            <a:fld id="{9B929FCD-BB57-459B-8A62-B88EA8E94535}" type="slidenum">
              <a:rPr lang="en-US"/>
              <a:pPr>
                <a:defRPr/>
              </a:pPr>
              <a:t>‹#›</a:t>
            </a:fld>
            <a:endParaRPr lang="en-US"/>
          </a:p>
        </p:txBody>
      </p:sp>
    </p:spTree>
    <p:extLst>
      <p:ext uri="{BB962C8B-B14F-4D97-AF65-F5344CB8AC3E}">
        <p14:creationId xmlns:p14="http://schemas.microsoft.com/office/powerpoint/2010/main" val="3929958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53449B9A-9FCA-4C26-B98A-BBC228A4F0F8}" type="slidenum">
              <a:rPr lang="en-US"/>
              <a:pPr>
                <a:defRPr/>
              </a:pPr>
              <a:t>‹#›</a:t>
            </a:fld>
            <a:endParaRPr lang="en-US"/>
          </a:p>
        </p:txBody>
      </p:sp>
    </p:spTree>
    <p:extLst>
      <p:ext uri="{BB962C8B-B14F-4D97-AF65-F5344CB8AC3E}">
        <p14:creationId xmlns:p14="http://schemas.microsoft.com/office/powerpoint/2010/main" val="30541409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E63AAC30-4792-4012-B8EB-2C5FBD2F4C52}" type="slidenum">
              <a:rPr lang="en-US"/>
              <a:pPr>
                <a:defRPr/>
              </a:pPr>
              <a:t>‹#›</a:t>
            </a:fld>
            <a:endParaRPr lang="en-US"/>
          </a:p>
        </p:txBody>
      </p:sp>
    </p:spTree>
    <p:extLst>
      <p:ext uri="{BB962C8B-B14F-4D97-AF65-F5344CB8AC3E}">
        <p14:creationId xmlns:p14="http://schemas.microsoft.com/office/powerpoint/2010/main" val="293160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E8DA7377-931D-488A-BEE6-E255DC71AB13}" type="slidenum">
              <a:rPr lang="en-US"/>
              <a:pPr>
                <a:defRPr/>
              </a:pPr>
              <a:t>‹#›</a:t>
            </a:fld>
            <a:endParaRPr lang="en-US"/>
          </a:p>
        </p:txBody>
      </p:sp>
    </p:spTree>
    <p:extLst>
      <p:ext uri="{BB962C8B-B14F-4D97-AF65-F5344CB8AC3E}">
        <p14:creationId xmlns:p14="http://schemas.microsoft.com/office/powerpoint/2010/main" val="2499475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ln/>
        </p:spPr>
        <p:txBody>
          <a:bodyPr/>
          <a:lstStyle>
            <a:lvl1pPr>
              <a:defRPr/>
            </a:lvl1pPr>
          </a:lstStyle>
          <a:p>
            <a:pPr>
              <a:defRPr/>
            </a:pPr>
            <a:fld id="{280C4A32-2ABB-4CB8-A991-FE4641ACF2CC}" type="slidenum">
              <a:rPr lang="en-US"/>
              <a:pPr>
                <a:defRPr/>
              </a:pPr>
              <a:t>‹#›</a:t>
            </a:fld>
            <a:endParaRPr lang="en-US"/>
          </a:p>
        </p:txBody>
      </p:sp>
    </p:spTree>
    <p:extLst>
      <p:ext uri="{BB962C8B-B14F-4D97-AF65-F5344CB8AC3E}">
        <p14:creationId xmlns:p14="http://schemas.microsoft.com/office/powerpoint/2010/main" val="453397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7"/>
          <p:cNvSpPr>
            <a:spLocks noGrp="1" noChangeArrowheads="1"/>
          </p:cNvSpPr>
          <p:nvPr>
            <p:ph type="sldNum" sz="quarter" idx="11"/>
          </p:nvPr>
        </p:nvSpPr>
        <p:spPr>
          <a:ln/>
        </p:spPr>
        <p:txBody>
          <a:bodyPr/>
          <a:lstStyle>
            <a:lvl1pPr>
              <a:defRPr/>
            </a:lvl1pPr>
          </a:lstStyle>
          <a:p>
            <a:pPr>
              <a:defRPr/>
            </a:pPr>
            <a:fld id="{2FD5E493-86DE-4ADF-97B8-428617B091A6}" type="slidenum">
              <a:rPr lang="en-US"/>
              <a:pPr>
                <a:defRPr/>
              </a:pPr>
              <a:t>‹#›</a:t>
            </a:fld>
            <a:endParaRPr lang="en-US"/>
          </a:p>
        </p:txBody>
      </p:sp>
    </p:spTree>
    <p:extLst>
      <p:ext uri="{BB962C8B-B14F-4D97-AF65-F5344CB8AC3E}">
        <p14:creationId xmlns:p14="http://schemas.microsoft.com/office/powerpoint/2010/main" val="2698449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7"/>
          <p:cNvSpPr>
            <a:spLocks noGrp="1" noChangeArrowheads="1"/>
          </p:cNvSpPr>
          <p:nvPr>
            <p:ph type="sldNum" sz="quarter" idx="11"/>
          </p:nvPr>
        </p:nvSpPr>
        <p:spPr>
          <a:ln/>
        </p:spPr>
        <p:txBody>
          <a:bodyPr/>
          <a:lstStyle>
            <a:lvl1pPr>
              <a:defRPr/>
            </a:lvl1pPr>
          </a:lstStyle>
          <a:p>
            <a:pPr>
              <a:defRPr/>
            </a:pPr>
            <a:fld id="{69C179EE-DFF7-49A7-92DF-9C12ABD79505}" type="slidenum">
              <a:rPr lang="en-US"/>
              <a:pPr>
                <a:defRPr/>
              </a:pPr>
              <a:t>‹#›</a:t>
            </a:fld>
            <a:endParaRPr lang="en-US"/>
          </a:p>
        </p:txBody>
      </p:sp>
    </p:spTree>
    <p:extLst>
      <p:ext uri="{BB962C8B-B14F-4D97-AF65-F5344CB8AC3E}">
        <p14:creationId xmlns:p14="http://schemas.microsoft.com/office/powerpoint/2010/main" val="1129474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6ED5243B-5BD6-46A8-8789-317758103527}" type="slidenum">
              <a:rPr lang="en-US"/>
              <a:pPr>
                <a:defRPr/>
              </a:pPr>
              <a:t>‹#›</a:t>
            </a:fld>
            <a:endParaRPr lang="en-US"/>
          </a:p>
        </p:txBody>
      </p:sp>
    </p:spTree>
    <p:extLst>
      <p:ext uri="{BB962C8B-B14F-4D97-AF65-F5344CB8AC3E}">
        <p14:creationId xmlns:p14="http://schemas.microsoft.com/office/powerpoint/2010/main" val="124698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67397434-033F-49FD-8AD9-EF7A685506C7}" type="slidenum">
              <a:rPr lang="en-US"/>
              <a:pPr>
                <a:defRPr/>
              </a:pPr>
              <a:t>‹#›</a:t>
            </a:fld>
            <a:endParaRPr lang="en-US"/>
          </a:p>
        </p:txBody>
      </p:sp>
    </p:spTree>
    <p:extLst>
      <p:ext uri="{BB962C8B-B14F-4D97-AF65-F5344CB8AC3E}">
        <p14:creationId xmlns:p14="http://schemas.microsoft.com/office/powerpoint/2010/main" val="37077571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6E1B2DCB-2871-48B9-8331-C8D82CEC1F81}" type="slidenum">
              <a:rPr lang="en-US"/>
              <a:pPr>
                <a:defRPr/>
              </a:pPr>
              <a:t>‹#›</a:t>
            </a:fld>
            <a:endParaRPr lang="en-US"/>
          </a:p>
        </p:txBody>
      </p:sp>
    </p:spTree>
    <p:extLst>
      <p:ext uri="{BB962C8B-B14F-4D97-AF65-F5344CB8AC3E}">
        <p14:creationId xmlns:p14="http://schemas.microsoft.com/office/powerpoint/2010/main" val="26976359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CE626DF7-BEE8-4A1E-925D-957E56E485CA}" type="slidenum">
              <a:rPr lang="en-US"/>
              <a:pPr>
                <a:defRPr/>
              </a:pPr>
              <a:t>‹#›</a:t>
            </a:fld>
            <a:endParaRPr lang="en-US"/>
          </a:p>
        </p:txBody>
      </p:sp>
    </p:spTree>
    <p:extLst>
      <p:ext uri="{BB962C8B-B14F-4D97-AF65-F5344CB8AC3E}">
        <p14:creationId xmlns:p14="http://schemas.microsoft.com/office/powerpoint/2010/main" val="32677375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A3BAA602-CFEA-4C18-AB69-AD52EAC60CE3}" type="slidenum">
              <a:rPr lang="en-US"/>
              <a:pPr>
                <a:defRPr/>
              </a:pPr>
              <a:t>‹#›</a:t>
            </a:fld>
            <a:endParaRPr lang="en-US"/>
          </a:p>
        </p:txBody>
      </p:sp>
    </p:spTree>
    <p:extLst>
      <p:ext uri="{BB962C8B-B14F-4D97-AF65-F5344CB8AC3E}">
        <p14:creationId xmlns:p14="http://schemas.microsoft.com/office/powerpoint/2010/main" val="1522218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FD3B50FC-38A6-409A-A03E-E92F1C6ACCF2}" type="slidenum">
              <a:rPr lang="en-US"/>
              <a:pPr>
                <a:defRPr/>
              </a:pPr>
              <a:t>‹#›</a:t>
            </a:fld>
            <a:endParaRPr lang="en-US"/>
          </a:p>
        </p:txBody>
      </p:sp>
    </p:spTree>
    <p:extLst>
      <p:ext uri="{BB962C8B-B14F-4D97-AF65-F5344CB8AC3E}">
        <p14:creationId xmlns:p14="http://schemas.microsoft.com/office/powerpoint/2010/main" val="1405206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713E3BF7-B632-48CE-A915-A1236D1C5253}" type="slidenum">
              <a:rPr lang="en-US"/>
              <a:pPr>
                <a:defRPr/>
              </a:pPr>
              <a:t>‹#›</a:t>
            </a:fld>
            <a:endParaRPr lang="en-US"/>
          </a:p>
        </p:txBody>
      </p:sp>
    </p:spTree>
    <p:extLst>
      <p:ext uri="{BB962C8B-B14F-4D97-AF65-F5344CB8AC3E}">
        <p14:creationId xmlns:p14="http://schemas.microsoft.com/office/powerpoint/2010/main" val="2043570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00BF2B62-0B5A-4B95-BB0E-D824E12635B2}" type="slidenum">
              <a:rPr lang="en-US"/>
              <a:pPr>
                <a:defRPr/>
              </a:pPr>
              <a:t>‹#›</a:t>
            </a:fld>
            <a:endParaRPr lang="en-US"/>
          </a:p>
        </p:txBody>
      </p:sp>
    </p:spTree>
    <p:extLst>
      <p:ext uri="{BB962C8B-B14F-4D97-AF65-F5344CB8AC3E}">
        <p14:creationId xmlns:p14="http://schemas.microsoft.com/office/powerpoint/2010/main" val="3345813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06068604-5813-4195-90A9-CAE223BBB920}" type="slidenum">
              <a:rPr lang="en-US"/>
              <a:pPr>
                <a:defRPr/>
              </a:pPr>
              <a:t>‹#›</a:t>
            </a:fld>
            <a:endParaRPr lang="en-US"/>
          </a:p>
        </p:txBody>
      </p:sp>
    </p:spTree>
    <p:extLst>
      <p:ext uri="{BB962C8B-B14F-4D97-AF65-F5344CB8AC3E}">
        <p14:creationId xmlns:p14="http://schemas.microsoft.com/office/powerpoint/2010/main" val="19093421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82C4CA61-D3CB-458C-A42D-AB5613EAC1C6}" type="slidenum">
              <a:rPr lang="en-US"/>
              <a:pPr>
                <a:defRPr/>
              </a:pPr>
              <a:t>‹#›</a:t>
            </a:fld>
            <a:endParaRPr lang="en-US"/>
          </a:p>
        </p:txBody>
      </p:sp>
    </p:spTree>
    <p:extLst>
      <p:ext uri="{BB962C8B-B14F-4D97-AF65-F5344CB8AC3E}">
        <p14:creationId xmlns:p14="http://schemas.microsoft.com/office/powerpoint/2010/main" val="25641380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1F0E9499-8DE7-476C-81D0-53216167570B}" type="slidenum">
              <a:rPr lang="en-US"/>
              <a:pPr>
                <a:defRPr/>
              </a:pPr>
              <a:t>‹#›</a:t>
            </a:fld>
            <a:endParaRPr lang="en-US"/>
          </a:p>
        </p:txBody>
      </p:sp>
    </p:spTree>
    <p:extLst>
      <p:ext uri="{BB962C8B-B14F-4D97-AF65-F5344CB8AC3E}">
        <p14:creationId xmlns:p14="http://schemas.microsoft.com/office/powerpoint/2010/main" val="9462717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BC5C5636-BD73-4A27-8DC6-B4BDB982CAD5}" type="slidenum">
              <a:rPr lang="en-US"/>
              <a:pPr>
                <a:defRPr/>
              </a:pPr>
              <a:t>‹#›</a:t>
            </a:fld>
            <a:endParaRPr lang="en-US"/>
          </a:p>
        </p:txBody>
      </p:sp>
    </p:spTree>
    <p:extLst>
      <p:ext uri="{BB962C8B-B14F-4D97-AF65-F5344CB8AC3E}">
        <p14:creationId xmlns:p14="http://schemas.microsoft.com/office/powerpoint/2010/main" val="39680655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B92173ED-43D0-42BE-B335-E50940B8A20D}" type="slidenum">
              <a:rPr lang="en-US"/>
              <a:pPr>
                <a:defRPr/>
              </a:pPr>
              <a:t>‹#›</a:t>
            </a:fld>
            <a:endParaRPr lang="en-US"/>
          </a:p>
        </p:txBody>
      </p:sp>
    </p:spTree>
    <p:extLst>
      <p:ext uri="{BB962C8B-B14F-4D97-AF65-F5344CB8AC3E}">
        <p14:creationId xmlns:p14="http://schemas.microsoft.com/office/powerpoint/2010/main" val="23268815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DFA0376F-49EF-4609-8D46-4CC477D28786}" type="slidenum">
              <a:rPr lang="en-US"/>
              <a:pPr>
                <a:defRPr/>
              </a:pPr>
              <a:t>‹#›</a:t>
            </a:fld>
            <a:endParaRPr lang="en-US"/>
          </a:p>
        </p:txBody>
      </p:sp>
    </p:spTree>
    <p:extLst>
      <p:ext uri="{BB962C8B-B14F-4D97-AF65-F5344CB8AC3E}">
        <p14:creationId xmlns:p14="http://schemas.microsoft.com/office/powerpoint/2010/main" val="3057004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AFCE2CB-58FE-4DB0-9F54-E81CAEC4D1E1}" type="slidenum">
              <a:rPr lang="en-US"/>
              <a:pPr>
                <a:defRPr/>
              </a:pPr>
              <a:t>‹#›</a:t>
            </a:fld>
            <a:endParaRPr lang="en-US"/>
          </a:p>
        </p:txBody>
      </p:sp>
    </p:spTree>
    <p:extLst>
      <p:ext uri="{BB962C8B-B14F-4D97-AF65-F5344CB8AC3E}">
        <p14:creationId xmlns:p14="http://schemas.microsoft.com/office/powerpoint/2010/main" val="19592770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wmo2016_powerpoint_standard_v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Slide Number Placeholder 5"/>
          <p:cNvSpPr>
            <a:spLocks noGrp="1"/>
          </p:cNvSpPr>
          <p:nvPr>
            <p:ph type="sldNum" sz="quarter" idx="10"/>
          </p:nvPr>
        </p:nvSpPr>
        <p:spPr/>
        <p:txBody>
          <a:bodyPr/>
          <a:lstStyle>
            <a:lvl1pPr>
              <a:defRPr/>
            </a:lvl1pPr>
          </a:lstStyle>
          <a:p>
            <a:pPr>
              <a:defRPr/>
            </a:pPr>
            <a:fld id="{91C8638C-EC4E-4AE6-98A5-AA4AA7441CDA}" type="slidenum">
              <a:rPr lang="en-US"/>
              <a:pPr>
                <a:defRPr/>
              </a:pPr>
              <a:t>‹#›</a:t>
            </a:fld>
            <a:endParaRPr lang="en-US"/>
          </a:p>
        </p:txBody>
      </p:sp>
    </p:spTree>
    <p:extLst>
      <p:ext uri="{BB962C8B-B14F-4D97-AF65-F5344CB8AC3E}">
        <p14:creationId xmlns:p14="http://schemas.microsoft.com/office/powerpoint/2010/main" val="8278931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descr="wmo2016_powerpoint_standard_v2-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151438"/>
            <a:ext cx="198913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pPr>
              <a:defRPr/>
            </a:pPr>
            <a:fld id="{57B23CB3-7B4F-45B4-B158-269805AC2397}" type="slidenum">
              <a:rPr lang="en-US"/>
              <a:pPr>
                <a:defRPr/>
              </a:pPr>
              <a:t>‹#›</a:t>
            </a:fld>
            <a:endParaRPr lang="en-US"/>
          </a:p>
        </p:txBody>
      </p:sp>
    </p:spTree>
    <p:extLst>
      <p:ext uri="{BB962C8B-B14F-4D97-AF65-F5344CB8AC3E}">
        <p14:creationId xmlns:p14="http://schemas.microsoft.com/office/powerpoint/2010/main" val="20202348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EABCA210-95DB-478E-BF9F-12137785042A}" type="slidenum">
              <a:rPr lang="en-US"/>
              <a:pPr>
                <a:defRPr/>
              </a:pPr>
              <a:t>‹#›</a:t>
            </a:fld>
            <a:endParaRPr lang="en-US"/>
          </a:p>
        </p:txBody>
      </p:sp>
    </p:spTree>
    <p:extLst>
      <p:ext uri="{BB962C8B-B14F-4D97-AF65-F5344CB8AC3E}">
        <p14:creationId xmlns:p14="http://schemas.microsoft.com/office/powerpoint/2010/main" val="15658426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pPr>
              <a:defRPr/>
            </a:pPr>
            <a:fld id="{E27D849F-66B6-4BF6-9048-7A54702F6EC9}" type="slidenum">
              <a:rPr lang="en-US"/>
              <a:pPr>
                <a:defRPr/>
              </a:pPr>
              <a:t>‹#›</a:t>
            </a:fld>
            <a:endParaRPr lang="en-US"/>
          </a:p>
        </p:txBody>
      </p:sp>
    </p:spTree>
    <p:extLst>
      <p:ext uri="{BB962C8B-B14F-4D97-AF65-F5344CB8AC3E}">
        <p14:creationId xmlns:p14="http://schemas.microsoft.com/office/powerpoint/2010/main" val="20227259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5"/>
          <p:cNvSpPr>
            <a:spLocks noGrp="1"/>
          </p:cNvSpPr>
          <p:nvPr>
            <p:ph type="sldNum" sz="quarter" idx="10"/>
          </p:nvPr>
        </p:nvSpPr>
        <p:spPr/>
        <p:txBody>
          <a:bodyPr/>
          <a:lstStyle>
            <a:lvl1pPr>
              <a:defRPr/>
            </a:lvl1pPr>
          </a:lstStyle>
          <a:p>
            <a:pPr>
              <a:defRPr/>
            </a:pPr>
            <a:fld id="{28FC4DBD-4203-4283-B624-A7CD6BD67C08}" type="slidenum">
              <a:rPr lang="en-US"/>
              <a:pPr>
                <a:defRPr/>
              </a:pPr>
              <a:t>‹#›</a:t>
            </a:fld>
            <a:endParaRPr lang="en-US"/>
          </a:p>
        </p:txBody>
      </p:sp>
    </p:spTree>
    <p:extLst>
      <p:ext uri="{BB962C8B-B14F-4D97-AF65-F5344CB8AC3E}">
        <p14:creationId xmlns:p14="http://schemas.microsoft.com/office/powerpoint/2010/main" val="10444308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5"/>
          <p:cNvSpPr>
            <a:spLocks noGrp="1"/>
          </p:cNvSpPr>
          <p:nvPr>
            <p:ph type="sldNum" sz="quarter" idx="10"/>
          </p:nvPr>
        </p:nvSpPr>
        <p:spPr/>
        <p:txBody>
          <a:bodyPr/>
          <a:lstStyle>
            <a:lvl1pPr>
              <a:defRPr/>
            </a:lvl1pPr>
          </a:lstStyle>
          <a:p>
            <a:pPr>
              <a:defRPr/>
            </a:pPr>
            <a:fld id="{B75A2D3A-0A9C-4A15-A7BD-C7CFC43C798D}" type="slidenum">
              <a:rPr lang="en-US"/>
              <a:pPr>
                <a:defRPr/>
              </a:pPr>
              <a:t>‹#›</a:t>
            </a:fld>
            <a:endParaRPr lang="en-US"/>
          </a:p>
        </p:txBody>
      </p:sp>
    </p:spTree>
    <p:extLst>
      <p:ext uri="{BB962C8B-B14F-4D97-AF65-F5344CB8AC3E}">
        <p14:creationId xmlns:p14="http://schemas.microsoft.com/office/powerpoint/2010/main" val="15280085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F11EBA74-9911-45F9-ACA2-7DF41B911B8F}" type="slidenum">
              <a:rPr lang="en-US"/>
              <a:pPr>
                <a:defRPr/>
              </a:pPr>
              <a:t>‹#›</a:t>
            </a:fld>
            <a:endParaRPr lang="en-US"/>
          </a:p>
        </p:txBody>
      </p:sp>
    </p:spTree>
    <p:extLst>
      <p:ext uri="{BB962C8B-B14F-4D97-AF65-F5344CB8AC3E}">
        <p14:creationId xmlns:p14="http://schemas.microsoft.com/office/powerpoint/2010/main" val="16159897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73459D8D-7036-4B2E-AF89-781DE4D2A45A}" type="slidenum">
              <a:rPr lang="en-US"/>
              <a:pPr>
                <a:defRPr/>
              </a:pPr>
              <a:t>‹#›</a:t>
            </a:fld>
            <a:endParaRPr lang="en-US"/>
          </a:p>
        </p:txBody>
      </p:sp>
    </p:spTree>
    <p:extLst>
      <p:ext uri="{BB962C8B-B14F-4D97-AF65-F5344CB8AC3E}">
        <p14:creationId xmlns:p14="http://schemas.microsoft.com/office/powerpoint/2010/main" val="1700375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1C7B6129-AA5B-435B-BE01-1506874241D2}" type="slidenum">
              <a:rPr lang="en-US"/>
              <a:pPr>
                <a:defRPr/>
              </a:pPr>
              <a:t>‹#›</a:t>
            </a:fld>
            <a:endParaRPr lang="en-US"/>
          </a:p>
        </p:txBody>
      </p:sp>
    </p:spTree>
    <p:extLst>
      <p:ext uri="{BB962C8B-B14F-4D97-AF65-F5344CB8AC3E}">
        <p14:creationId xmlns:p14="http://schemas.microsoft.com/office/powerpoint/2010/main" val="1286604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image" Target="../media/image4.jpeg"/><Relationship Id="rId5" Type="http://schemas.openxmlformats.org/officeDocument/2006/relationships/slideLayout" Target="../slideLayouts/slideLayout38.xml"/><Relationship Id="rId10"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F07B2585-8659-4488-94CB-417DCED3A694}" type="slidenum">
              <a:rPr lang="en-US"/>
              <a:pPr>
                <a:defRPr/>
              </a:pPr>
              <a:t>‹#›</a:t>
            </a:fld>
            <a:endParaRPr lang="en-US"/>
          </a:p>
        </p:txBody>
      </p:sp>
      <p:sp>
        <p:nvSpPr>
          <p:cNvPr id="1030"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Text Box 10"/>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hf hdr="0" ft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1403350" y="188913"/>
            <a:ext cx="75612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nvPr>
        </p:nvSpPr>
        <p:spPr bwMode="auto">
          <a:xfrm>
            <a:off x="1403350" y="1412875"/>
            <a:ext cx="7561263"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3"/>
          </p:nvPr>
        </p:nvSpPr>
        <p:spPr bwMode="auto">
          <a:xfrm>
            <a:off x="250825" y="6453188"/>
            <a:ext cx="63373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24583" name="Rectangle 7"/>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12304D4D-C70F-424A-8C80-DFE214BE1F90}" type="slidenum">
              <a:rPr lang="en-US"/>
              <a:pPr>
                <a:defRPr/>
              </a:pPr>
              <a:t>‹#›</a:t>
            </a:fld>
            <a:endParaRPr lang="en-US"/>
          </a:p>
        </p:txBody>
      </p:sp>
      <p:sp>
        <p:nvSpPr>
          <p:cNvPr id="2055" name="Text Box 7"/>
          <p:cNvSpPr txBox="1">
            <a:spLocks noChangeArrowheads="1"/>
          </p:cNvSpPr>
          <p:nvPr/>
        </p:nvSpPr>
        <p:spPr bwMode="auto">
          <a:xfrm>
            <a:off x="179388" y="908050"/>
            <a:ext cx="1079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41"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E3D5AD20-206A-4B5E-AE66-A0CE4D4E07E0}" type="slidenum">
              <a:rPr lang="en-US"/>
              <a:pPr>
                <a:defRPr/>
              </a:pPr>
              <a:t>‹#›</a:t>
            </a:fld>
            <a:endParaRPr lang="en-US"/>
          </a:p>
        </p:txBody>
      </p:sp>
      <p:sp>
        <p:nvSpPr>
          <p:cNvPr id="3078"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9" name="Text Box 7"/>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hf hdr="0" ft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098"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0" y="5151438"/>
            <a:ext cx="198913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00"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AAD89C0D-7B51-4509-8974-79614E48A68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42" r:id="rId1"/>
    <p:sldLayoutId id="2147483843" r:id="rId2"/>
    <p:sldLayoutId id="2147483834" r:id="rId3"/>
    <p:sldLayoutId id="2147483835" r:id="rId4"/>
    <p:sldLayoutId id="2147483836" r:id="rId5"/>
    <p:sldLayoutId id="2147483837" r:id="rId6"/>
    <p:sldLayoutId id="2147483838" r:id="rId7"/>
    <p:sldLayoutId id="2147483839" r:id="rId8"/>
    <p:sldLayoutId id="2147483840" r:id="rId9"/>
  </p:sldLayoutIdLst>
  <p:hf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39.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39.xml"/><Relationship Id="rId6" Type="http://schemas.openxmlformats.org/officeDocument/2006/relationships/image" Target="../media/image16.jpeg"/><Relationship Id="rId11" Type="http://schemas.openxmlformats.org/officeDocument/2006/relationships/image" Target="../media/image21.png"/><Relationship Id="rId5" Type="http://schemas.openxmlformats.org/officeDocument/2006/relationships/image" Target="../media/image15.jpe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3" Type="http://schemas.openxmlformats.org/officeDocument/2006/relationships/hyperlink" Target="http://www.flickr.com/photos/timparkinson/320165882/" TargetMode="External"/><Relationship Id="rId2" Type="http://schemas.openxmlformats.org/officeDocument/2006/relationships/image" Target="../media/image23.jpeg"/><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flickr.com/photos/adrenalin/4250667/" TargetMode="External"/><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Grp="1" noChangeArrowheads="1"/>
          </p:cNvSpPr>
          <p:nvPr>
            <p:ph type="ctrTitle"/>
          </p:nvPr>
        </p:nvSpPr>
        <p:spPr>
          <a:noFill/>
        </p:spPr>
        <p:txBody>
          <a:bodyPr/>
          <a:lstStyle/>
          <a:p>
            <a:r>
              <a:rPr lang="en-US" sz="4800" smtClean="0">
                <a:solidFill>
                  <a:srgbClr val="000090"/>
                </a:solidFill>
              </a:rPr>
              <a:t>Introduction to WIS</a:t>
            </a:r>
          </a:p>
        </p:txBody>
      </p:sp>
      <p:sp>
        <p:nvSpPr>
          <p:cNvPr id="8195" name="Rectangle 6"/>
          <p:cNvSpPr>
            <a:spLocks noGrp="1" noChangeArrowheads="1"/>
          </p:cNvSpPr>
          <p:nvPr>
            <p:ph type="subTitle" idx="1"/>
          </p:nvPr>
        </p:nvSpPr>
        <p:spPr>
          <a:noFill/>
        </p:spPr>
        <p:txBody>
          <a:bodyPr anchor="ctr"/>
          <a:lstStyle/>
          <a:p>
            <a:r>
              <a:rPr lang="en-GB" sz="2400" i="1" smtClean="0">
                <a:solidFill>
                  <a:srgbClr val="000090"/>
                </a:solidFill>
              </a:rPr>
              <a:t>WIS Project Office</a:t>
            </a:r>
          </a:p>
          <a:p>
            <a:r>
              <a:rPr lang="en-GB" sz="2400" i="1" smtClean="0">
                <a:solidFill>
                  <a:srgbClr val="000090"/>
                </a:solidFill>
              </a:rPr>
              <a:t>WMO</a:t>
            </a:r>
          </a:p>
          <a:p>
            <a:r>
              <a:rPr lang="en-GB" sz="2400" i="1" smtClean="0">
                <a:solidFill>
                  <a:srgbClr val="000090"/>
                </a:solidFill>
              </a:rPr>
              <a:t>wis-help@wmo.int</a:t>
            </a:r>
          </a:p>
        </p:txBody>
      </p:sp>
      <p:sp>
        <p:nvSpPr>
          <p:cNvPr id="8196"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noFill/>
        </p:spPr>
        <p:txBody>
          <a:bodyPr/>
          <a:lstStyle/>
          <a:p>
            <a:r>
              <a:rPr lang="en-GB" smtClean="0"/>
              <a:t>WIS Sessions</a:t>
            </a:r>
          </a:p>
        </p:txBody>
      </p:sp>
      <p:sp>
        <p:nvSpPr>
          <p:cNvPr id="6150" name="Rectangle 3"/>
          <p:cNvSpPr>
            <a:spLocks noGrp="1" noChangeArrowheads="1"/>
          </p:cNvSpPr>
          <p:nvPr>
            <p:ph idx="1"/>
          </p:nvPr>
        </p:nvSpPr>
        <p:spPr/>
        <p:txBody>
          <a:bodyPr rtlCol="0">
            <a:normAutofit lnSpcReduction="10000"/>
          </a:bodyPr>
          <a:lstStyle/>
          <a:p>
            <a:pPr marL="0" indent="0" fontAlgn="auto">
              <a:spcAft>
                <a:spcPts val="0"/>
              </a:spcAft>
              <a:buFont typeface="Arial"/>
              <a:buNone/>
              <a:defRPr/>
            </a:pPr>
            <a:r>
              <a:rPr lang="en-GB" b="1" dirty="0" smtClean="0"/>
              <a:t>WIS </a:t>
            </a:r>
            <a:r>
              <a:rPr lang="en-GB" b="1" dirty="0" smtClean="0">
                <a:latin typeface="Arial Black" pitchFamily="34" charset="0"/>
              </a:rPr>
              <a:t>–</a:t>
            </a:r>
            <a:r>
              <a:rPr lang="en-GB" b="1" dirty="0" smtClean="0"/>
              <a:t> WMO Information System</a:t>
            </a:r>
          </a:p>
          <a:p>
            <a:pPr marL="533400" indent="-533400" fontAlgn="auto">
              <a:spcAft>
                <a:spcPts val="0"/>
              </a:spcAft>
              <a:buFont typeface="Arial"/>
              <a:buChar char="•"/>
              <a:defRPr/>
            </a:pPr>
            <a:endParaRPr lang="en-GB" dirty="0" smtClean="0"/>
          </a:p>
          <a:p>
            <a:pPr marL="533400" indent="-533400" fontAlgn="auto">
              <a:spcAft>
                <a:spcPts val="0"/>
              </a:spcAft>
              <a:buFontTx/>
              <a:buAutoNum type="arabicPeriod"/>
              <a:defRPr/>
            </a:pPr>
            <a:r>
              <a:rPr lang="en-GB" dirty="0" smtClean="0"/>
              <a:t>Introduction to WIS</a:t>
            </a:r>
          </a:p>
          <a:p>
            <a:pPr marL="533400" indent="-533400" fontAlgn="auto">
              <a:spcAft>
                <a:spcPts val="0"/>
              </a:spcAft>
              <a:buFontTx/>
              <a:buAutoNum type="arabicPeriod"/>
              <a:defRPr/>
            </a:pPr>
            <a:r>
              <a:rPr lang="en-GB" dirty="0" smtClean="0"/>
              <a:t>Exchanging data using WIS</a:t>
            </a:r>
          </a:p>
          <a:p>
            <a:pPr marL="533400" indent="-533400" fontAlgn="auto">
              <a:spcAft>
                <a:spcPts val="0"/>
              </a:spcAft>
              <a:buFontTx/>
              <a:buAutoNum type="arabicPeriod"/>
              <a:defRPr/>
            </a:pPr>
            <a:r>
              <a:rPr lang="en-GB" dirty="0" smtClean="0"/>
              <a:t>Managing WIS</a:t>
            </a:r>
          </a:p>
          <a:p>
            <a:pPr marL="533400" indent="-533400" fontAlgn="auto">
              <a:spcAft>
                <a:spcPts val="0"/>
              </a:spcAft>
              <a:buFontTx/>
              <a:buAutoNum type="arabicPeriod"/>
              <a:defRPr/>
            </a:pPr>
            <a:r>
              <a:rPr lang="en-GB" dirty="0" smtClean="0"/>
              <a:t>Operating a WIS centre</a:t>
            </a:r>
          </a:p>
          <a:p>
            <a:pPr marL="533400" indent="-533400" fontAlgn="auto">
              <a:spcAft>
                <a:spcPts val="0"/>
              </a:spcAft>
              <a:buFontTx/>
              <a:buAutoNum type="arabicPeriod"/>
              <a:defRPr/>
            </a:pPr>
            <a:r>
              <a:rPr lang="en-GB" dirty="0" smtClean="0"/>
              <a:t>WIS telecommunications</a:t>
            </a:r>
          </a:p>
          <a:p>
            <a:pPr marL="533400" indent="-533400" fontAlgn="auto">
              <a:spcAft>
                <a:spcPts val="0"/>
              </a:spcAft>
              <a:buFontTx/>
              <a:buAutoNum type="arabicPeriod"/>
              <a:defRPr/>
            </a:pPr>
            <a:r>
              <a:rPr lang="en-GB" dirty="0" smtClean="0"/>
              <a:t>Monitoring and improving WIS</a:t>
            </a:r>
          </a:p>
          <a:p>
            <a:pPr marL="533400" indent="-533400" fontAlgn="auto">
              <a:spcAft>
                <a:spcPts val="0"/>
              </a:spcAft>
              <a:buFont typeface="Arial"/>
              <a:buChar char="•"/>
              <a:defRPr/>
            </a:pPr>
            <a:endParaRPr lang="en-GB" b="1" dirty="0" smtClean="0"/>
          </a:p>
        </p:txBody>
      </p:sp>
      <p:sp>
        <p:nvSpPr>
          <p:cNvPr id="9220"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r">
              <a:spcBef>
                <a:spcPct val="0"/>
              </a:spcBef>
            </a:pPr>
            <a:fld id="{2D1ECF67-6BCA-46D7-9F5D-9047D1BB40BB}" type="slidenum">
              <a:rPr lang="en-US" sz="1400">
                <a:latin typeface="Arial" charset="0"/>
              </a:rPr>
              <a:pPr algn="r">
                <a:spcBef>
                  <a:spcPct val="0"/>
                </a:spcBef>
              </a:pPr>
              <a:t>2</a:t>
            </a:fld>
            <a:endParaRPr lang="en-US" sz="1400">
              <a:latin typeface="Arial" charset="0"/>
            </a:endParaRPr>
          </a:p>
        </p:txBody>
      </p:sp>
      <p:sp>
        <p:nvSpPr>
          <p:cNvPr id="3" name="Slide Number Placeholder 2"/>
          <p:cNvSpPr>
            <a:spLocks noGrp="1"/>
          </p:cNvSpPr>
          <p:nvPr>
            <p:ph type="sldNum" sz="quarter" idx="10"/>
          </p:nvPr>
        </p:nvSpPr>
        <p:spPr/>
        <p:txBody>
          <a:bodyPr/>
          <a:lstStyle/>
          <a:p>
            <a:pPr>
              <a:defRPr/>
            </a:pPr>
            <a:fld id="{39851597-84F3-4746-86A8-5F450718776F}"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smtClean="0"/>
              <a:t>Introduction to WIS</a:t>
            </a:r>
            <a:endParaRPr lang="en-US" smtClean="0"/>
          </a:p>
        </p:txBody>
      </p:sp>
      <p:sp>
        <p:nvSpPr>
          <p:cNvPr id="10243" name="Rectangle 3"/>
          <p:cNvSpPr>
            <a:spLocks noGrp="1" noChangeArrowheads="1"/>
          </p:cNvSpPr>
          <p:nvPr>
            <p:ph idx="1"/>
          </p:nvPr>
        </p:nvSpPr>
        <p:spPr/>
        <p:txBody>
          <a:bodyPr/>
          <a:lstStyle/>
          <a:p>
            <a:pPr>
              <a:buFontTx/>
              <a:buChar char="•"/>
            </a:pPr>
            <a:r>
              <a:rPr lang="en-GB" smtClean="0"/>
              <a:t>Why WIS?</a:t>
            </a:r>
          </a:p>
          <a:p>
            <a:pPr>
              <a:buFontTx/>
              <a:buChar char="•"/>
            </a:pPr>
            <a:r>
              <a:rPr lang="en-GB" smtClean="0"/>
              <a:t>What WIS does</a:t>
            </a:r>
          </a:p>
          <a:p>
            <a:pPr>
              <a:buFontTx/>
              <a:buChar char="•"/>
            </a:pPr>
            <a:r>
              <a:rPr lang="en-GB" smtClean="0"/>
              <a:t>WIS Centres</a:t>
            </a:r>
            <a:endParaRPr lang="en-US" smtClean="0"/>
          </a:p>
        </p:txBody>
      </p:sp>
      <p:sp>
        <p:nvSpPr>
          <p:cNvPr id="10244"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035F995-8B3A-4ECC-9182-2E01FB1A992F}" type="slidenum">
              <a:rPr lang="en-US" sz="1400">
                <a:latin typeface="Arial" charset="0"/>
              </a:rPr>
              <a:pPr/>
              <a:t>3</a:t>
            </a:fld>
            <a:endParaRPr lang="en-US" sz="1400">
              <a:latin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Bef>
                <a:spcPct val="50000"/>
              </a:spcBef>
              <a:spcAft>
                <a:spcPts val="0"/>
              </a:spcAft>
              <a:defRPr/>
            </a:pPr>
            <a:r>
              <a:rPr lang="en-GB" sz="2700" b="0" dirty="0">
                <a:solidFill>
                  <a:srgbClr val="000090"/>
                </a:solidFill>
              </a:rPr>
              <a:t>WMO </a:t>
            </a:r>
            <a:r>
              <a:rPr lang="en-GB" sz="2700" b="0" cap="none" dirty="0" smtClean="0">
                <a:solidFill>
                  <a:srgbClr val="000090"/>
                </a:solidFill>
              </a:rPr>
              <a:t>vision</a:t>
            </a:r>
            <a:br>
              <a:rPr lang="en-GB" sz="2700" b="0" cap="none" dirty="0" smtClean="0">
                <a:solidFill>
                  <a:srgbClr val="000090"/>
                </a:solidFill>
              </a:rPr>
            </a:br>
            <a:r>
              <a:rPr lang="en-GB" sz="2700" b="0" cap="none" dirty="0" smtClean="0">
                <a:solidFill>
                  <a:srgbClr val="000090"/>
                </a:solidFill>
              </a:rPr>
              <a:t>Needs of programmes</a:t>
            </a:r>
            <a:r>
              <a:rPr lang="en-GB" sz="2700" b="0" dirty="0">
                <a:solidFill>
                  <a:srgbClr val="000090"/>
                </a:solidFill>
              </a:rPr>
              <a:t/>
            </a:r>
            <a:br>
              <a:rPr lang="en-GB" sz="2700" b="0" dirty="0">
                <a:solidFill>
                  <a:srgbClr val="000090"/>
                </a:solidFill>
              </a:rPr>
            </a:br>
            <a:r>
              <a:rPr lang="en-GB" sz="2700" b="0" cap="none" dirty="0" smtClean="0">
                <a:solidFill>
                  <a:srgbClr val="000090"/>
                </a:solidFill>
              </a:rPr>
              <a:t>Why not the </a:t>
            </a:r>
            <a:r>
              <a:rPr lang="en-GB" sz="2700" b="0" dirty="0" smtClean="0">
                <a:solidFill>
                  <a:srgbClr val="000090"/>
                </a:solidFill>
              </a:rPr>
              <a:t>GTS</a:t>
            </a:r>
            <a:r>
              <a:rPr lang="en-GB" sz="2700" b="0" dirty="0">
                <a:solidFill>
                  <a:srgbClr val="000090"/>
                </a:solidFill>
              </a:rPr>
              <a:t>?</a:t>
            </a:r>
            <a:r>
              <a:rPr lang="en-US" dirty="0">
                <a:solidFill>
                  <a:srgbClr val="000090"/>
                </a:solidFill>
                <a:latin typeface="Arial" charset="0"/>
              </a:rPr>
              <a:t/>
            </a:r>
            <a:br>
              <a:rPr lang="en-US" dirty="0">
                <a:solidFill>
                  <a:srgbClr val="000090"/>
                </a:solidFill>
                <a:latin typeface="Arial" charset="0"/>
              </a:rPr>
            </a:br>
            <a:endParaRPr lang="en-GB" dirty="0">
              <a:solidFill>
                <a:srgbClr val="000090"/>
              </a:solidFill>
            </a:endParaRPr>
          </a:p>
        </p:txBody>
      </p:sp>
      <p:sp>
        <p:nvSpPr>
          <p:cNvPr id="11267" name="Text Placeholder 2"/>
          <p:cNvSpPr>
            <a:spLocks noGrp="1"/>
          </p:cNvSpPr>
          <p:nvPr>
            <p:ph type="body" idx="1"/>
          </p:nvPr>
        </p:nvSpPr>
        <p:spPr/>
        <p:txBody>
          <a:bodyPr/>
          <a:lstStyle/>
          <a:p>
            <a:r>
              <a:rPr lang="en-GB" sz="3600" b="1" smtClean="0">
                <a:solidFill>
                  <a:srgbClr val="000090"/>
                </a:solidFill>
              </a:rPr>
              <a:t>Why WIS?</a:t>
            </a:r>
            <a:endParaRPr lang="en-US" sz="3600" b="1" smtClean="0">
              <a:solidFill>
                <a:srgbClr val="000090"/>
              </a:solidFill>
            </a:endParaRPr>
          </a:p>
          <a:p>
            <a:endParaRPr lang="en-GB" smtClean="0">
              <a:solidFill>
                <a:srgbClr val="000090"/>
              </a:solidFill>
            </a:endParaRPr>
          </a:p>
        </p:txBody>
      </p:sp>
      <p:sp>
        <p:nvSpPr>
          <p:cNvPr id="11268"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5D43C6A-7F88-4A35-8CE1-B90C12CBE7EB}" type="slidenum">
              <a:rPr lang="en-US" sz="1400">
                <a:latin typeface="Arial" charset="0"/>
              </a:rPr>
              <a:pPr/>
              <a:t>4</a:t>
            </a:fld>
            <a:endParaRPr lang="en-US" sz="1400">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smtClean="0"/>
              <a:t>The WMO vision is…</a:t>
            </a:r>
            <a:endParaRPr lang="en-US" smtClean="0"/>
          </a:p>
        </p:txBody>
      </p:sp>
      <p:sp>
        <p:nvSpPr>
          <p:cNvPr id="9221" name="Rectangle 3"/>
          <p:cNvSpPr>
            <a:spLocks noGrp="1" noChangeArrowheads="1"/>
          </p:cNvSpPr>
          <p:nvPr>
            <p:ph idx="1"/>
          </p:nvPr>
        </p:nvSpPr>
        <p:spPr/>
        <p:txBody>
          <a:bodyPr rtlCol="0">
            <a:normAutofit/>
          </a:bodyPr>
          <a:lstStyle/>
          <a:p>
            <a:pPr marL="0" indent="0" fontAlgn="auto">
              <a:spcAft>
                <a:spcPts val="0"/>
              </a:spcAft>
              <a:buFont typeface="Arial"/>
              <a:buNone/>
              <a:defRPr/>
            </a:pPr>
            <a:r>
              <a:rPr lang="en-US" i="1" dirty="0" smtClean="0"/>
              <a:t>to provide world leadership in expertise and international cooperation in weather, climate, hydrology and water resources and related environmental issues and thereby contribute to the safety and well-being of people throughout the world and to the economic benefit of all nations.</a:t>
            </a:r>
          </a:p>
          <a:p>
            <a:pPr algn="ctr" fontAlgn="auto">
              <a:spcAft>
                <a:spcPts val="0"/>
              </a:spcAft>
              <a:buFont typeface="Arial"/>
              <a:buChar char="•"/>
              <a:defRPr/>
            </a:pPr>
            <a:endParaRPr lang="en-US" i="1" dirty="0" smtClean="0"/>
          </a:p>
        </p:txBody>
      </p:sp>
      <p:sp>
        <p:nvSpPr>
          <p:cNvPr id="1229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2766F030-7067-4A85-BF63-6C63A7165E59}" type="slidenum">
              <a:rPr lang="en-US" sz="1400">
                <a:latin typeface="Arial" charset="0"/>
              </a:rPr>
              <a:pPr/>
              <a:t>5</a:t>
            </a:fld>
            <a:endParaRPr lang="en-US" sz="1400">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The mission of WMO is to:</a:t>
            </a:r>
          </a:p>
        </p:txBody>
      </p:sp>
      <p:sp>
        <p:nvSpPr>
          <p:cNvPr id="13315" name="Rectangle 3"/>
          <p:cNvSpPr>
            <a:spLocks noGrp="1" noChangeArrowheads="1"/>
          </p:cNvSpPr>
          <p:nvPr>
            <p:ph idx="1"/>
          </p:nvPr>
        </p:nvSpPr>
        <p:spPr/>
        <p:txBody>
          <a:bodyPr/>
          <a:lstStyle/>
          <a:p>
            <a:pPr>
              <a:lnSpc>
                <a:spcPct val="80000"/>
              </a:lnSpc>
            </a:pPr>
            <a:r>
              <a:rPr lang="en-US" sz="1600" smtClean="0">
                <a:latin typeface="Arial Black" pitchFamily="34" charset="0"/>
              </a:rPr>
              <a:t>•</a:t>
            </a:r>
            <a:r>
              <a:rPr lang="en-US" sz="1600" smtClean="0"/>
              <a:t>	Facilitate </a:t>
            </a:r>
            <a:r>
              <a:rPr lang="en-US" sz="1600" b="1" smtClean="0"/>
              <a:t>worldwide cooperation</a:t>
            </a:r>
            <a:r>
              <a:rPr lang="en-US" sz="1600" smtClean="0"/>
              <a:t> in the establishment of networks of stations for the making of meteorological observations as well as hydrological and other geophysical observations related to meteorology, and to promote the establishment and maintenance of centres charged with the </a:t>
            </a:r>
            <a:r>
              <a:rPr lang="en-US" sz="1600" b="1" smtClean="0"/>
              <a:t>provision of meteorological and related services</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Promote the establishment and maintenance of </a:t>
            </a:r>
            <a:r>
              <a:rPr lang="en-US" sz="1600" b="1" smtClean="0"/>
              <a:t>systems for the rapid exchange of meteorological and related information</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a:t>
            </a:r>
            <a:r>
              <a:rPr lang="en-US" sz="1600" i="1" smtClean="0"/>
              <a:t>Promote standardization of meteorological and related observations and to ensure the uniform publication of observations and statistics</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Further the application of meteorology </a:t>
            </a:r>
            <a:r>
              <a:rPr lang="en-US" sz="1600" b="1" smtClean="0"/>
              <a:t>to aviation, shipping, water problems, agriculture and other human activities</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Promote activities in </a:t>
            </a:r>
            <a:r>
              <a:rPr lang="en-US" sz="1600" b="1" smtClean="0"/>
              <a:t>operational hydrology</a:t>
            </a:r>
            <a:r>
              <a:rPr lang="en-US" sz="1600" smtClean="0"/>
              <a:t> and to further close cooperation between Meteorological and Hydrological Services;</a:t>
            </a:r>
          </a:p>
          <a:p>
            <a:pPr>
              <a:lnSpc>
                <a:spcPct val="80000"/>
              </a:lnSpc>
            </a:pPr>
            <a:endParaRPr lang="en-US" sz="1600" smtClean="0"/>
          </a:p>
          <a:p>
            <a:pPr>
              <a:lnSpc>
                <a:spcPct val="80000"/>
              </a:lnSpc>
            </a:pPr>
            <a:r>
              <a:rPr lang="en-US" sz="1600" smtClean="0">
                <a:latin typeface="Arial Black" pitchFamily="34" charset="0"/>
              </a:rPr>
              <a:t>•</a:t>
            </a:r>
            <a:r>
              <a:rPr lang="en-US" sz="1600" smtClean="0"/>
              <a:t>	</a:t>
            </a:r>
            <a:r>
              <a:rPr lang="en-US" sz="1600" i="1" smtClean="0"/>
              <a:t>Encourage research and training in meteorology and, as appropriate, in related fields, and to assist in coordinating the international aspects of such research and training.</a:t>
            </a:r>
          </a:p>
          <a:p>
            <a:pPr>
              <a:lnSpc>
                <a:spcPct val="80000"/>
              </a:lnSpc>
            </a:pPr>
            <a:endParaRPr lang="en-US" sz="1600" smtClean="0"/>
          </a:p>
        </p:txBody>
      </p:sp>
      <p:sp>
        <p:nvSpPr>
          <p:cNvPr id="13316"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1163ED71-47C5-42FA-8080-862E95754605}" type="slidenum">
              <a:rPr lang="en-US" sz="1400">
                <a:latin typeface="Arial" charset="0"/>
              </a:rPr>
              <a:pPr/>
              <a:t>6</a:t>
            </a:fld>
            <a:endParaRPr lang="en-US" sz="1400">
              <a:latin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mtClean="0"/>
              <a:t>What does this mean for WIS?</a:t>
            </a:r>
            <a:endParaRPr lang="en-US" smtClean="0"/>
          </a:p>
        </p:txBody>
      </p:sp>
      <p:sp>
        <p:nvSpPr>
          <p:cNvPr id="1433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7604215F-D3EA-492F-89A1-F65158BA2438}" type="slidenum">
              <a:rPr lang="en-US" sz="1400">
                <a:latin typeface="Arial" charset="0"/>
              </a:rPr>
              <a:pPr/>
              <a:t>7</a:t>
            </a:fld>
            <a:endParaRPr lang="en-US" sz="1400">
              <a:latin typeface="Arial" charset="0"/>
            </a:endParaRPr>
          </a:p>
        </p:txBody>
      </p:sp>
      <p:pic>
        <p:nvPicPr>
          <p:cNvPr id="60425" name="Picture 9" descr="FastTru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4005263"/>
            <a:ext cx="3421062"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3" name="Picture 7" descr="HighSppedTr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317625"/>
            <a:ext cx="44640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4" descr="MexicanMark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005263"/>
            <a:ext cx="3384550"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5" descr="PeopleOnGlob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1341438"/>
            <a:ext cx="4248150" cy="283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Picture 6" descr="ShuttleLaunc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1863" y="4005263"/>
            <a:ext cx="2952750"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4" name="Picture 8" descr="Skat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575" y="2708275"/>
            <a:ext cx="3240088"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12" fill="hold" nodeType="clickEffect">
                                  <p:stCondLst>
                                    <p:cond delay="0"/>
                                  </p:stCondLst>
                                  <p:childTnLst>
                                    <p:set>
                                      <p:cBhvr>
                                        <p:cTn id="10" dur="1" fill="hold">
                                          <p:stCondLst>
                                            <p:cond delay="0"/>
                                          </p:stCondLst>
                                        </p:cTn>
                                        <p:tgtEl>
                                          <p:spTgt spid="60423"/>
                                        </p:tgtEl>
                                        <p:attrNameLst>
                                          <p:attrName>style.visibility</p:attrName>
                                        </p:attrNameLst>
                                      </p:cBhvr>
                                      <p:to>
                                        <p:strVal val="visible"/>
                                      </p:to>
                                    </p:set>
                                    <p:anim calcmode="lin" valueType="num">
                                      <p:cBhvr additive="base">
                                        <p:cTn id="11" dur="500" fill="hold"/>
                                        <p:tgtEl>
                                          <p:spTgt spid="60423"/>
                                        </p:tgtEl>
                                        <p:attrNameLst>
                                          <p:attrName>ppt_x</p:attrName>
                                        </p:attrNameLst>
                                      </p:cBhvr>
                                      <p:tavLst>
                                        <p:tav tm="0">
                                          <p:val>
                                            <p:strVal val="0-#ppt_w/2"/>
                                          </p:val>
                                        </p:tav>
                                        <p:tav tm="100000">
                                          <p:val>
                                            <p:strVal val="#ppt_x"/>
                                          </p:val>
                                        </p:tav>
                                      </p:tavLst>
                                    </p:anim>
                                    <p:anim calcmode="lin" valueType="num">
                                      <p:cBhvr additive="base">
                                        <p:cTn id="12" dur="500" fill="hold"/>
                                        <p:tgtEl>
                                          <p:spTgt spid="60423"/>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0424"/>
                                        </p:tgtEl>
                                        <p:attrNameLst>
                                          <p:attrName>style.visibility</p:attrName>
                                        </p:attrNameLst>
                                      </p:cBhvr>
                                      <p:to>
                                        <p:strVal val="visible"/>
                                      </p:to>
                                    </p:set>
                                    <p:anim calcmode="lin" valueType="num">
                                      <p:cBhvr additive="base">
                                        <p:cTn id="15" dur="500" fill="hold"/>
                                        <p:tgtEl>
                                          <p:spTgt spid="60424"/>
                                        </p:tgtEl>
                                        <p:attrNameLst>
                                          <p:attrName>ppt_x</p:attrName>
                                        </p:attrNameLst>
                                      </p:cBhvr>
                                      <p:tavLst>
                                        <p:tav tm="0">
                                          <p:val>
                                            <p:strVal val="0-#ppt_w/2"/>
                                          </p:val>
                                        </p:tav>
                                        <p:tav tm="100000">
                                          <p:val>
                                            <p:strVal val="#ppt_x"/>
                                          </p:val>
                                        </p:tav>
                                      </p:tavLst>
                                    </p:anim>
                                    <p:anim calcmode="lin" valueType="num">
                                      <p:cBhvr additive="base">
                                        <p:cTn id="16" dur="500" fill="hold"/>
                                        <p:tgtEl>
                                          <p:spTgt spid="6042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0425"/>
                                        </p:tgtEl>
                                        <p:attrNameLst>
                                          <p:attrName>style.visibility</p:attrName>
                                        </p:attrNameLst>
                                      </p:cBhvr>
                                      <p:to>
                                        <p:strVal val="visible"/>
                                      </p:to>
                                    </p:set>
                                    <p:anim calcmode="lin" valueType="num">
                                      <p:cBhvr additive="base">
                                        <p:cTn id="19" dur="500" fill="hold"/>
                                        <p:tgtEl>
                                          <p:spTgt spid="60425"/>
                                        </p:tgtEl>
                                        <p:attrNameLst>
                                          <p:attrName>ppt_x</p:attrName>
                                        </p:attrNameLst>
                                      </p:cBhvr>
                                      <p:tavLst>
                                        <p:tav tm="0">
                                          <p:val>
                                            <p:strVal val="0-#ppt_w/2"/>
                                          </p:val>
                                        </p:tav>
                                        <p:tav tm="100000">
                                          <p:val>
                                            <p:strVal val="#ppt_x"/>
                                          </p:val>
                                        </p:tav>
                                      </p:tavLst>
                                    </p:anim>
                                    <p:anim calcmode="lin" valueType="num">
                                      <p:cBhvr additive="base">
                                        <p:cTn id="20" dur="500" fill="hold"/>
                                        <p:tgtEl>
                                          <p:spTgt spid="6042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0422"/>
                                        </p:tgtEl>
                                        <p:attrNameLst>
                                          <p:attrName>style.visibility</p:attrName>
                                        </p:attrNameLst>
                                      </p:cBhvr>
                                      <p:to>
                                        <p:strVal val="visible"/>
                                      </p:to>
                                    </p:set>
                                    <p:anim calcmode="lin" valueType="num">
                                      <p:cBhvr additive="base">
                                        <p:cTn id="23" dur="500" fill="hold"/>
                                        <p:tgtEl>
                                          <p:spTgt spid="60422"/>
                                        </p:tgtEl>
                                        <p:attrNameLst>
                                          <p:attrName>ppt_x</p:attrName>
                                        </p:attrNameLst>
                                      </p:cBhvr>
                                      <p:tavLst>
                                        <p:tav tm="0">
                                          <p:val>
                                            <p:strVal val="0-#ppt_w/2"/>
                                          </p:val>
                                        </p:tav>
                                        <p:tav tm="100000">
                                          <p:val>
                                            <p:strVal val="#ppt_x"/>
                                          </p:val>
                                        </p:tav>
                                      </p:tavLst>
                                    </p:anim>
                                    <p:anim calcmode="lin" valueType="num">
                                      <p:cBhvr additive="base">
                                        <p:cTn id="24" dur="5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smtClean="0"/>
              <a:t>Needs of Programmes</a:t>
            </a:r>
            <a:endParaRPr lang="en-US" smtClean="0"/>
          </a:p>
        </p:txBody>
      </p:sp>
      <p:sp>
        <p:nvSpPr>
          <p:cNvPr id="1536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70B2279-E027-4F25-BF5D-B75DEF040635}" type="slidenum">
              <a:rPr lang="en-US" sz="1400">
                <a:latin typeface="Arial" charset="0"/>
              </a:rPr>
              <a:pPr/>
              <a:t>8</a:t>
            </a:fld>
            <a:endParaRPr lang="en-US" sz="1400">
              <a:latin typeface="Arial" charset="0"/>
            </a:endParaRPr>
          </a:p>
        </p:txBody>
      </p:sp>
      <p:grpSp>
        <p:nvGrpSpPr>
          <p:cNvPr id="63492" name="Group 4"/>
          <p:cNvGrpSpPr>
            <a:grpSpLocks/>
          </p:cNvGrpSpPr>
          <p:nvPr/>
        </p:nvGrpSpPr>
        <p:grpSpPr bwMode="auto">
          <a:xfrm>
            <a:off x="6084888" y="1557338"/>
            <a:ext cx="1066800" cy="1392237"/>
            <a:chOff x="1519" y="1253"/>
            <a:chExt cx="672" cy="877"/>
          </a:xfrm>
        </p:grpSpPr>
        <p:pic>
          <p:nvPicPr>
            <p:cNvPr id="15392" name="Picture 5" descr="GAW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 y="1253"/>
              <a:ext cx="672"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3" name="Text Box 6"/>
            <p:cNvSpPr txBox="1">
              <a:spLocks noChangeArrowheads="1"/>
            </p:cNvSpPr>
            <p:nvPr/>
          </p:nvSpPr>
          <p:spPr bwMode="auto">
            <a:xfrm>
              <a:off x="1537" y="1842"/>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GAW</a:t>
              </a:r>
              <a:endParaRPr lang="en-US" sz="2400" b="1">
                <a:latin typeface="Arial" charset="0"/>
              </a:endParaRPr>
            </a:p>
          </p:txBody>
        </p:sp>
      </p:grpSp>
      <p:grpSp>
        <p:nvGrpSpPr>
          <p:cNvPr id="63495" name="Group 7"/>
          <p:cNvGrpSpPr>
            <a:grpSpLocks/>
          </p:cNvGrpSpPr>
          <p:nvPr/>
        </p:nvGrpSpPr>
        <p:grpSpPr bwMode="auto">
          <a:xfrm>
            <a:off x="3995738" y="3068638"/>
            <a:ext cx="1727200" cy="1320800"/>
            <a:chOff x="1565" y="890"/>
            <a:chExt cx="1088" cy="832"/>
          </a:xfrm>
        </p:grpSpPr>
        <p:pic>
          <p:nvPicPr>
            <p:cNvPr id="15390" name="Picture 8" descr="nino_plumes_euro_public!3!201110!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 y="890"/>
              <a:ext cx="602"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1" name="Text Box 9"/>
            <p:cNvSpPr txBox="1">
              <a:spLocks noChangeArrowheads="1"/>
            </p:cNvSpPr>
            <p:nvPr/>
          </p:nvSpPr>
          <p:spPr bwMode="auto">
            <a:xfrm>
              <a:off x="1565" y="1434"/>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Forecasts</a:t>
              </a:r>
              <a:endParaRPr lang="en-US" sz="2400" b="1">
                <a:latin typeface="Arial" charset="0"/>
              </a:endParaRPr>
            </a:p>
          </p:txBody>
        </p:sp>
      </p:grpSp>
      <p:grpSp>
        <p:nvGrpSpPr>
          <p:cNvPr id="63498" name="Group 10"/>
          <p:cNvGrpSpPr>
            <a:grpSpLocks/>
          </p:cNvGrpSpPr>
          <p:nvPr/>
        </p:nvGrpSpPr>
        <p:grpSpPr bwMode="auto">
          <a:xfrm>
            <a:off x="4356100" y="1700213"/>
            <a:ext cx="936625" cy="1249362"/>
            <a:chOff x="2971" y="935"/>
            <a:chExt cx="590" cy="787"/>
          </a:xfrm>
        </p:grpSpPr>
        <p:pic>
          <p:nvPicPr>
            <p:cNvPr id="15388"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 y="935"/>
              <a:ext cx="59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89" name="Text Box 12"/>
            <p:cNvSpPr txBox="1">
              <a:spLocks noChangeArrowheads="1"/>
            </p:cNvSpPr>
            <p:nvPr/>
          </p:nvSpPr>
          <p:spPr bwMode="auto">
            <a:xfrm>
              <a:off x="2971" y="1434"/>
              <a:ext cx="59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GCW</a:t>
              </a:r>
              <a:endParaRPr lang="en-US" sz="2400" b="1">
                <a:latin typeface="Arial" charset="0"/>
              </a:endParaRPr>
            </a:p>
          </p:txBody>
        </p:sp>
      </p:grpSp>
      <p:grpSp>
        <p:nvGrpSpPr>
          <p:cNvPr id="63501" name="Group 13"/>
          <p:cNvGrpSpPr>
            <a:grpSpLocks/>
          </p:cNvGrpSpPr>
          <p:nvPr/>
        </p:nvGrpSpPr>
        <p:grpSpPr bwMode="auto">
          <a:xfrm>
            <a:off x="2409825" y="3140075"/>
            <a:ext cx="1009650" cy="1249363"/>
            <a:chOff x="3605" y="981"/>
            <a:chExt cx="636" cy="787"/>
          </a:xfrm>
        </p:grpSpPr>
        <p:pic>
          <p:nvPicPr>
            <p:cNvPr id="15386" name="Picture 14" descr="eyja-aurora-825x5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 y="981"/>
              <a:ext cx="635"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7" name="Text Box 15"/>
            <p:cNvSpPr txBox="1">
              <a:spLocks noChangeArrowheads="1"/>
            </p:cNvSpPr>
            <p:nvPr/>
          </p:nvSpPr>
          <p:spPr bwMode="auto">
            <a:xfrm>
              <a:off x="3605" y="1480"/>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Ash</a:t>
              </a:r>
              <a:endParaRPr lang="en-US" sz="2400" b="1">
                <a:latin typeface="Arial" charset="0"/>
              </a:endParaRPr>
            </a:p>
          </p:txBody>
        </p:sp>
      </p:grpSp>
      <p:grpSp>
        <p:nvGrpSpPr>
          <p:cNvPr id="63504" name="Group 16"/>
          <p:cNvGrpSpPr>
            <a:grpSpLocks/>
          </p:cNvGrpSpPr>
          <p:nvPr/>
        </p:nvGrpSpPr>
        <p:grpSpPr bwMode="auto">
          <a:xfrm>
            <a:off x="5867400" y="3211513"/>
            <a:ext cx="1512888" cy="1177925"/>
            <a:chOff x="4422" y="935"/>
            <a:chExt cx="953" cy="742"/>
          </a:xfrm>
        </p:grpSpPr>
        <p:pic>
          <p:nvPicPr>
            <p:cNvPr id="15384" name="Picture 17" descr="japan-earthquake-tsunami-nuclear-unforgettable-pictures-wave_33291_600x45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5" y="935"/>
              <a:ext cx="628"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5" name="Text Box 18"/>
            <p:cNvSpPr txBox="1">
              <a:spLocks noChangeArrowheads="1"/>
            </p:cNvSpPr>
            <p:nvPr/>
          </p:nvSpPr>
          <p:spPr bwMode="auto">
            <a:xfrm>
              <a:off x="4422" y="1389"/>
              <a:ext cx="95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Tsunami</a:t>
              </a:r>
              <a:endParaRPr lang="en-US" sz="2400" b="1">
                <a:latin typeface="Arial" charset="0"/>
              </a:endParaRPr>
            </a:p>
          </p:txBody>
        </p:sp>
      </p:grpSp>
      <p:grpSp>
        <p:nvGrpSpPr>
          <p:cNvPr id="63507" name="Group 19"/>
          <p:cNvGrpSpPr>
            <a:grpSpLocks/>
          </p:cNvGrpSpPr>
          <p:nvPr/>
        </p:nvGrpSpPr>
        <p:grpSpPr bwMode="auto">
          <a:xfrm>
            <a:off x="2411413" y="1771650"/>
            <a:ext cx="1152525" cy="1177925"/>
            <a:chOff x="793" y="1933"/>
            <a:chExt cx="726" cy="742"/>
          </a:xfrm>
        </p:grpSpPr>
        <p:pic>
          <p:nvPicPr>
            <p:cNvPr id="15382" name="Picture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904" y="1932"/>
              <a:ext cx="504" cy="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83" name="Text Box 21"/>
            <p:cNvSpPr txBox="1">
              <a:spLocks noChangeArrowheads="1"/>
            </p:cNvSpPr>
            <p:nvPr/>
          </p:nvSpPr>
          <p:spPr bwMode="auto">
            <a:xfrm>
              <a:off x="793" y="2387"/>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GFCS</a:t>
              </a:r>
              <a:endParaRPr lang="en-US" sz="2400" b="1">
                <a:latin typeface="Arial" charset="0"/>
              </a:endParaRPr>
            </a:p>
          </p:txBody>
        </p:sp>
      </p:grpSp>
      <p:grpSp>
        <p:nvGrpSpPr>
          <p:cNvPr id="63510" name="Group 22"/>
          <p:cNvGrpSpPr>
            <a:grpSpLocks/>
          </p:cNvGrpSpPr>
          <p:nvPr/>
        </p:nvGrpSpPr>
        <p:grpSpPr bwMode="auto">
          <a:xfrm>
            <a:off x="2195513" y="4508500"/>
            <a:ext cx="1439862" cy="1393825"/>
            <a:chOff x="1746" y="1888"/>
            <a:chExt cx="907" cy="878"/>
          </a:xfrm>
        </p:grpSpPr>
        <p:pic>
          <p:nvPicPr>
            <p:cNvPr id="15380" name="Picture 23" descr="aviation-5293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2" y="1888"/>
              <a:ext cx="635"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1" name="Text Box 24"/>
            <p:cNvSpPr txBox="1">
              <a:spLocks noChangeArrowheads="1"/>
            </p:cNvSpPr>
            <p:nvPr/>
          </p:nvSpPr>
          <p:spPr bwMode="auto">
            <a:xfrm>
              <a:off x="1746" y="2478"/>
              <a:ext cx="90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Aviation</a:t>
              </a:r>
              <a:endParaRPr lang="en-US" sz="2400" b="1">
                <a:latin typeface="Arial" charset="0"/>
              </a:endParaRPr>
            </a:p>
          </p:txBody>
        </p:sp>
      </p:grpSp>
      <p:grpSp>
        <p:nvGrpSpPr>
          <p:cNvPr id="63513" name="Group 25"/>
          <p:cNvGrpSpPr>
            <a:grpSpLocks/>
          </p:cNvGrpSpPr>
          <p:nvPr/>
        </p:nvGrpSpPr>
        <p:grpSpPr bwMode="auto">
          <a:xfrm>
            <a:off x="4175125" y="4508500"/>
            <a:ext cx="1366838" cy="1719263"/>
            <a:chOff x="2699" y="1842"/>
            <a:chExt cx="861" cy="1083"/>
          </a:xfrm>
        </p:grpSpPr>
        <p:pic>
          <p:nvPicPr>
            <p:cNvPr id="15378" name="Picture 26" descr="x40superflarephoto03110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43" y="1842"/>
              <a:ext cx="573" cy="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9" name="Text Box 27"/>
            <p:cNvSpPr txBox="1">
              <a:spLocks noChangeArrowheads="1"/>
            </p:cNvSpPr>
            <p:nvPr/>
          </p:nvSpPr>
          <p:spPr bwMode="auto">
            <a:xfrm>
              <a:off x="2699" y="2387"/>
              <a:ext cx="861"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000" b="1">
                  <a:latin typeface="Arial" charset="0"/>
                </a:rPr>
                <a:t>Space</a:t>
              </a:r>
            </a:p>
            <a:p>
              <a:pPr algn="ctr">
                <a:spcBef>
                  <a:spcPct val="50000"/>
                </a:spcBef>
              </a:pPr>
              <a:r>
                <a:rPr lang="en-GB" sz="2000" b="1">
                  <a:latin typeface="Arial" charset="0"/>
                </a:rPr>
                <a:t>Weather</a:t>
              </a:r>
              <a:endParaRPr lang="en-US" sz="2000" b="1">
                <a:latin typeface="Arial" charset="0"/>
              </a:endParaRPr>
            </a:p>
          </p:txBody>
        </p:sp>
      </p:grpSp>
      <p:grpSp>
        <p:nvGrpSpPr>
          <p:cNvPr id="63516" name="Group 28"/>
          <p:cNvGrpSpPr>
            <a:grpSpLocks/>
          </p:cNvGrpSpPr>
          <p:nvPr/>
        </p:nvGrpSpPr>
        <p:grpSpPr bwMode="auto">
          <a:xfrm>
            <a:off x="5940425" y="4508500"/>
            <a:ext cx="1368425" cy="1465263"/>
            <a:chOff x="3606" y="1797"/>
            <a:chExt cx="862" cy="923"/>
          </a:xfrm>
        </p:grpSpPr>
        <p:pic>
          <p:nvPicPr>
            <p:cNvPr id="15376" name="Picture 29" descr="mosquito_malaria"/>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06" y="1797"/>
              <a:ext cx="862" cy="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Text Box 30"/>
            <p:cNvSpPr txBox="1">
              <a:spLocks noChangeArrowheads="1"/>
            </p:cNvSpPr>
            <p:nvPr/>
          </p:nvSpPr>
          <p:spPr bwMode="auto">
            <a:xfrm>
              <a:off x="3674" y="2432"/>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Health</a:t>
              </a:r>
              <a:endParaRPr lang="en-US" sz="2400" b="1">
                <a:latin typeface="Arial" charset="0"/>
              </a:endParaRPr>
            </a:p>
          </p:txBody>
        </p:sp>
      </p:grpSp>
      <p:grpSp>
        <p:nvGrpSpPr>
          <p:cNvPr id="63523" name="Group 35"/>
          <p:cNvGrpSpPr>
            <a:grpSpLocks/>
          </p:cNvGrpSpPr>
          <p:nvPr/>
        </p:nvGrpSpPr>
        <p:grpSpPr bwMode="auto">
          <a:xfrm>
            <a:off x="684213" y="3068638"/>
            <a:ext cx="1079500" cy="1249362"/>
            <a:chOff x="408" y="1979"/>
            <a:chExt cx="680" cy="787"/>
          </a:xfrm>
        </p:grpSpPr>
        <p:pic>
          <p:nvPicPr>
            <p:cNvPr id="15374" name="Picture 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31" y="1979"/>
              <a:ext cx="633" cy="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75" name="Text Box 34"/>
            <p:cNvSpPr txBox="1">
              <a:spLocks noChangeArrowheads="1"/>
            </p:cNvSpPr>
            <p:nvPr/>
          </p:nvSpPr>
          <p:spPr bwMode="auto">
            <a:xfrm>
              <a:off x="408" y="2478"/>
              <a:ext cx="68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WWW</a:t>
              </a:r>
              <a:endParaRPr lang="en-US" sz="2400" b="1">
                <a:latin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63523"/>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2000"/>
                                  </p:stCondLst>
                                  <p:childTnLst>
                                    <p:set>
                                      <p:cBhvr>
                                        <p:cTn id="9" dur="1" fill="hold">
                                          <p:stCondLst>
                                            <p:cond delay="0"/>
                                          </p:stCondLst>
                                        </p:cTn>
                                        <p:tgtEl>
                                          <p:spTgt spid="63507"/>
                                        </p:tgtEl>
                                        <p:attrNameLst>
                                          <p:attrName>style.visibility</p:attrName>
                                        </p:attrNameLst>
                                      </p:cBhvr>
                                      <p:to>
                                        <p:strVal val="visible"/>
                                      </p:to>
                                    </p:set>
                                    <p:anim calcmode="lin" valueType="num">
                                      <p:cBhvr additive="base">
                                        <p:cTn id="10" dur="500" fill="hold"/>
                                        <p:tgtEl>
                                          <p:spTgt spid="63507"/>
                                        </p:tgtEl>
                                        <p:attrNameLst>
                                          <p:attrName>ppt_x</p:attrName>
                                        </p:attrNameLst>
                                      </p:cBhvr>
                                      <p:tavLst>
                                        <p:tav tm="0">
                                          <p:val>
                                            <p:strVal val="#ppt_x"/>
                                          </p:val>
                                        </p:tav>
                                        <p:tav tm="100000">
                                          <p:val>
                                            <p:strVal val="#ppt_x"/>
                                          </p:val>
                                        </p:tav>
                                      </p:tavLst>
                                    </p:anim>
                                    <p:anim calcmode="lin" valueType="num">
                                      <p:cBhvr additive="base">
                                        <p:cTn id="11" dur="500" fill="hold"/>
                                        <p:tgtEl>
                                          <p:spTgt spid="6350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2500"/>
                            </p:stCondLst>
                            <p:childTnLst>
                              <p:par>
                                <p:cTn id="13" presetID="2" presetClass="entr" presetSubtype="4" fill="hold" nodeType="afterEffect">
                                  <p:stCondLst>
                                    <p:cond delay="2000"/>
                                  </p:stCondLst>
                                  <p:childTnLst>
                                    <p:set>
                                      <p:cBhvr>
                                        <p:cTn id="14" dur="1" fill="hold">
                                          <p:stCondLst>
                                            <p:cond delay="0"/>
                                          </p:stCondLst>
                                        </p:cTn>
                                        <p:tgtEl>
                                          <p:spTgt spid="63498"/>
                                        </p:tgtEl>
                                        <p:attrNameLst>
                                          <p:attrName>style.visibility</p:attrName>
                                        </p:attrNameLst>
                                      </p:cBhvr>
                                      <p:to>
                                        <p:strVal val="visible"/>
                                      </p:to>
                                    </p:set>
                                    <p:anim calcmode="lin" valueType="num">
                                      <p:cBhvr additive="base">
                                        <p:cTn id="15" dur="500" fill="hold"/>
                                        <p:tgtEl>
                                          <p:spTgt spid="63498"/>
                                        </p:tgtEl>
                                        <p:attrNameLst>
                                          <p:attrName>ppt_x</p:attrName>
                                        </p:attrNameLst>
                                      </p:cBhvr>
                                      <p:tavLst>
                                        <p:tav tm="0">
                                          <p:val>
                                            <p:strVal val="#ppt_x"/>
                                          </p:val>
                                        </p:tav>
                                        <p:tav tm="100000">
                                          <p:val>
                                            <p:strVal val="#ppt_x"/>
                                          </p:val>
                                        </p:tav>
                                      </p:tavLst>
                                    </p:anim>
                                    <p:anim calcmode="lin" valueType="num">
                                      <p:cBhvr additive="base">
                                        <p:cTn id="16" dur="500" fill="hold"/>
                                        <p:tgtEl>
                                          <p:spTgt spid="63498"/>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5000"/>
                            </p:stCondLst>
                            <p:childTnLst>
                              <p:par>
                                <p:cTn id="18" presetID="2" presetClass="entr" presetSubtype="4" fill="hold" nodeType="afterEffect">
                                  <p:stCondLst>
                                    <p:cond delay="2000"/>
                                  </p:stCondLst>
                                  <p:childTnLst>
                                    <p:set>
                                      <p:cBhvr>
                                        <p:cTn id="19" dur="1" fill="hold">
                                          <p:stCondLst>
                                            <p:cond delay="0"/>
                                          </p:stCondLst>
                                        </p:cTn>
                                        <p:tgtEl>
                                          <p:spTgt spid="63492"/>
                                        </p:tgtEl>
                                        <p:attrNameLst>
                                          <p:attrName>style.visibility</p:attrName>
                                        </p:attrNameLst>
                                      </p:cBhvr>
                                      <p:to>
                                        <p:strVal val="visible"/>
                                      </p:to>
                                    </p:set>
                                    <p:anim calcmode="lin" valueType="num">
                                      <p:cBhvr additive="base">
                                        <p:cTn id="20" dur="500" fill="hold"/>
                                        <p:tgtEl>
                                          <p:spTgt spid="63492"/>
                                        </p:tgtEl>
                                        <p:attrNameLst>
                                          <p:attrName>ppt_x</p:attrName>
                                        </p:attrNameLst>
                                      </p:cBhvr>
                                      <p:tavLst>
                                        <p:tav tm="0">
                                          <p:val>
                                            <p:strVal val="#ppt_x"/>
                                          </p:val>
                                        </p:tav>
                                        <p:tav tm="100000">
                                          <p:val>
                                            <p:strVal val="#ppt_x"/>
                                          </p:val>
                                        </p:tav>
                                      </p:tavLst>
                                    </p:anim>
                                    <p:anim calcmode="lin" valueType="num">
                                      <p:cBhvr additive="base">
                                        <p:cTn id="21" dur="500" fill="hold"/>
                                        <p:tgtEl>
                                          <p:spTgt spid="63492"/>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7500"/>
                            </p:stCondLst>
                            <p:childTnLst>
                              <p:par>
                                <p:cTn id="23" presetID="2" presetClass="entr" presetSubtype="4" fill="hold" nodeType="afterEffect">
                                  <p:stCondLst>
                                    <p:cond delay="2000"/>
                                  </p:stCondLst>
                                  <p:childTnLst>
                                    <p:set>
                                      <p:cBhvr>
                                        <p:cTn id="24" dur="1" fill="hold">
                                          <p:stCondLst>
                                            <p:cond delay="0"/>
                                          </p:stCondLst>
                                        </p:cTn>
                                        <p:tgtEl>
                                          <p:spTgt spid="63501"/>
                                        </p:tgtEl>
                                        <p:attrNameLst>
                                          <p:attrName>style.visibility</p:attrName>
                                        </p:attrNameLst>
                                      </p:cBhvr>
                                      <p:to>
                                        <p:strVal val="visible"/>
                                      </p:to>
                                    </p:set>
                                    <p:anim calcmode="lin" valueType="num">
                                      <p:cBhvr additive="base">
                                        <p:cTn id="25" dur="500" fill="hold"/>
                                        <p:tgtEl>
                                          <p:spTgt spid="63501"/>
                                        </p:tgtEl>
                                        <p:attrNameLst>
                                          <p:attrName>ppt_x</p:attrName>
                                        </p:attrNameLst>
                                      </p:cBhvr>
                                      <p:tavLst>
                                        <p:tav tm="0">
                                          <p:val>
                                            <p:strVal val="#ppt_x"/>
                                          </p:val>
                                        </p:tav>
                                        <p:tav tm="100000">
                                          <p:val>
                                            <p:strVal val="#ppt_x"/>
                                          </p:val>
                                        </p:tav>
                                      </p:tavLst>
                                    </p:anim>
                                    <p:anim calcmode="lin" valueType="num">
                                      <p:cBhvr additive="base">
                                        <p:cTn id="26" dur="500" fill="hold"/>
                                        <p:tgtEl>
                                          <p:spTgt spid="63501"/>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0000"/>
                            </p:stCondLst>
                            <p:childTnLst>
                              <p:par>
                                <p:cTn id="28" presetID="2" presetClass="entr" presetSubtype="4" fill="hold" nodeType="afterEffect">
                                  <p:stCondLst>
                                    <p:cond delay="2000"/>
                                  </p:stCondLst>
                                  <p:childTnLst>
                                    <p:set>
                                      <p:cBhvr>
                                        <p:cTn id="29" dur="1" fill="hold">
                                          <p:stCondLst>
                                            <p:cond delay="0"/>
                                          </p:stCondLst>
                                        </p:cTn>
                                        <p:tgtEl>
                                          <p:spTgt spid="63495"/>
                                        </p:tgtEl>
                                        <p:attrNameLst>
                                          <p:attrName>style.visibility</p:attrName>
                                        </p:attrNameLst>
                                      </p:cBhvr>
                                      <p:to>
                                        <p:strVal val="visible"/>
                                      </p:to>
                                    </p:set>
                                    <p:anim calcmode="lin" valueType="num">
                                      <p:cBhvr additive="base">
                                        <p:cTn id="30" dur="500" fill="hold"/>
                                        <p:tgtEl>
                                          <p:spTgt spid="63495"/>
                                        </p:tgtEl>
                                        <p:attrNameLst>
                                          <p:attrName>ppt_x</p:attrName>
                                        </p:attrNameLst>
                                      </p:cBhvr>
                                      <p:tavLst>
                                        <p:tav tm="0">
                                          <p:val>
                                            <p:strVal val="#ppt_x"/>
                                          </p:val>
                                        </p:tav>
                                        <p:tav tm="100000">
                                          <p:val>
                                            <p:strVal val="#ppt_x"/>
                                          </p:val>
                                        </p:tav>
                                      </p:tavLst>
                                    </p:anim>
                                    <p:anim calcmode="lin" valueType="num">
                                      <p:cBhvr additive="base">
                                        <p:cTn id="31" dur="500" fill="hold"/>
                                        <p:tgtEl>
                                          <p:spTgt spid="63495"/>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2500"/>
                            </p:stCondLst>
                            <p:childTnLst>
                              <p:par>
                                <p:cTn id="33" presetID="2" presetClass="entr" presetSubtype="4" fill="hold" nodeType="afterEffect">
                                  <p:stCondLst>
                                    <p:cond delay="2000"/>
                                  </p:stCondLst>
                                  <p:childTnLst>
                                    <p:set>
                                      <p:cBhvr>
                                        <p:cTn id="34" dur="1" fill="hold">
                                          <p:stCondLst>
                                            <p:cond delay="0"/>
                                          </p:stCondLst>
                                        </p:cTn>
                                        <p:tgtEl>
                                          <p:spTgt spid="63504"/>
                                        </p:tgtEl>
                                        <p:attrNameLst>
                                          <p:attrName>style.visibility</p:attrName>
                                        </p:attrNameLst>
                                      </p:cBhvr>
                                      <p:to>
                                        <p:strVal val="visible"/>
                                      </p:to>
                                    </p:set>
                                    <p:anim calcmode="lin" valueType="num">
                                      <p:cBhvr additive="base">
                                        <p:cTn id="35" dur="500" fill="hold"/>
                                        <p:tgtEl>
                                          <p:spTgt spid="63504"/>
                                        </p:tgtEl>
                                        <p:attrNameLst>
                                          <p:attrName>ppt_x</p:attrName>
                                        </p:attrNameLst>
                                      </p:cBhvr>
                                      <p:tavLst>
                                        <p:tav tm="0">
                                          <p:val>
                                            <p:strVal val="#ppt_x"/>
                                          </p:val>
                                        </p:tav>
                                        <p:tav tm="100000">
                                          <p:val>
                                            <p:strVal val="#ppt_x"/>
                                          </p:val>
                                        </p:tav>
                                      </p:tavLst>
                                    </p:anim>
                                    <p:anim calcmode="lin" valueType="num">
                                      <p:cBhvr additive="base">
                                        <p:cTn id="36" dur="500" fill="hold"/>
                                        <p:tgtEl>
                                          <p:spTgt spid="63504"/>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15000"/>
                            </p:stCondLst>
                            <p:childTnLst>
                              <p:par>
                                <p:cTn id="38" presetID="2" presetClass="entr" presetSubtype="4" fill="hold" nodeType="afterEffect">
                                  <p:stCondLst>
                                    <p:cond delay="2000"/>
                                  </p:stCondLst>
                                  <p:childTnLst>
                                    <p:set>
                                      <p:cBhvr>
                                        <p:cTn id="39" dur="1" fill="hold">
                                          <p:stCondLst>
                                            <p:cond delay="0"/>
                                          </p:stCondLst>
                                        </p:cTn>
                                        <p:tgtEl>
                                          <p:spTgt spid="63510"/>
                                        </p:tgtEl>
                                        <p:attrNameLst>
                                          <p:attrName>style.visibility</p:attrName>
                                        </p:attrNameLst>
                                      </p:cBhvr>
                                      <p:to>
                                        <p:strVal val="visible"/>
                                      </p:to>
                                    </p:set>
                                    <p:anim calcmode="lin" valueType="num">
                                      <p:cBhvr additive="base">
                                        <p:cTn id="40" dur="500" fill="hold"/>
                                        <p:tgtEl>
                                          <p:spTgt spid="63510"/>
                                        </p:tgtEl>
                                        <p:attrNameLst>
                                          <p:attrName>ppt_x</p:attrName>
                                        </p:attrNameLst>
                                      </p:cBhvr>
                                      <p:tavLst>
                                        <p:tav tm="0">
                                          <p:val>
                                            <p:strVal val="#ppt_x"/>
                                          </p:val>
                                        </p:tav>
                                        <p:tav tm="100000">
                                          <p:val>
                                            <p:strVal val="#ppt_x"/>
                                          </p:val>
                                        </p:tav>
                                      </p:tavLst>
                                    </p:anim>
                                    <p:anim calcmode="lin" valueType="num">
                                      <p:cBhvr additive="base">
                                        <p:cTn id="41" dur="500" fill="hold"/>
                                        <p:tgtEl>
                                          <p:spTgt spid="63510"/>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17500"/>
                            </p:stCondLst>
                            <p:childTnLst>
                              <p:par>
                                <p:cTn id="43" presetID="2" presetClass="entr" presetSubtype="4" fill="hold" nodeType="afterEffect">
                                  <p:stCondLst>
                                    <p:cond delay="2000"/>
                                  </p:stCondLst>
                                  <p:childTnLst>
                                    <p:set>
                                      <p:cBhvr>
                                        <p:cTn id="44" dur="1" fill="hold">
                                          <p:stCondLst>
                                            <p:cond delay="0"/>
                                          </p:stCondLst>
                                        </p:cTn>
                                        <p:tgtEl>
                                          <p:spTgt spid="63513"/>
                                        </p:tgtEl>
                                        <p:attrNameLst>
                                          <p:attrName>style.visibility</p:attrName>
                                        </p:attrNameLst>
                                      </p:cBhvr>
                                      <p:to>
                                        <p:strVal val="visible"/>
                                      </p:to>
                                    </p:set>
                                    <p:anim calcmode="lin" valueType="num">
                                      <p:cBhvr additive="base">
                                        <p:cTn id="45" dur="500" fill="hold"/>
                                        <p:tgtEl>
                                          <p:spTgt spid="63513"/>
                                        </p:tgtEl>
                                        <p:attrNameLst>
                                          <p:attrName>ppt_x</p:attrName>
                                        </p:attrNameLst>
                                      </p:cBhvr>
                                      <p:tavLst>
                                        <p:tav tm="0">
                                          <p:val>
                                            <p:strVal val="#ppt_x"/>
                                          </p:val>
                                        </p:tav>
                                        <p:tav tm="100000">
                                          <p:val>
                                            <p:strVal val="#ppt_x"/>
                                          </p:val>
                                        </p:tav>
                                      </p:tavLst>
                                    </p:anim>
                                    <p:anim calcmode="lin" valueType="num">
                                      <p:cBhvr additive="base">
                                        <p:cTn id="46" dur="500" fill="hold"/>
                                        <p:tgtEl>
                                          <p:spTgt spid="63513"/>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20000"/>
                            </p:stCondLst>
                            <p:childTnLst>
                              <p:par>
                                <p:cTn id="48" presetID="2" presetClass="entr" presetSubtype="4" fill="hold" nodeType="afterEffect">
                                  <p:stCondLst>
                                    <p:cond delay="2000"/>
                                  </p:stCondLst>
                                  <p:childTnLst>
                                    <p:set>
                                      <p:cBhvr>
                                        <p:cTn id="49" dur="1" fill="hold">
                                          <p:stCondLst>
                                            <p:cond delay="0"/>
                                          </p:stCondLst>
                                        </p:cTn>
                                        <p:tgtEl>
                                          <p:spTgt spid="63516"/>
                                        </p:tgtEl>
                                        <p:attrNameLst>
                                          <p:attrName>style.visibility</p:attrName>
                                        </p:attrNameLst>
                                      </p:cBhvr>
                                      <p:to>
                                        <p:strVal val="visible"/>
                                      </p:to>
                                    </p:set>
                                    <p:anim calcmode="lin" valueType="num">
                                      <p:cBhvr additive="base">
                                        <p:cTn id="50" dur="500" fill="hold"/>
                                        <p:tgtEl>
                                          <p:spTgt spid="63516"/>
                                        </p:tgtEl>
                                        <p:attrNameLst>
                                          <p:attrName>ppt_x</p:attrName>
                                        </p:attrNameLst>
                                      </p:cBhvr>
                                      <p:tavLst>
                                        <p:tav tm="0">
                                          <p:val>
                                            <p:strVal val="#ppt_x"/>
                                          </p:val>
                                        </p:tav>
                                        <p:tav tm="100000">
                                          <p:val>
                                            <p:strVal val="#ppt_x"/>
                                          </p:val>
                                        </p:tav>
                                      </p:tavLst>
                                    </p:anim>
                                    <p:anim calcmode="lin" valueType="num">
                                      <p:cBhvr additive="base">
                                        <p:cTn id="51" dur="500" fill="hold"/>
                                        <p:tgtEl>
                                          <p:spTgt spid="635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smtClean="0"/>
              <a:t>Conflicting priorities</a:t>
            </a:r>
            <a:endParaRPr lang="en-US" smtClean="0"/>
          </a:p>
        </p:txBody>
      </p:sp>
      <p:sp>
        <p:nvSpPr>
          <p:cNvPr id="16387" name="Rectangle 4"/>
          <p:cNvSpPr>
            <a:spLocks noGrp="1" noChangeArrowheads="1"/>
          </p:cNvSpPr>
          <p:nvPr>
            <p:ph sz="half" idx="1"/>
          </p:nvPr>
        </p:nvSpPr>
        <p:spPr/>
        <p:txBody>
          <a:bodyPr/>
          <a:lstStyle/>
          <a:p>
            <a:pPr marL="0" indent="0"/>
            <a:r>
              <a:rPr lang="en-GB" sz="2400" b="1" smtClean="0"/>
              <a:t>Operations</a:t>
            </a:r>
          </a:p>
          <a:p>
            <a:pPr marL="0" indent="0">
              <a:buFontTx/>
              <a:buChar char="•"/>
            </a:pPr>
            <a:r>
              <a:rPr lang="en-GB" sz="2400" smtClean="0"/>
              <a:t>Predictable</a:t>
            </a:r>
          </a:p>
          <a:p>
            <a:pPr lvl="1"/>
            <a:r>
              <a:rPr lang="en-GB" smtClean="0"/>
              <a:t>Deadlines</a:t>
            </a:r>
          </a:p>
          <a:p>
            <a:pPr lvl="1"/>
            <a:r>
              <a:rPr lang="en-GB" smtClean="0"/>
              <a:t>Content</a:t>
            </a:r>
          </a:p>
          <a:p>
            <a:pPr lvl="1"/>
            <a:r>
              <a:rPr lang="en-GB" smtClean="0"/>
              <a:t>Formats</a:t>
            </a:r>
          </a:p>
          <a:p>
            <a:pPr marL="0" indent="0">
              <a:buFontTx/>
              <a:buChar char="•"/>
            </a:pPr>
            <a:r>
              <a:rPr lang="en-GB" sz="2400" smtClean="0"/>
              <a:t>Infrastructure</a:t>
            </a:r>
          </a:p>
          <a:p>
            <a:pPr lvl="1"/>
            <a:r>
              <a:rPr lang="en-GB" smtClean="0"/>
              <a:t>Fixed</a:t>
            </a:r>
          </a:p>
          <a:p>
            <a:pPr lvl="1"/>
            <a:r>
              <a:rPr lang="en-GB" smtClean="0"/>
              <a:t>Slow to change</a:t>
            </a:r>
          </a:p>
          <a:p>
            <a:pPr lvl="1"/>
            <a:r>
              <a:rPr lang="en-GB" smtClean="0"/>
              <a:t>Limited capability</a:t>
            </a:r>
            <a:endParaRPr lang="en-US" smtClean="0"/>
          </a:p>
        </p:txBody>
      </p:sp>
      <p:sp>
        <p:nvSpPr>
          <p:cNvPr id="16388" name="Rectangle 5"/>
          <p:cNvSpPr>
            <a:spLocks noGrp="1" noChangeArrowheads="1"/>
          </p:cNvSpPr>
          <p:nvPr>
            <p:ph sz="half" idx="2"/>
          </p:nvPr>
        </p:nvSpPr>
        <p:spPr/>
        <p:txBody>
          <a:bodyPr/>
          <a:lstStyle/>
          <a:p>
            <a:pPr marL="0" indent="0"/>
            <a:r>
              <a:rPr lang="en-GB" sz="2400" b="1" smtClean="0"/>
              <a:t>Research</a:t>
            </a:r>
          </a:p>
          <a:p>
            <a:pPr marL="0" indent="0">
              <a:buFontTx/>
              <a:buChar char="•"/>
            </a:pPr>
            <a:r>
              <a:rPr lang="en-GB" sz="2400" smtClean="0"/>
              <a:t>Flexible</a:t>
            </a:r>
          </a:p>
          <a:p>
            <a:pPr lvl="1"/>
            <a:r>
              <a:rPr lang="en-GB" smtClean="0"/>
              <a:t>Deadlines</a:t>
            </a:r>
          </a:p>
          <a:p>
            <a:pPr lvl="1"/>
            <a:r>
              <a:rPr lang="en-GB" smtClean="0"/>
              <a:t>Content</a:t>
            </a:r>
          </a:p>
          <a:p>
            <a:pPr lvl="1"/>
            <a:r>
              <a:rPr lang="en-GB" smtClean="0"/>
              <a:t>Formats</a:t>
            </a:r>
          </a:p>
          <a:p>
            <a:pPr marL="0" indent="0">
              <a:buFontTx/>
              <a:buChar char="•"/>
            </a:pPr>
            <a:r>
              <a:rPr lang="en-GB" sz="2400" smtClean="0"/>
              <a:t>Peer networks</a:t>
            </a:r>
          </a:p>
          <a:p>
            <a:pPr lvl="1"/>
            <a:r>
              <a:rPr lang="en-GB" smtClean="0"/>
              <a:t>Ad hoc</a:t>
            </a:r>
          </a:p>
          <a:p>
            <a:pPr lvl="1"/>
            <a:r>
              <a:rPr lang="en-GB" smtClean="0"/>
              <a:t>Rapid change</a:t>
            </a:r>
          </a:p>
          <a:p>
            <a:pPr lvl="1"/>
            <a:r>
              <a:rPr lang="en-GB" smtClean="0"/>
              <a:t>Time to adapt to new sources</a:t>
            </a:r>
          </a:p>
          <a:p>
            <a:pPr lvl="1"/>
            <a:endParaRPr lang="en-GB" smtClean="0"/>
          </a:p>
          <a:p>
            <a:pPr marL="0" indent="0">
              <a:buFontTx/>
              <a:buChar char="•"/>
            </a:pPr>
            <a:endParaRPr lang="en-US" sz="2400" smtClean="0"/>
          </a:p>
        </p:txBody>
      </p:sp>
      <p:sp>
        <p:nvSpPr>
          <p:cNvPr id="16389"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F3DCED5-B584-4F68-92F7-4A146B0342AE}" type="slidenum">
              <a:rPr lang="en-US" sz="1400">
                <a:latin typeface="Arial" charset="0"/>
              </a:rPr>
              <a:pPr/>
              <a:t>9</a:t>
            </a:fld>
            <a:endParaRPr lang="en-US" sz="1400">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p:txBody>
          <a:bodyPr/>
          <a:lstStyle/>
          <a:p>
            <a:r>
              <a:rPr lang="en-GB" smtClean="0"/>
              <a:t>The GTS is…</a:t>
            </a:r>
            <a:endParaRPr lang="en-US" smtClean="0"/>
          </a:p>
        </p:txBody>
      </p:sp>
      <p:sp>
        <p:nvSpPr>
          <p:cNvPr id="17411"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85C96B80-BCF6-4768-B703-0537C6EB6CCC}" type="slidenum">
              <a:rPr lang="en-US" sz="1400">
                <a:latin typeface="Arial" charset="0"/>
              </a:rPr>
              <a:pPr/>
              <a:t>10</a:t>
            </a:fld>
            <a:endParaRPr lang="en-US" sz="1400">
              <a:latin typeface="Arial" charset="0"/>
            </a:endParaRPr>
          </a:p>
        </p:txBody>
      </p:sp>
      <p:pic>
        <p:nvPicPr>
          <p:cNvPr id="17412" name="Picture 5" descr="RA6RMTNi_PtToPt_Dec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412875"/>
            <a:ext cx="7058025"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0" name="Text Box 6"/>
          <p:cNvSpPr txBox="1">
            <a:spLocks noChangeArrowheads="1"/>
          </p:cNvSpPr>
          <p:nvPr/>
        </p:nvSpPr>
        <p:spPr bwMode="auto">
          <a:xfrm>
            <a:off x="539750" y="1341438"/>
            <a:ext cx="7993063" cy="5008562"/>
          </a:xfrm>
          <a:prstGeom prst="rect">
            <a:avLst/>
          </a:prstGeom>
          <a:solidFill>
            <a:schemeClr val="bg1">
              <a:alpha val="79999"/>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solidFill>
                  <a:srgbClr val="008000"/>
                </a:solidFill>
              </a:rPr>
              <a:t>Reliable</a:t>
            </a:r>
          </a:p>
          <a:p>
            <a:pPr>
              <a:spcBef>
                <a:spcPct val="50000"/>
              </a:spcBef>
            </a:pPr>
            <a:r>
              <a:rPr lang="en-GB">
                <a:solidFill>
                  <a:srgbClr val="008000"/>
                </a:solidFill>
              </a:rPr>
              <a:t>Strongly managed</a:t>
            </a:r>
          </a:p>
          <a:p>
            <a:pPr>
              <a:spcBef>
                <a:spcPct val="50000"/>
              </a:spcBef>
            </a:pPr>
            <a:r>
              <a:rPr lang="en-GB">
                <a:solidFill>
                  <a:srgbClr val="008000"/>
                </a:solidFill>
              </a:rPr>
              <a:t>Effective</a:t>
            </a:r>
          </a:p>
          <a:p>
            <a:pPr>
              <a:spcBef>
                <a:spcPct val="50000"/>
              </a:spcBef>
            </a:pPr>
            <a:endParaRPr lang="en-GB">
              <a:solidFill>
                <a:srgbClr val="008000"/>
              </a:solidFill>
            </a:endParaRPr>
          </a:p>
          <a:p>
            <a:pPr>
              <a:spcBef>
                <a:spcPct val="50000"/>
              </a:spcBef>
            </a:pPr>
            <a:endParaRPr lang="en-GB">
              <a:solidFill>
                <a:srgbClr val="008000"/>
              </a:solidFill>
            </a:endParaRPr>
          </a:p>
          <a:p>
            <a:pPr algn="r">
              <a:spcBef>
                <a:spcPct val="50000"/>
              </a:spcBef>
            </a:pPr>
            <a:r>
              <a:rPr lang="en-GB">
                <a:solidFill>
                  <a:srgbClr val="FF0000"/>
                </a:solidFill>
              </a:rPr>
              <a:t>Complex</a:t>
            </a:r>
          </a:p>
          <a:p>
            <a:pPr algn="r">
              <a:spcBef>
                <a:spcPct val="50000"/>
              </a:spcBef>
            </a:pPr>
            <a:r>
              <a:rPr lang="en-GB">
                <a:solidFill>
                  <a:srgbClr val="FF0000"/>
                </a:solidFill>
              </a:rPr>
              <a:t>Restricted access</a:t>
            </a:r>
          </a:p>
          <a:p>
            <a:pPr algn="r">
              <a:spcBef>
                <a:spcPct val="50000"/>
              </a:spcBef>
            </a:pPr>
            <a:r>
              <a:rPr lang="en-GB">
                <a:solidFill>
                  <a:srgbClr val="FF0000"/>
                </a:solidFill>
              </a:rPr>
              <a:t>Limited capacity</a:t>
            </a:r>
            <a:endParaRPr 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smtClean="0"/>
              <a:t>WIS is..</a:t>
            </a:r>
            <a:endParaRPr lang="en-US" smtClean="0"/>
          </a:p>
        </p:txBody>
      </p:sp>
      <p:sp>
        <p:nvSpPr>
          <p:cNvPr id="15365" name="Rectangle 3"/>
          <p:cNvSpPr>
            <a:spLocks noGrp="1" noChangeArrowheads="1"/>
          </p:cNvSpPr>
          <p:nvPr>
            <p:ph idx="1"/>
          </p:nvPr>
        </p:nvSpPr>
        <p:spPr/>
        <p:txBody>
          <a:bodyPr rtlCol="0">
            <a:normAutofit fontScale="92500" lnSpcReduction="10000"/>
          </a:bodyPr>
          <a:lstStyle/>
          <a:p>
            <a:pPr marL="0" indent="0" fontAlgn="auto">
              <a:spcAft>
                <a:spcPts val="0"/>
              </a:spcAft>
              <a:buFont typeface="Arial"/>
              <a:buNone/>
              <a:defRPr/>
            </a:pPr>
            <a:r>
              <a:rPr lang="en-GB" dirty="0" smtClean="0"/>
              <a:t>The WMO Information System</a:t>
            </a:r>
          </a:p>
          <a:p>
            <a:pPr fontAlgn="auto">
              <a:spcAft>
                <a:spcPts val="0"/>
              </a:spcAft>
              <a:buFont typeface="Arial"/>
              <a:buChar char="•"/>
              <a:defRPr/>
            </a:pPr>
            <a:r>
              <a:rPr lang="en-GB" b="1" dirty="0" smtClean="0"/>
              <a:t>Part A</a:t>
            </a:r>
            <a:r>
              <a:rPr lang="en-GB" dirty="0" smtClean="0"/>
              <a:t>: enhanced GTS</a:t>
            </a:r>
          </a:p>
          <a:p>
            <a:pPr fontAlgn="auto">
              <a:spcAft>
                <a:spcPts val="0"/>
              </a:spcAft>
              <a:buFont typeface="Arial"/>
              <a:buChar char="•"/>
              <a:defRPr/>
            </a:pPr>
            <a:r>
              <a:rPr lang="en-GB" b="1" dirty="0" smtClean="0"/>
              <a:t>Part B</a:t>
            </a:r>
            <a:r>
              <a:rPr lang="en-GB" dirty="0" smtClean="0"/>
              <a:t>: enhanced flexibility through Discovery, Access and Retrieval</a:t>
            </a:r>
          </a:p>
          <a:p>
            <a:pPr fontAlgn="auto">
              <a:spcAft>
                <a:spcPts val="0"/>
              </a:spcAft>
              <a:buFont typeface="Arial"/>
              <a:buChar char="•"/>
              <a:defRPr/>
            </a:pPr>
            <a:r>
              <a:rPr lang="en-GB" b="1" dirty="0" smtClean="0"/>
              <a:t>Part C:</a:t>
            </a:r>
            <a:r>
              <a:rPr lang="en-GB" dirty="0" smtClean="0"/>
              <a:t> information management.</a:t>
            </a:r>
          </a:p>
          <a:p>
            <a:pPr marL="400050" lvl="1" indent="0" fontAlgn="auto">
              <a:spcAft>
                <a:spcPts val="0"/>
              </a:spcAft>
              <a:buFont typeface="Arial"/>
              <a:buNone/>
              <a:defRPr/>
            </a:pPr>
            <a:r>
              <a:rPr lang="en-GB" dirty="0" smtClean="0"/>
              <a:t>	“</a:t>
            </a:r>
            <a:r>
              <a:rPr lang="en-US" dirty="0" smtClean="0"/>
              <a:t>That </a:t>
            </a:r>
            <a:r>
              <a:rPr lang="en-US" dirty="0"/>
              <a:t>the scope of the WMO Information System be extended to include setting and auditing standards for </a:t>
            </a:r>
            <a:r>
              <a:rPr lang="en-US" dirty="0" err="1"/>
              <a:t>centres</a:t>
            </a:r>
            <a:r>
              <a:rPr lang="en-US" dirty="0"/>
              <a:t> that hold information in support of WMO </a:t>
            </a:r>
            <a:r>
              <a:rPr lang="en-US" dirty="0" err="1"/>
              <a:t>Programmes</a:t>
            </a:r>
            <a:r>
              <a:rPr lang="en-US" dirty="0"/>
              <a:t>, to be known as Part C of the WMO Information </a:t>
            </a:r>
            <a:r>
              <a:rPr lang="en-US" dirty="0" smtClean="0"/>
              <a:t>System” (</a:t>
            </a:r>
            <a:r>
              <a:rPr lang="en-US" dirty="0"/>
              <a:t>Rec.24 CBS Ext. (2104)).</a:t>
            </a:r>
            <a:endParaRPr lang="en-US" dirty="0" smtClean="0"/>
          </a:p>
        </p:txBody>
      </p:sp>
      <p:sp>
        <p:nvSpPr>
          <p:cNvPr id="18436"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6C62DB7-1405-4767-9858-3209DD916F9E}" type="slidenum">
              <a:rPr lang="en-US" sz="1400">
                <a:latin typeface="Arial" charset="0"/>
              </a:rPr>
              <a:pPr/>
              <a:t>11</a:t>
            </a:fld>
            <a:endParaRPr lang="en-US" sz="1400">
              <a:latin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smtClean="0"/>
              <a:t>Benefits of WIS</a:t>
            </a:r>
            <a:endParaRPr lang="en-US" smtClean="0"/>
          </a:p>
        </p:txBody>
      </p:sp>
      <p:sp>
        <p:nvSpPr>
          <p:cNvPr id="19459" name="Rectangle 3"/>
          <p:cNvSpPr>
            <a:spLocks noGrp="1" noChangeArrowheads="1"/>
          </p:cNvSpPr>
          <p:nvPr>
            <p:ph idx="1"/>
          </p:nvPr>
        </p:nvSpPr>
        <p:spPr/>
        <p:txBody>
          <a:bodyPr/>
          <a:lstStyle/>
          <a:p>
            <a:pPr>
              <a:buFontTx/>
              <a:buChar char="•"/>
            </a:pPr>
            <a:r>
              <a:rPr lang="en-US" smtClean="0"/>
              <a:t>Enhances collection of critical data</a:t>
            </a:r>
          </a:p>
          <a:p>
            <a:pPr>
              <a:buFontTx/>
              <a:buChar char="•"/>
            </a:pPr>
            <a:r>
              <a:rPr lang="en-US" smtClean="0"/>
              <a:t>Catalogs all WMO data and products</a:t>
            </a:r>
          </a:p>
          <a:p>
            <a:pPr>
              <a:buFontTx/>
              <a:buChar char="•"/>
            </a:pPr>
            <a:r>
              <a:rPr lang="en-US" smtClean="0"/>
              <a:t>Enhances availability of time-critical data and products at all national centres</a:t>
            </a:r>
          </a:p>
          <a:p>
            <a:pPr>
              <a:buFontTx/>
              <a:buChar char="•"/>
            </a:pPr>
            <a:r>
              <a:rPr lang="en-US" smtClean="0"/>
              <a:t>Opens up GTS to other types of data</a:t>
            </a:r>
          </a:p>
          <a:p>
            <a:pPr>
              <a:buFontTx/>
              <a:buChar char="•"/>
            </a:pPr>
            <a:r>
              <a:rPr lang="en-US" smtClean="0"/>
              <a:t>Exploits technology innovation</a:t>
            </a:r>
          </a:p>
        </p:txBody>
      </p:sp>
      <p:sp>
        <p:nvSpPr>
          <p:cNvPr id="19460"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F4F14D5-1DC0-4991-987D-75E113F4A962}" type="slidenum">
              <a:rPr lang="en-US" sz="1400">
                <a:latin typeface="Arial" charset="0"/>
              </a:rPr>
              <a:pPr/>
              <a:t>12</a:t>
            </a:fld>
            <a:endParaRPr lang="en-US" sz="1400">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Bef>
                <a:spcPct val="50000"/>
              </a:spcBef>
              <a:spcAft>
                <a:spcPts val="0"/>
              </a:spcAft>
              <a:defRPr/>
            </a:pPr>
            <a:r>
              <a:rPr lang="en-GB" sz="3100" b="0" cap="none" dirty="0" smtClean="0">
                <a:solidFill>
                  <a:srgbClr val="000090"/>
                </a:solidFill>
              </a:rPr>
              <a:t>Describes information</a:t>
            </a:r>
            <a:br>
              <a:rPr lang="en-GB" sz="3100" b="0" cap="none" dirty="0" smtClean="0">
                <a:solidFill>
                  <a:srgbClr val="000090"/>
                </a:solidFill>
              </a:rPr>
            </a:br>
            <a:r>
              <a:rPr lang="en-GB" sz="3100" b="0" cap="none" dirty="0" smtClean="0">
                <a:solidFill>
                  <a:srgbClr val="000090"/>
                </a:solidFill>
              </a:rPr>
              <a:t>Routinely exchanges information</a:t>
            </a:r>
            <a:br>
              <a:rPr lang="en-GB" sz="3100" b="0" cap="none" dirty="0" smtClean="0">
                <a:solidFill>
                  <a:srgbClr val="000090"/>
                </a:solidFill>
              </a:rPr>
            </a:br>
            <a:r>
              <a:rPr lang="en-GB" sz="3100" b="0" cap="none" dirty="0" smtClean="0">
                <a:solidFill>
                  <a:srgbClr val="000090"/>
                </a:solidFill>
              </a:rPr>
              <a:t>Brokers </a:t>
            </a:r>
            <a:r>
              <a:rPr lang="en-GB" sz="3100" b="0" i="1" cap="none" dirty="0" smtClean="0">
                <a:solidFill>
                  <a:srgbClr val="000090"/>
                </a:solidFill>
              </a:rPr>
              <a:t>ad hoc</a:t>
            </a:r>
            <a:r>
              <a:rPr lang="en-GB" sz="3100" b="0" cap="none" dirty="0" smtClean="0">
                <a:solidFill>
                  <a:srgbClr val="000090"/>
                </a:solidFill>
              </a:rPr>
              <a:t> exchanges</a:t>
            </a:r>
            <a:r>
              <a:rPr lang="en-US" dirty="0">
                <a:solidFill>
                  <a:srgbClr val="000090"/>
                </a:solidFill>
                <a:latin typeface="Arial" charset="0"/>
              </a:rPr>
              <a:t/>
            </a:r>
            <a:br>
              <a:rPr lang="en-US" dirty="0">
                <a:solidFill>
                  <a:srgbClr val="000090"/>
                </a:solidFill>
                <a:latin typeface="Arial" charset="0"/>
              </a:rPr>
            </a:br>
            <a:endParaRPr lang="en-GB" dirty="0"/>
          </a:p>
        </p:txBody>
      </p:sp>
      <p:sp>
        <p:nvSpPr>
          <p:cNvPr id="3" name="Text Placeholder 2"/>
          <p:cNvSpPr>
            <a:spLocks noGrp="1"/>
          </p:cNvSpPr>
          <p:nvPr>
            <p:ph type="body" idx="1"/>
          </p:nvPr>
        </p:nvSpPr>
        <p:spPr/>
        <p:txBody>
          <a:bodyPr rtlCol="0">
            <a:normAutofit/>
          </a:bodyPr>
          <a:lstStyle/>
          <a:p>
            <a:pPr fontAlgn="auto">
              <a:spcAft>
                <a:spcPts val="0"/>
              </a:spcAft>
              <a:buFont typeface="Arial"/>
              <a:buNone/>
              <a:defRPr/>
            </a:pPr>
            <a:r>
              <a:rPr lang="en-GB" sz="3600" b="1" dirty="0">
                <a:solidFill>
                  <a:srgbClr val="000090"/>
                </a:solidFill>
                <a:latin typeface="+mj-lt"/>
              </a:rPr>
              <a:t>What WIS does</a:t>
            </a:r>
            <a:endParaRPr lang="en-US" sz="3600" b="1" dirty="0">
              <a:solidFill>
                <a:srgbClr val="000090"/>
              </a:solidFill>
              <a:latin typeface="+mj-lt"/>
            </a:endParaRPr>
          </a:p>
          <a:p>
            <a:pPr fontAlgn="auto">
              <a:spcAft>
                <a:spcPts val="0"/>
              </a:spcAft>
              <a:buFont typeface="Arial"/>
              <a:buNone/>
              <a:defRPr/>
            </a:pPr>
            <a:endParaRPr lang="en-GB" dirty="0"/>
          </a:p>
        </p:txBody>
      </p:sp>
      <p:sp>
        <p:nvSpPr>
          <p:cNvPr id="20484"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F683A3F-C0E6-4954-9196-5A87C7763CD9}" type="slidenum">
              <a:rPr lang="en-US" sz="1400">
                <a:latin typeface="Arial" charset="0"/>
              </a:rPr>
              <a:pPr/>
              <a:t>13</a:t>
            </a:fld>
            <a:endParaRPr lang="en-US" sz="1400">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smtClean="0"/>
              <a:t>WIS describes information</a:t>
            </a:r>
            <a:endParaRPr lang="en-US" smtClean="0"/>
          </a:p>
        </p:txBody>
      </p:sp>
      <p:sp>
        <p:nvSpPr>
          <p:cNvPr id="21507"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C15D14C-5362-47C8-8E9A-6DF5942C3C07}" type="slidenum">
              <a:rPr lang="en-US" sz="1400">
                <a:latin typeface="Arial" charset="0"/>
              </a:rPr>
              <a:pPr/>
              <a:t>14</a:t>
            </a:fld>
            <a:endParaRPr lang="en-US" sz="1400">
              <a:latin typeface="Arial" charset="0"/>
            </a:endParaRPr>
          </a:p>
        </p:txBody>
      </p:sp>
      <p:pic>
        <p:nvPicPr>
          <p:cNvPr id="21508" name="Picture 4" descr="SardineCans(CreativeCommons-Tim-Parkinson-Flickr)"/>
          <p:cNvPicPr>
            <a:picLocks noChangeAspect="1" noChangeArrowheads="1"/>
          </p:cNvPicPr>
          <p:nvPr/>
        </p:nvPicPr>
        <p:blipFill>
          <a:blip r:embed="rId2">
            <a:extLst>
              <a:ext uri="{28A0092B-C50C-407E-A947-70E740481C1C}">
                <a14:useLocalDpi xmlns:a14="http://schemas.microsoft.com/office/drawing/2010/main" val="0"/>
              </a:ext>
            </a:extLst>
          </a:blip>
          <a:srcRect b="15298"/>
          <a:stretch>
            <a:fillRect/>
          </a:stretch>
        </p:blipFill>
        <p:spPr bwMode="auto">
          <a:xfrm>
            <a:off x="1258888" y="1412875"/>
            <a:ext cx="7705725"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7" name="Text Box 5"/>
          <p:cNvSpPr txBox="1">
            <a:spLocks noChangeArrowheads="1"/>
          </p:cNvSpPr>
          <p:nvPr/>
        </p:nvSpPr>
        <p:spPr bwMode="auto">
          <a:xfrm>
            <a:off x="1258888" y="1412875"/>
            <a:ext cx="7705725" cy="4870450"/>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t>WIS Discovery Metadata</a:t>
            </a:r>
          </a:p>
          <a:p>
            <a:pPr>
              <a:spcBef>
                <a:spcPct val="50000"/>
              </a:spcBef>
              <a:buFontTx/>
              <a:buChar char="•"/>
            </a:pPr>
            <a:r>
              <a:rPr lang="en-GB"/>
              <a:t>What datasets contain</a:t>
            </a:r>
          </a:p>
          <a:p>
            <a:pPr>
              <a:spcBef>
                <a:spcPct val="50000"/>
              </a:spcBef>
              <a:buFontTx/>
              <a:buChar char="•"/>
            </a:pPr>
            <a:r>
              <a:rPr lang="en-GB"/>
              <a:t>Who is responsible</a:t>
            </a:r>
          </a:p>
          <a:p>
            <a:pPr>
              <a:spcBef>
                <a:spcPct val="50000"/>
              </a:spcBef>
              <a:buFontTx/>
              <a:buChar char="•"/>
            </a:pPr>
            <a:r>
              <a:rPr lang="en-GB"/>
              <a:t>How to get datasets</a:t>
            </a:r>
          </a:p>
          <a:p>
            <a:pPr>
              <a:spcBef>
                <a:spcPct val="50000"/>
              </a:spcBef>
            </a:pPr>
            <a:endParaRPr lang="en-GB"/>
          </a:p>
          <a:p>
            <a:pPr>
              <a:spcBef>
                <a:spcPct val="50000"/>
              </a:spcBef>
            </a:pPr>
            <a:endParaRPr lang="en-GB"/>
          </a:p>
          <a:p>
            <a:pPr>
              <a:spcBef>
                <a:spcPct val="50000"/>
              </a:spcBef>
            </a:pPr>
            <a:endParaRPr lang="en-GB"/>
          </a:p>
          <a:p>
            <a:pPr>
              <a:spcBef>
                <a:spcPct val="50000"/>
              </a:spcBef>
            </a:pPr>
            <a:endParaRPr lang="en-US" sz="2200"/>
          </a:p>
        </p:txBody>
      </p:sp>
      <p:sp>
        <p:nvSpPr>
          <p:cNvPr id="21510" name="Rectangle 6"/>
          <p:cNvSpPr>
            <a:spLocks noChangeArrowheads="1"/>
          </p:cNvSpPr>
          <p:nvPr/>
        </p:nvSpPr>
        <p:spPr bwMode="auto">
          <a:xfrm>
            <a:off x="1258888" y="6021388"/>
            <a:ext cx="7634287" cy="214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solidFill>
                  <a:schemeClr val="bg1"/>
                </a:solidFill>
              </a:rPr>
              <a:t>Image by Tim Parkinson from </a:t>
            </a:r>
            <a:r>
              <a:rPr lang="en-US" sz="800">
                <a:solidFill>
                  <a:schemeClr val="bg1"/>
                </a:solidFill>
                <a:hlinkClick r:id="rId3"/>
              </a:rPr>
              <a:t>http://www.flickr.com/photos/timparkinson/320165882/ </a:t>
            </a:r>
            <a:r>
              <a:rPr lang="en-US" sz="800">
                <a:solidFill>
                  <a:schemeClr val="bg1"/>
                </a:solidFill>
              </a:rPr>
              <a:t>under the creative commons licence http://creativecommons.org/licenses/by/2.0/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69637"/>
                                        </p:tgtEl>
                                        <p:attrNameLst>
                                          <p:attrName>style.visibility</p:attrName>
                                        </p:attrNameLst>
                                      </p:cBhvr>
                                      <p:to>
                                        <p:strVal val="visible"/>
                                      </p:to>
                                    </p:set>
                                    <p:animEffect transition="in" filter="fade">
                                      <p:cBhvr>
                                        <p:cTn id="7" dur="2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rtlCol="0">
            <a:normAutofit fontScale="90000"/>
          </a:bodyPr>
          <a:lstStyle/>
          <a:p>
            <a:pPr fontAlgn="auto">
              <a:spcAft>
                <a:spcPts val="0"/>
              </a:spcAft>
              <a:defRPr/>
            </a:pPr>
            <a:r>
              <a:rPr lang="en-GB" smtClean="0"/>
              <a:t>WIS routinely exchanges information</a:t>
            </a:r>
            <a:endParaRPr lang="en-US" smtClean="0"/>
          </a:p>
        </p:txBody>
      </p:sp>
      <p:sp>
        <p:nvSpPr>
          <p:cNvPr id="22531" name="Rectangle 3"/>
          <p:cNvSpPr>
            <a:spLocks noGrp="1" noChangeArrowheads="1"/>
          </p:cNvSpPr>
          <p:nvPr>
            <p:ph idx="1"/>
          </p:nvPr>
        </p:nvSpPr>
        <p:spPr/>
        <p:txBody>
          <a:bodyPr/>
          <a:lstStyle/>
          <a:p>
            <a:endParaRPr lang="en-US" smtClean="0"/>
          </a:p>
        </p:txBody>
      </p:sp>
      <p:sp>
        <p:nvSpPr>
          <p:cNvPr id="2253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2B82719-6580-4C66-889D-AD9F91DBF589}" type="slidenum">
              <a:rPr lang="en-US" sz="1400">
                <a:latin typeface="Arial" charset="0"/>
              </a:rPr>
              <a:pPr/>
              <a:t>15</a:t>
            </a:fld>
            <a:endParaRPr lang="en-US" sz="1400">
              <a:latin typeface="Arial" charset="0"/>
            </a:endParaRPr>
          </a:p>
        </p:txBody>
      </p:sp>
      <p:sp>
        <p:nvSpPr>
          <p:cNvPr id="22533" name="Text Box 4"/>
          <p:cNvSpPr txBox="1">
            <a:spLocks noChangeArrowheads="1"/>
          </p:cNvSpPr>
          <p:nvPr/>
        </p:nvSpPr>
        <p:spPr bwMode="auto">
          <a:xfrm>
            <a:off x="1403350" y="1484313"/>
            <a:ext cx="7416800" cy="4484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US" sz="1200">
                <a:solidFill>
                  <a:srgbClr val="FF9900"/>
                </a:solidFill>
              </a:rPr>
              <a:t>################################################################################</a:t>
            </a:r>
          </a:p>
          <a:p>
            <a:pPr>
              <a:spcBef>
                <a:spcPct val="50000"/>
              </a:spcBef>
            </a:pPr>
            <a:r>
              <a:rPr lang="en-US" sz="1200">
                <a:solidFill>
                  <a:srgbClr val="FF9900"/>
                </a:solidFill>
              </a:rPr>
              <a:t># SYNOPS from 03772, London / Heathrow Airport (United Kingdom) | 51-29N | 000-27W | 24 m </a:t>
            </a:r>
          </a:p>
          <a:p>
            <a:pPr>
              <a:spcBef>
                <a:spcPct val="50000"/>
              </a:spcBef>
            </a:pPr>
            <a:r>
              <a:rPr lang="en-US" sz="1200">
                <a:solidFill>
                  <a:srgbClr val="FF9900"/>
                </a:solidFill>
              </a:rPr>
              <a:t>################################################################################ </a:t>
            </a:r>
          </a:p>
          <a:p>
            <a:pPr>
              <a:spcBef>
                <a:spcPct val="50000"/>
              </a:spcBef>
            </a:pPr>
            <a:r>
              <a:rPr lang="en-US" sz="1200">
                <a:solidFill>
                  <a:srgbClr val="FF9900"/>
                </a:solidFill>
              </a:rPr>
              <a:t>201209241450 AAXX 24154 03772 45680 /2418 10146 20098 39867 49896 51019 91450 333 55300 20703 84/44 90710 91127=</a:t>
            </a:r>
          </a:p>
          <a:p>
            <a:pPr>
              <a:spcBef>
                <a:spcPct val="50000"/>
              </a:spcBef>
            </a:pPr>
            <a:r>
              <a:rPr lang="en-US" sz="1200">
                <a:solidFill>
                  <a:srgbClr val="FF9900"/>
                </a:solidFill>
              </a:rPr>
              <a:t> 201209241150 AAXX 24124 03772 17465 /2617 10115 20105 39848 49878 53025 60081 761// 91150 333 55300 20325 84/13 85/44 90710 91127=</a:t>
            </a:r>
          </a:p>
          <a:p>
            <a:pPr>
              <a:spcBef>
                <a:spcPct val="50000"/>
              </a:spcBef>
            </a:pPr>
            <a:r>
              <a:rPr lang="en-US" sz="1200">
                <a:solidFill>
                  <a:srgbClr val="FF9900"/>
                </a:solidFill>
              </a:rPr>
              <a:t>201209240850 AAXX 24094 03772 47450 /1009 10150 20145 39823 49852 57020 723// 90850 333 55300 20353 85/11 83/41= </a:t>
            </a:r>
          </a:p>
          <a:p>
            <a:pPr>
              <a:spcBef>
                <a:spcPct val="50000"/>
              </a:spcBef>
            </a:pPr>
            <a:r>
              <a:rPr lang="en-US" sz="1200">
                <a:solidFill>
                  <a:srgbClr val="FF9900"/>
                </a:solidFill>
              </a:rPr>
              <a:t>201209240750 AAXX 24084 03772 47234 /0808 10140 20135 39829 49858 56025 761// 90750 333 55300 20069 81/03 87/09= </a:t>
            </a:r>
          </a:p>
          <a:p>
            <a:pPr>
              <a:spcBef>
                <a:spcPct val="50000"/>
              </a:spcBef>
            </a:pPr>
            <a:r>
              <a:rPr lang="en-US" sz="1200">
                <a:solidFill>
                  <a:srgbClr val="FF9900"/>
                </a:solidFill>
              </a:rPr>
              <a:t>201209240650 AAXX 24074 03772 47240 /0908 10136 20131 39836 49865 56029 751// 90650 333 55300 20037 83/03 87/09=</a:t>
            </a:r>
          </a:p>
          <a:p>
            <a:pPr>
              <a:spcBef>
                <a:spcPct val="50000"/>
              </a:spcBef>
            </a:pPr>
            <a:r>
              <a:rPr lang="en-US" sz="1200">
                <a:solidFill>
                  <a:srgbClr val="FF9900"/>
                </a:solidFill>
              </a:rPr>
              <a:t>201209240550 AAXX 24064 03772 17139 /0808 10131 20126 39842 49872 56039 60092 710// 90550 333 20108 3/010 55000 55300 20000 70218 86/02 84/07=</a:t>
            </a:r>
          </a:p>
          <a:p>
            <a:pPr>
              <a:spcBef>
                <a:spcPct val="50000"/>
              </a:spcBef>
            </a:pPr>
            <a:r>
              <a:rPr lang="en-US" sz="1200">
                <a:solidFill>
                  <a:srgbClr val="FF9900"/>
                </a:solidFill>
              </a:rPr>
              <a:t>201209240450 AAXX 24054 03772 47134 /0909 10127 20122 39854 49883 56044 723// 90450 333 55300 20000 88/02= </a:t>
            </a:r>
          </a:p>
          <a:p>
            <a:pPr>
              <a:spcBef>
                <a:spcPct val="50000"/>
              </a:spcBef>
            </a:pPr>
            <a:r>
              <a:rPr lang="en-US" sz="1200">
                <a:solidFill>
                  <a:srgbClr val="FF9900"/>
                </a:solidFill>
              </a:rPr>
              <a:t>201209240350 AAXX 24044 03772 47239 /0807 10124 20119 39865 49894 58039 722// 90350 333 55300 20000 85/03 87/08=</a:t>
            </a:r>
          </a:p>
          <a:p>
            <a:pPr>
              <a:spcBef>
                <a:spcPct val="50000"/>
              </a:spcBef>
            </a:pPr>
            <a:r>
              <a:rPr lang="en-US" sz="1200">
                <a:solidFill>
                  <a:srgbClr val="FF9900"/>
                </a:solidFill>
              </a:rPr>
              <a:t>201209240250 AAXX 24034 03772 47135 /0807 10120 20114 39881 49911 57037 710// 90250 333 55300 20000 88/02= </a:t>
            </a:r>
          </a:p>
          <a:p>
            <a:pPr>
              <a:spcBef>
                <a:spcPct val="50000"/>
              </a:spcBef>
            </a:pPr>
            <a:r>
              <a:rPr lang="en-US" sz="1200">
                <a:solidFill>
                  <a:srgbClr val="FF9900"/>
                </a:solidFill>
              </a:rPr>
              <a:t>201209240150 AAXX 24024 03772 47130 /0807 10119 20113 39898 49927 56032 710// 90150 333 55300 20000 88/02= </a:t>
            </a:r>
          </a:p>
          <a:p>
            <a:pPr>
              <a:spcBef>
                <a:spcPct val="50000"/>
              </a:spcBef>
            </a:pPr>
            <a:r>
              <a:rPr lang="en-US" sz="1200">
                <a:solidFill>
                  <a:srgbClr val="FF9900"/>
                </a:solidFill>
              </a:rPr>
              <a:t>201209240050 AAXX 24014 03772 47245 /0806 10119 20112 39904 49934 58034 710// 90050 333 55300 20000 88/04= </a:t>
            </a:r>
          </a:p>
          <a:p>
            <a:pPr>
              <a:spcBef>
                <a:spcPct val="50000"/>
              </a:spcBef>
            </a:pPr>
            <a:r>
              <a:rPr lang="en-US" sz="1200">
                <a:solidFill>
                  <a:srgbClr val="FF9900"/>
                </a:solidFill>
              </a:rPr>
              <a:t>201209232350 AAXX 24004 03772 17350 /0807 10119 20110 39919 49949 58015 60091 710// 92350 333 55/// 20204 88/07= </a:t>
            </a:r>
          </a:p>
        </p:txBody>
      </p:sp>
      <p:sp>
        <p:nvSpPr>
          <p:cNvPr id="71685" name="Text Box 5"/>
          <p:cNvSpPr txBox="1">
            <a:spLocks noChangeArrowheads="1"/>
          </p:cNvSpPr>
          <p:nvPr/>
        </p:nvSpPr>
        <p:spPr bwMode="auto">
          <a:xfrm>
            <a:off x="1454150" y="1412875"/>
            <a:ext cx="7689850" cy="4824413"/>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Suppliers can automate sending data</a:t>
            </a:r>
          </a:p>
          <a:p>
            <a:pPr lvl="1">
              <a:spcBef>
                <a:spcPct val="50000"/>
              </a:spcBef>
              <a:buFontTx/>
              <a:buChar char="•"/>
            </a:pPr>
            <a:r>
              <a:rPr lang="en-GB"/>
              <a:t>GTS, Private line, Email, FTP</a:t>
            </a:r>
            <a:r>
              <a:rPr lang="en-GB">
                <a:latin typeface="Arial Black" pitchFamily="34" charset="0"/>
              </a:rPr>
              <a:t>…</a:t>
            </a:r>
            <a:endParaRPr lang="en-GB"/>
          </a:p>
          <a:p>
            <a:pPr>
              <a:spcBef>
                <a:spcPct val="50000"/>
              </a:spcBef>
              <a:buFontTx/>
              <a:buChar char="•"/>
            </a:pPr>
            <a:r>
              <a:rPr lang="en-GB"/>
              <a:t>Users can ask to be sent data when they are received</a:t>
            </a:r>
          </a:p>
          <a:p>
            <a:pPr lvl="1">
              <a:spcBef>
                <a:spcPct val="50000"/>
              </a:spcBef>
              <a:buFontTx/>
              <a:buChar char="•"/>
            </a:pPr>
            <a:r>
              <a:rPr lang="en-GB"/>
              <a:t>GTS, email, ftp, private lines, satellite</a:t>
            </a:r>
            <a:r>
              <a:rPr lang="en-GB">
                <a:latin typeface="Arial Black" pitchFamily="34" charset="0"/>
              </a:rPr>
              <a:t>…</a:t>
            </a:r>
            <a:endParaRPr lang="en-GB"/>
          </a:p>
          <a:p>
            <a:pPr>
              <a:spcBef>
                <a:spcPct val="50000"/>
              </a:spcBef>
              <a:buFontTx/>
              <a:buChar char="•"/>
            </a:pPr>
            <a:endParaRPr lang="en-GB"/>
          </a:p>
          <a:p>
            <a:pPr>
              <a:spcBef>
                <a:spcPct val="50000"/>
              </a:spcBef>
              <a:buFontTx/>
              <a:buChar char="•"/>
            </a:pPr>
            <a:endParaRPr lang="en-GB"/>
          </a:p>
          <a:p>
            <a:pPr>
              <a:spcBef>
                <a:spcPct val="50000"/>
              </a:spcBef>
              <a:buFontTx/>
              <a:buChar char="•"/>
            </a:pPr>
            <a:endParaRPr lang="en-GB"/>
          </a:p>
          <a:p>
            <a:pPr>
              <a:spcBef>
                <a:spcPct val="50000"/>
              </a:spcBef>
              <a:buFontTx/>
              <a:buChar char="•"/>
            </a:pPr>
            <a:endParaRPr 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71685"/>
                                        </p:tgtEl>
                                        <p:attrNameLst>
                                          <p:attrName>style.visibility</p:attrName>
                                        </p:attrNameLst>
                                      </p:cBhvr>
                                      <p:to>
                                        <p:strVal val="visible"/>
                                      </p:to>
                                    </p:set>
                                    <p:animEffect transition="in" filter="fade">
                                      <p:cBhvr>
                                        <p:cTn id="7"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smtClean="0"/>
              <a:t>Brokers </a:t>
            </a:r>
            <a:r>
              <a:rPr lang="en-GB" i="1" smtClean="0"/>
              <a:t>ad hoc</a:t>
            </a:r>
            <a:r>
              <a:rPr lang="en-GB" smtClean="0"/>
              <a:t> exchanges</a:t>
            </a:r>
            <a:endParaRPr lang="en-US" smtClean="0"/>
          </a:p>
        </p:txBody>
      </p:sp>
      <p:sp>
        <p:nvSpPr>
          <p:cNvPr id="23555" name="Rectangle 6"/>
          <p:cNvSpPr>
            <a:spLocks noGrp="1" noChangeArrowheads="1"/>
          </p:cNvSpPr>
          <p:nvPr>
            <p:ph sz="half" idx="1"/>
          </p:nvPr>
        </p:nvSpPr>
        <p:spPr/>
        <p:txBody>
          <a:bodyPr/>
          <a:lstStyle/>
          <a:p>
            <a:pPr marL="0" indent="0"/>
            <a:r>
              <a:rPr lang="en-GB" sz="2000" smtClean="0"/>
              <a:t>Once information found:</a:t>
            </a:r>
          </a:p>
          <a:p>
            <a:pPr marL="0" indent="0"/>
            <a:endParaRPr lang="en-GB" sz="2000" smtClean="0"/>
          </a:p>
          <a:p>
            <a:pPr marL="0" indent="0">
              <a:buFontTx/>
              <a:buChar char="•"/>
            </a:pPr>
            <a:r>
              <a:rPr lang="en-GB" sz="2000" smtClean="0"/>
              <a:t>Download routine data</a:t>
            </a:r>
          </a:p>
          <a:p>
            <a:pPr marL="0" indent="0">
              <a:buFontTx/>
              <a:buChar char="•"/>
            </a:pPr>
            <a:r>
              <a:rPr lang="en-GB" sz="2000" smtClean="0"/>
              <a:t>Download data</a:t>
            </a:r>
          </a:p>
          <a:p>
            <a:pPr marL="0" indent="0">
              <a:buFontTx/>
              <a:buChar char="•"/>
            </a:pPr>
            <a:r>
              <a:rPr lang="en-GB" sz="2000" smtClean="0"/>
              <a:t>Request data to be sent</a:t>
            </a:r>
          </a:p>
          <a:p>
            <a:pPr lvl="1"/>
            <a:r>
              <a:rPr lang="en-GB" sz="2000" smtClean="0"/>
              <a:t>Large datasets</a:t>
            </a:r>
          </a:p>
          <a:p>
            <a:pPr lvl="1"/>
            <a:r>
              <a:rPr lang="en-GB" sz="2000" smtClean="0"/>
              <a:t>Paper datasets</a:t>
            </a:r>
          </a:p>
          <a:p>
            <a:pPr lvl="1"/>
            <a:r>
              <a:rPr lang="en-GB" sz="2000" smtClean="0"/>
              <a:t>…</a:t>
            </a:r>
          </a:p>
          <a:p>
            <a:pPr marL="0" indent="0">
              <a:buFontTx/>
              <a:buChar char="•"/>
            </a:pPr>
            <a:r>
              <a:rPr lang="en-GB" sz="2000" smtClean="0"/>
              <a:t>Standard formats</a:t>
            </a:r>
          </a:p>
          <a:p>
            <a:pPr lvl="1"/>
            <a:r>
              <a:rPr lang="en-GB" sz="2000" smtClean="0"/>
              <a:t>WMO: TDCF</a:t>
            </a:r>
          </a:p>
          <a:p>
            <a:pPr lvl="1"/>
            <a:r>
              <a:rPr lang="en-GB" sz="2000" smtClean="0"/>
              <a:t>Research: NetCDF …</a:t>
            </a:r>
          </a:p>
          <a:p>
            <a:pPr lvl="1"/>
            <a:r>
              <a:rPr lang="en-GB" sz="2000" smtClean="0"/>
              <a:t>Other: XML …</a:t>
            </a:r>
            <a:endParaRPr lang="en-US" sz="2000" smtClean="0"/>
          </a:p>
        </p:txBody>
      </p:sp>
      <p:sp>
        <p:nvSpPr>
          <p:cNvPr id="23556" name="Rectangle 7"/>
          <p:cNvSpPr>
            <a:spLocks noGrp="1" noChangeArrowheads="1"/>
          </p:cNvSpPr>
          <p:nvPr>
            <p:ph sz="half" idx="2"/>
          </p:nvPr>
        </p:nvSpPr>
        <p:spPr/>
        <p:txBody>
          <a:bodyPr/>
          <a:lstStyle/>
          <a:p>
            <a:pPr marL="0" indent="0"/>
            <a:endParaRPr lang="en-US" sz="2000" smtClean="0"/>
          </a:p>
        </p:txBody>
      </p:sp>
      <p:sp>
        <p:nvSpPr>
          <p:cNvPr id="23557"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A77BA834-D5D8-4C6C-A88E-5BBF8F30F926}" type="slidenum">
              <a:rPr lang="en-US" sz="1400">
                <a:latin typeface="Arial" charset="0"/>
              </a:rPr>
              <a:pPr/>
              <a:t>16</a:t>
            </a:fld>
            <a:endParaRPr lang="en-US" sz="1400">
              <a:latin typeface="Arial" charset="0"/>
            </a:endParaRPr>
          </a:p>
        </p:txBody>
      </p:sp>
      <p:sp>
        <p:nvSpPr>
          <p:cNvPr id="23558" name="Rectangle 4"/>
          <p:cNvSpPr>
            <a:spLocks noChangeArrowheads="1"/>
          </p:cNvSpPr>
          <p:nvPr/>
        </p:nvSpPr>
        <p:spPr bwMode="auto">
          <a:xfrm>
            <a:off x="0" y="6092825"/>
            <a:ext cx="8999538" cy="214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t>Image reproduced by courtesy of Arttu Manninen (</a:t>
            </a:r>
            <a:r>
              <a:rPr lang="en-US" sz="800">
                <a:hlinkClick r:id="rId2"/>
              </a:rPr>
              <a:t>http://www.flickr.com/photos/adrenalin/4250667/</a:t>
            </a:r>
            <a:r>
              <a:rPr lang="en-US" sz="800"/>
              <a:t>) under the Creative Commons attribution non-commercial no-derivatives licence. http://creativecommons.org/licenses/by-nc-nd/2.0/deed.en</a:t>
            </a:r>
          </a:p>
        </p:txBody>
      </p:sp>
      <p:pic>
        <p:nvPicPr>
          <p:cNvPr id="23559" name="Picture 5" descr="DigitalWaterfall(CreativeCommonsAttributionNoCommerc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1412875"/>
            <a:ext cx="294005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Bef>
                <a:spcPct val="50000"/>
              </a:spcBef>
              <a:spcAft>
                <a:spcPts val="0"/>
              </a:spcAft>
              <a:defRPr/>
            </a:pPr>
            <a:r>
              <a:rPr lang="en-GB" sz="3100" b="0" cap="none" dirty="0" smtClean="0">
                <a:solidFill>
                  <a:srgbClr val="000090"/>
                </a:solidFill>
                <a:latin typeface="+mn-lt"/>
              </a:rPr>
              <a:t>Global information system centres</a:t>
            </a:r>
            <a:r>
              <a:rPr lang="en-GB" sz="2800" b="0" dirty="0">
                <a:solidFill>
                  <a:srgbClr val="000090"/>
                </a:solidFill>
                <a:latin typeface="+mn-lt"/>
              </a:rPr>
              <a:t/>
            </a:r>
            <a:br>
              <a:rPr lang="en-GB" sz="2800" b="0" dirty="0">
                <a:solidFill>
                  <a:srgbClr val="000090"/>
                </a:solidFill>
                <a:latin typeface="+mn-lt"/>
              </a:rPr>
            </a:br>
            <a:r>
              <a:rPr lang="en-GB" sz="3100" b="0" cap="none" dirty="0" smtClean="0">
                <a:solidFill>
                  <a:srgbClr val="000090"/>
                </a:solidFill>
                <a:latin typeface="+mn-lt"/>
              </a:rPr>
              <a:t>Data collection or production centres</a:t>
            </a:r>
            <a:r>
              <a:rPr lang="en-GB" sz="2800" b="0" dirty="0">
                <a:solidFill>
                  <a:srgbClr val="000090"/>
                </a:solidFill>
                <a:latin typeface="+mn-lt"/>
              </a:rPr>
              <a:t/>
            </a:r>
            <a:br>
              <a:rPr lang="en-GB" sz="2800" b="0" dirty="0">
                <a:solidFill>
                  <a:srgbClr val="000090"/>
                </a:solidFill>
                <a:latin typeface="+mn-lt"/>
              </a:rPr>
            </a:br>
            <a:r>
              <a:rPr lang="en-GB" sz="3100" b="0" cap="none" dirty="0" smtClean="0">
                <a:solidFill>
                  <a:srgbClr val="000090"/>
                </a:solidFill>
                <a:latin typeface="+mn-lt"/>
              </a:rPr>
              <a:t>National centres</a:t>
            </a:r>
            <a:endParaRPr lang="en-US" sz="3100" b="0" cap="none" dirty="0">
              <a:solidFill>
                <a:srgbClr val="000090"/>
              </a:solidFill>
              <a:latin typeface="+mn-lt"/>
            </a:endParaRPr>
          </a:p>
        </p:txBody>
      </p:sp>
      <p:sp>
        <p:nvSpPr>
          <p:cNvPr id="3" name="Text Placeholder 2"/>
          <p:cNvSpPr>
            <a:spLocks noGrp="1"/>
          </p:cNvSpPr>
          <p:nvPr>
            <p:ph type="body" idx="1"/>
          </p:nvPr>
        </p:nvSpPr>
        <p:spPr/>
        <p:txBody>
          <a:bodyPr rtlCol="0">
            <a:normAutofit/>
          </a:bodyPr>
          <a:lstStyle/>
          <a:p>
            <a:pPr fontAlgn="auto">
              <a:spcAft>
                <a:spcPts val="0"/>
              </a:spcAft>
              <a:buFont typeface="Arial"/>
              <a:buNone/>
              <a:defRPr/>
            </a:pPr>
            <a:r>
              <a:rPr lang="en-GB" sz="3600" b="1" dirty="0">
                <a:solidFill>
                  <a:srgbClr val="000090"/>
                </a:solidFill>
                <a:latin typeface="+mj-lt"/>
              </a:rPr>
              <a:t>WIS Centres</a:t>
            </a:r>
            <a:endParaRPr lang="en-US" sz="3600" b="1" dirty="0">
              <a:solidFill>
                <a:srgbClr val="000090"/>
              </a:solidFill>
              <a:latin typeface="+mj-lt"/>
            </a:endParaRPr>
          </a:p>
          <a:p>
            <a:pPr fontAlgn="auto">
              <a:spcAft>
                <a:spcPts val="0"/>
              </a:spcAft>
              <a:buFont typeface="Arial"/>
              <a:buNone/>
              <a:defRPr/>
            </a:pPr>
            <a:endParaRPr lang="en-GB" dirty="0"/>
          </a:p>
        </p:txBody>
      </p:sp>
      <p:sp>
        <p:nvSpPr>
          <p:cNvPr id="24580"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C2AD1CD2-6CD5-43E5-AE29-C9F423B4F9E5}" type="slidenum">
              <a:rPr lang="en-US" sz="1400">
                <a:latin typeface="Arial" charset="0"/>
              </a:rPr>
              <a:pPr/>
              <a:t>17</a:t>
            </a:fld>
            <a:endParaRPr lang="en-US" sz="1400">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title"/>
          </p:nvPr>
        </p:nvSpPr>
        <p:spPr/>
        <p:txBody>
          <a:bodyPr anchor="t"/>
          <a:lstStyle/>
          <a:p>
            <a:r>
              <a:rPr lang="en-GB" smtClean="0"/>
              <a:t>WIS Centres</a:t>
            </a:r>
            <a:endParaRPr lang="en-US" smtClean="0"/>
          </a:p>
        </p:txBody>
      </p:sp>
      <p:sp>
        <p:nvSpPr>
          <p:cNvPr id="2560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7A542B81-EF27-4ABE-9C7C-E89AD49FD7A1}" type="slidenum">
              <a:rPr lang="en-US" sz="1400">
                <a:latin typeface="Arial" charset="0"/>
              </a:rPr>
              <a:pPr/>
              <a:t>18</a:t>
            </a:fld>
            <a:endParaRPr lang="en-US" sz="1400">
              <a:latin typeface="Arial" charset="0"/>
            </a:endParaRPr>
          </a:p>
        </p:txBody>
      </p:sp>
      <p:grpSp>
        <p:nvGrpSpPr>
          <p:cNvPr id="25604" name="Group 5"/>
          <p:cNvGrpSpPr>
            <a:grpSpLocks/>
          </p:cNvGrpSpPr>
          <p:nvPr/>
        </p:nvGrpSpPr>
        <p:grpSpPr bwMode="auto">
          <a:xfrm>
            <a:off x="204788" y="881063"/>
            <a:ext cx="8688387" cy="5500687"/>
            <a:chOff x="179512" y="620688"/>
            <a:chExt cx="8688800" cy="5500826"/>
          </a:xfrm>
        </p:grpSpPr>
        <p:grpSp>
          <p:nvGrpSpPr>
            <p:cNvPr id="25605" name="Group 6"/>
            <p:cNvGrpSpPr>
              <a:grpSpLocks/>
            </p:cNvGrpSpPr>
            <p:nvPr/>
          </p:nvGrpSpPr>
          <p:grpSpPr bwMode="auto">
            <a:xfrm>
              <a:off x="755650" y="1196752"/>
              <a:ext cx="7294602" cy="4924762"/>
              <a:chOff x="755650" y="1196752"/>
              <a:chExt cx="7294602" cy="4924762"/>
            </a:xfrm>
          </p:grpSpPr>
          <p:sp>
            <p:nvSpPr>
              <p:cNvPr id="14"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5"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6"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5615"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6"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7"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8"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9"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5620" name="AutoShape 18"/>
              <p:cNvCxnSpPr>
                <a:cxnSpLocks noChangeShapeType="1"/>
                <a:stCxn id="25617" idx="0"/>
                <a:endCxn id="25619"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1" name="AutoShape 19"/>
              <p:cNvCxnSpPr>
                <a:cxnSpLocks noChangeShapeType="1"/>
                <a:stCxn id="25619" idx="6"/>
                <a:endCxn id="25618"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2" name="AutoShape 20"/>
              <p:cNvCxnSpPr>
                <a:cxnSpLocks noChangeShapeType="1"/>
                <a:stCxn id="25617" idx="4"/>
                <a:endCxn id="25615"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3" name="AutoShape 21"/>
              <p:cNvCxnSpPr>
                <a:cxnSpLocks noChangeShapeType="1"/>
                <a:stCxn id="25615" idx="6"/>
                <a:endCxn id="25616"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4" name="AutoShape 22"/>
              <p:cNvCxnSpPr>
                <a:cxnSpLocks noChangeShapeType="1"/>
                <a:stCxn id="25616" idx="7"/>
                <a:endCxn id="25618"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25" name="Oval 26"/>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5626" name="Picture 27"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5627" name="Picture 28"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5628" name="Oval 29"/>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29" name="Oval 30"/>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0" name="Oval 31"/>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1" name="Oval 32"/>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2" name="Oval 33"/>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3"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4"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5"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6"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5637"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5638"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5639"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5640"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5641" name="AutoShape 40"/>
              <p:cNvCxnSpPr>
                <a:cxnSpLocks noChangeShapeType="1"/>
                <a:stCxn id="25661" idx="5"/>
                <a:endCxn id="25619"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2" name="AutoShape 41"/>
              <p:cNvCxnSpPr>
                <a:cxnSpLocks noChangeShapeType="1"/>
                <a:stCxn id="25640" idx="4"/>
                <a:endCxn id="25619"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3" name="AutoShape 42"/>
              <p:cNvCxnSpPr>
                <a:cxnSpLocks noChangeShapeType="1"/>
                <a:stCxn id="25633" idx="3"/>
                <a:endCxn id="25619"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4" name="AutoShape 43"/>
              <p:cNvCxnSpPr>
                <a:cxnSpLocks noChangeShapeType="1"/>
                <a:stCxn id="25637" idx="5"/>
                <a:endCxn id="25617"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5" name="AutoShape 44"/>
              <p:cNvCxnSpPr>
                <a:cxnSpLocks noChangeShapeType="1"/>
                <a:stCxn id="25625" idx="6"/>
                <a:endCxn id="25617"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6" name="AutoShape 45"/>
              <p:cNvCxnSpPr>
                <a:cxnSpLocks noChangeShapeType="1"/>
                <a:stCxn id="25628" idx="6"/>
                <a:endCxn id="25617"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7" name="AutoShape 46"/>
              <p:cNvCxnSpPr>
                <a:cxnSpLocks noChangeShapeType="1"/>
                <a:stCxn id="25636" idx="7"/>
                <a:endCxn id="25617"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8" name="AutoShape 47"/>
              <p:cNvCxnSpPr>
                <a:cxnSpLocks noChangeShapeType="1"/>
                <a:stCxn id="25618" idx="6"/>
                <a:endCxn id="25638"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9" name="AutoShape 48"/>
              <p:cNvCxnSpPr>
                <a:cxnSpLocks noChangeShapeType="1"/>
                <a:stCxn id="25618" idx="6"/>
                <a:endCxn id="25634"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0" name="AutoShape 49"/>
              <p:cNvCxnSpPr>
                <a:cxnSpLocks noChangeShapeType="1"/>
                <a:stCxn id="25618" idx="6"/>
                <a:endCxn id="25635"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1" name="AutoShape 50"/>
              <p:cNvCxnSpPr>
                <a:cxnSpLocks noChangeShapeType="1"/>
                <a:stCxn id="25618" idx="6"/>
                <a:endCxn id="25639"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2" name="AutoShape 51"/>
              <p:cNvCxnSpPr>
                <a:cxnSpLocks noChangeShapeType="1"/>
                <a:stCxn id="25629" idx="7"/>
                <a:endCxn id="25626"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3" name="AutoShape 52"/>
              <p:cNvCxnSpPr>
                <a:cxnSpLocks noChangeShapeType="1"/>
                <a:stCxn id="25626" idx="2"/>
                <a:endCxn id="25630"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4" name="AutoShape 53"/>
              <p:cNvCxnSpPr>
                <a:cxnSpLocks noChangeShapeType="1"/>
                <a:stCxn id="25636" idx="5"/>
                <a:endCxn id="25626"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5" name="AutoShape 54"/>
              <p:cNvCxnSpPr>
                <a:cxnSpLocks noChangeShapeType="1"/>
                <a:stCxn id="25627" idx="2"/>
                <a:endCxn id="25632"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6" name="AutoShape 55"/>
              <p:cNvCxnSpPr>
                <a:cxnSpLocks noChangeShapeType="1"/>
                <a:stCxn id="25627" idx="2"/>
                <a:endCxn id="25631"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7" name="AutoShape 56"/>
              <p:cNvCxnSpPr>
                <a:cxnSpLocks noChangeShapeType="1"/>
                <a:stCxn id="25627" idx="3"/>
                <a:endCxn id="25639"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58"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5659"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2"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4"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5" name="Group 112"/>
                <p:cNvGrpSpPr>
                  <a:grpSpLocks/>
                </p:cNvGrpSpPr>
                <p:nvPr/>
              </p:nvGrpSpPr>
              <p:grpSpPr bwMode="auto">
                <a:xfrm>
                  <a:off x="162" y="3703"/>
                  <a:ext cx="1032" cy="136"/>
                  <a:chOff x="174" y="3523"/>
                  <a:chExt cx="1032" cy="136"/>
                </a:xfrm>
              </p:grpSpPr>
              <p:sp>
                <p:nvSpPr>
                  <p:cNvPr id="78"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79"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6"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77"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5661"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62"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5663"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5664"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5665"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68" name="Rounded Rectangle 67"/>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67"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0" name="Rounded Rectangle 69"/>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69"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2" name="Rounded Rectangle 71"/>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71"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8" name="Cloud Callout 7"/>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9" name="Cloud Callout 8"/>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0" name="Cloud Callout 9"/>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1" name="Cloud Callout 10"/>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2" name="Cloud Callout 11"/>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3" name="Cloud Callout 12"/>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8"/>
          <p:cNvGrpSpPr>
            <a:grpSpLocks/>
          </p:cNvGrpSpPr>
          <p:nvPr/>
        </p:nvGrpSpPr>
        <p:grpSpPr bwMode="auto">
          <a:xfrm>
            <a:off x="179388" y="620713"/>
            <a:ext cx="8688387" cy="5500687"/>
            <a:chOff x="179512" y="620688"/>
            <a:chExt cx="8688800" cy="5500826"/>
          </a:xfrm>
        </p:grpSpPr>
        <p:grpSp>
          <p:nvGrpSpPr>
            <p:cNvPr id="26631" name="Group 9"/>
            <p:cNvGrpSpPr>
              <a:grpSpLocks/>
            </p:cNvGrpSpPr>
            <p:nvPr/>
          </p:nvGrpSpPr>
          <p:grpSpPr bwMode="auto">
            <a:xfrm>
              <a:off x="755650" y="1196752"/>
              <a:ext cx="7294602" cy="4924762"/>
              <a:chOff x="755650" y="1196752"/>
              <a:chExt cx="7294602" cy="4924762"/>
            </a:xfrm>
          </p:grpSpPr>
          <p:sp>
            <p:nvSpPr>
              <p:cNvPr id="17"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8"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9"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6641"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2"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3"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4"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5"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6646" name="AutoShape 18"/>
              <p:cNvCxnSpPr>
                <a:cxnSpLocks noChangeShapeType="1"/>
                <a:stCxn id="26643" idx="0"/>
                <a:endCxn id="26645"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47" name="AutoShape 19"/>
              <p:cNvCxnSpPr>
                <a:cxnSpLocks noChangeShapeType="1"/>
                <a:stCxn id="26645" idx="6"/>
                <a:endCxn id="26644"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48" name="AutoShape 20"/>
              <p:cNvCxnSpPr>
                <a:cxnSpLocks noChangeShapeType="1"/>
                <a:stCxn id="26643" idx="4"/>
                <a:endCxn id="26641"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49" name="AutoShape 21"/>
              <p:cNvCxnSpPr>
                <a:cxnSpLocks noChangeShapeType="1"/>
                <a:stCxn id="26641" idx="6"/>
                <a:endCxn id="26642"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50" name="AutoShape 22"/>
              <p:cNvCxnSpPr>
                <a:cxnSpLocks noChangeShapeType="1"/>
                <a:stCxn id="26642" idx="7"/>
                <a:endCxn id="26644"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51" name="Oval 29"/>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6652" name="Picture 30"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6653" name="Picture 31"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6654" name="Oval 32"/>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5" name="Oval 33"/>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6" name="Oval 34"/>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7" name="Oval 35"/>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8" name="Oval 36"/>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9"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60"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61"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62"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6663"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6664"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6665"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6666"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6667" name="AutoShape 40"/>
              <p:cNvCxnSpPr>
                <a:cxnSpLocks noChangeShapeType="1"/>
                <a:stCxn id="26687" idx="5"/>
                <a:endCxn id="26645"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68" name="AutoShape 41"/>
              <p:cNvCxnSpPr>
                <a:cxnSpLocks noChangeShapeType="1"/>
                <a:stCxn id="26666" idx="4"/>
                <a:endCxn id="26645"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69" name="AutoShape 42"/>
              <p:cNvCxnSpPr>
                <a:cxnSpLocks noChangeShapeType="1"/>
                <a:stCxn id="26659" idx="3"/>
                <a:endCxn id="26645"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0" name="AutoShape 43"/>
              <p:cNvCxnSpPr>
                <a:cxnSpLocks noChangeShapeType="1"/>
                <a:stCxn id="26663" idx="5"/>
                <a:endCxn id="26643"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1" name="AutoShape 44"/>
              <p:cNvCxnSpPr>
                <a:cxnSpLocks noChangeShapeType="1"/>
                <a:stCxn id="26651" idx="6"/>
                <a:endCxn id="26643"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2" name="AutoShape 45"/>
              <p:cNvCxnSpPr>
                <a:cxnSpLocks noChangeShapeType="1"/>
                <a:stCxn id="26654" idx="6"/>
                <a:endCxn id="26643"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3" name="AutoShape 46"/>
              <p:cNvCxnSpPr>
                <a:cxnSpLocks noChangeShapeType="1"/>
                <a:stCxn id="26662" idx="7"/>
                <a:endCxn id="26643"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4" name="AutoShape 47"/>
              <p:cNvCxnSpPr>
                <a:cxnSpLocks noChangeShapeType="1"/>
                <a:stCxn id="26644" idx="6"/>
                <a:endCxn id="26664"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5" name="AutoShape 48"/>
              <p:cNvCxnSpPr>
                <a:cxnSpLocks noChangeShapeType="1"/>
                <a:stCxn id="26644" idx="6"/>
                <a:endCxn id="26660"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6" name="AutoShape 49"/>
              <p:cNvCxnSpPr>
                <a:cxnSpLocks noChangeShapeType="1"/>
                <a:stCxn id="26644" idx="6"/>
                <a:endCxn id="26661"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7" name="AutoShape 50"/>
              <p:cNvCxnSpPr>
                <a:cxnSpLocks noChangeShapeType="1"/>
                <a:stCxn id="26644" idx="6"/>
                <a:endCxn id="26665"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8" name="AutoShape 51"/>
              <p:cNvCxnSpPr>
                <a:cxnSpLocks noChangeShapeType="1"/>
                <a:stCxn id="26655" idx="7"/>
                <a:endCxn id="26652"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9" name="AutoShape 52"/>
              <p:cNvCxnSpPr>
                <a:cxnSpLocks noChangeShapeType="1"/>
                <a:stCxn id="26652" idx="2"/>
                <a:endCxn id="26656"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0" name="AutoShape 53"/>
              <p:cNvCxnSpPr>
                <a:cxnSpLocks noChangeShapeType="1"/>
                <a:stCxn id="26662" idx="5"/>
                <a:endCxn id="26652"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1" name="AutoShape 54"/>
              <p:cNvCxnSpPr>
                <a:cxnSpLocks noChangeShapeType="1"/>
                <a:stCxn id="26653" idx="2"/>
                <a:endCxn id="26658"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2" name="AutoShape 55"/>
              <p:cNvCxnSpPr>
                <a:cxnSpLocks noChangeShapeType="1"/>
                <a:stCxn id="26653" idx="2"/>
                <a:endCxn id="26657"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3" name="AutoShape 56"/>
              <p:cNvCxnSpPr>
                <a:cxnSpLocks noChangeShapeType="1"/>
                <a:stCxn id="26653" idx="3"/>
                <a:endCxn id="26665"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84"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6685"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5"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7"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8" name="Group 112"/>
                <p:cNvGrpSpPr>
                  <a:grpSpLocks/>
                </p:cNvGrpSpPr>
                <p:nvPr/>
              </p:nvGrpSpPr>
              <p:grpSpPr bwMode="auto">
                <a:xfrm>
                  <a:off x="162" y="3703"/>
                  <a:ext cx="1032" cy="136"/>
                  <a:chOff x="174" y="3523"/>
                  <a:chExt cx="1032" cy="136"/>
                </a:xfrm>
              </p:grpSpPr>
              <p:sp>
                <p:nvSpPr>
                  <p:cNvPr id="81"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82"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9"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80"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6687"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88"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6689"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6690"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6691"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71" name="Rounded Rectangle 70"/>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93"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3" name="Rounded Rectangle 72"/>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95"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5" name="Rounded Rectangle 74"/>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97"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11" name="Cloud Callout 10"/>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12" name="Cloud Callout 11"/>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3" name="Cloud Callout 12"/>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4" name="Cloud Callout 13"/>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5" name="Cloud Callout 14"/>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6" name="Cloud Callout 15"/>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
        <p:nvSpPr>
          <p:cNvPr id="2" name="Rectangle 1"/>
          <p:cNvSpPr/>
          <p:nvPr/>
        </p:nvSpPr>
        <p:spPr>
          <a:xfrm>
            <a:off x="179388" y="476250"/>
            <a:ext cx="8785225" cy="5761038"/>
          </a:xfrm>
          <a:prstGeom prst="rect">
            <a:avLst/>
          </a:prstGeom>
          <a:solidFill>
            <a:srgbClr val="FFFFFF">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6628" name="Rectangle 2"/>
          <p:cNvSpPr>
            <a:spLocks noGrp="1" noChangeArrowheads="1"/>
          </p:cNvSpPr>
          <p:nvPr>
            <p:ph type="title"/>
          </p:nvPr>
        </p:nvSpPr>
        <p:spPr/>
        <p:txBody>
          <a:bodyPr/>
          <a:lstStyle/>
          <a:p>
            <a:r>
              <a:rPr lang="en-GB" smtClean="0"/>
              <a:t>WIS Centres - GISC</a:t>
            </a:r>
            <a:endParaRPr lang="en-US" smtClean="0"/>
          </a:p>
        </p:txBody>
      </p:sp>
      <p:sp>
        <p:nvSpPr>
          <p:cNvPr id="2662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FEB1F8B3-D5EE-4A87-B04C-EFF310580007}" type="slidenum">
              <a:rPr lang="en-US" sz="1400">
                <a:latin typeface="Arial" charset="0"/>
              </a:rPr>
              <a:pPr/>
              <a:t>19</a:t>
            </a:fld>
            <a:endParaRPr lang="en-US" sz="1400">
              <a:latin typeface="Arial" charset="0"/>
            </a:endParaRPr>
          </a:p>
        </p:txBody>
      </p:sp>
      <p:sp>
        <p:nvSpPr>
          <p:cNvPr id="26630" name="Text Box 6"/>
          <p:cNvSpPr txBox="1">
            <a:spLocks noChangeArrowheads="1"/>
          </p:cNvSpPr>
          <p:nvPr/>
        </p:nvSpPr>
        <p:spPr bwMode="auto">
          <a:xfrm>
            <a:off x="1476375" y="1484313"/>
            <a:ext cx="7416800" cy="4579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Hold global metadata catalogue</a:t>
            </a:r>
          </a:p>
          <a:p>
            <a:pPr>
              <a:spcBef>
                <a:spcPct val="50000"/>
              </a:spcBef>
              <a:buFontTx/>
              <a:buChar char="•"/>
            </a:pPr>
            <a:r>
              <a:rPr lang="en-GB"/>
              <a:t>Upload metadata for area of responsibility</a:t>
            </a:r>
          </a:p>
          <a:p>
            <a:pPr>
              <a:spcBef>
                <a:spcPct val="50000"/>
              </a:spcBef>
              <a:buFontTx/>
              <a:buChar char="•"/>
            </a:pPr>
            <a:r>
              <a:rPr lang="en-GB"/>
              <a:t>Distribute (global exchange) data to other GISCs</a:t>
            </a:r>
          </a:p>
          <a:p>
            <a:pPr>
              <a:spcBef>
                <a:spcPct val="50000"/>
              </a:spcBef>
              <a:buFontTx/>
              <a:buChar char="•"/>
            </a:pPr>
            <a:r>
              <a:rPr lang="en-GB"/>
              <a:t>Provide (global exchange) data to area of responsibility</a:t>
            </a:r>
          </a:p>
          <a:p>
            <a:pPr>
              <a:spcBef>
                <a:spcPct val="50000"/>
              </a:spcBef>
              <a:buFontTx/>
              <a:buChar char="•"/>
            </a:pPr>
            <a:r>
              <a:rPr lang="en-GB" i="1"/>
              <a:t>Ad hoc</a:t>
            </a:r>
            <a:r>
              <a:rPr lang="en-GB"/>
              <a:t> and subscription data supply</a:t>
            </a:r>
          </a:p>
          <a:p>
            <a:pPr>
              <a:spcBef>
                <a:spcPct val="50000"/>
              </a:spcBef>
              <a:buFontTx/>
              <a:buChar char="•"/>
            </a:pPr>
            <a:r>
              <a:rPr lang="en-GB"/>
              <a:t>Ensure area of responsibility has effective telecommunications</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8"/>
          <p:cNvGrpSpPr>
            <a:grpSpLocks/>
          </p:cNvGrpSpPr>
          <p:nvPr/>
        </p:nvGrpSpPr>
        <p:grpSpPr bwMode="auto">
          <a:xfrm>
            <a:off x="179388" y="620713"/>
            <a:ext cx="8688387" cy="5500687"/>
            <a:chOff x="179512" y="620688"/>
            <a:chExt cx="8688800" cy="5500826"/>
          </a:xfrm>
        </p:grpSpPr>
        <p:grpSp>
          <p:nvGrpSpPr>
            <p:cNvPr id="27655" name="Group 9"/>
            <p:cNvGrpSpPr>
              <a:grpSpLocks/>
            </p:cNvGrpSpPr>
            <p:nvPr/>
          </p:nvGrpSpPr>
          <p:grpSpPr bwMode="auto">
            <a:xfrm>
              <a:off x="755650" y="1196752"/>
              <a:ext cx="7294602" cy="4924762"/>
              <a:chOff x="755650" y="1196752"/>
              <a:chExt cx="7294602" cy="4924762"/>
            </a:xfrm>
          </p:grpSpPr>
          <p:sp>
            <p:nvSpPr>
              <p:cNvPr id="17"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8"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9"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7665"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6"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7"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8"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9"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7670" name="AutoShape 18"/>
              <p:cNvCxnSpPr>
                <a:cxnSpLocks noChangeShapeType="1"/>
                <a:stCxn id="27667" idx="0"/>
                <a:endCxn id="27669"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1" name="AutoShape 19"/>
              <p:cNvCxnSpPr>
                <a:cxnSpLocks noChangeShapeType="1"/>
                <a:stCxn id="27669" idx="6"/>
                <a:endCxn id="27668"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2" name="AutoShape 20"/>
              <p:cNvCxnSpPr>
                <a:cxnSpLocks noChangeShapeType="1"/>
                <a:stCxn id="27667" idx="4"/>
                <a:endCxn id="27665"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3" name="AutoShape 21"/>
              <p:cNvCxnSpPr>
                <a:cxnSpLocks noChangeShapeType="1"/>
                <a:stCxn id="27665" idx="6"/>
                <a:endCxn id="27666"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4" name="AutoShape 22"/>
              <p:cNvCxnSpPr>
                <a:cxnSpLocks noChangeShapeType="1"/>
                <a:stCxn id="27666" idx="7"/>
                <a:endCxn id="27668"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675" name="Oval 29"/>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7676" name="Picture 30"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7677" name="Picture 31"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7678" name="Oval 32"/>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79" name="Oval 33"/>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0" name="Oval 34"/>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1" name="Oval 35"/>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2" name="Oval 36"/>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3"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4"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5"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6"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7687"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7688"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7689"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7690"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7691" name="AutoShape 40"/>
              <p:cNvCxnSpPr>
                <a:cxnSpLocks noChangeShapeType="1"/>
                <a:stCxn id="27711" idx="5"/>
                <a:endCxn id="27669"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2" name="AutoShape 41"/>
              <p:cNvCxnSpPr>
                <a:cxnSpLocks noChangeShapeType="1"/>
                <a:stCxn id="27690" idx="4"/>
                <a:endCxn id="27669"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3" name="AutoShape 42"/>
              <p:cNvCxnSpPr>
                <a:cxnSpLocks noChangeShapeType="1"/>
                <a:stCxn id="27683" idx="3"/>
                <a:endCxn id="27669"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4" name="AutoShape 43"/>
              <p:cNvCxnSpPr>
                <a:cxnSpLocks noChangeShapeType="1"/>
                <a:stCxn id="27687" idx="5"/>
                <a:endCxn id="27667"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5" name="AutoShape 44"/>
              <p:cNvCxnSpPr>
                <a:cxnSpLocks noChangeShapeType="1"/>
                <a:stCxn id="27675" idx="6"/>
                <a:endCxn id="27667"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6" name="AutoShape 45"/>
              <p:cNvCxnSpPr>
                <a:cxnSpLocks noChangeShapeType="1"/>
                <a:stCxn id="27678" idx="6"/>
                <a:endCxn id="27667"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7" name="AutoShape 46"/>
              <p:cNvCxnSpPr>
                <a:cxnSpLocks noChangeShapeType="1"/>
                <a:stCxn id="27686" idx="7"/>
                <a:endCxn id="27667"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8" name="AutoShape 47"/>
              <p:cNvCxnSpPr>
                <a:cxnSpLocks noChangeShapeType="1"/>
                <a:stCxn id="27668" idx="6"/>
                <a:endCxn id="27688"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9" name="AutoShape 48"/>
              <p:cNvCxnSpPr>
                <a:cxnSpLocks noChangeShapeType="1"/>
                <a:stCxn id="27668" idx="6"/>
                <a:endCxn id="27684"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0" name="AutoShape 49"/>
              <p:cNvCxnSpPr>
                <a:cxnSpLocks noChangeShapeType="1"/>
                <a:stCxn id="27668" idx="6"/>
                <a:endCxn id="27685"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1" name="AutoShape 50"/>
              <p:cNvCxnSpPr>
                <a:cxnSpLocks noChangeShapeType="1"/>
                <a:stCxn id="27668" idx="6"/>
                <a:endCxn id="27689"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2" name="AutoShape 51"/>
              <p:cNvCxnSpPr>
                <a:cxnSpLocks noChangeShapeType="1"/>
                <a:stCxn id="27679" idx="7"/>
                <a:endCxn id="27676"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3" name="AutoShape 52"/>
              <p:cNvCxnSpPr>
                <a:cxnSpLocks noChangeShapeType="1"/>
                <a:stCxn id="27676" idx="2"/>
                <a:endCxn id="27680"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4" name="AutoShape 53"/>
              <p:cNvCxnSpPr>
                <a:cxnSpLocks noChangeShapeType="1"/>
                <a:stCxn id="27686" idx="5"/>
                <a:endCxn id="27676"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5" name="AutoShape 54"/>
              <p:cNvCxnSpPr>
                <a:cxnSpLocks noChangeShapeType="1"/>
                <a:stCxn id="27677" idx="2"/>
                <a:endCxn id="27682"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6" name="AutoShape 55"/>
              <p:cNvCxnSpPr>
                <a:cxnSpLocks noChangeShapeType="1"/>
                <a:stCxn id="27677" idx="2"/>
                <a:endCxn id="27681"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7" name="AutoShape 56"/>
              <p:cNvCxnSpPr>
                <a:cxnSpLocks noChangeShapeType="1"/>
                <a:stCxn id="27677" idx="3"/>
                <a:endCxn id="27689"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708"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7709"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5"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7"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8" name="Group 112"/>
                <p:cNvGrpSpPr>
                  <a:grpSpLocks/>
                </p:cNvGrpSpPr>
                <p:nvPr/>
              </p:nvGrpSpPr>
              <p:grpSpPr bwMode="auto">
                <a:xfrm>
                  <a:off x="162" y="3703"/>
                  <a:ext cx="1032" cy="136"/>
                  <a:chOff x="174" y="3523"/>
                  <a:chExt cx="1032" cy="136"/>
                </a:xfrm>
              </p:grpSpPr>
              <p:sp>
                <p:nvSpPr>
                  <p:cNvPr id="81"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82"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9"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80"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7711"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712"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7713"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7714"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7715"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71" name="Rounded Rectangle 70"/>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717"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3" name="Rounded Rectangle 72"/>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719"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5" name="Rounded Rectangle 74"/>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721"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11" name="Cloud Callout 10"/>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12" name="Cloud Callout 11"/>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3" name="Cloud Callout 12"/>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4" name="Cloud Callout 13"/>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5" name="Cloud Callout 14"/>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6" name="Cloud Callout 15"/>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
        <p:nvSpPr>
          <p:cNvPr id="83" name="Rectangle 82"/>
          <p:cNvSpPr/>
          <p:nvPr/>
        </p:nvSpPr>
        <p:spPr>
          <a:xfrm>
            <a:off x="179388" y="476250"/>
            <a:ext cx="8785225" cy="5761038"/>
          </a:xfrm>
          <a:prstGeom prst="rect">
            <a:avLst/>
          </a:prstGeom>
          <a:solidFill>
            <a:srgbClr val="FFFFFF">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7652" name="Rectangle 2"/>
          <p:cNvSpPr>
            <a:spLocks noGrp="1" noChangeArrowheads="1"/>
          </p:cNvSpPr>
          <p:nvPr>
            <p:ph type="title"/>
          </p:nvPr>
        </p:nvSpPr>
        <p:spPr/>
        <p:txBody>
          <a:bodyPr/>
          <a:lstStyle/>
          <a:p>
            <a:r>
              <a:rPr lang="en-GB" smtClean="0"/>
              <a:t>WIS Centres - DCPC</a:t>
            </a:r>
            <a:endParaRPr lang="en-US" smtClean="0"/>
          </a:p>
        </p:txBody>
      </p:sp>
      <p:sp>
        <p:nvSpPr>
          <p:cNvPr id="2765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2D807CF2-8825-42F0-8174-E87304EDD3F1}" type="slidenum">
              <a:rPr lang="en-US" sz="1400">
                <a:latin typeface="Arial" charset="0"/>
              </a:rPr>
              <a:pPr/>
              <a:t>20</a:t>
            </a:fld>
            <a:endParaRPr lang="en-US" sz="1400">
              <a:latin typeface="Arial" charset="0"/>
            </a:endParaRPr>
          </a:p>
        </p:txBody>
      </p:sp>
      <p:sp>
        <p:nvSpPr>
          <p:cNvPr id="27654" name="Text Box 7"/>
          <p:cNvSpPr txBox="1">
            <a:spLocks noChangeArrowheads="1"/>
          </p:cNvSpPr>
          <p:nvPr/>
        </p:nvSpPr>
        <p:spPr bwMode="auto">
          <a:xfrm>
            <a:off x="1476375" y="1484313"/>
            <a:ext cx="7416800" cy="3725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Programme function</a:t>
            </a:r>
          </a:p>
          <a:p>
            <a:pPr lvl="2">
              <a:spcBef>
                <a:spcPct val="50000"/>
              </a:spcBef>
              <a:buFontTx/>
              <a:buChar char="•"/>
            </a:pPr>
            <a:r>
              <a:rPr lang="en-GB"/>
              <a:t>WWW regional telecommunications hub</a:t>
            </a:r>
          </a:p>
          <a:p>
            <a:pPr lvl="2">
              <a:spcBef>
                <a:spcPct val="50000"/>
              </a:spcBef>
              <a:buFontTx/>
              <a:buChar char="•"/>
            </a:pPr>
            <a:r>
              <a:rPr lang="en-GB"/>
              <a:t>RSMC</a:t>
            </a:r>
          </a:p>
          <a:p>
            <a:pPr lvl="2">
              <a:spcBef>
                <a:spcPct val="50000"/>
              </a:spcBef>
              <a:buFontTx/>
              <a:buChar char="•"/>
            </a:pPr>
            <a:r>
              <a:rPr lang="en-GB"/>
              <a:t>World Data Centre</a:t>
            </a:r>
          </a:p>
          <a:p>
            <a:pPr>
              <a:spcBef>
                <a:spcPct val="50000"/>
              </a:spcBef>
              <a:buFontTx/>
              <a:buChar char="•"/>
            </a:pPr>
            <a:r>
              <a:rPr lang="en-GB"/>
              <a:t>Provide metadata</a:t>
            </a:r>
          </a:p>
          <a:p>
            <a:pPr>
              <a:spcBef>
                <a:spcPct val="50000"/>
              </a:spcBef>
              <a:buFontTx/>
              <a:buChar char="•"/>
            </a:pPr>
            <a:r>
              <a:rPr lang="en-GB"/>
              <a:t>Provide data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7704BE5-CF39-4E67-B27E-BC9DD65995CD}" type="slidenum">
              <a:rPr lang="en-US" sz="1400">
                <a:latin typeface="Arial" charset="0"/>
              </a:rPr>
              <a:pPr/>
              <a:t>21</a:t>
            </a:fld>
            <a:endParaRPr lang="en-US" sz="1400">
              <a:latin typeface="Arial" charset="0"/>
            </a:endParaRPr>
          </a:p>
        </p:txBody>
      </p:sp>
      <p:grpSp>
        <p:nvGrpSpPr>
          <p:cNvPr id="28675" name="Group 8"/>
          <p:cNvGrpSpPr>
            <a:grpSpLocks/>
          </p:cNvGrpSpPr>
          <p:nvPr/>
        </p:nvGrpSpPr>
        <p:grpSpPr bwMode="auto">
          <a:xfrm>
            <a:off x="179388" y="620713"/>
            <a:ext cx="8688387" cy="5500687"/>
            <a:chOff x="179512" y="620688"/>
            <a:chExt cx="8688800" cy="5500826"/>
          </a:xfrm>
        </p:grpSpPr>
        <p:grpSp>
          <p:nvGrpSpPr>
            <p:cNvPr id="28679" name="Group 9"/>
            <p:cNvGrpSpPr>
              <a:grpSpLocks/>
            </p:cNvGrpSpPr>
            <p:nvPr/>
          </p:nvGrpSpPr>
          <p:grpSpPr bwMode="auto">
            <a:xfrm>
              <a:off x="755650" y="1196752"/>
              <a:ext cx="7294602" cy="4924762"/>
              <a:chOff x="755650" y="1196752"/>
              <a:chExt cx="7294602" cy="4924762"/>
            </a:xfrm>
          </p:grpSpPr>
          <p:sp>
            <p:nvSpPr>
              <p:cNvPr id="17"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8"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9"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8689"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0"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1"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2"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3"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8694" name="AutoShape 18"/>
              <p:cNvCxnSpPr>
                <a:cxnSpLocks noChangeShapeType="1"/>
                <a:stCxn id="28691" idx="0"/>
                <a:endCxn id="28693"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5" name="AutoShape 19"/>
              <p:cNvCxnSpPr>
                <a:cxnSpLocks noChangeShapeType="1"/>
                <a:stCxn id="28693" idx="6"/>
                <a:endCxn id="28692"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6" name="AutoShape 20"/>
              <p:cNvCxnSpPr>
                <a:cxnSpLocks noChangeShapeType="1"/>
                <a:stCxn id="28691" idx="4"/>
                <a:endCxn id="28689"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7" name="AutoShape 21"/>
              <p:cNvCxnSpPr>
                <a:cxnSpLocks noChangeShapeType="1"/>
                <a:stCxn id="28689" idx="6"/>
                <a:endCxn id="28690"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8" name="AutoShape 22"/>
              <p:cNvCxnSpPr>
                <a:cxnSpLocks noChangeShapeType="1"/>
                <a:stCxn id="28690" idx="7"/>
                <a:endCxn id="28692"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699" name="Oval 29"/>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8700" name="Picture 30"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8701" name="Picture 31"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8702" name="Oval 32"/>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3" name="Oval 33"/>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4" name="Oval 34"/>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5" name="Oval 35"/>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6" name="Oval 36"/>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7"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8"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9"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10"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8711"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8712"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8713"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8714"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8715" name="AutoShape 40"/>
              <p:cNvCxnSpPr>
                <a:cxnSpLocks noChangeShapeType="1"/>
                <a:stCxn id="28735" idx="5"/>
                <a:endCxn id="28693"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6" name="AutoShape 41"/>
              <p:cNvCxnSpPr>
                <a:cxnSpLocks noChangeShapeType="1"/>
                <a:stCxn id="28714" idx="4"/>
                <a:endCxn id="28693"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7" name="AutoShape 42"/>
              <p:cNvCxnSpPr>
                <a:cxnSpLocks noChangeShapeType="1"/>
                <a:stCxn id="28707" idx="3"/>
                <a:endCxn id="28693"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8" name="AutoShape 43"/>
              <p:cNvCxnSpPr>
                <a:cxnSpLocks noChangeShapeType="1"/>
                <a:stCxn id="28711" idx="5"/>
                <a:endCxn id="28691"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9" name="AutoShape 44"/>
              <p:cNvCxnSpPr>
                <a:cxnSpLocks noChangeShapeType="1"/>
                <a:stCxn id="28699" idx="6"/>
                <a:endCxn id="28691"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0" name="AutoShape 45"/>
              <p:cNvCxnSpPr>
                <a:cxnSpLocks noChangeShapeType="1"/>
                <a:stCxn id="28702" idx="6"/>
                <a:endCxn id="28691"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1" name="AutoShape 46"/>
              <p:cNvCxnSpPr>
                <a:cxnSpLocks noChangeShapeType="1"/>
                <a:stCxn id="28710" idx="7"/>
                <a:endCxn id="28691"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2" name="AutoShape 47"/>
              <p:cNvCxnSpPr>
                <a:cxnSpLocks noChangeShapeType="1"/>
                <a:stCxn id="28692" idx="6"/>
                <a:endCxn id="28712"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3" name="AutoShape 48"/>
              <p:cNvCxnSpPr>
                <a:cxnSpLocks noChangeShapeType="1"/>
                <a:stCxn id="28692" idx="6"/>
                <a:endCxn id="28708"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4" name="AutoShape 49"/>
              <p:cNvCxnSpPr>
                <a:cxnSpLocks noChangeShapeType="1"/>
                <a:stCxn id="28692" idx="6"/>
                <a:endCxn id="28709"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5" name="AutoShape 50"/>
              <p:cNvCxnSpPr>
                <a:cxnSpLocks noChangeShapeType="1"/>
                <a:stCxn id="28692" idx="6"/>
                <a:endCxn id="28713"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6" name="AutoShape 51"/>
              <p:cNvCxnSpPr>
                <a:cxnSpLocks noChangeShapeType="1"/>
                <a:stCxn id="28703" idx="7"/>
                <a:endCxn id="28700"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7" name="AutoShape 52"/>
              <p:cNvCxnSpPr>
                <a:cxnSpLocks noChangeShapeType="1"/>
                <a:stCxn id="28700" idx="2"/>
                <a:endCxn id="28704"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8" name="AutoShape 53"/>
              <p:cNvCxnSpPr>
                <a:cxnSpLocks noChangeShapeType="1"/>
                <a:stCxn id="28710" idx="5"/>
                <a:endCxn id="28700"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9" name="AutoShape 54"/>
              <p:cNvCxnSpPr>
                <a:cxnSpLocks noChangeShapeType="1"/>
                <a:stCxn id="28701" idx="2"/>
                <a:endCxn id="28706"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30" name="AutoShape 55"/>
              <p:cNvCxnSpPr>
                <a:cxnSpLocks noChangeShapeType="1"/>
                <a:stCxn id="28701" idx="2"/>
                <a:endCxn id="28705"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31" name="AutoShape 56"/>
              <p:cNvCxnSpPr>
                <a:cxnSpLocks noChangeShapeType="1"/>
                <a:stCxn id="28701" idx="3"/>
                <a:endCxn id="28713"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732"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8733"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5"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7"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8" name="Group 112"/>
                <p:cNvGrpSpPr>
                  <a:grpSpLocks/>
                </p:cNvGrpSpPr>
                <p:nvPr/>
              </p:nvGrpSpPr>
              <p:grpSpPr bwMode="auto">
                <a:xfrm>
                  <a:off x="162" y="3703"/>
                  <a:ext cx="1032" cy="136"/>
                  <a:chOff x="174" y="3523"/>
                  <a:chExt cx="1032" cy="136"/>
                </a:xfrm>
              </p:grpSpPr>
              <p:sp>
                <p:nvSpPr>
                  <p:cNvPr id="81"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82"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9"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80"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8735"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36"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8737"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8738"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8739"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71" name="Rounded Rectangle 70"/>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741"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3" name="Rounded Rectangle 72"/>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743"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5" name="Rounded Rectangle 74"/>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745"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11" name="Cloud Callout 10"/>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12" name="Cloud Callout 11"/>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3" name="Cloud Callout 12"/>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4" name="Cloud Callout 13"/>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5" name="Cloud Callout 14"/>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6" name="Cloud Callout 15"/>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
        <p:nvSpPr>
          <p:cNvPr id="83" name="Rectangle 82"/>
          <p:cNvSpPr/>
          <p:nvPr/>
        </p:nvSpPr>
        <p:spPr>
          <a:xfrm>
            <a:off x="179388" y="476250"/>
            <a:ext cx="8785225" cy="5761038"/>
          </a:xfrm>
          <a:prstGeom prst="rect">
            <a:avLst/>
          </a:prstGeom>
          <a:solidFill>
            <a:srgbClr val="FFFFFF">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8677" name="Text Box 7"/>
          <p:cNvSpPr txBox="1">
            <a:spLocks noChangeArrowheads="1"/>
          </p:cNvSpPr>
          <p:nvPr/>
        </p:nvSpPr>
        <p:spPr bwMode="auto">
          <a:xfrm>
            <a:off x="1476375" y="1484313"/>
            <a:ext cx="7416800" cy="308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Collect and pass national data to WIS</a:t>
            </a:r>
          </a:p>
          <a:p>
            <a:pPr>
              <a:spcBef>
                <a:spcPct val="50000"/>
              </a:spcBef>
              <a:buFontTx/>
              <a:buChar char="•"/>
            </a:pPr>
            <a:r>
              <a:rPr lang="en-GB"/>
              <a:t>Receive data from WIS for national users</a:t>
            </a:r>
          </a:p>
          <a:p>
            <a:pPr>
              <a:spcBef>
                <a:spcPct val="50000"/>
              </a:spcBef>
              <a:buFontTx/>
              <a:buChar char="•"/>
            </a:pPr>
            <a:r>
              <a:rPr lang="en-GB"/>
              <a:t>Provide metadata to WIS</a:t>
            </a:r>
          </a:p>
          <a:p>
            <a:pPr>
              <a:spcBef>
                <a:spcPct val="50000"/>
              </a:spcBef>
              <a:buFontTx/>
              <a:buChar char="•"/>
            </a:pPr>
            <a:r>
              <a:rPr lang="en-GB"/>
              <a:t>Main source of information for national purposes</a:t>
            </a:r>
          </a:p>
          <a:p>
            <a:pPr>
              <a:spcBef>
                <a:spcPct val="50000"/>
              </a:spcBef>
              <a:buFontTx/>
              <a:buChar char="•"/>
            </a:pPr>
            <a:endParaRPr lang="en-GB"/>
          </a:p>
        </p:txBody>
      </p:sp>
      <p:sp>
        <p:nvSpPr>
          <p:cNvPr id="28678" name="Rectangle 2"/>
          <p:cNvSpPr>
            <a:spLocks noGrp="1" noChangeArrowheads="1"/>
          </p:cNvSpPr>
          <p:nvPr>
            <p:ph type="title"/>
          </p:nvPr>
        </p:nvSpPr>
        <p:spPr/>
        <p:txBody>
          <a:bodyPr/>
          <a:lstStyle/>
          <a:p>
            <a:r>
              <a:rPr lang="en-GB" smtClean="0"/>
              <a:t>WIS Centres - NC</a:t>
            </a:r>
            <a:endParaRPr lang="en-US"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fontAlgn="auto">
              <a:spcAft>
                <a:spcPts val="0"/>
              </a:spcAft>
              <a:defRPr/>
            </a:pPr>
            <a:endParaRPr lang="en-GB" dirty="0"/>
          </a:p>
        </p:txBody>
      </p:sp>
      <p:sp>
        <p:nvSpPr>
          <p:cNvPr id="3" name="Text Placeholder 2"/>
          <p:cNvSpPr>
            <a:spLocks noGrp="1"/>
          </p:cNvSpPr>
          <p:nvPr>
            <p:ph type="body" idx="1"/>
          </p:nvPr>
        </p:nvSpPr>
        <p:spPr/>
        <p:txBody>
          <a:bodyPr rtlCol="0">
            <a:normAutofit/>
          </a:bodyPr>
          <a:lstStyle/>
          <a:p>
            <a:pPr fontAlgn="auto">
              <a:spcBef>
                <a:spcPct val="50000"/>
              </a:spcBef>
              <a:spcAft>
                <a:spcPts val="0"/>
              </a:spcAft>
              <a:buFont typeface="Arial"/>
              <a:buNone/>
              <a:defRPr/>
            </a:pPr>
            <a:r>
              <a:rPr lang="en-GB" dirty="0">
                <a:solidFill>
                  <a:srgbClr val="000090"/>
                </a:solidFill>
                <a:latin typeface="Arial" charset="0"/>
              </a:rPr>
              <a:t>In 2000, CBS agreed characteristics for WIS.</a:t>
            </a:r>
          </a:p>
          <a:p>
            <a:pPr fontAlgn="auto">
              <a:spcBef>
                <a:spcPct val="50000"/>
              </a:spcBef>
              <a:spcAft>
                <a:spcPts val="0"/>
              </a:spcAft>
              <a:buFont typeface="Arial"/>
              <a:buNone/>
              <a:defRPr/>
            </a:pPr>
            <a:endParaRPr lang="en-GB" dirty="0">
              <a:solidFill>
                <a:srgbClr val="000090"/>
              </a:solidFill>
              <a:latin typeface="Arial" charset="0"/>
            </a:endParaRPr>
          </a:p>
          <a:p>
            <a:pPr fontAlgn="auto">
              <a:spcBef>
                <a:spcPct val="50000"/>
              </a:spcBef>
              <a:spcAft>
                <a:spcPts val="0"/>
              </a:spcAft>
              <a:buFont typeface="Arial"/>
              <a:buNone/>
              <a:defRPr/>
            </a:pPr>
            <a:r>
              <a:rPr lang="en-GB" dirty="0">
                <a:solidFill>
                  <a:srgbClr val="000090"/>
                </a:solidFill>
                <a:latin typeface="Arial" charset="0"/>
              </a:rPr>
              <a:t>How well does WIS meet these?</a:t>
            </a:r>
            <a:endParaRPr lang="en-US" dirty="0">
              <a:solidFill>
                <a:srgbClr val="000090"/>
              </a:solidFill>
              <a:latin typeface="Arial" charset="0"/>
            </a:endParaRPr>
          </a:p>
          <a:p>
            <a:pPr fontAlgn="auto">
              <a:spcAft>
                <a:spcPts val="0"/>
              </a:spcAft>
              <a:buFont typeface="Arial"/>
              <a:buNone/>
              <a:defRPr/>
            </a:pPr>
            <a:endParaRPr lang="en-GB" dirty="0"/>
          </a:p>
        </p:txBody>
      </p:sp>
      <p:sp>
        <p:nvSpPr>
          <p:cNvPr id="29700"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FDA8591-763F-43BD-ABD4-157BB0082268}" type="slidenum">
              <a:rPr lang="en-US" sz="1400">
                <a:latin typeface="Arial" charset="0"/>
              </a:rPr>
              <a:pPr/>
              <a:t>22</a:t>
            </a:fld>
            <a:endParaRPr lang="en-US" sz="1400">
              <a:latin typeface="Arial" charset="0"/>
            </a:endParaRPr>
          </a:p>
        </p:txBody>
      </p:sp>
      <p:sp>
        <p:nvSpPr>
          <p:cNvPr id="29701"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Exercise</a:t>
            </a:r>
            <a:endParaRPr lang="en-US" sz="4000" b="1">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ctrTitle"/>
          </p:nvPr>
        </p:nvSpPr>
        <p:spPr/>
        <p:txBody>
          <a:bodyPr/>
          <a:lstStyle/>
          <a:p>
            <a:r>
              <a:rPr lang="en-GB" smtClean="0"/>
              <a:t>Exercise</a:t>
            </a:r>
          </a:p>
        </p:txBody>
      </p:sp>
      <p:sp>
        <p:nvSpPr>
          <p:cNvPr id="3" name="Subtitle 2"/>
          <p:cNvSpPr>
            <a:spLocks noGrp="1"/>
          </p:cNvSpPr>
          <p:nvPr>
            <p:ph type="subTitle" idx="1"/>
          </p:nvPr>
        </p:nvSpPr>
        <p:spPr/>
        <p:txBody>
          <a:bodyPr rtlCol="0">
            <a:normAutofit/>
          </a:bodyPr>
          <a:lstStyle/>
          <a:p>
            <a:pPr fontAlgn="auto">
              <a:spcAft>
                <a:spcPts val="0"/>
              </a:spcAft>
              <a:buFont typeface="Arial"/>
              <a:buNone/>
              <a:defRPr/>
            </a:pPr>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p:txBody>
          <a:bodyPr rtlCol="0">
            <a:normAutofit fontScale="90000"/>
          </a:bodyPr>
          <a:lstStyle/>
          <a:p>
            <a:pPr fontAlgn="auto">
              <a:spcAft>
                <a:spcPts val="0"/>
              </a:spcAft>
              <a:defRPr/>
            </a:pPr>
            <a:r>
              <a:rPr lang="en-GB" smtClean="0"/>
              <a:t>WIS Characteristics – as described in 2000</a:t>
            </a:r>
            <a:endParaRPr lang="en-US" smtClean="0"/>
          </a:p>
        </p:txBody>
      </p:sp>
      <p:sp>
        <p:nvSpPr>
          <p:cNvPr id="31747" name="Rectangle 3"/>
          <p:cNvSpPr>
            <a:spLocks noGrp="1" noChangeArrowheads="1"/>
          </p:cNvSpPr>
          <p:nvPr>
            <p:ph sz="half" idx="1"/>
          </p:nvPr>
        </p:nvSpPr>
        <p:spPr/>
        <p:txBody>
          <a:bodyPr/>
          <a:lstStyle/>
          <a:p>
            <a:pPr marL="0" indent="0">
              <a:lnSpc>
                <a:spcPct val="80000"/>
              </a:lnSpc>
            </a:pPr>
            <a:r>
              <a:rPr lang="en-US" sz="1600" smtClean="0"/>
              <a:t>6.2.62 The Commission agreed that the future WMO information system should provide an integrated approach to meeting the requirements of:</a:t>
            </a:r>
          </a:p>
          <a:p>
            <a:pPr marL="0" indent="0">
              <a:lnSpc>
                <a:spcPct val="80000"/>
              </a:lnSpc>
            </a:pPr>
            <a:endParaRPr lang="en-US" sz="1600" smtClean="0"/>
          </a:p>
          <a:p>
            <a:pPr marL="0" indent="0">
              <a:lnSpc>
                <a:spcPct val="80000"/>
              </a:lnSpc>
            </a:pPr>
            <a:r>
              <a:rPr lang="en-US" sz="1600" smtClean="0"/>
              <a:t>(a) Routine collection of observed data;</a:t>
            </a:r>
          </a:p>
          <a:p>
            <a:pPr marL="0" indent="0">
              <a:lnSpc>
                <a:spcPct val="80000"/>
              </a:lnSpc>
            </a:pPr>
            <a:r>
              <a:rPr lang="en-US" sz="1600" smtClean="0"/>
              <a:t>(b) Automatic dissemination of scheduled products, both real- and non-real-time;</a:t>
            </a:r>
          </a:p>
          <a:p>
            <a:pPr marL="0" indent="0">
              <a:lnSpc>
                <a:spcPct val="80000"/>
              </a:lnSpc>
            </a:pPr>
            <a:r>
              <a:rPr lang="en-US" sz="1600" smtClean="0"/>
              <a:t>(c) Ad hoc non-routine applications (e.g. requests for non-routine data and products).</a:t>
            </a:r>
          </a:p>
          <a:p>
            <a:pPr marL="0" indent="0">
              <a:lnSpc>
                <a:spcPct val="80000"/>
              </a:lnSpc>
            </a:pPr>
            <a:endParaRPr lang="en-US" sz="1600" smtClean="0"/>
          </a:p>
        </p:txBody>
      </p:sp>
      <p:sp>
        <p:nvSpPr>
          <p:cNvPr id="31748" name="Rectangle 4"/>
          <p:cNvSpPr>
            <a:spLocks noGrp="1" noChangeArrowheads="1"/>
          </p:cNvSpPr>
          <p:nvPr>
            <p:ph sz="half" idx="2"/>
          </p:nvPr>
        </p:nvSpPr>
        <p:spPr/>
        <p:txBody>
          <a:bodyPr/>
          <a:lstStyle/>
          <a:p>
            <a:pPr marL="0" indent="0">
              <a:lnSpc>
                <a:spcPct val="80000"/>
              </a:lnSpc>
            </a:pPr>
            <a:r>
              <a:rPr lang="en-US" sz="1600" b="1" smtClean="0"/>
              <a:t>The system should be:</a:t>
            </a:r>
          </a:p>
          <a:p>
            <a:pPr marL="0" indent="0">
              <a:lnSpc>
                <a:spcPct val="80000"/>
              </a:lnSpc>
            </a:pPr>
            <a:r>
              <a:rPr lang="en-US" sz="1600" smtClean="0"/>
              <a:t>(a) Reliable;</a:t>
            </a:r>
          </a:p>
          <a:p>
            <a:pPr marL="0" indent="0">
              <a:lnSpc>
                <a:spcPct val="80000"/>
              </a:lnSpc>
            </a:pPr>
            <a:r>
              <a:rPr lang="en-US" sz="1600" smtClean="0"/>
              <a:t>(b) Cost effective and affordable for developing as well as developed Members;</a:t>
            </a:r>
          </a:p>
          <a:p>
            <a:pPr marL="0" indent="0">
              <a:lnSpc>
                <a:spcPct val="80000"/>
              </a:lnSpc>
            </a:pPr>
            <a:r>
              <a:rPr lang="en-US" sz="1600" smtClean="0"/>
              <a:t>(c) Technologically sustainable and appropriate to local expertise;</a:t>
            </a:r>
          </a:p>
          <a:p>
            <a:pPr marL="0" indent="0">
              <a:lnSpc>
                <a:spcPct val="80000"/>
              </a:lnSpc>
            </a:pPr>
            <a:r>
              <a:rPr lang="en-US" sz="1600" smtClean="0"/>
              <a:t>(d) Modular and scalable;</a:t>
            </a:r>
          </a:p>
          <a:p>
            <a:pPr marL="0" indent="0">
              <a:lnSpc>
                <a:spcPct val="80000"/>
              </a:lnSpc>
            </a:pPr>
            <a:r>
              <a:rPr lang="en-US" sz="1600" smtClean="0"/>
              <a:t>(e) Flexible and able to adjust to changing requirements and to allow dissemination of products from diverse data sources.</a:t>
            </a:r>
          </a:p>
          <a:p>
            <a:pPr marL="0" indent="0">
              <a:lnSpc>
                <a:spcPct val="80000"/>
              </a:lnSpc>
            </a:pPr>
            <a:r>
              <a:rPr lang="en-US" sz="1600" b="1" smtClean="0"/>
              <a:t>The system should also support:</a:t>
            </a:r>
          </a:p>
          <a:p>
            <a:pPr marL="0" indent="0">
              <a:lnSpc>
                <a:spcPct val="80000"/>
              </a:lnSpc>
            </a:pPr>
            <a:r>
              <a:rPr lang="en-US" sz="1600" smtClean="0"/>
              <a:t>(a) Different user groups and access policies;</a:t>
            </a:r>
          </a:p>
          <a:p>
            <a:pPr marL="0" indent="0">
              <a:lnSpc>
                <a:spcPct val="80000"/>
              </a:lnSpc>
            </a:pPr>
            <a:r>
              <a:rPr lang="en-US" sz="1600" smtClean="0"/>
              <a:t>(b) The integration of diverse datasets;</a:t>
            </a:r>
          </a:p>
          <a:p>
            <a:pPr marL="0" indent="0">
              <a:lnSpc>
                <a:spcPct val="80000"/>
              </a:lnSpc>
            </a:pPr>
            <a:r>
              <a:rPr lang="en-US" sz="1600" smtClean="0"/>
              <a:t>(c) Data as well as network security;</a:t>
            </a:r>
          </a:p>
          <a:p>
            <a:pPr marL="0" indent="0">
              <a:lnSpc>
                <a:spcPct val="80000"/>
              </a:lnSpc>
            </a:pPr>
            <a:r>
              <a:rPr lang="en-US" sz="1600" smtClean="0"/>
              <a:t>(d) Ad hoc as well as routine requests for data and products as well as "push");</a:t>
            </a:r>
          </a:p>
          <a:p>
            <a:pPr marL="0" indent="0">
              <a:lnSpc>
                <a:spcPct val="80000"/>
              </a:lnSpc>
            </a:pPr>
            <a:r>
              <a:rPr lang="en-US" sz="1600" smtClean="0"/>
              <a:t>(e) Timely delivery of data and products (appropriate to requirements).</a:t>
            </a:r>
          </a:p>
          <a:p>
            <a:pPr marL="0" indent="0">
              <a:lnSpc>
                <a:spcPct val="80000"/>
              </a:lnSpc>
            </a:pPr>
            <a:endParaRPr lang="en-US" sz="1600" smtClean="0"/>
          </a:p>
          <a:p>
            <a:pPr marL="0" indent="0">
              <a:lnSpc>
                <a:spcPct val="80000"/>
              </a:lnSpc>
            </a:pPr>
            <a:endParaRPr lang="en-US" sz="1600" smtClean="0"/>
          </a:p>
        </p:txBody>
      </p:sp>
      <p:sp>
        <p:nvSpPr>
          <p:cNvPr id="31749"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922FF07-0AA6-4A44-9F55-5413EDE61632}" type="slidenum">
              <a:rPr lang="en-US" sz="1400">
                <a:latin typeface="Arial" charset="0"/>
              </a:rPr>
              <a:pPr/>
              <a:t>24</a:t>
            </a:fld>
            <a:endParaRPr lang="en-US" sz="1400">
              <a:latin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ctrTitle"/>
          </p:nvPr>
        </p:nvSpPr>
        <p:spPr/>
        <p:txBody>
          <a:bodyPr/>
          <a:lstStyle/>
          <a:p>
            <a:r>
              <a:rPr lang="en-GB" smtClean="0"/>
              <a:t>Summary</a:t>
            </a:r>
            <a:br>
              <a:rPr lang="en-GB" smtClean="0"/>
            </a:br>
            <a:endParaRPr lang="en-GB" smtClean="0"/>
          </a:p>
        </p:txBody>
      </p:sp>
      <p:sp>
        <p:nvSpPr>
          <p:cNvPr id="4" name="Subtitle 3"/>
          <p:cNvSpPr>
            <a:spLocks noGrp="1"/>
          </p:cNvSpPr>
          <p:nvPr>
            <p:ph type="subTitle" idx="1"/>
          </p:nvPr>
        </p:nvSpPr>
        <p:spPr/>
        <p:txBody>
          <a:bodyPr rtlCol="0">
            <a:normAutofit/>
          </a:bodyPr>
          <a:lstStyle/>
          <a:p>
            <a:pPr fontAlgn="auto">
              <a:spcAft>
                <a:spcPts val="0"/>
              </a:spcAft>
              <a:buFont typeface="Arial"/>
              <a:buNone/>
              <a:defRPr/>
            </a:pPr>
            <a:r>
              <a:rPr lang="en-GB" sz="2800" dirty="0"/>
              <a:t>http://wis.wmo.int/page=TrainingAids </a:t>
            </a:r>
          </a:p>
          <a:p>
            <a:pPr fontAlgn="auto">
              <a:spcAft>
                <a:spcPts val="0"/>
              </a:spcAft>
              <a:buFont typeface="Arial"/>
              <a:buNone/>
              <a:defRPr/>
            </a:pPr>
            <a:endParaRPr lang="en-GB" dirty="0"/>
          </a:p>
        </p:txBody>
      </p:sp>
      <p:sp>
        <p:nvSpPr>
          <p:cNvPr id="3277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E18636A-8DA6-4CDA-92FD-2D490C39E029}" type="slidenum">
              <a:rPr lang="en-US" sz="1400">
                <a:latin typeface="Arial" charset="0"/>
              </a:rPr>
              <a:pPr/>
              <a:t>25</a:t>
            </a:fld>
            <a:endParaRPr lang="en-US" sz="1400">
              <a:latin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smtClean="0"/>
              <a:t>Summary</a:t>
            </a:r>
            <a:endParaRPr lang="en-US" smtClean="0"/>
          </a:p>
        </p:txBody>
      </p:sp>
      <p:sp>
        <p:nvSpPr>
          <p:cNvPr id="33795" name="Rectangle 3"/>
          <p:cNvSpPr>
            <a:spLocks noGrp="1" noChangeArrowheads="1"/>
          </p:cNvSpPr>
          <p:nvPr>
            <p:ph idx="1"/>
          </p:nvPr>
        </p:nvSpPr>
        <p:spPr/>
        <p:txBody>
          <a:bodyPr/>
          <a:lstStyle/>
          <a:p>
            <a:pPr>
              <a:buFontTx/>
              <a:buChar char="•"/>
            </a:pPr>
            <a:r>
              <a:rPr lang="en-GB" smtClean="0"/>
              <a:t>Extend data exchange beyond GTS</a:t>
            </a:r>
          </a:p>
          <a:p>
            <a:pPr>
              <a:buFontTx/>
              <a:buChar char="•"/>
            </a:pPr>
            <a:r>
              <a:rPr lang="en-GB" smtClean="0"/>
              <a:t>Add flexibility to data gathering and distribution</a:t>
            </a:r>
          </a:p>
          <a:p>
            <a:pPr>
              <a:buFontTx/>
              <a:buChar char="•"/>
            </a:pPr>
            <a:r>
              <a:rPr lang="en-GB" smtClean="0"/>
              <a:t>Centres</a:t>
            </a:r>
          </a:p>
          <a:p>
            <a:pPr lvl="1"/>
            <a:r>
              <a:rPr lang="en-GB" smtClean="0"/>
              <a:t>GISC</a:t>
            </a:r>
          </a:p>
          <a:p>
            <a:pPr lvl="1"/>
            <a:r>
              <a:rPr lang="en-GB" smtClean="0"/>
              <a:t>DCPC</a:t>
            </a:r>
          </a:p>
          <a:p>
            <a:pPr lvl="1"/>
            <a:r>
              <a:rPr lang="en-GB" smtClean="0"/>
              <a:t>NC</a:t>
            </a:r>
          </a:p>
          <a:p>
            <a:pPr>
              <a:buFontTx/>
              <a:buChar char="•"/>
            </a:pPr>
            <a:endParaRPr lang="en-US" smtClean="0"/>
          </a:p>
        </p:txBody>
      </p:sp>
      <p:sp>
        <p:nvSpPr>
          <p:cNvPr id="33796"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1F8AF16E-37CA-4E0F-A884-5676B7DB96F9}" type="slidenum">
              <a:rPr lang="en-US" sz="1400">
                <a:latin typeface="Arial" charset="0"/>
              </a:rPr>
              <a:pPr/>
              <a:t>26</a:t>
            </a:fld>
            <a:endParaRPr lang="en-US" sz="1400">
              <a:latin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Title 1"/>
          <p:cNvSpPr txBox="1">
            <a:spLocks/>
          </p:cNvSpPr>
          <p:nvPr/>
        </p:nvSpPr>
        <p:spPr bwMode="auto">
          <a:xfrm>
            <a:off x="457200" y="2001838"/>
            <a:ext cx="82296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800">
                <a:solidFill>
                  <a:schemeClr val="tx1"/>
                </a:solidFill>
                <a:latin typeface="Arial Narrow" pitchFamily="34" charset="0"/>
              </a:defRPr>
            </a:lvl1pPr>
            <a:lvl2pPr marL="742950" indent="-285750" defTabSz="457200">
              <a:defRPr sz="2800">
                <a:solidFill>
                  <a:schemeClr val="tx1"/>
                </a:solidFill>
                <a:latin typeface="Arial Narrow" pitchFamily="34" charset="0"/>
              </a:defRPr>
            </a:lvl2pPr>
            <a:lvl3pPr marL="1143000" indent="-228600" defTabSz="457200">
              <a:defRPr sz="2800">
                <a:solidFill>
                  <a:schemeClr val="tx1"/>
                </a:solidFill>
                <a:latin typeface="Arial Narrow" pitchFamily="34" charset="0"/>
              </a:defRPr>
            </a:lvl3pPr>
            <a:lvl4pPr marL="1600200" indent="-228600" defTabSz="457200">
              <a:defRPr sz="2800">
                <a:solidFill>
                  <a:schemeClr val="tx1"/>
                </a:solidFill>
                <a:latin typeface="Arial Narrow" pitchFamily="34" charset="0"/>
              </a:defRPr>
            </a:lvl4pPr>
            <a:lvl5pPr marL="2057400" indent="-228600" defTabSz="457200">
              <a:defRPr sz="2800">
                <a:solidFill>
                  <a:schemeClr val="tx1"/>
                </a:solidFill>
                <a:latin typeface="Arial Narrow" pitchFamily="34" charset="0"/>
              </a:defRPr>
            </a:lvl5pPr>
            <a:lvl6pPr marL="2514600" indent="-228600" defTabSz="457200" eaLnBrk="0" fontAlgn="base" hangingPunct="0">
              <a:spcBef>
                <a:spcPct val="20000"/>
              </a:spcBef>
              <a:spcAft>
                <a:spcPct val="0"/>
              </a:spcAft>
              <a:defRPr sz="2800">
                <a:solidFill>
                  <a:schemeClr val="tx1"/>
                </a:solidFill>
                <a:latin typeface="Arial Narrow" pitchFamily="34" charset="0"/>
              </a:defRPr>
            </a:lvl6pPr>
            <a:lvl7pPr marL="2971800" indent="-228600" defTabSz="457200" eaLnBrk="0" fontAlgn="base" hangingPunct="0">
              <a:spcBef>
                <a:spcPct val="20000"/>
              </a:spcBef>
              <a:spcAft>
                <a:spcPct val="0"/>
              </a:spcAft>
              <a:defRPr sz="2800">
                <a:solidFill>
                  <a:schemeClr val="tx1"/>
                </a:solidFill>
                <a:latin typeface="Arial Narrow" pitchFamily="34" charset="0"/>
              </a:defRPr>
            </a:lvl7pPr>
            <a:lvl8pPr marL="3429000" indent="-228600" defTabSz="457200" eaLnBrk="0" fontAlgn="base" hangingPunct="0">
              <a:spcBef>
                <a:spcPct val="20000"/>
              </a:spcBef>
              <a:spcAft>
                <a:spcPct val="0"/>
              </a:spcAft>
              <a:defRPr sz="2800">
                <a:solidFill>
                  <a:schemeClr val="tx1"/>
                </a:solidFill>
                <a:latin typeface="Arial Narrow" pitchFamily="34" charset="0"/>
              </a:defRPr>
            </a:lvl8pPr>
            <a:lvl9pPr marL="3886200" indent="-228600" defTabSz="457200" eaLnBrk="0" fontAlgn="base" hangingPunct="0">
              <a:spcBef>
                <a:spcPct val="20000"/>
              </a:spcBef>
              <a:spcAft>
                <a:spcPct val="0"/>
              </a:spcAft>
              <a:defRPr sz="2800">
                <a:solidFill>
                  <a:schemeClr val="tx1"/>
                </a:solidFill>
                <a:latin typeface="Arial Narrow" pitchFamily="34" charset="0"/>
              </a:defRPr>
            </a:lvl9pPr>
          </a:lstStyle>
          <a:p>
            <a:pPr algn="ctr" eaLnBrk="1" hangingPunct="1">
              <a:spcBef>
                <a:spcPct val="0"/>
              </a:spcBef>
            </a:pPr>
            <a:r>
              <a:rPr lang="en-US" sz="4800">
                <a:solidFill>
                  <a:srgbClr val="000090"/>
                </a:solidFill>
                <a:latin typeface="Calibri" pitchFamily="34" charset="0"/>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templat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Title-SF">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WMO-Template_SF-1_SmallLogo">
  <a:themeElements>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emplate_SF-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emplate_SF-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emplate_SF-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emplate_SF-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emplate_SF-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emplate_SF-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emplate_SF-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emplate_SF-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emplate_SF-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emplate_SF-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emplate_SF-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emplate_SF-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WMOtemplate</Template>
  <TotalTime>440</TotalTime>
  <Words>1355</Words>
  <Application>Microsoft Office PowerPoint</Application>
  <PresentationFormat>On-screen Show (4:3)</PresentationFormat>
  <Paragraphs>423</Paragraphs>
  <Slides>27</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27</vt:i4>
      </vt:variant>
    </vt:vector>
  </HeadingPairs>
  <TitlesOfParts>
    <vt:vector size="39" baseType="lpstr">
      <vt:lpstr>Arial Narrow</vt:lpstr>
      <vt:lpstr>Arial</vt:lpstr>
      <vt:lpstr>Times</vt:lpstr>
      <vt:lpstr>Calibri</vt:lpstr>
      <vt:lpstr>Arial Black</vt:lpstr>
      <vt:lpstr>Verdana</vt:lpstr>
      <vt:lpstr>MS PGothic</vt:lpstr>
      <vt:lpstr>Times New Roman</vt:lpstr>
      <vt:lpstr>WMOtemplate</vt:lpstr>
      <vt:lpstr>WMO-Title-SF</vt:lpstr>
      <vt:lpstr>WMO-Template_SF-1_SmallLogo</vt:lpstr>
      <vt:lpstr>WMO_WHITE_Powerpoint_en_fr</vt:lpstr>
      <vt:lpstr>Introduction to WIS</vt:lpstr>
      <vt:lpstr>WIS Sessions</vt:lpstr>
      <vt:lpstr>Introduction to WIS</vt:lpstr>
      <vt:lpstr>WMO vision Needs of programmes Why not the GTS? </vt:lpstr>
      <vt:lpstr>The WMO vision is…</vt:lpstr>
      <vt:lpstr>The mission of WMO is to:</vt:lpstr>
      <vt:lpstr>What does this mean for WIS?</vt:lpstr>
      <vt:lpstr>Needs of Programmes</vt:lpstr>
      <vt:lpstr>Conflicting priorities</vt:lpstr>
      <vt:lpstr>The GTS is…</vt:lpstr>
      <vt:lpstr>WIS is..</vt:lpstr>
      <vt:lpstr>Benefits of WIS</vt:lpstr>
      <vt:lpstr>Describes information Routinely exchanges information Brokers ad hoc exchanges </vt:lpstr>
      <vt:lpstr>WIS describes information</vt:lpstr>
      <vt:lpstr>WIS routinely exchanges information</vt:lpstr>
      <vt:lpstr>Brokers ad hoc exchanges</vt:lpstr>
      <vt:lpstr>Global information system centres Data collection or production centres National centres</vt:lpstr>
      <vt:lpstr>WIS Centres</vt:lpstr>
      <vt:lpstr>WIS Centres - GISC</vt:lpstr>
      <vt:lpstr>WIS Centres - DCPC</vt:lpstr>
      <vt:lpstr>WIS Centres - NC</vt:lpstr>
      <vt:lpstr>PowerPoint Presentation</vt:lpstr>
      <vt:lpstr>Exercise</vt:lpstr>
      <vt:lpstr>WIS Characteristics – as described in 2000</vt:lpstr>
      <vt:lpstr>Summary </vt:lpstr>
      <vt:lpstr>Summary</vt:lpstr>
      <vt:lpstr>PowerPoint Presentation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WIS1 - Introduction to WIS</dc:title>
  <dc:subject>WIS Training</dc:subject>
  <dc:creator>SForeman</dc:creator>
  <cp:keywords>WIS Training Module</cp:keywords>
  <dc:description>Contributes to Module 1 of WIS training.</dc:description>
  <cp:lastModifiedBy>Steve Foreman</cp:lastModifiedBy>
  <cp:revision>16</cp:revision>
  <dcterms:created xsi:type="dcterms:W3CDTF">2012-09-24T11:54:53Z</dcterms:created>
  <dcterms:modified xsi:type="dcterms:W3CDTF">2016-04-08T15:27:16Z</dcterms:modified>
  <cp:category>WIS_Training</cp:category>
</cp:coreProperties>
</file>