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34" r:id="rId2"/>
  </p:sldMasterIdLst>
  <p:notesMasterIdLst>
    <p:notesMasterId r:id="rId8"/>
  </p:notesMasterIdLst>
  <p:handoutMasterIdLst>
    <p:handoutMasterId r:id="rId9"/>
  </p:handoutMasterIdLst>
  <p:sldIdLst>
    <p:sldId id="262" r:id="rId3"/>
    <p:sldId id="263" r:id="rId4"/>
    <p:sldId id="264" r:id="rId5"/>
    <p:sldId id="266" r:id="rId6"/>
    <p:sldId id="258" r:id="rId7"/>
  </p:sldIdLst>
  <p:sldSz cx="9144000" cy="6858000" type="screen4x3"/>
  <p:notesSz cx="6858000" cy="9144000"/>
  <p:defaultTextStyle>
    <a:defPPr>
      <a:defRPr lang="en-AU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  <a:srgbClr val="0E5F7E"/>
    <a:srgbClr val="0E7D60"/>
    <a:srgbClr val="010000"/>
    <a:srgbClr val="0095C1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6254" autoAdjust="0"/>
  </p:normalViewPr>
  <p:slideViewPr>
    <p:cSldViewPr snapToGrid="0" snapToObjects="1">
      <p:cViewPr>
        <p:scale>
          <a:sx n="100" d="100"/>
          <a:sy n="100" d="100"/>
        </p:scale>
        <p:origin x="-162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D0DC369-D365-4BEE-B6D1-B791D751E912}" type="datetime1">
              <a:rPr lang="en-AU"/>
              <a:pPr/>
              <a:t>06/10/2015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67C0232-B490-40FB-9D50-3514A4B63D32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5519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A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FFB53FF-8661-423E-B3DD-306F8D07FCC1}" type="datetime1">
              <a:rPr lang="en-AU"/>
              <a:pPr/>
              <a:t>06/10/2015</a:t>
            </a:fld>
            <a:endParaRPr lang="en-AU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AU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37C797A-C565-4C69-8B97-6CC0505AD009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3126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4650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itle Placeholder 1"/>
          <p:cNvSpPr>
            <a:spLocks noGrp="1"/>
          </p:cNvSpPr>
          <p:nvPr>
            <p:ph type="ctrTitle"/>
          </p:nvPr>
        </p:nvSpPr>
        <p:spPr>
          <a:xfrm>
            <a:off x="614363" y="1539875"/>
            <a:ext cx="7916862" cy="719138"/>
          </a:xfrm>
        </p:spPr>
        <p:txBody>
          <a:bodyPr/>
          <a:lstStyle>
            <a:lvl1pPr algn="l">
              <a:defRPr smtClean="0">
                <a:latin typeface="Arial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AU" noProof="0" smtClean="0"/>
          </a:p>
        </p:txBody>
      </p:sp>
      <p:sp>
        <p:nvSpPr>
          <p:cNvPr id="18435" name="Text Placeholder 2"/>
          <p:cNvSpPr>
            <a:spLocks noGrp="1"/>
          </p:cNvSpPr>
          <p:nvPr>
            <p:ph type="subTitle" idx="1"/>
          </p:nvPr>
        </p:nvSpPr>
        <p:spPr>
          <a:xfrm>
            <a:off x="614363" y="2312988"/>
            <a:ext cx="7916862" cy="719137"/>
          </a:xfrm>
        </p:spPr>
        <p:txBody>
          <a:bodyPr/>
          <a:lstStyle>
            <a:lvl1pPr marL="0" indent="0">
              <a:buFontTx/>
              <a:buNone/>
              <a:defRPr sz="1800" smtClean="0">
                <a:latin typeface="Arial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AU" noProof="0" smtClean="0"/>
          </a:p>
        </p:txBody>
      </p:sp>
      <p:pic>
        <p:nvPicPr>
          <p:cNvPr id="18437" name="Picture 7" descr="logo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9738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5910" y="274638"/>
            <a:ext cx="6530890" cy="1143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/>
              <a:buChar char="•"/>
              <a:defRPr/>
            </a:lvl2pPr>
            <a:lvl3pPr>
              <a:buFont typeface="Lucida Grande"/>
              <a:buChar char="−"/>
              <a:defRPr/>
            </a:lvl3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159500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81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75668"/>
            <a:ext cx="4038600" cy="415049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75668"/>
            <a:ext cx="4038600" cy="415049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566458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4040188" cy="321439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E5F7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15429"/>
            <a:ext cx="4040188" cy="351073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975668"/>
            <a:ext cx="4041775" cy="321439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E5F7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15429"/>
            <a:ext cx="4041775" cy="351073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524327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60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6609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96880"/>
            <a:ext cx="5111750" cy="422928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buNone/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896880"/>
            <a:ext cx="3008313" cy="42292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55825" y="274638"/>
            <a:ext cx="65309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33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967829"/>
            <a:ext cx="5486400" cy="339950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497709"/>
            <a:ext cx="5486400" cy="80486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55825" y="274638"/>
            <a:ext cx="65309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11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307179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75668"/>
            <a:ext cx="2057400" cy="41504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75668"/>
            <a:ext cx="6019800" cy="4150495"/>
          </a:xfrm>
        </p:spPr>
        <p:txBody>
          <a:bodyPr vert="eaVert"/>
          <a:lstStyle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039265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2590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7130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3438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4000" y="1600200"/>
            <a:ext cx="4241800" cy="5038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43388" cy="5038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4322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5127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6817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093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4371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22932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26451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2588" y="274638"/>
            <a:ext cx="2159000" cy="6364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" y="274638"/>
            <a:ext cx="6326188" cy="6364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0243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7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920875" y="274638"/>
            <a:ext cx="69945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4000" y="1968500"/>
            <a:ext cx="8637588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</p:txBody>
      </p:sp>
      <p:pic>
        <p:nvPicPr>
          <p:cNvPr id="1029" name="Picture 7" descr="logo.ep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9738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44" r:id="rId2"/>
    <p:sldLayoutId id="2147483743" r:id="rId3"/>
    <p:sldLayoutId id="2147483742" r:id="rId4"/>
    <p:sldLayoutId id="2147483741" r:id="rId5"/>
    <p:sldLayoutId id="2147483740" r:id="rId6"/>
    <p:sldLayoutId id="2147483739" r:id="rId7"/>
    <p:sldLayoutId id="2147483738" r:id="rId8"/>
    <p:sldLayoutId id="2147483737" r:id="rId9"/>
    <p:sldLayoutId id="2147483736" r:id="rId10"/>
    <p:sldLayoutId id="2147483735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rgbClr val="0E5F7E"/>
          </a:solidFill>
          <a:latin typeface="Arial"/>
          <a:ea typeface="ＭＳ Ｐゴシック" charset="-128"/>
          <a:cs typeface="Arial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ＭＳ Ｐゴシック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ＭＳ Ｐゴシック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ＭＳ Ｐゴシック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1" fontAlgn="t" hangingPunct="1">
        <a:spcBef>
          <a:spcPct val="30000"/>
        </a:spcBef>
        <a:spcAft>
          <a:spcPct val="30000"/>
        </a:spcAft>
        <a:buChar char="•"/>
        <a:defRPr sz="2400" kern="1200">
          <a:solidFill>
            <a:srgbClr val="666666"/>
          </a:solidFill>
          <a:latin typeface="Arial"/>
          <a:ea typeface="ＭＳ Ｐゴシック" charset="-128"/>
          <a:cs typeface="Arial"/>
        </a:defRPr>
      </a:lvl1pPr>
      <a:lvl2pPr marL="742950" indent="-285750" algn="l" rtl="0" eaLnBrk="1" fontAlgn="t" hangingPunct="1">
        <a:spcBef>
          <a:spcPct val="15000"/>
        </a:spcBef>
        <a:spcAft>
          <a:spcPct val="15000"/>
        </a:spcAft>
        <a:buFont typeface="Arial" charset="0"/>
        <a:buChar char="–"/>
        <a:defRPr sz="2400" kern="1200">
          <a:solidFill>
            <a:srgbClr val="666666"/>
          </a:solidFill>
          <a:latin typeface="Arial"/>
          <a:ea typeface="ＭＳ Ｐゴシック" charset="-128"/>
          <a:cs typeface="Arial"/>
        </a:defRPr>
      </a:lvl2pPr>
      <a:lvl3pPr marL="1143000" indent="-228600" algn="l" rtl="0" eaLnBrk="1" fontAlgn="t" hangingPunct="1">
        <a:spcBef>
          <a:spcPct val="15000"/>
        </a:spcBef>
        <a:spcAft>
          <a:spcPct val="15000"/>
        </a:spcAft>
        <a:buChar char="•"/>
        <a:defRPr sz="2400" kern="1200">
          <a:solidFill>
            <a:srgbClr val="666666"/>
          </a:solidFill>
          <a:latin typeface="Arial"/>
          <a:ea typeface="ＭＳ Ｐゴシック" charset="-128"/>
          <a:cs typeface="Arial"/>
        </a:defRPr>
      </a:lvl3pPr>
      <a:lvl4pPr marL="1600200" indent="-228600" algn="l" rtl="0" eaLnBrk="1" fontAlgn="t" hangingPunct="1">
        <a:spcBef>
          <a:spcPct val="15000"/>
        </a:spcBef>
        <a:spcAft>
          <a:spcPct val="15000"/>
        </a:spcAft>
        <a:buChar char="–"/>
        <a:defRPr sz="2400" kern="1200">
          <a:solidFill>
            <a:srgbClr val="666666"/>
          </a:solidFill>
          <a:latin typeface="Arial"/>
          <a:ea typeface="ＭＳ Ｐゴシック" charset="-128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/>
          <a:ea typeface="ＭＳ Ｐゴシック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4000" y="274638"/>
            <a:ext cx="863758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4000" y="1600200"/>
            <a:ext cx="8637588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2400">
          <a:solidFill>
            <a:srgbClr val="666666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Symbol" pitchFamily="18" charset="2"/>
        <a:buChar char="·"/>
        <a:defRPr sz="2400">
          <a:solidFill>
            <a:srgbClr val="666666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Rectang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Report – GISC Melbourne</a:t>
            </a:r>
            <a:endParaRPr lang="en-US" dirty="0"/>
          </a:p>
        </p:txBody>
      </p:sp>
      <p:sp>
        <p:nvSpPr>
          <p:cNvPr id="64519" name="Rectang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TT-GISC 2015, </a:t>
            </a:r>
            <a:r>
              <a:rPr lang="en-US" dirty="0" smtClean="0"/>
              <a:t>Brasília</a:t>
            </a:r>
            <a:endParaRPr lang="en-US" dirty="0"/>
          </a:p>
        </p:txBody>
      </p:sp>
      <p:pic>
        <p:nvPicPr>
          <p:cNvPr id="64516" name="Picture 4" descr="Placeholder_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8475"/>
            <a:ext cx="9142413" cy="381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Status as of October 2015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April 2013: </a:t>
            </a:r>
            <a:r>
              <a:rPr lang="en-AU" sz="2000" dirty="0" smtClean="0"/>
              <a:t>GISC Melbourne go live</a:t>
            </a:r>
          </a:p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May 2013: </a:t>
            </a:r>
            <a:r>
              <a:rPr lang="en-AU" sz="2000" dirty="0" smtClean="0"/>
              <a:t>RA V workshop covering WIS and TDCF hosed in Melbourne.</a:t>
            </a:r>
          </a:p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Nov 2013 – Aug 2014:</a:t>
            </a:r>
            <a:r>
              <a:rPr lang="en-AU" sz="2000" dirty="0" smtClean="0"/>
              <a:t> RA V in-country visits assisting migration to use of WIS and TCDF.</a:t>
            </a:r>
          </a:p>
          <a:p>
            <a:pPr>
              <a:buFont typeface="Arial" pitchFamily="34" charset="0"/>
              <a:buChar char="•"/>
            </a:pPr>
            <a:r>
              <a:rPr lang="en-AU" sz="2000" b="1" dirty="0">
                <a:solidFill>
                  <a:schemeClr val="tx1"/>
                </a:solidFill>
              </a:rPr>
              <a:t>Feb 2015: </a:t>
            </a:r>
            <a:r>
              <a:rPr lang="en-AU" sz="2000" dirty="0">
                <a:solidFill>
                  <a:schemeClr val="tx1"/>
                </a:solidFill>
              </a:rPr>
              <a:t>Participated in WIS Monitoring Pilot </a:t>
            </a:r>
            <a:r>
              <a:rPr lang="en-AU" sz="2000" dirty="0" smtClean="0">
                <a:solidFill>
                  <a:schemeClr val="tx1"/>
                </a:solidFill>
              </a:rPr>
              <a:t>Project</a:t>
            </a:r>
            <a:endParaRPr lang="en-AU" sz="2000" b="1" dirty="0" smtClean="0"/>
          </a:p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Apr </a:t>
            </a:r>
            <a:r>
              <a:rPr lang="en-AU" sz="2000" b="1" dirty="0" smtClean="0"/>
              <a:t>2015:</a:t>
            </a:r>
            <a:r>
              <a:rPr lang="en-AU" sz="2000" dirty="0" smtClean="0"/>
              <a:t> Made available solar flare forecast: first publication of non-GTS data using WIS.</a:t>
            </a:r>
          </a:p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May </a:t>
            </a:r>
            <a:r>
              <a:rPr lang="en-AU" sz="2000" b="1" dirty="0" smtClean="0"/>
              <a:t>2015:</a:t>
            </a:r>
            <a:r>
              <a:rPr lang="en-AU" sz="2000" dirty="0" smtClean="0"/>
              <a:t> BNOC DCPC internal pilot – delivery of ACCESS model data.</a:t>
            </a:r>
          </a:p>
          <a:p>
            <a:pPr>
              <a:buFont typeface="Arial" pitchFamily="34" charset="0"/>
              <a:buChar char="•"/>
            </a:pPr>
            <a:r>
              <a:rPr lang="en-AU" sz="2000" b="1" dirty="0" smtClean="0"/>
              <a:t>Aug 2015:</a:t>
            </a:r>
            <a:r>
              <a:rPr lang="en-AU" sz="2000" dirty="0" smtClean="0"/>
              <a:t> BNOC DCPC external pilot with </a:t>
            </a:r>
            <a:r>
              <a:rPr lang="en-AU" sz="2000" dirty="0" smtClean="0"/>
              <a:t>Fiji</a:t>
            </a:r>
            <a:endParaRPr lang="en-AU" sz="2000" dirty="0" smtClean="0"/>
          </a:p>
        </p:txBody>
      </p:sp>
    </p:spTree>
    <p:extLst>
      <p:ext uri="{BB962C8B-B14F-4D97-AF65-F5344CB8AC3E}">
        <p14:creationId xmlns:p14="http://schemas.microsoft.com/office/powerpoint/2010/main" val="2946821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Status as of October 2015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AU" dirty="0" smtClean="0"/>
              <a:t>On-site visits for further training and preparation for the implementation of WIS/TDCF in RA-V in SW Pacific:</a:t>
            </a:r>
          </a:p>
          <a:p>
            <a:pPr lvl="1">
              <a:buFont typeface="Arial" pitchFamily="34" charset="0"/>
              <a:buChar char="•"/>
            </a:pPr>
            <a:r>
              <a:rPr lang="en-AU" sz="2000" dirty="0" smtClean="0"/>
              <a:t>10 countries from Nov. 2013 to Aug 2014.</a:t>
            </a:r>
          </a:p>
          <a:p>
            <a:pPr lvl="1">
              <a:buFont typeface="Arial" pitchFamily="34" charset="0"/>
              <a:buChar char="•"/>
            </a:pPr>
            <a:r>
              <a:rPr lang="en-AU" sz="2000" dirty="0" smtClean="0"/>
              <a:t>Topics include: the purpose of WIS, using GISC software, editing metadata, what BUFR messages are and what they look like.</a:t>
            </a:r>
          </a:p>
          <a:p>
            <a:pPr>
              <a:buFont typeface="Arial" pitchFamily="34" charset="0"/>
              <a:buChar char="•"/>
            </a:pPr>
            <a:r>
              <a:rPr lang="en-AU" dirty="0"/>
              <a:t>Started development of BNOC DCPC for subscription to and delivery of NWP model data via WIS.</a:t>
            </a:r>
          </a:p>
          <a:p>
            <a:pPr lvl="1">
              <a:buFont typeface="Arial" pitchFamily="34" charset="0"/>
              <a:buChar char="•"/>
            </a:pPr>
            <a:r>
              <a:rPr lang="en-AU" sz="2000" dirty="0"/>
              <a:t>May 2015: Internal trials of ACCESS-G, ACCESS-R and ACCESS-C model data via development GISC.</a:t>
            </a:r>
          </a:p>
          <a:p>
            <a:pPr lvl="1">
              <a:buFont typeface="Arial" pitchFamily="34" charset="0"/>
              <a:buChar char="•"/>
            </a:pPr>
            <a:r>
              <a:rPr lang="en-AU" sz="2000" dirty="0"/>
              <a:t>Aug 2015: Began external trials of delivery of ACCESS-G model data to Fiji via Internet</a:t>
            </a:r>
            <a:r>
              <a:rPr lang="en-AU" sz="2000" dirty="0" smtClean="0"/>
              <a:t>.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33846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Status as of October 2015</a:t>
            </a:r>
            <a:endParaRPr lang="en-A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30350"/>
              </p:ext>
            </p:extLst>
          </p:nvPr>
        </p:nvGraphicFramePr>
        <p:xfrm>
          <a:off x="254000" y="1968500"/>
          <a:ext cx="8623300" cy="33375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302000"/>
                <a:gridCol w="5321300"/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Current Status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Operational (BoM SLA Category</a:t>
                      </a:r>
                      <a:r>
                        <a:rPr lang="en-AU" baseline="0" dirty="0" smtClean="0"/>
                        <a:t> 1)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Metadata Synchronisation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10 Operational GISCs and GISC-WIMMS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Avg. Extracted. Data /day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42.70 </a:t>
                      </a:r>
                      <a:r>
                        <a:rPr lang="en-AU" dirty="0" err="1" smtClean="0"/>
                        <a:t>MiB</a:t>
                      </a:r>
                      <a:r>
                        <a:rPr lang="en-AU" dirty="0" smtClean="0"/>
                        <a:t> per</a:t>
                      </a:r>
                      <a:r>
                        <a:rPr lang="en-AU" baseline="0" dirty="0" smtClean="0"/>
                        <a:t> day (636 files)**</a:t>
                      </a:r>
                      <a:endParaRPr lang="en-A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        GTS Data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tx1"/>
                          </a:solidFill>
                        </a:rPr>
                        <a:t>399.59</a:t>
                      </a:r>
                      <a:r>
                        <a:rPr lang="en-AU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AU" baseline="0" dirty="0" err="1" smtClean="0">
                          <a:solidFill>
                            <a:schemeClr val="tx1"/>
                          </a:solidFill>
                        </a:rPr>
                        <a:t>KiB</a:t>
                      </a:r>
                      <a:r>
                        <a:rPr lang="en-AU" baseline="0" dirty="0" smtClean="0">
                          <a:solidFill>
                            <a:schemeClr val="tx1"/>
                          </a:solidFill>
                        </a:rPr>
                        <a:t> per day (600 files)**</a:t>
                      </a:r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Subscriptions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tx1"/>
                          </a:solidFill>
                        </a:rPr>
                        <a:t>95 active</a:t>
                      </a:r>
                      <a:r>
                        <a:rPr lang="en-AU" baseline="0" dirty="0" smtClean="0">
                          <a:solidFill>
                            <a:schemeClr val="tx1"/>
                          </a:solidFill>
                        </a:rPr>
                        <a:t> subscriptions*</a:t>
                      </a:r>
                      <a:endParaRPr lang="en-A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Cache Size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1.44 </a:t>
                      </a:r>
                      <a:r>
                        <a:rPr lang="en-AU" dirty="0" err="1" smtClean="0"/>
                        <a:t>GiB</a:t>
                      </a:r>
                      <a:r>
                        <a:rPr lang="en-AU" dirty="0" smtClean="0"/>
                        <a:t>*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        RA V Data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16.09 </a:t>
                      </a:r>
                      <a:r>
                        <a:rPr lang="en-AU" dirty="0" err="1" smtClean="0"/>
                        <a:t>MiB</a:t>
                      </a:r>
                      <a:r>
                        <a:rPr lang="en-AU" dirty="0" smtClean="0"/>
                        <a:t>*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Metadata Catalogue Size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145223 records*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        WCP 1.3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10207 records</a:t>
                      </a:r>
                      <a:endParaRPr lang="en-A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4000" y="5867400"/>
            <a:ext cx="39950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600" i="1" dirty="0" smtClean="0"/>
              <a:t>* Sampled at 00:00 4</a:t>
            </a:r>
            <a:r>
              <a:rPr lang="en-AU" sz="1600" i="1" baseline="30000" dirty="0" smtClean="0"/>
              <a:t>th</a:t>
            </a:r>
            <a:r>
              <a:rPr lang="en-AU" sz="1600" i="1" dirty="0" smtClean="0"/>
              <a:t> October 2015 UTC</a:t>
            </a:r>
          </a:p>
          <a:p>
            <a:r>
              <a:rPr lang="en-AU" sz="1600" i="1" dirty="0" smtClean="0"/>
              <a:t>** September 2015</a:t>
            </a:r>
            <a:endParaRPr lang="en-AU" sz="1600" i="1" dirty="0"/>
          </a:p>
        </p:txBody>
      </p:sp>
    </p:spTree>
    <p:extLst>
      <p:ext uri="{BB962C8B-B14F-4D97-AF65-F5344CB8AC3E}">
        <p14:creationId xmlns:p14="http://schemas.microsoft.com/office/powerpoint/2010/main" val="2649998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409575" y="5453063"/>
            <a:ext cx="6400800" cy="754062"/>
          </a:xfrm>
          <a:prstGeom prst="rect">
            <a:avLst/>
          </a:prstGeom>
        </p:spPr>
        <p:txBody>
          <a:bodyPr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AU" sz="1400" dirty="0" smtClean="0"/>
              <a:t>Leon Mika</a:t>
            </a:r>
            <a:endParaRPr lang="en-AU" sz="1400" dirty="0"/>
          </a:p>
          <a:p>
            <a:pPr eaLnBrk="1" hangingPunct="1"/>
            <a:r>
              <a:rPr lang="en-AU" sz="1400" dirty="0" smtClean="0"/>
              <a:t>+61 3 9669 4522</a:t>
            </a:r>
            <a:endParaRPr lang="en-AU" sz="1400" dirty="0"/>
          </a:p>
          <a:p>
            <a:pPr eaLnBrk="1" hangingPunct="1"/>
            <a:r>
              <a:rPr lang="en-AU" sz="1400" dirty="0" smtClean="0"/>
              <a:t>l.mika@bom.gov.au</a:t>
            </a:r>
            <a:endParaRPr lang="en-AU" sz="14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9575" y="1973263"/>
            <a:ext cx="7772400" cy="488950"/>
          </a:xfrm>
          <a:prstGeom prst="rect">
            <a:avLst/>
          </a:prstGeom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AU">
                <a:solidFill>
                  <a:srgbClr val="1F5C80"/>
                </a:solidFill>
                <a:cs typeface="Arial" charset="0"/>
              </a:rPr>
              <a:t>Thank you…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reau_Generic_2012_v2">
  <a:themeElements>
    <a:clrScheme name="Bureau Standard 2">
      <a:dk1>
        <a:srgbClr val="666666"/>
      </a:dk1>
      <a:lt1>
        <a:srgbClr val="FFFFFF"/>
      </a:lt1>
      <a:dk2>
        <a:srgbClr val="34657F"/>
      </a:dk2>
      <a:lt2>
        <a:srgbClr val="EEECE1"/>
      </a:lt2>
      <a:accent1>
        <a:srgbClr val="00AFD7"/>
      </a:accent1>
      <a:accent2>
        <a:srgbClr val="34657F"/>
      </a:accent2>
      <a:accent3>
        <a:srgbClr val="FFFFFF"/>
      </a:accent3>
      <a:accent4>
        <a:srgbClr val="565656"/>
      </a:accent4>
      <a:accent5>
        <a:srgbClr val="AAD4E8"/>
      </a:accent5>
      <a:accent6>
        <a:srgbClr val="2E5B72"/>
      </a:accent6>
      <a:hlink>
        <a:srgbClr val="00AFD7"/>
      </a:hlink>
      <a:folHlink>
        <a:srgbClr val="671E7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ureau Standard 1">
        <a:dk1>
          <a:srgbClr val="666666"/>
        </a:dk1>
        <a:lt1>
          <a:srgbClr val="FFFFFF"/>
        </a:lt1>
        <a:dk2>
          <a:srgbClr val="1F497D"/>
        </a:dk2>
        <a:lt2>
          <a:srgbClr val="EEECE1"/>
        </a:lt2>
        <a:accent1>
          <a:srgbClr val="10ADDA"/>
        </a:accent1>
        <a:accent2>
          <a:srgbClr val="2A597A"/>
        </a:accent2>
        <a:accent3>
          <a:srgbClr val="FFFFFF"/>
        </a:accent3>
        <a:accent4>
          <a:srgbClr val="565656"/>
        </a:accent4>
        <a:accent5>
          <a:srgbClr val="AAD3EA"/>
        </a:accent5>
        <a:accent6>
          <a:srgbClr val="25506E"/>
        </a:accent6>
        <a:hlink>
          <a:srgbClr val="FF0000"/>
        </a:hlink>
        <a:folHlink>
          <a:srgbClr val="FFE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Standard 2">
        <a:dk1>
          <a:srgbClr val="666666"/>
        </a:dk1>
        <a:lt1>
          <a:srgbClr val="FFFFFF"/>
        </a:lt1>
        <a:dk2>
          <a:srgbClr val="34657F"/>
        </a:dk2>
        <a:lt2>
          <a:srgbClr val="EEECE1"/>
        </a:lt2>
        <a:accent1>
          <a:srgbClr val="00AFD7"/>
        </a:accent1>
        <a:accent2>
          <a:srgbClr val="34657F"/>
        </a:accent2>
        <a:accent3>
          <a:srgbClr val="FFFFFF"/>
        </a:accent3>
        <a:accent4>
          <a:srgbClr val="565656"/>
        </a:accent4>
        <a:accent5>
          <a:srgbClr val="AAD4E8"/>
        </a:accent5>
        <a:accent6>
          <a:srgbClr val="2E5B72"/>
        </a:accent6>
        <a:hlink>
          <a:srgbClr val="00AFD7"/>
        </a:hlink>
        <a:folHlink>
          <a:srgbClr val="671E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ureau Blank">
  <a:themeElements>
    <a:clrScheme name="Bureau Blank 13">
      <a:dk1>
        <a:srgbClr val="666666"/>
      </a:dk1>
      <a:lt1>
        <a:srgbClr val="FFFFFF"/>
      </a:lt1>
      <a:dk2>
        <a:srgbClr val="34657F"/>
      </a:dk2>
      <a:lt2>
        <a:srgbClr val="EEECE1"/>
      </a:lt2>
      <a:accent1>
        <a:srgbClr val="00AFD7"/>
      </a:accent1>
      <a:accent2>
        <a:srgbClr val="34657F"/>
      </a:accent2>
      <a:accent3>
        <a:srgbClr val="FFFFFF"/>
      </a:accent3>
      <a:accent4>
        <a:srgbClr val="565656"/>
      </a:accent4>
      <a:accent5>
        <a:srgbClr val="AAD4E8"/>
      </a:accent5>
      <a:accent6>
        <a:srgbClr val="2E5B72"/>
      </a:accent6>
      <a:hlink>
        <a:srgbClr val="00AFD7"/>
      </a:hlink>
      <a:folHlink>
        <a:srgbClr val="671E75"/>
      </a:folHlink>
    </a:clrScheme>
    <a:fontScheme name="Bureau 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reau 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3">
        <a:dk1>
          <a:srgbClr val="666666"/>
        </a:dk1>
        <a:lt1>
          <a:srgbClr val="FFFFFF"/>
        </a:lt1>
        <a:dk2>
          <a:srgbClr val="34657F"/>
        </a:dk2>
        <a:lt2>
          <a:srgbClr val="EEECE1"/>
        </a:lt2>
        <a:accent1>
          <a:srgbClr val="00AFD7"/>
        </a:accent1>
        <a:accent2>
          <a:srgbClr val="34657F"/>
        </a:accent2>
        <a:accent3>
          <a:srgbClr val="FFFFFF"/>
        </a:accent3>
        <a:accent4>
          <a:srgbClr val="565656"/>
        </a:accent4>
        <a:accent5>
          <a:srgbClr val="AAD4E8"/>
        </a:accent5>
        <a:accent6>
          <a:srgbClr val="2E5B72"/>
        </a:accent6>
        <a:hlink>
          <a:srgbClr val="00AFD7"/>
        </a:hlink>
        <a:folHlink>
          <a:srgbClr val="671E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Bureau_Generic_2012_v2</Template>
  <TotalTime>471</TotalTime>
  <Words>309</Words>
  <Application>Microsoft Office PowerPoint</Application>
  <PresentationFormat>On-screen Show (4:3)</PresentationFormat>
  <Paragraphs>42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Bureau_Generic_2012_v2</vt:lpstr>
      <vt:lpstr>Bureau Blank</vt:lpstr>
      <vt:lpstr>Status Report – GISC Melbourne</vt:lpstr>
      <vt:lpstr>Status as of October 2015</vt:lpstr>
      <vt:lpstr>Status as of October 2015</vt:lpstr>
      <vt:lpstr>Status as of October 2015</vt:lpstr>
      <vt:lpstr>PowerPoint Presentation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Melbourne Status</dc:title>
  <dc:creator>Leon Mika</dc:creator>
  <cp:lastModifiedBy>Leon Mika</cp:lastModifiedBy>
  <cp:revision>79</cp:revision>
  <dcterms:created xsi:type="dcterms:W3CDTF">2015-10-04T21:43:05Z</dcterms:created>
  <dcterms:modified xsi:type="dcterms:W3CDTF">2015-10-06T03:26:16Z</dcterms:modified>
</cp:coreProperties>
</file>