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bookmarkIdSeed="2">
  <p:sldMasterIdLst>
    <p:sldMasterId id="2147483651" r:id="rId1"/>
    <p:sldMasterId id="2147483650" r:id="rId2"/>
  </p:sldMasterIdLst>
  <p:notesMasterIdLst>
    <p:notesMasterId r:id="rId42"/>
  </p:notesMasterIdLst>
  <p:handoutMasterIdLst>
    <p:handoutMasterId r:id="rId43"/>
  </p:handoutMasterIdLst>
  <p:sldIdLst>
    <p:sldId id="263" r:id="rId3"/>
    <p:sldId id="266" r:id="rId4"/>
    <p:sldId id="268" r:id="rId5"/>
    <p:sldId id="267" r:id="rId6"/>
    <p:sldId id="269" r:id="rId7"/>
    <p:sldId id="270" r:id="rId8"/>
    <p:sldId id="271" r:id="rId9"/>
    <p:sldId id="272" r:id="rId10"/>
    <p:sldId id="273" r:id="rId11"/>
    <p:sldId id="274" r:id="rId12"/>
    <p:sldId id="265" r:id="rId13"/>
    <p:sldId id="279" r:id="rId14"/>
    <p:sldId id="278" r:id="rId15"/>
    <p:sldId id="282" r:id="rId16"/>
    <p:sldId id="283" r:id="rId17"/>
    <p:sldId id="281" r:id="rId18"/>
    <p:sldId id="285" r:id="rId19"/>
    <p:sldId id="286" r:id="rId20"/>
    <p:sldId id="299" r:id="rId21"/>
    <p:sldId id="300" r:id="rId22"/>
    <p:sldId id="287" r:id="rId23"/>
    <p:sldId id="289" r:id="rId24"/>
    <p:sldId id="288" r:id="rId25"/>
    <p:sldId id="290" r:id="rId26"/>
    <p:sldId id="291" r:id="rId27"/>
    <p:sldId id="280" r:id="rId28"/>
    <p:sldId id="256" r:id="rId29"/>
    <p:sldId id="292" r:id="rId30"/>
    <p:sldId id="264" r:id="rId31"/>
    <p:sldId id="293" r:id="rId32"/>
    <p:sldId id="294" r:id="rId33"/>
    <p:sldId id="296" r:id="rId34"/>
    <p:sldId id="295" r:id="rId35"/>
    <p:sldId id="297" r:id="rId36"/>
    <p:sldId id="298" r:id="rId37"/>
    <p:sldId id="275" r:id="rId38"/>
    <p:sldId id="276" r:id="rId39"/>
    <p:sldId id="277" r:id="rId40"/>
    <p:sldId id="262" r:id="rId41"/>
  </p:sldIdLst>
  <p:sldSz cx="9144000" cy="6858000" type="screen4x3"/>
  <p:notesSz cx="6858000" cy="9144000"/>
  <p:defaultTextStyle>
    <a:defPPr>
      <a:defRPr lang="en-GB"/>
    </a:defPPr>
    <a:lvl1pPr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17" autoAdjust="0"/>
  </p:normalViewPr>
  <p:slideViewPr>
    <p:cSldViewPr>
      <p:cViewPr varScale="1">
        <p:scale>
          <a:sx n="71" d="100"/>
          <a:sy n="71" d="100"/>
        </p:scale>
        <p:origin x="-135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handoutMaster" Target="handoutMasters/handoutMaster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8A27B97-E01E-4A98-99F1-ED06E734C8A0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1825419-8622-4D3D-876C-8573896CE330}">
      <dgm:prSet phldrT="[Text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 dirty="0"/>
        </a:p>
      </dgm:t>
    </dgm:pt>
    <dgm:pt modelId="{8FB3E2C1-FAA1-45D9-84D9-6F72966C52B5}" type="parTrans" cxnId="{82DCE35F-2CBE-4375-BFCD-2E8A8ECEF319}">
      <dgm:prSet/>
      <dgm:spPr/>
      <dgm:t>
        <a:bodyPr/>
        <a:lstStyle/>
        <a:p>
          <a:endParaRPr lang="en-GB"/>
        </a:p>
      </dgm:t>
    </dgm:pt>
    <dgm:pt modelId="{F4589145-4521-43ED-B373-4A35A22005D5}" type="sibTrans" cxnId="{82DCE35F-2CBE-4375-BFCD-2E8A8ECEF319}">
      <dgm:prSet/>
      <dgm:spPr>
        <a:ln w="63500">
          <a:solidFill>
            <a:schemeClr val="accent2"/>
          </a:solidFill>
        </a:ln>
      </dgm:spPr>
      <dgm:t>
        <a:bodyPr/>
        <a:lstStyle/>
        <a:p>
          <a:endParaRPr lang="en-GB"/>
        </a:p>
      </dgm:t>
    </dgm:pt>
    <dgm:pt modelId="{9D8316FF-5EED-447D-92C2-50B1464BCD49}">
      <dgm:prSet phldrT="[Text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B045157D-E455-48BC-A2BF-C40298E575D8}" type="parTrans" cxnId="{4F821387-335F-4619-B0C2-F229166F1F12}">
      <dgm:prSet/>
      <dgm:spPr/>
      <dgm:t>
        <a:bodyPr/>
        <a:lstStyle/>
        <a:p>
          <a:endParaRPr lang="en-GB"/>
        </a:p>
      </dgm:t>
    </dgm:pt>
    <dgm:pt modelId="{499CA34F-BF38-42D6-9686-85B683E892A9}" type="sibTrans" cxnId="{4F821387-335F-4619-B0C2-F229166F1F12}">
      <dgm:prSet/>
      <dgm:spPr>
        <a:ln w="63500">
          <a:solidFill>
            <a:schemeClr val="accent2"/>
          </a:solidFill>
        </a:ln>
      </dgm:spPr>
      <dgm:t>
        <a:bodyPr/>
        <a:lstStyle/>
        <a:p>
          <a:endParaRPr lang="en-GB"/>
        </a:p>
      </dgm:t>
    </dgm:pt>
    <dgm:pt modelId="{1BAB9533-8A72-4942-B936-E7E350ED5667}">
      <dgm:prSet phldrT="[Text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 dirty="0"/>
        </a:p>
      </dgm:t>
    </dgm:pt>
    <dgm:pt modelId="{12547D3F-844B-4B04-A73C-57C17252333F}" type="parTrans" cxnId="{5A2974B3-5386-461C-BBE9-7853F3C12988}">
      <dgm:prSet/>
      <dgm:spPr/>
      <dgm:t>
        <a:bodyPr/>
        <a:lstStyle/>
        <a:p>
          <a:endParaRPr lang="en-GB"/>
        </a:p>
      </dgm:t>
    </dgm:pt>
    <dgm:pt modelId="{DD391D29-B7F4-4065-A4AD-DD9ECB88B9D7}" type="sibTrans" cxnId="{5A2974B3-5386-461C-BBE9-7853F3C12988}">
      <dgm:prSet/>
      <dgm:spPr>
        <a:ln w="63500">
          <a:solidFill>
            <a:schemeClr val="accent2"/>
          </a:solidFill>
        </a:ln>
      </dgm:spPr>
      <dgm:t>
        <a:bodyPr/>
        <a:lstStyle/>
        <a:p>
          <a:endParaRPr lang="en-GB"/>
        </a:p>
      </dgm:t>
    </dgm:pt>
    <dgm:pt modelId="{16D98294-32FD-495C-A79D-D78F88856443}">
      <dgm:prSet phldrT="[Text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5B04E53C-7FF5-4DB3-9B7E-724C4D3EEFD0}" type="parTrans" cxnId="{8EA87495-D01F-49FF-B0B0-E7523F351138}">
      <dgm:prSet/>
      <dgm:spPr/>
      <dgm:t>
        <a:bodyPr/>
        <a:lstStyle/>
        <a:p>
          <a:endParaRPr lang="en-GB"/>
        </a:p>
      </dgm:t>
    </dgm:pt>
    <dgm:pt modelId="{9512C4BD-B23B-44DA-A566-A5B547F548E4}" type="sibTrans" cxnId="{8EA87495-D01F-49FF-B0B0-E7523F351138}">
      <dgm:prSet/>
      <dgm:spPr>
        <a:ln w="63500">
          <a:solidFill>
            <a:schemeClr val="accent2"/>
          </a:solidFill>
        </a:ln>
      </dgm:spPr>
      <dgm:t>
        <a:bodyPr/>
        <a:lstStyle/>
        <a:p>
          <a:endParaRPr lang="en-GB"/>
        </a:p>
      </dgm:t>
    </dgm:pt>
    <dgm:pt modelId="{3185A093-B71A-4CC3-BBB4-42D52822B24F}">
      <dgm:prSet phldrT="[Text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 dirty="0"/>
        </a:p>
      </dgm:t>
    </dgm:pt>
    <dgm:pt modelId="{D8A3805B-787D-4C81-9092-F3735874733B}" type="parTrans" cxnId="{0D03E530-074D-417A-8751-277A44017FB0}">
      <dgm:prSet/>
      <dgm:spPr/>
      <dgm:t>
        <a:bodyPr/>
        <a:lstStyle/>
        <a:p>
          <a:endParaRPr lang="en-GB"/>
        </a:p>
      </dgm:t>
    </dgm:pt>
    <dgm:pt modelId="{3BDDE7BD-8731-4CA9-B45B-3886D6F63313}" type="sibTrans" cxnId="{0D03E530-074D-417A-8751-277A44017FB0}">
      <dgm:prSet/>
      <dgm:spPr>
        <a:ln w="63500">
          <a:solidFill>
            <a:schemeClr val="accent2"/>
          </a:solidFill>
        </a:ln>
      </dgm:spPr>
      <dgm:t>
        <a:bodyPr/>
        <a:lstStyle/>
        <a:p>
          <a:endParaRPr lang="en-GB"/>
        </a:p>
      </dgm:t>
    </dgm:pt>
    <dgm:pt modelId="{E4B5BD64-5C07-4A54-95D2-2485E5A2EDAE}" type="pres">
      <dgm:prSet presAssocID="{C8A27B97-E01E-4A98-99F1-ED06E734C8A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C2974E7E-BE64-4BA7-B825-E2D7F092A2AA}" type="pres">
      <dgm:prSet presAssocID="{31825419-8622-4D3D-876C-8573896CE330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4B8D2B8-3402-498B-9A22-4BF704414D46}" type="pres">
      <dgm:prSet presAssocID="{31825419-8622-4D3D-876C-8573896CE330}" presName="spNode" presStyleCnt="0"/>
      <dgm:spPr/>
    </dgm:pt>
    <dgm:pt modelId="{F535887A-3A4F-4065-96DC-280AC3CDE150}" type="pres">
      <dgm:prSet presAssocID="{F4589145-4521-43ED-B373-4A35A22005D5}" presName="sibTrans" presStyleLbl="sibTrans1D1" presStyleIdx="0" presStyleCnt="5"/>
      <dgm:spPr/>
      <dgm:t>
        <a:bodyPr/>
        <a:lstStyle/>
        <a:p>
          <a:endParaRPr lang="en-GB"/>
        </a:p>
      </dgm:t>
    </dgm:pt>
    <dgm:pt modelId="{AE0E8768-949C-44FB-891D-E577A3648378}" type="pres">
      <dgm:prSet presAssocID="{9D8316FF-5EED-447D-92C2-50B1464BCD4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1A7882F-2CA6-49B2-AC70-AB1E7BFFC457}" type="pres">
      <dgm:prSet presAssocID="{9D8316FF-5EED-447D-92C2-50B1464BCD49}" presName="spNode" presStyleCnt="0"/>
      <dgm:spPr/>
    </dgm:pt>
    <dgm:pt modelId="{ED160B57-2346-402F-9017-9F96A3F48D9D}" type="pres">
      <dgm:prSet presAssocID="{499CA34F-BF38-42D6-9686-85B683E892A9}" presName="sibTrans" presStyleLbl="sibTrans1D1" presStyleIdx="1" presStyleCnt="5"/>
      <dgm:spPr/>
      <dgm:t>
        <a:bodyPr/>
        <a:lstStyle/>
        <a:p>
          <a:endParaRPr lang="en-GB"/>
        </a:p>
      </dgm:t>
    </dgm:pt>
    <dgm:pt modelId="{5EEC8A90-D194-4CDC-AD5F-2386D53C7273}" type="pres">
      <dgm:prSet presAssocID="{1BAB9533-8A72-4942-B936-E7E350ED566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6E18344-4F20-4FB2-A422-19A286B4ADB1}" type="pres">
      <dgm:prSet presAssocID="{1BAB9533-8A72-4942-B936-E7E350ED5667}" presName="spNode" presStyleCnt="0"/>
      <dgm:spPr/>
    </dgm:pt>
    <dgm:pt modelId="{A71B0FD6-1B81-4083-9D53-88FED3FCCDF6}" type="pres">
      <dgm:prSet presAssocID="{DD391D29-B7F4-4065-A4AD-DD9ECB88B9D7}" presName="sibTrans" presStyleLbl="sibTrans1D1" presStyleIdx="2" presStyleCnt="5"/>
      <dgm:spPr/>
      <dgm:t>
        <a:bodyPr/>
        <a:lstStyle/>
        <a:p>
          <a:endParaRPr lang="en-GB"/>
        </a:p>
      </dgm:t>
    </dgm:pt>
    <dgm:pt modelId="{D69BD989-8930-4644-8B3B-811EC7A6EEE8}" type="pres">
      <dgm:prSet presAssocID="{16D98294-32FD-495C-A79D-D78F88856443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89EBCDA-09C8-45A9-9925-C4E842F34471}" type="pres">
      <dgm:prSet presAssocID="{16D98294-32FD-495C-A79D-D78F88856443}" presName="spNode" presStyleCnt="0"/>
      <dgm:spPr/>
    </dgm:pt>
    <dgm:pt modelId="{2CA37B51-B806-43EB-9F99-F67F0C4F1B83}" type="pres">
      <dgm:prSet presAssocID="{9512C4BD-B23B-44DA-A566-A5B547F548E4}" presName="sibTrans" presStyleLbl="sibTrans1D1" presStyleIdx="3" presStyleCnt="5"/>
      <dgm:spPr/>
      <dgm:t>
        <a:bodyPr/>
        <a:lstStyle/>
        <a:p>
          <a:endParaRPr lang="en-GB"/>
        </a:p>
      </dgm:t>
    </dgm:pt>
    <dgm:pt modelId="{0DCCDEF6-57BA-4226-8A18-3026C6FC3DF3}" type="pres">
      <dgm:prSet presAssocID="{3185A093-B71A-4CC3-BBB4-42D52822B24F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179EF9C-A4E0-4FF1-BF8F-F33CC8E85EB2}" type="pres">
      <dgm:prSet presAssocID="{3185A093-B71A-4CC3-BBB4-42D52822B24F}" presName="spNode" presStyleCnt="0"/>
      <dgm:spPr/>
    </dgm:pt>
    <dgm:pt modelId="{0D35E523-9281-498F-8B50-0FFB6D07EAB0}" type="pres">
      <dgm:prSet presAssocID="{3BDDE7BD-8731-4CA9-B45B-3886D6F63313}" presName="sibTrans" presStyleLbl="sibTrans1D1" presStyleIdx="4" presStyleCnt="5"/>
      <dgm:spPr/>
      <dgm:t>
        <a:bodyPr/>
        <a:lstStyle/>
        <a:p>
          <a:endParaRPr lang="en-GB"/>
        </a:p>
      </dgm:t>
    </dgm:pt>
  </dgm:ptLst>
  <dgm:cxnLst>
    <dgm:cxn modelId="{A225CDE3-BC69-41F4-ACFF-90A6EEDF9C33}" type="presOf" srcId="{3BDDE7BD-8731-4CA9-B45B-3886D6F63313}" destId="{0D35E523-9281-498F-8B50-0FFB6D07EAB0}" srcOrd="0" destOrd="0" presId="urn:microsoft.com/office/officeart/2005/8/layout/cycle6"/>
    <dgm:cxn modelId="{D9D92931-875C-4F77-8DDC-0F64EEF40B84}" type="presOf" srcId="{C8A27B97-E01E-4A98-99F1-ED06E734C8A0}" destId="{E4B5BD64-5C07-4A54-95D2-2485E5A2EDAE}" srcOrd="0" destOrd="0" presId="urn:microsoft.com/office/officeart/2005/8/layout/cycle6"/>
    <dgm:cxn modelId="{8EA87495-D01F-49FF-B0B0-E7523F351138}" srcId="{C8A27B97-E01E-4A98-99F1-ED06E734C8A0}" destId="{16D98294-32FD-495C-A79D-D78F88856443}" srcOrd="3" destOrd="0" parTransId="{5B04E53C-7FF5-4DB3-9B7E-724C4D3EEFD0}" sibTransId="{9512C4BD-B23B-44DA-A566-A5B547F548E4}"/>
    <dgm:cxn modelId="{0D03E530-074D-417A-8751-277A44017FB0}" srcId="{C8A27B97-E01E-4A98-99F1-ED06E734C8A0}" destId="{3185A093-B71A-4CC3-BBB4-42D52822B24F}" srcOrd="4" destOrd="0" parTransId="{D8A3805B-787D-4C81-9092-F3735874733B}" sibTransId="{3BDDE7BD-8731-4CA9-B45B-3886D6F63313}"/>
    <dgm:cxn modelId="{62CDB7DC-C3B7-40FC-B9BE-55C7374C0F5F}" type="presOf" srcId="{9D8316FF-5EED-447D-92C2-50B1464BCD49}" destId="{AE0E8768-949C-44FB-891D-E577A3648378}" srcOrd="0" destOrd="0" presId="urn:microsoft.com/office/officeart/2005/8/layout/cycle6"/>
    <dgm:cxn modelId="{21052147-3D90-45A8-B11C-E137C13356F3}" type="presOf" srcId="{31825419-8622-4D3D-876C-8573896CE330}" destId="{C2974E7E-BE64-4BA7-B825-E2D7F092A2AA}" srcOrd="0" destOrd="0" presId="urn:microsoft.com/office/officeart/2005/8/layout/cycle6"/>
    <dgm:cxn modelId="{680E5975-F0D2-4D5B-93AF-7AFD620237E4}" type="presOf" srcId="{499CA34F-BF38-42D6-9686-85B683E892A9}" destId="{ED160B57-2346-402F-9017-9F96A3F48D9D}" srcOrd="0" destOrd="0" presId="urn:microsoft.com/office/officeart/2005/8/layout/cycle6"/>
    <dgm:cxn modelId="{2CE50B80-EF95-4BB6-9B70-A02280DFB98B}" type="presOf" srcId="{16D98294-32FD-495C-A79D-D78F88856443}" destId="{D69BD989-8930-4644-8B3B-811EC7A6EEE8}" srcOrd="0" destOrd="0" presId="urn:microsoft.com/office/officeart/2005/8/layout/cycle6"/>
    <dgm:cxn modelId="{177EBAA5-2525-4373-BC75-FBAF2F3C006E}" type="presOf" srcId="{3185A093-B71A-4CC3-BBB4-42D52822B24F}" destId="{0DCCDEF6-57BA-4226-8A18-3026C6FC3DF3}" srcOrd="0" destOrd="0" presId="urn:microsoft.com/office/officeart/2005/8/layout/cycle6"/>
    <dgm:cxn modelId="{4F821387-335F-4619-B0C2-F229166F1F12}" srcId="{C8A27B97-E01E-4A98-99F1-ED06E734C8A0}" destId="{9D8316FF-5EED-447D-92C2-50B1464BCD49}" srcOrd="1" destOrd="0" parTransId="{B045157D-E455-48BC-A2BF-C40298E575D8}" sibTransId="{499CA34F-BF38-42D6-9686-85B683E892A9}"/>
    <dgm:cxn modelId="{90E4FD58-99F1-443C-9DD2-519330A23935}" type="presOf" srcId="{DD391D29-B7F4-4065-A4AD-DD9ECB88B9D7}" destId="{A71B0FD6-1B81-4083-9D53-88FED3FCCDF6}" srcOrd="0" destOrd="0" presId="urn:microsoft.com/office/officeart/2005/8/layout/cycle6"/>
    <dgm:cxn modelId="{6254A29F-7E2B-4332-AA5F-13BD3EAF12F5}" type="presOf" srcId="{F4589145-4521-43ED-B373-4A35A22005D5}" destId="{F535887A-3A4F-4065-96DC-280AC3CDE150}" srcOrd="0" destOrd="0" presId="urn:microsoft.com/office/officeart/2005/8/layout/cycle6"/>
    <dgm:cxn modelId="{26D9C5A4-CF71-436B-9E46-F3F3BE29C808}" type="presOf" srcId="{9512C4BD-B23B-44DA-A566-A5B547F548E4}" destId="{2CA37B51-B806-43EB-9F99-F67F0C4F1B83}" srcOrd="0" destOrd="0" presId="urn:microsoft.com/office/officeart/2005/8/layout/cycle6"/>
    <dgm:cxn modelId="{5A2974B3-5386-461C-BBE9-7853F3C12988}" srcId="{C8A27B97-E01E-4A98-99F1-ED06E734C8A0}" destId="{1BAB9533-8A72-4942-B936-E7E350ED5667}" srcOrd="2" destOrd="0" parTransId="{12547D3F-844B-4B04-A73C-57C17252333F}" sibTransId="{DD391D29-B7F4-4065-A4AD-DD9ECB88B9D7}"/>
    <dgm:cxn modelId="{A4A4F3E9-2FCE-45AF-A3C1-48F95D8F6415}" type="presOf" srcId="{1BAB9533-8A72-4942-B936-E7E350ED5667}" destId="{5EEC8A90-D194-4CDC-AD5F-2386D53C7273}" srcOrd="0" destOrd="0" presId="urn:microsoft.com/office/officeart/2005/8/layout/cycle6"/>
    <dgm:cxn modelId="{82DCE35F-2CBE-4375-BFCD-2E8A8ECEF319}" srcId="{C8A27B97-E01E-4A98-99F1-ED06E734C8A0}" destId="{31825419-8622-4D3D-876C-8573896CE330}" srcOrd="0" destOrd="0" parTransId="{8FB3E2C1-FAA1-45D9-84D9-6F72966C52B5}" sibTransId="{F4589145-4521-43ED-B373-4A35A22005D5}"/>
    <dgm:cxn modelId="{29DEB7AF-2EB9-4606-AF27-64268C82E02E}" type="presParOf" srcId="{E4B5BD64-5C07-4A54-95D2-2485E5A2EDAE}" destId="{C2974E7E-BE64-4BA7-B825-E2D7F092A2AA}" srcOrd="0" destOrd="0" presId="urn:microsoft.com/office/officeart/2005/8/layout/cycle6"/>
    <dgm:cxn modelId="{60ABB883-A5E7-47DF-8036-DC26AA914B5C}" type="presParOf" srcId="{E4B5BD64-5C07-4A54-95D2-2485E5A2EDAE}" destId="{64B8D2B8-3402-498B-9A22-4BF704414D46}" srcOrd="1" destOrd="0" presId="urn:microsoft.com/office/officeart/2005/8/layout/cycle6"/>
    <dgm:cxn modelId="{B3282CD9-63B6-403D-A71B-EA383F25952B}" type="presParOf" srcId="{E4B5BD64-5C07-4A54-95D2-2485E5A2EDAE}" destId="{F535887A-3A4F-4065-96DC-280AC3CDE150}" srcOrd="2" destOrd="0" presId="urn:microsoft.com/office/officeart/2005/8/layout/cycle6"/>
    <dgm:cxn modelId="{8BB42591-3388-4433-A92E-7AED4ACC6C42}" type="presParOf" srcId="{E4B5BD64-5C07-4A54-95D2-2485E5A2EDAE}" destId="{AE0E8768-949C-44FB-891D-E577A3648378}" srcOrd="3" destOrd="0" presId="urn:microsoft.com/office/officeart/2005/8/layout/cycle6"/>
    <dgm:cxn modelId="{D8822A0C-DD5D-4479-BD98-264FC47A66B4}" type="presParOf" srcId="{E4B5BD64-5C07-4A54-95D2-2485E5A2EDAE}" destId="{21A7882F-2CA6-49B2-AC70-AB1E7BFFC457}" srcOrd="4" destOrd="0" presId="urn:microsoft.com/office/officeart/2005/8/layout/cycle6"/>
    <dgm:cxn modelId="{31A4C68B-0274-4D15-8A4A-0884BD259C04}" type="presParOf" srcId="{E4B5BD64-5C07-4A54-95D2-2485E5A2EDAE}" destId="{ED160B57-2346-402F-9017-9F96A3F48D9D}" srcOrd="5" destOrd="0" presId="urn:microsoft.com/office/officeart/2005/8/layout/cycle6"/>
    <dgm:cxn modelId="{29D8FCFB-5DDC-41E6-88FA-3AB627151823}" type="presParOf" srcId="{E4B5BD64-5C07-4A54-95D2-2485E5A2EDAE}" destId="{5EEC8A90-D194-4CDC-AD5F-2386D53C7273}" srcOrd="6" destOrd="0" presId="urn:microsoft.com/office/officeart/2005/8/layout/cycle6"/>
    <dgm:cxn modelId="{9DF7413C-E51F-4975-92AD-7111823EE67E}" type="presParOf" srcId="{E4B5BD64-5C07-4A54-95D2-2485E5A2EDAE}" destId="{26E18344-4F20-4FB2-A422-19A286B4ADB1}" srcOrd="7" destOrd="0" presId="urn:microsoft.com/office/officeart/2005/8/layout/cycle6"/>
    <dgm:cxn modelId="{C6B1BDEA-E25D-419A-A186-C8FC2EB9CA60}" type="presParOf" srcId="{E4B5BD64-5C07-4A54-95D2-2485E5A2EDAE}" destId="{A71B0FD6-1B81-4083-9D53-88FED3FCCDF6}" srcOrd="8" destOrd="0" presId="urn:microsoft.com/office/officeart/2005/8/layout/cycle6"/>
    <dgm:cxn modelId="{DB5E5510-B2D8-444C-A578-A4A09AB44308}" type="presParOf" srcId="{E4B5BD64-5C07-4A54-95D2-2485E5A2EDAE}" destId="{D69BD989-8930-4644-8B3B-811EC7A6EEE8}" srcOrd="9" destOrd="0" presId="urn:microsoft.com/office/officeart/2005/8/layout/cycle6"/>
    <dgm:cxn modelId="{DDDFDAEA-FBFA-4941-8240-906248A8A46D}" type="presParOf" srcId="{E4B5BD64-5C07-4A54-95D2-2485E5A2EDAE}" destId="{C89EBCDA-09C8-45A9-9925-C4E842F34471}" srcOrd="10" destOrd="0" presId="urn:microsoft.com/office/officeart/2005/8/layout/cycle6"/>
    <dgm:cxn modelId="{EE6C5444-C8C9-4213-9888-EC5FF3AAF78F}" type="presParOf" srcId="{E4B5BD64-5C07-4A54-95D2-2485E5A2EDAE}" destId="{2CA37B51-B806-43EB-9F99-F67F0C4F1B83}" srcOrd="11" destOrd="0" presId="urn:microsoft.com/office/officeart/2005/8/layout/cycle6"/>
    <dgm:cxn modelId="{A12C571E-AB39-4685-AE26-9628B7CECA8B}" type="presParOf" srcId="{E4B5BD64-5C07-4A54-95D2-2485E5A2EDAE}" destId="{0DCCDEF6-57BA-4226-8A18-3026C6FC3DF3}" srcOrd="12" destOrd="0" presId="urn:microsoft.com/office/officeart/2005/8/layout/cycle6"/>
    <dgm:cxn modelId="{BD337594-BC8D-4607-B289-D27FFD46E9D9}" type="presParOf" srcId="{E4B5BD64-5C07-4A54-95D2-2485E5A2EDAE}" destId="{1179EF9C-A4E0-4FF1-BF8F-F33CC8E85EB2}" srcOrd="13" destOrd="0" presId="urn:microsoft.com/office/officeart/2005/8/layout/cycle6"/>
    <dgm:cxn modelId="{396BB841-BF3D-4178-815D-02B939390C48}" type="presParOf" srcId="{E4B5BD64-5C07-4A54-95D2-2485E5A2EDAE}" destId="{0D35E523-9281-498F-8B50-0FFB6D07EAB0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974E7E-BE64-4BA7-B825-E2D7F092A2AA}">
      <dsp:nvSpPr>
        <dsp:cNvPr id="0" name=""/>
        <dsp:cNvSpPr/>
      </dsp:nvSpPr>
      <dsp:spPr>
        <a:xfrm>
          <a:off x="1948490" y="1546"/>
          <a:ext cx="879211" cy="571487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400" kern="1200" dirty="0"/>
        </a:p>
      </dsp:txBody>
      <dsp:txXfrm>
        <a:off x="1976388" y="29444"/>
        <a:ext cx="823415" cy="515691"/>
      </dsp:txXfrm>
    </dsp:sp>
    <dsp:sp modelId="{F535887A-3A4F-4065-96DC-280AC3CDE150}">
      <dsp:nvSpPr>
        <dsp:cNvPr id="0" name=""/>
        <dsp:cNvSpPr/>
      </dsp:nvSpPr>
      <dsp:spPr>
        <a:xfrm>
          <a:off x="1245231" y="287290"/>
          <a:ext cx="2285729" cy="2285729"/>
        </a:xfrm>
        <a:custGeom>
          <a:avLst/>
          <a:gdLst/>
          <a:ahLst/>
          <a:cxnLst/>
          <a:rect l="0" t="0" r="0" b="0"/>
          <a:pathLst>
            <a:path>
              <a:moveTo>
                <a:pt x="1588524" y="90473"/>
              </a:moveTo>
              <a:arcTo wR="1142864" hR="1142864" stAng="17577080" swAng="1963799"/>
            </a:path>
          </a:pathLst>
        </a:custGeom>
        <a:noFill/>
        <a:ln w="63500" cap="flat" cmpd="sng" algn="ctr">
          <a:solidFill>
            <a:schemeClr val="accent2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0E8768-949C-44FB-891D-E577A3648378}">
      <dsp:nvSpPr>
        <dsp:cNvPr id="0" name=""/>
        <dsp:cNvSpPr/>
      </dsp:nvSpPr>
      <dsp:spPr>
        <a:xfrm>
          <a:off x="3035419" y="791246"/>
          <a:ext cx="879211" cy="571487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400" kern="1200"/>
        </a:p>
      </dsp:txBody>
      <dsp:txXfrm>
        <a:off x="3063317" y="819144"/>
        <a:ext cx="823415" cy="515691"/>
      </dsp:txXfrm>
    </dsp:sp>
    <dsp:sp modelId="{ED160B57-2346-402F-9017-9F96A3F48D9D}">
      <dsp:nvSpPr>
        <dsp:cNvPr id="0" name=""/>
        <dsp:cNvSpPr/>
      </dsp:nvSpPr>
      <dsp:spPr>
        <a:xfrm>
          <a:off x="1245231" y="287290"/>
          <a:ext cx="2285729" cy="2285729"/>
        </a:xfrm>
        <a:custGeom>
          <a:avLst/>
          <a:gdLst/>
          <a:ahLst/>
          <a:cxnLst/>
          <a:rect l="0" t="0" r="0" b="0"/>
          <a:pathLst>
            <a:path>
              <a:moveTo>
                <a:pt x="2284148" y="1082754"/>
              </a:moveTo>
              <a:arcTo wR="1142864" hR="1142864" stAng="21419105" swAng="2198041"/>
            </a:path>
          </a:pathLst>
        </a:custGeom>
        <a:noFill/>
        <a:ln w="63500" cap="flat" cmpd="sng" algn="ctr">
          <a:solidFill>
            <a:schemeClr val="accent2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EC8A90-D194-4CDC-AD5F-2386D53C7273}">
      <dsp:nvSpPr>
        <dsp:cNvPr id="0" name=""/>
        <dsp:cNvSpPr/>
      </dsp:nvSpPr>
      <dsp:spPr>
        <a:xfrm>
          <a:off x="2620249" y="2069008"/>
          <a:ext cx="879211" cy="571487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400" kern="1200" dirty="0"/>
        </a:p>
      </dsp:txBody>
      <dsp:txXfrm>
        <a:off x="2648147" y="2096906"/>
        <a:ext cx="823415" cy="515691"/>
      </dsp:txXfrm>
    </dsp:sp>
    <dsp:sp modelId="{A71B0FD6-1B81-4083-9D53-88FED3FCCDF6}">
      <dsp:nvSpPr>
        <dsp:cNvPr id="0" name=""/>
        <dsp:cNvSpPr/>
      </dsp:nvSpPr>
      <dsp:spPr>
        <a:xfrm>
          <a:off x="1245231" y="287290"/>
          <a:ext cx="2285729" cy="2285729"/>
        </a:xfrm>
        <a:custGeom>
          <a:avLst/>
          <a:gdLst/>
          <a:ahLst/>
          <a:cxnLst/>
          <a:rect l="0" t="0" r="0" b="0"/>
          <a:pathLst>
            <a:path>
              <a:moveTo>
                <a:pt x="1370470" y="2262836"/>
              </a:moveTo>
              <a:arcTo wR="1142864" hR="1142864" stAng="4710753" swAng="1378495"/>
            </a:path>
          </a:pathLst>
        </a:custGeom>
        <a:noFill/>
        <a:ln w="63500" cap="flat" cmpd="sng" algn="ctr">
          <a:solidFill>
            <a:schemeClr val="accent2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9BD989-8930-4644-8B3B-811EC7A6EEE8}">
      <dsp:nvSpPr>
        <dsp:cNvPr id="0" name=""/>
        <dsp:cNvSpPr/>
      </dsp:nvSpPr>
      <dsp:spPr>
        <a:xfrm>
          <a:off x="1276731" y="2069008"/>
          <a:ext cx="879211" cy="571487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400" kern="1200"/>
        </a:p>
      </dsp:txBody>
      <dsp:txXfrm>
        <a:off x="1304629" y="2096906"/>
        <a:ext cx="823415" cy="515691"/>
      </dsp:txXfrm>
    </dsp:sp>
    <dsp:sp modelId="{2CA37B51-B806-43EB-9F99-F67F0C4F1B83}">
      <dsp:nvSpPr>
        <dsp:cNvPr id="0" name=""/>
        <dsp:cNvSpPr/>
      </dsp:nvSpPr>
      <dsp:spPr>
        <a:xfrm>
          <a:off x="1245231" y="287290"/>
          <a:ext cx="2285729" cy="2285729"/>
        </a:xfrm>
        <a:custGeom>
          <a:avLst/>
          <a:gdLst/>
          <a:ahLst/>
          <a:cxnLst/>
          <a:rect l="0" t="0" r="0" b="0"/>
          <a:pathLst>
            <a:path>
              <a:moveTo>
                <a:pt x="191159" y="1775633"/>
              </a:moveTo>
              <a:arcTo wR="1142864" hR="1142864" stAng="8782854" swAng="2198041"/>
            </a:path>
          </a:pathLst>
        </a:custGeom>
        <a:noFill/>
        <a:ln w="63500" cap="flat" cmpd="sng" algn="ctr">
          <a:solidFill>
            <a:schemeClr val="accent2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CCDEF6-57BA-4226-8A18-3026C6FC3DF3}">
      <dsp:nvSpPr>
        <dsp:cNvPr id="0" name=""/>
        <dsp:cNvSpPr/>
      </dsp:nvSpPr>
      <dsp:spPr>
        <a:xfrm>
          <a:off x="861561" y="791246"/>
          <a:ext cx="879211" cy="571487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400" kern="1200" dirty="0"/>
        </a:p>
      </dsp:txBody>
      <dsp:txXfrm>
        <a:off x="889459" y="819144"/>
        <a:ext cx="823415" cy="515691"/>
      </dsp:txXfrm>
    </dsp:sp>
    <dsp:sp modelId="{0D35E523-9281-498F-8B50-0FFB6D07EAB0}">
      <dsp:nvSpPr>
        <dsp:cNvPr id="0" name=""/>
        <dsp:cNvSpPr/>
      </dsp:nvSpPr>
      <dsp:spPr>
        <a:xfrm>
          <a:off x="1245231" y="287290"/>
          <a:ext cx="2285729" cy="2285729"/>
        </a:xfrm>
        <a:custGeom>
          <a:avLst/>
          <a:gdLst/>
          <a:ahLst/>
          <a:cxnLst/>
          <a:rect l="0" t="0" r="0" b="0"/>
          <a:pathLst>
            <a:path>
              <a:moveTo>
                <a:pt x="198956" y="498523"/>
              </a:moveTo>
              <a:arcTo wR="1142864" hR="1142864" stAng="12859121" swAng="1963799"/>
            </a:path>
          </a:pathLst>
        </a:custGeom>
        <a:noFill/>
        <a:ln w="63500" cap="flat" cmpd="sng" algn="ctr">
          <a:solidFill>
            <a:schemeClr val="accent2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0F54DFD2-9F39-4831-A2A5-E51A73C999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35419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D1CBEDC5-FC3E-403C-B3AA-E91A5FE4D62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18719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703263"/>
            <a:ext cx="4579937" cy="3435350"/>
          </a:xfrm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3225" y="4351338"/>
            <a:ext cx="5981700" cy="44434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/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57E94BB6-BD0E-453C-B733-4010D781FE67}" type="slidenum">
              <a:rPr lang="en-GB" altLang="en-US" sz="1200">
                <a:latin typeface="Times" charset="0"/>
              </a:rPr>
              <a:pPr/>
              <a:t>10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CBEDC5-FC3E-403C-B3AA-E91A5FE4D628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150507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57E94BB6-BD0E-453C-B733-4010D781FE67}" type="slidenum">
              <a:rPr lang="en-GB" altLang="en-US" sz="1200">
                <a:latin typeface="Times" charset="0"/>
              </a:rPr>
              <a:pPr/>
              <a:t>27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b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F60C8E46-872E-42B7-9BAB-303DB8F258F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0809313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3B9B7DDD-927F-427F-9E86-41C019A7C94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2131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69F815-CE17-4ECC-87C7-397C1BEB112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68368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C7D840-61E5-40E8-A882-47BDDDD3517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54231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C079BC-9AFF-437A-8A8D-EA524B1E20A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9164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491689-063A-4C14-8945-6DC247FA18D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6201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9F2192-9B48-4178-BFCA-7C7968AB407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06833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4673EA-60BE-4838-9E98-D4D6B7FE780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1633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C9F924-1E57-429B-A79E-985AA0C0B22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2701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769E9D-8978-4A6C-B8D5-B73FE5F4304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16377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7986B1-FB1B-45DA-8361-8B2F8280B5F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353841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17C9A8-E47A-43AB-BA39-2C06A68289C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11305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052513"/>
            <a:ext cx="4279900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5C18CE-7C5B-40BD-95AB-BA4C0DE9A2F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362805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D2BEE3-C0AB-4D36-816B-85645A75181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22715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9617BC-EFFE-4D3B-8289-5B15BE42C69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81168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DA1A4D-CD22-406C-BE47-95548541C93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841711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AF9C50-18C2-4A2E-9499-0418BB8526F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421569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4E39C0-000F-486F-9096-F7B83D51E6B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943581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4E9A93-6A0F-4CDF-A5D2-ED40AB445BA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182044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478B7F-7B9F-4E35-84D9-8A4A55DC6ED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519660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8BA447-43AA-4F3E-8D61-5FD1EFCC9E2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98129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47E8F8-8FD2-4402-B9BE-7770F3DE08F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7937270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2B939C-BCB7-4ABE-9F65-3A0E41F2D9A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583270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0250FF-6624-40FA-A4AC-3D81A1FBBC7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28074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0"/>
            <a:r>
              <a:rPr lang="en-GB" altLang="en-US" smtClean="0"/>
              <a:t>First level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5C9510B4-4D87-4128-9971-7627E3B8AF17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This space can be used for contact information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677C41D5-E00E-4F86-B218-5E949BF81823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2054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200"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www.ngdc.noaa.gov/docucomp/validationServicesWmo" TargetMode="Externa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hyperlink" Target="http://www.wmo.int/giscs.html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is.wmo.int/wis-guide" TargetMode="External"/><Relationship Id="rId7" Type="http://schemas.openxmlformats.org/officeDocument/2006/relationships/image" Target="../media/image23.PNG"/><Relationship Id="rId2" Type="http://schemas.openxmlformats.org/officeDocument/2006/relationships/hyperlink" Target="http://wis.wmo.int/wis-manual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wmo.int/pages/about/exchangingdata_en.html" TargetMode="External"/><Relationship Id="rId5" Type="http://schemas.openxmlformats.org/officeDocument/2006/relationships/hyperlink" Target="http://www.wmo.int/pages/prog/www/WMOCodes.html#Codes" TargetMode="External"/><Relationship Id="rId4" Type="http://schemas.openxmlformats.org/officeDocument/2006/relationships/hyperlink" Target="http://wis.wmo.int/page=WmoCoreMetadata" TargetMode="Externa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WIS Discovery Metadata</a:t>
            </a:r>
            <a:endParaRPr lang="en-GB" altLang="en-US" dirty="0"/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 smtClean="0"/>
              <a:t>Steve Foreman, WMO Secretariat</a:t>
            </a:r>
          </a:p>
          <a:p>
            <a:r>
              <a:rPr lang="en-US" altLang="en-US" dirty="0" smtClean="0"/>
              <a:t>RA IV WIS Metadata Workshop</a:t>
            </a:r>
            <a:endParaRPr lang="en-US" altLang="en-US" dirty="0"/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latin typeface="Arial"/>
                <a:ea typeface="+mj-ea"/>
                <a:cs typeface="Arial"/>
              </a:rPr>
              <a:t>WMO; </a:t>
            </a:r>
            <a:r>
              <a:rPr lang="en-US" sz="1200" dirty="0" smtClean="0">
                <a:latin typeface="Arial"/>
                <a:ea typeface="+mj-ea"/>
                <a:cs typeface="Arial"/>
              </a:rPr>
              <a:t>OBS/WIS</a:t>
            </a:r>
            <a:endParaRPr lang="en-US" sz="1200" dirty="0"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Management in WIS architecture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Context</a:t>
            </a:r>
          </a:p>
          <a:p>
            <a:r>
              <a:rPr lang="en-GB" dirty="0" smtClean="0"/>
              <a:t>Manage Data Discovery</a:t>
            </a:r>
          </a:p>
          <a:p>
            <a:r>
              <a:rPr lang="en-GB" dirty="0" smtClean="0"/>
              <a:t>Manage Data Flow</a:t>
            </a:r>
          </a:p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5341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Context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B9B7DDD-927F-427F-9E86-41C019A7C94A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7192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j02920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781300"/>
            <a:ext cx="1868487" cy="177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Discovery, Access, Retrieval</a:t>
            </a:r>
          </a:p>
        </p:txBody>
      </p:sp>
      <p:pic>
        <p:nvPicPr>
          <p:cNvPr id="38916" name="Picture 4" descr="http://www.flyingineurope.be/sigwe18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11750" y="3060700"/>
            <a:ext cx="3406775" cy="272415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 rotWithShape="1">
          <a:blip r:embed="rId5"/>
          <a:srcRect l="13036" r="13740"/>
          <a:stretch/>
        </p:blipFill>
        <p:spPr bwMode="auto">
          <a:xfrm>
            <a:off x="3132138" y="981075"/>
            <a:ext cx="3381375" cy="2597150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</p:pic>
      <p:sp>
        <p:nvSpPr>
          <p:cNvPr id="3" name="TextBox 2"/>
          <p:cNvSpPr txBox="1"/>
          <p:nvPr/>
        </p:nvSpPr>
        <p:spPr>
          <a:xfrm>
            <a:off x="179388" y="4868863"/>
            <a:ext cx="4464050" cy="1016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en-GB" b="1" dirty="0"/>
              <a:t>DCPC</a:t>
            </a:r>
          </a:p>
          <a:p>
            <a:pPr algn="l">
              <a:defRPr/>
            </a:pPr>
            <a:r>
              <a:rPr lang="en-GB" dirty="0"/>
              <a:t>Passes product to user</a:t>
            </a:r>
          </a:p>
        </p:txBody>
      </p:sp>
      <p:sp>
        <p:nvSpPr>
          <p:cNvPr id="4" name="Right Arrow 3"/>
          <p:cNvSpPr>
            <a:spLocks noChangeArrowheads="1"/>
          </p:cNvSpPr>
          <p:nvPr/>
        </p:nvSpPr>
        <p:spPr bwMode="auto">
          <a:xfrm rot="-7763033">
            <a:off x="5218113" y="1846263"/>
            <a:ext cx="2520950" cy="2228850"/>
          </a:xfrm>
          <a:prstGeom prst="rightArrow">
            <a:avLst>
              <a:gd name="adj1" fmla="val 50000"/>
              <a:gd name="adj2" fmla="val 50002"/>
            </a:avLst>
          </a:prstGeom>
          <a:gradFill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59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/>
          </a:gradFill>
          <a:ln w="25400" algn="ctr">
            <a:solidFill>
              <a:srgbClr val="BC9500"/>
            </a:solidFill>
            <a:miter lim="800000"/>
            <a:headEnd/>
            <a:tailEnd/>
          </a:ln>
        </p:spPr>
        <p:txBody>
          <a:bodyPr vert="eaVert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>
              <a:solidFill>
                <a:srgbClr val="FFFFFF"/>
              </a:solidFill>
              <a:latin typeface="Arial Narrow" pitchFamily="34" charset="0"/>
              <a:cs typeface="Arial" charset="0"/>
            </a:endParaRPr>
          </a:p>
        </p:txBody>
      </p:sp>
      <p:sp>
        <p:nvSpPr>
          <p:cNvPr id="39" name="Right Arrow 38"/>
          <p:cNvSpPr>
            <a:spLocks noChangeArrowheads="1"/>
          </p:cNvSpPr>
          <p:nvPr/>
        </p:nvSpPr>
        <p:spPr bwMode="auto">
          <a:xfrm rot="-1941874">
            <a:off x="2627313" y="1557338"/>
            <a:ext cx="2519362" cy="2228850"/>
          </a:xfrm>
          <a:prstGeom prst="rightArrow">
            <a:avLst>
              <a:gd name="adj1" fmla="val 50000"/>
              <a:gd name="adj2" fmla="val 50002"/>
            </a:avLst>
          </a:prstGeom>
          <a:gradFill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59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/>
          </a:gradFill>
          <a:ln w="25400" algn="ctr">
            <a:solidFill>
              <a:srgbClr val="BC9500"/>
            </a:solidFill>
            <a:miter lim="800000"/>
            <a:headEnd/>
            <a:tailEnd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>
              <a:solidFill>
                <a:srgbClr val="FFFFFF"/>
              </a:solidFill>
              <a:latin typeface="Arial Narrow" pitchFamily="34" charset="0"/>
              <a:cs typeface="Arial" charset="0"/>
            </a:endParaRPr>
          </a:p>
        </p:txBody>
      </p:sp>
      <p:sp>
        <p:nvSpPr>
          <p:cNvPr id="41" name="Right Arrow 40"/>
          <p:cNvSpPr>
            <a:spLocks noChangeArrowheads="1"/>
          </p:cNvSpPr>
          <p:nvPr/>
        </p:nvSpPr>
        <p:spPr bwMode="auto">
          <a:xfrm rot="-8677190">
            <a:off x="2051050" y="3573463"/>
            <a:ext cx="2519363" cy="2230437"/>
          </a:xfrm>
          <a:prstGeom prst="rightArrow">
            <a:avLst>
              <a:gd name="adj1" fmla="val 50000"/>
              <a:gd name="adj2" fmla="val 49998"/>
            </a:avLst>
          </a:prstGeom>
          <a:gradFill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59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/>
          </a:gradFill>
          <a:ln w="25400" algn="ctr">
            <a:solidFill>
              <a:srgbClr val="BC9500"/>
            </a:solidFill>
            <a:miter lim="800000"/>
            <a:headEnd/>
            <a:tailEnd/>
          </a:ln>
        </p:spPr>
        <p:txBody>
          <a:bodyPr rot="10800000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>
              <a:solidFill>
                <a:srgbClr val="FFFFFF"/>
              </a:solidFill>
              <a:latin typeface="Arial Narrow" pitchFamily="34" charset="0"/>
              <a:cs typeface="Arial" charset="0"/>
            </a:endParaRPr>
          </a:p>
        </p:txBody>
      </p:sp>
      <p:sp>
        <p:nvSpPr>
          <p:cNvPr id="12298" name="TextBox 4"/>
          <p:cNvSpPr txBox="1">
            <a:spLocks noChangeArrowheads="1"/>
          </p:cNvSpPr>
          <p:nvPr/>
        </p:nvSpPr>
        <p:spPr bwMode="auto">
          <a:xfrm>
            <a:off x="6167438" y="908050"/>
            <a:ext cx="19319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b="1">
                <a:cs typeface="Arial" charset="0"/>
              </a:rPr>
              <a:t>GISC</a:t>
            </a:r>
          </a:p>
        </p:txBody>
      </p:sp>
      <p:sp>
        <p:nvSpPr>
          <p:cNvPr id="12299" name="TextBox 42"/>
          <p:cNvSpPr txBox="1">
            <a:spLocks noChangeArrowheads="1"/>
          </p:cNvSpPr>
          <p:nvPr/>
        </p:nvSpPr>
        <p:spPr bwMode="auto">
          <a:xfrm>
            <a:off x="7102475" y="2598738"/>
            <a:ext cx="19335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b="1">
                <a:cs typeface="Arial" charset="0"/>
              </a:rPr>
              <a:t>DCPC</a:t>
            </a:r>
          </a:p>
        </p:txBody>
      </p:sp>
      <p:sp>
        <p:nvSpPr>
          <p:cNvPr id="12300" name="Slide Number Placeholder 5"/>
          <p:cNvSpPr txBox="1">
            <a:spLocks noGrp="1"/>
          </p:cNvSpPr>
          <p:nvPr/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ClrTx/>
              <a:buFontTx/>
              <a:buNone/>
            </a:pPr>
            <a:fld id="{10D9FEE4-6562-4AE8-8660-5B26433FE5D7}" type="slidenum">
              <a:rPr lang="en-GB" altLang="en-US" sz="1200">
                <a:cs typeface="Arial" charset="0"/>
              </a:rPr>
              <a:pPr algn="r"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en-GB" altLang="en-US" sz="1200">
              <a:cs typeface="Arial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0" y="836613"/>
            <a:ext cx="4464050" cy="19383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en-GB" b="1" dirty="0"/>
              <a:t>User</a:t>
            </a:r>
          </a:p>
          <a:p>
            <a:pPr marL="342900" indent="-342900" algn="l">
              <a:buFont typeface="Arial" pitchFamily="34" charset="0"/>
              <a:buChar char="•"/>
              <a:defRPr/>
            </a:pPr>
            <a:r>
              <a:rPr lang="en-GB" dirty="0"/>
              <a:t>Searches catalogue at GISC</a:t>
            </a:r>
          </a:p>
          <a:p>
            <a:pPr marL="342900" indent="-342900" algn="l">
              <a:buFont typeface="Arial" pitchFamily="34" charset="0"/>
              <a:buChar char="•"/>
              <a:defRPr/>
            </a:pPr>
            <a:r>
              <a:rPr lang="en-GB" dirty="0"/>
              <a:t>Asks GISC/DCPC for product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679950" y="4149725"/>
            <a:ext cx="4464050" cy="1016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en-GB" b="1" dirty="0"/>
              <a:t>DCPC</a:t>
            </a:r>
          </a:p>
          <a:p>
            <a:pPr algn="l">
              <a:defRPr/>
            </a:pPr>
            <a:r>
              <a:rPr lang="en-GB" dirty="0"/>
              <a:t>Passes WIS metadata to GISC</a:t>
            </a:r>
          </a:p>
        </p:txBody>
      </p:sp>
      <p:sp>
        <p:nvSpPr>
          <p:cNvPr id="16401" name="Oval 17"/>
          <p:cNvSpPr>
            <a:spLocks noChangeArrowheads="1"/>
          </p:cNvSpPr>
          <p:nvPr/>
        </p:nvSpPr>
        <p:spPr bwMode="auto">
          <a:xfrm>
            <a:off x="3563938" y="5589588"/>
            <a:ext cx="433387" cy="4333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  <a:defRPr/>
            </a:pPr>
            <a:r>
              <a:rPr lang="en-GB" altLang="en-US" sz="3200" smtClean="0">
                <a:latin typeface="Verdana" pitchFamily="34" charset="0"/>
              </a:rPr>
              <a:t>3</a:t>
            </a:r>
            <a:endParaRPr lang="en-US" altLang="en-US" sz="3200" smtClean="0">
              <a:latin typeface="Verdana" pitchFamily="34" charset="0"/>
            </a:endParaRPr>
          </a:p>
        </p:txBody>
      </p:sp>
      <p:sp>
        <p:nvSpPr>
          <p:cNvPr id="16402" name="Oval 18"/>
          <p:cNvSpPr>
            <a:spLocks noChangeArrowheads="1"/>
          </p:cNvSpPr>
          <p:nvPr/>
        </p:nvSpPr>
        <p:spPr bwMode="auto">
          <a:xfrm>
            <a:off x="4140200" y="2205038"/>
            <a:ext cx="433388" cy="4333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  <a:defRPr/>
            </a:pPr>
            <a:r>
              <a:rPr lang="en-GB" altLang="en-US" sz="3200" smtClean="0">
                <a:latin typeface="Verdana" pitchFamily="34" charset="0"/>
              </a:rPr>
              <a:t>2</a:t>
            </a:r>
            <a:endParaRPr lang="en-US" altLang="en-US" sz="3200" smtClean="0">
              <a:latin typeface="Verdana" pitchFamily="34" charset="0"/>
            </a:endParaRPr>
          </a:p>
        </p:txBody>
      </p:sp>
      <p:sp>
        <p:nvSpPr>
          <p:cNvPr id="16403" name="Oval 19"/>
          <p:cNvSpPr>
            <a:spLocks noChangeArrowheads="1"/>
          </p:cNvSpPr>
          <p:nvPr/>
        </p:nvSpPr>
        <p:spPr bwMode="auto">
          <a:xfrm>
            <a:off x="6659563" y="3860800"/>
            <a:ext cx="433387" cy="4333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  <a:defRPr/>
            </a:pPr>
            <a:r>
              <a:rPr lang="en-GB" altLang="en-US" sz="3200" smtClean="0">
                <a:latin typeface="Verdana" pitchFamily="34" charset="0"/>
              </a:rPr>
              <a:t>1</a:t>
            </a:r>
            <a:endParaRPr lang="en-US" altLang="en-US" sz="3200" smtClean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0352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9512" y="2348880"/>
            <a:ext cx="8496944" cy="1368152"/>
          </a:xfrm>
          <a:prstGeom prst="rect">
            <a:avLst/>
          </a:prstGeom>
          <a:solidFill>
            <a:srgbClr val="FFC000">
              <a:alpha val="3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WIS Competences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 smtClean="0"/>
              <a:t>Infrastructure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Manage the physical infrastructure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Manage the operational applications</a:t>
            </a:r>
          </a:p>
          <a:p>
            <a:pPr marL="0" indent="0">
              <a:buNone/>
            </a:pPr>
            <a:r>
              <a:rPr lang="en-GB" b="1" dirty="0" smtClean="0"/>
              <a:t>Data</a:t>
            </a:r>
          </a:p>
          <a:p>
            <a:pPr lvl="1">
              <a:buFont typeface="+mj-lt"/>
              <a:buAutoNum type="arabicPeriod" startAt="3"/>
            </a:pPr>
            <a:r>
              <a:rPr lang="en-GB" dirty="0" smtClean="0"/>
              <a:t>Manage the data flow</a:t>
            </a:r>
          </a:p>
          <a:p>
            <a:pPr lvl="1">
              <a:buFont typeface="+mj-lt"/>
              <a:buAutoNum type="arabicPeriod" startAt="3"/>
            </a:pPr>
            <a:r>
              <a:rPr lang="en-GB" dirty="0" smtClean="0"/>
              <a:t>Manage the data discovery</a:t>
            </a:r>
          </a:p>
          <a:p>
            <a:pPr marL="0" indent="0">
              <a:buNone/>
            </a:pPr>
            <a:r>
              <a:rPr lang="en-GB" b="1" dirty="0" smtClean="0"/>
              <a:t>External interactions</a:t>
            </a:r>
          </a:p>
          <a:p>
            <a:pPr lvl="1">
              <a:buFont typeface="+mj-lt"/>
              <a:buAutoNum type="arabicPeriod" startAt="5"/>
            </a:pPr>
            <a:r>
              <a:rPr lang="en-GB" dirty="0" smtClean="0"/>
              <a:t>Manage WIS centre-centre interactions</a:t>
            </a:r>
          </a:p>
          <a:p>
            <a:pPr lvl="1">
              <a:buFont typeface="+mj-lt"/>
              <a:buAutoNum type="arabicPeriod" startAt="5"/>
            </a:pPr>
            <a:r>
              <a:rPr lang="en-GB" dirty="0" smtClean="0"/>
              <a:t>Manage user interactions</a:t>
            </a:r>
          </a:p>
          <a:p>
            <a:pPr marL="0" indent="0">
              <a:buNone/>
            </a:pPr>
            <a:r>
              <a:rPr lang="en-GB" b="1" dirty="0" smtClean="0"/>
              <a:t>Operational Service</a:t>
            </a:r>
          </a:p>
          <a:p>
            <a:pPr lvl="1">
              <a:buFont typeface="+mj-lt"/>
              <a:buAutoNum type="arabicPeriod" startAt="7"/>
            </a:pPr>
            <a:r>
              <a:rPr lang="en-GB" dirty="0" smtClean="0"/>
              <a:t>Manage the operational service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1762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69554" y="993742"/>
            <a:ext cx="8784976" cy="2088232"/>
          </a:xfrm>
          <a:prstGeom prst="rect">
            <a:avLst/>
          </a:prstGeom>
          <a:solidFill>
            <a:srgbClr val="FFC00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3. Manage the data flow - Performance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GB" dirty="0" smtClean="0"/>
              <a:t>Ensure collection and distribution of data and products as per data policy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Publish data and products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Subscribe to data and products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Encode, decode, validate and package data and products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Create, update and maintain data flow catalogues 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Manage connectivity between centres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Control the data flow to meet service levels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0302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9512" y="1628800"/>
            <a:ext cx="8784976" cy="1008112"/>
          </a:xfrm>
          <a:prstGeom prst="rect">
            <a:avLst/>
          </a:prstGeom>
          <a:solidFill>
            <a:srgbClr val="FFC000">
              <a:alpha val="3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3. Manage the data flow – knowledge and skill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System and network monitoring and viewing tools</a:t>
            </a:r>
          </a:p>
          <a:p>
            <a:pPr lvl="0"/>
            <a:r>
              <a:rPr lang="en-US" dirty="0" smtClean="0"/>
              <a:t>Data formats and protocols</a:t>
            </a:r>
          </a:p>
          <a:p>
            <a:pPr lvl="0"/>
            <a:r>
              <a:rPr lang="en-US" dirty="0" smtClean="0"/>
              <a:t>Licensing and data policies</a:t>
            </a:r>
          </a:p>
          <a:p>
            <a:pPr lvl="0"/>
            <a:r>
              <a:rPr lang="en-US" dirty="0" smtClean="0"/>
              <a:t>Message and file switching systems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2170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4. Manage the data discovery - performance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GB" dirty="0" smtClean="0"/>
              <a:t>Create and maintain discovery metadata records describing products and services 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Add, replace or delete metadata records within the catalogue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Ensure that all information and service offerings from a WIS centre have complete, valid and meaningful discovery metadata records uploaded to the catalogue</a:t>
            </a:r>
          </a:p>
          <a:p>
            <a:pPr>
              <a:buFont typeface="+mj-lt"/>
              <a:buAutoNum type="arabicPeriod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7090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Manage the data discovery - knowledge and skill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US" dirty="0" smtClean="0"/>
              <a:t>Metadata entry and management tools</a:t>
            </a:r>
          </a:p>
          <a:p>
            <a:pPr>
              <a:buFont typeface="+mj-lt"/>
              <a:buAutoNum type="arabicPeriod"/>
            </a:pPr>
            <a:r>
              <a:rPr lang="en-US" dirty="0" smtClean="0"/>
              <a:t>Policies and standards</a:t>
            </a:r>
          </a:p>
          <a:p>
            <a:pPr>
              <a:buFont typeface="+mj-lt"/>
              <a:buAutoNum type="arabicPeriod"/>
            </a:pPr>
            <a:r>
              <a:rPr lang="en-US" dirty="0" smtClean="0"/>
              <a:t>Discovery metadata concepts and formats</a:t>
            </a:r>
          </a:p>
          <a:p>
            <a:pPr>
              <a:buFont typeface="+mj-lt"/>
              <a:buAutoNum type="arabicPeriod"/>
            </a:pPr>
            <a:r>
              <a:rPr lang="en-US" dirty="0" smtClean="0"/>
              <a:t>Written English</a:t>
            </a:r>
          </a:p>
          <a:p>
            <a:pPr>
              <a:buFont typeface="+mj-lt"/>
              <a:buAutoNum type="arabicPeriod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6870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n-GB" altLang="en-US" dirty="0" smtClean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Manage the data discovery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sz="1800" dirty="0" smtClean="0"/>
              <a:t>Things you learn here are needed for the section on data flow</a:t>
            </a:r>
            <a:endParaRPr lang="en-GB" sz="18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B9B7DDD-927F-427F-9E86-41C019A7C94A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8800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Metadata records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5C18CE-7C5B-40BD-95AB-BA4C0DE9A2F6}" type="slidenum">
              <a:rPr lang="en-GB" altLang="en-US" smtClean="0"/>
              <a:pPr/>
              <a:t>11</a:t>
            </a:fld>
            <a:endParaRPr lang="en-GB" altLang="en-US"/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24744"/>
            <a:ext cx="3222104" cy="2416578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899" descr="LOT 200 Vintage Library Card Catalog Dewey Decimal System Index Cards Inserts"/>
          <p:cNvPicPr>
            <a:picLocks noChangeAspect="1" noChangeArrowheads="1"/>
          </p:cNvPicPr>
          <p:nvPr/>
        </p:nvPicPr>
        <p:blipFill>
          <a:blip r:embed="rId3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45024"/>
            <a:ext cx="3398912" cy="254585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Line Callout 1 3"/>
          <p:cNvSpPr/>
          <p:nvPr/>
        </p:nvSpPr>
        <p:spPr>
          <a:xfrm>
            <a:off x="5868144" y="1224987"/>
            <a:ext cx="2664296" cy="1656184"/>
          </a:xfrm>
          <a:prstGeom prst="borderCallout1">
            <a:avLst>
              <a:gd name="adj1" fmla="val 48594"/>
              <a:gd name="adj2" fmla="val -603"/>
              <a:gd name="adj3" fmla="val 49330"/>
              <a:gd name="adj4" fmla="val -59667"/>
            </a:avLst>
          </a:prstGeom>
          <a:solidFill>
            <a:schemeClr val="bg1"/>
          </a:solidFill>
          <a:ln>
            <a:solidFill>
              <a:schemeClr val="tx1"/>
            </a:solidFill>
            <a:headEnd type="none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To do this…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Line Callout 1 9"/>
          <p:cNvSpPr/>
          <p:nvPr/>
        </p:nvSpPr>
        <p:spPr>
          <a:xfrm>
            <a:off x="683568" y="3933056"/>
            <a:ext cx="2664296" cy="1656184"/>
          </a:xfrm>
          <a:prstGeom prst="borderCallout1">
            <a:avLst>
              <a:gd name="adj1" fmla="val 51578"/>
              <a:gd name="adj2" fmla="val 100194"/>
              <a:gd name="adj3" fmla="val 69723"/>
              <a:gd name="adj4" fmla="val 156459"/>
            </a:avLst>
          </a:prstGeom>
          <a:solidFill>
            <a:schemeClr val="bg1"/>
          </a:solidFill>
          <a:ln>
            <a:solidFill>
              <a:schemeClr val="tx1"/>
            </a:solidFill>
            <a:headEnd type="none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… we need to know about the data sets</a:t>
            </a:r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erver"/>
          <p:cNvSpPr>
            <a:spLocks noEditPoints="1" noChangeArrowheads="1"/>
          </p:cNvSpPr>
          <p:nvPr/>
        </p:nvSpPr>
        <p:spPr bwMode="auto">
          <a:xfrm>
            <a:off x="4860032" y="1636343"/>
            <a:ext cx="1089124" cy="1089124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600 w 21600"/>
              <a:gd name="T7" fmla="*/ 10800 h 21600"/>
              <a:gd name="T8" fmla="*/ 21600 w 21600"/>
              <a:gd name="T9" fmla="*/ 21600 h 21600"/>
              <a:gd name="T10" fmla="*/ 10800 w 21600"/>
              <a:gd name="T11" fmla="*/ 21600 h 21600"/>
              <a:gd name="T12" fmla="*/ 0 w 21600"/>
              <a:gd name="T13" fmla="*/ 21600 h 21600"/>
              <a:gd name="T14" fmla="*/ 0 w 21600"/>
              <a:gd name="T15" fmla="*/ 10800 h 21600"/>
              <a:gd name="T16" fmla="*/ 761 w 21600"/>
              <a:gd name="T17" fmla="*/ 22454 h 21600"/>
              <a:gd name="T18" fmla="*/ 21069 w 21600"/>
              <a:gd name="T19" fmla="*/ 28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  <a:path w="21600" h="21600" extrusionOk="0">
                <a:moveTo>
                  <a:pt x="1662" y="1709"/>
                </a:moveTo>
                <a:lnTo>
                  <a:pt x="9046" y="1709"/>
                </a:lnTo>
                <a:lnTo>
                  <a:pt x="9046" y="2331"/>
                </a:lnTo>
                <a:lnTo>
                  <a:pt x="1662" y="2331"/>
                </a:lnTo>
                <a:lnTo>
                  <a:pt x="1662" y="1709"/>
                </a:lnTo>
                <a:moveTo>
                  <a:pt x="0" y="4351"/>
                </a:moveTo>
                <a:lnTo>
                  <a:pt x="10892" y="4351"/>
                </a:lnTo>
                <a:lnTo>
                  <a:pt x="10892" y="14141"/>
                </a:lnTo>
                <a:lnTo>
                  <a:pt x="21600" y="14141"/>
                </a:lnTo>
                <a:moveTo>
                  <a:pt x="11631" y="1243"/>
                </a:moveTo>
                <a:lnTo>
                  <a:pt x="20492" y="1243"/>
                </a:lnTo>
                <a:lnTo>
                  <a:pt x="20492" y="1554"/>
                </a:lnTo>
                <a:lnTo>
                  <a:pt x="11631" y="1554"/>
                </a:lnTo>
                <a:lnTo>
                  <a:pt x="11631" y="1243"/>
                </a:lnTo>
                <a:moveTo>
                  <a:pt x="11631" y="3263"/>
                </a:moveTo>
                <a:lnTo>
                  <a:pt x="20492" y="3263"/>
                </a:lnTo>
                <a:lnTo>
                  <a:pt x="20492" y="3574"/>
                </a:lnTo>
                <a:lnTo>
                  <a:pt x="11631" y="3574"/>
                </a:lnTo>
                <a:lnTo>
                  <a:pt x="11631" y="3263"/>
                </a:lnTo>
                <a:moveTo>
                  <a:pt x="11631" y="6060"/>
                </a:moveTo>
                <a:lnTo>
                  <a:pt x="20492" y="6060"/>
                </a:lnTo>
                <a:lnTo>
                  <a:pt x="20492" y="6371"/>
                </a:lnTo>
                <a:lnTo>
                  <a:pt x="11631" y="6371"/>
                </a:lnTo>
                <a:lnTo>
                  <a:pt x="11631" y="6060"/>
                </a:lnTo>
                <a:moveTo>
                  <a:pt x="11631" y="8081"/>
                </a:moveTo>
                <a:lnTo>
                  <a:pt x="20308" y="8081"/>
                </a:lnTo>
                <a:lnTo>
                  <a:pt x="20308" y="8391"/>
                </a:lnTo>
                <a:lnTo>
                  <a:pt x="11631" y="8391"/>
                </a:lnTo>
                <a:lnTo>
                  <a:pt x="11631" y="8081"/>
                </a:lnTo>
                <a:moveTo>
                  <a:pt x="11631" y="4196"/>
                </a:moveTo>
                <a:lnTo>
                  <a:pt x="12369" y="4196"/>
                </a:lnTo>
                <a:lnTo>
                  <a:pt x="12369" y="4817"/>
                </a:lnTo>
                <a:lnTo>
                  <a:pt x="11631" y="4817"/>
                </a:lnTo>
                <a:lnTo>
                  <a:pt x="11631" y="4196"/>
                </a:lnTo>
                <a:moveTo>
                  <a:pt x="14400" y="4196"/>
                </a:moveTo>
                <a:lnTo>
                  <a:pt x="15138" y="4196"/>
                </a:lnTo>
                <a:lnTo>
                  <a:pt x="15138" y="4817"/>
                </a:lnTo>
                <a:lnTo>
                  <a:pt x="14400" y="4817"/>
                </a:lnTo>
                <a:lnTo>
                  <a:pt x="14400" y="4196"/>
                </a:lnTo>
                <a:moveTo>
                  <a:pt x="16985" y="4196"/>
                </a:moveTo>
                <a:lnTo>
                  <a:pt x="17723" y="4196"/>
                </a:lnTo>
                <a:lnTo>
                  <a:pt x="17723" y="4817"/>
                </a:lnTo>
                <a:lnTo>
                  <a:pt x="16985" y="4817"/>
                </a:lnTo>
                <a:lnTo>
                  <a:pt x="16985" y="4196"/>
                </a:lnTo>
                <a:moveTo>
                  <a:pt x="19754" y="4196"/>
                </a:moveTo>
                <a:lnTo>
                  <a:pt x="20492" y="4196"/>
                </a:lnTo>
                <a:lnTo>
                  <a:pt x="20492" y="4817"/>
                </a:lnTo>
                <a:lnTo>
                  <a:pt x="19754" y="4817"/>
                </a:lnTo>
                <a:lnTo>
                  <a:pt x="19754" y="4196"/>
                </a:lnTo>
                <a:moveTo>
                  <a:pt x="11631" y="9635"/>
                </a:moveTo>
                <a:lnTo>
                  <a:pt x="12369" y="9635"/>
                </a:lnTo>
                <a:lnTo>
                  <a:pt x="12369" y="10256"/>
                </a:lnTo>
                <a:lnTo>
                  <a:pt x="11631" y="10256"/>
                </a:lnTo>
                <a:lnTo>
                  <a:pt x="11631" y="9635"/>
                </a:lnTo>
                <a:moveTo>
                  <a:pt x="14400" y="9635"/>
                </a:moveTo>
                <a:lnTo>
                  <a:pt x="15138" y="9635"/>
                </a:lnTo>
                <a:lnTo>
                  <a:pt x="15138" y="10256"/>
                </a:lnTo>
                <a:lnTo>
                  <a:pt x="14400" y="10256"/>
                </a:lnTo>
                <a:lnTo>
                  <a:pt x="14400" y="9635"/>
                </a:lnTo>
                <a:moveTo>
                  <a:pt x="16985" y="9635"/>
                </a:moveTo>
                <a:lnTo>
                  <a:pt x="17723" y="9635"/>
                </a:lnTo>
                <a:lnTo>
                  <a:pt x="17723" y="10256"/>
                </a:lnTo>
                <a:lnTo>
                  <a:pt x="16985" y="10256"/>
                </a:lnTo>
                <a:lnTo>
                  <a:pt x="16985" y="9635"/>
                </a:lnTo>
                <a:moveTo>
                  <a:pt x="19754" y="9635"/>
                </a:moveTo>
                <a:lnTo>
                  <a:pt x="20492" y="9635"/>
                </a:lnTo>
                <a:lnTo>
                  <a:pt x="20492" y="10256"/>
                </a:lnTo>
                <a:lnTo>
                  <a:pt x="19754" y="10256"/>
                </a:lnTo>
                <a:lnTo>
                  <a:pt x="19754" y="9635"/>
                </a:lnTo>
                <a:moveTo>
                  <a:pt x="10892" y="14141"/>
                </a:moveTo>
                <a:lnTo>
                  <a:pt x="10892" y="15384"/>
                </a:lnTo>
                <a:lnTo>
                  <a:pt x="10892" y="20046"/>
                </a:lnTo>
                <a:lnTo>
                  <a:pt x="10892" y="21600"/>
                </a:lnTo>
                <a:lnTo>
                  <a:pt x="10892" y="14141"/>
                </a:lnTo>
                <a:moveTo>
                  <a:pt x="10892" y="4351"/>
                </a:moveTo>
                <a:lnTo>
                  <a:pt x="10892" y="3574"/>
                </a:lnTo>
                <a:lnTo>
                  <a:pt x="10892" y="932"/>
                </a:lnTo>
                <a:lnTo>
                  <a:pt x="10892" y="0"/>
                </a:lnTo>
                <a:lnTo>
                  <a:pt x="10892" y="4351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Metadata in WIS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12</a:t>
            </a:fld>
            <a:endParaRPr lang="en-GB" altLang="en-US"/>
          </a:p>
        </p:txBody>
      </p:sp>
      <p:grpSp>
        <p:nvGrpSpPr>
          <p:cNvPr id="14" name="Group 13"/>
          <p:cNvGrpSpPr/>
          <p:nvPr/>
        </p:nvGrpSpPr>
        <p:grpSpPr>
          <a:xfrm>
            <a:off x="2267373" y="1719240"/>
            <a:ext cx="4968923" cy="3093688"/>
            <a:chOff x="2267373" y="1719240"/>
            <a:chExt cx="4968923" cy="3093688"/>
          </a:xfrm>
        </p:grpSpPr>
        <p:graphicFrame>
          <p:nvGraphicFramePr>
            <p:cNvPr id="8" name="Diagram 7"/>
            <p:cNvGraphicFramePr/>
            <p:nvPr>
              <p:extLst>
                <p:ext uri="{D42A27DB-BD31-4B8C-83A1-F6EECF244321}">
                  <p14:modId xmlns:p14="http://schemas.microsoft.com/office/powerpoint/2010/main" val="3501146684"/>
                </p:ext>
              </p:extLst>
            </p:nvPr>
          </p:nvGraphicFramePr>
          <p:xfrm>
            <a:off x="2339752" y="2132856"/>
            <a:ext cx="4776192" cy="2680072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9" name="TextBox 8"/>
            <p:cNvSpPr txBox="1"/>
            <p:nvPr/>
          </p:nvSpPr>
          <p:spPr>
            <a:xfrm>
              <a:off x="4268136" y="1719240"/>
              <a:ext cx="9364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GISC</a:t>
              </a:r>
              <a:endParaRPr lang="en-GB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299821" y="2967335"/>
              <a:ext cx="9364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GISC</a:t>
              </a:r>
              <a:endParaRPr lang="en-GB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867773" y="4263479"/>
              <a:ext cx="9364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GISC</a:t>
              </a:r>
              <a:endParaRPr lang="en-GB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267373" y="2967335"/>
              <a:ext cx="9364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GISC</a:t>
              </a:r>
              <a:endParaRPr lang="en-GB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627784" y="4263479"/>
              <a:ext cx="9364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GISC</a:t>
              </a:r>
              <a:endParaRPr lang="en-GB" dirty="0"/>
            </a:p>
          </p:txBody>
        </p:sp>
      </p:grpSp>
      <p:pic>
        <p:nvPicPr>
          <p:cNvPr id="15" name="Picture 4" descr="j029202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94286"/>
            <a:ext cx="1868487" cy="177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6" name="TextBox 15"/>
          <p:cNvSpPr txBox="1"/>
          <p:nvPr/>
        </p:nvSpPr>
        <p:spPr>
          <a:xfrm>
            <a:off x="143694" y="3007135"/>
            <a:ext cx="2484090" cy="193899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National Centre or DCPC editor creates and maintains metadata records and states delivery methods</a:t>
            </a:r>
            <a:endParaRPr lang="en-GB" sz="2000" dirty="0"/>
          </a:p>
        </p:txBody>
      </p:sp>
      <p:sp>
        <p:nvSpPr>
          <p:cNvPr id="17" name="Right Arrow 16"/>
          <p:cNvSpPr/>
          <p:nvPr/>
        </p:nvSpPr>
        <p:spPr>
          <a:xfrm rot="1724144">
            <a:off x="2323626" y="2508182"/>
            <a:ext cx="978408" cy="484632"/>
          </a:xfrm>
          <a:prstGeom prst="rightArrow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5401890" y="671612"/>
            <a:ext cx="3491880" cy="1169551"/>
          </a:xfrm>
          <a:prstGeom prst="rect">
            <a:avLst/>
          </a:prstGeom>
          <a:solidFill>
            <a:schemeClr val="accent3">
              <a:lumMod val="85000"/>
              <a:alpha val="9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GB" sz="2000" dirty="0" smtClean="0"/>
              <a:t>For “global exchange” data:</a:t>
            </a:r>
          </a:p>
          <a:p>
            <a:pPr algn="l"/>
            <a:r>
              <a:rPr lang="en-GB" sz="2000" dirty="0" smtClean="0"/>
              <a:t>GISC adds access from cache</a:t>
            </a:r>
            <a:endParaRPr lang="en-GB" sz="2000" dirty="0"/>
          </a:p>
        </p:txBody>
      </p:sp>
      <p:pic>
        <p:nvPicPr>
          <p:cNvPr id="22" name="Picture 4" descr="j0292020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15582" y="4263479"/>
            <a:ext cx="1871837" cy="177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4541481" y="5150098"/>
            <a:ext cx="2243582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User chooses data and selects delivery method</a:t>
            </a:r>
            <a:endParaRPr lang="en-GB" sz="2000" dirty="0"/>
          </a:p>
        </p:txBody>
      </p:sp>
      <p:sp>
        <p:nvSpPr>
          <p:cNvPr id="24" name="Left-Right Arrow 23"/>
          <p:cNvSpPr/>
          <p:nvPr/>
        </p:nvSpPr>
        <p:spPr>
          <a:xfrm rot="2055016">
            <a:off x="6114430" y="3623996"/>
            <a:ext cx="1624098" cy="705271"/>
          </a:xfrm>
          <a:prstGeom prst="leftRightArrow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679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99" descr="LOT 200 Vintage Library Card Catalog Dewey Decimal System Index Cards Inserts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836712"/>
            <a:ext cx="7286625" cy="545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GB" dirty="0" smtClean="0"/>
              <a:t>Contents of (WIS Discovery) metadata record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1475656" y="836712"/>
            <a:ext cx="7286625" cy="5457825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ontent Placeholder 11"/>
          <p:cNvSpPr>
            <a:spLocks noGrp="1"/>
          </p:cNvSpPr>
          <p:nvPr>
            <p:ph sz="half" idx="1"/>
          </p:nvPr>
        </p:nvSpPr>
        <p:spPr/>
        <p:txBody>
          <a:bodyPr>
            <a:normAutofit fontScale="47500" lnSpcReduction="20000"/>
          </a:bodyPr>
          <a:lstStyle/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dirty="0"/>
              <a:t>Dataset title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dirty="0"/>
              <a:t>Dataset reference date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Dataset responsible party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i="1" dirty="0"/>
              <a:t>Geographic location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dirty="0"/>
              <a:t>Dataset topic category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dirty="0"/>
              <a:t>Dataset descriptive keywords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dirty="0"/>
              <a:t>Abstract describing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dirty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Distribution format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Online resource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dirty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dirty="0" smtClean="0"/>
              <a:t>Dataset language</a:t>
            </a:r>
            <a:endParaRPr lang="en-US" altLang="en-US" b="1" dirty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Dataset character set</a:t>
            </a:r>
          </a:p>
          <a:p>
            <a:endParaRPr lang="en-GB" dirty="0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/>
        <p:txBody>
          <a:bodyPr>
            <a:normAutofit fontScale="47500" lnSpcReduction="20000"/>
          </a:bodyPr>
          <a:lstStyle/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Spatial resolution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Additional extent information for the dataset (vertical and temporal)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Spatial representation type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Reference system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Lineage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dirty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GB" altLang="en-US" b="1" i="1" dirty="0"/>
              <a:t>“Other” constraints</a:t>
            </a:r>
            <a:endParaRPr lang="en-US" altLang="en-US" b="1" i="1" dirty="0"/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dirty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dirty="0"/>
              <a:t>Metadata file identifier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Metadata standard name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Metadata standard version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Metadata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Metadata character 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dirty="0"/>
              <a:t>Metadata point of contact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dirty="0"/>
              <a:t>Metadata date stamp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13</a:t>
            </a:fld>
            <a:endParaRPr lang="en-GB" altLang="en-US"/>
          </a:p>
        </p:txBody>
      </p:sp>
      <p:sp>
        <p:nvSpPr>
          <p:cNvPr id="15" name="7-Point Star 14"/>
          <p:cNvSpPr/>
          <p:nvPr/>
        </p:nvSpPr>
        <p:spPr>
          <a:xfrm>
            <a:off x="126903" y="4653136"/>
            <a:ext cx="2160240" cy="1857425"/>
          </a:xfrm>
          <a:prstGeom prst="star7">
            <a:avLst/>
          </a:prstGeom>
          <a:solidFill>
            <a:srgbClr val="FF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ISO 19115</a:t>
            </a:r>
          </a:p>
          <a:p>
            <a:pPr algn="ctr"/>
            <a:r>
              <a:rPr lang="en-GB" sz="1600" dirty="0" smtClean="0"/>
              <a:t>ISO 19139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72495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metadata record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14</a:t>
            </a:fld>
            <a:endParaRPr lang="en-GB" altLang="en-US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268760"/>
            <a:ext cx="8168333" cy="4163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52649" y="2751469"/>
            <a:ext cx="3816424" cy="267765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This is a metadata record in XML.</a:t>
            </a:r>
          </a:p>
          <a:p>
            <a:endParaRPr lang="en-GB" dirty="0"/>
          </a:p>
          <a:p>
            <a:r>
              <a:rPr lang="en-GB" dirty="0" smtClean="0"/>
              <a:t>Only machines or software developers need to work with this.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083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Human readable metadata record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15</a:t>
            </a:fld>
            <a:endParaRPr lang="en-GB" altLang="en-US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8"/>
            <a:ext cx="8305800" cy="481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63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Editing metadata using a GISC interface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16</a:t>
            </a:fld>
            <a:endParaRPr lang="en-GB" altLang="en-US"/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80728"/>
            <a:ext cx="7447583" cy="3999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31640" y="5085184"/>
            <a:ext cx="698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 smtClean="0"/>
              <a:t>If you have a lot of metadata records for similar items, your GISC can help you automate creating the records.</a:t>
            </a:r>
            <a:endParaRPr lang="en-GB" dirty="0"/>
          </a:p>
        </p:txBody>
      </p:sp>
      <p:sp>
        <p:nvSpPr>
          <p:cNvPr id="5" name="Line Callout 1 4"/>
          <p:cNvSpPr/>
          <p:nvPr/>
        </p:nvSpPr>
        <p:spPr>
          <a:xfrm>
            <a:off x="6228184" y="2420888"/>
            <a:ext cx="1944216" cy="1495706"/>
          </a:xfrm>
          <a:prstGeom prst="borderCallout1">
            <a:avLst>
              <a:gd name="adj1" fmla="val 52264"/>
              <a:gd name="adj2" fmla="val -283"/>
              <a:gd name="adj3" fmla="val 64374"/>
              <a:gd name="adj4" fmla="val -88754"/>
            </a:avLst>
          </a:prstGeom>
          <a:solidFill>
            <a:srgbClr val="FFC000">
              <a:alpha val="12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Create and edit records using a form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28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to include in a metadata record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17</a:t>
            </a:fld>
            <a:endParaRPr lang="en-GB" altLang="en-US"/>
          </a:p>
        </p:txBody>
      </p:sp>
      <p:sp>
        <p:nvSpPr>
          <p:cNvPr id="4" name="Content Placeholder 11"/>
          <p:cNvSpPr txBox="1">
            <a:spLocks/>
          </p:cNvSpPr>
          <p:nvPr/>
        </p:nvSpPr>
        <p:spPr>
          <a:xfrm>
            <a:off x="35496" y="1412875"/>
            <a:ext cx="3703638" cy="4683125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title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reference date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Dataset responsible party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i="1" kern="0" smtClean="0"/>
              <a:t>Geographic location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topic category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descriptive keywords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Abstract describing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Distribution format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Online resource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Dataset character set</a:t>
            </a:r>
          </a:p>
          <a:p>
            <a:endParaRPr lang="en-GB" kern="0" dirty="0"/>
          </a:p>
        </p:txBody>
      </p:sp>
      <p:sp>
        <p:nvSpPr>
          <p:cNvPr id="5" name="Content Placeholder 12"/>
          <p:cNvSpPr txBox="1">
            <a:spLocks/>
          </p:cNvSpPr>
          <p:nvPr/>
        </p:nvSpPr>
        <p:spPr>
          <a:xfrm>
            <a:off x="3891534" y="1412875"/>
            <a:ext cx="3705225" cy="468312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resolution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Additional extent information for the dataset (vertical and temporal)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representation type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Reference system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Lineage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GB" altLang="en-US" b="1" i="1" kern="0" smtClean="0"/>
              <a:t>“Other” constraints</a:t>
            </a:r>
            <a:endParaRPr lang="en-US" altLang="en-US" b="1" i="1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file identifier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name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version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character 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point of contact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date stamp</a:t>
            </a:r>
          </a:p>
          <a:p>
            <a:endParaRPr lang="en-GB" kern="0" dirty="0"/>
          </a:p>
        </p:txBody>
      </p:sp>
      <p:sp>
        <p:nvSpPr>
          <p:cNvPr id="6" name="Line Callout 1 5"/>
          <p:cNvSpPr/>
          <p:nvPr/>
        </p:nvSpPr>
        <p:spPr>
          <a:xfrm>
            <a:off x="4355976" y="1413094"/>
            <a:ext cx="4104456" cy="2160141"/>
          </a:xfrm>
          <a:prstGeom prst="borderCallout1">
            <a:avLst>
              <a:gd name="adj1" fmla="val 49258"/>
              <a:gd name="adj2" fmla="val -506"/>
              <a:gd name="adj3" fmla="val 8387"/>
              <a:gd name="adj4" fmla="val -63083"/>
            </a:avLst>
          </a:prstGeom>
          <a:solidFill>
            <a:srgbClr val="FFC000">
              <a:alpha val="9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A meaningful title – include the </a:t>
            </a:r>
            <a:r>
              <a:rPr lang="en-GB" dirty="0" err="1" smtClean="0">
                <a:solidFill>
                  <a:schemeClr val="tx1"/>
                </a:solidFill>
              </a:rPr>
              <a:t>TTAAii</a:t>
            </a:r>
            <a:r>
              <a:rPr lang="en-GB" smtClean="0">
                <a:solidFill>
                  <a:schemeClr val="tx1"/>
                </a:solidFill>
              </a:rPr>
              <a:t> </a:t>
            </a:r>
            <a:r>
              <a:rPr lang="en-GB" smtClean="0">
                <a:solidFill>
                  <a:schemeClr val="tx1"/>
                </a:solidFill>
              </a:rPr>
              <a:t>CCCC </a:t>
            </a:r>
            <a:r>
              <a:rPr lang="en-GB" dirty="0" smtClean="0">
                <a:solidFill>
                  <a:schemeClr val="tx1"/>
                </a:solidFill>
              </a:rPr>
              <a:t>or filename for GTS items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68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to include in a metadata record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18</a:t>
            </a:fld>
            <a:endParaRPr lang="en-GB" altLang="en-US"/>
          </a:p>
        </p:txBody>
      </p:sp>
      <p:sp>
        <p:nvSpPr>
          <p:cNvPr id="4" name="Content Placeholder 11"/>
          <p:cNvSpPr txBox="1">
            <a:spLocks/>
          </p:cNvSpPr>
          <p:nvPr/>
        </p:nvSpPr>
        <p:spPr>
          <a:xfrm>
            <a:off x="35496" y="1412875"/>
            <a:ext cx="3703638" cy="4683125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title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reference date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Dataset responsible party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i="1" kern="0" smtClean="0"/>
              <a:t>Geographic location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topic category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descriptive keywords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Abstract describing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Distribution format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Online resource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Dataset character set</a:t>
            </a:r>
          </a:p>
          <a:p>
            <a:endParaRPr lang="en-GB" kern="0" dirty="0"/>
          </a:p>
        </p:txBody>
      </p:sp>
      <p:sp>
        <p:nvSpPr>
          <p:cNvPr id="5" name="Content Placeholder 12"/>
          <p:cNvSpPr txBox="1">
            <a:spLocks/>
          </p:cNvSpPr>
          <p:nvPr/>
        </p:nvSpPr>
        <p:spPr>
          <a:xfrm>
            <a:off x="3891534" y="1412875"/>
            <a:ext cx="3705225" cy="468312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resolution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Additional extent information for the dataset (vertical and temporal)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representation type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Reference system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Lineage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GB" altLang="en-US" b="1" i="1" kern="0" smtClean="0"/>
              <a:t>“Other” constraints</a:t>
            </a:r>
            <a:endParaRPr lang="en-US" altLang="en-US" b="1" i="1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file identifier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name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version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character 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point of contact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date stamp</a:t>
            </a:r>
          </a:p>
          <a:p>
            <a:endParaRPr lang="en-GB" kern="0" dirty="0"/>
          </a:p>
        </p:txBody>
      </p:sp>
      <p:sp>
        <p:nvSpPr>
          <p:cNvPr id="6" name="Line Callout 1 5"/>
          <p:cNvSpPr/>
          <p:nvPr/>
        </p:nvSpPr>
        <p:spPr>
          <a:xfrm>
            <a:off x="4427984" y="1418615"/>
            <a:ext cx="4104456" cy="3378537"/>
          </a:xfrm>
          <a:prstGeom prst="borderCallout1">
            <a:avLst>
              <a:gd name="adj1" fmla="val 49258"/>
              <a:gd name="adj2" fmla="val -506"/>
              <a:gd name="adj3" fmla="val 56355"/>
              <a:gd name="adj4" fmla="val -27158"/>
            </a:avLst>
          </a:prstGeom>
          <a:solidFill>
            <a:srgbClr val="FFC000">
              <a:alpha val="9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To help users find datasets.</a:t>
            </a:r>
          </a:p>
          <a:p>
            <a:pPr algn="l"/>
            <a:r>
              <a:rPr lang="en-GB" dirty="0" smtClean="0">
                <a:solidFill>
                  <a:schemeClr val="tx1"/>
                </a:solidFill>
              </a:rPr>
              <a:t>duration , radiation , solar , soil , cast , cloud , weather , precipitation , wind , humidity , temperature , pressure , surface , SYNOP , meteorology</a:t>
            </a:r>
          </a:p>
          <a:p>
            <a:pPr algn="l"/>
            <a:r>
              <a:rPr lang="en-GB" dirty="0" smtClean="0">
                <a:solidFill>
                  <a:schemeClr val="tx1"/>
                </a:solidFill>
              </a:rPr>
              <a:t> 41024 , Jeddah King Abdul Aziz Intl. Airport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88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to include in a metadata record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19</a:t>
            </a:fld>
            <a:endParaRPr lang="en-GB" altLang="en-US"/>
          </a:p>
        </p:txBody>
      </p:sp>
      <p:sp>
        <p:nvSpPr>
          <p:cNvPr id="4" name="Content Placeholder 11"/>
          <p:cNvSpPr txBox="1">
            <a:spLocks/>
          </p:cNvSpPr>
          <p:nvPr/>
        </p:nvSpPr>
        <p:spPr>
          <a:xfrm>
            <a:off x="35496" y="1412875"/>
            <a:ext cx="3703638" cy="4683125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Dataset title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Dataset reference date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dirty="0" smtClean="0"/>
              <a:t>Dataset responsible party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i="1" kern="0" dirty="0" smtClean="0"/>
              <a:t>Geographic location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Dataset topic category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Dataset descriptive keywords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Abstract describing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dirty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dirty="0" smtClean="0"/>
              <a:t>Distribution format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dirty="0" smtClean="0"/>
              <a:t>Online resource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dirty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Dataset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dirty="0" smtClean="0"/>
              <a:t>Dataset character set</a:t>
            </a:r>
          </a:p>
          <a:p>
            <a:endParaRPr lang="en-GB" kern="0" dirty="0"/>
          </a:p>
        </p:txBody>
      </p:sp>
      <p:sp>
        <p:nvSpPr>
          <p:cNvPr id="5" name="Content Placeholder 12"/>
          <p:cNvSpPr txBox="1">
            <a:spLocks/>
          </p:cNvSpPr>
          <p:nvPr/>
        </p:nvSpPr>
        <p:spPr>
          <a:xfrm>
            <a:off x="3891534" y="1412875"/>
            <a:ext cx="3705225" cy="468312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resolution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Additional extent information for the dataset (vertical and temporal)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representation type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Reference system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Lineage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GB" altLang="en-US" b="1" i="1" kern="0" smtClean="0"/>
              <a:t>“Other” constraints</a:t>
            </a:r>
            <a:endParaRPr lang="en-US" altLang="en-US" b="1" i="1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file identifier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name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version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character 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point of contact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date stamp</a:t>
            </a:r>
          </a:p>
          <a:p>
            <a:endParaRPr lang="en-GB" kern="0" dirty="0"/>
          </a:p>
        </p:txBody>
      </p:sp>
      <p:sp>
        <p:nvSpPr>
          <p:cNvPr id="6" name="Line Callout 1 5"/>
          <p:cNvSpPr/>
          <p:nvPr/>
        </p:nvSpPr>
        <p:spPr>
          <a:xfrm>
            <a:off x="4427984" y="1418615"/>
            <a:ext cx="4104456" cy="4458657"/>
          </a:xfrm>
          <a:prstGeom prst="borderCallout1">
            <a:avLst>
              <a:gd name="adj1" fmla="val 49258"/>
              <a:gd name="adj2" fmla="val -506"/>
              <a:gd name="adj3" fmla="val 56355"/>
              <a:gd name="adj4" fmla="val -27158"/>
            </a:avLst>
          </a:prstGeom>
          <a:solidFill>
            <a:srgbClr val="FFC000">
              <a:alpha val="9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Keywords under </a:t>
            </a:r>
            <a:r>
              <a:rPr lang="en-GB" b="1" dirty="0" err="1" smtClean="0">
                <a:solidFill>
                  <a:schemeClr val="tx1"/>
                </a:solidFill>
              </a:rPr>
              <a:t>WMO_CategoryCode</a:t>
            </a:r>
            <a:r>
              <a:rPr lang="en-GB" b="1" dirty="0" smtClean="0">
                <a:solidFill>
                  <a:schemeClr val="tx1"/>
                </a:solidFill>
              </a:rPr>
              <a:t> (Table 16)</a:t>
            </a:r>
          </a:p>
          <a:p>
            <a:pPr algn="ctr"/>
            <a:r>
              <a:rPr lang="en-GB" dirty="0" smtClean="0">
                <a:solidFill>
                  <a:schemeClr val="tx1"/>
                </a:solidFill>
              </a:rPr>
              <a:t>ISO topic categories are too broad. This group of keywords allow meteorology to be sub divided, e.g.</a:t>
            </a:r>
          </a:p>
          <a:p>
            <a:pPr algn="ctr"/>
            <a:r>
              <a:rPr lang="en-GB" dirty="0" err="1" smtClean="0">
                <a:solidFill>
                  <a:schemeClr val="tx1"/>
                </a:solidFill>
              </a:rPr>
              <a:t>synopticMeteorology</a:t>
            </a:r>
            <a:endParaRPr lang="en-GB" dirty="0" smtClean="0">
              <a:solidFill>
                <a:schemeClr val="tx1"/>
              </a:solidFill>
            </a:endParaRPr>
          </a:p>
          <a:p>
            <a:pPr algn="ctr"/>
            <a:r>
              <a:rPr lang="en-GB" dirty="0" err="1" smtClean="0">
                <a:solidFill>
                  <a:schemeClr val="tx1"/>
                </a:solidFill>
              </a:rPr>
              <a:t>waterPollution</a:t>
            </a:r>
            <a:endParaRPr lang="en-GB" dirty="0" smtClean="0">
              <a:solidFill>
                <a:schemeClr val="tx1"/>
              </a:solidFill>
            </a:endParaRPr>
          </a:p>
          <a:p>
            <a:pPr algn="ctr"/>
            <a:r>
              <a:rPr lang="en-GB" dirty="0" err="1" smtClean="0">
                <a:solidFill>
                  <a:schemeClr val="tx1"/>
                </a:solidFill>
              </a:rPr>
              <a:t>spaceWeather</a:t>
            </a:r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29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to include in a metadata record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20</a:t>
            </a:fld>
            <a:endParaRPr lang="en-GB" altLang="en-US"/>
          </a:p>
        </p:txBody>
      </p:sp>
      <p:sp>
        <p:nvSpPr>
          <p:cNvPr id="4" name="Content Placeholder 11"/>
          <p:cNvSpPr txBox="1">
            <a:spLocks/>
          </p:cNvSpPr>
          <p:nvPr/>
        </p:nvSpPr>
        <p:spPr>
          <a:xfrm>
            <a:off x="35496" y="1412875"/>
            <a:ext cx="3703638" cy="4683125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Dataset title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Dataset reference date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dirty="0" smtClean="0"/>
              <a:t>Dataset responsible party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i="1" kern="0" dirty="0" smtClean="0"/>
              <a:t>Geographic location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Dataset topic category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Dataset descriptive keywords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Abstract describing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dirty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dirty="0" smtClean="0"/>
              <a:t>Distribution format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dirty="0" smtClean="0"/>
              <a:t>Online resource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dirty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Dataset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dirty="0" smtClean="0"/>
              <a:t>Dataset character set</a:t>
            </a:r>
          </a:p>
          <a:p>
            <a:endParaRPr lang="en-GB" kern="0" dirty="0"/>
          </a:p>
        </p:txBody>
      </p:sp>
      <p:sp>
        <p:nvSpPr>
          <p:cNvPr id="5" name="Content Placeholder 12"/>
          <p:cNvSpPr txBox="1">
            <a:spLocks/>
          </p:cNvSpPr>
          <p:nvPr/>
        </p:nvSpPr>
        <p:spPr>
          <a:xfrm>
            <a:off x="3891534" y="1412875"/>
            <a:ext cx="3705225" cy="468312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resolution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Additional extent information for the dataset (vertical and temporal)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representation type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Reference system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Lineage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GB" altLang="en-US" b="1" i="1" kern="0" smtClean="0"/>
              <a:t>“Other” constraints</a:t>
            </a:r>
            <a:endParaRPr lang="en-US" altLang="en-US" b="1" i="1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file identifier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name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version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character 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point of contact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date stamp</a:t>
            </a:r>
          </a:p>
          <a:p>
            <a:endParaRPr lang="en-GB" kern="0" dirty="0"/>
          </a:p>
        </p:txBody>
      </p:sp>
      <p:sp>
        <p:nvSpPr>
          <p:cNvPr id="6" name="Line Callout 1 5"/>
          <p:cNvSpPr/>
          <p:nvPr/>
        </p:nvSpPr>
        <p:spPr>
          <a:xfrm>
            <a:off x="4427984" y="1418615"/>
            <a:ext cx="4104456" cy="4458657"/>
          </a:xfrm>
          <a:prstGeom prst="borderCallout1">
            <a:avLst>
              <a:gd name="adj1" fmla="val 49258"/>
              <a:gd name="adj2" fmla="val -506"/>
              <a:gd name="adj3" fmla="val 56355"/>
              <a:gd name="adj4" fmla="val -27158"/>
            </a:avLst>
          </a:prstGeom>
          <a:solidFill>
            <a:srgbClr val="FFC000">
              <a:alpha val="9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b="1" dirty="0" smtClean="0">
                <a:solidFill>
                  <a:schemeClr val="tx1"/>
                </a:solidFill>
              </a:rPr>
              <a:t>Keywords </a:t>
            </a:r>
            <a:r>
              <a:rPr lang="en-GB" b="1" dirty="0">
                <a:solidFill>
                  <a:schemeClr val="tx1"/>
                </a:solidFill>
              </a:rPr>
              <a:t>under </a:t>
            </a:r>
            <a:r>
              <a:rPr lang="en-GB" b="1" dirty="0" err="1">
                <a:solidFill>
                  <a:schemeClr val="tx1"/>
                </a:solidFill>
              </a:rPr>
              <a:t>WMO_DistributionScopeCode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r>
              <a:rPr lang="en-GB" b="1" dirty="0" smtClean="0">
                <a:solidFill>
                  <a:schemeClr val="tx1"/>
                </a:solidFill>
              </a:rPr>
              <a:t>(Table 17)</a:t>
            </a:r>
          </a:p>
          <a:p>
            <a:pPr algn="ctr"/>
            <a:r>
              <a:rPr lang="en-GB" dirty="0" smtClean="0">
                <a:solidFill>
                  <a:schemeClr val="tx1"/>
                </a:solidFill>
              </a:rPr>
              <a:t>Control information for the WIS</a:t>
            </a:r>
          </a:p>
          <a:p>
            <a:r>
              <a:rPr lang="en-GB" dirty="0" err="1" smtClean="0">
                <a:solidFill>
                  <a:schemeClr val="tx1"/>
                </a:solidFill>
              </a:rPr>
              <a:t>GlobalExchange</a:t>
            </a:r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err="1" smtClean="0">
                <a:solidFill>
                  <a:schemeClr val="tx1"/>
                </a:solidFill>
              </a:rPr>
              <a:t>RegionalExchange</a:t>
            </a:r>
            <a:endParaRPr lang="en-GB" dirty="0" smtClean="0">
              <a:solidFill>
                <a:schemeClr val="tx1"/>
              </a:solidFill>
            </a:endParaRPr>
          </a:p>
          <a:p>
            <a:r>
              <a:rPr lang="en-GB" smtClean="0">
                <a:solidFill>
                  <a:schemeClr val="tx1"/>
                </a:solidFill>
              </a:rPr>
              <a:t>OriginatingCentre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43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to include in a metadata record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21</a:t>
            </a:fld>
            <a:endParaRPr lang="en-GB" altLang="en-US"/>
          </a:p>
        </p:txBody>
      </p:sp>
      <p:sp>
        <p:nvSpPr>
          <p:cNvPr id="4" name="Content Placeholder 11"/>
          <p:cNvSpPr txBox="1">
            <a:spLocks/>
          </p:cNvSpPr>
          <p:nvPr/>
        </p:nvSpPr>
        <p:spPr>
          <a:xfrm>
            <a:off x="35496" y="1412875"/>
            <a:ext cx="3703638" cy="4683125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title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reference date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Dataset responsible party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i="1" kern="0" smtClean="0"/>
              <a:t>Geographic location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topic category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descriptive keywords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Abstract describing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Distribution format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Online resource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Dataset character set</a:t>
            </a:r>
          </a:p>
          <a:p>
            <a:endParaRPr lang="en-GB" kern="0" dirty="0"/>
          </a:p>
        </p:txBody>
      </p:sp>
      <p:sp>
        <p:nvSpPr>
          <p:cNvPr id="5" name="Content Placeholder 12"/>
          <p:cNvSpPr txBox="1">
            <a:spLocks/>
          </p:cNvSpPr>
          <p:nvPr/>
        </p:nvSpPr>
        <p:spPr>
          <a:xfrm>
            <a:off x="3891534" y="1412875"/>
            <a:ext cx="3705225" cy="468312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resolution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Additional extent information for the dataset (vertical and temporal)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representation type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Reference system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Lineage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GB" altLang="en-US" b="1" i="1" kern="0" smtClean="0"/>
              <a:t>“Other” constraints</a:t>
            </a:r>
            <a:endParaRPr lang="en-US" altLang="en-US" b="1" i="1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file identifier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name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version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character 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point of contact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date stamp</a:t>
            </a:r>
          </a:p>
          <a:p>
            <a:endParaRPr lang="en-GB" kern="0" dirty="0"/>
          </a:p>
        </p:txBody>
      </p:sp>
      <p:sp>
        <p:nvSpPr>
          <p:cNvPr id="6" name="Line Callout 1 5"/>
          <p:cNvSpPr/>
          <p:nvPr/>
        </p:nvSpPr>
        <p:spPr>
          <a:xfrm>
            <a:off x="4283968" y="2924944"/>
            <a:ext cx="4104456" cy="2010385"/>
          </a:xfrm>
          <a:prstGeom prst="borderCallout1">
            <a:avLst>
              <a:gd name="adj1" fmla="val 49258"/>
              <a:gd name="adj2" fmla="val -506"/>
              <a:gd name="adj3" fmla="val 39494"/>
              <a:gd name="adj4" fmla="val -18528"/>
            </a:avLst>
          </a:prstGeom>
          <a:solidFill>
            <a:srgbClr val="FFC000">
              <a:alpha val="9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r>
              <a:rPr lang="en-GB" dirty="0" smtClean="0">
                <a:solidFill>
                  <a:schemeClr val="tx1"/>
                </a:solidFill>
              </a:rPr>
              <a:t>Most people use the abstract to decide whether a dataset meets their needs. Repeat phrases from the title and keywords to help explain what the dataset contains.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18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to include in a metadata record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22</a:t>
            </a:fld>
            <a:endParaRPr lang="en-GB" altLang="en-US"/>
          </a:p>
        </p:txBody>
      </p:sp>
      <p:sp>
        <p:nvSpPr>
          <p:cNvPr id="4" name="Content Placeholder 11"/>
          <p:cNvSpPr txBox="1">
            <a:spLocks/>
          </p:cNvSpPr>
          <p:nvPr/>
        </p:nvSpPr>
        <p:spPr>
          <a:xfrm>
            <a:off x="35496" y="1412875"/>
            <a:ext cx="3703638" cy="4683125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title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reference date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Dataset responsible party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i="1" kern="0" smtClean="0"/>
              <a:t>Geographic location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topic category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descriptive keywords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Abstract describing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Distribution format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Online resource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Dataset character set</a:t>
            </a:r>
          </a:p>
          <a:p>
            <a:endParaRPr lang="en-GB" kern="0" dirty="0"/>
          </a:p>
        </p:txBody>
      </p:sp>
      <p:sp>
        <p:nvSpPr>
          <p:cNvPr id="5" name="Content Placeholder 12"/>
          <p:cNvSpPr txBox="1">
            <a:spLocks/>
          </p:cNvSpPr>
          <p:nvPr/>
        </p:nvSpPr>
        <p:spPr>
          <a:xfrm>
            <a:off x="3891534" y="1412875"/>
            <a:ext cx="3705225" cy="468312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resolution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Additional extent information for the dataset (vertical and temporal)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representation type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Reference system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Lineage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GB" altLang="en-US" b="1" i="1" kern="0" smtClean="0"/>
              <a:t>“Other” constraints</a:t>
            </a:r>
            <a:endParaRPr lang="en-US" altLang="en-US" b="1" i="1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file identifier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name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version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character 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point of contact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date stamp</a:t>
            </a:r>
          </a:p>
          <a:p>
            <a:endParaRPr lang="en-GB" kern="0" dirty="0"/>
          </a:p>
        </p:txBody>
      </p:sp>
      <p:sp>
        <p:nvSpPr>
          <p:cNvPr id="6" name="Line Callout 1 5"/>
          <p:cNvSpPr/>
          <p:nvPr/>
        </p:nvSpPr>
        <p:spPr>
          <a:xfrm>
            <a:off x="6516216" y="1439269"/>
            <a:ext cx="2448272" cy="2010385"/>
          </a:xfrm>
          <a:prstGeom prst="borderCallout1">
            <a:avLst>
              <a:gd name="adj1" fmla="val 48848"/>
              <a:gd name="adj2" fmla="val 1447"/>
              <a:gd name="adj3" fmla="val 97271"/>
              <a:gd name="adj4" fmla="val -46408"/>
            </a:avLst>
          </a:prstGeom>
          <a:solidFill>
            <a:srgbClr val="FFC000">
              <a:alpha val="9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r>
              <a:rPr lang="en-GB" b="1" dirty="0" smtClean="0">
                <a:solidFill>
                  <a:schemeClr val="tx1"/>
                </a:solidFill>
              </a:rPr>
              <a:t>Mandatory for GTS</a:t>
            </a:r>
          </a:p>
          <a:p>
            <a:pPr algn="l"/>
            <a:r>
              <a:rPr lang="en-GB" dirty="0" err="1" smtClean="0">
                <a:solidFill>
                  <a:schemeClr val="tx1"/>
                </a:solidFill>
              </a:rPr>
              <a:t>WMOEssential</a:t>
            </a:r>
            <a:endParaRPr lang="en-GB" dirty="0" smtClean="0">
              <a:solidFill>
                <a:schemeClr val="tx1"/>
              </a:solidFill>
            </a:endParaRPr>
          </a:p>
          <a:p>
            <a:pPr algn="l"/>
            <a:r>
              <a:rPr lang="en-GB" dirty="0" err="1" smtClean="0">
                <a:solidFill>
                  <a:schemeClr val="tx1"/>
                </a:solidFill>
              </a:rPr>
              <a:t>WMOAdditional</a:t>
            </a:r>
            <a:endParaRPr lang="en-GB" dirty="0" smtClean="0">
              <a:solidFill>
                <a:schemeClr val="tx1"/>
              </a:solidFill>
            </a:endParaRPr>
          </a:p>
          <a:p>
            <a:pPr algn="l"/>
            <a:r>
              <a:rPr lang="en-GB" dirty="0" err="1" smtClean="0">
                <a:solidFill>
                  <a:schemeClr val="tx1"/>
                </a:solidFill>
              </a:rPr>
              <a:t>WMOOther</a:t>
            </a:r>
            <a:endParaRPr lang="en-GB" dirty="0" smtClean="0">
              <a:solidFill>
                <a:schemeClr val="tx1"/>
              </a:solidFill>
            </a:endParaRPr>
          </a:p>
          <a:p>
            <a:pPr algn="l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47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to include in a metadata record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23</a:t>
            </a:fld>
            <a:endParaRPr lang="en-GB" altLang="en-US"/>
          </a:p>
        </p:txBody>
      </p:sp>
      <p:sp>
        <p:nvSpPr>
          <p:cNvPr id="4" name="Content Placeholder 11"/>
          <p:cNvSpPr txBox="1">
            <a:spLocks/>
          </p:cNvSpPr>
          <p:nvPr/>
        </p:nvSpPr>
        <p:spPr>
          <a:xfrm>
            <a:off x="35496" y="1412875"/>
            <a:ext cx="3703638" cy="4683125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Dataset title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Dataset reference date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dirty="0" smtClean="0"/>
              <a:t>Dataset responsible party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i="1" kern="0" dirty="0" smtClean="0"/>
              <a:t>Geographic location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Dataset topic category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Dataset descriptive keywords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Abstract describing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dirty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dirty="0" smtClean="0"/>
              <a:t>Distribution format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dirty="0" smtClean="0"/>
              <a:t>Online resource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dirty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Dataset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dirty="0" smtClean="0"/>
              <a:t>Dataset character set</a:t>
            </a:r>
          </a:p>
          <a:p>
            <a:endParaRPr lang="en-GB" kern="0" dirty="0"/>
          </a:p>
        </p:txBody>
      </p:sp>
      <p:sp>
        <p:nvSpPr>
          <p:cNvPr id="5" name="Content Placeholder 12"/>
          <p:cNvSpPr txBox="1">
            <a:spLocks/>
          </p:cNvSpPr>
          <p:nvPr/>
        </p:nvSpPr>
        <p:spPr>
          <a:xfrm>
            <a:off x="3891534" y="1412875"/>
            <a:ext cx="3705225" cy="468312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resolution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Additional extent information for the dataset (vertical and temporal)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representation type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Reference system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Lineage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GB" altLang="en-US" b="1" i="1" kern="0" smtClean="0"/>
              <a:t>“Other” constraints</a:t>
            </a:r>
            <a:endParaRPr lang="en-US" altLang="en-US" b="1" i="1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file identifier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name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version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character 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point of contact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date stamp</a:t>
            </a:r>
          </a:p>
          <a:p>
            <a:endParaRPr lang="en-GB" kern="0" dirty="0"/>
          </a:p>
        </p:txBody>
      </p:sp>
      <p:sp>
        <p:nvSpPr>
          <p:cNvPr id="6" name="Line Callout 1 5"/>
          <p:cNvSpPr/>
          <p:nvPr/>
        </p:nvSpPr>
        <p:spPr>
          <a:xfrm>
            <a:off x="395536" y="1628800"/>
            <a:ext cx="4104456" cy="3516713"/>
          </a:xfrm>
          <a:prstGeom prst="borderCallout1">
            <a:avLst>
              <a:gd name="adj1" fmla="val 49529"/>
              <a:gd name="adj2" fmla="val 100047"/>
              <a:gd name="adj3" fmla="val 61298"/>
              <a:gd name="adj4" fmla="val 115544"/>
            </a:avLst>
          </a:prstGeom>
          <a:solidFill>
            <a:srgbClr val="FFC000">
              <a:alpha val="9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r>
              <a:rPr lang="en-GB" dirty="0" smtClean="0">
                <a:solidFill>
                  <a:schemeClr val="tx1"/>
                </a:solidFill>
              </a:rPr>
              <a:t>No two records may have the same identifier. If you update the contents of a metadata record, keep the identifier the same. WIS will replace the old version with the new one.</a:t>
            </a:r>
          </a:p>
          <a:p>
            <a:pPr algn="l"/>
            <a:r>
              <a:rPr lang="en-GB" dirty="0" smtClean="0">
                <a:solidFill>
                  <a:schemeClr val="tx1"/>
                </a:solidFill>
              </a:rPr>
              <a:t>The form is</a:t>
            </a:r>
          </a:p>
          <a:p>
            <a:pPr algn="l"/>
            <a:r>
              <a:rPr lang="en-GB" sz="1800" b="1" dirty="0" err="1" smtClean="0">
                <a:solidFill>
                  <a:schemeClr val="tx1"/>
                </a:solidFill>
              </a:rPr>
              <a:t>urn:x-wmo:md:int.wmo.wis</a:t>
            </a:r>
            <a:r>
              <a:rPr lang="en-GB" sz="1800" dirty="0" smtClean="0">
                <a:solidFill>
                  <a:schemeClr val="tx1"/>
                </a:solidFill>
              </a:rPr>
              <a:t>::SMSD12OEJD</a:t>
            </a:r>
            <a:endParaRPr lang="en-GB" sz="18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63688" y="4509120"/>
            <a:ext cx="1224136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98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Publishing your metadata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Only users authorized by PR can update metadata records</a:t>
            </a:r>
            <a:endParaRPr lang="en-GB" dirty="0"/>
          </a:p>
          <a:p>
            <a:r>
              <a:rPr lang="en-GB" dirty="0" smtClean="0"/>
              <a:t>Metadata are not published when you save them</a:t>
            </a:r>
          </a:p>
          <a:p>
            <a:pPr lvl="1"/>
            <a:r>
              <a:rPr lang="en-GB" dirty="0"/>
              <a:t>y</a:t>
            </a:r>
            <a:r>
              <a:rPr lang="en-GB" dirty="0" smtClean="0"/>
              <a:t>ou can edit over several sessions</a:t>
            </a:r>
          </a:p>
          <a:p>
            <a:pPr lvl="1"/>
            <a:r>
              <a:rPr lang="en-GB" dirty="0"/>
              <a:t>m</a:t>
            </a:r>
            <a:r>
              <a:rPr lang="en-GB" dirty="0" smtClean="0"/>
              <a:t>istakes are not published immediately</a:t>
            </a:r>
          </a:p>
          <a:p>
            <a:pPr lvl="1"/>
            <a:r>
              <a:rPr lang="en-GB" dirty="0" smtClean="0"/>
              <a:t>GISCs will only publish when asked to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24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058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makes good metadata?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Meets the technical requirements</a:t>
            </a:r>
          </a:p>
          <a:p>
            <a:r>
              <a:rPr lang="en-GB" dirty="0" smtClean="0"/>
              <a:t>Contains information users need to find data</a:t>
            </a:r>
          </a:p>
          <a:p>
            <a:r>
              <a:rPr lang="en-GB" dirty="0" smtClean="0"/>
              <a:t>All the is information available in English</a:t>
            </a:r>
          </a:p>
          <a:p>
            <a:pPr lvl="1"/>
            <a:r>
              <a:rPr lang="en-GB" dirty="0" smtClean="0"/>
              <a:t>But you can add other languages to your own records</a:t>
            </a:r>
          </a:p>
          <a:p>
            <a:pPr lvl="1"/>
            <a:endParaRPr lang="en-GB" dirty="0"/>
          </a:p>
          <a:p>
            <a:r>
              <a:rPr lang="en-GB" dirty="0" smtClean="0"/>
              <a:t>You can see how far your metadata meet the technical requirements at:</a:t>
            </a:r>
          </a:p>
          <a:p>
            <a:pPr marL="0" indent="0">
              <a:buNone/>
            </a:pPr>
            <a:r>
              <a:rPr lang="en-GB" sz="2400" dirty="0" smtClean="0">
                <a:hlinkClick r:id="rId2"/>
              </a:rPr>
              <a:t>http://www.ngdc.noaa.gov/docucomp/validationServicesWmo</a:t>
            </a:r>
            <a:endParaRPr lang="en-GB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25</a:t>
            </a:fld>
            <a:endParaRPr lang="en-GB" altLang="en-US"/>
          </a:p>
        </p:txBody>
      </p:sp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72816"/>
            <a:ext cx="6993977" cy="38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1454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Tools to search metadata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26</a:t>
            </a:fld>
            <a:endParaRPr lang="en-GB" altLang="en-US"/>
          </a:p>
        </p:txBody>
      </p:sp>
      <p:grpSp>
        <p:nvGrpSpPr>
          <p:cNvPr id="10" name="Group 9"/>
          <p:cNvGrpSpPr/>
          <p:nvPr/>
        </p:nvGrpSpPr>
        <p:grpSpPr>
          <a:xfrm>
            <a:off x="0" y="1052513"/>
            <a:ext cx="9144000" cy="4889500"/>
            <a:chOff x="0" y="1052513"/>
            <a:chExt cx="9144000" cy="4889500"/>
          </a:xfrm>
        </p:grpSpPr>
        <p:pic>
          <p:nvPicPr>
            <p:cNvPr id="4" name="Picture 1046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750" y="3284538"/>
              <a:ext cx="3051175" cy="2441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104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188" y="1196975"/>
              <a:ext cx="3051175" cy="2441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104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7400" y="1196975"/>
              <a:ext cx="3051175" cy="2441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Line 19"/>
            <p:cNvSpPr>
              <a:spLocks noChangeShapeType="1"/>
            </p:cNvSpPr>
            <p:nvPr/>
          </p:nvSpPr>
          <p:spPr bwMode="auto">
            <a:xfrm>
              <a:off x="0" y="1052513"/>
              <a:ext cx="9144000" cy="0"/>
            </a:xfrm>
            <a:prstGeom prst="line">
              <a:avLst/>
            </a:prstGeom>
            <a:noFill/>
            <a:ln w="2222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pic>
          <p:nvPicPr>
            <p:cNvPr id="8" name="Picture 104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9113" y="1773238"/>
              <a:ext cx="3051175" cy="2441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" name="Picture 1048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163" y="3500438"/>
              <a:ext cx="3051175" cy="2441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2" name="TextBox 11"/>
          <p:cNvSpPr txBox="1"/>
          <p:nvPr/>
        </p:nvSpPr>
        <p:spPr>
          <a:xfrm>
            <a:off x="851585" y="5373216"/>
            <a:ext cx="8041778" cy="830997"/>
          </a:xfrm>
          <a:prstGeom prst="rect">
            <a:avLst/>
          </a:prstGeom>
          <a:solidFill>
            <a:schemeClr val="bg1">
              <a:alpha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Try searching at any of the GISCs listed as operational at </a:t>
            </a:r>
            <a:r>
              <a:rPr lang="en-GB" dirty="0" smtClean="0">
                <a:hlinkClick r:id="rId7"/>
              </a:rPr>
              <a:t>http://www.wmo.int/giscs.html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6765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n-GB" altLang="en-US" dirty="0" smtClean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Manage the data flow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B9B7DDD-927F-427F-9E86-41C019A7C94A}" type="slidenum">
              <a:rPr lang="en-GB" altLang="en-US" smtClean="0"/>
              <a:pPr/>
              <a:t>27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9512" y="3573016"/>
            <a:ext cx="8775018" cy="1152128"/>
          </a:xfrm>
          <a:prstGeom prst="rect">
            <a:avLst/>
          </a:prstGeom>
          <a:solidFill>
            <a:srgbClr val="FFC00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69554" y="993742"/>
            <a:ext cx="8784976" cy="2088232"/>
          </a:xfrm>
          <a:prstGeom prst="rect">
            <a:avLst/>
          </a:prstGeom>
          <a:solidFill>
            <a:srgbClr val="FFC00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3. Manage the data flow - Performance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GB" dirty="0" smtClean="0"/>
              <a:t>Ensure collection and distribution of data and products as per data policy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Publish data and products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Subscribe to data and products</a:t>
            </a:r>
          </a:p>
          <a:p>
            <a:pPr marL="0" indent="0">
              <a:buNone/>
            </a:pPr>
            <a:r>
              <a:rPr lang="en-GB" b="1" dirty="0" smtClean="0"/>
              <a:t>Knowledge and Skills</a:t>
            </a:r>
          </a:p>
          <a:p>
            <a:r>
              <a:rPr lang="en-US" dirty="0" smtClean="0"/>
              <a:t>Data formats and protocols</a:t>
            </a:r>
          </a:p>
          <a:p>
            <a:r>
              <a:rPr lang="en-US" dirty="0" smtClean="0"/>
              <a:t>Licensing and data policies</a:t>
            </a:r>
          </a:p>
          <a:p>
            <a:pPr marL="0" indent="0">
              <a:buNone/>
            </a:pPr>
            <a:endParaRPr lang="en-GB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28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1683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Data policy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WMO Resolutions 40 </a:t>
            </a:r>
            <a:r>
              <a:rPr lang="en-GB" dirty="0" smtClean="0"/>
              <a:t>(Cg-XII) and </a:t>
            </a:r>
            <a:r>
              <a:rPr lang="en-GB" b="1" dirty="0" smtClean="0"/>
              <a:t>25 </a:t>
            </a:r>
            <a:r>
              <a:rPr lang="en-GB" dirty="0" smtClean="0"/>
              <a:t>(Cg-XIII)</a:t>
            </a:r>
          </a:p>
          <a:p>
            <a:r>
              <a:rPr lang="en-GB" dirty="0" err="1" smtClean="0">
                <a:solidFill>
                  <a:schemeClr val="bg1">
                    <a:lumMod val="75000"/>
                  </a:schemeClr>
                </a:solidFill>
              </a:rPr>
              <a:t>WMO</a:t>
            </a:r>
            <a:r>
              <a:rPr lang="en-GB" dirty="0" err="1" smtClean="0"/>
              <a:t>Essential</a:t>
            </a:r>
            <a:r>
              <a:rPr lang="en-GB" dirty="0" smtClean="0"/>
              <a:t> – “free exchange”</a:t>
            </a:r>
          </a:p>
          <a:p>
            <a:r>
              <a:rPr lang="en-GB" dirty="0" err="1" smtClean="0">
                <a:solidFill>
                  <a:schemeClr val="bg1">
                    <a:lumMod val="75000"/>
                  </a:schemeClr>
                </a:solidFill>
              </a:rPr>
              <a:t>WMO</a:t>
            </a:r>
            <a:r>
              <a:rPr lang="en-GB" dirty="0" err="1" smtClean="0"/>
              <a:t>Additional</a:t>
            </a:r>
            <a:r>
              <a:rPr lang="en-GB" dirty="0" smtClean="0"/>
              <a:t> – encourage exchange but limitations on use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b="1" dirty="0" smtClean="0"/>
              <a:t>WIS Discovery metadata </a:t>
            </a:r>
            <a:r>
              <a:rPr lang="en-GB" dirty="0" smtClean="0"/>
              <a:t>also has</a:t>
            </a:r>
          </a:p>
          <a:p>
            <a:r>
              <a:rPr lang="en-GB" dirty="0" err="1" smtClean="0">
                <a:solidFill>
                  <a:schemeClr val="bg1">
                    <a:lumMod val="75000"/>
                  </a:schemeClr>
                </a:solidFill>
              </a:rPr>
              <a:t>WMO</a:t>
            </a:r>
            <a:r>
              <a:rPr lang="en-GB" dirty="0" err="1" smtClean="0"/>
              <a:t>Other</a:t>
            </a:r>
            <a:r>
              <a:rPr lang="en-GB" dirty="0" smtClean="0"/>
              <a:t> – not covered by Res 40 or 25 but has constraints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29</a:t>
            </a:fld>
            <a:endParaRPr lang="en-GB" altLang="en-US"/>
          </a:p>
        </p:txBody>
      </p:sp>
      <p:sp>
        <p:nvSpPr>
          <p:cNvPr id="8195" name="Text Box 6"/>
          <p:cNvSpPr txBox="1">
            <a:spLocks noChangeArrowheads="1"/>
          </p:cNvSpPr>
          <p:nvPr/>
        </p:nvSpPr>
        <p:spPr bwMode="auto">
          <a:xfrm>
            <a:off x="1619250" y="2420938"/>
            <a:ext cx="3960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>
              <a:buFont typeface="Wingdings" pitchFamily="2" charset="2"/>
              <a:buChar char="§"/>
            </a:pP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formats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Traditional Alphanumeric Codes</a:t>
            </a:r>
          </a:p>
          <a:p>
            <a:pPr lvl="1"/>
            <a:r>
              <a:rPr lang="en-GB" dirty="0" smtClean="0"/>
              <a:t>Unable to represent new types of observation</a:t>
            </a:r>
          </a:p>
          <a:p>
            <a:pPr lvl="1"/>
            <a:r>
              <a:rPr lang="en-GB" dirty="0" smtClean="0"/>
              <a:t>Too few station identifiers</a:t>
            </a:r>
          </a:p>
          <a:p>
            <a:pPr lvl="1"/>
            <a:r>
              <a:rPr lang="en-GB" dirty="0" smtClean="0"/>
              <a:t>Migration due to complete November 2014</a:t>
            </a:r>
          </a:p>
          <a:p>
            <a:r>
              <a:rPr lang="en-GB" b="1" dirty="0" smtClean="0"/>
              <a:t>Table Driven Code forms </a:t>
            </a:r>
            <a:r>
              <a:rPr lang="en-GB" dirty="0" smtClean="0"/>
              <a:t>(GRIB, BUFR, CREX)</a:t>
            </a:r>
          </a:p>
          <a:p>
            <a:pPr lvl="1"/>
            <a:r>
              <a:rPr lang="en-GB" dirty="0" smtClean="0"/>
              <a:t>Flexible</a:t>
            </a:r>
          </a:p>
          <a:p>
            <a:pPr lvl="1"/>
            <a:r>
              <a:rPr lang="en-GB" dirty="0" smtClean="0"/>
              <a:t>Not widely used outside operational meteorology</a:t>
            </a:r>
          </a:p>
          <a:p>
            <a:r>
              <a:rPr lang="en-GB" b="1" dirty="0" smtClean="0"/>
              <a:t>From outside World Weather Watch</a:t>
            </a:r>
          </a:p>
          <a:p>
            <a:pPr lvl="1"/>
            <a:r>
              <a:rPr lang="en-GB" dirty="0" smtClean="0"/>
              <a:t>XML, </a:t>
            </a:r>
            <a:r>
              <a:rPr lang="en-GB" dirty="0" err="1" smtClean="0"/>
              <a:t>netCDF</a:t>
            </a:r>
            <a:r>
              <a:rPr lang="en-GB" dirty="0" smtClean="0"/>
              <a:t> and others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30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3240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Subscribe to data products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31</a:t>
            </a:fld>
            <a:endParaRPr lang="en-GB" altLang="en-US"/>
          </a:p>
        </p:txBody>
      </p:sp>
      <p:pic>
        <p:nvPicPr>
          <p:cNvPr id="778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60" r="6218"/>
          <a:stretch/>
        </p:blipFill>
        <p:spPr bwMode="auto">
          <a:xfrm>
            <a:off x="251520" y="836712"/>
            <a:ext cx="6954473" cy="39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pic>
        <p:nvPicPr>
          <p:cNvPr id="778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8760"/>
            <a:ext cx="4686300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1691680" y="3429000"/>
            <a:ext cx="936104" cy="50405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699792" y="3429000"/>
            <a:ext cx="936104" cy="50405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78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492896"/>
            <a:ext cx="5705475" cy="352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38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B9B7DDD-927F-427F-9E86-41C019A7C94A}" type="slidenum">
              <a:rPr lang="en-GB" altLang="en-US" smtClean="0"/>
              <a:pPr/>
              <a:t>32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1087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9512" y="3573016"/>
            <a:ext cx="8775018" cy="1152128"/>
          </a:xfrm>
          <a:prstGeom prst="rect">
            <a:avLst/>
          </a:prstGeom>
          <a:solidFill>
            <a:srgbClr val="FFC00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69554" y="993742"/>
            <a:ext cx="8784976" cy="2088232"/>
          </a:xfrm>
          <a:prstGeom prst="rect">
            <a:avLst/>
          </a:prstGeom>
          <a:solidFill>
            <a:srgbClr val="FFC00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3. Manage the data flow - Performance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GB" dirty="0" smtClean="0"/>
              <a:t>Ensure collection and distribution of data and products as per data policy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Publish data and products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Subscribe to data and products</a:t>
            </a:r>
          </a:p>
          <a:p>
            <a:pPr marL="0" indent="0">
              <a:buNone/>
            </a:pPr>
            <a:r>
              <a:rPr lang="en-GB" b="1" dirty="0" smtClean="0"/>
              <a:t>Knowledge and Skills</a:t>
            </a:r>
          </a:p>
          <a:p>
            <a:r>
              <a:rPr lang="en-US" dirty="0" smtClean="0"/>
              <a:t>Data formats and protocols</a:t>
            </a:r>
          </a:p>
          <a:p>
            <a:r>
              <a:rPr lang="en-US" dirty="0" smtClean="0"/>
              <a:t>Licensing and data policies</a:t>
            </a:r>
          </a:p>
          <a:p>
            <a:pPr marL="0" indent="0">
              <a:buNone/>
            </a:pPr>
            <a:endParaRPr lang="en-GB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33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205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9554" y="993742"/>
            <a:ext cx="8784976" cy="3875418"/>
          </a:xfrm>
          <a:prstGeom prst="rect">
            <a:avLst/>
          </a:prstGeom>
          <a:solidFill>
            <a:srgbClr val="FFC00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4. Manage the data discovery - performance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GB" dirty="0" smtClean="0"/>
              <a:t>Create and maintain discovery metadata records describing products and services 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Add, replace or delete metadata records within the catalogue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Ensure that all information and service offerings from a WIS centre have complete, valid and meaningful discovery metadata records uploaded to the catalogue</a:t>
            </a:r>
          </a:p>
          <a:p>
            <a:pPr>
              <a:buFont typeface="+mj-lt"/>
              <a:buAutoNum type="arabicPeriod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34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5947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9554" y="993742"/>
            <a:ext cx="8784976" cy="2088232"/>
          </a:xfrm>
          <a:prstGeom prst="rect">
            <a:avLst/>
          </a:prstGeom>
          <a:solidFill>
            <a:srgbClr val="FFC00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Manage the data discovery - knowledge and skill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US" dirty="0" smtClean="0"/>
              <a:t>Metadata entry and management tools</a:t>
            </a:r>
          </a:p>
          <a:p>
            <a:pPr>
              <a:buFont typeface="+mj-lt"/>
              <a:buAutoNum type="arabicPeriod"/>
            </a:pPr>
            <a:r>
              <a:rPr lang="en-US" dirty="0" smtClean="0"/>
              <a:t>Policies and standards</a:t>
            </a:r>
          </a:p>
          <a:p>
            <a:pPr>
              <a:buFont typeface="+mj-lt"/>
              <a:buAutoNum type="arabicPeriod"/>
            </a:pPr>
            <a:r>
              <a:rPr lang="en-US" dirty="0" smtClean="0"/>
              <a:t>Discovery metadata concepts and formats</a:t>
            </a:r>
          </a:p>
          <a:p>
            <a:pPr>
              <a:buFont typeface="+mj-lt"/>
              <a:buAutoNum type="arabicPeriod"/>
            </a:pPr>
            <a:r>
              <a:rPr lang="en-US" dirty="0" smtClean="0"/>
              <a:t>Written English</a:t>
            </a:r>
          </a:p>
          <a:p>
            <a:pPr>
              <a:buFont typeface="+mj-lt"/>
              <a:buAutoNum type="arabicPeriod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35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32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Resources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B9B7DDD-927F-427F-9E86-41C019A7C94A}" type="slidenum">
              <a:rPr lang="en-GB" altLang="en-US" smtClean="0"/>
              <a:pPr/>
              <a:t>36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7160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Resources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Manual on WIS (WMO-No 1060) Part 5 and Appendix 2: </a:t>
            </a:r>
            <a:r>
              <a:rPr lang="en-GB" dirty="0" smtClean="0">
                <a:hlinkClick r:id="rId2"/>
              </a:rPr>
              <a:t>http://wis.wmo.int/wis-manual</a:t>
            </a:r>
            <a:endParaRPr lang="en-GB" dirty="0" smtClean="0"/>
          </a:p>
          <a:p>
            <a:r>
              <a:rPr lang="en-GB" dirty="0" smtClean="0"/>
              <a:t>Guide to the WIS (WMO-No 1061): </a:t>
            </a:r>
            <a:r>
              <a:rPr lang="en-GB" dirty="0" smtClean="0">
                <a:hlinkClick r:id="rId3"/>
              </a:rPr>
              <a:t>http://wis.wmo.int/wis-guide</a:t>
            </a:r>
            <a:endParaRPr lang="en-GB" dirty="0" smtClean="0"/>
          </a:p>
          <a:p>
            <a:endParaRPr lang="en-GB" dirty="0" smtClean="0"/>
          </a:p>
          <a:p>
            <a:r>
              <a:rPr lang="en-GB" i="1" dirty="0" smtClean="0"/>
              <a:t>Draft</a:t>
            </a:r>
            <a:r>
              <a:rPr lang="en-GB" dirty="0" smtClean="0"/>
              <a:t> guidance on WIS metadata: </a:t>
            </a:r>
            <a:r>
              <a:rPr lang="en-GB" dirty="0" smtClean="0">
                <a:hlinkClick r:id="rId4"/>
              </a:rPr>
              <a:t>http://wis.wmo.int/page=WmoCoreMetadata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Table driven code form migration: </a:t>
            </a:r>
            <a:r>
              <a:rPr lang="en-GB" sz="2200" dirty="0" smtClean="0">
                <a:hlinkClick r:id="rId5"/>
              </a:rPr>
              <a:t>http://www.wmo.int/pages/prog/www/WMOCodes.html#Codes</a:t>
            </a:r>
            <a:endParaRPr lang="en-GB" sz="2200" dirty="0" smtClean="0"/>
          </a:p>
          <a:p>
            <a:r>
              <a:rPr lang="en-GB" dirty="0" smtClean="0"/>
              <a:t>Data policy: WMO resolutions 25 and 40: </a:t>
            </a:r>
            <a:r>
              <a:rPr lang="en-GB" sz="2400" dirty="0" smtClean="0">
                <a:hlinkClick r:id="rId6"/>
              </a:rPr>
              <a:t>http://www.wmo.int/pages/about/exchangingdata_en.html</a:t>
            </a:r>
            <a:endParaRPr lang="en-GB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37</a:t>
            </a:fld>
            <a:endParaRPr lang="en-GB" alt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2852936"/>
            <a:ext cx="1061578" cy="106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41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4673EA-60BE-4838-9E98-D4D6B7FE7800}" type="slidenum">
              <a:rPr lang="en-GB" altLang="en-US" smtClean="0"/>
              <a:pPr/>
              <a:t>38</a:t>
            </a:fld>
            <a:endParaRPr lang="en-GB" alt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428" y="1329000"/>
            <a:ext cx="2857143" cy="42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578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wis-help@wmo.int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B9617BC-EFFE-4D3B-8289-5B15BE42C693}" type="slidenum">
              <a:rPr lang="en-GB" altLang="en-US" smtClean="0"/>
              <a:pPr/>
              <a:t>39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541</TotalTime>
  <Words>1733</Words>
  <Application>Microsoft Office PowerPoint</Application>
  <PresentationFormat>On-screen Show (4:3)</PresentationFormat>
  <Paragraphs>447</Paragraphs>
  <Slides>39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39</vt:i4>
      </vt:variant>
    </vt:vector>
  </HeadingPairs>
  <TitlesOfParts>
    <vt:vector size="41" baseType="lpstr">
      <vt:lpstr>WMO_Powerpoint_template_en</vt:lpstr>
      <vt:lpstr>Closing slide</vt:lpstr>
      <vt:lpstr>WIS Discovery Metadata</vt:lpstr>
      <vt:lpstr>Data Management in WIS architecture</vt:lpstr>
      <vt:lpstr>PowerPoint Presentation</vt:lpstr>
      <vt:lpstr>Discovery, Access, Retrieval</vt:lpstr>
      <vt:lpstr>WIS Competences</vt:lpstr>
      <vt:lpstr>3. Manage the data flow - Performance</vt:lpstr>
      <vt:lpstr>3. Manage the data flow – knowledge and skill</vt:lpstr>
      <vt:lpstr>4. Manage the data discovery - performance</vt:lpstr>
      <vt:lpstr>Manage the data discovery - knowledge and skill </vt:lpstr>
      <vt:lpstr>PowerPoint Presentation</vt:lpstr>
      <vt:lpstr>Metadata records</vt:lpstr>
      <vt:lpstr>Metadata in WIS</vt:lpstr>
      <vt:lpstr>Contents of (WIS Discovery) metadata record</vt:lpstr>
      <vt:lpstr>A metadata record</vt:lpstr>
      <vt:lpstr>Human readable metadata record</vt:lpstr>
      <vt:lpstr>Editing metadata using a GISC interface</vt:lpstr>
      <vt:lpstr>What to include in a metadata record</vt:lpstr>
      <vt:lpstr>What to include in a metadata record</vt:lpstr>
      <vt:lpstr>What to include in a metadata record</vt:lpstr>
      <vt:lpstr>What to include in a metadata record</vt:lpstr>
      <vt:lpstr>What to include in a metadata record</vt:lpstr>
      <vt:lpstr>What to include in a metadata record</vt:lpstr>
      <vt:lpstr>What to include in a metadata record</vt:lpstr>
      <vt:lpstr>Publishing your metadata</vt:lpstr>
      <vt:lpstr>What makes good metadata?</vt:lpstr>
      <vt:lpstr>Tools to search metadata</vt:lpstr>
      <vt:lpstr>PowerPoint Presentation</vt:lpstr>
      <vt:lpstr>3. Manage the data flow - Performance</vt:lpstr>
      <vt:lpstr>Data policy</vt:lpstr>
      <vt:lpstr>Data formats</vt:lpstr>
      <vt:lpstr>Subscribe to data products</vt:lpstr>
      <vt:lpstr>PowerPoint Presentation</vt:lpstr>
      <vt:lpstr>3. Manage the data flow - Performance</vt:lpstr>
      <vt:lpstr>4. Manage the data discovery - performance</vt:lpstr>
      <vt:lpstr>Manage the data discovery - knowledge and skill </vt:lpstr>
      <vt:lpstr>PowerPoint Presentation</vt:lpstr>
      <vt:lpstr>Resources</vt:lpstr>
      <vt:lpstr>PowerPoint Presentation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Management in GISC architecture</dc:title>
  <dc:creator>Steve Foreman</dc:creator>
  <cp:lastModifiedBy>WMO</cp:lastModifiedBy>
  <cp:revision>32</cp:revision>
  <dcterms:created xsi:type="dcterms:W3CDTF">2014-05-16T07:44:23Z</dcterms:created>
  <dcterms:modified xsi:type="dcterms:W3CDTF">2015-08-12T20:16:38Z</dcterms:modified>
</cp:coreProperties>
</file>