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44"/>
  </p:notesMasterIdLst>
  <p:handoutMasterIdLst>
    <p:handoutMasterId r:id="rId45"/>
  </p:handoutMasterIdLst>
  <p:sldIdLst>
    <p:sldId id="263" r:id="rId3"/>
    <p:sldId id="266" r:id="rId4"/>
    <p:sldId id="267" r:id="rId5"/>
    <p:sldId id="268" r:id="rId6"/>
    <p:sldId id="269" r:id="rId7"/>
    <p:sldId id="276" r:id="rId8"/>
    <p:sldId id="277" r:id="rId9"/>
    <p:sldId id="278" r:id="rId10"/>
    <p:sldId id="279" r:id="rId11"/>
    <p:sldId id="280" r:id="rId12"/>
    <p:sldId id="311" r:id="rId13"/>
    <p:sldId id="282" r:id="rId14"/>
    <p:sldId id="284" r:id="rId15"/>
    <p:sldId id="285" r:id="rId16"/>
    <p:sldId id="283" r:id="rId17"/>
    <p:sldId id="286" r:id="rId18"/>
    <p:sldId id="292" r:id="rId19"/>
    <p:sldId id="287" r:id="rId20"/>
    <p:sldId id="288" r:id="rId21"/>
    <p:sldId id="289" r:id="rId22"/>
    <p:sldId id="290" r:id="rId23"/>
    <p:sldId id="291" r:id="rId24"/>
    <p:sldId id="293"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09" r:id="rId41"/>
    <p:sldId id="310" r:id="rId42"/>
    <p:sldId id="262" r:id="rId43"/>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94617" autoAdjust="0"/>
  </p:normalViewPr>
  <p:slideViewPr>
    <p:cSldViewPr>
      <p:cViewPr varScale="1">
        <p:scale>
          <a:sx n="71" d="100"/>
          <a:sy n="71" d="100"/>
        </p:scale>
        <p:origin x="-14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1DD53FD-F5C7-4129-8EAE-1B14F0E65944}" type="slidenum">
              <a:rPr lang="en-US" altLang="en-US"/>
              <a:pPr/>
              <a:t>2</a:t>
            </a:fld>
            <a:endParaRPr lang="en-US" altLang="en-US"/>
          </a:p>
        </p:txBody>
      </p:sp>
      <p:sp>
        <p:nvSpPr>
          <p:cNvPr id="49154" name="Rectangle 2"/>
          <p:cNvSpPr>
            <a:spLocks noGrp="1" noRot="1" noChangeAspect="1" noChangeArrowheads="1" noTextEdit="1"/>
          </p:cNvSpPr>
          <p:nvPr>
            <p:ph type="sldImg"/>
          </p:nvPr>
        </p:nvSpPr>
        <p:spPr>
          <a:xfrm>
            <a:off x="1143000" y="685800"/>
            <a:ext cx="4572000" cy="3429000"/>
          </a:xfrm>
          <a:ln/>
        </p:spPr>
      </p:sp>
      <p:sp>
        <p:nvSpPr>
          <p:cNvPr id="491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274710-D21B-4CF9-B2B4-C26199A8AC81}" type="slidenum">
              <a:rPr lang="en-US"/>
              <a:pPr/>
              <a:t>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9C05EC-C09A-4F4E-B16A-83EA31B08C0D}" type="datetime3">
              <a:rPr lang="en-US"/>
              <a:pPr/>
              <a:t>27 July 2015</a:t>
            </a:fld>
            <a:endParaRPr lang="en-US"/>
          </a:p>
        </p:txBody>
      </p:sp>
      <p:sp>
        <p:nvSpPr>
          <p:cNvPr id="1867778" name="Rectangle 2"/>
          <p:cNvSpPr>
            <a:spLocks noGrp="1" noRot="1" noChangeAspect="1" noChangeArrowheads="1" noTextEdit="1"/>
          </p:cNvSpPr>
          <p:nvPr>
            <p:ph type="sldImg"/>
          </p:nvPr>
        </p:nvSpPr>
        <p:spPr>
          <a:xfrm>
            <a:off x="1143000" y="685800"/>
            <a:ext cx="4572000" cy="3429000"/>
          </a:xfrm>
          <a:ln/>
        </p:spPr>
      </p:sp>
      <p:sp>
        <p:nvSpPr>
          <p:cNvPr id="1867779" name="Rectangle 3"/>
          <p:cNvSpPr>
            <a:spLocks noGrp="1" noChangeArrowheads="1"/>
          </p:cNvSpPr>
          <p:nvPr>
            <p:ph type="body" idx="1"/>
          </p:nvPr>
        </p:nvSpPr>
        <p:spPr>
          <a:xfrm>
            <a:off x="608604" y="3350217"/>
            <a:ext cx="5640793" cy="5337534"/>
          </a:xfrm>
        </p:spPr>
        <p:txBody>
          <a:bodyPr/>
          <a:lstStyle/>
          <a:p>
            <a:r>
              <a:rPr lang="en-US" altLang="ja-JP" sz="1400" dirty="0">
                <a:latin typeface="Arial" charset="0"/>
              </a:rPr>
              <a:t>In 2003, the member nations of WMO decided that WIS will : </a:t>
            </a:r>
          </a:p>
          <a:p>
            <a:pPr>
              <a:buFontTx/>
              <a:buChar char="•"/>
            </a:pPr>
            <a:r>
              <a:rPr lang="en-US" altLang="ja-JP" sz="1400" dirty="0">
                <a:latin typeface="Arial" charset="0"/>
              </a:rPr>
              <a:t>  Use international industry standards for protocols, hardware and software;</a:t>
            </a:r>
          </a:p>
          <a:p>
            <a:pPr>
              <a:buFontTx/>
              <a:buChar char="•"/>
            </a:pPr>
            <a:r>
              <a:rPr lang="en-US" altLang="ja-JP" sz="1400" dirty="0">
                <a:latin typeface="Arial" charset="0"/>
              </a:rPr>
              <a:t>  Build on the existing WMO Global Telecommunication System (GTS), with special attention to a smooth and coordinated transition;</a:t>
            </a:r>
          </a:p>
          <a:p>
            <a:pPr>
              <a:buFontTx/>
              <a:buChar char="•"/>
            </a:pPr>
            <a:r>
              <a:rPr lang="en-US" altLang="ja-JP" sz="1400" dirty="0">
                <a:latin typeface="Arial" charset="0"/>
              </a:rPr>
              <a:t>  Provide </a:t>
            </a:r>
            <a:r>
              <a:rPr lang="en-US" altLang="ja-JP" sz="1400" dirty="0" smtClean="0">
                <a:latin typeface="Arial" charset="0"/>
              </a:rPr>
              <a:t>operational</a:t>
            </a:r>
            <a:r>
              <a:rPr lang="en-US" altLang="ja-JP" sz="1400" baseline="0" dirty="0" smtClean="0">
                <a:latin typeface="Arial" charset="0"/>
              </a:rPr>
              <a:t> and </a:t>
            </a:r>
            <a:r>
              <a:rPr lang="en-US" altLang="ja-JP" sz="1400" dirty="0" smtClean="0">
                <a:latin typeface="Arial" charset="0"/>
              </a:rPr>
              <a:t>time-critical </a:t>
            </a:r>
            <a:r>
              <a:rPr lang="en-US" altLang="ja-JP" sz="1400" dirty="0">
                <a:latin typeface="Arial" charset="0"/>
              </a:rPr>
              <a:t>data exchange, as well as data access and retrieval services;  </a:t>
            </a:r>
          </a:p>
          <a:p>
            <a:pPr>
              <a:buFontTx/>
              <a:buChar char="•"/>
            </a:pPr>
            <a:r>
              <a:rPr lang="en-US" altLang="ja-JP" sz="1400" dirty="0">
                <a:latin typeface="Arial" charset="0"/>
              </a:rPr>
              <a:t>  Support </a:t>
            </a:r>
            <a:r>
              <a:rPr lang="en-US" altLang="ja-JP" sz="1400" u="sng" dirty="0">
                <a:latin typeface="Arial" charset="0"/>
              </a:rPr>
              <a:t>all</a:t>
            </a:r>
            <a:r>
              <a:rPr lang="en-US" altLang="ja-JP" sz="1400" dirty="0">
                <a:latin typeface="Arial" charset="0"/>
              </a:rPr>
              <a:t> WMO and related international </a:t>
            </a:r>
            <a:r>
              <a:rPr lang="en-US" altLang="ja-JP" sz="1400" dirty="0" err="1">
                <a:latin typeface="Arial" charset="0"/>
              </a:rPr>
              <a:t>programmes</a:t>
            </a:r>
            <a:r>
              <a:rPr lang="en-US" altLang="ja-JP" sz="1400" dirty="0">
                <a:latin typeface="Arial" charset="0"/>
              </a:rPr>
              <a:t>.  </a:t>
            </a:r>
            <a:endParaRPr lang="en-US" sz="1400" dirty="0">
              <a:latin typeface="Arial" charset="0"/>
            </a:endParaRPr>
          </a:p>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43742A3D-19BF-45AC-B83E-1DC0714C44CC}" type="slidenum">
              <a:rPr lang="en-US"/>
              <a:pPr/>
              <a:t>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FBC360F-C036-4B0B-B6F3-50D9F7D45BF3}" type="datetime3">
              <a:rPr lang="en-US"/>
              <a:pPr/>
              <a:t>27 July 2015</a:t>
            </a:fld>
            <a:endParaRPr lang="en-US"/>
          </a:p>
        </p:txBody>
      </p:sp>
      <p:sp>
        <p:nvSpPr>
          <p:cNvPr id="1869826" name="Rectangle 2"/>
          <p:cNvSpPr>
            <a:spLocks noGrp="1" noRot="1" noChangeAspect="1" noChangeArrowheads="1" noTextEdit="1"/>
          </p:cNvSpPr>
          <p:nvPr>
            <p:ph type="sldImg"/>
          </p:nvPr>
        </p:nvSpPr>
        <p:spPr>
          <a:xfrm>
            <a:off x="1143000" y="685800"/>
            <a:ext cx="4572000" cy="3429000"/>
          </a:xfrm>
          <a:ln/>
        </p:spPr>
      </p:sp>
      <p:sp>
        <p:nvSpPr>
          <p:cNvPr id="1869827" name="Rectangle 3"/>
          <p:cNvSpPr>
            <a:spLocks noGrp="1" noChangeArrowheads="1"/>
          </p:cNvSpPr>
          <p:nvPr>
            <p:ph type="body" idx="1"/>
          </p:nvPr>
        </p:nvSpPr>
        <p:spPr>
          <a:xfrm>
            <a:off x="608604" y="3350217"/>
            <a:ext cx="5640793" cy="5337534"/>
          </a:xfrm>
        </p:spPr>
        <p:txBody>
          <a:bodyPr/>
          <a:lstStyle/>
          <a:p>
            <a:pPr marL="53975" indent="-6350"/>
            <a:r>
              <a:rPr lang="en-GB" altLang="zh-CN" sz="1400">
                <a:latin typeface="Arial" charset="0"/>
              </a:rPr>
              <a:t>WIS is evolving in two parallel parts:</a:t>
            </a:r>
          </a:p>
          <a:p>
            <a:pPr marL="53975" indent="-6350"/>
            <a:r>
              <a:rPr lang="en-GB" altLang="zh-CN" sz="1400" b="1">
                <a:latin typeface="Arial" charset="0"/>
              </a:rPr>
              <a:t>Part A:</a:t>
            </a:r>
            <a:r>
              <a:rPr lang="en-GB" altLang="zh-CN" sz="1400">
                <a:latin typeface="Arial" charset="0"/>
              </a:rPr>
              <a:t> GTS continued consolidation and further improvements for </a:t>
            </a:r>
            <a:r>
              <a:rPr lang="en-NZ" sz="1400">
                <a:latin typeface="Arial" charset="0"/>
              </a:rPr>
              <a:t>data and products delivery </a:t>
            </a:r>
            <a:endParaRPr lang="en-GB" altLang="zh-CN" sz="1400">
              <a:latin typeface="Arial" charset="0"/>
            </a:endParaRPr>
          </a:p>
          <a:p>
            <a:pPr marL="53975" indent="-6350">
              <a:buFontTx/>
              <a:buChar char="•"/>
            </a:pPr>
            <a:r>
              <a:rPr lang="en-NZ" sz="1400" b="1">
                <a:latin typeface="Arial" charset="0"/>
              </a:rPr>
              <a:t>  Time-critical and operation-critical delivery</a:t>
            </a:r>
            <a:r>
              <a:rPr lang="en-NZ" sz="1400">
                <a:latin typeface="Arial" charset="0"/>
              </a:rPr>
              <a:t> based on real-time “push” via the dedicated telecommunications network</a:t>
            </a:r>
          </a:p>
          <a:p>
            <a:pPr marL="53975" indent="-6350">
              <a:buFontTx/>
              <a:buChar char="•"/>
            </a:pPr>
            <a:r>
              <a:rPr lang="en-NZ" sz="1400" b="1">
                <a:latin typeface="Arial" charset="0"/>
              </a:rPr>
              <a:t>  Timely delivery </a:t>
            </a:r>
            <a:r>
              <a:rPr lang="en-NZ" sz="1400">
                <a:latin typeface="Arial" charset="0"/>
              </a:rPr>
              <a:t>based on delayed mode “push” via a combination of dedicated and public networks</a:t>
            </a:r>
          </a:p>
          <a:p>
            <a:pPr marL="53975" indent="-6350"/>
            <a:r>
              <a:rPr lang="en-GB" altLang="zh-CN" sz="1400" b="1">
                <a:latin typeface="Arial" charset="0"/>
              </a:rPr>
              <a:t>Part B:</a:t>
            </a:r>
            <a:r>
              <a:rPr lang="en-GB" altLang="zh-CN" sz="1400">
                <a:latin typeface="Arial" charset="0"/>
              </a:rPr>
              <a:t> extension of services through flexible data discovery, access and retrieval services, as well as flexible timely delivery</a:t>
            </a:r>
          </a:p>
          <a:p>
            <a:pPr marL="53975" indent="-6350"/>
            <a:endParaRPr lang="en-GB" altLang="zh-CN" sz="1400">
              <a:latin typeface="Arial" charset="0"/>
            </a:endParaRPr>
          </a:p>
          <a:p>
            <a:pPr marL="53975" indent="-6350"/>
            <a:endParaRPr lang="en-US" sz="1400">
              <a:latin typeface="Arial"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xfrm>
            <a:off x="1616075" y="508000"/>
            <a:ext cx="3627438" cy="27209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ノート プレースホル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kumimoji="1" lang="en-US" altLang="ja-JP" dirty="0" smtClean="0"/>
              <a:t>We saw this too,</a:t>
            </a:r>
            <a:r>
              <a:rPr kumimoji="1" lang="en-US" altLang="ja-JP" baseline="0" dirty="0" smtClean="0"/>
              <a:t> but note that the RMDCN is the RA VI RMTN. ECMWF allows RA VI Members to sponsor other countries to join the RMDCN as happened in the IMTN project which saw the MTN being pretty much migrated to the RMDCN too.</a:t>
            </a:r>
          </a:p>
          <a:p>
            <a:r>
              <a:rPr kumimoji="1" lang="en-US" altLang="ja-JP" baseline="0" dirty="0" smtClean="0"/>
              <a:t>ECMWF then agreed to allow the WIS Core Network be on the same contract so that all GISCs are allowed to join the RMDCN, at least in theory. Politics has stuck its nose in here. We will discuss later.</a:t>
            </a:r>
            <a:endParaRPr kumimoji="1" lang="en-US" altLang="ja-JP" dirty="0" smtClean="0"/>
          </a:p>
        </p:txBody>
      </p:sp>
      <p:sp>
        <p:nvSpPr>
          <p:cNvPr id="69636" name="スライド番号プレースホル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3A90652A-9631-4815-87E7-E5D8B7D5E075}" type="slidenum">
              <a:rPr lang="en-US" altLang="ja-JP" sz="1200" smtClean="0">
                <a:latin typeface="Calibri" pitchFamily="34" charset="0"/>
                <a:cs typeface="Arial" pitchFamily="34" charset="0"/>
              </a:rPr>
              <a:pPr/>
              <a:t>10</a:t>
            </a:fld>
            <a:endParaRPr lang="en-US" altLang="ja-JP" sz="1200" smtClean="0">
              <a:latin typeface="Calibri"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5ACEB0CC-4F54-4232-9D51-C1E45C8A93F2}" type="slidenum">
              <a:rPr lang="en-US" altLang="en-US"/>
              <a:pPr/>
              <a:t>11</a:t>
            </a:fld>
            <a:endParaRPr lang="en-US" altLang="en-US"/>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6" name="Rectangle 3"/>
          <p:cNvSpPr>
            <a:spLocks noGrp="1" noChangeArrowheads="1"/>
          </p:cNvSpPr>
          <p:nvPr>
            <p:ph type="body" idx="1"/>
          </p:nvPr>
        </p:nvSpPr>
        <p:spPr bwMode="auto">
          <a:xfrm>
            <a:off x="685800" y="4341813"/>
            <a:ext cx="5486400" cy="41163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6BAB4E43-7C3A-4605-B009-6E5B707F4D8D}" type="slidenum">
              <a:rPr lang="en-US"/>
              <a:pPr/>
              <a:t>12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8E7DF96-C8C0-416B-B349-690BB7F006DE}" type="datetime3">
              <a:rPr lang="en-US"/>
              <a:pPr/>
              <a:t>27 July 2015</a:t>
            </a:fld>
            <a:endParaRPr lang="en-US"/>
          </a:p>
        </p:txBody>
      </p:sp>
      <p:sp>
        <p:nvSpPr>
          <p:cNvPr id="1865730" name="Rectangle 2"/>
          <p:cNvSpPr>
            <a:spLocks noGrp="1" noRot="1" noChangeAspect="1" noChangeArrowheads="1" noTextEdit="1"/>
          </p:cNvSpPr>
          <p:nvPr>
            <p:ph type="sldImg"/>
          </p:nvPr>
        </p:nvSpPr>
        <p:spPr>
          <a:xfrm>
            <a:off x="1143000" y="685800"/>
            <a:ext cx="4572000" cy="3429000"/>
          </a:xfrm>
          <a:ln/>
        </p:spPr>
      </p:sp>
      <p:sp>
        <p:nvSpPr>
          <p:cNvPr id="1865731" name="Rectangle 3"/>
          <p:cNvSpPr>
            <a:spLocks noGrp="1" noChangeArrowheads="1"/>
          </p:cNvSpPr>
          <p:nvPr>
            <p:ph type="body" idx="1"/>
          </p:nvPr>
        </p:nvSpPr>
        <p:spPr/>
        <p:txBody>
          <a:bodyPr/>
          <a:lstStyle/>
          <a:p>
            <a:r>
              <a:rPr lang="en-US" altLang="ja-JP" sz="1400" dirty="0" smtClean="0">
                <a:latin typeface="Arial" charset="0"/>
              </a:rPr>
              <a:t>Now </a:t>
            </a:r>
            <a:r>
              <a:rPr lang="en-US" altLang="ja-JP" sz="1400" dirty="0">
                <a:latin typeface="Arial" charset="0"/>
              </a:rPr>
              <a:t>WMO is taking a step beyond managing data messages. </a:t>
            </a:r>
          </a:p>
          <a:p>
            <a:r>
              <a:rPr lang="en-US" altLang="ja-JP" sz="1400" dirty="0">
                <a:latin typeface="Arial" charset="0"/>
              </a:rPr>
              <a:t>In committing to WIS, WMO has moved to an overarching approach based on managing the data and information. </a:t>
            </a:r>
            <a:endParaRPr lang="en-US" altLang="ja-JP" sz="1400" dirty="0" smtClean="0">
              <a:latin typeface="Arial" charset="0"/>
            </a:endParaRPr>
          </a:p>
          <a:p>
            <a:r>
              <a:rPr lang="en-US" altLang="ja-JP" sz="1400" dirty="0" smtClean="0">
                <a:latin typeface="Arial" charset="0"/>
              </a:rPr>
              <a:t>The core network of WIS is the MTN, but not all GISCs</a:t>
            </a:r>
            <a:r>
              <a:rPr lang="en-US" altLang="ja-JP" sz="1400" baseline="0" dirty="0" smtClean="0">
                <a:latin typeface="Arial" charset="0"/>
              </a:rPr>
              <a:t> are on the RMDCN run MTN yet. </a:t>
            </a:r>
          </a:p>
          <a:p>
            <a:r>
              <a:rPr lang="en-US" altLang="ja-JP" sz="1400" baseline="0" dirty="0" smtClean="0">
                <a:latin typeface="Arial" charset="0"/>
              </a:rPr>
              <a:t>New </a:t>
            </a:r>
            <a:r>
              <a:rPr lang="en-US" altLang="ja-JP" sz="1400" baseline="0" dirty="0" err="1" smtClean="0">
                <a:latin typeface="Arial" charset="0"/>
              </a:rPr>
              <a:t>centres</a:t>
            </a:r>
            <a:r>
              <a:rPr lang="en-US" altLang="ja-JP" sz="1400" baseline="0" dirty="0" smtClean="0">
                <a:latin typeface="Arial" charset="0"/>
              </a:rPr>
              <a:t> on the MTN include Pretoria and Casablanca. GISCs Tehran and Brasilia are still working on their connection to the RMDCN NG</a:t>
            </a:r>
          </a:p>
          <a:p>
            <a:r>
              <a:rPr lang="en-US" altLang="ja-JP" sz="1400" dirty="0">
                <a:latin typeface="Arial" charset="0"/>
              </a:rPr>
              <a:t/>
            </a:r>
            <a:br>
              <a:rPr lang="en-US" altLang="ja-JP" sz="1400" dirty="0">
                <a:latin typeface="Arial" charset="0"/>
              </a:rPr>
            </a:br>
            <a:endParaRPr lang="en-US" altLang="ja-JP" sz="1400" dirty="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5F7967D6-F4CA-4D39-AB2E-DCB7F1C45640}" type="slidenum">
              <a:rPr lang="en-US" altLang="en-US"/>
              <a:pPr/>
              <a:t>13</a:t>
            </a:fld>
            <a:endParaRPr lang="en-US" altLang="en-US"/>
          </a:p>
        </p:txBody>
      </p:sp>
      <p:sp>
        <p:nvSpPr>
          <p:cNvPr id="11266" name="Rectangle 2"/>
          <p:cNvSpPr>
            <a:spLocks noGrp="1" noRot="1" noChangeAspect="1" noChangeArrowheads="1" noTextEdit="1"/>
          </p:cNvSpPr>
          <p:nvPr>
            <p:ph type="sldImg"/>
          </p:nvPr>
        </p:nvSpPr>
        <p:spPr>
          <a:xfrm>
            <a:off x="1143000" y="685800"/>
            <a:ext cx="4572000" cy="3429000"/>
          </a:xfrm>
          <a:ln/>
        </p:spPr>
      </p:sp>
      <p:sp>
        <p:nvSpPr>
          <p:cNvPr id="11267" name="Rectangle 3"/>
          <p:cNvSpPr>
            <a:spLocks noGrp="1" noChangeArrowheads="1"/>
          </p:cNvSpPr>
          <p:nvPr>
            <p:ph type="body" idx="1"/>
          </p:nvPr>
        </p:nvSpPr>
        <p:spPr>
          <a:xfrm>
            <a:off x="685480" y="4341682"/>
            <a:ext cx="5487041" cy="411648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WMO has a new Programme - the Pizza Programme. The Programme has set up a DCPC to collect and package pizzas for international exchange.</a:t>
            </a:r>
          </a:p>
          <a:p>
            <a:r>
              <a:rPr lang="en-US" altLang="en-US"/>
              <a:t>Someone who makes pizzas wants to distribute them through the DCPC.</a:t>
            </a:r>
          </a:p>
          <a:p>
            <a:r>
              <a:rPr lang="en-US" altLang="en-US"/>
              <a:t>The first step is to negotiate with the DCPC the method of delivery:</a:t>
            </a:r>
          </a:p>
          <a:p>
            <a:r>
              <a:rPr lang="en-US" altLang="en-US"/>
              <a:t>Pizzaworld: truck, flying saucer, bicycle.......</a:t>
            </a:r>
          </a:p>
          <a:p>
            <a:r>
              <a:rPr lang="en-US" altLang="en-US"/>
              <a:t>WIS world: GTS, ftp, email, http upload........</a:t>
            </a:r>
          </a:p>
          <a:p>
            <a:endParaRPr lang="en-US" altLang="en-US"/>
          </a:p>
          <a:p>
            <a:r>
              <a:rPr lang="en-US" altLang="en-US"/>
              <a:t>They also need to discuss the formats:</a:t>
            </a:r>
          </a:p>
          <a:p>
            <a:r>
              <a:rPr lang="en-US" altLang="en-US"/>
              <a:t>Pizzaworld: triangles, squares, stars....</a:t>
            </a:r>
          </a:p>
          <a:p>
            <a:r>
              <a:rPr lang="en-US" altLang="en-US"/>
              <a:t>WIS world: GRIB, BUFR, NetCDF, XML......</a:t>
            </a:r>
          </a:p>
          <a:p>
            <a:endParaRPr lang="en-US" altLang="en-US"/>
          </a:p>
          <a:p>
            <a:r>
              <a:rPr lang="en-US" altLang="en-US"/>
              <a:t>Once they have agreed these protocols, the trucks can start delivering the triangle pizzas!</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ADBEC9A-1976-4A92-9C63-DCFBE2BB7784}" type="slidenum">
              <a:rPr lang="en-US" altLang="en-US"/>
              <a:pPr/>
              <a:t>14</a:t>
            </a:fld>
            <a:endParaRPr lang="en-US" altLang="en-US"/>
          </a:p>
        </p:txBody>
      </p:sp>
      <p:sp>
        <p:nvSpPr>
          <p:cNvPr id="13314" name="Rectangle 2"/>
          <p:cNvSpPr>
            <a:spLocks noGrp="1" noRot="1" noChangeAspect="1" noChangeArrowheads="1" noTextEdit="1"/>
          </p:cNvSpPr>
          <p:nvPr>
            <p:ph type="sldImg"/>
          </p:nvPr>
        </p:nvSpPr>
        <p:spPr>
          <a:xfrm>
            <a:off x="1131888" y="703263"/>
            <a:ext cx="4581525" cy="3435350"/>
          </a:xfrm>
          <a:ln/>
        </p:spPr>
      </p:sp>
      <p:sp>
        <p:nvSpPr>
          <p:cNvPr id="13315" name="Rectangle 3"/>
          <p:cNvSpPr>
            <a:spLocks noGrp="1" noChangeArrowheads="1"/>
          </p:cNvSpPr>
          <p:nvPr>
            <p:ph type="body" idx="1"/>
          </p:nvPr>
        </p:nvSpPr>
        <p:spPr>
          <a:xfrm>
            <a:off x="403601" y="4351918"/>
            <a:ext cx="5981932" cy="444258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15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27 July 2015</a:t>
            </a:fld>
            <a:endParaRPr lang="en-US"/>
          </a:p>
        </p:txBody>
      </p:sp>
      <p:sp>
        <p:nvSpPr>
          <p:cNvPr id="1873922" name="Rectangle 2"/>
          <p:cNvSpPr>
            <a:spLocks noGrp="1" noRot="1" noChangeAspect="1" noChangeArrowheads="1" noTextEdit="1"/>
          </p:cNvSpPr>
          <p:nvPr>
            <p:ph type="sldImg"/>
          </p:nvPr>
        </p:nvSpPr>
        <p:spPr>
          <a:xfrm>
            <a:off x="1143000" y="685800"/>
            <a:ext cx="4572000" cy="3429000"/>
          </a:xfrm>
          <a:ln/>
        </p:spPr>
      </p:sp>
      <p:sp>
        <p:nvSpPr>
          <p:cNvPr id="1873923" name="Rectangle 3"/>
          <p:cNvSpPr>
            <a:spLocks noGrp="1" noChangeArrowheads="1"/>
          </p:cNvSpPr>
          <p:nvPr>
            <p:ph type="body" idx="1"/>
          </p:nvPr>
        </p:nvSpPr>
        <p:spPr>
          <a:xfrm>
            <a:off x="608604" y="3350217"/>
            <a:ext cx="5640793" cy="5337534"/>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17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27 July 2015</a:t>
            </a:fld>
            <a:endParaRPr lang="en-US"/>
          </a:p>
        </p:txBody>
      </p:sp>
      <p:sp>
        <p:nvSpPr>
          <p:cNvPr id="1873922" name="Rectangle 2"/>
          <p:cNvSpPr>
            <a:spLocks noGrp="1" noRot="1" noChangeAspect="1" noChangeArrowheads="1" noTextEdit="1"/>
          </p:cNvSpPr>
          <p:nvPr>
            <p:ph type="sldImg"/>
          </p:nvPr>
        </p:nvSpPr>
        <p:spPr>
          <a:xfrm>
            <a:off x="1143000" y="685800"/>
            <a:ext cx="4572000" cy="3429000"/>
          </a:xfrm>
          <a:ln/>
        </p:spPr>
      </p:sp>
      <p:sp>
        <p:nvSpPr>
          <p:cNvPr id="1873923" name="Rectangle 3"/>
          <p:cNvSpPr>
            <a:spLocks noGrp="1" noChangeArrowheads="1"/>
          </p:cNvSpPr>
          <p:nvPr>
            <p:ph type="body" idx="1"/>
          </p:nvPr>
        </p:nvSpPr>
        <p:spPr>
          <a:xfrm>
            <a:off x="608604" y="3350217"/>
            <a:ext cx="5640793" cy="5337534"/>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E7343171-4AFE-4F20-925B-D7331F16F63C}" type="slidenum">
              <a:rPr lang="en-US" altLang="en-US"/>
              <a:pPr/>
              <a:t>18</a:t>
            </a:fld>
            <a:endParaRPr lang="en-US" altLang="en-US"/>
          </a:p>
        </p:txBody>
      </p:sp>
      <p:sp>
        <p:nvSpPr>
          <p:cNvPr id="15362" name="Rectangle 2"/>
          <p:cNvSpPr>
            <a:spLocks noGrp="1" noRot="1" noChangeAspect="1" noChangeArrowheads="1" noTextEdit="1"/>
          </p:cNvSpPr>
          <p:nvPr>
            <p:ph type="sldImg"/>
          </p:nvPr>
        </p:nvSpPr>
        <p:spPr>
          <a:xfrm>
            <a:off x="1143000" y="685800"/>
            <a:ext cx="4572000" cy="3429000"/>
          </a:xfrm>
          <a:ln/>
        </p:spPr>
      </p:sp>
      <p:sp>
        <p:nvSpPr>
          <p:cNvPr id="153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82EFBBE-22DE-4639-8ADA-0EEAA6C7F931}" type="slidenum">
              <a:rPr lang="en-US" altLang="en-US"/>
              <a:pPr/>
              <a:t>22</a:t>
            </a:fld>
            <a:endParaRPr lang="en-US" altLang="en-US"/>
          </a:p>
        </p:txBody>
      </p:sp>
      <p:sp>
        <p:nvSpPr>
          <p:cNvPr id="21506" name="Rectangle 2"/>
          <p:cNvSpPr>
            <a:spLocks noGrp="1" noRot="1" noChangeAspect="1" noChangeArrowheads="1" noTextEdit="1"/>
          </p:cNvSpPr>
          <p:nvPr>
            <p:ph type="sldImg"/>
          </p:nvPr>
        </p:nvSpPr>
        <p:spPr>
          <a:xfrm>
            <a:off x="1143000" y="685800"/>
            <a:ext cx="4572000" cy="3429000"/>
          </a:xfrm>
          <a:ln/>
        </p:spPr>
      </p:sp>
      <p:sp>
        <p:nvSpPr>
          <p:cNvPr id="215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369ED19E-F274-4FE5-97E8-1110FA568407}" type="slidenum">
              <a:rPr lang="en-US"/>
              <a:pPr/>
              <a:t>23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80C01A6-AC39-456C-A2B5-ACD5BA514B41}" type="datetime3">
              <a:rPr lang="en-US"/>
              <a:pPr/>
              <a:t>27 July 2015</a:t>
            </a:fld>
            <a:endParaRPr lang="en-US"/>
          </a:p>
        </p:txBody>
      </p:sp>
      <p:sp>
        <p:nvSpPr>
          <p:cNvPr id="1894402" name="Rectangle 2"/>
          <p:cNvSpPr>
            <a:spLocks noGrp="1" noRot="1" noChangeAspect="1" noChangeArrowheads="1" noTextEdit="1"/>
          </p:cNvSpPr>
          <p:nvPr>
            <p:ph type="sldImg"/>
          </p:nvPr>
        </p:nvSpPr>
        <p:spPr>
          <a:xfrm>
            <a:off x="1143000" y="685800"/>
            <a:ext cx="4572000" cy="3429000"/>
          </a:xfrm>
          <a:ln/>
        </p:spPr>
      </p:sp>
      <p:sp>
        <p:nvSpPr>
          <p:cNvPr id="1894403" name="Rectangle 3"/>
          <p:cNvSpPr>
            <a:spLocks noGrp="1" noChangeArrowheads="1"/>
          </p:cNvSpPr>
          <p:nvPr>
            <p:ph type="body" idx="1"/>
          </p:nvPr>
        </p:nvSpPr>
        <p:spPr>
          <a:xfrm>
            <a:off x="608604" y="3350217"/>
            <a:ext cx="5640793" cy="5337534"/>
          </a:xfrm>
        </p:spPr>
        <p:txBody>
          <a:bodyPr/>
          <a:lstStyle/>
          <a:p>
            <a:r>
              <a:rPr lang="en-US" sz="1400" dirty="0" smtClean="0">
                <a:latin typeface="Arial" charset="0"/>
              </a:rPr>
              <a:t>Let’s look at GEOSS</a:t>
            </a:r>
            <a:r>
              <a:rPr lang="en-US" sz="1400" baseline="0" dirty="0" smtClean="0">
                <a:latin typeface="Arial" charset="0"/>
              </a:rPr>
              <a:t> first, because here the WIS is a contributing system to GEOSS so it is easier to see the linkage between them that takes place through </a:t>
            </a:r>
            <a:r>
              <a:rPr lang="en-US" sz="1400" baseline="0" smtClean="0">
                <a:latin typeface="Arial" charset="0"/>
              </a:rPr>
              <a:t>the GISC. </a:t>
            </a:r>
          </a:p>
          <a:p>
            <a:r>
              <a:rPr lang="en-US" sz="1400" smtClean="0">
                <a:latin typeface="Arial" charset="0"/>
              </a:rPr>
              <a:t>The </a:t>
            </a:r>
            <a:r>
              <a:rPr lang="en-US" sz="1400" dirty="0">
                <a:latin typeface="Arial" charset="0"/>
              </a:rPr>
              <a:t>WIS Architecture is very similar to the GEOSS Architecture as agreed in the GEOSS 10 Year Plan and Reference Document.</a:t>
            </a:r>
          </a:p>
          <a:p>
            <a:r>
              <a:rPr lang="en-US" sz="1400" dirty="0">
                <a:latin typeface="Arial" charset="0"/>
              </a:rPr>
              <a:t>The primary interface for interoperability between WIS and GEOSS occurs at the GEOSS </a:t>
            </a:r>
            <a:r>
              <a:rPr lang="en-US" sz="1400" dirty="0" smtClean="0">
                <a:latin typeface="Arial" charset="0"/>
              </a:rPr>
              <a:t>Data</a:t>
            </a:r>
            <a:r>
              <a:rPr lang="en-US" sz="1400" baseline="0" dirty="0" smtClean="0">
                <a:latin typeface="Arial" charset="0"/>
              </a:rPr>
              <a:t> Broker which acts as a </a:t>
            </a:r>
            <a:r>
              <a:rPr lang="en-US" sz="1400" dirty="0" smtClean="0">
                <a:latin typeface="Arial" charset="0"/>
              </a:rPr>
              <a:t>Clearinghouse</a:t>
            </a:r>
            <a:r>
              <a:rPr lang="en-US" sz="1400" dirty="0">
                <a:latin typeface="Arial" charset="0"/>
              </a:rPr>
              <a:t>. </a:t>
            </a:r>
          </a:p>
          <a:p>
            <a:r>
              <a:rPr lang="en-US" sz="1400" dirty="0">
                <a:latin typeface="Arial" charset="0"/>
              </a:rPr>
              <a:t>Because both GEOSS and WIS adopted the same ISO standard search service, WIS GISC's can search the GEOSS Clearinghouse and WIS catalogs are searchable by users of GEOSS Clearinghouse</a:t>
            </a:r>
            <a:r>
              <a:rPr lang="en-US" sz="1400" dirty="0" smtClean="0">
                <a:latin typeface="Arial" charset="0"/>
              </a:rPr>
              <a:t>.</a:t>
            </a:r>
          </a:p>
          <a:p>
            <a:r>
              <a:rPr lang="en-US" sz="1400" dirty="0" smtClean="0">
                <a:latin typeface="Arial" charset="0"/>
              </a:rPr>
              <a:t>Interestingly,</a:t>
            </a:r>
            <a:r>
              <a:rPr lang="en-US" sz="1400" baseline="0" dirty="0" smtClean="0">
                <a:latin typeface="Arial" charset="0"/>
              </a:rPr>
              <a:t> the discovery metadata flow between GEOSS Portal and WIS GISCs is different. GEOSS chose to harvest all WMO Discovery Metadata and serve this information from its own system. WIS has chosen not to harvest and host the entire GEOSS catalogue but to use the GEOSS Search and Retrieval by URL standard (SRU) based on ISO 23950 supported by GEOSS and WIS. SRU allows WIS users to search the GEOSS catalogue by passing the search question to the GEOSS server via the SRU interface. This means that GISCs do not have to scale their capacity to store GEOSS metadata which is something over which they would have had no control. Also, much of WMOs metadata is available through GEOSS so management would also be more complex.</a:t>
            </a:r>
          </a:p>
          <a:p>
            <a:r>
              <a:rPr lang="en-US" sz="1400" dirty="0" smtClean="0">
                <a:latin typeface="Arial" charset="0"/>
              </a:rPr>
              <a:t>It </a:t>
            </a:r>
            <a:r>
              <a:rPr lang="en-US" sz="1400" dirty="0">
                <a:latin typeface="Arial" charset="0"/>
              </a:rPr>
              <a:t>is important to note that data and product users can access WIS GISC's and DCPC's either directly or by a referral from GEOSS. </a:t>
            </a:r>
            <a:br>
              <a:rPr lang="en-US" sz="1400" dirty="0">
                <a:latin typeface="Arial" charset="0"/>
              </a:rPr>
            </a:br>
            <a:r>
              <a:rPr lang="en-US" sz="1400" dirty="0">
                <a:latin typeface="Arial" charset="0"/>
              </a:rPr>
              <a:t>The same is true of all WIS </a:t>
            </a:r>
            <a:r>
              <a:rPr lang="en-US" sz="1400" dirty="0" err="1">
                <a:latin typeface="Arial" charset="0"/>
              </a:rPr>
              <a:t>Centres</a:t>
            </a:r>
            <a:r>
              <a:rPr lang="en-US" sz="1400" dirty="0">
                <a:latin typeface="Arial" charset="0"/>
              </a:rPr>
              <a:t>: broader </a:t>
            </a:r>
            <a:r>
              <a:rPr lang="en-US" sz="1400" dirty="0" smtClean="0">
                <a:latin typeface="Arial" charset="0"/>
              </a:rPr>
              <a:t>catalogues </a:t>
            </a:r>
            <a:r>
              <a:rPr lang="en-US" sz="1400" dirty="0">
                <a:latin typeface="Arial" charset="0"/>
              </a:rPr>
              <a:t>and access portals </a:t>
            </a:r>
            <a:r>
              <a:rPr lang="en-US" sz="1400" i="1" dirty="0">
                <a:latin typeface="Arial" charset="0"/>
              </a:rPr>
              <a:t>supplement</a:t>
            </a:r>
            <a:r>
              <a:rPr lang="en-US" sz="1400" dirty="0">
                <a:latin typeface="Arial" charset="0"/>
              </a:rPr>
              <a:t> but need not </a:t>
            </a:r>
            <a:r>
              <a:rPr lang="en-US" sz="1400" i="1" dirty="0">
                <a:latin typeface="Arial" charset="0"/>
              </a:rPr>
              <a:t>replace</a:t>
            </a:r>
            <a:r>
              <a:rPr lang="en-US" sz="1400" dirty="0">
                <a:latin typeface="Arial" charset="0"/>
              </a:rPr>
              <a:t> existing catalogs or portals.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0FFBDD4-13EF-4B4F-A7F4-614D8EC485A2}" type="slidenum">
              <a:rPr lang="en-US"/>
              <a:pPr/>
              <a:t>24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F731BDA0-6C06-4022-856C-6712DB030121}" type="datetime3">
              <a:rPr lang="en-US"/>
              <a:pPr/>
              <a:t>27 July 2015</a:t>
            </a:fld>
            <a:endParaRPr lang="en-US"/>
          </a:p>
        </p:txBody>
      </p:sp>
      <p:sp>
        <p:nvSpPr>
          <p:cNvPr id="1880066" name="Rectangle 2"/>
          <p:cNvSpPr>
            <a:spLocks noGrp="1" noRot="1" noChangeAspect="1" noChangeArrowheads="1" noTextEdit="1"/>
          </p:cNvSpPr>
          <p:nvPr>
            <p:ph type="sldImg"/>
          </p:nvPr>
        </p:nvSpPr>
        <p:spPr>
          <a:xfrm>
            <a:off x="1143000" y="685800"/>
            <a:ext cx="4572000" cy="3429000"/>
          </a:xfrm>
          <a:ln/>
        </p:spPr>
      </p:sp>
      <p:sp>
        <p:nvSpPr>
          <p:cNvPr id="1880067" name="Rectangle 3"/>
          <p:cNvSpPr>
            <a:spLocks noGrp="1" noChangeArrowheads="1"/>
          </p:cNvSpPr>
          <p:nvPr>
            <p:ph type="body" idx="1"/>
          </p:nvPr>
        </p:nvSpPr>
        <p:spPr>
          <a:xfrm>
            <a:off x="608604" y="3350217"/>
            <a:ext cx="5640793" cy="5337534"/>
          </a:xfrm>
        </p:spPr>
        <p:txBody>
          <a:bodyPr/>
          <a:lstStyle/>
          <a:p>
            <a:r>
              <a:rPr lang="en-US" sz="1400" dirty="0">
                <a:latin typeface="Arial" charset="0"/>
              </a:rPr>
              <a:t>WMO’s Global Observing System provides </a:t>
            </a:r>
            <a:r>
              <a:rPr lang="en-GB" altLang="ja-JP" sz="1400" dirty="0">
                <a:latin typeface="Arial" charset="0"/>
              </a:rPr>
              <a:t>observations of the state of the atmosphere and ocean surface. </a:t>
            </a:r>
          </a:p>
          <a:p>
            <a:r>
              <a:rPr lang="en-GB" altLang="ja-JP" sz="1400" dirty="0">
                <a:latin typeface="Arial" charset="0"/>
              </a:rPr>
              <a:t>These observations are used for the preparation of weather analyses, forecasts, advisories and warnings, and for climate monitoring and environmental activities carried out under programmes of WMO and  other relevant international organizations. </a:t>
            </a:r>
          </a:p>
          <a:p>
            <a:r>
              <a:rPr lang="en-GB" altLang="ja-JP" sz="1400" dirty="0">
                <a:latin typeface="Arial" charset="0"/>
              </a:rPr>
              <a:t>GOS is operated by National Meteorological Services, national or international satellite agencies, and involves several consortia. </a:t>
            </a:r>
            <a:endParaRPr lang="en-US" sz="1400" dirty="0">
              <a:latin typeface="Arial" charset="0"/>
            </a:endParaRPr>
          </a:p>
          <a:p>
            <a:r>
              <a:rPr lang="en-US" sz="1400" dirty="0">
                <a:latin typeface="Arial" charset="0"/>
              </a:rPr>
              <a:t>The most common data formats in this area are </a:t>
            </a:r>
            <a:r>
              <a:rPr lang="en-US" sz="1400" dirty="0" err="1">
                <a:latin typeface="Arial" charset="0"/>
              </a:rPr>
              <a:t>GRiB</a:t>
            </a:r>
            <a:r>
              <a:rPr lang="en-US" sz="1400" dirty="0">
                <a:latin typeface="Arial" charset="0"/>
              </a:rPr>
              <a:t> (</a:t>
            </a:r>
            <a:r>
              <a:rPr lang="en-US" sz="1400" dirty="0" err="1">
                <a:latin typeface="Arial" charset="0"/>
              </a:rPr>
              <a:t>GRIdded</a:t>
            </a:r>
            <a:r>
              <a:rPr lang="en-US" sz="1400" dirty="0">
                <a:latin typeface="Arial" charset="0"/>
              </a:rPr>
              <a:t> Binary) and BUFR (Binary Universal Form for the Representation of meteorological data). In addition to these binary encoded formats, WMO uses the character encoded CREX (Character Representation for </a:t>
            </a:r>
            <a:r>
              <a:rPr lang="en-US" sz="1400" dirty="0" err="1">
                <a:latin typeface="Arial" charset="0"/>
              </a:rPr>
              <a:t>EXchange</a:t>
            </a:r>
            <a:r>
              <a:rPr lang="en-US" sz="1400" dirty="0">
                <a:latin typeface="Arial" charset="0"/>
              </a:rPr>
              <a:t> of data). </a:t>
            </a:r>
          </a:p>
          <a:p>
            <a:r>
              <a:rPr lang="en-GB" altLang="ja-JP" sz="1400" dirty="0">
                <a:latin typeface="Arial" charset="0"/>
              </a:rPr>
              <a:t>WMO's GTS is part of WIS. GTS Regional Telecommunications Hubs (WIS DCPC's) support external interfaces for data access. The National Meteorological Centres (WIS NC's) also support interoperability with external systems. </a:t>
            </a:r>
          </a:p>
          <a:p>
            <a:r>
              <a:rPr lang="en-GB" altLang="ja-JP" sz="1400" dirty="0">
                <a:latin typeface="Arial" charset="0"/>
              </a:rPr>
              <a:t>Here, some common services for data exchange are </a:t>
            </a:r>
            <a:r>
              <a:rPr lang="en-US" altLang="ja-JP" sz="1400" dirty="0" err="1">
                <a:latin typeface="Arial" charset="0"/>
              </a:rPr>
              <a:t>OpenDAP</a:t>
            </a:r>
            <a:r>
              <a:rPr lang="en-US" altLang="ja-JP" sz="1400" dirty="0">
                <a:latin typeface="Arial" charset="0"/>
              </a:rPr>
              <a:t> (Open-source Project for a Network Data Access Protocol) and </a:t>
            </a:r>
            <a:r>
              <a:rPr lang="en-US" altLang="ja-JP" sz="1400" dirty="0" err="1">
                <a:latin typeface="Arial" charset="0"/>
              </a:rPr>
              <a:t>Thredds</a:t>
            </a:r>
            <a:r>
              <a:rPr lang="en-US" altLang="ja-JP" sz="1400" dirty="0">
                <a:latin typeface="Arial" charset="0"/>
              </a:rPr>
              <a:t> (Thematic Real-time Environmental Distributed Data Services).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3F6AD76-88C1-49DF-A3AA-4E836C97A721}" type="slidenum">
              <a:rPr lang="en-US"/>
              <a:pPr/>
              <a:t>25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557EF25-F0C8-48BE-880F-C786FD7B8D91}" type="datetime3">
              <a:rPr lang="en-US"/>
              <a:pPr/>
              <a:t>27 July 2015</a:t>
            </a:fld>
            <a:endParaRPr lang="en-US"/>
          </a:p>
        </p:txBody>
      </p:sp>
      <p:sp>
        <p:nvSpPr>
          <p:cNvPr id="1882114" name="Rectangle 2"/>
          <p:cNvSpPr>
            <a:spLocks noGrp="1" noRot="1" noChangeAspect="1" noChangeArrowheads="1" noTextEdit="1"/>
          </p:cNvSpPr>
          <p:nvPr>
            <p:ph type="sldImg"/>
          </p:nvPr>
        </p:nvSpPr>
        <p:spPr>
          <a:xfrm>
            <a:off x="1143000" y="685800"/>
            <a:ext cx="4572000" cy="3429000"/>
          </a:xfrm>
          <a:ln/>
        </p:spPr>
      </p:sp>
      <p:sp>
        <p:nvSpPr>
          <p:cNvPr id="1882115" name="Rectangle 3"/>
          <p:cNvSpPr>
            <a:spLocks noGrp="1" noChangeArrowheads="1"/>
          </p:cNvSpPr>
          <p:nvPr>
            <p:ph type="body" idx="1"/>
          </p:nvPr>
        </p:nvSpPr>
        <p:spPr>
          <a:xfrm>
            <a:off x="608604" y="3350217"/>
            <a:ext cx="5640793" cy="5337534"/>
          </a:xfrm>
        </p:spPr>
        <p:txBody>
          <a:bodyPr/>
          <a:lstStyle/>
          <a:p>
            <a:r>
              <a:rPr lang="en-US" sz="1400" dirty="0" smtClean="0">
                <a:latin typeface="Arial" charset="0"/>
              </a:rPr>
              <a:t>WMO’s Hydrological Observations,</a:t>
            </a:r>
            <a:r>
              <a:rPr lang="en-US" sz="1400" baseline="0" dirty="0" smtClean="0">
                <a:latin typeface="Arial" charset="0"/>
              </a:rPr>
              <a:t> including t</a:t>
            </a:r>
            <a:r>
              <a:rPr lang="en-US" sz="1400" dirty="0" smtClean="0">
                <a:latin typeface="Arial" charset="0"/>
              </a:rPr>
              <a:t>he World </a:t>
            </a:r>
            <a:r>
              <a:rPr lang="en-US" sz="1400" dirty="0">
                <a:latin typeface="Arial" charset="0"/>
              </a:rPr>
              <a:t>Hydrological Cycle Observing System (WHYCOS</a:t>
            </a:r>
            <a:r>
              <a:rPr lang="en-US" sz="1400" dirty="0" smtClean="0">
                <a:latin typeface="Arial" charset="0"/>
              </a:rPr>
              <a:t>),</a:t>
            </a:r>
            <a:r>
              <a:rPr lang="en-GB" altLang="ja-JP" sz="1400" dirty="0" smtClean="0">
                <a:latin typeface="Arial" charset="0"/>
              </a:rPr>
              <a:t> </a:t>
            </a:r>
            <a:r>
              <a:rPr lang="en-GB" altLang="ja-JP" sz="1400" dirty="0">
                <a:latin typeface="Arial" charset="0"/>
              </a:rPr>
              <a:t>focuses on strengthening cooperation among National Hydrological Services, and coordinating measurement and collection of surface and ground water data, from networks of hydrological and meteorological stations.  </a:t>
            </a:r>
          </a:p>
          <a:p>
            <a:r>
              <a:rPr lang="en-GB" altLang="ja-JP" sz="1400" dirty="0">
                <a:latin typeface="Arial" charset="0"/>
              </a:rPr>
              <a:t>External interfaces for data discovery, access, and retrieval include National Hydrological Services (WIS NC's), and Global Data Centres (WIS DCPC's) such as the Global Runoff Data </a:t>
            </a:r>
            <a:r>
              <a:rPr lang="en-GB" altLang="ja-JP" sz="1400" dirty="0" smtClean="0">
                <a:latin typeface="Arial" charset="0"/>
              </a:rPr>
              <a:t>Centre. </a:t>
            </a:r>
            <a:endParaRPr lang="en-GB" altLang="ja-JP" sz="1400" dirty="0">
              <a:latin typeface="Arial" charset="0"/>
            </a:endParaRPr>
          </a:p>
          <a:p>
            <a:r>
              <a:rPr lang="en-US" sz="1400" dirty="0">
                <a:latin typeface="Arial" charset="0"/>
              </a:rPr>
              <a:t>Data holdings are available through each of the Hydrological Cycle Observing Systems that comprise WHYCOS. </a:t>
            </a:r>
          </a:p>
          <a:p>
            <a:r>
              <a:rPr lang="en-US" sz="1400" dirty="0">
                <a:latin typeface="Arial" charset="0"/>
              </a:rPr>
              <a:t>Although there may be not much international standardization of hydrology data, it seems there is a growing awareness of the need for it.</a:t>
            </a:r>
          </a:p>
          <a:p>
            <a:r>
              <a:rPr lang="en-US" sz="1400" dirty="0">
                <a:latin typeface="Arial" charset="0"/>
              </a:rPr>
              <a:t>Some hydrological data is being disseminated using </a:t>
            </a:r>
            <a:r>
              <a:rPr lang="en-US" sz="1400" dirty="0" err="1">
                <a:latin typeface="Arial" charset="0"/>
              </a:rPr>
              <a:t>WaterML</a:t>
            </a:r>
            <a:r>
              <a:rPr lang="en-US" sz="1400" dirty="0">
                <a:latin typeface="Arial" charset="0"/>
              </a:rPr>
              <a:t>, an XML schema created by the Consortium of Universities for the Advancement of Hydrologic Science. </a:t>
            </a:r>
          </a:p>
          <a:p>
            <a:endParaRPr lang="en-US" sz="1400" dirty="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9CA3E79-41EC-40E6-9D06-AAE890EA7EFD}" type="slidenum">
              <a:rPr lang="en-US"/>
              <a:pPr/>
              <a:t>26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A1CE550-493F-4E48-BB8F-A75C4F766EA0}" type="datetime3">
              <a:rPr lang="en-US"/>
              <a:pPr/>
              <a:t>27 July 2015</a:t>
            </a:fld>
            <a:endParaRPr lang="en-US"/>
          </a:p>
        </p:txBody>
      </p:sp>
      <p:sp>
        <p:nvSpPr>
          <p:cNvPr id="1884162" name="Rectangle 2"/>
          <p:cNvSpPr>
            <a:spLocks noGrp="1" noRot="1" noChangeAspect="1" noChangeArrowheads="1" noTextEdit="1"/>
          </p:cNvSpPr>
          <p:nvPr>
            <p:ph type="sldImg"/>
          </p:nvPr>
        </p:nvSpPr>
        <p:spPr>
          <a:xfrm>
            <a:off x="1143000" y="685800"/>
            <a:ext cx="4572000" cy="3429000"/>
          </a:xfrm>
          <a:ln/>
        </p:spPr>
      </p:sp>
      <p:sp>
        <p:nvSpPr>
          <p:cNvPr id="1884163" name="Rectangle 3"/>
          <p:cNvSpPr>
            <a:spLocks noGrp="1" noChangeArrowheads="1"/>
          </p:cNvSpPr>
          <p:nvPr>
            <p:ph type="body" idx="1"/>
          </p:nvPr>
        </p:nvSpPr>
        <p:spPr>
          <a:xfrm>
            <a:off x="608604" y="3350217"/>
            <a:ext cx="5640793" cy="5337534"/>
          </a:xfrm>
        </p:spPr>
        <p:txBody>
          <a:bodyPr/>
          <a:lstStyle/>
          <a:p>
            <a:r>
              <a:rPr lang="en-GB" altLang="ja-JP" sz="1400" dirty="0">
                <a:latin typeface="Arial" charset="0"/>
              </a:rPr>
              <a:t>The Global Atmosphere Watch (GAW) strengthens the ability to predict climate, weather and air quality, by maintaining and applying global, long-term observations of the chemical composition and selected physical characteristics of the atmosphere.</a:t>
            </a:r>
          </a:p>
          <a:p>
            <a:r>
              <a:rPr lang="en-GB" altLang="ja-JP" sz="1400" dirty="0">
                <a:latin typeface="Arial" charset="0"/>
              </a:rPr>
              <a:t>External interfaces for data discovery, access, and retrieval are at the GAW Web site, and the GAW World Data Centres (WIS DCPC's):</a:t>
            </a:r>
          </a:p>
          <a:p>
            <a:pPr>
              <a:buFontTx/>
              <a:buChar char="•"/>
            </a:pPr>
            <a:r>
              <a:rPr lang="en-GB" altLang="ja-JP" sz="1400" dirty="0">
                <a:latin typeface="Arial" charset="0"/>
              </a:rPr>
              <a:t>  Ozone &amp; UV</a:t>
            </a:r>
          </a:p>
          <a:p>
            <a:pPr>
              <a:buFontTx/>
              <a:buChar char="•"/>
            </a:pPr>
            <a:r>
              <a:rPr lang="en-GB" altLang="ja-JP" sz="1400" dirty="0">
                <a:latin typeface="Arial" charset="0"/>
              </a:rPr>
              <a:t>  Greenhouse Gases </a:t>
            </a:r>
          </a:p>
          <a:p>
            <a:pPr>
              <a:buFontTx/>
              <a:buChar char="•"/>
            </a:pPr>
            <a:r>
              <a:rPr lang="en-GB" altLang="ja-JP" sz="1400" dirty="0">
                <a:latin typeface="Arial" charset="0"/>
              </a:rPr>
              <a:t>  Aerosols </a:t>
            </a:r>
          </a:p>
          <a:p>
            <a:pPr>
              <a:buFontTx/>
              <a:buChar char="•"/>
            </a:pPr>
            <a:r>
              <a:rPr lang="en-GB" altLang="ja-JP" sz="1400" dirty="0">
                <a:latin typeface="Arial" charset="0"/>
              </a:rPr>
              <a:t>  Radiation</a:t>
            </a:r>
          </a:p>
          <a:p>
            <a:r>
              <a:rPr lang="en-GB" altLang="ja-JP" sz="1400" dirty="0">
                <a:latin typeface="Arial" charset="0"/>
              </a:rPr>
              <a:t>The </a:t>
            </a:r>
            <a:r>
              <a:rPr lang="en-US" sz="1400" dirty="0">
                <a:latin typeface="Arial" charset="0"/>
              </a:rPr>
              <a:t>Global Atmosphere Watch Station Information System (GAWSIS) is a prime focal point </a:t>
            </a:r>
            <a:r>
              <a:rPr lang="en-GB" altLang="ja-JP" sz="1400" dirty="0">
                <a:latin typeface="Arial" charset="0"/>
              </a:rPr>
              <a:t>for data accessibility.</a:t>
            </a:r>
          </a:p>
          <a:p>
            <a:r>
              <a:rPr lang="en-US" sz="1400" dirty="0">
                <a:latin typeface="Arial" charset="0"/>
              </a:rPr>
              <a:t>Pilot projects are underway on the interoperability of GAW World Data </a:t>
            </a:r>
            <a:r>
              <a:rPr lang="en-US" sz="1400" dirty="0" err="1">
                <a:latin typeface="Arial" charset="0"/>
              </a:rPr>
              <a:t>Centres</a:t>
            </a:r>
            <a:r>
              <a:rPr lang="en-US" sz="1400" dirty="0">
                <a:latin typeface="Arial" charset="0"/>
              </a:rPr>
              <a:t> and access services, including data in the format known as </a:t>
            </a:r>
            <a:r>
              <a:rPr lang="en-US" sz="1400" dirty="0" err="1">
                <a:latin typeface="Arial" charset="0"/>
              </a:rPr>
              <a:t>NetDCF</a:t>
            </a:r>
            <a:r>
              <a:rPr lang="en-US" sz="1400" dirty="0">
                <a:latin typeface="Arial" charset="0"/>
              </a:rPr>
              <a:t> (Network Common Data Form).</a:t>
            </a:r>
          </a:p>
          <a:p>
            <a:endParaRPr lang="en-US" sz="1400" dirty="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88EDBD7-681E-4207-ABF2-FCD1279E1BB0}" type="slidenum">
              <a:rPr lang="en-US"/>
              <a:pPr/>
              <a:t>27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70DA676F-03CD-442C-8AE2-57B58807EBD1}" type="datetime3">
              <a:rPr lang="en-US"/>
              <a:pPr/>
              <a:t>27 July 2015</a:t>
            </a:fld>
            <a:endParaRPr lang="en-US"/>
          </a:p>
        </p:txBody>
      </p:sp>
      <p:sp>
        <p:nvSpPr>
          <p:cNvPr id="1886210" name="Rectangle 2"/>
          <p:cNvSpPr>
            <a:spLocks noGrp="1" noRot="1" noChangeAspect="1" noChangeArrowheads="1" noTextEdit="1"/>
          </p:cNvSpPr>
          <p:nvPr>
            <p:ph type="sldImg"/>
          </p:nvPr>
        </p:nvSpPr>
        <p:spPr>
          <a:xfrm>
            <a:off x="1143000" y="685800"/>
            <a:ext cx="4572000" cy="3429000"/>
          </a:xfrm>
          <a:ln/>
        </p:spPr>
      </p:sp>
      <p:sp>
        <p:nvSpPr>
          <p:cNvPr id="1886211" name="Rectangle 3"/>
          <p:cNvSpPr>
            <a:spLocks noGrp="1" noChangeArrowheads="1"/>
          </p:cNvSpPr>
          <p:nvPr>
            <p:ph type="body" idx="1"/>
          </p:nvPr>
        </p:nvSpPr>
        <p:spPr>
          <a:xfrm>
            <a:off x="608604" y="3350217"/>
            <a:ext cx="5640793" cy="5337534"/>
          </a:xfrm>
        </p:spPr>
        <p:txBody>
          <a:bodyPr/>
          <a:lstStyle/>
          <a:p>
            <a:r>
              <a:rPr lang="en-US" sz="1400">
                <a:latin typeface="Arial" charset="0"/>
              </a:rPr>
              <a:t>The World Climate Program (WCP) coordinates activities in climate data collection, monitoring, research, prediction, applications and training. WCP facilitates climate data and metadata collection through various global climate observing systems, and climate data should be available through international exchange. </a:t>
            </a:r>
          </a:p>
          <a:p>
            <a:r>
              <a:rPr lang="en-US" sz="1400">
                <a:latin typeface="Arial" charset="0"/>
              </a:rPr>
              <a:t>WCP also assists in implementing Regional Climate Centers.</a:t>
            </a:r>
          </a:p>
          <a:p>
            <a:r>
              <a:rPr lang="en-US" sz="1400">
                <a:latin typeface="Arial" charset="0"/>
              </a:rPr>
              <a:t>External interfaces for data discovery, access, and retrieval include: </a:t>
            </a:r>
          </a:p>
          <a:p>
            <a:pPr>
              <a:buFontTx/>
              <a:buChar char="•"/>
            </a:pPr>
            <a:r>
              <a:rPr lang="en-US" sz="1400">
                <a:latin typeface="Arial" charset="0"/>
              </a:rPr>
              <a:t>  National Meteorological Services, </a:t>
            </a:r>
          </a:p>
          <a:p>
            <a:pPr>
              <a:buFontTx/>
              <a:buChar char="•"/>
            </a:pPr>
            <a:r>
              <a:rPr lang="en-US" sz="1400">
                <a:latin typeface="Arial" charset="0"/>
              </a:rPr>
              <a:t>  Regional Climate centers, </a:t>
            </a:r>
          </a:p>
          <a:p>
            <a:pPr>
              <a:buFontTx/>
              <a:buChar char="•"/>
            </a:pPr>
            <a:r>
              <a:rPr lang="en-US" sz="1400">
                <a:latin typeface="Arial" charset="0"/>
              </a:rPr>
              <a:t>  World  Climate Data Centers and </a:t>
            </a:r>
          </a:p>
          <a:p>
            <a:pPr>
              <a:buFontTx/>
              <a:buChar char="•"/>
            </a:pPr>
            <a:r>
              <a:rPr lang="en-US" sz="1400">
                <a:latin typeface="Arial" charset="0"/>
              </a:rPr>
              <a:t>  Global Climate Forecast Producing Centers.</a:t>
            </a:r>
          </a:p>
          <a:p>
            <a:r>
              <a:rPr lang="en-US" sz="1400">
                <a:latin typeface="Arial" charset="0"/>
              </a:rPr>
              <a:t>WCP requires access to a wide variety of data in many different formats, especially given the need to deal with archived data. </a:t>
            </a:r>
          </a:p>
          <a:p>
            <a:endParaRPr lang="en-US" sz="140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654B86E-1B76-495F-92FC-FF302F405140}" type="slidenum">
              <a:rPr lang="en-US"/>
              <a:pPr/>
              <a:t>28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B08C3F3D-EB1A-46A4-BCAB-A2BCFBEC9ADB}" type="datetime3">
              <a:rPr lang="en-US"/>
              <a:pPr/>
              <a:t>27 July 2015</a:t>
            </a:fld>
            <a:endParaRPr lang="en-US"/>
          </a:p>
        </p:txBody>
      </p:sp>
      <p:sp>
        <p:nvSpPr>
          <p:cNvPr id="1888258" name="Rectangle 2"/>
          <p:cNvSpPr>
            <a:spLocks noGrp="1" noRot="1" noChangeAspect="1" noChangeArrowheads="1" noTextEdit="1"/>
          </p:cNvSpPr>
          <p:nvPr>
            <p:ph type="sldImg"/>
          </p:nvPr>
        </p:nvSpPr>
        <p:spPr>
          <a:xfrm>
            <a:off x="1143000" y="685800"/>
            <a:ext cx="4572000" cy="3429000"/>
          </a:xfrm>
          <a:ln/>
        </p:spPr>
      </p:sp>
      <p:sp>
        <p:nvSpPr>
          <p:cNvPr id="1888259" name="Rectangle 3"/>
          <p:cNvSpPr>
            <a:spLocks noGrp="1" noChangeArrowheads="1"/>
          </p:cNvSpPr>
          <p:nvPr>
            <p:ph type="body" idx="1"/>
          </p:nvPr>
        </p:nvSpPr>
        <p:spPr>
          <a:xfrm>
            <a:off x="608604" y="3350217"/>
            <a:ext cx="5640793" cy="5337534"/>
          </a:xfrm>
        </p:spPr>
        <p:txBody>
          <a:bodyPr/>
          <a:lstStyle/>
          <a:p>
            <a:r>
              <a:rPr lang="en-US" sz="1400">
                <a:latin typeface="Arial" charset="0"/>
              </a:rPr>
              <a:t>The Global Climate Observing System (GCOS) is co-sponsored by WMO, the UNESCO Intergovernmental Oceanographic Commission (IOC), the United Nations Environment Programme (UNEP), and the International Council for Science (ICSU). </a:t>
            </a:r>
          </a:p>
          <a:p>
            <a:r>
              <a:rPr lang="en-US" sz="1400">
                <a:latin typeface="Arial" charset="0"/>
              </a:rPr>
              <a:t>GCOS focuses on the comprehensive observations required for monitoring climate, detecting change, assessing the impacts, and improving models of the climate system. </a:t>
            </a:r>
          </a:p>
          <a:p>
            <a:r>
              <a:rPr lang="en-US" sz="1400">
                <a:latin typeface="Arial" charset="0"/>
              </a:rPr>
              <a:t>The GCOS programme facilitates the taking of the needed observations by national or international organizations in support of their own requirements as well as of common goals. </a:t>
            </a:r>
          </a:p>
          <a:p>
            <a:r>
              <a:rPr lang="en-US" sz="1400">
                <a:latin typeface="Arial" charset="0"/>
              </a:rPr>
              <a:t>GCOS builds on, and works in partnership with, other existing and developing observing systems such as the WMO Global Observing System and Global Atmosphere Watch, the Global Ocean Observing System, and the Global Terrestrial Observing System. </a:t>
            </a:r>
          </a:p>
          <a:p>
            <a:r>
              <a:rPr lang="en-GB" altLang="ja-JP" sz="1400">
                <a:latin typeface="Arial" charset="0"/>
              </a:rPr>
              <a:t>GCOS has many external interfaces that are opportunities for interoperability: the </a:t>
            </a:r>
            <a:r>
              <a:rPr lang="en-US" sz="1400">
                <a:latin typeface="Arial" charset="0"/>
              </a:rPr>
              <a:t>Global Observing System Information Centre, GCOS Monitoring and Analysis Centres, and the many specific Atmosphere, Ocean, and Terrestrial Networks for observations, related data centres and archives designated relevant to climate.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FB4813FD-AD94-4FEA-84C8-0A0F58EEBFEC}" type="slidenum">
              <a:rPr lang="en-US"/>
              <a:pPr/>
              <a:t>29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652E13B-C2FD-477E-B2D6-57EF348E73FD}" type="datetime3">
              <a:rPr lang="en-US"/>
              <a:pPr/>
              <a:t>27 July 2015</a:t>
            </a:fld>
            <a:endParaRPr lang="en-US"/>
          </a:p>
        </p:txBody>
      </p:sp>
      <p:sp>
        <p:nvSpPr>
          <p:cNvPr id="1890306" name="Rectangle 2"/>
          <p:cNvSpPr>
            <a:spLocks noGrp="1" noRot="1" noChangeAspect="1" noChangeArrowheads="1" noTextEdit="1"/>
          </p:cNvSpPr>
          <p:nvPr>
            <p:ph type="sldImg"/>
          </p:nvPr>
        </p:nvSpPr>
        <p:spPr>
          <a:xfrm>
            <a:off x="1143000" y="685800"/>
            <a:ext cx="4572000" cy="3429000"/>
          </a:xfrm>
          <a:ln/>
        </p:spPr>
      </p:sp>
      <p:sp>
        <p:nvSpPr>
          <p:cNvPr id="1890307" name="Rectangle 3"/>
          <p:cNvSpPr>
            <a:spLocks noGrp="1" noChangeArrowheads="1"/>
          </p:cNvSpPr>
          <p:nvPr>
            <p:ph type="body" idx="1"/>
          </p:nvPr>
        </p:nvSpPr>
        <p:spPr>
          <a:xfrm>
            <a:off x="608604" y="3350217"/>
            <a:ext cx="5640793" cy="5337534"/>
          </a:xfrm>
        </p:spPr>
        <p:txBody>
          <a:bodyPr/>
          <a:lstStyle/>
          <a:p>
            <a:pPr>
              <a:tabLst>
                <a:tab pos="228600" algn="l"/>
                <a:tab pos="457200" algn="l"/>
              </a:tabLst>
            </a:pPr>
            <a:r>
              <a:rPr lang="en-US" sz="1400" dirty="0">
                <a:latin typeface="Arial" charset="0"/>
              </a:rPr>
              <a:t>The Global Ocean Observing System (GOOS) focuses on sustained observations of the oceans, generation of oceanographic products and services, and interaction between research, operational, and </a:t>
            </a:r>
            <a:br>
              <a:rPr lang="en-US" sz="1400" dirty="0">
                <a:latin typeface="Arial" charset="0"/>
              </a:rPr>
            </a:br>
            <a:r>
              <a:rPr lang="en-US" sz="1400" dirty="0">
                <a:latin typeface="Arial" charset="0"/>
              </a:rPr>
              <a:t>user communities. </a:t>
            </a:r>
          </a:p>
          <a:p>
            <a:pPr>
              <a:tabLst>
                <a:tab pos="228600" algn="l"/>
                <a:tab pos="457200" algn="l"/>
              </a:tabLst>
            </a:pPr>
            <a:r>
              <a:rPr lang="en-US" sz="1400" dirty="0">
                <a:latin typeface="Arial" charset="0"/>
              </a:rPr>
              <a:t>GOOS is designed to: </a:t>
            </a:r>
            <a:br>
              <a:rPr lang="en-US" sz="1400" dirty="0">
                <a:latin typeface="Arial" charset="0"/>
              </a:rPr>
            </a:br>
            <a:r>
              <a:rPr lang="en-US" sz="1400" dirty="0">
                <a:latin typeface="Arial" charset="0"/>
              </a:rPr>
              <a:t>	monitor, understand and predict weather and climate; </a:t>
            </a:r>
            <a:br>
              <a:rPr lang="en-US" sz="1400" dirty="0">
                <a:latin typeface="Arial" charset="0"/>
              </a:rPr>
            </a:br>
            <a:r>
              <a:rPr lang="en-US" sz="1400" dirty="0">
                <a:latin typeface="Arial" charset="0"/>
              </a:rPr>
              <a:t>	describe and forecast the state of the ocean, </a:t>
            </a:r>
            <a:br>
              <a:rPr lang="en-US" sz="1400" dirty="0">
                <a:latin typeface="Arial" charset="0"/>
              </a:rPr>
            </a:br>
            <a:r>
              <a:rPr lang="en-US" sz="1400" dirty="0">
                <a:latin typeface="Arial" charset="0"/>
              </a:rPr>
              <a:t>		including living resources; </a:t>
            </a:r>
            <a:br>
              <a:rPr lang="en-US" sz="1400" dirty="0">
                <a:latin typeface="Arial" charset="0"/>
              </a:rPr>
            </a:br>
            <a:r>
              <a:rPr lang="en-US" sz="1400" dirty="0">
                <a:latin typeface="Arial" charset="0"/>
              </a:rPr>
              <a:t>	improve management of marine and coastal ecosystems </a:t>
            </a:r>
            <a:br>
              <a:rPr lang="en-US" sz="1400" dirty="0">
                <a:latin typeface="Arial" charset="0"/>
              </a:rPr>
            </a:br>
            <a:r>
              <a:rPr lang="en-US" sz="1400" dirty="0">
                <a:latin typeface="Arial" charset="0"/>
              </a:rPr>
              <a:t>		and resources; </a:t>
            </a:r>
            <a:br>
              <a:rPr lang="en-US" sz="1400" dirty="0">
                <a:latin typeface="Arial" charset="0"/>
              </a:rPr>
            </a:br>
            <a:r>
              <a:rPr lang="en-US" sz="1400" dirty="0">
                <a:latin typeface="Arial" charset="0"/>
              </a:rPr>
              <a:t>	mitigate damage from natural hazards and pollution; </a:t>
            </a:r>
            <a:br>
              <a:rPr lang="en-US" sz="1400" dirty="0">
                <a:latin typeface="Arial" charset="0"/>
              </a:rPr>
            </a:br>
            <a:r>
              <a:rPr lang="en-US" sz="1400" dirty="0">
                <a:latin typeface="Arial" charset="0"/>
              </a:rPr>
              <a:t>	protect life and property on coasts and at sea; and, </a:t>
            </a:r>
            <a:br>
              <a:rPr lang="en-US" sz="1400" dirty="0">
                <a:latin typeface="Arial" charset="0"/>
              </a:rPr>
            </a:br>
            <a:r>
              <a:rPr lang="en-US" sz="1400" dirty="0">
                <a:latin typeface="Arial" charset="0"/>
              </a:rPr>
              <a:t>	enable scientific research. </a:t>
            </a:r>
          </a:p>
          <a:p>
            <a:pPr>
              <a:tabLst>
                <a:tab pos="228600" algn="l"/>
                <a:tab pos="457200" algn="l"/>
              </a:tabLst>
            </a:pPr>
            <a:r>
              <a:rPr lang="en-US" sz="1400" dirty="0">
                <a:latin typeface="Arial" charset="0"/>
              </a:rPr>
              <a:t>GOOS is implemented by member states via their government agencies, navies and oceanographic research institutions, working together in a wide range of thematic panels and regional alliances.</a:t>
            </a:r>
          </a:p>
          <a:p>
            <a:pPr>
              <a:tabLst>
                <a:tab pos="228600" algn="l"/>
                <a:tab pos="457200" algn="l"/>
              </a:tabLst>
            </a:pPr>
            <a:r>
              <a:rPr lang="en-GB" altLang="ja-JP" sz="1400" dirty="0">
                <a:latin typeface="Arial" charset="0"/>
              </a:rPr>
              <a:t>Key external interfaces providing opportunities for interoperability are: the WMO GTS, the Joint WMO/IOC Technical Commission for Oceanography and Marine Meteorology (JCOMM) Data Portal, and the International Oceanographic Data and Information Exchange (IODE) Ocean Data Portal.</a:t>
            </a:r>
          </a:p>
          <a:p>
            <a:pPr>
              <a:tabLst>
                <a:tab pos="228600" algn="l"/>
                <a:tab pos="457200" algn="l"/>
              </a:tabLst>
            </a:pPr>
            <a:r>
              <a:rPr lang="en-GB" altLang="ja-JP" sz="1400" dirty="0">
                <a:latin typeface="Arial" charset="0"/>
              </a:rPr>
              <a:t>The Ocean Data Portal includes "Ocean Teacher": an extensive set of online learning modules that include data management and metadata as well. Here, the metadata describes as course prerequisites and learning objectives. This is just one example that the WIS discovery function must deals with much more than geospatial metadata.    </a:t>
            </a:r>
            <a:endParaRPr lang="en-US" sz="1400" dirty="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8B4E6AB-D439-4961-ACC3-5113E7F0938C}" type="slidenum">
              <a:rPr lang="en-US"/>
              <a:pPr/>
              <a:t>30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E2998BF3-48D0-4A6F-9B45-91EBB6F2B646}" type="datetime3">
              <a:rPr lang="en-US"/>
              <a:pPr/>
              <a:t>27 July 2015</a:t>
            </a:fld>
            <a:endParaRPr lang="en-US"/>
          </a:p>
        </p:txBody>
      </p:sp>
      <p:sp>
        <p:nvSpPr>
          <p:cNvPr id="1892354" name="Rectangle 2"/>
          <p:cNvSpPr>
            <a:spLocks noGrp="1" noRot="1" noChangeAspect="1" noChangeArrowheads="1" noTextEdit="1"/>
          </p:cNvSpPr>
          <p:nvPr>
            <p:ph type="sldImg"/>
          </p:nvPr>
        </p:nvSpPr>
        <p:spPr>
          <a:xfrm>
            <a:off x="1143000" y="685800"/>
            <a:ext cx="4572000" cy="3429000"/>
          </a:xfrm>
          <a:ln/>
        </p:spPr>
      </p:sp>
      <p:sp>
        <p:nvSpPr>
          <p:cNvPr id="1892355" name="Rectangle 3"/>
          <p:cNvSpPr>
            <a:spLocks noGrp="1" noChangeArrowheads="1"/>
          </p:cNvSpPr>
          <p:nvPr>
            <p:ph type="body" idx="1"/>
          </p:nvPr>
        </p:nvSpPr>
        <p:spPr>
          <a:xfrm>
            <a:off x="608604" y="3350217"/>
            <a:ext cx="5640793" cy="5337534"/>
          </a:xfrm>
        </p:spPr>
        <p:txBody>
          <a:bodyPr/>
          <a:lstStyle/>
          <a:p>
            <a:r>
              <a:rPr lang="en-US" sz="1400">
                <a:latin typeface="Arial" charset="0"/>
              </a:rPr>
              <a:t>The Global Terrestrial Observing System (GTOS)</a:t>
            </a:r>
            <a:r>
              <a:rPr lang="en-GB" altLang="ja-JP" sz="1400">
                <a:latin typeface="Arial" charset="0"/>
              </a:rPr>
              <a:t> is a programme for observations, modelling, and analysis of terrestrial ecosystems to support sustainable development. GTOS facilitates access to information on terrestrial ecosystems so that researchers and policy makers can detect and manage global and regional environmental change.</a:t>
            </a:r>
            <a:r>
              <a:rPr lang="en-US" altLang="ja-JP" sz="1400">
                <a:latin typeface="Arial" charset="0"/>
              </a:rPr>
              <a:t> </a:t>
            </a:r>
          </a:p>
          <a:p>
            <a:r>
              <a:rPr lang="en-GB" altLang="ja-JP" sz="1400">
                <a:latin typeface="Arial" charset="0"/>
              </a:rPr>
              <a:t>External interfaces for data discovery, access, and retrieval include the GTOS Data Centres Directory, the GTOS Resources Directory, and the Terrestrial Ecosystems Monitoring Sites (TEMS) database.</a:t>
            </a:r>
          </a:p>
          <a:p>
            <a:r>
              <a:rPr lang="en-GB" altLang="ja-JP" sz="1400">
                <a:latin typeface="Arial" charset="0"/>
              </a:rPr>
              <a:t>Here I would mention the Geonetwork opensource project which is being applied broadly in this area, including the TEMS database among many others. We anticipate that many of the WIS Centres will be using Geonetwork as a portal for access to maps and other geospatial data resources. </a:t>
            </a:r>
          </a:p>
          <a:p>
            <a:r>
              <a:rPr lang="en-US" altLang="ja-JP" sz="1400">
                <a:latin typeface="Arial" charset="0"/>
              </a:rPr>
              <a:t>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In order to better</a:t>
            </a:r>
            <a:r>
              <a:rPr lang="en-US" baseline="0" dirty="0" smtClean="0"/>
              <a:t> understand the reasons for WIS and its benefits, it is worth considering the role WIS plays in WMO’s operational and critical services that underlie all Members NMHS and Climate activities. In particular,  we have spoken of several observing systems under WMO and with their partners. WIGOS provides a framework that effectively integrates these observing systems as if they were one in the terms of coordination and planning. WIS provides the interoperability layer of WIGOS as well as making it easier for earth observing systems to share information across WMO.</a:t>
            </a:r>
          </a:p>
          <a:p>
            <a:endParaRPr lang="en-US" baseline="0" dirty="0" smtClean="0"/>
          </a:p>
          <a:p>
            <a:r>
              <a:rPr lang="en-US" baseline="0" dirty="0" smtClean="0"/>
              <a:t>Global Framework for Climate Services is especially dependent on WIS in its observation and monitoring pillar just as WIGOS is. It is also dependent on WIS and its interoperability set of standards and practices for its Climate Services Information Systems which not only need to incorporate WIS and other WMO activities but take advantage of WIS’s heritage and learning to make the CSIS an efficient and effective information management system in its own right facilitating the providing of Climate services.</a:t>
            </a:r>
          </a:p>
          <a:p>
            <a:endParaRPr lang="en-US" baseline="0" dirty="0" smtClean="0"/>
          </a:p>
          <a:p>
            <a:r>
              <a:rPr lang="en-US" baseline="0" dirty="0" smtClean="0"/>
              <a:t>Similarly, Expected Results 1 and 2 of WMO 2012-15 Strategic Plan clearly depend on WIS to enhance the ability of Members and their decision makers to access authoritative, high quality weather, climate and water information. WIS will make it easier for increasing the visibility of NMHS and WMO as the authoritative </a:t>
            </a:r>
            <a:r>
              <a:rPr lang="en-US" baseline="0" dirty="0" err="1" smtClean="0"/>
              <a:t>soruce</a:t>
            </a:r>
            <a:r>
              <a:rPr lang="en-US" baseline="0" dirty="0" smtClean="0"/>
              <a:t> and make it easier to access WMO information.</a:t>
            </a:r>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31</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27 July 2015</a:t>
            </a:fld>
            <a:endParaRPr lang="en-US"/>
          </a:p>
        </p:txBody>
      </p:sp>
    </p:spTree>
    <p:extLst>
      <p:ext uri="{BB962C8B-B14F-4D97-AF65-F5344CB8AC3E}">
        <p14:creationId xmlns:p14="http://schemas.microsoft.com/office/powerpoint/2010/main" val="844335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63840C07-ECCF-449F-940F-771A8E2C3905}" type="slidenum">
              <a:rPr lang="en-US" altLang="en-US"/>
              <a:pPr/>
              <a:t>32</a:t>
            </a:fld>
            <a:endParaRPr lang="en-US" altLang="en-US"/>
          </a:p>
        </p:txBody>
      </p:sp>
      <p:sp>
        <p:nvSpPr>
          <p:cNvPr id="23554" name="Rectangle 2"/>
          <p:cNvSpPr>
            <a:spLocks noGrp="1" noRot="1" noChangeAspect="1" noChangeArrowheads="1" noTextEdit="1"/>
          </p:cNvSpPr>
          <p:nvPr>
            <p:ph type="sldImg"/>
          </p:nvPr>
        </p:nvSpPr>
        <p:spPr>
          <a:xfrm>
            <a:off x="1143000" y="685800"/>
            <a:ext cx="4572000" cy="3429000"/>
          </a:xfrm>
          <a:ln/>
        </p:spPr>
      </p:sp>
      <p:sp>
        <p:nvSpPr>
          <p:cNvPr id="235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A960C4B9-EB88-4164-9582-B9542FBBC8A6}" type="slidenum">
              <a:rPr lang="en-US" altLang="en-US"/>
              <a:pPr/>
              <a:t>33</a:t>
            </a:fld>
            <a:endParaRPr lang="en-US" altLang="en-US"/>
          </a:p>
        </p:txBody>
      </p:sp>
      <p:sp>
        <p:nvSpPr>
          <p:cNvPr id="25602" name="Rectangle 2"/>
          <p:cNvSpPr>
            <a:spLocks noGrp="1" noRot="1" noChangeAspect="1" noChangeArrowheads="1" noTextEdit="1"/>
          </p:cNvSpPr>
          <p:nvPr>
            <p:ph type="sldImg"/>
          </p:nvPr>
        </p:nvSpPr>
        <p:spPr>
          <a:xfrm>
            <a:off x="1143000" y="685800"/>
            <a:ext cx="4572000" cy="3429000"/>
          </a:xfrm>
          <a:ln/>
        </p:spPr>
      </p:sp>
      <p:sp>
        <p:nvSpPr>
          <p:cNvPr id="256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7E64C67D-02AF-4387-85D6-AFD67AE37647}" type="slidenum">
              <a:rPr lang="en-US" altLang="en-US"/>
              <a:pPr/>
              <a:t>34</a:t>
            </a:fld>
            <a:endParaRPr lang="en-US" altLang="en-US"/>
          </a:p>
        </p:txBody>
      </p:sp>
      <p:sp>
        <p:nvSpPr>
          <p:cNvPr id="27650" name="Rectangle 2"/>
          <p:cNvSpPr>
            <a:spLocks noGrp="1" noRot="1" noChangeAspect="1" noChangeArrowheads="1" noTextEdit="1"/>
          </p:cNvSpPr>
          <p:nvPr>
            <p:ph type="sldImg"/>
          </p:nvPr>
        </p:nvSpPr>
        <p:spPr>
          <a:xfrm>
            <a:off x="1143000" y="685800"/>
            <a:ext cx="4572000" cy="3429000"/>
          </a:xfrm>
          <a:ln/>
        </p:spPr>
      </p:sp>
      <p:sp>
        <p:nvSpPr>
          <p:cNvPr id="276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AC73D6A-53AE-4511-A0DA-3BCC14C53ADE}" type="slidenum">
              <a:rPr lang="en-US" altLang="en-US"/>
              <a:pPr/>
              <a:t>35</a:t>
            </a:fld>
            <a:endParaRPr lang="en-US" altLang="en-US"/>
          </a:p>
        </p:txBody>
      </p:sp>
      <p:sp>
        <p:nvSpPr>
          <p:cNvPr id="29698" name="Rectangle 2"/>
          <p:cNvSpPr>
            <a:spLocks noGrp="1" noRot="1" noChangeAspect="1" noChangeArrowheads="1" noTextEdit="1"/>
          </p:cNvSpPr>
          <p:nvPr>
            <p:ph type="sldImg"/>
          </p:nvPr>
        </p:nvSpPr>
        <p:spPr>
          <a:xfrm>
            <a:off x="1143000" y="685800"/>
            <a:ext cx="4572000" cy="3429000"/>
          </a:xfrm>
          <a:ln/>
        </p:spPr>
      </p:sp>
      <p:sp>
        <p:nvSpPr>
          <p:cNvPr id="296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0A5B649F-2E76-419C-9CC0-F4F168D32468}" type="slidenum">
              <a:rPr lang="en-US" altLang="en-US"/>
              <a:pPr/>
              <a:t>37</a:t>
            </a:fld>
            <a:endParaRPr lang="en-US" altLang="en-US"/>
          </a:p>
        </p:txBody>
      </p:sp>
      <p:sp>
        <p:nvSpPr>
          <p:cNvPr id="31746" name="Rectangle 2"/>
          <p:cNvSpPr>
            <a:spLocks noGrp="1" noRot="1" noChangeAspect="1" noChangeArrowheads="1" noTextEdit="1"/>
          </p:cNvSpPr>
          <p:nvPr>
            <p:ph type="sldImg"/>
          </p:nvPr>
        </p:nvSpPr>
        <p:spPr>
          <a:xfrm>
            <a:off x="1143000" y="685800"/>
            <a:ext cx="4572000" cy="3429000"/>
          </a:xfrm>
          <a:ln/>
        </p:spPr>
      </p:sp>
      <p:sp>
        <p:nvSpPr>
          <p:cNvPr id="317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F370C6-4FB4-40F5-A637-4C619DC7699B}" type="slidenum">
              <a:rPr lang="en-US"/>
              <a:pPr/>
              <a:t>39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F20C8E-18B0-458B-8943-9B669A4890D3}" type="datetime3">
              <a:rPr lang="en-US"/>
              <a:pPr/>
              <a:t>27 July 2015</a:t>
            </a:fld>
            <a:endParaRPr lang="en-US"/>
          </a:p>
        </p:txBody>
      </p:sp>
      <p:sp>
        <p:nvSpPr>
          <p:cNvPr id="1904642" name="Rectangle 2"/>
          <p:cNvSpPr>
            <a:spLocks noGrp="1" noRot="1" noChangeAspect="1" noChangeArrowheads="1" noTextEdit="1"/>
          </p:cNvSpPr>
          <p:nvPr>
            <p:ph type="sldImg"/>
          </p:nvPr>
        </p:nvSpPr>
        <p:spPr>
          <a:xfrm>
            <a:off x="1143000" y="685800"/>
            <a:ext cx="4572000" cy="3429000"/>
          </a:xfrm>
          <a:ln/>
        </p:spPr>
      </p:sp>
      <p:sp>
        <p:nvSpPr>
          <p:cNvPr id="1904643" name="Rectangle 3"/>
          <p:cNvSpPr>
            <a:spLocks noGrp="1" noChangeArrowheads="1"/>
          </p:cNvSpPr>
          <p:nvPr>
            <p:ph type="body" idx="1"/>
          </p:nvPr>
        </p:nvSpPr>
        <p:spPr>
          <a:xfrm>
            <a:off x="608604" y="3350217"/>
            <a:ext cx="5640793" cy="5337534"/>
          </a:xfrm>
        </p:spPr>
        <p:txBody>
          <a:bodyPr/>
          <a:lstStyle/>
          <a:p>
            <a:r>
              <a:rPr lang="en-US" sz="1400" dirty="0">
                <a:latin typeface="Arial" charset="0"/>
              </a:rPr>
              <a:t>You can find the key reference documents about WIS at this URL. </a:t>
            </a:r>
          </a:p>
          <a:p>
            <a:r>
              <a:rPr lang="en-US" sz="1400" dirty="0" smtClean="0">
                <a:latin typeface="Arial" charset="0"/>
              </a:rPr>
              <a:t>The primary </a:t>
            </a:r>
            <a:r>
              <a:rPr lang="en-US" sz="1400" dirty="0">
                <a:latin typeface="Arial" charset="0"/>
              </a:rPr>
              <a:t>document </a:t>
            </a:r>
            <a:r>
              <a:rPr lang="en-US" sz="1400" dirty="0" smtClean="0">
                <a:latin typeface="Arial" charset="0"/>
              </a:rPr>
              <a:t>is the Manual on WIS (WMO No 1060) published</a:t>
            </a:r>
            <a:r>
              <a:rPr lang="en-US" sz="1400" baseline="0" dirty="0" smtClean="0">
                <a:latin typeface="Arial" charset="0"/>
              </a:rPr>
              <a:t> in January 2012 as an addition to the WMO Technical Regulation 49 (Technical Regulations, Volume I: General Meteorological Standards and Recommended Practices).  It was further updated at EC-65 with the addition of CBS 16 changes including all the discovery metadata information. Recommended practices and clarifications are provided in the Guide to the WMO information (WMO No 1061) which was updated at CBS 15 in 2012 and published following approval at EC-65.</a:t>
            </a:r>
            <a:r>
              <a:rPr lang="en-US" sz="1400" dirty="0">
                <a:latin typeface="Arial" charset="0"/>
              </a:rPr>
              <a:t/>
            </a:r>
            <a:br>
              <a:rPr lang="en-US" sz="1400" dirty="0">
                <a:latin typeface="Arial" charset="0"/>
              </a:rPr>
            </a:br>
            <a:endParaRPr lang="en-US" sz="1400" dirty="0" smtClean="0">
              <a:latin typeface="Arial" charset="0"/>
            </a:endParaRPr>
          </a:p>
          <a:p>
            <a:r>
              <a:rPr lang="en-US" sz="1400" dirty="0" smtClean="0">
                <a:latin typeface="Arial" charset="0"/>
              </a:rPr>
              <a:t>Other useful reference</a:t>
            </a:r>
            <a:r>
              <a:rPr lang="en-US" sz="1400" baseline="0" dirty="0" smtClean="0">
                <a:latin typeface="Arial" charset="0"/>
              </a:rPr>
              <a:t> documents are </a:t>
            </a:r>
            <a:r>
              <a:rPr lang="en-US" sz="1400" dirty="0" smtClean="0">
                <a:latin typeface="Arial" charset="0"/>
              </a:rPr>
              <a:t>the </a:t>
            </a:r>
            <a:r>
              <a:rPr lang="en-US" sz="1400" dirty="0">
                <a:latin typeface="Arial" charset="0"/>
              </a:rPr>
              <a:t>"WIS Compliance </a:t>
            </a:r>
            <a:r>
              <a:rPr lang="en-US" sz="1400" dirty="0" smtClean="0">
                <a:latin typeface="Arial" charset="0"/>
              </a:rPr>
              <a:t>Specifications“ and Functional Architecture</a:t>
            </a:r>
            <a:r>
              <a:rPr lang="en-NZ" sz="1400" dirty="0" smtClean="0">
                <a:latin typeface="Arial" charset="0"/>
              </a:rPr>
              <a:t>. These contain </a:t>
            </a:r>
            <a:r>
              <a:rPr lang="en-NZ" sz="1400" dirty="0">
                <a:latin typeface="Arial" charset="0"/>
              </a:rPr>
              <a:t>the interface specifications I have just presented, plus some more general aspects of </a:t>
            </a:r>
            <a:r>
              <a:rPr lang="en-NZ" sz="1400" dirty="0" smtClean="0">
                <a:latin typeface="Arial" charset="0"/>
              </a:rPr>
              <a:t>WIS and were the basis of the Manual</a:t>
            </a:r>
            <a:r>
              <a:rPr lang="en-NZ" sz="1400" baseline="0" dirty="0" smtClean="0">
                <a:latin typeface="Arial" charset="0"/>
              </a:rPr>
              <a:t> and Guide on WIS</a:t>
            </a:r>
            <a:r>
              <a:rPr lang="en-NZ" sz="1400" dirty="0" smtClean="0">
                <a:latin typeface="Arial" charset="0"/>
              </a:rPr>
              <a:t>.</a:t>
            </a:r>
          </a:p>
          <a:p>
            <a:endParaRPr lang="en-NZ" sz="1400" dirty="0" smtClean="0">
              <a:latin typeface="Arial" charset="0"/>
            </a:endParaRPr>
          </a:p>
          <a:p>
            <a:r>
              <a:rPr lang="en-NZ" sz="1400" dirty="0" smtClean="0">
                <a:latin typeface="Arial" charset="0"/>
              </a:rPr>
              <a:t>Tech </a:t>
            </a:r>
            <a:r>
              <a:rPr lang="en-NZ" sz="1400" dirty="0" err="1" smtClean="0">
                <a:latin typeface="Arial" charset="0"/>
              </a:rPr>
              <a:t>Reg</a:t>
            </a:r>
            <a:r>
              <a:rPr lang="en-NZ" sz="1400" baseline="0" dirty="0" smtClean="0">
                <a:latin typeface="Arial" charset="0"/>
              </a:rPr>
              <a:t> 49 Volume I - http://library.wmo.int/opac/index.php?lvl=notice_display&amp;id=14073</a:t>
            </a:r>
          </a:p>
          <a:p>
            <a:r>
              <a:rPr lang="en-NZ" sz="1400" baseline="0" dirty="0" smtClean="0">
                <a:latin typeface="Arial" charset="0"/>
              </a:rPr>
              <a:t>Manual on WIS – WMO No 1060 – http://library.wmo.int/opac/index.php?lvl=notice_display&amp;id=9254</a:t>
            </a:r>
          </a:p>
          <a:p>
            <a:r>
              <a:rPr lang="en-NZ" sz="1400" baseline="0" dirty="0" smtClean="0">
                <a:latin typeface="Arial" charset="0"/>
              </a:rPr>
              <a:t>Guide to WIS – WMO No 1061 - http://library.wmo.int/opac/index.php?lvl=notice_display&amp;id=6856</a:t>
            </a:r>
          </a:p>
          <a:p>
            <a:endParaRPr lang="en-NZ" sz="1400" dirty="0" smtClean="0">
              <a:latin typeface="Arial" charset="0"/>
            </a:endParaRPr>
          </a:p>
          <a:p>
            <a:endParaRPr lang="en-NZ" sz="1400" dirty="0">
              <a:latin typeface="Arial" charset="0"/>
            </a:endParaRPr>
          </a:p>
          <a:p>
            <a:endParaRPr lang="en-NZ" sz="1400" dirty="0">
              <a:latin typeface="Arial" charset="0"/>
            </a:endParaRPr>
          </a:p>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1DD53FD-F5C7-4129-8EAE-1B14F0E65944}" type="slidenum">
              <a:rPr lang="en-US" altLang="en-US"/>
              <a:pPr/>
              <a:t>40</a:t>
            </a:fld>
            <a:endParaRPr lang="en-US" altLang="en-US"/>
          </a:p>
        </p:txBody>
      </p:sp>
      <p:sp>
        <p:nvSpPr>
          <p:cNvPr id="49154" name="Rectangle 2"/>
          <p:cNvSpPr>
            <a:spLocks noGrp="1" noRot="1" noChangeAspect="1" noChangeArrowheads="1" noTextEdit="1"/>
          </p:cNvSpPr>
          <p:nvPr>
            <p:ph type="sldImg"/>
          </p:nvPr>
        </p:nvSpPr>
        <p:spPr>
          <a:xfrm>
            <a:off x="1143000" y="685800"/>
            <a:ext cx="4572000" cy="3429000"/>
          </a:xfrm>
          <a:ln/>
        </p:spPr>
      </p:sp>
      <p:sp>
        <p:nvSpPr>
          <p:cNvPr id="49155"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Overview</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Overview</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Overview</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Overview</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jpeg"/><Relationship Id="rId3" Type="http://schemas.openxmlformats.org/officeDocument/2006/relationships/image" Target="../media/image8.jpeg"/><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jpeg"/><Relationship Id="rId5" Type="http://schemas.openxmlformats.org/officeDocument/2006/relationships/image" Target="../media/image10.png"/><Relationship Id="rId10" Type="http://schemas.openxmlformats.org/officeDocument/2006/relationships/image" Target="../media/image15.wmf"/><Relationship Id="rId4" Type="http://schemas.openxmlformats.org/officeDocument/2006/relationships/image" Target="../media/image9.wmf"/><Relationship Id="rId9" Type="http://schemas.openxmlformats.org/officeDocument/2006/relationships/image" Target="../media/image14.wmf"/><Relationship Id="rId1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image" Target="../media/image24.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hyperlink" Target="http://library.wmo.int/opac/index.php?lvl=notice_display&amp;id=14073"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www.wmo.int/wis" TargetMode="External"/><Relationship Id="rId5" Type="http://schemas.openxmlformats.org/officeDocument/2006/relationships/hyperlink" Target="http://library.wmo.int/opac/index.php?lvl=notice_display&amp;id=6856" TargetMode="External"/><Relationship Id="rId4" Type="http://schemas.openxmlformats.org/officeDocument/2006/relationships/hyperlink" Target="http://library.wmo.int/opac/index.php?lvl=notice_display&amp;id=9254"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Overview</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Steve Foreman, WMO Secretariat</a:t>
            </a:r>
          </a:p>
          <a:p>
            <a:r>
              <a:rPr lang="en-US" altLang="en-US" dirty="0" smtClean="0"/>
              <a:t>RA </a:t>
            </a:r>
            <a:r>
              <a:rPr lang="en-US" altLang="en-US" dirty="0" smtClean="0"/>
              <a:t>IV </a:t>
            </a:r>
            <a:r>
              <a:rPr lang="en-US" altLang="en-US" dirty="0" smtClean="0"/>
              <a:t>WIS </a:t>
            </a:r>
            <a:r>
              <a:rPr lang="en-US" altLang="en-US" dirty="0" smtClean="0"/>
              <a:t>Metadata </a:t>
            </a:r>
            <a:r>
              <a:rPr lang="en-US" altLang="en-US" dirty="0" smtClean="0"/>
              <a:t>Workshop</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smtClean="0">
                <a:latin typeface="Arial"/>
                <a:ea typeface="+mj-ea"/>
                <a:cs typeface="Arial"/>
              </a:rPr>
              <a:t>WMO - WIS</a:t>
            </a:r>
            <a:endParaRPr lang="en-US" sz="1200" dirty="0">
              <a:latin typeface="Arial"/>
              <a:ea typeface="+mj-ea"/>
              <a:cs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title" idx="4294967295"/>
          </p:nvPr>
        </p:nvSpPr>
        <p:spPr>
          <a:xfrm>
            <a:off x="900113" y="188913"/>
            <a:ext cx="7772400" cy="1143000"/>
          </a:xfrm>
        </p:spPr>
        <p:txBody>
          <a:bodyPr/>
          <a:lstStyle/>
          <a:p>
            <a:r>
              <a:rPr lang="en-GB" altLang="en-US"/>
              <a:t>Topics</a:t>
            </a:r>
            <a:endParaRPr lang="en-US" altLang="en-US"/>
          </a:p>
        </p:txBody>
      </p:sp>
      <p:sp>
        <p:nvSpPr>
          <p:cNvPr id="3075" name="Rectangle 7"/>
          <p:cNvSpPr>
            <a:spLocks noGrp="1" noChangeArrowheads="1"/>
          </p:cNvSpPr>
          <p:nvPr>
            <p:ph type="body" idx="4294967295"/>
          </p:nvPr>
        </p:nvSpPr>
        <p:spPr/>
        <p:txBody>
          <a:bodyPr/>
          <a:lstStyle/>
          <a:p>
            <a:pPr marL="533400" indent="-533400"/>
            <a:r>
              <a:rPr lang="en-GB" altLang="en-US" dirty="0"/>
              <a:t>Introduction to WIS</a:t>
            </a:r>
          </a:p>
          <a:p>
            <a:pPr marL="533400" indent="-533400"/>
            <a:r>
              <a:rPr lang="en-GB" altLang="en-US" dirty="0"/>
              <a:t>Status of WIS</a:t>
            </a:r>
          </a:p>
          <a:p>
            <a:pPr marL="533400" indent="-533400"/>
            <a:r>
              <a:rPr lang="en-GB" altLang="en-US" dirty="0"/>
              <a:t>Exploiting WIS</a:t>
            </a:r>
          </a:p>
          <a:p>
            <a:pPr marL="533400" indent="-533400"/>
            <a:r>
              <a:rPr lang="en-GB" altLang="en-US" dirty="0"/>
              <a:t>Future directions</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extLst>
      <p:ext uri="{BB962C8B-B14F-4D97-AF65-F5344CB8AC3E}">
        <p14:creationId xmlns:p14="http://schemas.microsoft.com/office/powerpoint/2010/main" val="319997929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ctrTitle"/>
          </p:nvPr>
        </p:nvSpPr>
        <p:spPr/>
        <p:txBody>
          <a:bodyPr/>
          <a:lstStyle/>
          <a:p>
            <a:endParaRPr lang="en-GB" altLang="en-US" dirty="0"/>
          </a:p>
        </p:txBody>
      </p:sp>
      <p:sp>
        <p:nvSpPr>
          <p:cNvPr id="2" name="Subtitle 1"/>
          <p:cNvSpPr>
            <a:spLocks noGrp="1"/>
          </p:cNvSpPr>
          <p:nvPr>
            <p:ph type="subTitle" idx="1"/>
          </p:nvPr>
        </p:nvSpPr>
        <p:spPr/>
        <p:txBody>
          <a:bodyPr/>
          <a:lstStyle/>
          <a:p>
            <a:pPr>
              <a:buNone/>
            </a:pPr>
            <a:r>
              <a:rPr lang="en-GB" altLang="en-US" dirty="0"/>
              <a:t>Introduction to WIS</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3</a:t>
            </a:fld>
            <a:endParaRPr lang="en-GB" altLang="en-US"/>
          </a:p>
        </p:txBody>
      </p:sp>
    </p:spTree>
    <p:extLst>
      <p:ext uri="{BB962C8B-B14F-4D97-AF65-F5344CB8AC3E}">
        <p14:creationId xmlns:p14="http://schemas.microsoft.com/office/powerpoint/2010/main" val="266893901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16013" y="188913"/>
            <a:ext cx="7772400" cy="1143000"/>
          </a:xfrm>
        </p:spPr>
        <p:txBody>
          <a:bodyPr/>
          <a:lstStyle/>
          <a:p>
            <a:r>
              <a:rPr lang="en-GB" altLang="en-US"/>
              <a:t>World Weather Watch</a:t>
            </a:r>
          </a:p>
        </p:txBody>
      </p:sp>
      <p:sp>
        <p:nvSpPr>
          <p:cNvPr id="5123" name="Rectangle 3"/>
          <p:cNvSpPr>
            <a:spLocks noGrp="1" noChangeArrowheads="1"/>
          </p:cNvSpPr>
          <p:nvPr>
            <p:ph type="body" idx="1"/>
          </p:nvPr>
        </p:nvSpPr>
        <p:spPr>
          <a:xfrm>
            <a:off x="611188" y="1052736"/>
            <a:ext cx="7993062" cy="1655762"/>
          </a:xfrm>
        </p:spPr>
        <p:txBody>
          <a:bodyPr/>
          <a:lstStyle/>
          <a:p>
            <a:pPr>
              <a:lnSpc>
                <a:spcPct val="90000"/>
              </a:lnSpc>
            </a:pPr>
            <a:r>
              <a:rPr lang="en-GB" altLang="en-US"/>
              <a:t>Launched in 1963, to support global collaboration in operational weather forecasting and weather research</a:t>
            </a:r>
          </a:p>
          <a:p>
            <a:pPr>
              <a:lnSpc>
                <a:spcPct val="90000"/>
              </a:lnSpc>
            </a:pPr>
            <a:r>
              <a:rPr lang="en-GB" altLang="en-US"/>
              <a:t>Three core components: GOS, GTS, GDPFS</a:t>
            </a:r>
          </a:p>
        </p:txBody>
      </p:sp>
      <p:pic>
        <p:nvPicPr>
          <p:cNvPr id="5125" name="Picture 5" desc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3100388"/>
            <a:ext cx="4549775" cy="3257550"/>
          </a:xfrm>
          <a:prstGeom prst="rect">
            <a:avLst/>
          </a:prstGeom>
          <a:noFill/>
          <a:extLst>
            <a:ext uri="{909E8E84-426E-40DD-AFC4-6F175D3DCCD1}">
              <a14:hiddenFill xmlns:a14="http://schemas.microsoft.com/office/drawing/2010/main">
                <a:solidFill>
                  <a:srgbClr val="FFFFFF"/>
                </a:solidFill>
              </a14:hiddenFill>
            </a:ext>
          </a:extLst>
        </p:spPr>
      </p:pic>
      <p:sp>
        <p:nvSpPr>
          <p:cNvPr id="5126" name="Text Box 6"/>
          <p:cNvSpPr txBox="1">
            <a:spLocks noChangeArrowheads="1"/>
          </p:cNvSpPr>
          <p:nvPr/>
        </p:nvSpPr>
        <p:spPr bwMode="auto">
          <a:xfrm>
            <a:off x="611188" y="3259605"/>
            <a:ext cx="3673475" cy="2677656"/>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a:scene3d>
            <a:camera prst="orthographicFront"/>
            <a:lightRig rig="threePt" dir="t"/>
          </a:scene3d>
          <a:sp3d>
            <a:bevelT/>
          </a:sp3d>
          <a:extLst/>
        </p:spPr>
        <p:txBody>
          <a:bodyPr>
            <a:spAutoFit/>
          </a:bodyPr>
          <a:lstStyle/>
          <a:p>
            <a:pPr algn="l"/>
            <a:r>
              <a:rPr lang="en-GB" altLang="en-US" sz="2400" b="1" dirty="0"/>
              <a:t>GTS</a:t>
            </a:r>
            <a:r>
              <a:rPr lang="en-GB" altLang="en-US" sz="2400" dirty="0"/>
              <a:t> - the Global Telecommunication System: collects, exchanges, and distributes observational data and forecasting products</a:t>
            </a:r>
            <a:endParaRPr lang="en-US" altLang="en-US" sz="2400"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val="70564466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GTS in Region </a:t>
            </a:r>
            <a:r>
              <a:rPr lang="en-GB" dirty="0" smtClean="0"/>
              <a:t>IV</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5</a:t>
            </a:fld>
            <a:endParaRPr lang="en-GB" altLang="en-US"/>
          </a:p>
        </p:txBody>
      </p:sp>
      <p:pic>
        <p:nvPicPr>
          <p:cNvPr id="6" name="Picture 5"/>
          <p:cNvPicPr/>
          <p:nvPr/>
        </p:nvPicPr>
        <p:blipFill>
          <a:blip r:embed="rId2"/>
          <a:stretch>
            <a:fillRect/>
          </a:stretch>
        </p:blipFill>
        <p:spPr>
          <a:xfrm>
            <a:off x="1043608" y="836712"/>
            <a:ext cx="6984000" cy="5288400"/>
          </a:xfrm>
          <a:prstGeom prst="rect">
            <a:avLst/>
          </a:prstGeom>
          <a:ln>
            <a:solidFill>
              <a:srgbClr val="000000"/>
            </a:solidFill>
          </a:ln>
        </p:spPr>
      </p:pic>
    </p:spTree>
    <p:extLst>
      <p:ext uri="{BB962C8B-B14F-4D97-AF65-F5344CB8AC3E}">
        <p14:creationId xmlns:p14="http://schemas.microsoft.com/office/powerpoint/2010/main" val="929239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altLang="en-US" dirty="0"/>
              <a:t>Limitations of GTS</a:t>
            </a:r>
            <a:endParaRPr lang="en-US" altLang="en-US" dirty="0"/>
          </a:p>
        </p:txBody>
      </p:sp>
      <p:sp>
        <p:nvSpPr>
          <p:cNvPr id="33795" name="Rectangle 3"/>
          <p:cNvSpPr>
            <a:spLocks noGrp="1" noChangeArrowheads="1"/>
          </p:cNvSpPr>
          <p:nvPr>
            <p:ph idx="1"/>
          </p:nvPr>
        </p:nvSpPr>
        <p:spPr/>
        <p:txBody>
          <a:bodyPr/>
          <a:lstStyle/>
          <a:p>
            <a:r>
              <a:rPr lang="en-US" altLang="en-US" b="1"/>
              <a:t>GTS is </a:t>
            </a:r>
            <a:r>
              <a:rPr lang="en-US" altLang="en-US"/>
              <a:t>Reliable </a:t>
            </a:r>
            <a:r>
              <a:rPr lang="en-US" altLang="en-US" b="1"/>
              <a:t>But…</a:t>
            </a:r>
            <a:endParaRPr lang="en-US" altLang="en-US"/>
          </a:p>
          <a:p>
            <a:pPr lvl="1"/>
            <a:r>
              <a:rPr lang="en-US" altLang="en-US"/>
              <a:t>Difficult to know what is there</a:t>
            </a:r>
          </a:p>
          <a:p>
            <a:pPr lvl="1"/>
            <a:r>
              <a:rPr lang="en-US" altLang="en-US"/>
              <a:t>Need special connections</a:t>
            </a:r>
          </a:p>
          <a:p>
            <a:pPr lvl="1"/>
            <a:r>
              <a:rPr lang="en-US" altLang="en-US"/>
              <a:t>Hard to set up routine delivery</a:t>
            </a:r>
          </a:p>
          <a:p>
            <a:pPr lvl="1"/>
            <a:r>
              <a:rPr lang="en-US" altLang="en-US"/>
              <a:t>“WWW club”</a:t>
            </a:r>
          </a:p>
          <a:p>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6</a:t>
            </a:fld>
            <a:endParaRPr lang="en-GB" altLang="en-US"/>
          </a:p>
        </p:txBody>
      </p:sp>
    </p:spTree>
    <p:extLst>
      <p:ext uri="{BB962C8B-B14F-4D97-AF65-F5344CB8AC3E}">
        <p14:creationId xmlns:p14="http://schemas.microsoft.com/office/powerpoint/2010/main" val="21671481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sz="3200"/>
              <a:t>WMO Information System (WIS) aims to…</a:t>
            </a:r>
          </a:p>
        </p:txBody>
      </p:sp>
      <p:sp>
        <p:nvSpPr>
          <p:cNvPr id="6149" name="Rectangle 5"/>
          <p:cNvSpPr>
            <a:spLocks noGrp="1" noChangeArrowheads="1"/>
          </p:cNvSpPr>
          <p:nvPr>
            <p:ph idx="1"/>
          </p:nvPr>
        </p:nvSpPr>
        <p:spPr/>
        <p:txBody>
          <a:bodyPr/>
          <a:lstStyle/>
          <a:p>
            <a:r>
              <a:rPr lang="en-US" altLang="en-US"/>
              <a:t>Add to GTS</a:t>
            </a:r>
          </a:p>
          <a:p>
            <a:r>
              <a:rPr lang="en-US" altLang="en-US"/>
              <a:t>Make it easier to</a:t>
            </a:r>
          </a:p>
          <a:p>
            <a:pPr lvl="1"/>
            <a:r>
              <a:rPr lang="en-US" altLang="en-US" i="1"/>
              <a:t>find</a:t>
            </a:r>
            <a:r>
              <a:rPr lang="en-US" altLang="en-US"/>
              <a:t> data</a:t>
            </a:r>
            <a:endParaRPr lang="en-US" altLang="en-US" i="1"/>
          </a:p>
          <a:p>
            <a:pPr lvl="1"/>
            <a:r>
              <a:rPr lang="en-US" altLang="en-US" i="1"/>
              <a:t>fetch</a:t>
            </a:r>
            <a:r>
              <a:rPr lang="en-US" altLang="en-US"/>
              <a:t> data</a:t>
            </a:r>
            <a:endParaRPr lang="en-US" altLang="en-US" i="1"/>
          </a:p>
          <a:p>
            <a:pPr lvl="1"/>
            <a:r>
              <a:rPr lang="en-US" altLang="en-US" i="1"/>
              <a:t>publish</a:t>
            </a:r>
            <a:r>
              <a:rPr lang="en-US" altLang="en-US"/>
              <a:t> data</a:t>
            </a:r>
          </a:p>
          <a:p>
            <a:r>
              <a:rPr lang="en-US" altLang="en-US"/>
              <a:t>Serve </a:t>
            </a:r>
            <a:r>
              <a:rPr lang="en-US" altLang="en-US" i="1"/>
              <a:t>whole </a:t>
            </a:r>
            <a:r>
              <a:rPr lang="en-US" altLang="en-US"/>
              <a:t>WMO community</a:t>
            </a:r>
          </a:p>
          <a:p>
            <a:r>
              <a:rPr lang="en-US" altLang="en-US"/>
              <a:t>Allow migration to new technologies</a:t>
            </a:r>
          </a:p>
          <a:p>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7</a:t>
            </a:fld>
            <a:endParaRPr lang="en-GB" altLang="en-US"/>
          </a:p>
        </p:txBody>
      </p:sp>
    </p:spTree>
    <p:extLst>
      <p:ext uri="{BB962C8B-B14F-4D97-AF65-F5344CB8AC3E}">
        <p14:creationId xmlns:p14="http://schemas.microsoft.com/office/powerpoint/2010/main" val="200052300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6754" name="Rectangle 2"/>
          <p:cNvSpPr>
            <a:spLocks noGrp="1" noChangeArrowheads="1"/>
          </p:cNvSpPr>
          <p:nvPr>
            <p:ph type="title"/>
          </p:nvPr>
        </p:nvSpPr>
        <p:spPr/>
        <p:txBody>
          <a:bodyPr/>
          <a:lstStyle/>
          <a:p>
            <a:r>
              <a:rPr lang="en-US"/>
              <a:t>Vision of WIS</a:t>
            </a:r>
          </a:p>
        </p:txBody>
      </p:sp>
      <p:sp>
        <p:nvSpPr>
          <p:cNvPr id="1866755" name="Rectangle 3"/>
          <p:cNvSpPr>
            <a:spLocks noGrp="1" noChangeArrowheads="1"/>
          </p:cNvSpPr>
          <p:nvPr>
            <p:ph idx="1"/>
          </p:nvPr>
        </p:nvSpPr>
        <p:spPr/>
        <p:txBody>
          <a:bodyPr/>
          <a:lstStyle/>
          <a:p>
            <a:pPr>
              <a:buFontTx/>
              <a:buNone/>
            </a:pPr>
            <a:r>
              <a:rPr lang="en-US" altLang="ja-JP" sz="2800" dirty="0">
                <a:ea typeface="ＭＳ Ｐゴシック" charset="-128"/>
              </a:rPr>
              <a:t>WMO Members decided that WIS will: </a:t>
            </a:r>
          </a:p>
          <a:p>
            <a:r>
              <a:rPr lang="en-US" altLang="ja-JP" sz="2800" dirty="0">
                <a:ea typeface="ＭＳ Ｐゴシック" charset="-128"/>
              </a:rPr>
              <a:t>Use international industry standards</a:t>
            </a:r>
          </a:p>
          <a:p>
            <a:r>
              <a:rPr lang="en-US" altLang="ja-JP" sz="2800" dirty="0">
                <a:ea typeface="ＭＳ Ｐゴシック" charset="-128"/>
              </a:rPr>
              <a:t>Build on the Global Telecommunication </a:t>
            </a:r>
            <a:br>
              <a:rPr lang="en-US" altLang="ja-JP" sz="2800" dirty="0">
                <a:ea typeface="ＭＳ Ｐゴシック" charset="-128"/>
              </a:rPr>
            </a:br>
            <a:r>
              <a:rPr lang="en-US" altLang="ja-JP" sz="2800" dirty="0">
                <a:ea typeface="ＭＳ Ｐゴシック" charset="-128"/>
              </a:rPr>
              <a:t>System (GTS), with a smooth and </a:t>
            </a:r>
            <a:br>
              <a:rPr lang="en-US" altLang="ja-JP" sz="2800" dirty="0">
                <a:ea typeface="ＭＳ Ｐゴシック" charset="-128"/>
              </a:rPr>
            </a:br>
            <a:r>
              <a:rPr lang="en-US" altLang="ja-JP" sz="2800" dirty="0">
                <a:ea typeface="ＭＳ Ｐゴシック" charset="-128"/>
              </a:rPr>
              <a:t>coordinated transition;</a:t>
            </a:r>
          </a:p>
          <a:p>
            <a:r>
              <a:rPr lang="en-US" altLang="ja-JP" sz="2800" dirty="0">
                <a:ea typeface="ＭＳ Ｐゴシック" charset="-128"/>
              </a:rPr>
              <a:t>Provide </a:t>
            </a:r>
            <a:r>
              <a:rPr lang="en-US" altLang="ja-JP" sz="2800" dirty="0" smtClean="0">
                <a:ea typeface="ＭＳ Ｐゴシック" charset="-128"/>
              </a:rPr>
              <a:t>operational and time-critical </a:t>
            </a:r>
            <a:r>
              <a:rPr lang="en-US" altLang="ja-JP" sz="2800" dirty="0">
                <a:ea typeface="ＭＳ Ｐゴシック" charset="-128"/>
              </a:rPr>
              <a:t>data exchange, as </a:t>
            </a:r>
            <a:r>
              <a:rPr lang="en-US" altLang="ja-JP" sz="2800" dirty="0" smtClean="0">
                <a:ea typeface="ＭＳ Ｐゴシック" charset="-128"/>
              </a:rPr>
              <a:t>well </a:t>
            </a:r>
            <a:r>
              <a:rPr lang="en-US" altLang="ja-JP" sz="2800" dirty="0">
                <a:ea typeface="ＭＳ Ｐゴシック" charset="-128"/>
              </a:rPr>
              <a:t>as data access and retrieval services;  </a:t>
            </a:r>
          </a:p>
          <a:p>
            <a:r>
              <a:rPr lang="en-US" altLang="ja-JP" sz="2800" dirty="0">
                <a:ea typeface="ＭＳ Ｐゴシック" charset="-128"/>
              </a:rPr>
              <a:t>Support all WMO and related international </a:t>
            </a:r>
            <a:r>
              <a:rPr lang="en-US" altLang="ja-JP" sz="2800" dirty="0" err="1">
                <a:ea typeface="ＭＳ Ｐゴシック" charset="-128"/>
              </a:rPr>
              <a:t>programmes</a:t>
            </a:r>
            <a:r>
              <a:rPr lang="en-US" altLang="ja-JP" sz="2800" dirty="0">
                <a:ea typeface="ＭＳ Ｐゴシック" charset="-128"/>
              </a:rPr>
              <a:t>.</a:t>
            </a:r>
            <a:endParaRPr lang="en-US" sz="2800" dirty="0"/>
          </a:p>
        </p:txBody>
      </p:sp>
      <p:sp>
        <p:nvSpPr>
          <p:cNvPr id="6" name="Slide Number Placeholder 5"/>
          <p:cNvSpPr>
            <a:spLocks noGrp="1"/>
          </p:cNvSpPr>
          <p:nvPr>
            <p:ph type="sldNum" sz="quarter" idx="11"/>
          </p:nvPr>
        </p:nvSpPr>
        <p:spPr>
          <a:prstGeom prst="rect">
            <a:avLst/>
          </a:prstGeom>
        </p:spPr>
        <p:txBody>
          <a:bodyPr/>
          <a:lstStyle/>
          <a:p>
            <a:fld id="{DE59F439-BF69-4E04-831D-8E400EC9E22D}" type="slidenum">
              <a:rPr lang="en-US"/>
              <a:pPr/>
              <a:t>8</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2578633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8802" name="Rectangle 2"/>
          <p:cNvSpPr>
            <a:spLocks noGrp="1" noChangeArrowheads="1"/>
          </p:cNvSpPr>
          <p:nvPr>
            <p:ph type="title"/>
          </p:nvPr>
        </p:nvSpPr>
        <p:spPr/>
        <p:txBody>
          <a:bodyPr/>
          <a:lstStyle/>
          <a:p>
            <a:r>
              <a:rPr lang="en-US" sz="3200"/>
              <a:t>Implementation of WIS (Cg-XV, 2007)</a:t>
            </a:r>
          </a:p>
        </p:txBody>
      </p:sp>
      <p:sp>
        <p:nvSpPr>
          <p:cNvPr id="1868803" name="Rectangle 3"/>
          <p:cNvSpPr>
            <a:spLocks noGrp="1" noChangeArrowheads="1"/>
          </p:cNvSpPr>
          <p:nvPr>
            <p:ph idx="1"/>
          </p:nvPr>
        </p:nvSpPr>
        <p:spPr/>
        <p:txBody>
          <a:bodyPr/>
          <a:lstStyle/>
          <a:p>
            <a:pPr marL="457200" indent="-457200">
              <a:buFontTx/>
              <a:buNone/>
            </a:pPr>
            <a:r>
              <a:rPr lang="en-GB" altLang="zh-CN" sz="2800" dirty="0">
                <a:ea typeface="宋体" pitchFamily="2" charset="-122"/>
              </a:rPr>
              <a:t>WIS is evolving in two parallel parts:</a:t>
            </a:r>
            <a:endParaRPr lang="en-GB" altLang="zh-CN" sz="1200" dirty="0">
              <a:ea typeface="宋体" pitchFamily="2" charset="-122"/>
            </a:endParaRPr>
          </a:p>
          <a:p>
            <a:pPr marL="457200" indent="-457200">
              <a:buFontTx/>
              <a:buNone/>
            </a:pPr>
            <a:endParaRPr lang="en-GB" altLang="zh-CN" sz="1200" dirty="0">
              <a:ea typeface="宋体" pitchFamily="2" charset="-122"/>
            </a:endParaRPr>
          </a:p>
          <a:p>
            <a:pPr marL="457200" indent="-457200">
              <a:buFontTx/>
              <a:buNone/>
            </a:pPr>
            <a:r>
              <a:rPr lang="en-GB" altLang="zh-CN" sz="2800" b="1" dirty="0">
                <a:ea typeface="宋体" pitchFamily="2" charset="-122"/>
              </a:rPr>
              <a:t>Part A:</a:t>
            </a:r>
            <a:r>
              <a:rPr lang="en-GB" altLang="zh-CN" sz="2800" dirty="0">
                <a:ea typeface="宋体" pitchFamily="2" charset="-122"/>
              </a:rPr>
              <a:t> GTS continued </a:t>
            </a:r>
            <a:r>
              <a:rPr lang="en-GB" altLang="zh-CN" sz="2800" dirty="0" smtClean="0">
                <a:ea typeface="宋体" pitchFamily="2" charset="-122"/>
              </a:rPr>
              <a:t>consolidation and </a:t>
            </a:r>
            <a:r>
              <a:rPr lang="en-GB" altLang="zh-CN" sz="2800" dirty="0">
                <a:ea typeface="宋体" pitchFamily="2" charset="-122"/>
              </a:rPr>
              <a:t>further improvements for </a:t>
            </a:r>
            <a:r>
              <a:rPr lang="en-NZ" sz="2800" dirty="0"/>
              <a:t>data and products delivery </a:t>
            </a:r>
            <a:endParaRPr lang="en-GB" altLang="zh-CN" sz="2800" dirty="0">
              <a:ea typeface="宋体" pitchFamily="2" charset="-122"/>
            </a:endParaRPr>
          </a:p>
          <a:p>
            <a:pPr marL="457200" indent="-457200"/>
            <a:r>
              <a:rPr lang="en-NZ" sz="2400" b="1" dirty="0"/>
              <a:t>Time-critical and operation-critical delivery</a:t>
            </a:r>
            <a:r>
              <a:rPr lang="en-NZ" sz="2400" dirty="0"/>
              <a:t> based </a:t>
            </a:r>
            <a:br>
              <a:rPr lang="en-NZ" sz="2400" dirty="0"/>
            </a:br>
            <a:r>
              <a:rPr lang="en-NZ" sz="2400" dirty="0"/>
              <a:t>on real-time “push” via dedicated telecommunications</a:t>
            </a:r>
          </a:p>
          <a:p>
            <a:pPr marL="457200" indent="-457200"/>
            <a:r>
              <a:rPr lang="en-NZ" sz="2400" b="1" dirty="0"/>
              <a:t>Timely delivery </a:t>
            </a:r>
            <a:r>
              <a:rPr lang="en-NZ" sz="2400" dirty="0"/>
              <a:t>based on delayed mode “push” </a:t>
            </a:r>
            <a:br>
              <a:rPr lang="en-NZ" sz="2400" dirty="0"/>
            </a:br>
            <a:r>
              <a:rPr lang="en-NZ" sz="2400" dirty="0"/>
              <a:t>via combination dedicated + public networks</a:t>
            </a:r>
          </a:p>
          <a:p>
            <a:pPr marL="457200" indent="-457200">
              <a:buFontTx/>
              <a:buNone/>
            </a:pPr>
            <a:r>
              <a:rPr lang="en-GB" altLang="zh-CN" sz="2800" b="1" dirty="0">
                <a:ea typeface="宋体" pitchFamily="2" charset="-122"/>
              </a:rPr>
              <a:t>Part B:</a:t>
            </a:r>
            <a:r>
              <a:rPr lang="en-GB" altLang="zh-CN" sz="2800" dirty="0">
                <a:ea typeface="宋体" pitchFamily="2" charset="-122"/>
              </a:rPr>
              <a:t> extension of services through flexible </a:t>
            </a:r>
            <a:br>
              <a:rPr lang="en-GB" altLang="zh-CN" sz="2800" dirty="0">
                <a:ea typeface="宋体" pitchFamily="2" charset="-122"/>
              </a:rPr>
            </a:br>
            <a:r>
              <a:rPr lang="en-GB" altLang="zh-CN" sz="2800" dirty="0">
                <a:ea typeface="宋体" pitchFamily="2" charset="-122"/>
              </a:rPr>
              <a:t>data discovery, access and retrieval services, </a:t>
            </a:r>
            <a:br>
              <a:rPr lang="en-GB" altLang="zh-CN" sz="2800" dirty="0">
                <a:ea typeface="宋体" pitchFamily="2" charset="-122"/>
              </a:rPr>
            </a:br>
            <a:r>
              <a:rPr lang="en-GB" altLang="zh-CN" sz="2800" dirty="0">
                <a:ea typeface="宋体" pitchFamily="2" charset="-122"/>
              </a:rPr>
              <a:t>as well as flexible timely delivery</a:t>
            </a:r>
            <a:endParaRPr lang="en-US" sz="2800" dirty="0">
              <a:ea typeface="宋体" pitchFamily="2" charset="-122"/>
            </a:endParaRPr>
          </a:p>
        </p:txBody>
      </p:sp>
      <p:sp>
        <p:nvSpPr>
          <p:cNvPr id="5" name="Footer Placeholder 4"/>
          <p:cNvSpPr>
            <a:spLocks noGrp="1"/>
          </p:cNvSpPr>
          <p:nvPr>
            <p:ph type="ftr" sz="quarter" idx="10"/>
          </p:nvPr>
        </p:nvSpPr>
        <p:spPr/>
        <p:txBody>
          <a:bodyPr/>
          <a:lstStyle/>
          <a:p>
            <a:r>
              <a:rPr lang="en-US"/>
              <a:t>WIS Overview</a:t>
            </a:r>
          </a:p>
        </p:txBody>
      </p:sp>
      <p:sp>
        <p:nvSpPr>
          <p:cNvPr id="6" name="Slide Number Placeholder 5"/>
          <p:cNvSpPr>
            <a:spLocks noGrp="1"/>
          </p:cNvSpPr>
          <p:nvPr>
            <p:ph type="sldNum" sz="quarter" idx="11"/>
          </p:nvPr>
        </p:nvSpPr>
        <p:spPr>
          <a:prstGeom prst="rect">
            <a:avLst/>
          </a:prstGeom>
        </p:spPr>
        <p:txBody>
          <a:bodyPr/>
          <a:lstStyle/>
          <a:p>
            <a:fld id="{32A8F54F-C3E7-42C5-89AD-75A461BEDB6E}" type="slidenum">
              <a:rPr lang="en-US"/>
              <a:pPr/>
              <a:t>9</a:t>
            </a:fld>
            <a:endParaRPr lang="en-US"/>
          </a:p>
        </p:txBody>
      </p:sp>
    </p:spTree>
    <p:extLst>
      <p:ext uri="{BB962C8B-B14F-4D97-AF65-F5344CB8AC3E}">
        <p14:creationId xmlns:p14="http://schemas.microsoft.com/office/powerpoint/2010/main" val="2846930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タイトル 4"/>
          <p:cNvSpPr>
            <a:spLocks noGrp="1"/>
          </p:cNvSpPr>
          <p:nvPr>
            <p:ph type="title"/>
          </p:nvPr>
        </p:nvSpPr>
        <p:spPr/>
        <p:txBody>
          <a:bodyPr/>
          <a:lstStyle/>
          <a:p>
            <a:r>
              <a:rPr kumimoji="1" lang="en-US" altLang="ja-JP" smtClean="0">
                <a:latin typeface="Arial" pitchFamily="34" charset="0"/>
                <a:ea typeface="MS PGothic" pitchFamily="34" charset="-128"/>
                <a:cs typeface="Arial" pitchFamily="34" charset="0"/>
              </a:rPr>
              <a:t>GTS structure</a:t>
            </a:r>
            <a:endParaRPr kumimoji="1" lang="ja-JP" altLang="en-US" smtClean="0">
              <a:latin typeface="Arial" pitchFamily="34" charset="0"/>
              <a:ea typeface="MS PGothic" pitchFamily="34" charset="-128"/>
              <a:cs typeface="Arial" pitchFamily="34" charset="0"/>
            </a:endParaRPr>
          </a:p>
        </p:txBody>
      </p:sp>
      <p:sp>
        <p:nvSpPr>
          <p:cNvPr id="33796" name="スライド番号プレースホルダ 1"/>
          <p:cNvSpPr>
            <a:spLocks noGrp="1"/>
          </p:cNvSpPr>
          <p:nvPr>
            <p:ph type="sldNum" sz="quarter" idx="11"/>
          </p:nvPr>
        </p:nvSpPr>
        <p:spPr>
          <a:prstGeom prst="rect">
            <a:avLst/>
          </a:prstGeom>
          <a:noFill/>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AC78B6CA-D984-4A4C-BBBA-3FFA880D28BD}" type="slidenum">
              <a:rPr lang="en-US" altLang="ja-JP" sz="1400" smtClean="0">
                <a:ea typeface="MS PGothic" pitchFamily="34" charset="-128"/>
              </a:rPr>
              <a:pPr/>
              <a:t>10</a:t>
            </a:fld>
            <a:endParaRPr lang="en-US" altLang="ja-JP" sz="1400" smtClean="0">
              <a:ea typeface="MS PGothic" pitchFamily="34" charset="-128"/>
            </a:endParaRPr>
          </a:p>
        </p:txBody>
      </p:sp>
      <p:sp>
        <p:nvSpPr>
          <p:cNvPr id="8237" name="コンテンツ プレースホルダ 2"/>
          <p:cNvSpPr>
            <a:spLocks noGrp="1"/>
          </p:cNvSpPr>
          <p:nvPr>
            <p:ph idx="4294967295"/>
          </p:nvPr>
        </p:nvSpPr>
        <p:spPr>
          <a:xfrm>
            <a:off x="0" y="1412875"/>
            <a:ext cx="2882900" cy="4646613"/>
          </a:xfrm>
        </p:spPr>
        <p:txBody>
          <a:bodyPr/>
          <a:lstStyle/>
          <a:p>
            <a:pPr marL="0" indent="0">
              <a:buFontTx/>
              <a:buNone/>
              <a:defRPr/>
            </a:pPr>
            <a:r>
              <a:rPr kumimoji="1" lang="en-US" altLang="ja-JP" sz="2400" dirty="0" smtClean="0">
                <a:latin typeface="Calibri" pitchFamily="34" charset="0"/>
                <a:ea typeface="ＭＳ Ｐゴシック" pitchFamily="50" charset="-128"/>
                <a:cs typeface="Arial" charset="0"/>
              </a:rPr>
              <a:t>RTH</a:t>
            </a:r>
          </a:p>
          <a:p>
            <a:pPr>
              <a:defRPr/>
            </a:pPr>
            <a:r>
              <a:rPr kumimoji="1" lang="en-US" altLang="ja-JP" sz="1600" dirty="0" smtClean="0">
                <a:latin typeface="Calibri" pitchFamily="34" charset="0"/>
                <a:ea typeface="ＭＳ Ｐゴシック" pitchFamily="50" charset="-128"/>
                <a:cs typeface="Arial" charset="0"/>
              </a:rPr>
              <a:t>Regional Telecommunication Hub</a:t>
            </a:r>
          </a:p>
          <a:p>
            <a:pPr marL="0" indent="0">
              <a:buFontTx/>
              <a:buNone/>
              <a:defRPr/>
            </a:pPr>
            <a:r>
              <a:rPr kumimoji="1" lang="en-US" altLang="ja-JP" sz="2400" dirty="0" smtClean="0">
                <a:latin typeface="Calibri" pitchFamily="34" charset="0"/>
                <a:ea typeface="ＭＳ Ｐゴシック" pitchFamily="50" charset="-128"/>
                <a:cs typeface="Arial" charset="0"/>
              </a:rPr>
              <a:t>NMC</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National Metrological Centre </a:t>
            </a:r>
            <a:endParaRPr kumimoji="1" lang="en-US" altLang="ja-JP" sz="2400" dirty="0" smtClean="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MTN</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Main Telecommunication Network</a:t>
            </a:r>
          </a:p>
          <a:p>
            <a:pPr>
              <a:defRPr/>
            </a:pPr>
            <a:endParaRPr kumimoji="1" lang="en-US" altLang="ja-JP" sz="1600" dirty="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RMTN</a:t>
            </a:r>
          </a:p>
          <a:p>
            <a:pPr>
              <a:defRPr/>
            </a:pPr>
            <a:r>
              <a:rPr kumimoji="1" lang="en-US" altLang="ja-JP" sz="1600" dirty="0" smtClean="0">
                <a:latin typeface="Calibri" pitchFamily="34" charset="0"/>
                <a:ea typeface="ＭＳ Ｐゴシック" pitchFamily="50" charset="-128"/>
                <a:cs typeface="Arial" charset="0"/>
              </a:rPr>
              <a:t>Regional  Meteorological Telecommunication Network</a:t>
            </a:r>
          </a:p>
          <a:p>
            <a:pPr>
              <a:defRPr/>
            </a:pPr>
            <a:endParaRPr kumimoji="1" lang="en-US" altLang="ja-JP" sz="1600" dirty="0" smtClean="0">
              <a:latin typeface="Calibri" pitchFamily="34" charset="0"/>
              <a:ea typeface="ＭＳ Ｐゴシック" pitchFamily="50" charset="-128"/>
              <a:cs typeface="Arial" charset="0"/>
            </a:endParaRPr>
          </a:p>
        </p:txBody>
      </p:sp>
      <p:sp>
        <p:nvSpPr>
          <p:cNvPr id="33797" name="円/楕円 4"/>
          <p:cNvSpPr>
            <a:spLocks noChangeArrowheads="1"/>
          </p:cNvSpPr>
          <p:nvPr/>
        </p:nvSpPr>
        <p:spPr bwMode="auto">
          <a:xfrm>
            <a:off x="4322764" y="3284540"/>
            <a:ext cx="3024187" cy="1584325"/>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8" name="円/楕円 5"/>
          <p:cNvSpPr>
            <a:spLocks noChangeArrowheads="1"/>
          </p:cNvSpPr>
          <p:nvPr/>
        </p:nvSpPr>
        <p:spPr bwMode="auto">
          <a:xfrm>
            <a:off x="2882901" y="2365375"/>
            <a:ext cx="5618163" cy="3125788"/>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9" name="円/楕円 6"/>
          <p:cNvSpPr>
            <a:spLocks noChangeArrowheads="1"/>
          </p:cNvSpPr>
          <p:nvPr/>
        </p:nvSpPr>
        <p:spPr bwMode="auto">
          <a:xfrm>
            <a:off x="5114926" y="3429000"/>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0" name="円/楕円 7"/>
          <p:cNvSpPr>
            <a:spLocks noChangeArrowheads="1"/>
          </p:cNvSpPr>
          <p:nvPr/>
        </p:nvSpPr>
        <p:spPr bwMode="auto">
          <a:xfrm>
            <a:off x="6089651" y="3475038"/>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1" name="円/楕円 8"/>
          <p:cNvSpPr>
            <a:spLocks noChangeArrowheads="1"/>
          </p:cNvSpPr>
          <p:nvPr/>
        </p:nvSpPr>
        <p:spPr bwMode="auto">
          <a:xfrm>
            <a:off x="4494213" y="3946525"/>
            <a:ext cx="792162" cy="433388"/>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2" name="円/楕円 9"/>
          <p:cNvSpPr>
            <a:spLocks noChangeArrowheads="1"/>
          </p:cNvSpPr>
          <p:nvPr/>
        </p:nvSpPr>
        <p:spPr bwMode="auto">
          <a:xfrm>
            <a:off x="5299076" y="43799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3" name="円/楕円 10"/>
          <p:cNvSpPr>
            <a:spLocks noChangeArrowheads="1"/>
          </p:cNvSpPr>
          <p:nvPr/>
        </p:nvSpPr>
        <p:spPr bwMode="auto">
          <a:xfrm>
            <a:off x="6267451" y="41005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04" name="直線コネクタ 12"/>
          <p:cNvCxnSpPr>
            <a:cxnSpLocks noChangeShapeType="1"/>
            <a:stCxn id="33800" idx="3"/>
            <a:endCxn id="33802" idx="7"/>
          </p:cNvCxnSpPr>
          <p:nvPr/>
        </p:nvCxnSpPr>
        <p:spPr bwMode="auto">
          <a:xfrm flipH="1">
            <a:off x="5973764" y="3843340"/>
            <a:ext cx="231775" cy="59848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5" name="直線コネクタ 13"/>
          <p:cNvCxnSpPr>
            <a:cxnSpLocks noChangeShapeType="1"/>
            <a:stCxn id="33799" idx="3"/>
            <a:endCxn id="33801" idx="7"/>
          </p:cNvCxnSpPr>
          <p:nvPr/>
        </p:nvCxnSpPr>
        <p:spPr bwMode="auto">
          <a:xfrm flipH="1">
            <a:off x="5170489" y="3797302"/>
            <a:ext cx="60325" cy="212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6" name="直線コネクタ 14"/>
          <p:cNvCxnSpPr>
            <a:cxnSpLocks noChangeShapeType="1"/>
            <a:stCxn id="33801" idx="5"/>
            <a:endCxn id="33802" idx="1"/>
          </p:cNvCxnSpPr>
          <p:nvPr/>
        </p:nvCxnSpPr>
        <p:spPr bwMode="auto">
          <a:xfrm>
            <a:off x="5170489" y="4316413"/>
            <a:ext cx="244475" cy="12541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7" name="直線コネクタ 15"/>
          <p:cNvCxnSpPr>
            <a:cxnSpLocks noChangeShapeType="1"/>
            <a:stCxn id="33800" idx="2"/>
            <a:endCxn id="33799" idx="6"/>
          </p:cNvCxnSpPr>
          <p:nvPr/>
        </p:nvCxnSpPr>
        <p:spPr bwMode="auto">
          <a:xfrm flipH="1" flipV="1">
            <a:off x="5907088" y="3644900"/>
            <a:ext cx="182562" cy="460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8" name="直線コネクタ 16"/>
          <p:cNvCxnSpPr>
            <a:cxnSpLocks noChangeShapeType="1"/>
            <a:stCxn id="33803" idx="3"/>
            <a:endCxn id="33802" idx="6"/>
          </p:cNvCxnSpPr>
          <p:nvPr/>
        </p:nvCxnSpPr>
        <p:spPr bwMode="auto">
          <a:xfrm flipH="1">
            <a:off x="6091238" y="4468813"/>
            <a:ext cx="292100" cy="1270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9" name="直線コネクタ 17"/>
          <p:cNvCxnSpPr>
            <a:cxnSpLocks noChangeShapeType="1"/>
            <a:stCxn id="33801" idx="6"/>
            <a:endCxn id="33803" idx="2"/>
          </p:cNvCxnSpPr>
          <p:nvPr/>
        </p:nvCxnSpPr>
        <p:spPr bwMode="auto">
          <a:xfrm>
            <a:off x="5286376" y="4162425"/>
            <a:ext cx="981075" cy="1539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10" name="直線コネクタ 18"/>
          <p:cNvCxnSpPr>
            <a:cxnSpLocks noChangeShapeType="1"/>
            <a:stCxn id="33800" idx="4"/>
            <a:endCxn id="33803" idx="0"/>
          </p:cNvCxnSpPr>
          <p:nvPr/>
        </p:nvCxnSpPr>
        <p:spPr bwMode="auto">
          <a:xfrm>
            <a:off x="6484938" y="3906838"/>
            <a:ext cx="177800" cy="1936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1" name="円/楕円 19"/>
          <p:cNvSpPr>
            <a:spLocks noChangeArrowheads="1"/>
          </p:cNvSpPr>
          <p:nvPr/>
        </p:nvSpPr>
        <p:spPr bwMode="auto">
          <a:xfrm>
            <a:off x="3702051" y="45958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12" name="円/楕円 20"/>
          <p:cNvSpPr>
            <a:spLocks noChangeArrowheads="1"/>
          </p:cNvSpPr>
          <p:nvPr/>
        </p:nvSpPr>
        <p:spPr bwMode="auto">
          <a:xfrm>
            <a:off x="2593976" y="5427663"/>
            <a:ext cx="792163"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3" name="円/楕円 21"/>
          <p:cNvSpPr>
            <a:spLocks noChangeArrowheads="1"/>
          </p:cNvSpPr>
          <p:nvPr/>
        </p:nvSpPr>
        <p:spPr bwMode="auto">
          <a:xfrm>
            <a:off x="3670301" y="5668965"/>
            <a:ext cx="792163"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4" name="円/楕円 22"/>
          <p:cNvSpPr>
            <a:spLocks noChangeArrowheads="1"/>
          </p:cNvSpPr>
          <p:nvPr/>
        </p:nvSpPr>
        <p:spPr bwMode="auto">
          <a:xfrm>
            <a:off x="1768476" y="4449765"/>
            <a:ext cx="792163"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5" name="円/楕円 23"/>
          <p:cNvSpPr>
            <a:spLocks noChangeArrowheads="1"/>
          </p:cNvSpPr>
          <p:nvPr/>
        </p:nvSpPr>
        <p:spPr bwMode="auto">
          <a:xfrm>
            <a:off x="3925888" y="1844675"/>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6" name="円/楕円 24"/>
          <p:cNvSpPr>
            <a:spLocks noChangeArrowheads="1"/>
          </p:cNvSpPr>
          <p:nvPr/>
        </p:nvSpPr>
        <p:spPr bwMode="auto">
          <a:xfrm>
            <a:off x="2293938" y="3292475"/>
            <a:ext cx="790575"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7" name="円/楕円 25"/>
          <p:cNvSpPr>
            <a:spLocks noChangeArrowheads="1"/>
          </p:cNvSpPr>
          <p:nvPr/>
        </p:nvSpPr>
        <p:spPr bwMode="auto">
          <a:xfrm>
            <a:off x="8101013" y="4895850"/>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8" name="円/楕円 26"/>
          <p:cNvSpPr>
            <a:spLocks noChangeArrowheads="1"/>
          </p:cNvSpPr>
          <p:nvPr/>
        </p:nvSpPr>
        <p:spPr bwMode="auto">
          <a:xfrm>
            <a:off x="7142163" y="5627688"/>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pic>
        <p:nvPicPr>
          <p:cNvPr id="33819" name="Picture 2" descr="C:\Users\ken\AppData\Local\Microsoft\Windows\Temporary Internet Files\Content.IE5\MT5CR4HV\MC90043485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9013" y="2676527"/>
            <a:ext cx="1216025"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20" name="直線コネクタ 28"/>
          <p:cNvCxnSpPr>
            <a:cxnSpLocks noChangeShapeType="1"/>
            <a:stCxn id="33811" idx="7"/>
            <a:endCxn id="33801" idx="3"/>
          </p:cNvCxnSpPr>
          <p:nvPr/>
        </p:nvCxnSpPr>
        <p:spPr bwMode="auto">
          <a:xfrm flipV="1">
            <a:off x="4378326" y="4316413"/>
            <a:ext cx="231775" cy="3429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直線コネクタ 29"/>
          <p:cNvCxnSpPr>
            <a:cxnSpLocks noChangeShapeType="1"/>
            <a:stCxn id="33811" idx="2"/>
            <a:endCxn id="33814" idx="6"/>
          </p:cNvCxnSpPr>
          <p:nvPr/>
        </p:nvCxnSpPr>
        <p:spPr bwMode="auto">
          <a:xfrm flipH="1" flipV="1">
            <a:off x="2560638" y="4665663"/>
            <a:ext cx="1141412" cy="146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直線コネクタ 30"/>
          <p:cNvCxnSpPr>
            <a:cxnSpLocks noChangeShapeType="1"/>
            <a:stCxn id="33811" idx="3"/>
            <a:endCxn id="33812" idx="7"/>
          </p:cNvCxnSpPr>
          <p:nvPr/>
        </p:nvCxnSpPr>
        <p:spPr bwMode="auto">
          <a:xfrm flipH="1">
            <a:off x="3270251" y="4964113"/>
            <a:ext cx="547688" cy="527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直線コネクタ 31"/>
          <p:cNvCxnSpPr>
            <a:cxnSpLocks noChangeShapeType="1"/>
            <a:stCxn id="33813" idx="0"/>
            <a:endCxn id="33811" idx="4"/>
          </p:cNvCxnSpPr>
          <p:nvPr/>
        </p:nvCxnSpPr>
        <p:spPr bwMode="auto">
          <a:xfrm flipV="1">
            <a:off x="4067176" y="5027613"/>
            <a:ext cx="30163" cy="6413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直線コネクタ 32"/>
          <p:cNvCxnSpPr>
            <a:cxnSpLocks noChangeShapeType="1"/>
            <a:stCxn id="33812" idx="0"/>
            <a:endCxn id="33814" idx="5"/>
          </p:cNvCxnSpPr>
          <p:nvPr/>
        </p:nvCxnSpPr>
        <p:spPr bwMode="auto">
          <a:xfrm flipH="1" flipV="1">
            <a:off x="2444750" y="4819652"/>
            <a:ext cx="546100" cy="60801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直線コネクタ 33"/>
          <p:cNvCxnSpPr>
            <a:cxnSpLocks noChangeShapeType="1"/>
            <a:endCxn id="33799" idx="2"/>
          </p:cNvCxnSpPr>
          <p:nvPr/>
        </p:nvCxnSpPr>
        <p:spPr bwMode="auto">
          <a:xfrm>
            <a:off x="4494213" y="3475038"/>
            <a:ext cx="620712" cy="1698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6" name="直線コネクタ 34"/>
          <p:cNvCxnSpPr>
            <a:cxnSpLocks noChangeShapeType="1"/>
            <a:endCxn id="33816" idx="5"/>
          </p:cNvCxnSpPr>
          <p:nvPr/>
        </p:nvCxnSpPr>
        <p:spPr bwMode="auto">
          <a:xfrm flipH="1">
            <a:off x="2968626" y="3292475"/>
            <a:ext cx="957263" cy="3698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7" name="直線コネクタ 35"/>
          <p:cNvCxnSpPr>
            <a:cxnSpLocks noChangeShapeType="1"/>
            <a:endCxn id="33815" idx="4"/>
          </p:cNvCxnSpPr>
          <p:nvPr/>
        </p:nvCxnSpPr>
        <p:spPr bwMode="auto">
          <a:xfrm flipV="1">
            <a:off x="4137025" y="2276477"/>
            <a:ext cx="185738" cy="79216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28" name="円/楕円 36"/>
          <p:cNvSpPr>
            <a:spLocks noChangeArrowheads="1"/>
          </p:cNvSpPr>
          <p:nvPr/>
        </p:nvSpPr>
        <p:spPr bwMode="auto">
          <a:xfrm>
            <a:off x="7023101" y="3062288"/>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29" name="直線コネクタ 37"/>
          <p:cNvCxnSpPr>
            <a:cxnSpLocks noChangeShapeType="1"/>
            <a:stCxn id="33803" idx="5"/>
            <a:endCxn id="33817" idx="1"/>
          </p:cNvCxnSpPr>
          <p:nvPr/>
        </p:nvCxnSpPr>
        <p:spPr bwMode="auto">
          <a:xfrm>
            <a:off x="6943726" y="4468815"/>
            <a:ext cx="1273175" cy="49053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0" name="直線コネクタ 38"/>
          <p:cNvCxnSpPr>
            <a:cxnSpLocks noChangeShapeType="1"/>
            <a:stCxn id="33803" idx="4"/>
            <a:endCxn id="33818" idx="1"/>
          </p:cNvCxnSpPr>
          <p:nvPr/>
        </p:nvCxnSpPr>
        <p:spPr bwMode="auto">
          <a:xfrm>
            <a:off x="6662738" y="4532315"/>
            <a:ext cx="595312" cy="11588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1" name="直線コネクタ 39"/>
          <p:cNvCxnSpPr>
            <a:cxnSpLocks noChangeShapeType="1"/>
            <a:stCxn id="33828" idx="3"/>
            <a:endCxn id="33800" idx="7"/>
          </p:cNvCxnSpPr>
          <p:nvPr/>
        </p:nvCxnSpPr>
        <p:spPr bwMode="auto">
          <a:xfrm flipH="1">
            <a:off x="6765925" y="3430588"/>
            <a:ext cx="373063" cy="1079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2" name="円/楕円 40"/>
          <p:cNvSpPr>
            <a:spLocks noChangeArrowheads="1"/>
          </p:cNvSpPr>
          <p:nvPr/>
        </p:nvSpPr>
        <p:spPr bwMode="auto">
          <a:xfrm>
            <a:off x="7215188" y="1865313"/>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33" name="円/楕円 41"/>
          <p:cNvSpPr>
            <a:spLocks noChangeArrowheads="1"/>
          </p:cNvSpPr>
          <p:nvPr/>
        </p:nvSpPr>
        <p:spPr bwMode="auto">
          <a:xfrm>
            <a:off x="7934326" y="2373313"/>
            <a:ext cx="792163"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cxnSp>
        <p:nvCxnSpPr>
          <p:cNvPr id="33834" name="直線コネクタ 42"/>
          <p:cNvCxnSpPr>
            <a:cxnSpLocks noChangeShapeType="1"/>
            <a:stCxn id="33832" idx="4"/>
            <a:endCxn id="33828" idx="0"/>
          </p:cNvCxnSpPr>
          <p:nvPr/>
        </p:nvCxnSpPr>
        <p:spPr bwMode="auto">
          <a:xfrm flipH="1">
            <a:off x="7419975" y="2297115"/>
            <a:ext cx="190500" cy="765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5" name="直線コネクタ 43"/>
          <p:cNvCxnSpPr>
            <a:cxnSpLocks noChangeShapeType="1"/>
            <a:stCxn id="33833" idx="3"/>
            <a:endCxn id="33828" idx="7"/>
          </p:cNvCxnSpPr>
          <p:nvPr/>
        </p:nvCxnSpPr>
        <p:spPr bwMode="auto">
          <a:xfrm flipH="1">
            <a:off x="7699375" y="2741615"/>
            <a:ext cx="350838" cy="384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6" name="直線コネクタ 44"/>
          <p:cNvCxnSpPr>
            <a:cxnSpLocks noChangeShapeType="1"/>
            <a:stCxn id="33828" idx="5"/>
            <a:endCxn id="33817" idx="0"/>
          </p:cNvCxnSpPr>
          <p:nvPr/>
        </p:nvCxnSpPr>
        <p:spPr bwMode="auto">
          <a:xfrm>
            <a:off x="7699376" y="3430588"/>
            <a:ext cx="796925" cy="14652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7" name="テキスト ボックス 1"/>
          <p:cNvSpPr txBox="1">
            <a:spLocks noChangeArrowheads="1"/>
          </p:cNvSpPr>
          <p:nvPr/>
        </p:nvSpPr>
        <p:spPr bwMode="auto">
          <a:xfrm>
            <a:off x="5559705" y="3030538"/>
            <a:ext cx="694422"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MTN</a:t>
            </a:r>
            <a:endParaRPr kumimoji="1" lang="ja-JP" altLang="en-US" sz="2000">
              <a:latin typeface="Calibri" pitchFamily="34" charset="0"/>
              <a:ea typeface="MS PGothic" pitchFamily="34" charset="-128"/>
            </a:endParaRPr>
          </a:p>
        </p:txBody>
      </p:sp>
      <p:sp>
        <p:nvSpPr>
          <p:cNvPr id="33838" name="テキスト ボックス 47"/>
          <p:cNvSpPr txBox="1">
            <a:spLocks noChangeArrowheads="1"/>
          </p:cNvSpPr>
          <p:nvPr/>
        </p:nvSpPr>
        <p:spPr bwMode="auto">
          <a:xfrm>
            <a:off x="5309158" y="5300663"/>
            <a:ext cx="93487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RMTNs</a:t>
            </a:r>
            <a:endParaRPr kumimoji="1" lang="ja-JP" altLang="en-US" sz="2000">
              <a:latin typeface="Calibri" pitchFamily="34" charset="0"/>
              <a:ea typeface="MS PGothic" pitchFamily="34" charset="-128"/>
            </a:endParaRPr>
          </a:p>
        </p:txBody>
      </p:sp>
      <p:sp>
        <p:nvSpPr>
          <p:cNvPr id="33839" name="円/楕円 2"/>
          <p:cNvSpPr>
            <a:spLocks noChangeArrowheads="1"/>
          </p:cNvSpPr>
          <p:nvPr/>
        </p:nvSpPr>
        <p:spPr bwMode="auto">
          <a:xfrm rot="-1374804">
            <a:off x="6448426" y="4557715"/>
            <a:ext cx="1490663" cy="65563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0" name="円/楕円 49"/>
          <p:cNvSpPr>
            <a:spLocks noChangeArrowheads="1"/>
          </p:cNvSpPr>
          <p:nvPr/>
        </p:nvSpPr>
        <p:spPr bwMode="auto">
          <a:xfrm rot="2068832">
            <a:off x="6702426" y="2859088"/>
            <a:ext cx="1490663" cy="755650"/>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1" name="円/楕円 50"/>
          <p:cNvSpPr>
            <a:spLocks noChangeArrowheads="1"/>
          </p:cNvSpPr>
          <p:nvPr/>
        </p:nvSpPr>
        <p:spPr bwMode="auto">
          <a:xfrm rot="-1311889">
            <a:off x="3238501" y="2732090"/>
            <a:ext cx="1781175" cy="94138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2" name="円/楕円 51"/>
          <p:cNvSpPr>
            <a:spLocks noChangeArrowheads="1"/>
          </p:cNvSpPr>
          <p:nvPr/>
        </p:nvSpPr>
        <p:spPr bwMode="auto">
          <a:xfrm rot="2068832">
            <a:off x="3255964" y="4410077"/>
            <a:ext cx="1684337" cy="803275"/>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cxnSp>
        <p:nvCxnSpPr>
          <p:cNvPr id="33843" name="直線コネクタ 29"/>
          <p:cNvCxnSpPr>
            <a:cxnSpLocks noChangeShapeType="1"/>
          </p:cNvCxnSpPr>
          <p:nvPr/>
        </p:nvCxnSpPr>
        <p:spPr bwMode="auto">
          <a:xfrm flipH="1" flipV="1">
            <a:off x="2882901" y="3668713"/>
            <a:ext cx="909638" cy="10414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402663428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1090128"/>
            <a:ext cx="7361148" cy="4807334"/>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pic>
      <p:sp>
        <p:nvSpPr>
          <p:cNvPr id="6146" name="Title 1"/>
          <p:cNvSpPr>
            <a:spLocks noGrp="1"/>
          </p:cNvSpPr>
          <p:nvPr>
            <p:ph type="title"/>
          </p:nvPr>
        </p:nvSpPr>
        <p:spPr/>
        <p:txBody>
          <a:bodyPr/>
          <a:lstStyle/>
          <a:p>
            <a:pPr eaLnBrk="1" hangingPunct="1"/>
            <a:r>
              <a:rPr lang="en-GB" altLang="en-US" sz="4000" smtClean="0"/>
              <a:t>WIS structure</a:t>
            </a:r>
          </a:p>
        </p:txBody>
      </p:sp>
      <p:sp>
        <p:nvSpPr>
          <p:cNvPr id="6147" name="Slide Number Placeholder 2"/>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4AD29D79-851D-4ACD-A44E-519B41EA180D}" type="slidenum">
              <a:rPr lang="en-GB" altLang="en-US" sz="1200"/>
              <a:pPr algn="r" eaLnBrk="1" hangingPunct="1"/>
              <a:t>11</a:t>
            </a:fld>
            <a:endParaRPr lang="en-GB" altLang="en-US" sz="1200"/>
          </a:p>
        </p:txBody>
      </p:sp>
      <p:sp>
        <p:nvSpPr>
          <p:cNvPr id="10" name="Oval 9"/>
          <p:cNvSpPr/>
          <p:nvPr/>
        </p:nvSpPr>
        <p:spPr>
          <a:xfrm>
            <a:off x="7596337" y="1424003"/>
            <a:ext cx="1440160" cy="1440160"/>
          </a:xfrm>
          <a:prstGeom prst="ellipse">
            <a:avLst/>
          </a:prstGeom>
          <a:solidFill>
            <a:srgbClr val="EBD3B3"/>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en-GB" sz="1400" b="1" dirty="0">
                <a:solidFill>
                  <a:srgbClr val="C00000"/>
                </a:solidFill>
              </a:rPr>
              <a:t>National Centre</a:t>
            </a:r>
          </a:p>
        </p:txBody>
      </p:sp>
      <p:sp>
        <p:nvSpPr>
          <p:cNvPr id="11" name="Oval 10"/>
          <p:cNvSpPr/>
          <p:nvPr/>
        </p:nvSpPr>
        <p:spPr>
          <a:xfrm>
            <a:off x="7596337" y="3131153"/>
            <a:ext cx="1440160" cy="1440160"/>
          </a:xfrm>
          <a:prstGeom prst="ellipse">
            <a:avLst/>
          </a:prstGeom>
          <a:solidFill>
            <a:srgbClr val="EBD3B3"/>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en-GB" sz="1400" b="1" dirty="0">
                <a:solidFill>
                  <a:srgbClr val="C00000"/>
                </a:solidFill>
              </a:rPr>
              <a:t>Data Collection or Production Centre</a:t>
            </a:r>
          </a:p>
        </p:txBody>
      </p:sp>
      <p:sp>
        <p:nvSpPr>
          <p:cNvPr id="12" name="Oval 11"/>
          <p:cNvSpPr/>
          <p:nvPr/>
        </p:nvSpPr>
        <p:spPr>
          <a:xfrm>
            <a:off x="7596337" y="4838302"/>
            <a:ext cx="1440160" cy="1440160"/>
          </a:xfrm>
          <a:prstGeom prst="ellipse">
            <a:avLst/>
          </a:prstGeom>
          <a:solidFill>
            <a:schemeClr val="accent5">
              <a:lumMod val="75000"/>
            </a:schemeClr>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en-GB" sz="1400" b="1" dirty="0">
                <a:solidFill>
                  <a:srgbClr val="C00000"/>
                </a:solidFill>
              </a:rPr>
              <a:t>Global Information System Centre</a:t>
            </a:r>
          </a:p>
        </p:txBody>
      </p:sp>
      <p:sp>
        <p:nvSpPr>
          <p:cNvPr id="13" name="Rectangle 12"/>
          <p:cNvSpPr/>
          <p:nvPr/>
        </p:nvSpPr>
        <p:spPr>
          <a:xfrm>
            <a:off x="323530" y="1424003"/>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National Centre:</a:t>
            </a:r>
          </a:p>
          <a:p>
            <a:pPr marL="342900" indent="-342900" fontAlgn="auto">
              <a:spcAft>
                <a:spcPts val="0"/>
              </a:spcAft>
              <a:buFont typeface="Arial" pitchFamily="34" charset="0"/>
              <a:buChar char="•"/>
              <a:defRPr/>
            </a:pPr>
            <a:r>
              <a:rPr lang="en-GB" dirty="0"/>
              <a:t>C</a:t>
            </a:r>
            <a:r>
              <a:rPr lang="en-GB" dirty="0" smtClean="0"/>
              <a:t>ontributes </a:t>
            </a:r>
            <a:r>
              <a:rPr lang="en-GB" dirty="0"/>
              <a:t>information to WIS</a:t>
            </a:r>
          </a:p>
          <a:p>
            <a:pPr marL="342900" indent="-342900" fontAlgn="auto">
              <a:spcAft>
                <a:spcPts val="0"/>
              </a:spcAft>
              <a:buFont typeface="Arial" pitchFamily="34" charset="0"/>
              <a:buChar char="•"/>
              <a:defRPr/>
            </a:pPr>
            <a:r>
              <a:rPr lang="en-GB" dirty="0"/>
              <a:t>D</a:t>
            </a:r>
            <a:r>
              <a:rPr lang="en-GB" dirty="0" smtClean="0"/>
              <a:t>istributes </a:t>
            </a:r>
            <a:r>
              <a:rPr lang="en-GB" dirty="0"/>
              <a:t>WIS information to national users</a:t>
            </a:r>
          </a:p>
        </p:txBody>
      </p:sp>
      <p:sp>
        <p:nvSpPr>
          <p:cNvPr id="14" name="Rectangle 13"/>
          <p:cNvSpPr/>
          <p:nvPr/>
        </p:nvSpPr>
        <p:spPr>
          <a:xfrm>
            <a:off x="323528" y="3146581"/>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Data Collection or Production Centre:</a:t>
            </a:r>
          </a:p>
          <a:p>
            <a:pPr marL="342900" indent="-342900" fontAlgn="auto">
              <a:spcAft>
                <a:spcPts val="0"/>
              </a:spcAft>
              <a:buFont typeface="Arial" pitchFamily="34" charset="0"/>
              <a:buChar char="•"/>
              <a:defRPr/>
            </a:pPr>
            <a:r>
              <a:rPr lang="en-GB" dirty="0"/>
              <a:t>Collects, prepares or analyses information, </a:t>
            </a:r>
            <a:r>
              <a:rPr lang="en-GB" i="1" dirty="0">
                <a:solidFill>
                  <a:schemeClr val="bg1">
                    <a:lumMod val="65000"/>
                  </a:schemeClr>
                </a:solidFill>
              </a:rPr>
              <a:t>or</a:t>
            </a:r>
          </a:p>
          <a:p>
            <a:pPr marL="342900" indent="-342900" fontAlgn="auto">
              <a:spcAft>
                <a:spcPts val="0"/>
              </a:spcAft>
              <a:buFont typeface="Arial" pitchFamily="34" charset="0"/>
              <a:buChar char="•"/>
              <a:defRPr/>
            </a:pPr>
            <a:r>
              <a:rPr lang="en-GB" dirty="0"/>
              <a:t>Manages sub-regional exchange of information</a:t>
            </a:r>
          </a:p>
        </p:txBody>
      </p:sp>
      <p:sp>
        <p:nvSpPr>
          <p:cNvPr id="15" name="Rectangle 14"/>
          <p:cNvSpPr/>
          <p:nvPr/>
        </p:nvSpPr>
        <p:spPr>
          <a:xfrm>
            <a:off x="323529" y="4869160"/>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Global Information System Centre:</a:t>
            </a:r>
          </a:p>
          <a:p>
            <a:pPr marL="342900" indent="-342900" fontAlgn="auto">
              <a:spcAft>
                <a:spcPts val="0"/>
              </a:spcAft>
              <a:buFont typeface="Arial" pitchFamily="34" charset="0"/>
              <a:buChar char="•"/>
              <a:defRPr/>
            </a:pPr>
            <a:r>
              <a:rPr lang="en-GB" dirty="0"/>
              <a:t>Holds catalogue of all information available through WIS</a:t>
            </a:r>
          </a:p>
          <a:p>
            <a:pPr marL="342900" indent="-342900" fontAlgn="auto">
              <a:spcAft>
                <a:spcPts val="0"/>
              </a:spcAft>
              <a:buFont typeface="Arial" pitchFamily="34" charset="0"/>
              <a:buChar char="•"/>
              <a:defRPr/>
            </a:pPr>
            <a:r>
              <a:rPr lang="en-GB" dirty="0"/>
              <a:t>Manages global exchange of information</a:t>
            </a:r>
          </a:p>
        </p:txBody>
      </p:sp>
      <p:sp>
        <p:nvSpPr>
          <p:cNvPr id="6168"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altLang="en-US"/>
              <a:t>WIS Overview</a:t>
            </a:r>
          </a:p>
        </p:txBody>
      </p:sp>
      <p:sp>
        <p:nvSpPr>
          <p:cNvPr id="6169"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3B7432B-0C74-4455-AD8A-26F47E96A236}" type="slidenum">
              <a:rPr lang="en-GB" altLang="en-US"/>
              <a:pPr/>
              <a:t>11</a:t>
            </a:fld>
            <a:endParaRPr lang="en-GB" altLang="en-US"/>
          </a:p>
        </p:txBody>
      </p:sp>
      <p:pic>
        <p:nvPicPr>
          <p:cNvPr id="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315598"/>
            <a:ext cx="1300013" cy="84899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pic>
    </p:spTree>
    <p:extLst>
      <p:ext uri="{BB962C8B-B14F-4D97-AF65-F5344CB8AC3E}">
        <p14:creationId xmlns:p14="http://schemas.microsoft.com/office/powerpoint/2010/main" val="22957571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4707" name="Rectangle 3"/>
          <p:cNvSpPr>
            <a:spLocks noGrp="1" noChangeArrowheads="1"/>
          </p:cNvSpPr>
          <p:nvPr>
            <p:ph type="title"/>
          </p:nvPr>
        </p:nvSpPr>
        <p:spPr>
          <a:solidFill>
            <a:schemeClr val="bg1"/>
          </a:solidFill>
        </p:spPr>
        <p:txBody>
          <a:bodyPr/>
          <a:lstStyle/>
          <a:p>
            <a:r>
              <a:rPr lang="fr-CH" sz="3200" dirty="0" smtClean="0"/>
              <a:t>The MTN and WIS </a:t>
            </a:r>
            <a:r>
              <a:rPr lang="fr-CH" sz="3200" dirty="0" err="1" smtClean="0"/>
              <a:t>Core</a:t>
            </a:r>
            <a:r>
              <a:rPr lang="fr-CH" sz="3200" dirty="0" smtClean="0"/>
              <a:t> Network</a:t>
            </a:r>
            <a:endParaRPr lang="en-US" sz="3200" dirty="0"/>
          </a:p>
        </p:txBody>
      </p:sp>
      <p:sp>
        <p:nvSpPr>
          <p:cNvPr id="92" name="Footer Placeholder 4"/>
          <p:cNvSpPr>
            <a:spLocks noGrp="1"/>
          </p:cNvSpPr>
          <p:nvPr>
            <p:ph type="ftr" sz="quarter" idx="10"/>
          </p:nvPr>
        </p:nvSpPr>
        <p:spPr/>
        <p:txBody>
          <a:bodyPr/>
          <a:lstStyle/>
          <a:p>
            <a:r>
              <a:rPr lang="en-US" smtClean="0"/>
              <a:t>WIS Overview</a:t>
            </a:r>
            <a:endParaRPr lang="en-US" dirty="0"/>
          </a:p>
        </p:txBody>
      </p:sp>
      <p:sp>
        <p:nvSpPr>
          <p:cNvPr id="93" name="Slide Number Placeholder 5"/>
          <p:cNvSpPr>
            <a:spLocks noGrp="1"/>
          </p:cNvSpPr>
          <p:nvPr>
            <p:ph type="sldNum" sz="quarter" idx="11"/>
          </p:nvPr>
        </p:nvSpPr>
        <p:spPr>
          <a:prstGeom prst="rect">
            <a:avLst/>
          </a:prstGeom>
        </p:spPr>
        <p:txBody>
          <a:bodyPr/>
          <a:lstStyle/>
          <a:p>
            <a:fld id="{E159E04D-E352-4BC0-9DDD-FAC7391BA3E9}" type="slidenum">
              <a:rPr lang="en-US"/>
              <a:pPr/>
              <a:t>12</a:t>
            </a:fld>
            <a:endParaRPr lang="en-US"/>
          </a:p>
        </p:txBody>
      </p:sp>
      <p:cxnSp>
        <p:nvCxnSpPr>
          <p:cNvPr id="94" name="直線コネクタ 7"/>
          <p:cNvCxnSpPr>
            <a:stCxn id="132" idx="5"/>
            <a:endCxn id="134" idx="3"/>
          </p:cNvCxnSpPr>
          <p:nvPr/>
        </p:nvCxnSpPr>
        <p:spPr>
          <a:xfrm>
            <a:off x="4812999" y="1790042"/>
            <a:ext cx="816219" cy="220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直線コネクタ 8"/>
          <p:cNvCxnSpPr>
            <a:stCxn id="122" idx="5"/>
            <a:endCxn id="134" idx="2"/>
          </p:cNvCxnSpPr>
          <p:nvPr/>
        </p:nvCxnSpPr>
        <p:spPr>
          <a:xfrm flipV="1">
            <a:off x="3948423" y="1985306"/>
            <a:ext cx="1672003" cy="9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線コネクタ 9"/>
          <p:cNvCxnSpPr>
            <a:stCxn id="126" idx="4"/>
            <a:endCxn id="134" idx="3"/>
          </p:cNvCxnSpPr>
          <p:nvPr/>
        </p:nvCxnSpPr>
        <p:spPr>
          <a:xfrm flipV="1">
            <a:off x="3327099" y="2010705"/>
            <a:ext cx="2302119" cy="6588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直線コネクタ 10"/>
          <p:cNvCxnSpPr>
            <a:stCxn id="129" idx="1"/>
            <a:endCxn id="134" idx="3"/>
          </p:cNvCxnSpPr>
          <p:nvPr/>
        </p:nvCxnSpPr>
        <p:spPr>
          <a:xfrm flipV="1">
            <a:off x="3036953" y="2010705"/>
            <a:ext cx="2592265" cy="146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直線コネクタ 11"/>
          <p:cNvCxnSpPr>
            <a:stCxn id="145" idx="7"/>
            <a:endCxn id="134" idx="3"/>
          </p:cNvCxnSpPr>
          <p:nvPr/>
        </p:nvCxnSpPr>
        <p:spPr>
          <a:xfrm flipV="1">
            <a:off x="3882479" y="2010706"/>
            <a:ext cx="1746738" cy="3260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直線コネクタ 12"/>
          <p:cNvCxnSpPr>
            <a:stCxn id="142" idx="2"/>
            <a:endCxn id="134" idx="3"/>
          </p:cNvCxnSpPr>
          <p:nvPr/>
        </p:nvCxnSpPr>
        <p:spPr>
          <a:xfrm flipV="1">
            <a:off x="5487076" y="2010706"/>
            <a:ext cx="142142" cy="350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直線コネクタ 13"/>
          <p:cNvCxnSpPr>
            <a:stCxn id="139" idx="2"/>
            <a:endCxn id="134" idx="3"/>
          </p:cNvCxnSpPr>
          <p:nvPr/>
        </p:nvCxnSpPr>
        <p:spPr>
          <a:xfrm flipH="1" flipV="1">
            <a:off x="5629217" y="2010705"/>
            <a:ext cx="523143" cy="406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1" name="直線コネクタ 14"/>
          <p:cNvCxnSpPr>
            <a:stCxn id="132" idx="5"/>
            <a:endCxn id="139" idx="2"/>
          </p:cNvCxnSpPr>
          <p:nvPr/>
        </p:nvCxnSpPr>
        <p:spPr>
          <a:xfrm>
            <a:off x="4812999" y="1790043"/>
            <a:ext cx="1339362" cy="627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直線コネクタ 15"/>
          <p:cNvCxnSpPr>
            <a:stCxn id="132" idx="6"/>
            <a:endCxn id="142" idx="2"/>
          </p:cNvCxnSpPr>
          <p:nvPr/>
        </p:nvCxnSpPr>
        <p:spPr>
          <a:xfrm>
            <a:off x="4821791" y="1764642"/>
            <a:ext cx="665285" cy="3748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直線コネクタ 16"/>
          <p:cNvCxnSpPr>
            <a:stCxn id="132" idx="5"/>
            <a:endCxn id="145" idx="7"/>
          </p:cNvCxnSpPr>
          <p:nvPr/>
        </p:nvCxnSpPr>
        <p:spPr>
          <a:xfrm flipH="1">
            <a:off x="3882479" y="1790042"/>
            <a:ext cx="930520" cy="3481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直線コネクタ 17"/>
          <p:cNvCxnSpPr>
            <a:stCxn id="132" idx="2"/>
            <a:endCxn id="129" idx="6"/>
          </p:cNvCxnSpPr>
          <p:nvPr/>
        </p:nvCxnSpPr>
        <p:spPr>
          <a:xfrm flipH="1">
            <a:off x="3094103" y="1764643"/>
            <a:ext cx="1661746" cy="1731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5" name="直線コネクタ 18"/>
          <p:cNvCxnSpPr>
            <a:stCxn id="132" idx="3"/>
            <a:endCxn id="126" idx="7"/>
          </p:cNvCxnSpPr>
          <p:nvPr/>
        </p:nvCxnSpPr>
        <p:spPr>
          <a:xfrm flipH="1">
            <a:off x="3350545" y="1790043"/>
            <a:ext cx="1415562" cy="81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直線コネクタ 19"/>
          <p:cNvCxnSpPr>
            <a:stCxn id="132" idx="3"/>
            <a:endCxn id="122" idx="5"/>
          </p:cNvCxnSpPr>
          <p:nvPr/>
        </p:nvCxnSpPr>
        <p:spPr>
          <a:xfrm flipH="1">
            <a:off x="3948422" y="1790042"/>
            <a:ext cx="817685" cy="2921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線コネクタ 20"/>
          <p:cNvCxnSpPr>
            <a:stCxn id="122" idx="4"/>
            <a:endCxn id="139" idx="3"/>
          </p:cNvCxnSpPr>
          <p:nvPr/>
        </p:nvCxnSpPr>
        <p:spPr>
          <a:xfrm>
            <a:off x="3924976" y="2093255"/>
            <a:ext cx="2236177" cy="349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8" name="直線コネクタ 21"/>
          <p:cNvCxnSpPr>
            <a:stCxn id="122" idx="4"/>
            <a:endCxn id="142" idx="2"/>
          </p:cNvCxnSpPr>
          <p:nvPr/>
        </p:nvCxnSpPr>
        <p:spPr>
          <a:xfrm>
            <a:off x="3924976" y="2093256"/>
            <a:ext cx="1562100" cy="34194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線コネクタ 22"/>
          <p:cNvCxnSpPr>
            <a:stCxn id="122" idx="5"/>
            <a:endCxn id="145" idx="7"/>
          </p:cNvCxnSpPr>
          <p:nvPr/>
        </p:nvCxnSpPr>
        <p:spPr>
          <a:xfrm flipH="1">
            <a:off x="3882479" y="2082142"/>
            <a:ext cx="65943" cy="3189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0" name="直線コネクタ 23"/>
          <p:cNvCxnSpPr>
            <a:stCxn id="122" idx="7"/>
            <a:endCxn id="129" idx="7"/>
          </p:cNvCxnSpPr>
          <p:nvPr/>
        </p:nvCxnSpPr>
        <p:spPr>
          <a:xfrm flipH="1">
            <a:off x="3083845" y="2031343"/>
            <a:ext cx="864577" cy="143986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線コネクタ 24"/>
          <p:cNvCxnSpPr>
            <a:stCxn id="126" idx="7"/>
            <a:endCxn id="129" idx="7"/>
          </p:cNvCxnSpPr>
          <p:nvPr/>
        </p:nvCxnSpPr>
        <p:spPr>
          <a:xfrm flipH="1">
            <a:off x="3083845" y="2607605"/>
            <a:ext cx="266700" cy="863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線コネクタ 25"/>
          <p:cNvCxnSpPr>
            <a:stCxn id="122" idx="5"/>
            <a:endCxn id="126" idx="6"/>
          </p:cNvCxnSpPr>
          <p:nvPr/>
        </p:nvCxnSpPr>
        <p:spPr>
          <a:xfrm flipH="1">
            <a:off x="3360802" y="2082143"/>
            <a:ext cx="587620" cy="5508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13" name="直線コネクタ 26"/>
          <p:cNvCxnSpPr>
            <a:stCxn id="126" idx="7"/>
            <a:endCxn id="139" idx="2"/>
          </p:cNvCxnSpPr>
          <p:nvPr/>
        </p:nvCxnSpPr>
        <p:spPr>
          <a:xfrm flipV="1">
            <a:off x="3350545" y="2417105"/>
            <a:ext cx="2801815" cy="19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直線コネクタ 27"/>
          <p:cNvCxnSpPr>
            <a:stCxn id="126" idx="5"/>
            <a:endCxn id="142" idx="3"/>
          </p:cNvCxnSpPr>
          <p:nvPr/>
        </p:nvCxnSpPr>
        <p:spPr>
          <a:xfrm>
            <a:off x="3350545" y="2658406"/>
            <a:ext cx="2146788" cy="2879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直線コネクタ 28"/>
          <p:cNvCxnSpPr>
            <a:stCxn id="126" idx="7"/>
            <a:endCxn id="145" idx="0"/>
          </p:cNvCxnSpPr>
          <p:nvPr/>
        </p:nvCxnSpPr>
        <p:spPr>
          <a:xfrm>
            <a:off x="3350545" y="2607605"/>
            <a:ext cx="508488" cy="265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直線コネクタ 29"/>
          <p:cNvCxnSpPr>
            <a:stCxn id="129" idx="4"/>
            <a:endCxn id="145" idx="0"/>
          </p:cNvCxnSpPr>
          <p:nvPr/>
        </p:nvCxnSpPr>
        <p:spPr>
          <a:xfrm>
            <a:off x="3060399" y="3533117"/>
            <a:ext cx="798634" cy="17287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7" name="直線コネクタ 30"/>
          <p:cNvCxnSpPr>
            <a:stCxn id="129" idx="2"/>
            <a:endCxn id="142" idx="2"/>
          </p:cNvCxnSpPr>
          <p:nvPr/>
        </p:nvCxnSpPr>
        <p:spPr>
          <a:xfrm>
            <a:off x="3028161" y="3496606"/>
            <a:ext cx="2458915" cy="2016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線コネクタ 31"/>
          <p:cNvCxnSpPr>
            <a:stCxn id="129" idx="6"/>
            <a:endCxn id="139" idx="3"/>
          </p:cNvCxnSpPr>
          <p:nvPr/>
        </p:nvCxnSpPr>
        <p:spPr>
          <a:xfrm flipV="1">
            <a:off x="3094102" y="2442505"/>
            <a:ext cx="3067050" cy="1054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直線コネクタ 32"/>
          <p:cNvCxnSpPr>
            <a:stCxn id="145" idx="6"/>
            <a:endCxn id="142" idx="2"/>
          </p:cNvCxnSpPr>
          <p:nvPr/>
        </p:nvCxnSpPr>
        <p:spPr>
          <a:xfrm>
            <a:off x="3891272" y="5296830"/>
            <a:ext cx="1595804" cy="2159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直線コネクタ 33"/>
          <p:cNvCxnSpPr>
            <a:stCxn id="145" idx="6"/>
            <a:endCxn id="139" idx="3"/>
          </p:cNvCxnSpPr>
          <p:nvPr/>
        </p:nvCxnSpPr>
        <p:spPr>
          <a:xfrm flipV="1">
            <a:off x="3891272" y="2442506"/>
            <a:ext cx="2269881" cy="28543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線コネクタ 34"/>
          <p:cNvCxnSpPr>
            <a:stCxn id="142" idx="2"/>
            <a:endCxn id="139" idx="4"/>
          </p:cNvCxnSpPr>
          <p:nvPr/>
        </p:nvCxnSpPr>
        <p:spPr>
          <a:xfrm flipV="1">
            <a:off x="5487076" y="2453618"/>
            <a:ext cx="697523" cy="30591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円/楕円 39"/>
          <p:cNvSpPr/>
          <p:nvPr/>
        </p:nvSpPr>
        <p:spPr>
          <a:xfrm>
            <a:off x="3891272" y="2020231"/>
            <a:ext cx="6740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23" name="テキスト ボックス 110"/>
          <p:cNvSpPr txBox="1">
            <a:spLocks noChangeArrowheads="1"/>
          </p:cNvSpPr>
          <p:nvPr/>
        </p:nvSpPr>
        <p:spPr bwMode="auto">
          <a:xfrm>
            <a:off x="3066642" y="1228067"/>
            <a:ext cx="71141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Exeter</a:t>
            </a:r>
            <a:endParaRPr lang="ja-JP" altLang="en-US" sz="1600">
              <a:latin typeface="Calibri" pitchFamily="34" charset="0"/>
            </a:endParaRPr>
          </a:p>
        </p:txBody>
      </p:sp>
      <p:cxnSp>
        <p:nvCxnSpPr>
          <p:cNvPr id="124" name="直線コネクタ 41"/>
          <p:cNvCxnSpPr>
            <a:stCxn id="123" idx="2"/>
            <a:endCxn id="122" idx="1"/>
          </p:cNvCxnSpPr>
          <p:nvPr/>
        </p:nvCxnSpPr>
        <p:spPr>
          <a:xfrm>
            <a:off x="3422349" y="1935953"/>
            <a:ext cx="478795" cy="94972"/>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5" name="テキスト ボックス 118"/>
          <p:cNvSpPr txBox="1">
            <a:spLocks noChangeArrowheads="1"/>
          </p:cNvSpPr>
          <p:nvPr/>
        </p:nvSpPr>
        <p:spPr bwMode="auto">
          <a:xfrm>
            <a:off x="1923878" y="2093255"/>
            <a:ext cx="104798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Offenbach</a:t>
            </a:r>
            <a:endParaRPr lang="ja-JP" altLang="en-US" sz="1600">
              <a:latin typeface="Calibri" pitchFamily="34" charset="0"/>
            </a:endParaRPr>
          </a:p>
        </p:txBody>
      </p:sp>
      <p:sp>
        <p:nvSpPr>
          <p:cNvPr id="126" name="円/楕円 43"/>
          <p:cNvSpPr/>
          <p:nvPr/>
        </p:nvSpPr>
        <p:spPr>
          <a:xfrm>
            <a:off x="3293395" y="2596493"/>
            <a:ext cx="6740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27" name="直線コネクタ 44"/>
          <p:cNvCxnSpPr>
            <a:stCxn id="125" idx="3"/>
            <a:endCxn id="126" idx="1"/>
          </p:cNvCxnSpPr>
          <p:nvPr/>
        </p:nvCxnSpPr>
        <p:spPr>
          <a:xfrm>
            <a:off x="2971858" y="2447198"/>
            <a:ext cx="331409" cy="159989"/>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8" name="テキスト ボックス 142"/>
          <p:cNvSpPr txBox="1">
            <a:spLocks noChangeArrowheads="1"/>
          </p:cNvSpPr>
          <p:nvPr/>
        </p:nvSpPr>
        <p:spPr bwMode="auto">
          <a:xfrm>
            <a:off x="1795625" y="2956855"/>
            <a:ext cx="92788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Toulouse</a:t>
            </a:r>
            <a:endParaRPr lang="ja-JP" altLang="en-US" sz="1600">
              <a:latin typeface="Calibri" pitchFamily="34" charset="0"/>
            </a:endParaRPr>
          </a:p>
        </p:txBody>
      </p:sp>
      <p:sp>
        <p:nvSpPr>
          <p:cNvPr id="129" name="円/楕円 46"/>
          <p:cNvSpPr/>
          <p:nvPr/>
        </p:nvSpPr>
        <p:spPr>
          <a:xfrm>
            <a:off x="3028161" y="3461681"/>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0" name="直線コネクタ 47"/>
          <p:cNvCxnSpPr>
            <a:stCxn id="128" idx="3"/>
            <a:endCxn id="129" idx="1"/>
          </p:cNvCxnSpPr>
          <p:nvPr/>
        </p:nvCxnSpPr>
        <p:spPr>
          <a:xfrm>
            <a:off x="2723508" y="3310798"/>
            <a:ext cx="314310" cy="161345"/>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1" name="テキスト ボックス 186"/>
          <p:cNvSpPr txBox="1">
            <a:spLocks noChangeArrowheads="1"/>
          </p:cNvSpPr>
          <p:nvPr/>
        </p:nvSpPr>
        <p:spPr bwMode="auto">
          <a:xfrm>
            <a:off x="4389002" y="869292"/>
            <a:ext cx="889026"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Moscow</a:t>
            </a:r>
            <a:endParaRPr lang="ja-JP" altLang="en-US" sz="1600">
              <a:latin typeface="Calibri" pitchFamily="34" charset="0"/>
            </a:endParaRPr>
          </a:p>
        </p:txBody>
      </p:sp>
      <p:sp>
        <p:nvSpPr>
          <p:cNvPr id="132" name="円/楕円 49"/>
          <p:cNvSpPr/>
          <p:nvPr/>
        </p:nvSpPr>
        <p:spPr>
          <a:xfrm>
            <a:off x="4755848" y="1728131"/>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3" name="直線コネクタ 50"/>
          <p:cNvCxnSpPr>
            <a:stCxn id="131" idx="2"/>
            <a:endCxn id="132" idx="1"/>
          </p:cNvCxnSpPr>
          <p:nvPr/>
        </p:nvCxnSpPr>
        <p:spPr>
          <a:xfrm flipH="1">
            <a:off x="4765505" y="1577178"/>
            <a:ext cx="68010" cy="16164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4" name="円/楕円 51"/>
          <p:cNvSpPr/>
          <p:nvPr/>
        </p:nvSpPr>
        <p:spPr>
          <a:xfrm>
            <a:off x="5620425" y="1948792"/>
            <a:ext cx="65943"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5" name="直線コネクタ 52"/>
          <p:cNvCxnSpPr>
            <a:stCxn id="136" idx="1"/>
            <a:endCxn id="134" idx="0"/>
          </p:cNvCxnSpPr>
          <p:nvPr/>
        </p:nvCxnSpPr>
        <p:spPr>
          <a:xfrm flipH="1">
            <a:off x="5653397" y="1655035"/>
            <a:ext cx="337120" cy="29375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6" name="テキスト ボックス 232"/>
          <p:cNvSpPr txBox="1">
            <a:spLocks noChangeArrowheads="1"/>
          </p:cNvSpPr>
          <p:nvPr/>
        </p:nvSpPr>
        <p:spPr bwMode="auto">
          <a:xfrm>
            <a:off x="5990517" y="1301092"/>
            <a:ext cx="745717"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Beijing</a:t>
            </a:r>
            <a:endParaRPr lang="ja-JP" altLang="en-US" sz="1600">
              <a:latin typeface="Calibri" pitchFamily="34" charset="0"/>
            </a:endParaRPr>
          </a:p>
        </p:txBody>
      </p:sp>
      <p:sp>
        <p:nvSpPr>
          <p:cNvPr id="137" name="テキスト ボックス 246"/>
          <p:cNvSpPr txBox="1">
            <a:spLocks noChangeArrowheads="1"/>
          </p:cNvSpPr>
          <p:nvPr/>
        </p:nvSpPr>
        <p:spPr bwMode="auto">
          <a:xfrm>
            <a:off x="6858696" y="2669517"/>
            <a:ext cx="644728"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Seoul</a:t>
            </a:r>
            <a:endParaRPr lang="ja-JP" altLang="en-US" sz="1600">
              <a:latin typeface="Calibri" pitchFamily="34" charset="0"/>
            </a:endParaRPr>
          </a:p>
        </p:txBody>
      </p:sp>
      <p:sp>
        <p:nvSpPr>
          <p:cNvPr id="138" name="テキスト ボックス 249"/>
          <p:cNvSpPr txBox="1">
            <a:spLocks noChangeArrowheads="1"/>
          </p:cNvSpPr>
          <p:nvPr/>
        </p:nvSpPr>
        <p:spPr bwMode="auto">
          <a:xfrm>
            <a:off x="6657612" y="1948792"/>
            <a:ext cx="66736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Tokyo</a:t>
            </a:r>
            <a:endParaRPr lang="ja-JP" altLang="en-US" sz="1600">
              <a:latin typeface="Calibri" pitchFamily="34" charset="0"/>
            </a:endParaRPr>
          </a:p>
        </p:txBody>
      </p:sp>
      <p:sp>
        <p:nvSpPr>
          <p:cNvPr id="139" name="円/楕円 56"/>
          <p:cNvSpPr/>
          <p:nvPr/>
        </p:nvSpPr>
        <p:spPr>
          <a:xfrm>
            <a:off x="6152361" y="2380593"/>
            <a:ext cx="65942"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0" name="直線コネクタ 57"/>
          <p:cNvCxnSpPr>
            <a:stCxn id="138" idx="1"/>
            <a:endCxn id="139" idx="6"/>
          </p:cNvCxnSpPr>
          <p:nvPr/>
        </p:nvCxnSpPr>
        <p:spPr>
          <a:xfrm flipH="1">
            <a:off x="6218303" y="2302735"/>
            <a:ext cx="439309" cy="114371"/>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1" name="テキスト ボックス 290"/>
          <p:cNvSpPr txBox="1">
            <a:spLocks noChangeArrowheads="1"/>
          </p:cNvSpPr>
          <p:nvPr/>
        </p:nvSpPr>
        <p:spPr bwMode="auto">
          <a:xfrm>
            <a:off x="5244930" y="5765142"/>
            <a:ext cx="1114408"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Melbourne</a:t>
            </a:r>
            <a:endParaRPr lang="ja-JP" altLang="en-US" sz="1600">
              <a:latin typeface="Calibri" pitchFamily="34" charset="0"/>
            </a:endParaRPr>
          </a:p>
        </p:txBody>
      </p:sp>
      <p:sp>
        <p:nvSpPr>
          <p:cNvPr id="142" name="円/楕円 59"/>
          <p:cNvSpPr/>
          <p:nvPr/>
        </p:nvSpPr>
        <p:spPr>
          <a:xfrm>
            <a:off x="5487076" y="5477806"/>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3" name="直線コネクタ 60"/>
          <p:cNvCxnSpPr>
            <a:stCxn id="141" idx="0"/>
            <a:endCxn id="142" idx="5"/>
          </p:cNvCxnSpPr>
          <p:nvPr/>
        </p:nvCxnSpPr>
        <p:spPr>
          <a:xfrm flipH="1" flipV="1">
            <a:off x="5543361" y="5538781"/>
            <a:ext cx="258773" cy="226361"/>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4" name="テキスト ボックス 341"/>
          <p:cNvSpPr txBox="1">
            <a:spLocks noChangeArrowheads="1"/>
          </p:cNvSpPr>
          <p:nvPr/>
        </p:nvSpPr>
        <p:spPr bwMode="auto">
          <a:xfrm>
            <a:off x="2849754" y="5620681"/>
            <a:ext cx="117596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Washington</a:t>
            </a:r>
            <a:endParaRPr lang="ja-JP" altLang="en-US" sz="1600">
              <a:latin typeface="Calibri" pitchFamily="34" charset="0"/>
            </a:endParaRPr>
          </a:p>
        </p:txBody>
      </p:sp>
      <p:sp>
        <p:nvSpPr>
          <p:cNvPr id="145" name="円/楕円 62"/>
          <p:cNvSpPr/>
          <p:nvPr/>
        </p:nvSpPr>
        <p:spPr>
          <a:xfrm>
            <a:off x="3825330" y="5261906"/>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6" name="直線コネクタ 63"/>
          <p:cNvCxnSpPr>
            <a:stCxn id="144" idx="0"/>
            <a:endCxn id="145" idx="5"/>
          </p:cNvCxnSpPr>
          <p:nvPr/>
        </p:nvCxnSpPr>
        <p:spPr>
          <a:xfrm flipV="1">
            <a:off x="3437736" y="5322881"/>
            <a:ext cx="443879" cy="29780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7" name="テキスト ボックス 382"/>
          <p:cNvSpPr txBox="1">
            <a:spLocks noChangeArrowheads="1"/>
          </p:cNvSpPr>
          <p:nvPr/>
        </p:nvSpPr>
        <p:spPr bwMode="auto">
          <a:xfrm>
            <a:off x="7053216" y="3461680"/>
            <a:ext cx="772969"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dirty="0">
                <a:latin typeface="Calibri" pitchFamily="34" charset="0"/>
              </a:rPr>
              <a:t>GISC</a:t>
            </a:r>
          </a:p>
          <a:p>
            <a:pPr algn="ctr"/>
            <a:r>
              <a:rPr lang="en-US" altLang="ja-JP" sz="1600" dirty="0">
                <a:latin typeface="Calibri" pitchFamily="34" charset="0"/>
              </a:rPr>
              <a:t>Jeddah</a:t>
            </a:r>
            <a:endParaRPr lang="ja-JP" altLang="en-US" sz="1600" dirty="0">
              <a:latin typeface="Calibri" pitchFamily="34" charset="0"/>
            </a:endParaRPr>
          </a:p>
        </p:txBody>
      </p:sp>
      <p:sp>
        <p:nvSpPr>
          <p:cNvPr id="148" name="テキスト ボックス 383"/>
          <p:cNvSpPr txBox="1">
            <a:spLocks noChangeArrowheads="1"/>
          </p:cNvSpPr>
          <p:nvPr/>
        </p:nvSpPr>
        <p:spPr bwMode="auto">
          <a:xfrm>
            <a:off x="6518225" y="5044417"/>
            <a:ext cx="104285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New Delhi</a:t>
            </a:r>
            <a:endParaRPr lang="ja-JP" altLang="en-US" sz="1600">
              <a:latin typeface="Calibri" pitchFamily="34" charset="0"/>
            </a:endParaRPr>
          </a:p>
        </p:txBody>
      </p:sp>
      <p:sp>
        <p:nvSpPr>
          <p:cNvPr id="149" name="テキスト ボックス 385"/>
          <p:cNvSpPr txBox="1">
            <a:spLocks noChangeArrowheads="1"/>
          </p:cNvSpPr>
          <p:nvPr/>
        </p:nvSpPr>
        <p:spPr bwMode="auto">
          <a:xfrm>
            <a:off x="4128478" y="5765142"/>
            <a:ext cx="779958" cy="707886"/>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Brasilia</a:t>
            </a:r>
            <a:endParaRPr lang="ja-JP" altLang="en-US" sz="1600">
              <a:latin typeface="Calibri" pitchFamily="34" charset="0"/>
            </a:endParaRPr>
          </a:p>
        </p:txBody>
      </p:sp>
      <p:sp>
        <p:nvSpPr>
          <p:cNvPr id="150" name="テキスト ボックス 386"/>
          <p:cNvSpPr txBox="1">
            <a:spLocks noChangeArrowheads="1"/>
          </p:cNvSpPr>
          <p:nvPr/>
        </p:nvSpPr>
        <p:spPr bwMode="auto">
          <a:xfrm>
            <a:off x="6901849" y="4253842"/>
            <a:ext cx="748923" cy="707886"/>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Tehran</a:t>
            </a:r>
            <a:endParaRPr lang="ja-JP" altLang="en-US" sz="1600">
              <a:latin typeface="Calibri" pitchFamily="34" charset="0"/>
            </a:endParaRPr>
          </a:p>
        </p:txBody>
      </p:sp>
      <p:sp>
        <p:nvSpPr>
          <p:cNvPr id="151" name="テキスト ボックス 387"/>
          <p:cNvSpPr txBox="1">
            <a:spLocks noChangeArrowheads="1"/>
          </p:cNvSpPr>
          <p:nvPr/>
        </p:nvSpPr>
        <p:spPr bwMode="auto">
          <a:xfrm>
            <a:off x="1523055" y="3749017"/>
            <a:ext cx="1111074"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Casablanca</a:t>
            </a:r>
            <a:endParaRPr lang="ja-JP" altLang="en-US" sz="1600">
              <a:latin typeface="Calibri" pitchFamily="34" charset="0"/>
            </a:endParaRPr>
          </a:p>
        </p:txBody>
      </p:sp>
      <p:sp>
        <p:nvSpPr>
          <p:cNvPr id="152" name="テキスト ボックス 388"/>
          <p:cNvSpPr txBox="1">
            <a:spLocks noChangeArrowheads="1"/>
          </p:cNvSpPr>
          <p:nvPr/>
        </p:nvSpPr>
        <p:spPr bwMode="auto">
          <a:xfrm>
            <a:off x="1798250" y="4612617"/>
            <a:ext cx="85376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Pretoria</a:t>
            </a:r>
            <a:endParaRPr lang="ja-JP" altLang="en-US" sz="1600">
              <a:latin typeface="Calibri" pitchFamily="34" charset="0"/>
            </a:endParaRPr>
          </a:p>
        </p:txBody>
      </p:sp>
      <p:sp>
        <p:nvSpPr>
          <p:cNvPr id="153" name="円/楕円 70"/>
          <p:cNvSpPr/>
          <p:nvPr/>
        </p:nvSpPr>
        <p:spPr>
          <a:xfrm>
            <a:off x="3094102" y="4180818"/>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4" name="円/楕円 71"/>
          <p:cNvSpPr/>
          <p:nvPr/>
        </p:nvSpPr>
        <p:spPr>
          <a:xfrm>
            <a:off x="3293395" y="4757081"/>
            <a:ext cx="6740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5" name="円/楕円 72"/>
          <p:cNvSpPr/>
          <p:nvPr/>
        </p:nvSpPr>
        <p:spPr>
          <a:xfrm>
            <a:off x="4556556" y="5620681"/>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6" name="円/楕円 73"/>
          <p:cNvSpPr/>
          <p:nvPr/>
        </p:nvSpPr>
        <p:spPr>
          <a:xfrm>
            <a:off x="6483538" y="2956856"/>
            <a:ext cx="6740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7" name="円/楕円 74"/>
          <p:cNvSpPr/>
          <p:nvPr/>
        </p:nvSpPr>
        <p:spPr>
          <a:xfrm>
            <a:off x="6616887" y="3677581"/>
            <a:ext cx="65943"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8" name="円/楕円 75"/>
          <p:cNvSpPr/>
          <p:nvPr/>
        </p:nvSpPr>
        <p:spPr>
          <a:xfrm>
            <a:off x="6152361" y="4972981"/>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9" name="円/楕円 76"/>
          <p:cNvSpPr/>
          <p:nvPr/>
        </p:nvSpPr>
        <p:spPr>
          <a:xfrm>
            <a:off x="6483538" y="4469742"/>
            <a:ext cx="67408"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60" name="直線コネクタ 77"/>
          <p:cNvCxnSpPr>
            <a:stCxn id="156" idx="1"/>
            <a:endCxn id="139" idx="4"/>
          </p:cNvCxnSpPr>
          <p:nvPr/>
        </p:nvCxnSpPr>
        <p:spPr>
          <a:xfrm flipH="1" flipV="1">
            <a:off x="6184599" y="2453617"/>
            <a:ext cx="309196" cy="5143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1" name="直線コネクタ 78"/>
          <p:cNvCxnSpPr>
            <a:stCxn id="156" idx="3"/>
            <a:endCxn id="134" idx="3"/>
          </p:cNvCxnSpPr>
          <p:nvPr/>
        </p:nvCxnSpPr>
        <p:spPr>
          <a:xfrm flipH="1" flipV="1">
            <a:off x="5629218" y="2010705"/>
            <a:ext cx="864577" cy="100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直線コネクタ 79"/>
          <p:cNvCxnSpPr>
            <a:stCxn id="156" idx="3"/>
            <a:endCxn id="132" idx="1"/>
          </p:cNvCxnSpPr>
          <p:nvPr/>
        </p:nvCxnSpPr>
        <p:spPr>
          <a:xfrm flipH="1" flipV="1">
            <a:off x="4766106" y="1739243"/>
            <a:ext cx="1727688" cy="1279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直線コネクタ 80"/>
          <p:cNvCxnSpPr>
            <a:stCxn id="156" idx="3"/>
            <a:endCxn id="122" idx="6"/>
          </p:cNvCxnSpPr>
          <p:nvPr/>
        </p:nvCxnSpPr>
        <p:spPr>
          <a:xfrm flipH="1" flipV="1">
            <a:off x="3958680" y="2056743"/>
            <a:ext cx="2535115" cy="96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直線コネクタ 81"/>
          <p:cNvCxnSpPr>
            <a:stCxn id="156" idx="1"/>
            <a:endCxn id="126" idx="2"/>
          </p:cNvCxnSpPr>
          <p:nvPr/>
        </p:nvCxnSpPr>
        <p:spPr>
          <a:xfrm flipH="1" flipV="1">
            <a:off x="3293394" y="2633005"/>
            <a:ext cx="3200400"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直線コネクタ 82"/>
          <p:cNvCxnSpPr>
            <a:stCxn id="156" idx="2"/>
            <a:endCxn id="129" idx="6"/>
          </p:cNvCxnSpPr>
          <p:nvPr/>
        </p:nvCxnSpPr>
        <p:spPr>
          <a:xfrm flipH="1">
            <a:off x="3094102" y="2993367"/>
            <a:ext cx="3389435" cy="503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6" name="直線コネクタ 83"/>
          <p:cNvCxnSpPr>
            <a:stCxn id="156" idx="3"/>
            <a:endCxn id="153" idx="7"/>
          </p:cNvCxnSpPr>
          <p:nvPr/>
        </p:nvCxnSpPr>
        <p:spPr>
          <a:xfrm flipH="1">
            <a:off x="3151253" y="3018768"/>
            <a:ext cx="3342542" cy="1173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直線コネクタ 84"/>
          <p:cNvCxnSpPr>
            <a:stCxn id="156" idx="3"/>
            <a:endCxn id="154" idx="4"/>
          </p:cNvCxnSpPr>
          <p:nvPr/>
        </p:nvCxnSpPr>
        <p:spPr>
          <a:xfrm flipH="1">
            <a:off x="3327099" y="3018767"/>
            <a:ext cx="3166696" cy="1809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8" name="直線コネクタ 85"/>
          <p:cNvCxnSpPr>
            <a:stCxn id="156" idx="3"/>
            <a:endCxn id="145" idx="7"/>
          </p:cNvCxnSpPr>
          <p:nvPr/>
        </p:nvCxnSpPr>
        <p:spPr>
          <a:xfrm flipH="1">
            <a:off x="3882480" y="3018768"/>
            <a:ext cx="2611315" cy="2252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直線コネクタ 86"/>
          <p:cNvCxnSpPr>
            <a:stCxn id="156" idx="3"/>
            <a:endCxn id="155" idx="7"/>
          </p:cNvCxnSpPr>
          <p:nvPr/>
        </p:nvCxnSpPr>
        <p:spPr>
          <a:xfrm flipH="1">
            <a:off x="4613706" y="3018768"/>
            <a:ext cx="1880088" cy="261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直線コネクタ 87"/>
          <p:cNvCxnSpPr>
            <a:stCxn id="156" idx="5"/>
            <a:endCxn id="142" idx="0"/>
          </p:cNvCxnSpPr>
          <p:nvPr/>
        </p:nvCxnSpPr>
        <p:spPr>
          <a:xfrm flipH="1">
            <a:off x="5520779" y="3018767"/>
            <a:ext cx="1019908" cy="24590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直線コネクタ 88"/>
          <p:cNvCxnSpPr>
            <a:stCxn id="156" idx="1"/>
            <a:endCxn id="158" idx="0"/>
          </p:cNvCxnSpPr>
          <p:nvPr/>
        </p:nvCxnSpPr>
        <p:spPr>
          <a:xfrm flipH="1">
            <a:off x="6184599" y="2967968"/>
            <a:ext cx="309196" cy="20050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2" name="直線コネクタ 89"/>
          <p:cNvCxnSpPr>
            <a:stCxn id="156" idx="3"/>
            <a:endCxn id="159" idx="2"/>
          </p:cNvCxnSpPr>
          <p:nvPr/>
        </p:nvCxnSpPr>
        <p:spPr>
          <a:xfrm flipH="1">
            <a:off x="6483537" y="3018767"/>
            <a:ext cx="10257" cy="14859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3" name="直線コネクタ 90"/>
          <p:cNvCxnSpPr>
            <a:stCxn id="156" idx="3"/>
            <a:endCxn id="157" idx="0"/>
          </p:cNvCxnSpPr>
          <p:nvPr/>
        </p:nvCxnSpPr>
        <p:spPr>
          <a:xfrm>
            <a:off x="6493795" y="3018768"/>
            <a:ext cx="156797" cy="65881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91"/>
          <p:cNvCxnSpPr>
            <a:stCxn id="157" idx="3"/>
            <a:endCxn id="139" idx="3"/>
          </p:cNvCxnSpPr>
          <p:nvPr/>
        </p:nvCxnSpPr>
        <p:spPr>
          <a:xfrm flipH="1" flipV="1">
            <a:off x="6161153" y="2442505"/>
            <a:ext cx="465992" cy="12954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5" name="直線コネクタ 92"/>
          <p:cNvCxnSpPr>
            <a:stCxn id="157" idx="3"/>
            <a:endCxn id="134" idx="1"/>
          </p:cNvCxnSpPr>
          <p:nvPr/>
        </p:nvCxnSpPr>
        <p:spPr>
          <a:xfrm flipH="1" flipV="1">
            <a:off x="5629218" y="1959905"/>
            <a:ext cx="997927" cy="177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6" name="直線コネクタ 93"/>
          <p:cNvCxnSpPr>
            <a:stCxn id="157" idx="3"/>
            <a:endCxn id="132" idx="6"/>
          </p:cNvCxnSpPr>
          <p:nvPr/>
        </p:nvCxnSpPr>
        <p:spPr>
          <a:xfrm flipH="1" flipV="1">
            <a:off x="4821791" y="1764643"/>
            <a:ext cx="1805354" cy="1973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直線コネクタ 94"/>
          <p:cNvCxnSpPr>
            <a:stCxn id="157" idx="3"/>
            <a:endCxn id="122" idx="4"/>
          </p:cNvCxnSpPr>
          <p:nvPr/>
        </p:nvCxnSpPr>
        <p:spPr>
          <a:xfrm flipH="1" flipV="1">
            <a:off x="3924976" y="2093255"/>
            <a:ext cx="2702169" cy="164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直線コネクタ 95"/>
          <p:cNvCxnSpPr>
            <a:stCxn id="157" idx="5"/>
            <a:endCxn id="126" idx="3"/>
          </p:cNvCxnSpPr>
          <p:nvPr/>
        </p:nvCxnSpPr>
        <p:spPr>
          <a:xfrm flipH="1" flipV="1">
            <a:off x="3303652" y="2658405"/>
            <a:ext cx="3370385"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9" name="直線コネクタ 96"/>
          <p:cNvCxnSpPr>
            <a:stCxn id="157" idx="5"/>
            <a:endCxn id="129" idx="4"/>
          </p:cNvCxnSpPr>
          <p:nvPr/>
        </p:nvCxnSpPr>
        <p:spPr>
          <a:xfrm flipH="1" flipV="1">
            <a:off x="3060399" y="3533117"/>
            <a:ext cx="3613638" cy="204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直線コネクタ 97"/>
          <p:cNvCxnSpPr>
            <a:stCxn id="157" idx="4"/>
            <a:endCxn id="153" idx="7"/>
          </p:cNvCxnSpPr>
          <p:nvPr/>
        </p:nvCxnSpPr>
        <p:spPr>
          <a:xfrm flipH="1">
            <a:off x="3151253" y="3749018"/>
            <a:ext cx="3499338" cy="442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直線コネクタ 98"/>
          <p:cNvCxnSpPr>
            <a:stCxn id="157" idx="3"/>
            <a:endCxn id="154" idx="7"/>
          </p:cNvCxnSpPr>
          <p:nvPr/>
        </p:nvCxnSpPr>
        <p:spPr>
          <a:xfrm flipH="1">
            <a:off x="3350545" y="3737906"/>
            <a:ext cx="3276600" cy="1030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直線コネクタ 99"/>
          <p:cNvCxnSpPr>
            <a:stCxn id="157" idx="3"/>
            <a:endCxn id="145" idx="6"/>
          </p:cNvCxnSpPr>
          <p:nvPr/>
        </p:nvCxnSpPr>
        <p:spPr>
          <a:xfrm flipH="1">
            <a:off x="3891272" y="3737906"/>
            <a:ext cx="2735874"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直線コネクタ 100"/>
          <p:cNvCxnSpPr>
            <a:stCxn id="157" idx="3"/>
            <a:endCxn id="155" idx="6"/>
          </p:cNvCxnSpPr>
          <p:nvPr/>
        </p:nvCxnSpPr>
        <p:spPr>
          <a:xfrm flipH="1">
            <a:off x="4622499" y="3737906"/>
            <a:ext cx="2004646" cy="1919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直線コネクタ 101"/>
          <p:cNvCxnSpPr>
            <a:stCxn id="157" idx="3"/>
            <a:endCxn id="142" idx="0"/>
          </p:cNvCxnSpPr>
          <p:nvPr/>
        </p:nvCxnSpPr>
        <p:spPr>
          <a:xfrm flipH="1">
            <a:off x="5520779" y="3737905"/>
            <a:ext cx="1106366" cy="1739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5" name="直線コネクタ 102"/>
          <p:cNvCxnSpPr>
            <a:stCxn id="157" idx="3"/>
            <a:endCxn id="158" idx="0"/>
          </p:cNvCxnSpPr>
          <p:nvPr/>
        </p:nvCxnSpPr>
        <p:spPr>
          <a:xfrm flipH="1">
            <a:off x="6184599" y="3737906"/>
            <a:ext cx="442546" cy="1235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直線コネクタ 103"/>
          <p:cNvCxnSpPr>
            <a:stCxn id="159" idx="1"/>
            <a:endCxn id="139" idx="3"/>
          </p:cNvCxnSpPr>
          <p:nvPr/>
        </p:nvCxnSpPr>
        <p:spPr>
          <a:xfrm flipH="1" flipV="1">
            <a:off x="6161153" y="2442505"/>
            <a:ext cx="332642" cy="2036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7" name="直線コネクタ 104"/>
          <p:cNvCxnSpPr>
            <a:stCxn id="159" idx="1"/>
            <a:endCxn id="134" idx="3"/>
          </p:cNvCxnSpPr>
          <p:nvPr/>
        </p:nvCxnSpPr>
        <p:spPr>
          <a:xfrm flipH="1" flipV="1">
            <a:off x="5629218" y="2010705"/>
            <a:ext cx="864577" cy="2468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直線矢印コネクタ 105"/>
          <p:cNvCxnSpPr>
            <a:stCxn id="159" idx="1"/>
            <a:endCxn id="132" idx="0"/>
          </p:cNvCxnSpPr>
          <p:nvPr/>
        </p:nvCxnSpPr>
        <p:spPr>
          <a:xfrm flipH="1" flipV="1">
            <a:off x="4789553" y="1728131"/>
            <a:ext cx="1704242" cy="27511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9" name="直線矢印コネクタ 106"/>
          <p:cNvCxnSpPr>
            <a:stCxn id="159" idx="1"/>
            <a:endCxn id="122" idx="5"/>
          </p:cNvCxnSpPr>
          <p:nvPr/>
        </p:nvCxnSpPr>
        <p:spPr>
          <a:xfrm flipH="1" flipV="1">
            <a:off x="3948422" y="2082143"/>
            <a:ext cx="2545373" cy="2397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0" name="直線コネクタ 107"/>
          <p:cNvCxnSpPr>
            <a:stCxn id="159" idx="1"/>
            <a:endCxn id="126" idx="6"/>
          </p:cNvCxnSpPr>
          <p:nvPr/>
        </p:nvCxnSpPr>
        <p:spPr>
          <a:xfrm flipH="1" flipV="1">
            <a:off x="3360803" y="2633005"/>
            <a:ext cx="3132992" cy="1846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直線コネクタ 108"/>
          <p:cNvCxnSpPr>
            <a:stCxn id="159" idx="1"/>
            <a:endCxn id="129" idx="5"/>
          </p:cNvCxnSpPr>
          <p:nvPr/>
        </p:nvCxnSpPr>
        <p:spPr>
          <a:xfrm flipH="1" flipV="1">
            <a:off x="3083845" y="3522005"/>
            <a:ext cx="3409950" cy="957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線コネクタ 109"/>
          <p:cNvCxnSpPr>
            <a:stCxn id="159" idx="1"/>
            <a:endCxn id="153" idx="6"/>
          </p:cNvCxnSpPr>
          <p:nvPr/>
        </p:nvCxnSpPr>
        <p:spPr>
          <a:xfrm flipH="1" flipV="1">
            <a:off x="3160045" y="4217331"/>
            <a:ext cx="3333750" cy="2619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3" name="直線コネクタ 110"/>
          <p:cNvCxnSpPr>
            <a:stCxn id="159" idx="1"/>
            <a:endCxn id="154" idx="7"/>
          </p:cNvCxnSpPr>
          <p:nvPr/>
        </p:nvCxnSpPr>
        <p:spPr>
          <a:xfrm flipH="1">
            <a:off x="3350545" y="4479268"/>
            <a:ext cx="3143250" cy="28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直線コネクタ 111"/>
          <p:cNvCxnSpPr>
            <a:stCxn id="159" idx="3"/>
            <a:endCxn id="145" idx="6"/>
          </p:cNvCxnSpPr>
          <p:nvPr/>
        </p:nvCxnSpPr>
        <p:spPr>
          <a:xfrm flipH="1">
            <a:off x="3891271" y="4530068"/>
            <a:ext cx="2602523" cy="766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直線矢印コネクタ 112"/>
          <p:cNvCxnSpPr>
            <a:stCxn id="159" idx="3"/>
            <a:endCxn id="155" idx="7"/>
          </p:cNvCxnSpPr>
          <p:nvPr/>
        </p:nvCxnSpPr>
        <p:spPr>
          <a:xfrm flipH="1">
            <a:off x="4613706" y="4530068"/>
            <a:ext cx="1880088" cy="1101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6" name="直線コネクタ 113"/>
          <p:cNvCxnSpPr>
            <a:stCxn id="159" idx="3"/>
            <a:endCxn id="142" idx="0"/>
          </p:cNvCxnSpPr>
          <p:nvPr/>
        </p:nvCxnSpPr>
        <p:spPr>
          <a:xfrm flipH="1">
            <a:off x="5520779" y="4530067"/>
            <a:ext cx="973015" cy="947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7" name="直線コネクタ 114"/>
          <p:cNvCxnSpPr>
            <a:stCxn id="159" idx="3"/>
            <a:endCxn id="158" idx="7"/>
          </p:cNvCxnSpPr>
          <p:nvPr/>
        </p:nvCxnSpPr>
        <p:spPr>
          <a:xfrm flipH="1">
            <a:off x="6208045" y="4530068"/>
            <a:ext cx="285750" cy="454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8" name="直線コネクタ 115"/>
          <p:cNvCxnSpPr>
            <a:stCxn id="158" idx="1"/>
            <a:endCxn id="139" idx="3"/>
          </p:cNvCxnSpPr>
          <p:nvPr/>
        </p:nvCxnSpPr>
        <p:spPr>
          <a:xfrm flipV="1">
            <a:off x="6161153" y="2442506"/>
            <a:ext cx="0" cy="2541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9" name="直線コネクタ 116"/>
          <p:cNvCxnSpPr>
            <a:stCxn id="158" idx="1"/>
            <a:endCxn id="134" idx="3"/>
          </p:cNvCxnSpPr>
          <p:nvPr/>
        </p:nvCxnSpPr>
        <p:spPr>
          <a:xfrm flipH="1" flipV="1">
            <a:off x="5629218" y="2010706"/>
            <a:ext cx="531935" cy="2973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直線コネクタ 117"/>
          <p:cNvCxnSpPr>
            <a:stCxn id="158" idx="1"/>
            <a:endCxn id="132" idx="6"/>
          </p:cNvCxnSpPr>
          <p:nvPr/>
        </p:nvCxnSpPr>
        <p:spPr>
          <a:xfrm flipH="1" flipV="1">
            <a:off x="4821791" y="1764642"/>
            <a:ext cx="1339362" cy="32194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1" name="直線コネクタ 118"/>
          <p:cNvCxnSpPr>
            <a:stCxn id="158" idx="1"/>
            <a:endCxn id="122" idx="6"/>
          </p:cNvCxnSpPr>
          <p:nvPr/>
        </p:nvCxnSpPr>
        <p:spPr>
          <a:xfrm flipH="1" flipV="1">
            <a:off x="3958679" y="2056742"/>
            <a:ext cx="2202474" cy="2927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2" name="直線コネクタ 119"/>
          <p:cNvCxnSpPr>
            <a:stCxn id="158" idx="1"/>
            <a:endCxn id="126" idx="5"/>
          </p:cNvCxnSpPr>
          <p:nvPr/>
        </p:nvCxnSpPr>
        <p:spPr>
          <a:xfrm flipH="1" flipV="1">
            <a:off x="3350545" y="2658406"/>
            <a:ext cx="2810608" cy="2325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3" name="直線コネクタ 120"/>
          <p:cNvCxnSpPr>
            <a:stCxn id="158" idx="1"/>
            <a:endCxn id="129" idx="6"/>
          </p:cNvCxnSpPr>
          <p:nvPr/>
        </p:nvCxnSpPr>
        <p:spPr>
          <a:xfrm flipH="1" flipV="1">
            <a:off x="3094102" y="3496606"/>
            <a:ext cx="3067050" cy="148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直線コネクタ 121"/>
          <p:cNvCxnSpPr>
            <a:stCxn id="158" idx="1"/>
            <a:endCxn id="153" idx="5"/>
          </p:cNvCxnSpPr>
          <p:nvPr/>
        </p:nvCxnSpPr>
        <p:spPr>
          <a:xfrm flipH="1" flipV="1">
            <a:off x="3151253" y="4242730"/>
            <a:ext cx="3009900" cy="7413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 name="直線コネクタ 122"/>
          <p:cNvCxnSpPr>
            <a:stCxn id="158" idx="3"/>
            <a:endCxn id="154" idx="7"/>
          </p:cNvCxnSpPr>
          <p:nvPr/>
        </p:nvCxnSpPr>
        <p:spPr>
          <a:xfrm flipH="1" flipV="1">
            <a:off x="3350545" y="4768192"/>
            <a:ext cx="2810608" cy="266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6" name="直線コネクタ 123"/>
          <p:cNvCxnSpPr>
            <a:stCxn id="158" idx="3"/>
            <a:endCxn id="145" idx="7"/>
          </p:cNvCxnSpPr>
          <p:nvPr/>
        </p:nvCxnSpPr>
        <p:spPr>
          <a:xfrm flipH="1">
            <a:off x="3882479" y="5034892"/>
            <a:ext cx="2278674" cy="236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直線コネクタ 124"/>
          <p:cNvCxnSpPr>
            <a:stCxn id="158" idx="3"/>
            <a:endCxn id="142" idx="6"/>
          </p:cNvCxnSpPr>
          <p:nvPr/>
        </p:nvCxnSpPr>
        <p:spPr>
          <a:xfrm flipH="1">
            <a:off x="5553018" y="5034892"/>
            <a:ext cx="608135" cy="4778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8" name="直線コネクタ 125"/>
          <p:cNvCxnSpPr>
            <a:stCxn id="158" idx="3"/>
            <a:endCxn id="155" idx="6"/>
          </p:cNvCxnSpPr>
          <p:nvPr/>
        </p:nvCxnSpPr>
        <p:spPr>
          <a:xfrm flipH="1">
            <a:off x="4622499" y="5034892"/>
            <a:ext cx="1538654" cy="6223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9" name="直線コネクタ 126"/>
          <p:cNvCxnSpPr>
            <a:stCxn id="155" idx="7"/>
            <a:endCxn id="139" idx="2"/>
          </p:cNvCxnSpPr>
          <p:nvPr/>
        </p:nvCxnSpPr>
        <p:spPr>
          <a:xfrm flipV="1">
            <a:off x="4613707" y="2417106"/>
            <a:ext cx="1538654" cy="3214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0" name="直線コネクタ 127"/>
          <p:cNvCxnSpPr>
            <a:stCxn id="155" idx="7"/>
            <a:endCxn id="134" idx="1"/>
          </p:cNvCxnSpPr>
          <p:nvPr/>
        </p:nvCxnSpPr>
        <p:spPr>
          <a:xfrm flipV="1">
            <a:off x="4613707" y="1959906"/>
            <a:ext cx="1015511" cy="36718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直線コネクタ 128"/>
          <p:cNvCxnSpPr>
            <a:stCxn id="155" idx="7"/>
            <a:endCxn id="132" idx="4"/>
          </p:cNvCxnSpPr>
          <p:nvPr/>
        </p:nvCxnSpPr>
        <p:spPr>
          <a:xfrm flipV="1">
            <a:off x="4613707" y="1801156"/>
            <a:ext cx="175846" cy="38306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直線コネクタ 129"/>
          <p:cNvCxnSpPr>
            <a:stCxn id="155" idx="7"/>
            <a:endCxn id="122" idx="0"/>
          </p:cNvCxnSpPr>
          <p:nvPr/>
        </p:nvCxnSpPr>
        <p:spPr>
          <a:xfrm flipH="1" flipV="1">
            <a:off x="3924976" y="2020230"/>
            <a:ext cx="688731"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直線コネクタ 130"/>
          <p:cNvCxnSpPr>
            <a:stCxn id="155" idx="1"/>
            <a:endCxn id="126" idx="6"/>
          </p:cNvCxnSpPr>
          <p:nvPr/>
        </p:nvCxnSpPr>
        <p:spPr>
          <a:xfrm flipH="1" flipV="1">
            <a:off x="3360803" y="2633006"/>
            <a:ext cx="1206012" cy="299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4" name="直線コネクタ 131"/>
          <p:cNvCxnSpPr>
            <a:stCxn id="155" idx="1"/>
            <a:endCxn id="129" idx="5"/>
          </p:cNvCxnSpPr>
          <p:nvPr/>
        </p:nvCxnSpPr>
        <p:spPr>
          <a:xfrm flipH="1" flipV="1">
            <a:off x="3083845" y="3522006"/>
            <a:ext cx="1482969" cy="2109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直線コネクタ 132"/>
          <p:cNvCxnSpPr>
            <a:stCxn id="155" idx="1"/>
            <a:endCxn id="153" idx="6"/>
          </p:cNvCxnSpPr>
          <p:nvPr/>
        </p:nvCxnSpPr>
        <p:spPr>
          <a:xfrm flipH="1" flipV="1">
            <a:off x="3160045" y="4217330"/>
            <a:ext cx="1406769" cy="141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6" name="直線コネクタ 133"/>
          <p:cNvCxnSpPr>
            <a:stCxn id="155" idx="1"/>
            <a:endCxn id="154" idx="7"/>
          </p:cNvCxnSpPr>
          <p:nvPr/>
        </p:nvCxnSpPr>
        <p:spPr>
          <a:xfrm flipH="1" flipV="1">
            <a:off x="3350546" y="4768192"/>
            <a:ext cx="1216269" cy="86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直線コネクタ 683"/>
          <p:cNvCxnSpPr>
            <a:cxnSpLocks noChangeShapeType="1"/>
            <a:stCxn id="155" idx="1"/>
            <a:endCxn id="145" idx="6"/>
          </p:cNvCxnSpPr>
          <p:nvPr/>
        </p:nvCxnSpPr>
        <p:spPr bwMode="auto">
          <a:xfrm flipH="1" flipV="1">
            <a:off x="3891271" y="5296830"/>
            <a:ext cx="675543" cy="334962"/>
          </a:xfrm>
          <a:prstGeom prst="line">
            <a:avLst/>
          </a:prstGeom>
          <a:noFill/>
          <a:ln w="28575" algn="ctr">
            <a:solidFill>
              <a:srgbClr val="000000"/>
            </a:solidFill>
            <a:round/>
            <a:headEnd/>
            <a:tailEnd/>
          </a:ln>
        </p:spPr>
      </p:cxnSp>
      <p:cxnSp>
        <p:nvCxnSpPr>
          <p:cNvPr id="218" name="直線コネクタ 135"/>
          <p:cNvCxnSpPr>
            <a:stCxn id="154" idx="7"/>
            <a:endCxn id="142" idx="2"/>
          </p:cNvCxnSpPr>
          <p:nvPr/>
        </p:nvCxnSpPr>
        <p:spPr>
          <a:xfrm>
            <a:off x="3350545" y="4768192"/>
            <a:ext cx="2136531" cy="744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直線コネクタ 136"/>
          <p:cNvCxnSpPr>
            <a:stCxn id="154" idx="7"/>
            <a:endCxn id="145" idx="1"/>
          </p:cNvCxnSpPr>
          <p:nvPr/>
        </p:nvCxnSpPr>
        <p:spPr>
          <a:xfrm>
            <a:off x="3350545" y="4768192"/>
            <a:ext cx="485042" cy="5032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0" name="直線コネクタ 137"/>
          <p:cNvCxnSpPr>
            <a:stCxn id="154" idx="7"/>
            <a:endCxn id="139" idx="2"/>
          </p:cNvCxnSpPr>
          <p:nvPr/>
        </p:nvCxnSpPr>
        <p:spPr>
          <a:xfrm flipV="1">
            <a:off x="3350545" y="2417106"/>
            <a:ext cx="2801815" cy="23510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線コネクタ 138"/>
          <p:cNvCxnSpPr>
            <a:stCxn id="154" idx="1"/>
            <a:endCxn id="134" idx="3"/>
          </p:cNvCxnSpPr>
          <p:nvPr/>
        </p:nvCxnSpPr>
        <p:spPr>
          <a:xfrm flipV="1">
            <a:off x="3303653" y="2010706"/>
            <a:ext cx="2325565" cy="275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線コネクタ 139"/>
          <p:cNvCxnSpPr>
            <a:stCxn id="154" idx="7"/>
            <a:endCxn id="132" idx="5"/>
          </p:cNvCxnSpPr>
          <p:nvPr/>
        </p:nvCxnSpPr>
        <p:spPr>
          <a:xfrm flipV="1">
            <a:off x="3350545" y="1790042"/>
            <a:ext cx="1462454" cy="2978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線コネクタ 140"/>
          <p:cNvCxnSpPr>
            <a:stCxn id="154" idx="7"/>
            <a:endCxn id="122" idx="5"/>
          </p:cNvCxnSpPr>
          <p:nvPr/>
        </p:nvCxnSpPr>
        <p:spPr>
          <a:xfrm flipV="1">
            <a:off x="3350545" y="2082142"/>
            <a:ext cx="597877" cy="26860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線コネクタ 141"/>
          <p:cNvCxnSpPr>
            <a:stCxn id="154" idx="7"/>
            <a:endCxn id="126" idx="4"/>
          </p:cNvCxnSpPr>
          <p:nvPr/>
        </p:nvCxnSpPr>
        <p:spPr>
          <a:xfrm flipH="1" flipV="1">
            <a:off x="3327099" y="2669518"/>
            <a:ext cx="23446" cy="209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5" name="直線コネクタ 142"/>
          <p:cNvCxnSpPr>
            <a:stCxn id="154" idx="7"/>
            <a:endCxn id="129" idx="5"/>
          </p:cNvCxnSpPr>
          <p:nvPr/>
        </p:nvCxnSpPr>
        <p:spPr>
          <a:xfrm flipH="1" flipV="1">
            <a:off x="3083845" y="3522006"/>
            <a:ext cx="266700" cy="124618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6" name="直線コネクタ 143"/>
          <p:cNvCxnSpPr>
            <a:stCxn id="154" idx="7"/>
            <a:endCxn id="153" idx="5"/>
          </p:cNvCxnSpPr>
          <p:nvPr/>
        </p:nvCxnSpPr>
        <p:spPr>
          <a:xfrm flipH="1" flipV="1">
            <a:off x="3151253" y="4242730"/>
            <a:ext cx="199292" cy="5254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7" name="直線コネクタ 144"/>
          <p:cNvCxnSpPr>
            <a:stCxn id="153" idx="7"/>
            <a:endCxn id="145" idx="4"/>
          </p:cNvCxnSpPr>
          <p:nvPr/>
        </p:nvCxnSpPr>
        <p:spPr>
          <a:xfrm>
            <a:off x="3151253" y="4191930"/>
            <a:ext cx="707780" cy="11414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8" name="直線コネクタ 145"/>
          <p:cNvCxnSpPr>
            <a:stCxn id="153" idx="5"/>
            <a:endCxn id="142" idx="2"/>
          </p:cNvCxnSpPr>
          <p:nvPr/>
        </p:nvCxnSpPr>
        <p:spPr>
          <a:xfrm>
            <a:off x="3151253" y="4242730"/>
            <a:ext cx="2335823" cy="127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直線コネクタ 146"/>
          <p:cNvCxnSpPr>
            <a:stCxn id="153" idx="7"/>
            <a:endCxn id="139" idx="4"/>
          </p:cNvCxnSpPr>
          <p:nvPr/>
        </p:nvCxnSpPr>
        <p:spPr>
          <a:xfrm flipV="1">
            <a:off x="3151253" y="2453618"/>
            <a:ext cx="3033346" cy="173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直線コネクタ 147"/>
          <p:cNvCxnSpPr>
            <a:stCxn id="153" idx="7"/>
            <a:endCxn id="134" idx="1"/>
          </p:cNvCxnSpPr>
          <p:nvPr/>
        </p:nvCxnSpPr>
        <p:spPr>
          <a:xfrm flipV="1">
            <a:off x="3151253" y="1959906"/>
            <a:ext cx="2477965"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1" name="直線コネクタ 148"/>
          <p:cNvCxnSpPr>
            <a:stCxn id="153" idx="7"/>
            <a:endCxn id="132" idx="3"/>
          </p:cNvCxnSpPr>
          <p:nvPr/>
        </p:nvCxnSpPr>
        <p:spPr>
          <a:xfrm flipV="1">
            <a:off x="3151253" y="1790042"/>
            <a:ext cx="1614854" cy="24018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直線コネクタ 149"/>
          <p:cNvCxnSpPr>
            <a:stCxn id="153" idx="7"/>
            <a:endCxn id="129" idx="5"/>
          </p:cNvCxnSpPr>
          <p:nvPr/>
        </p:nvCxnSpPr>
        <p:spPr>
          <a:xfrm flipH="1" flipV="1">
            <a:off x="3083845" y="3522006"/>
            <a:ext cx="67408" cy="6699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3" name="直線コネクタ 150"/>
          <p:cNvCxnSpPr>
            <a:stCxn id="149" idx="0"/>
            <a:endCxn id="155" idx="4"/>
          </p:cNvCxnSpPr>
          <p:nvPr/>
        </p:nvCxnSpPr>
        <p:spPr>
          <a:xfrm flipV="1">
            <a:off x="4518457" y="5693706"/>
            <a:ext cx="71071" cy="71436"/>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4" name="直線コネクタ 151"/>
          <p:cNvCxnSpPr>
            <a:stCxn id="148" idx="1"/>
            <a:endCxn id="158" idx="2"/>
          </p:cNvCxnSpPr>
          <p:nvPr/>
        </p:nvCxnSpPr>
        <p:spPr>
          <a:xfrm flipH="1" flipV="1">
            <a:off x="6152361" y="5008700"/>
            <a:ext cx="365864" cy="389660"/>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5" name="直線コネクタ 152"/>
          <p:cNvCxnSpPr>
            <a:stCxn id="150" idx="1"/>
            <a:endCxn id="159" idx="5"/>
          </p:cNvCxnSpPr>
          <p:nvPr/>
        </p:nvCxnSpPr>
        <p:spPr>
          <a:xfrm flipH="1" flipV="1">
            <a:off x="6541074" y="4530718"/>
            <a:ext cx="360775" cy="7706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6" name="直線コネクタ 153"/>
          <p:cNvCxnSpPr>
            <a:stCxn id="147" idx="1"/>
            <a:endCxn id="157" idx="5"/>
          </p:cNvCxnSpPr>
          <p:nvPr/>
        </p:nvCxnSpPr>
        <p:spPr>
          <a:xfrm flipH="1" flipV="1">
            <a:off x="6673173" y="3738556"/>
            <a:ext cx="380043" cy="7706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7" name="直線コネクタ 154"/>
          <p:cNvCxnSpPr>
            <a:stCxn id="137" idx="1"/>
            <a:endCxn id="156" idx="6"/>
          </p:cNvCxnSpPr>
          <p:nvPr/>
        </p:nvCxnSpPr>
        <p:spPr>
          <a:xfrm flipH="1" flipV="1">
            <a:off x="6550946" y="2992575"/>
            <a:ext cx="307750" cy="3088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8" name="直線コネクタ 155"/>
          <p:cNvCxnSpPr>
            <a:stCxn id="151" idx="3"/>
            <a:endCxn id="153" idx="1"/>
          </p:cNvCxnSpPr>
          <p:nvPr/>
        </p:nvCxnSpPr>
        <p:spPr>
          <a:xfrm>
            <a:off x="2634129" y="4102960"/>
            <a:ext cx="469630" cy="88552"/>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9" name="直線コネクタ 156"/>
          <p:cNvCxnSpPr>
            <a:stCxn id="152" idx="3"/>
            <a:endCxn id="154" idx="0"/>
          </p:cNvCxnSpPr>
          <p:nvPr/>
        </p:nvCxnSpPr>
        <p:spPr>
          <a:xfrm flipV="1">
            <a:off x="2652010" y="4757081"/>
            <a:ext cx="675089" cy="209479"/>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40" name="直線コネクタ 157"/>
          <p:cNvCxnSpPr>
            <a:stCxn id="126" idx="3"/>
            <a:endCxn id="153" idx="6"/>
          </p:cNvCxnSpPr>
          <p:nvPr/>
        </p:nvCxnSpPr>
        <p:spPr>
          <a:xfrm flipH="1">
            <a:off x="3160045" y="2658406"/>
            <a:ext cx="143608"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1" name="直線コネクタ 158"/>
          <p:cNvCxnSpPr>
            <a:stCxn id="159" idx="1"/>
            <a:endCxn id="157" idx="4"/>
          </p:cNvCxnSpPr>
          <p:nvPr/>
        </p:nvCxnSpPr>
        <p:spPr>
          <a:xfrm flipV="1">
            <a:off x="6493795" y="3749017"/>
            <a:ext cx="156797" cy="7302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2" name="直線コネクタ 159"/>
          <p:cNvCxnSpPr>
            <a:stCxn id="155" idx="7"/>
            <a:endCxn id="142" idx="2"/>
          </p:cNvCxnSpPr>
          <p:nvPr/>
        </p:nvCxnSpPr>
        <p:spPr>
          <a:xfrm flipV="1">
            <a:off x="4613707" y="5512730"/>
            <a:ext cx="873369" cy="1190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3" name="テキスト ボックス 846"/>
          <p:cNvSpPr txBox="1">
            <a:spLocks noChangeArrowheads="1"/>
          </p:cNvSpPr>
          <p:nvPr/>
        </p:nvSpPr>
        <p:spPr bwMode="auto">
          <a:xfrm>
            <a:off x="3560095" y="3317217"/>
            <a:ext cx="2859694" cy="523220"/>
          </a:xfrm>
          <a:prstGeom prst="rect">
            <a:avLst/>
          </a:prstGeom>
          <a:solidFill>
            <a:srgbClr val="FFFF00">
              <a:alpha val="38039"/>
            </a:srgbClr>
          </a:solidFill>
          <a:ln w="9525">
            <a:no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800">
                <a:latin typeface="Calibri" pitchFamily="34" charset="0"/>
              </a:rPr>
              <a:t>WIS Core Network</a:t>
            </a:r>
            <a:endParaRPr lang="ja-JP" altLang="en-US" sz="2800">
              <a:latin typeface="Calibri" pitchFamily="34" charset="0"/>
            </a:endParaRPr>
          </a:p>
        </p:txBody>
      </p:sp>
      <p:grpSp>
        <p:nvGrpSpPr>
          <p:cNvPr id="244" name="Group 243"/>
          <p:cNvGrpSpPr>
            <a:grpSpLocks/>
          </p:cNvGrpSpPr>
          <p:nvPr/>
        </p:nvGrpSpPr>
        <p:grpSpPr bwMode="auto">
          <a:xfrm>
            <a:off x="7614822" y="667680"/>
            <a:ext cx="1027235" cy="461963"/>
            <a:chOff x="4967" y="255"/>
            <a:chExt cx="701" cy="291"/>
          </a:xfrm>
        </p:grpSpPr>
        <p:sp>
          <p:nvSpPr>
            <p:cNvPr id="246" name="角丸四角形 189"/>
            <p:cNvSpPr>
              <a:spLocks noChangeArrowheads="1"/>
            </p:cNvSpPr>
            <p:nvPr/>
          </p:nvSpPr>
          <p:spPr bwMode="auto">
            <a:xfrm>
              <a:off x="4967" y="255"/>
              <a:ext cx="680" cy="272"/>
            </a:xfrm>
            <a:prstGeom prst="roundRect">
              <a:avLst>
                <a:gd name="adj" fmla="val 16667"/>
              </a:avLst>
            </a:prstGeom>
            <a:solidFill>
              <a:srgbClr val="DDDDDD"/>
            </a:solidFill>
            <a:ln w="25400" algn="ctr">
              <a:solidFill>
                <a:srgbClr val="385D8A"/>
              </a:solidFill>
              <a:round/>
              <a:headEnd/>
              <a:tailEnd/>
            </a:ln>
          </p:spPr>
          <p:txBody>
            <a:bodyPr anchor="ct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endParaRPr lang="ja-JP" altLang="en-US">
                <a:solidFill>
                  <a:srgbClr val="FFFFFF"/>
                </a:solidFill>
                <a:latin typeface="Calibri" pitchFamily="34" charset="0"/>
              </a:endParaRPr>
            </a:p>
          </p:txBody>
        </p:sp>
        <p:cxnSp>
          <p:nvCxnSpPr>
            <p:cNvPr id="247" name="直線コネクタ 184"/>
            <p:cNvCxnSpPr>
              <a:cxnSpLocks noChangeShapeType="1"/>
            </p:cNvCxnSpPr>
            <p:nvPr/>
          </p:nvCxnSpPr>
          <p:spPr bwMode="auto">
            <a:xfrm flipH="1">
              <a:off x="5033" y="336"/>
              <a:ext cx="182" cy="3"/>
            </a:xfrm>
            <a:prstGeom prst="line">
              <a:avLst/>
            </a:prstGeom>
            <a:noFill/>
            <a:ln w="28575" algn="ctr">
              <a:solidFill>
                <a:srgbClr val="FF0000"/>
              </a:solidFill>
              <a:round/>
              <a:headEnd/>
              <a:tailEnd/>
            </a:ln>
          </p:spPr>
        </p:cxnSp>
        <p:sp>
          <p:nvSpPr>
            <p:cNvPr id="248" name="テキスト ボックス 188"/>
            <p:cNvSpPr txBox="1">
              <a:spLocks noChangeArrowheads="1"/>
            </p:cNvSpPr>
            <p:nvPr/>
          </p:nvSpPr>
          <p:spPr bwMode="auto">
            <a:xfrm>
              <a:off x="5239" y="255"/>
              <a:ext cx="429" cy="291"/>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1200" b="1">
                  <a:latin typeface="Calibri" pitchFamily="34" charset="0"/>
                </a:rPr>
                <a:t>RMDCN</a:t>
              </a:r>
              <a:endParaRPr lang="ja-JP" altLang="en-US" sz="1200" b="1">
                <a:latin typeface="Calibri" pitchFamily="34" charset="0"/>
              </a:endParaRPr>
            </a:p>
          </p:txBody>
        </p:sp>
        <p:cxnSp>
          <p:nvCxnSpPr>
            <p:cNvPr id="249" name="直線コネクタ 184"/>
            <p:cNvCxnSpPr>
              <a:cxnSpLocks noChangeShapeType="1"/>
            </p:cNvCxnSpPr>
            <p:nvPr/>
          </p:nvCxnSpPr>
          <p:spPr bwMode="auto">
            <a:xfrm flipH="1">
              <a:off x="5031" y="424"/>
              <a:ext cx="182" cy="3"/>
            </a:xfrm>
            <a:prstGeom prst="line">
              <a:avLst/>
            </a:prstGeom>
            <a:noFill/>
            <a:ln w="28575" algn="ctr">
              <a:solidFill>
                <a:srgbClr val="000000"/>
              </a:solidFill>
              <a:round/>
              <a:headEnd/>
              <a:tailEnd/>
            </a:ln>
          </p:spPr>
        </p:cxnSp>
        <p:sp>
          <p:nvSpPr>
            <p:cNvPr id="250" name="Text Box 191"/>
            <p:cNvSpPr txBox="1">
              <a:spLocks noChangeArrowheads="1"/>
            </p:cNvSpPr>
            <p:nvPr/>
          </p:nvSpPr>
          <p:spPr bwMode="auto">
            <a:xfrm>
              <a:off x="5239" y="364"/>
              <a:ext cx="318" cy="154"/>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spcBef>
                  <a:spcPct val="50000"/>
                </a:spcBef>
              </a:pPr>
              <a:r>
                <a:rPr lang="en-AU" altLang="ja-JP" sz="1000" b="1"/>
                <a:t>IMTN</a:t>
              </a:r>
            </a:p>
          </p:txBody>
        </p:sp>
      </p:grpSp>
      <p:cxnSp>
        <p:nvCxnSpPr>
          <p:cNvPr id="251" name="直線コネクタ 24"/>
          <p:cNvCxnSpPr>
            <a:stCxn id="129" idx="7"/>
          </p:cNvCxnSpPr>
          <p:nvPr/>
        </p:nvCxnSpPr>
        <p:spPr>
          <a:xfrm>
            <a:off x="3084446" y="3472142"/>
            <a:ext cx="47072" cy="802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直線コネクタ 24"/>
          <p:cNvCxnSpPr>
            <a:stCxn id="122" idx="3"/>
          </p:cNvCxnSpPr>
          <p:nvPr/>
        </p:nvCxnSpPr>
        <p:spPr>
          <a:xfrm flipH="1">
            <a:off x="3357873" y="2082561"/>
            <a:ext cx="543270" cy="27459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7979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767" name="Group 39"/>
          <p:cNvGrpSpPr>
            <a:grpSpLocks/>
          </p:cNvGrpSpPr>
          <p:nvPr/>
        </p:nvGrpSpPr>
        <p:grpSpPr bwMode="auto">
          <a:xfrm>
            <a:off x="611188" y="1125538"/>
            <a:ext cx="1871662" cy="1543050"/>
            <a:chOff x="793" y="1162"/>
            <a:chExt cx="1179" cy="972"/>
          </a:xfrm>
        </p:grpSpPr>
        <p:pic>
          <p:nvPicPr>
            <p:cNvPr id="10243" name="Picture 20" descr="MP90040523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 y="1162"/>
              <a:ext cx="1179" cy="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7"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66" y="1165"/>
              <a:ext cx="2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45" name="Rectangle 2"/>
          <p:cNvSpPr>
            <a:spLocks noGrp="1" noChangeArrowheads="1"/>
          </p:cNvSpPr>
          <p:nvPr>
            <p:ph type="title"/>
          </p:nvPr>
        </p:nvSpPr>
        <p:spPr/>
        <p:txBody>
          <a:bodyPr/>
          <a:lstStyle/>
          <a:p>
            <a:r>
              <a:rPr lang="en-GB" altLang="en-US"/>
              <a:t>Adding data to WIS</a:t>
            </a:r>
            <a:endParaRPr lang="en-US" altLang="en-US"/>
          </a:p>
        </p:txBody>
      </p:sp>
      <p:sp>
        <p:nvSpPr>
          <p:cNvPr id="73735" name="AutoShape 7"/>
          <p:cNvSpPr>
            <a:spLocks noChangeArrowheads="1"/>
          </p:cNvSpPr>
          <p:nvPr/>
        </p:nvSpPr>
        <p:spPr bwMode="auto">
          <a:xfrm>
            <a:off x="250825" y="1125538"/>
            <a:ext cx="2771775" cy="1223962"/>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round/>
            <a:headEnd/>
            <a:tailEnd/>
          </a:ln>
          <a:effectLst/>
          <a:extLst/>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1800" b="1" dirty="0"/>
              <a:t>WMO Pizza Programme</a:t>
            </a:r>
            <a:endParaRPr lang="en-US" altLang="en-US" sz="1800" b="1" dirty="0"/>
          </a:p>
        </p:txBody>
      </p:sp>
      <p:sp>
        <p:nvSpPr>
          <p:cNvPr id="10247" name="AutoShape 8"/>
          <p:cNvSpPr>
            <a:spLocks noChangeArrowheads="1"/>
          </p:cNvSpPr>
          <p:nvPr/>
        </p:nvSpPr>
        <p:spPr bwMode="auto">
          <a:xfrm>
            <a:off x="6911975" y="2492375"/>
            <a:ext cx="2232025" cy="4033838"/>
          </a:xfrm>
          <a:prstGeom prst="roundRect">
            <a:avLst>
              <a:gd name="adj" fmla="val 16667"/>
            </a:avLst>
          </a:prstGeom>
          <a:gradFill rotWithShape="1">
            <a:gsLst>
              <a:gs pos="0">
                <a:srgbClr val="765E47"/>
              </a:gs>
              <a:gs pos="50000">
                <a:srgbClr val="FFCC99"/>
              </a:gs>
              <a:gs pos="100000">
                <a:srgbClr val="765E47"/>
              </a:gs>
            </a:gsLst>
            <a:lin ang="5400000" scaled="1"/>
          </a:gradFill>
          <a:ln w="9525">
            <a:solidFill>
              <a:schemeClr val="tx1"/>
            </a:solidFill>
            <a:round/>
            <a:headEnd/>
            <a:tailEnd/>
          </a:ln>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DCPC</a:t>
            </a:r>
          </a:p>
          <a:p>
            <a:pPr algn="ctr" eaLnBrk="0" hangingPunct="0">
              <a:spcBef>
                <a:spcPct val="50000"/>
              </a:spcBef>
              <a:buClr>
                <a:srgbClr val="FF9900"/>
              </a:buClr>
              <a:buFont typeface="Wingdings" pitchFamily="2" charset="2"/>
              <a:buNone/>
            </a:pPr>
            <a:endParaRPr lang="en-GB" altLang="en-US" sz="2400" b="1"/>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US" altLang="en-US" sz="2400"/>
          </a:p>
        </p:txBody>
      </p:sp>
      <p:pic>
        <p:nvPicPr>
          <p:cNvPr id="10248" name="Picture 4" descr="MC900432626[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388" y="2997200"/>
            <a:ext cx="17240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6" descr="MC90043396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388" y="4149725"/>
            <a:ext cx="167481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50" name="Group 10"/>
          <p:cNvGrpSpPr>
            <a:grpSpLocks/>
          </p:cNvGrpSpPr>
          <p:nvPr/>
        </p:nvGrpSpPr>
        <p:grpSpPr bwMode="auto">
          <a:xfrm>
            <a:off x="1763713" y="1844675"/>
            <a:ext cx="5375275" cy="3106738"/>
            <a:chOff x="1066" y="836"/>
            <a:chExt cx="3386" cy="1957"/>
          </a:xfrm>
        </p:grpSpPr>
        <p:grpSp>
          <p:nvGrpSpPr>
            <p:cNvPr id="10251" name="Group 11"/>
            <p:cNvGrpSpPr>
              <a:grpSpLocks/>
            </p:cNvGrpSpPr>
            <p:nvPr/>
          </p:nvGrpSpPr>
          <p:grpSpPr bwMode="auto">
            <a:xfrm>
              <a:off x="1066" y="836"/>
              <a:ext cx="3386" cy="1957"/>
              <a:chOff x="1066" y="836"/>
              <a:chExt cx="3386" cy="1957"/>
            </a:xfrm>
          </p:grpSpPr>
          <p:grpSp>
            <p:nvGrpSpPr>
              <p:cNvPr id="73753" name="Group 25"/>
              <p:cNvGrpSpPr>
                <a:grpSpLocks/>
              </p:cNvGrpSpPr>
              <p:nvPr/>
            </p:nvGrpSpPr>
            <p:grpSpPr bwMode="auto">
              <a:xfrm>
                <a:off x="2003" y="836"/>
                <a:ext cx="2449" cy="1551"/>
                <a:chOff x="2653" y="935"/>
                <a:chExt cx="1815" cy="1134"/>
              </a:xfrm>
            </p:grpSpPr>
            <p:grpSp>
              <p:nvGrpSpPr>
                <p:cNvPr id="10253" name="Group 16"/>
                <p:cNvGrpSpPr>
                  <a:grpSpLocks/>
                </p:cNvGrpSpPr>
                <p:nvPr/>
              </p:nvGrpSpPr>
              <p:grpSpPr bwMode="auto">
                <a:xfrm>
                  <a:off x="2653" y="935"/>
                  <a:ext cx="1815" cy="1134"/>
                  <a:chOff x="2699" y="1979"/>
                  <a:chExt cx="1815" cy="1134"/>
                </a:xfrm>
              </p:grpSpPr>
              <p:sp>
                <p:nvSpPr>
                  <p:cNvPr id="10254" name="AutoShape 14"/>
                  <p:cNvSpPr>
                    <a:spLocks noChangeArrowheads="1"/>
                  </p:cNvSpPr>
                  <p:nvPr/>
                </p:nvSpPr>
                <p:spPr bwMode="auto">
                  <a:xfrm flipH="1">
                    <a:off x="2699" y="1979"/>
                    <a:ext cx="1815" cy="1134"/>
                  </a:xfrm>
                  <a:prstGeom prst="wedgeEllipseCallout">
                    <a:avLst>
                      <a:gd name="adj1" fmla="val -54852"/>
                      <a:gd name="adj2" fmla="val 70014"/>
                    </a:avLst>
                  </a:prstGeom>
                  <a:solidFill>
                    <a:schemeClr val="bg1"/>
                  </a:solidFill>
                  <a:ln w="9525">
                    <a:solidFill>
                      <a:schemeClr val="tx1"/>
                    </a:solidFill>
                    <a:miter lim="800000"/>
                    <a:headEnd/>
                    <a:tailEnd/>
                  </a:ln>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p>
                </p:txBody>
              </p:sp>
              <p:grpSp>
                <p:nvGrpSpPr>
                  <p:cNvPr id="10255" name="Group 15"/>
                  <p:cNvGrpSpPr>
                    <a:grpSpLocks/>
                  </p:cNvGrpSpPr>
                  <p:nvPr/>
                </p:nvGrpSpPr>
                <p:grpSpPr bwMode="auto">
                  <a:xfrm>
                    <a:off x="3061" y="2024"/>
                    <a:ext cx="969" cy="849"/>
                    <a:chOff x="3016" y="1117"/>
                    <a:chExt cx="969" cy="849"/>
                  </a:xfrm>
                </p:grpSpPr>
                <p:pic>
                  <p:nvPicPr>
                    <p:cNvPr id="10256" name="Picture 11" descr="MP900405236[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6" y="1480"/>
                      <a:ext cx="680"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12" descr="MC900433889[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15" y="1117"/>
                      <a:ext cx="433"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13" descr="MC9002411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07" y="1253"/>
                      <a:ext cx="318"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10" descr="MC900437841[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15" y="1480"/>
                      <a:ext cx="470" cy="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0260" name="Group 24"/>
                <p:cNvGrpSpPr>
                  <a:grpSpLocks/>
                </p:cNvGrpSpPr>
                <p:nvPr/>
              </p:nvGrpSpPr>
              <p:grpSpPr bwMode="auto">
                <a:xfrm>
                  <a:off x="3379" y="1706"/>
                  <a:ext cx="318" cy="249"/>
                  <a:chOff x="2789" y="2931"/>
                  <a:chExt cx="870" cy="521"/>
                </a:xfrm>
              </p:grpSpPr>
              <p:pic>
                <p:nvPicPr>
                  <p:cNvPr id="10261" name="Picture 21" descr="MP900438662[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25" y="3203"/>
                    <a:ext cx="374"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22"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8" y="3067"/>
                    <a:ext cx="371"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Picture 23" descr="MP900406652[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89" y="2931"/>
                    <a:ext cx="377"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73758" name="Group 30"/>
              <p:cNvGrpSpPr>
                <a:grpSpLocks/>
              </p:cNvGrpSpPr>
              <p:nvPr/>
            </p:nvGrpSpPr>
            <p:grpSpPr bwMode="auto">
              <a:xfrm>
                <a:off x="1066" y="1922"/>
                <a:ext cx="1306" cy="871"/>
                <a:chOff x="3833" y="1616"/>
                <a:chExt cx="816" cy="544"/>
              </a:xfrm>
            </p:grpSpPr>
            <p:grpSp>
              <p:nvGrpSpPr>
                <p:cNvPr id="10265" name="Group 19"/>
                <p:cNvGrpSpPr>
                  <a:grpSpLocks/>
                </p:cNvGrpSpPr>
                <p:nvPr/>
              </p:nvGrpSpPr>
              <p:grpSpPr bwMode="auto">
                <a:xfrm>
                  <a:off x="3833" y="1616"/>
                  <a:ext cx="816" cy="544"/>
                  <a:chOff x="3833" y="1616"/>
                  <a:chExt cx="816" cy="544"/>
                </a:xfrm>
              </p:grpSpPr>
              <p:sp>
                <p:nvSpPr>
                  <p:cNvPr id="10266" name="AutoShape 18"/>
                  <p:cNvSpPr>
                    <a:spLocks noChangeArrowheads="1"/>
                  </p:cNvSpPr>
                  <p:nvPr/>
                </p:nvSpPr>
                <p:spPr bwMode="auto">
                  <a:xfrm>
                    <a:off x="3833" y="1616"/>
                    <a:ext cx="816" cy="544"/>
                  </a:xfrm>
                  <a:prstGeom prst="wedgeEllipseCallout">
                    <a:avLst>
                      <a:gd name="adj1" fmla="val -43750"/>
                      <a:gd name="adj2" fmla="val 70000"/>
                    </a:avLst>
                  </a:prstGeom>
                  <a:solidFill>
                    <a:schemeClr val="bg1"/>
                  </a:solidFill>
                  <a:ln w="9525">
                    <a:solidFill>
                      <a:schemeClr val="tx1"/>
                    </a:solidFill>
                    <a:miter lim="800000"/>
                    <a:headEnd/>
                    <a:tailEnd/>
                  </a:ln>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p>
                </p:txBody>
              </p:sp>
              <p:pic>
                <p:nvPicPr>
                  <p:cNvPr id="10267" name="Picture 17" descr="MP900405236[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23" y="1706"/>
                    <a:ext cx="52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268" name="Picture 28"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32" y="1888"/>
                  <a:ext cx="136" cy="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37890" name="Picture 2" descr="C:\Documents and Settings\SForeman\Local Settings\Temporary Internet Files\Content.IE5\SNY3PK2M\MC900441498[1].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658" y="1623"/>
              <a:ext cx="628" cy="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0" name="Slide Number Placeholder 1"/>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r" eaLnBrk="0" hangingPunct="0"/>
            <a:fld id="{1D1D8411-4458-4570-B29E-70868E2102B9}" type="slidenum">
              <a:rPr lang="en-GB" altLang="en-US" sz="1200"/>
              <a:pPr algn="r" eaLnBrk="0" hangingPunct="0"/>
              <a:t>13</a:t>
            </a:fld>
            <a:endParaRPr lang="en-GB" altLang="en-US" sz="12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13</a:t>
            </a:fld>
            <a:endParaRPr lang="en-GB" altLang="en-US"/>
          </a:p>
        </p:txBody>
      </p:sp>
    </p:spTree>
    <p:extLst>
      <p:ext uri="{BB962C8B-B14F-4D97-AF65-F5344CB8AC3E}">
        <p14:creationId xmlns:p14="http://schemas.microsoft.com/office/powerpoint/2010/main" val="26101410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0250"/>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73767"/>
                                        </p:tgtEl>
                                        <p:attrNameLst>
                                          <p:attrName>style.visibility</p:attrName>
                                        </p:attrNameLst>
                                      </p:cBhvr>
                                      <p:to>
                                        <p:strVal val="visible"/>
                                      </p:to>
                                    </p:set>
                                  </p:childTnLst>
                                </p:cTn>
                              </p:par>
                              <p:par>
                                <p:cTn id="13" presetID="49" presetClass="path" presetSubtype="0" repeatCount="indefinite" accel="50000" decel="50000" fill="hold" nodeType="withEffect">
                                  <p:stCondLst>
                                    <p:cond delay="0"/>
                                  </p:stCondLst>
                                  <p:childTnLst>
                                    <p:animMotion origin="layout" path="M -3.61111E-6 -1.11111E-6 L 0.58959 0.55833 " pathEditMode="relative" rAng="0" ptsTypes="AA">
                                      <p:cBhvr>
                                        <p:cTn id="14" dur="2000" fill="hold"/>
                                        <p:tgtEl>
                                          <p:spTgt spid="73767"/>
                                        </p:tgtEl>
                                        <p:attrNameLst>
                                          <p:attrName>ppt_x</p:attrName>
                                          <p:attrName>ppt_y</p:attrName>
                                        </p:attrNameLst>
                                      </p:cBhvr>
                                      <p:rCtr x="29479" y="279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1"/>
          <p:cNvSpPr>
            <a:spLocks noGrp="1"/>
          </p:cNvSpPr>
          <p:nvPr>
            <p:ph type="title"/>
          </p:nvPr>
        </p:nvSpPr>
        <p:spPr/>
        <p:txBody>
          <a:bodyPr/>
          <a:lstStyle/>
          <a:p>
            <a:r>
              <a:rPr lang="en-GB" altLang="en-US"/>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364163" y="4005263"/>
            <a:ext cx="3406775" cy="2363787"/>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203575" y="1196975"/>
            <a:ext cx="3381375" cy="21653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250825" y="5373688"/>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eaLnBrk="0" hangingPunct="0">
              <a:spcBef>
                <a:spcPct val="50000"/>
              </a:spcBef>
              <a:buClr>
                <a:srgbClr val="FF9900"/>
              </a:buClr>
              <a:buFont typeface="Wingdings" pitchFamily="2" charset="2"/>
              <a:buNone/>
              <a:defRPr/>
            </a:pPr>
            <a:r>
              <a:rPr lang="en-GB" sz="2400" b="1" dirty="0">
                <a:latin typeface="Arial" charset="0"/>
                <a:cs typeface="+mn-cs"/>
              </a:rPr>
              <a:t>DCPC</a:t>
            </a:r>
          </a:p>
          <a:p>
            <a:pPr eaLnBrk="0" hangingPunct="0">
              <a:spcBef>
                <a:spcPct val="50000"/>
              </a:spcBef>
              <a:buClr>
                <a:srgbClr val="FF9900"/>
              </a:buClr>
              <a:buFont typeface="Wingdings" pitchFamily="2" charset="2"/>
              <a:buNone/>
              <a:defRPr/>
            </a:pPr>
            <a:r>
              <a:rPr lang="en-GB" sz="2400" dirty="0">
                <a:latin typeface="Arial" charset="0"/>
                <a:cs typeface="+mn-cs"/>
              </a:rPr>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GISC</a:t>
            </a:r>
          </a:p>
        </p:txBody>
      </p:sp>
      <p:sp>
        <p:nvSpPr>
          <p:cNvPr id="12299" name="TextBox 42"/>
          <p:cNvSpPr txBox="1">
            <a:spLocks noChangeArrowheads="1"/>
          </p:cNvSpPr>
          <p:nvPr/>
        </p:nvSpPr>
        <p:spPr bwMode="auto">
          <a:xfrm>
            <a:off x="7210425" y="3357563"/>
            <a:ext cx="1933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r" eaLnBrk="0" hangingPunct="0"/>
            <a:fld id="{1C9DDAC5-FF70-4A55-B3D4-E276C3172558}" type="slidenum">
              <a:rPr lang="en-GB" altLang="en-US" sz="1200"/>
              <a:pPr algn="r" eaLnBrk="0" hangingPunct="0"/>
              <a:t>14</a:t>
            </a:fld>
            <a:endParaRPr lang="en-GB" altLang="en-US" sz="1200"/>
          </a:p>
        </p:txBody>
      </p:sp>
      <p:sp>
        <p:nvSpPr>
          <p:cNvPr id="38" name="TextBox 37"/>
          <p:cNvSpPr txBox="1"/>
          <p:nvPr/>
        </p:nvSpPr>
        <p:spPr>
          <a:xfrm>
            <a:off x="0" y="1484313"/>
            <a:ext cx="4211638" cy="1201737"/>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0" hangingPunct="0">
              <a:spcBef>
                <a:spcPct val="50000"/>
              </a:spcBef>
              <a:buClr>
                <a:srgbClr val="FF9900"/>
              </a:buClr>
              <a:buFont typeface="Wingdings" pitchFamily="2" charset="2"/>
              <a:buNone/>
            </a:pPr>
            <a:r>
              <a:rPr lang="en-GB" altLang="en-US" b="1"/>
              <a:t>User</a:t>
            </a:r>
          </a:p>
          <a:p>
            <a:pPr eaLnBrk="0" hangingPunct="0">
              <a:spcBef>
                <a:spcPct val="50000"/>
              </a:spcBef>
              <a:buClr>
                <a:srgbClr val="FF9900"/>
              </a:buClr>
              <a:buFont typeface="Arial" pitchFamily="34" charset="0"/>
              <a:buChar char="•"/>
            </a:pPr>
            <a:r>
              <a:rPr lang="en-GB" altLang="en-US"/>
              <a:t>Searches catalogue at GISC</a:t>
            </a:r>
          </a:p>
          <a:p>
            <a:pPr eaLnBrk="0" hangingPunct="0">
              <a:spcBef>
                <a:spcPct val="50000"/>
              </a:spcBef>
              <a:buClr>
                <a:srgbClr val="FF9900"/>
              </a:buClr>
              <a:buFont typeface="Arial" pitchFamily="34" charset="0"/>
              <a:buChar char="•"/>
            </a:pPr>
            <a:r>
              <a:rPr lang="en-GB" altLang="en-US"/>
              <a:t>Asks GISC/DCPC 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eaLnBrk="0" hangingPunct="0">
              <a:spcBef>
                <a:spcPct val="50000"/>
              </a:spcBef>
              <a:buClr>
                <a:srgbClr val="FF9900"/>
              </a:buClr>
              <a:buFont typeface="Wingdings" pitchFamily="2" charset="2"/>
              <a:buNone/>
              <a:defRPr/>
            </a:pPr>
            <a:r>
              <a:rPr lang="en-GB" sz="2400" b="1" dirty="0">
                <a:latin typeface="Arial" charset="0"/>
                <a:cs typeface="+mn-cs"/>
              </a:rPr>
              <a:t>DCPC</a:t>
            </a:r>
          </a:p>
          <a:p>
            <a:pPr eaLnBrk="0" hangingPunct="0">
              <a:spcBef>
                <a:spcPct val="50000"/>
              </a:spcBef>
              <a:buClr>
                <a:srgbClr val="FF9900"/>
              </a:buClr>
              <a:buFont typeface="Wingdings" pitchFamily="2" charset="2"/>
              <a:buNone/>
              <a:defRPr/>
            </a:pPr>
            <a:r>
              <a:rPr lang="en-GB" sz="2400" dirty="0">
                <a:latin typeface="Arial" charset="0"/>
                <a:cs typeface="+mn-cs"/>
              </a:rPr>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3</a:t>
            </a:r>
            <a:endParaRPr lang="en-US" altLang="en-US" sz="320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2</a:t>
            </a:r>
            <a:endParaRPr lang="en-US" altLang="en-US" sz="320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1</a:t>
            </a:r>
            <a:endParaRPr lang="en-US" altLang="en-US" sz="3200">
              <a:latin typeface="Verdana" pitchFamily="34" charset="0"/>
            </a:endParaRP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5" name="Slide Number Placeholder 4"/>
          <p:cNvSpPr>
            <a:spLocks noGrp="1"/>
          </p:cNvSpPr>
          <p:nvPr>
            <p:ph type="sldNum" sz="quarter" idx="11"/>
          </p:nvPr>
        </p:nvSpPr>
        <p:spPr/>
        <p:txBody>
          <a:bodyPr/>
          <a:lstStyle/>
          <a:p>
            <a:fld id="{239C8C6E-DC4D-4ADB-B1A3-71E1766CCA84}" type="slidenum">
              <a:rPr lang="en-GB" altLang="en-US" smtClean="0"/>
              <a:pPr/>
              <a:t>14</a:t>
            </a:fld>
            <a:endParaRPr lang="en-GB" altLang="en-US"/>
          </a:p>
        </p:txBody>
      </p:sp>
    </p:spTree>
    <p:extLst>
      <p:ext uri="{BB962C8B-B14F-4D97-AF65-F5344CB8AC3E}">
        <p14:creationId xmlns:p14="http://schemas.microsoft.com/office/powerpoint/2010/main" val="36991212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40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40"/>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6403"/>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40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38"/>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3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6402"/>
                                        </p:tgtEl>
                                        <p:attrNameLst>
                                          <p:attrName>style.visibility</p:attrName>
                                        </p:attrNameLst>
                                      </p:cBhvr>
                                      <p:to>
                                        <p:strVal val="hidden"/>
                                      </p:to>
                                    </p:set>
                                  </p:childTnLst>
                                </p:cTn>
                              </p:par>
                              <p:par>
                                <p:cTn id="33" presetID="1" presetClass="entr" presetSubtype="0" fill="hold" grpId="0" nodeType="withEffect">
                                  <p:stCondLst>
                                    <p:cond delay="0"/>
                                  </p:stCondLst>
                                  <p:childTnLst>
                                    <p:set>
                                      <p:cBhvr>
                                        <p:cTn id="34" dur="1" fill="hold">
                                          <p:stCondLst>
                                            <p:cond delay="0"/>
                                          </p:stCondLst>
                                        </p:cTn>
                                        <p:tgtEl>
                                          <p:spTgt spid="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4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39" grpId="0" animBg="1"/>
      <p:bldP spid="39" grpId="1" animBg="1"/>
      <p:bldP spid="41" grpId="0" animBg="1"/>
      <p:bldP spid="38" grpId="0" animBg="1"/>
      <p:bldP spid="38" grpId="1" animBg="1"/>
      <p:bldP spid="40" grpId="0" animBg="1"/>
      <p:bldP spid="40"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898" name="Rectangle 2"/>
          <p:cNvSpPr>
            <a:spLocks noGrp="1" noChangeArrowheads="1"/>
          </p:cNvSpPr>
          <p:nvPr>
            <p:ph type="title"/>
          </p:nvPr>
        </p:nvSpPr>
        <p:spPr/>
        <p:txBody>
          <a:bodyPr/>
          <a:lstStyle/>
          <a:p>
            <a:r>
              <a:rPr lang="en-US" sz="3600"/>
              <a:t>WIS Compliance Specifications</a:t>
            </a:r>
          </a:p>
        </p:txBody>
      </p:sp>
      <p:sp>
        <p:nvSpPr>
          <p:cNvPr id="1872899" name="Rectangle 3"/>
          <p:cNvSpPr>
            <a:spLocks noGrp="1" noChangeArrowheads="1"/>
          </p:cNvSpPr>
          <p:nvPr>
            <p:ph idx="1"/>
          </p:nvPr>
        </p:nvSpPr>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
        <p:nvSpPr>
          <p:cNvPr id="6" name="Slide Number Placeholder 5"/>
          <p:cNvSpPr>
            <a:spLocks noGrp="1"/>
          </p:cNvSpPr>
          <p:nvPr>
            <p:ph type="sldNum" sz="quarter" idx="11"/>
          </p:nvPr>
        </p:nvSpPr>
        <p:spPr>
          <a:prstGeom prst="rect">
            <a:avLst/>
          </a:prstGeom>
        </p:spPr>
        <p:txBody>
          <a:bodyPr/>
          <a:lstStyle/>
          <a:p>
            <a:fld id="{1774FFEE-927B-413A-9373-AC6D28194D58}" type="slidenum">
              <a:rPr lang="en-US"/>
              <a:pPr/>
              <a:t>15</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1109436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ctrTitle"/>
          </p:nvPr>
        </p:nvSpPr>
        <p:spPr/>
        <p:txBody>
          <a:bodyPr/>
          <a:lstStyle/>
          <a:p>
            <a:endParaRPr lang="en-US" altLang="en-US" dirty="0"/>
          </a:p>
        </p:txBody>
      </p:sp>
      <p:sp>
        <p:nvSpPr>
          <p:cNvPr id="2" name="Subtitle 1"/>
          <p:cNvSpPr>
            <a:spLocks noGrp="1"/>
          </p:cNvSpPr>
          <p:nvPr>
            <p:ph type="subTitle" idx="1"/>
          </p:nvPr>
        </p:nvSpPr>
        <p:spPr/>
        <p:txBody>
          <a:bodyPr/>
          <a:lstStyle/>
          <a:p>
            <a:pPr>
              <a:buNone/>
            </a:pPr>
            <a:r>
              <a:rPr lang="en-GB" dirty="0"/>
              <a:t>Status of WIS</a:t>
            </a:r>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16</a:t>
            </a:fld>
            <a:endParaRPr lang="en-GB" altLang="en-US"/>
          </a:p>
        </p:txBody>
      </p:sp>
    </p:spTree>
    <p:extLst>
      <p:ext uri="{BB962C8B-B14F-4D97-AF65-F5344CB8AC3E}">
        <p14:creationId xmlns:p14="http://schemas.microsoft.com/office/powerpoint/2010/main" val="397356687"/>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898" name="Rectangle 2"/>
          <p:cNvSpPr>
            <a:spLocks noGrp="1" noChangeArrowheads="1"/>
          </p:cNvSpPr>
          <p:nvPr>
            <p:ph type="title"/>
          </p:nvPr>
        </p:nvSpPr>
        <p:spPr/>
        <p:txBody>
          <a:bodyPr/>
          <a:lstStyle/>
          <a:p>
            <a:r>
              <a:rPr lang="en-US" sz="3600" dirty="0"/>
              <a:t>WIS Compliance Specifications</a:t>
            </a:r>
          </a:p>
        </p:txBody>
      </p:sp>
      <p:sp>
        <p:nvSpPr>
          <p:cNvPr id="1872899" name="Rectangle 3"/>
          <p:cNvSpPr>
            <a:spLocks noGrp="1" noChangeArrowheads="1"/>
          </p:cNvSpPr>
          <p:nvPr>
            <p:ph idx="1"/>
          </p:nvPr>
        </p:nvSpPr>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
        <p:nvSpPr>
          <p:cNvPr id="6" name="Slide Number Placeholder 5"/>
          <p:cNvSpPr>
            <a:spLocks noGrp="1"/>
          </p:cNvSpPr>
          <p:nvPr>
            <p:ph type="sldNum" sz="quarter" idx="11"/>
          </p:nvPr>
        </p:nvSpPr>
        <p:spPr>
          <a:prstGeom prst="rect">
            <a:avLst/>
          </a:prstGeom>
        </p:spPr>
        <p:txBody>
          <a:bodyPr/>
          <a:lstStyle/>
          <a:p>
            <a:fld id="{1774FFEE-927B-413A-9373-AC6D28194D58}" type="slidenum">
              <a:rPr lang="en-US"/>
              <a:pPr/>
              <a:t>17</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1403757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ltLang="en-US"/>
              <a:t>Status of WIS implemetation</a:t>
            </a:r>
          </a:p>
        </p:txBody>
      </p:sp>
      <p:sp>
        <p:nvSpPr>
          <p:cNvPr id="14340" name="Rectangle 4"/>
          <p:cNvSpPr>
            <a:spLocks noGrp="1" noChangeArrowheads="1"/>
          </p:cNvSpPr>
          <p:nvPr>
            <p:ph idx="1"/>
          </p:nvPr>
        </p:nvSpPr>
        <p:spPr/>
        <p:txBody>
          <a:bodyPr/>
          <a:lstStyle/>
          <a:p>
            <a:pPr>
              <a:buFontTx/>
              <a:buNone/>
            </a:pPr>
            <a:r>
              <a:rPr lang="en-GB" altLang="en-US" dirty="0"/>
              <a:t>WIS became operational in Jan. 2012</a:t>
            </a:r>
          </a:p>
          <a:p>
            <a:pPr>
              <a:buFontTx/>
              <a:buNone/>
            </a:pPr>
            <a:r>
              <a:rPr lang="en-GB" altLang="en-US" dirty="0"/>
              <a:t>There are now</a:t>
            </a:r>
          </a:p>
          <a:p>
            <a:pPr lvl="1"/>
            <a:r>
              <a:rPr lang="en-GB" altLang="en-US" dirty="0"/>
              <a:t>15 GISCs</a:t>
            </a:r>
          </a:p>
          <a:p>
            <a:pPr lvl="1"/>
            <a:r>
              <a:rPr lang="en-GB" altLang="en-US" dirty="0" smtClean="0"/>
              <a:t>136 </a:t>
            </a:r>
            <a:r>
              <a:rPr lang="en-GB" altLang="en-US" dirty="0"/>
              <a:t>DCPCs</a:t>
            </a:r>
          </a:p>
          <a:p>
            <a:pPr lvl="1"/>
            <a:r>
              <a:rPr lang="en-GB" altLang="en-US" dirty="0" smtClean="0"/>
              <a:t>223 </a:t>
            </a:r>
            <a:r>
              <a:rPr lang="en-GB" altLang="en-US" dirty="0"/>
              <a:t>NCs</a:t>
            </a:r>
          </a:p>
          <a:p>
            <a:pPr lvl="1"/>
            <a:r>
              <a:rPr lang="en-GB" altLang="en-US" dirty="0"/>
              <a:t>150,000 metadata records in the global </a:t>
            </a:r>
            <a:r>
              <a:rPr lang="en-GB" altLang="en-US" dirty="0" err="1"/>
              <a:t>catalog</a:t>
            </a:r>
            <a:r>
              <a:rPr lang="en-GB" altLang="en-US" dirty="0"/>
              <a:t>, and increasing…</a:t>
            </a:r>
            <a:endParaRPr lang="en-US"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18</a:t>
            </a:fld>
            <a:endParaRPr lang="en-GB" altLang="en-US"/>
          </a:p>
        </p:txBody>
      </p:sp>
    </p:spTree>
    <p:extLst>
      <p:ext uri="{BB962C8B-B14F-4D97-AF65-F5344CB8AC3E}">
        <p14:creationId xmlns:p14="http://schemas.microsoft.com/office/powerpoint/2010/main" val="267841324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Rectangle 5"/>
          <p:cNvSpPr>
            <a:spLocks noGrp="1" noChangeArrowheads="1"/>
          </p:cNvSpPr>
          <p:nvPr>
            <p:ph type="title"/>
          </p:nvPr>
        </p:nvSpPr>
        <p:spPr/>
        <p:txBody>
          <a:bodyPr/>
          <a:lstStyle/>
          <a:p>
            <a:r>
              <a:rPr lang="en-US" altLang="en-US" dirty="0" smtClean="0"/>
              <a:t>GISC status</a:t>
            </a:r>
            <a:endParaRPr lang="en-US" altLang="en-US"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143000"/>
            <a:ext cx="904875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19</a:t>
            </a:fld>
            <a:endParaRPr lang="en-GB" altLang="en-US"/>
          </a:p>
        </p:txBody>
      </p:sp>
    </p:spTree>
    <p:extLst>
      <p:ext uri="{BB962C8B-B14F-4D97-AF65-F5344CB8AC3E}">
        <p14:creationId xmlns:p14="http://schemas.microsoft.com/office/powerpoint/2010/main" val="25361214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5"/>
          <p:cNvSpPr>
            <a:spLocks noGrp="1" noChangeArrowheads="1"/>
          </p:cNvSpPr>
          <p:nvPr>
            <p:ph type="title"/>
          </p:nvPr>
        </p:nvSpPr>
        <p:spPr/>
        <p:txBody>
          <a:bodyPr/>
          <a:lstStyle/>
          <a:p>
            <a:r>
              <a:rPr lang="en-US" altLang="en-US" dirty="0" smtClean="0"/>
              <a:t>WIS </a:t>
            </a:r>
            <a:r>
              <a:rPr lang="en-US" altLang="en-US" dirty="0" err="1" smtClean="0"/>
              <a:t>centres</a:t>
            </a:r>
            <a:r>
              <a:rPr lang="en-US" altLang="en-US" dirty="0" smtClean="0"/>
              <a:t>  (May 2013)</a:t>
            </a:r>
            <a:endParaRPr lang="en-US" altLang="en-US" dirty="0"/>
          </a:p>
        </p:txBody>
      </p:sp>
      <p:graphicFrame>
        <p:nvGraphicFramePr>
          <p:cNvPr id="68612" name="Object 4"/>
          <p:cNvGraphicFramePr>
            <a:graphicFrameLocks noGrp="1" noChangeAspect="1"/>
          </p:cNvGraphicFramePr>
          <p:nvPr>
            <p:ph idx="1"/>
          </p:nvPr>
        </p:nvGraphicFramePr>
        <p:xfrm>
          <a:off x="755650" y="1341438"/>
          <a:ext cx="7632700" cy="5394325"/>
        </p:xfrm>
        <a:graphic>
          <a:graphicData uri="http://schemas.openxmlformats.org/presentationml/2006/ole">
            <mc:AlternateContent xmlns:mc="http://schemas.openxmlformats.org/markup-compatibility/2006">
              <mc:Choice xmlns:v="urn:schemas-microsoft-com:vml" Requires="v">
                <p:oleObj spid="_x0000_s13318" name="Acrobat Document" r:id="rId3" imgW="8019915" imgH="5667285" progId="AcroExch.Document.11">
                  <p:embed/>
                </p:oleObj>
              </mc:Choice>
              <mc:Fallback>
                <p:oleObj name="Acrobat Document" r:id="rId3" imgW="8019915" imgH="5667285" progId="AcroExch.Document.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341438"/>
                        <a:ext cx="7632700" cy="539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20</a:t>
            </a:fld>
            <a:endParaRPr lang="en-GB" altLang="en-US"/>
          </a:p>
        </p:txBody>
      </p:sp>
    </p:spTree>
    <p:extLst>
      <p:ext uri="{BB962C8B-B14F-4D97-AF65-F5344CB8AC3E}">
        <p14:creationId xmlns:p14="http://schemas.microsoft.com/office/powerpoint/2010/main" val="33332705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altLang="en-US"/>
              <a:t>Some well known DCPCs</a:t>
            </a:r>
          </a:p>
        </p:txBody>
      </p:sp>
      <p:sp>
        <p:nvSpPr>
          <p:cNvPr id="39939" name="Rectangle 3"/>
          <p:cNvSpPr>
            <a:spLocks noGrp="1" noChangeArrowheads="1"/>
          </p:cNvSpPr>
          <p:nvPr>
            <p:ph idx="1"/>
          </p:nvPr>
        </p:nvSpPr>
        <p:spPr/>
        <p:txBody>
          <a:bodyPr/>
          <a:lstStyle/>
          <a:p>
            <a:r>
              <a:rPr lang="en-GB" altLang="en-US"/>
              <a:t>ECMWF</a:t>
            </a:r>
          </a:p>
          <a:p>
            <a:r>
              <a:rPr lang="en-GB" altLang="en-US"/>
              <a:t>EUMETSAT</a:t>
            </a:r>
          </a:p>
          <a:p>
            <a:r>
              <a:rPr lang="en-GB" altLang="en-US"/>
              <a:t>NCAR</a:t>
            </a:r>
          </a:p>
          <a:p>
            <a:r>
              <a:rPr lang="en-GB" altLang="en-US"/>
              <a:t>NESDIS-NCDC/NODC/NGDC</a:t>
            </a:r>
          </a:p>
          <a:p>
            <a:r>
              <a:rPr lang="en-GB" altLang="en-US"/>
              <a:t>GRDC</a:t>
            </a:r>
          </a:p>
          <a:p>
            <a:r>
              <a:rPr lang="en-GB" altLang="en-US"/>
              <a:t>WDCs for GHG, Ice</a:t>
            </a:r>
          </a:p>
          <a:p>
            <a:r>
              <a:rPr lang="en-GB" altLang="en-US"/>
              <a:t>…</a:t>
            </a:r>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21</a:t>
            </a:fld>
            <a:endParaRPr lang="en-GB" altLang="en-US"/>
          </a:p>
        </p:txBody>
      </p:sp>
    </p:spTree>
    <p:extLst>
      <p:ext uri="{BB962C8B-B14F-4D97-AF65-F5344CB8AC3E}">
        <p14:creationId xmlns:p14="http://schemas.microsoft.com/office/powerpoint/2010/main" val="7642640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ctrTitle"/>
          </p:nvPr>
        </p:nvSpPr>
        <p:spPr/>
        <p:txBody>
          <a:bodyPr/>
          <a:lstStyle/>
          <a:p>
            <a:endParaRPr lang="en-US" altLang="en-US" dirty="0"/>
          </a:p>
        </p:txBody>
      </p:sp>
      <p:sp>
        <p:nvSpPr>
          <p:cNvPr id="2" name="Subtitle 1"/>
          <p:cNvSpPr>
            <a:spLocks noGrp="1"/>
          </p:cNvSpPr>
          <p:nvPr>
            <p:ph type="subTitle" idx="1"/>
          </p:nvPr>
        </p:nvSpPr>
        <p:spPr/>
        <p:txBody>
          <a:bodyPr/>
          <a:lstStyle/>
          <a:p>
            <a:pPr>
              <a:buNone/>
            </a:pPr>
            <a:r>
              <a:rPr lang="en-GB" altLang="en-US" dirty="0"/>
              <a:t>Exploiting WIS</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22</a:t>
            </a:fld>
            <a:endParaRPr lang="en-GB" altLang="en-US"/>
          </a:p>
        </p:txBody>
      </p:sp>
    </p:spTree>
    <p:extLst>
      <p:ext uri="{BB962C8B-B14F-4D97-AF65-F5344CB8AC3E}">
        <p14:creationId xmlns:p14="http://schemas.microsoft.com/office/powerpoint/2010/main" val="289342978"/>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3379" name="Rectangle 3"/>
          <p:cNvSpPr>
            <a:spLocks noGrp="1" noChangeArrowheads="1"/>
          </p:cNvSpPr>
          <p:nvPr>
            <p:ph type="title"/>
          </p:nvPr>
        </p:nvSpPr>
        <p:spPr/>
        <p:txBody>
          <a:bodyPr/>
          <a:lstStyle/>
          <a:p>
            <a:r>
              <a:rPr lang="en-US" sz="3200"/>
              <a:t>Global Earth Observations </a:t>
            </a:r>
            <a:br>
              <a:rPr lang="en-US" sz="3200"/>
            </a:br>
            <a:r>
              <a:rPr lang="en-US" sz="3200"/>
              <a:t>System of Systems (GEOSS)</a:t>
            </a:r>
          </a:p>
        </p:txBody>
      </p:sp>
      <p:sp>
        <p:nvSpPr>
          <p:cNvPr id="28" name="Footer Placeholder 4"/>
          <p:cNvSpPr>
            <a:spLocks noGrp="1"/>
          </p:cNvSpPr>
          <p:nvPr>
            <p:ph type="ftr" sz="quarter" idx="10"/>
          </p:nvPr>
        </p:nvSpPr>
        <p:spPr/>
        <p:txBody>
          <a:bodyPr/>
          <a:lstStyle/>
          <a:p>
            <a:r>
              <a:rPr lang="en-US"/>
              <a:t>WIS Overview</a:t>
            </a:r>
          </a:p>
        </p:txBody>
      </p:sp>
      <p:sp>
        <p:nvSpPr>
          <p:cNvPr id="29" name="Slide Number Placeholder 5"/>
          <p:cNvSpPr>
            <a:spLocks noGrp="1"/>
          </p:cNvSpPr>
          <p:nvPr>
            <p:ph type="sldNum" sz="quarter" idx="11"/>
          </p:nvPr>
        </p:nvSpPr>
        <p:spPr>
          <a:prstGeom prst="rect">
            <a:avLst/>
          </a:prstGeom>
        </p:spPr>
        <p:txBody>
          <a:bodyPr/>
          <a:lstStyle/>
          <a:p>
            <a:fld id="{B0E603B7-EC33-4748-8D94-315068A8C7F2}" type="slidenum">
              <a:rPr lang="en-US"/>
              <a:pPr/>
              <a:t>23</a:t>
            </a:fld>
            <a:endParaRPr lang="en-US"/>
          </a:p>
        </p:txBody>
      </p:sp>
      <p:sp>
        <p:nvSpPr>
          <p:cNvPr id="1893378" name="AutoShape 2"/>
          <p:cNvSpPr>
            <a:spLocks noChangeArrowheads="1"/>
          </p:cNvSpPr>
          <p:nvPr/>
        </p:nvSpPr>
        <p:spPr bwMode="auto">
          <a:xfrm>
            <a:off x="6041781" y="4171951"/>
            <a:ext cx="486508" cy="333375"/>
          </a:xfrm>
          <a:custGeom>
            <a:avLst/>
            <a:gdLst>
              <a:gd name="G0" fmla="+- 9257 0 0"/>
              <a:gd name="G1" fmla="+- 17865 0 0"/>
              <a:gd name="G2" fmla="+- 8074 0 0"/>
              <a:gd name="G3" fmla="*/ 9257 1 2"/>
              <a:gd name="G4" fmla="+- G3 10800 0"/>
              <a:gd name="G5" fmla="+- 21600 9257 17865"/>
              <a:gd name="G6" fmla="+- 17865 8074 0"/>
              <a:gd name="G7" fmla="*/ G6 1 2"/>
              <a:gd name="G8" fmla="*/ 17865 2 1"/>
              <a:gd name="G9" fmla="+- G8 0 21600"/>
              <a:gd name="G10" fmla="*/ 21600 G0 G1"/>
              <a:gd name="G11" fmla="*/ 21600 G4 G1"/>
              <a:gd name="G12" fmla="*/ 21600 G5 G1"/>
              <a:gd name="G13" fmla="*/ 21600 G7 G1"/>
              <a:gd name="G14" fmla="*/ 17865 1 2"/>
              <a:gd name="G15" fmla="+- G5 0 G4"/>
              <a:gd name="G16" fmla="+- G0 0 G4"/>
              <a:gd name="G17" fmla="*/ G2 G15 G16"/>
              <a:gd name="T0" fmla="*/ 15429 w 21600"/>
              <a:gd name="T1" fmla="*/ 0 h 21600"/>
              <a:gd name="T2" fmla="*/ 9257 w 21600"/>
              <a:gd name="T3" fmla="*/ 8074 h 21600"/>
              <a:gd name="T4" fmla="*/ 0 w 21600"/>
              <a:gd name="T5" fmla="*/ 18655 h 21600"/>
              <a:gd name="T6" fmla="*/ 8933 w 21600"/>
              <a:gd name="T7" fmla="*/ 21600 h 21600"/>
              <a:gd name="T8" fmla="*/ 17865 w 21600"/>
              <a:gd name="T9" fmla="*/ 15682 h 21600"/>
              <a:gd name="T10" fmla="*/ 21600 w 21600"/>
              <a:gd name="T11" fmla="*/ 8074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8074"/>
                </a:lnTo>
                <a:lnTo>
                  <a:pt x="12992" y="8074"/>
                </a:lnTo>
                <a:lnTo>
                  <a:pt x="12992" y="15708"/>
                </a:lnTo>
                <a:lnTo>
                  <a:pt x="0" y="15708"/>
                </a:lnTo>
                <a:lnTo>
                  <a:pt x="0" y="21600"/>
                </a:lnTo>
                <a:lnTo>
                  <a:pt x="17865" y="21600"/>
                </a:lnTo>
                <a:lnTo>
                  <a:pt x="17865" y="8074"/>
                </a:lnTo>
                <a:lnTo>
                  <a:pt x="21600" y="8074"/>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0" name="AutoShape 4"/>
          <p:cNvSpPr>
            <a:spLocks noChangeArrowheads="1"/>
          </p:cNvSpPr>
          <p:nvPr/>
        </p:nvSpPr>
        <p:spPr bwMode="auto">
          <a:xfrm>
            <a:off x="5662246" y="4457701"/>
            <a:ext cx="1701312" cy="352425"/>
          </a:xfrm>
          <a:prstGeom prst="rightArrow">
            <a:avLst>
              <a:gd name="adj1" fmla="val 36935"/>
              <a:gd name="adj2" fmla="val 50288"/>
            </a:avLst>
          </a:prstGeom>
          <a:solidFill>
            <a:srgbClr val="FFCC99"/>
          </a:solidFill>
          <a:ln w="9525">
            <a:solidFill>
              <a:srgbClr val="000000"/>
            </a:solidFill>
            <a:miter lim="800000"/>
            <a:headEnd/>
            <a:tailEnd/>
          </a:ln>
        </p:spPr>
        <p:txBody>
          <a:bodyPr/>
          <a:lstStyle/>
          <a:p>
            <a:endParaRPr lang="en-US"/>
          </a:p>
        </p:txBody>
      </p:sp>
      <p:grpSp>
        <p:nvGrpSpPr>
          <p:cNvPr id="1893381" name="Group 5"/>
          <p:cNvGrpSpPr>
            <a:grpSpLocks/>
          </p:cNvGrpSpPr>
          <p:nvPr/>
        </p:nvGrpSpPr>
        <p:grpSpPr bwMode="auto">
          <a:xfrm>
            <a:off x="7410451" y="1568450"/>
            <a:ext cx="571500" cy="3422650"/>
            <a:chOff x="3856" y="844"/>
            <a:chExt cx="360" cy="2588"/>
          </a:xfrm>
        </p:grpSpPr>
        <p:sp>
          <p:nvSpPr>
            <p:cNvPr id="1893382"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3" name="Text Box 7"/>
            <p:cNvSpPr txBox="1">
              <a:spLocks noChangeArrowheads="1"/>
            </p:cNvSpPr>
            <p:nvPr/>
          </p:nvSpPr>
          <p:spPr bwMode="auto">
            <a:xfrm flipV="1">
              <a:off x="3875" y="1119"/>
              <a:ext cx="310" cy="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93384" name="AutoShape 8"/>
          <p:cNvSpPr>
            <a:spLocks noChangeArrowheads="1"/>
          </p:cNvSpPr>
          <p:nvPr/>
        </p:nvSpPr>
        <p:spPr bwMode="auto">
          <a:xfrm>
            <a:off x="6768612" y="3695701"/>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3385" name="AutoShape 9"/>
          <p:cNvSpPr>
            <a:spLocks noChangeArrowheads="1"/>
          </p:cNvSpPr>
          <p:nvPr/>
        </p:nvSpPr>
        <p:spPr bwMode="auto">
          <a:xfrm>
            <a:off x="6740770" y="2152651"/>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93386" name="AutoShape 10"/>
          <p:cNvSpPr>
            <a:spLocks noChangeArrowheads="1"/>
          </p:cNvSpPr>
          <p:nvPr/>
        </p:nvSpPr>
        <p:spPr bwMode="auto">
          <a:xfrm>
            <a:off x="4010758" y="1676401"/>
            <a:ext cx="1869831" cy="1209675"/>
          </a:xfrm>
          <a:prstGeom prst="roundRect">
            <a:avLst>
              <a:gd name="adj" fmla="val 16667"/>
            </a:avLst>
          </a:prstGeom>
          <a:noFill/>
          <a:ln w="7620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1800">
              <a:solidFill>
                <a:schemeClr val="hlink"/>
              </a:solidFill>
              <a:latin typeface="Arial" charset="0"/>
            </a:endParaRPr>
          </a:p>
        </p:txBody>
      </p:sp>
      <p:sp>
        <p:nvSpPr>
          <p:cNvPr id="1893387" name="AutoShape 11"/>
          <p:cNvSpPr>
            <a:spLocks noChangeArrowheads="1"/>
          </p:cNvSpPr>
          <p:nvPr/>
        </p:nvSpPr>
        <p:spPr bwMode="auto">
          <a:xfrm flipH="1">
            <a:off x="4069374" y="2174876"/>
            <a:ext cx="452803" cy="168275"/>
          </a:xfrm>
          <a:prstGeom prst="rightArrow">
            <a:avLst>
              <a:gd name="adj1" fmla="val 50000"/>
              <a:gd name="adj2" fmla="val 7287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8" name="AutoShape 12"/>
          <p:cNvSpPr>
            <a:spLocks noChangeArrowheads="1"/>
          </p:cNvSpPr>
          <p:nvPr/>
        </p:nvSpPr>
        <p:spPr bwMode="auto">
          <a:xfrm rot="5400000" flipH="1">
            <a:off x="3687885" y="2258646"/>
            <a:ext cx="660400" cy="181708"/>
          </a:xfrm>
          <a:prstGeom prst="rightArrow">
            <a:avLst>
              <a:gd name="adj1" fmla="val 50000"/>
              <a:gd name="adj2" fmla="val 838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9" name="AutoShape 13"/>
          <p:cNvSpPr>
            <a:spLocks noChangeArrowheads="1"/>
          </p:cNvSpPr>
          <p:nvPr/>
        </p:nvSpPr>
        <p:spPr bwMode="auto">
          <a:xfrm>
            <a:off x="5505451" y="2000250"/>
            <a:ext cx="1374531" cy="679450"/>
          </a:xfrm>
          <a:prstGeom prst="roundRect">
            <a:avLst>
              <a:gd name="adj" fmla="val 16667"/>
            </a:avLst>
          </a:prstGeom>
          <a:solidFill>
            <a:srgbClr val="CCECFF"/>
          </a:solidFill>
          <a:ln w="9525">
            <a:solidFill>
              <a:srgbClr val="000000"/>
            </a:solidFill>
            <a:round/>
            <a:headEnd/>
            <a:tailEnd/>
          </a:ln>
        </p:spPr>
        <p:txBody>
          <a:bodyPr/>
          <a:lstStyle/>
          <a:p>
            <a:pPr algn="ctr"/>
            <a:r>
              <a:rPr lang="en-GB" altLang="zh-CN" sz="1200" b="1" dirty="0">
                <a:solidFill>
                  <a:srgbClr val="000000"/>
                </a:solidFill>
                <a:latin typeface="Tahoma" pitchFamily="34" charset="0"/>
                <a:ea typeface="宋体" pitchFamily="2" charset="-122"/>
                <a:cs typeface="Times New Roman" pitchFamily="18" charset="0"/>
              </a:rPr>
              <a:t>GEOSS </a:t>
            </a:r>
            <a:r>
              <a:rPr lang="en-GB" altLang="zh-CN" sz="1200" b="1" dirty="0" smtClean="0">
                <a:solidFill>
                  <a:srgbClr val="000000"/>
                </a:solidFill>
                <a:latin typeface="Tahoma" pitchFamily="34" charset="0"/>
                <a:ea typeface="宋体" pitchFamily="2" charset="-122"/>
                <a:cs typeface="Times New Roman" pitchFamily="18" charset="0"/>
              </a:rPr>
              <a:t>Clearinghouse / Broker </a:t>
            </a:r>
            <a:endParaRPr lang="en-GB" altLang="zh-CN" sz="1200" b="1" dirty="0">
              <a:solidFill>
                <a:srgbClr val="000000"/>
              </a:solidFill>
              <a:latin typeface="Tahoma" pitchFamily="34" charset="0"/>
              <a:ea typeface="宋体" pitchFamily="2" charset="-122"/>
              <a:cs typeface="Times New Roman" pitchFamily="18" charset="0"/>
            </a:endParaRPr>
          </a:p>
        </p:txBody>
      </p:sp>
      <p:sp>
        <p:nvSpPr>
          <p:cNvPr id="1893391" name="AutoShape 15"/>
          <p:cNvSpPr>
            <a:spLocks noChangeArrowheads="1"/>
          </p:cNvSpPr>
          <p:nvPr/>
        </p:nvSpPr>
        <p:spPr bwMode="auto">
          <a:xfrm>
            <a:off x="3470031" y="2520950"/>
            <a:ext cx="102283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Observation</a:t>
            </a:r>
            <a:br>
              <a:rPr lang="en-US" sz="1200" b="1">
                <a:latin typeface="Tahoma" pitchFamily="34" charset="0"/>
              </a:rPr>
            </a:br>
            <a:r>
              <a:rPr lang="en-US" sz="1200" b="1">
                <a:latin typeface="Tahoma" pitchFamily="34" charset="0"/>
              </a:rPr>
              <a:t>Systems</a:t>
            </a:r>
          </a:p>
        </p:txBody>
      </p:sp>
      <p:sp>
        <p:nvSpPr>
          <p:cNvPr id="1893392" name="AutoShape 16"/>
          <p:cNvSpPr>
            <a:spLocks noChangeArrowheads="1"/>
          </p:cNvSpPr>
          <p:nvPr/>
        </p:nvSpPr>
        <p:spPr bwMode="auto">
          <a:xfrm>
            <a:off x="3470031" y="1374775"/>
            <a:ext cx="102283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System</a:t>
            </a:r>
            <a:br>
              <a:rPr lang="en-US" sz="1200" b="1">
                <a:latin typeface="Tahoma" pitchFamily="34" charset="0"/>
              </a:rPr>
            </a:br>
            <a:r>
              <a:rPr lang="en-US" sz="1200" b="1">
                <a:latin typeface="Tahoma" pitchFamily="34" charset="0"/>
              </a:rPr>
              <a:t>Models</a:t>
            </a:r>
          </a:p>
        </p:txBody>
      </p:sp>
      <p:sp>
        <p:nvSpPr>
          <p:cNvPr id="1893393" name="AutoShape 17"/>
          <p:cNvSpPr>
            <a:spLocks noChangeArrowheads="1"/>
          </p:cNvSpPr>
          <p:nvPr/>
        </p:nvSpPr>
        <p:spPr bwMode="auto">
          <a:xfrm>
            <a:off x="4517782" y="1920875"/>
            <a:ext cx="77518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Other </a:t>
            </a:r>
            <a:br>
              <a:rPr lang="en-US" sz="1200" b="1">
                <a:latin typeface="Tahoma" pitchFamily="34" charset="0"/>
              </a:rPr>
            </a:br>
            <a:r>
              <a:rPr lang="en-US" sz="1200" b="1">
                <a:latin typeface="Tahoma" pitchFamily="34" charset="0"/>
              </a:rPr>
              <a:t>Data</a:t>
            </a:r>
            <a:br>
              <a:rPr lang="en-US" sz="1200" b="1">
                <a:latin typeface="Tahoma" pitchFamily="34" charset="0"/>
              </a:rPr>
            </a:br>
            <a:r>
              <a:rPr lang="en-US" sz="1200" b="1">
                <a:latin typeface="Tahoma" pitchFamily="34" charset="0"/>
              </a:rPr>
              <a:t>Sources</a:t>
            </a:r>
          </a:p>
        </p:txBody>
      </p:sp>
      <p:sp>
        <p:nvSpPr>
          <p:cNvPr id="1893394" name="AutoShape 18"/>
          <p:cNvSpPr>
            <a:spLocks noChangeArrowheads="1"/>
          </p:cNvSpPr>
          <p:nvPr/>
        </p:nvSpPr>
        <p:spPr bwMode="auto">
          <a:xfrm>
            <a:off x="4953000" y="3479800"/>
            <a:ext cx="1956289"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r>
              <a:rPr lang="en-US" altLang="zh-CN" sz="1200">
                <a:latin typeface="Tahoma" pitchFamily="34" charset="0"/>
                <a:ea typeface="宋体" pitchFamily="2" charset="-122"/>
              </a:rPr>
              <a:t> </a:t>
            </a:r>
            <a:endParaRPr lang="en-GB" altLang="zh-CN" sz="1200">
              <a:latin typeface="Tahoma" pitchFamily="34" charset="0"/>
              <a:ea typeface="宋体" pitchFamily="2" charset="-122"/>
            </a:endParaRPr>
          </a:p>
        </p:txBody>
      </p:sp>
      <p:sp>
        <p:nvSpPr>
          <p:cNvPr id="1893395" name="Oval 19"/>
          <p:cNvSpPr>
            <a:spLocks noChangeArrowheads="1"/>
          </p:cNvSpPr>
          <p:nvPr/>
        </p:nvSpPr>
        <p:spPr bwMode="auto">
          <a:xfrm>
            <a:off x="762000" y="3251200"/>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3396" name="Oval 20"/>
          <p:cNvSpPr>
            <a:spLocks noChangeArrowheads="1"/>
          </p:cNvSpPr>
          <p:nvPr/>
        </p:nvSpPr>
        <p:spPr bwMode="auto">
          <a:xfrm>
            <a:off x="778120" y="1609725"/>
            <a:ext cx="1638300" cy="1612900"/>
          </a:xfrm>
          <a:prstGeom prst="ellipse">
            <a:avLst/>
          </a:prstGeom>
          <a:solidFill>
            <a:srgbClr val="CCE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 Earth</a:t>
            </a:r>
            <a:br>
              <a:rPr lang="en-US" sz="1600">
                <a:latin typeface="Arial" charset="0"/>
              </a:rPr>
            </a:br>
            <a:r>
              <a:rPr lang="en-US" sz="1600">
                <a:latin typeface="Arial" charset="0"/>
              </a:rPr>
              <a:t>Observations </a:t>
            </a:r>
            <a:br>
              <a:rPr lang="en-US" sz="1600">
                <a:latin typeface="Arial" charset="0"/>
              </a:rPr>
            </a:br>
            <a:r>
              <a:rPr lang="en-US" sz="1600">
                <a:latin typeface="Arial" charset="0"/>
              </a:rPr>
              <a:t>System of </a:t>
            </a:r>
            <a:br>
              <a:rPr lang="en-US" sz="1600">
                <a:latin typeface="Arial" charset="0"/>
              </a:rPr>
            </a:br>
            <a:r>
              <a:rPr lang="en-US" sz="1600">
                <a:latin typeface="Arial" charset="0"/>
              </a:rPr>
              <a:t>Systems </a:t>
            </a:r>
            <a:br>
              <a:rPr lang="en-US" sz="1600">
                <a:latin typeface="Arial" charset="0"/>
              </a:rPr>
            </a:br>
            <a:r>
              <a:rPr lang="en-US" sz="1600">
                <a:latin typeface="Arial" charset="0"/>
              </a:rPr>
              <a:t>(GEOSS)</a:t>
            </a:r>
          </a:p>
        </p:txBody>
      </p:sp>
      <p:sp>
        <p:nvSpPr>
          <p:cNvPr id="1893397" name="AutoShape 21"/>
          <p:cNvSpPr>
            <a:spLocks/>
          </p:cNvSpPr>
          <p:nvPr/>
        </p:nvSpPr>
        <p:spPr bwMode="auto">
          <a:xfrm>
            <a:off x="2394439" y="3346450"/>
            <a:ext cx="354623" cy="1498600"/>
          </a:xfrm>
          <a:prstGeom prst="leftBrace">
            <a:avLst>
              <a:gd name="adj1" fmla="val 32507"/>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8" name="AutoShape 22"/>
          <p:cNvSpPr>
            <a:spLocks/>
          </p:cNvSpPr>
          <p:nvPr/>
        </p:nvSpPr>
        <p:spPr bwMode="auto">
          <a:xfrm>
            <a:off x="2425212" y="1450975"/>
            <a:ext cx="356088" cy="1879600"/>
          </a:xfrm>
          <a:prstGeom prst="leftBrace">
            <a:avLst>
              <a:gd name="adj1" fmla="val 406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9" name="AutoShape 23"/>
          <p:cNvSpPr>
            <a:spLocks noChangeArrowheads="1"/>
          </p:cNvSpPr>
          <p:nvPr/>
        </p:nvSpPr>
        <p:spPr bwMode="auto">
          <a:xfrm>
            <a:off x="3314700" y="4267200"/>
            <a:ext cx="2747597" cy="5397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dirty="0" smtClean="0">
                <a:latin typeface="Tahoma" pitchFamily="34" charset="0"/>
                <a:ea typeface="宋体" pitchFamily="2" charset="-122"/>
              </a:rPr>
              <a:t>Data </a:t>
            </a:r>
            <a:r>
              <a:rPr lang="en-GB" altLang="zh-CN" sz="1200" b="1" dirty="0">
                <a:latin typeface="Tahoma" pitchFamily="34" charset="0"/>
                <a:ea typeface="宋体" pitchFamily="2" charset="-122"/>
              </a:rPr>
              <a:t>Collection or Production Centres (DCPC's)</a:t>
            </a:r>
            <a:r>
              <a:rPr lang="en-GB" altLang="zh-CN" sz="1200" b="1" dirty="0">
                <a:solidFill>
                  <a:srgbClr val="000000"/>
                </a:solidFill>
                <a:latin typeface="Tahoma" pitchFamily="34" charset="0"/>
                <a:ea typeface="宋体" pitchFamily="2" charset="-122"/>
                <a:cs typeface="Times New Roman" pitchFamily="18" charset="0"/>
              </a:rPr>
              <a:t> </a:t>
            </a:r>
          </a:p>
        </p:txBody>
      </p:sp>
      <p:sp>
        <p:nvSpPr>
          <p:cNvPr id="1893400" name="AutoShape 24"/>
          <p:cNvSpPr>
            <a:spLocks noChangeArrowheads="1"/>
          </p:cNvSpPr>
          <p:nvPr/>
        </p:nvSpPr>
        <p:spPr bwMode="auto">
          <a:xfrm rot="-5400000">
            <a:off x="3881805" y="3954829"/>
            <a:ext cx="323850" cy="294542"/>
          </a:xfrm>
          <a:prstGeom prst="leftRightArrow">
            <a:avLst>
              <a:gd name="adj1" fmla="val 41574"/>
              <a:gd name="adj2" fmla="val 2324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1" name="AutoShape 25"/>
          <p:cNvSpPr>
            <a:spLocks noChangeArrowheads="1"/>
          </p:cNvSpPr>
          <p:nvPr/>
        </p:nvSpPr>
        <p:spPr bwMode="auto">
          <a:xfrm>
            <a:off x="4476751" y="3549651"/>
            <a:ext cx="470388" cy="269875"/>
          </a:xfrm>
          <a:prstGeom prst="leftRightArrow">
            <a:avLst>
              <a:gd name="adj1" fmla="val 33991"/>
              <a:gd name="adj2" fmla="val 547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2" name="AutoShape 26"/>
          <p:cNvSpPr>
            <a:spLocks noChangeArrowheads="1"/>
          </p:cNvSpPr>
          <p:nvPr/>
        </p:nvSpPr>
        <p:spPr bwMode="auto">
          <a:xfrm>
            <a:off x="3327889" y="3332163"/>
            <a:ext cx="1148862" cy="6096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
        <p:nvSpPr>
          <p:cNvPr id="30" name="AutoShape 25"/>
          <p:cNvSpPr>
            <a:spLocks noChangeArrowheads="1"/>
          </p:cNvSpPr>
          <p:nvPr/>
        </p:nvSpPr>
        <p:spPr bwMode="auto">
          <a:xfrm rot="5400000">
            <a:off x="5917458" y="2971862"/>
            <a:ext cx="766762" cy="249115"/>
          </a:xfrm>
          <a:prstGeom prst="leftRightArrow">
            <a:avLst>
              <a:gd name="adj1" fmla="val 33991"/>
              <a:gd name="adj2" fmla="val 54776"/>
            </a:avLst>
          </a:prstGeom>
          <a:solidFill>
            <a:srgbClr val="FFC000"/>
          </a:solidFill>
          <a:ln w="9525">
            <a:solidFill>
              <a:schemeClr val="tx1"/>
            </a:solidFill>
            <a:miter lim="800000"/>
            <a:headEnd/>
            <a:tailEnd/>
          </a:ln>
          <a:effectLst/>
          <a:extLst/>
        </p:spPr>
        <p:txBody>
          <a:bodyPr wrap="none" anchor="ctr"/>
          <a:lstStyle/>
          <a:p>
            <a:endParaRPr lang="en-US"/>
          </a:p>
        </p:txBody>
      </p:sp>
    </p:spTree>
    <p:extLst>
      <p:ext uri="{BB962C8B-B14F-4D97-AF65-F5344CB8AC3E}">
        <p14:creationId xmlns:p14="http://schemas.microsoft.com/office/powerpoint/2010/main" val="4803449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9044" name="Rectangle 4"/>
          <p:cNvSpPr>
            <a:spLocks noGrp="1" noChangeArrowheads="1"/>
          </p:cNvSpPr>
          <p:nvPr>
            <p:ph type="title"/>
          </p:nvPr>
        </p:nvSpPr>
        <p:spPr/>
        <p:txBody>
          <a:bodyPr/>
          <a:lstStyle/>
          <a:p>
            <a:r>
              <a:rPr lang="en-US" sz="3600"/>
              <a:t>Global Observing System (GOS)</a:t>
            </a:r>
            <a:endParaRPr lang="en-US" sz="1900" b="1"/>
          </a:p>
        </p:txBody>
      </p:sp>
      <p:sp>
        <p:nvSpPr>
          <p:cNvPr id="25" name="Footer Placeholder 4"/>
          <p:cNvSpPr>
            <a:spLocks noGrp="1"/>
          </p:cNvSpPr>
          <p:nvPr>
            <p:ph type="ftr" sz="quarter" idx="10"/>
          </p:nvPr>
        </p:nvSpPr>
        <p:spPr/>
        <p:txBody>
          <a:bodyPr/>
          <a:lstStyle/>
          <a:p>
            <a:r>
              <a:rPr lang="en-US" smtClean="0"/>
              <a:t>WIS Overview</a:t>
            </a:r>
            <a:endParaRPr lang="en-US" dirty="0"/>
          </a:p>
        </p:txBody>
      </p:sp>
      <p:sp>
        <p:nvSpPr>
          <p:cNvPr id="26" name="Slide Number Placeholder 5"/>
          <p:cNvSpPr>
            <a:spLocks noGrp="1"/>
          </p:cNvSpPr>
          <p:nvPr>
            <p:ph type="sldNum" sz="quarter" idx="11"/>
          </p:nvPr>
        </p:nvSpPr>
        <p:spPr>
          <a:prstGeom prst="rect">
            <a:avLst/>
          </a:prstGeom>
        </p:spPr>
        <p:txBody>
          <a:bodyPr/>
          <a:lstStyle/>
          <a:p>
            <a:fld id="{05003263-F6F8-44FE-953B-9E93A8B69704}" type="slidenum">
              <a:rPr lang="en-US"/>
              <a:pPr/>
              <a:t>24</a:t>
            </a:fld>
            <a:endParaRPr lang="en-US" dirty="0"/>
          </a:p>
        </p:txBody>
      </p:sp>
      <p:sp>
        <p:nvSpPr>
          <p:cNvPr id="1879042" name="AutoShape 2"/>
          <p:cNvSpPr>
            <a:spLocks noChangeArrowheads="1"/>
          </p:cNvSpPr>
          <p:nvPr/>
        </p:nvSpPr>
        <p:spPr bwMode="auto">
          <a:xfrm rot="3215967">
            <a:off x="4464966" y="3460568"/>
            <a:ext cx="763588" cy="300403"/>
          </a:xfrm>
          <a:prstGeom prst="rightArrow">
            <a:avLst>
              <a:gd name="adj1" fmla="val 48426"/>
              <a:gd name="adj2" fmla="val 29503"/>
            </a:avLst>
          </a:prstGeom>
          <a:solidFill>
            <a:srgbClr val="FFCC99"/>
          </a:solidFill>
          <a:ln w="9525">
            <a:solidFill>
              <a:srgbClr val="000000"/>
            </a:solidFill>
            <a:miter lim="800000"/>
            <a:headEnd/>
            <a:tailEnd/>
          </a:ln>
        </p:spPr>
        <p:txBody>
          <a:bodyPr/>
          <a:lstStyle/>
          <a:p>
            <a:endParaRPr lang="en-US"/>
          </a:p>
        </p:txBody>
      </p:sp>
      <p:sp>
        <p:nvSpPr>
          <p:cNvPr id="1879043" name="AutoShape 3"/>
          <p:cNvSpPr>
            <a:spLocks noChangeArrowheads="1"/>
          </p:cNvSpPr>
          <p:nvPr/>
        </p:nvSpPr>
        <p:spPr bwMode="auto">
          <a:xfrm rot="5400000">
            <a:off x="5667864" y="3065341"/>
            <a:ext cx="1416050" cy="301869"/>
          </a:xfrm>
          <a:prstGeom prst="rightArrow">
            <a:avLst>
              <a:gd name="adj1" fmla="val 48426"/>
              <a:gd name="adj2" fmla="val 54447"/>
            </a:avLst>
          </a:prstGeom>
          <a:solidFill>
            <a:srgbClr val="FFCC99"/>
          </a:solidFill>
          <a:ln w="9525">
            <a:solidFill>
              <a:srgbClr val="000000"/>
            </a:solidFill>
            <a:miter lim="800000"/>
            <a:headEnd/>
            <a:tailEnd/>
          </a:ln>
        </p:spPr>
        <p:txBody>
          <a:bodyPr/>
          <a:lstStyle/>
          <a:p>
            <a:endParaRPr lang="en-US"/>
          </a:p>
        </p:txBody>
      </p:sp>
      <p:sp>
        <p:nvSpPr>
          <p:cNvPr id="1879045" name="AutoShape 5"/>
          <p:cNvSpPr>
            <a:spLocks noChangeArrowheads="1"/>
          </p:cNvSpPr>
          <p:nvPr/>
        </p:nvSpPr>
        <p:spPr bwMode="auto">
          <a:xfrm>
            <a:off x="6787662" y="2495551"/>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79046" name="AutoShape 6"/>
          <p:cNvSpPr>
            <a:spLocks noChangeArrowheads="1"/>
          </p:cNvSpPr>
          <p:nvPr/>
        </p:nvSpPr>
        <p:spPr bwMode="auto">
          <a:xfrm>
            <a:off x="5605096" y="1771651"/>
            <a:ext cx="1581150" cy="16986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GB" altLang="zh-CN" sz="1200" b="1">
                <a:solidFill>
                  <a:srgbClr val="000000"/>
                </a:solidFill>
                <a:latin typeface="Arial Narrow" pitchFamily="34" charset="0"/>
                <a:ea typeface="宋体" pitchFamily="2" charset="-122"/>
              </a:rPr>
              <a:t>WMO Global Telecommunications System (GTS)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and </a:t>
            </a:r>
            <a:r>
              <a:rPr lang="en-GB" altLang="zh-CN" sz="1200" b="1">
                <a:solidFill>
                  <a:srgbClr val="000000"/>
                </a:solidFill>
                <a:latin typeface="Arial Narrow" pitchFamily="34" charset="0"/>
                <a:ea typeface="宋体" pitchFamily="2" charset="-122"/>
              </a:rPr>
              <a:t>Regional</a:t>
            </a:r>
          </a:p>
          <a:p>
            <a:pPr algn="ctr" eaLnBrk="1" hangingPunct="1"/>
            <a:r>
              <a:rPr lang="en-GB" altLang="zh-CN" sz="1200" b="1">
                <a:solidFill>
                  <a:srgbClr val="000000"/>
                </a:solidFill>
                <a:latin typeface="Arial Narrow" pitchFamily="34" charset="0"/>
                <a:ea typeface="宋体" pitchFamily="2" charset="-122"/>
              </a:rPr>
              <a:t>Telecommunication</a:t>
            </a:r>
          </a:p>
          <a:p>
            <a:pPr algn="ctr" eaLnBrk="1" hangingPunct="1"/>
            <a:r>
              <a:rPr lang="en-GB" altLang="zh-CN" sz="1200" b="1">
                <a:solidFill>
                  <a:srgbClr val="000000"/>
                </a:solidFill>
                <a:latin typeface="Arial Narrow" pitchFamily="34" charset="0"/>
                <a:ea typeface="宋体" pitchFamily="2" charset="-122"/>
              </a:rPr>
              <a:t>Hubs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(also known as </a:t>
            </a:r>
            <a:br>
              <a:rPr lang="en-GB" altLang="zh-CN" sz="1200">
                <a:solidFill>
                  <a:srgbClr val="000000"/>
                </a:solidFill>
                <a:latin typeface="Arial Narrow" pitchFamily="34" charset="0"/>
                <a:ea typeface="宋体" pitchFamily="2" charset="-122"/>
              </a:rPr>
            </a:br>
            <a:r>
              <a:rPr lang="en-GB" altLang="zh-CN" sz="1200" b="1">
                <a:solidFill>
                  <a:srgbClr val="000000"/>
                </a:solidFill>
                <a:latin typeface="Arial Narrow" pitchFamily="34" charset="0"/>
                <a:ea typeface="宋体" pitchFamily="2" charset="-122"/>
              </a:rPr>
              <a:t>WIS DCPC</a:t>
            </a:r>
            <a:r>
              <a:rPr lang="en-GB" altLang="zh-CN" sz="1200">
                <a:solidFill>
                  <a:srgbClr val="000000"/>
                </a:solidFill>
                <a:latin typeface="Arial Narrow" pitchFamily="34" charset="0"/>
                <a:ea typeface="宋体" pitchFamily="2" charset="-122"/>
              </a:rPr>
              <a:t>'s)</a:t>
            </a:r>
            <a:r>
              <a:rPr lang="en-US" altLang="zh-CN" sz="1200">
                <a:latin typeface="Arial" charset="0"/>
                <a:ea typeface="宋体" pitchFamily="2" charset="-122"/>
              </a:rPr>
              <a:t> </a:t>
            </a:r>
            <a:endParaRPr lang="en-GB" altLang="zh-CN" sz="1200">
              <a:latin typeface="Arial" charset="0"/>
              <a:ea typeface="宋体" pitchFamily="2" charset="-122"/>
            </a:endParaRPr>
          </a:p>
        </p:txBody>
      </p:sp>
      <p:sp>
        <p:nvSpPr>
          <p:cNvPr id="1879047" name="AutoShape 7"/>
          <p:cNvSpPr>
            <a:spLocks noChangeArrowheads="1"/>
          </p:cNvSpPr>
          <p:nvPr/>
        </p:nvSpPr>
        <p:spPr bwMode="auto">
          <a:xfrm>
            <a:off x="2803282" y="2952751"/>
            <a:ext cx="2517531" cy="5429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400" b="1">
                <a:solidFill>
                  <a:srgbClr val="000000"/>
                </a:solidFill>
                <a:latin typeface="Arial Narrow" pitchFamily="34" charset="0"/>
              </a:rPr>
              <a:t>National Meteorological Centres </a:t>
            </a:r>
            <a:br>
              <a:rPr lang="en-US" sz="1400" b="1">
                <a:solidFill>
                  <a:srgbClr val="000000"/>
                </a:solidFill>
                <a:latin typeface="Arial Narrow" pitchFamily="34" charset="0"/>
              </a:rPr>
            </a:br>
            <a:r>
              <a:rPr lang="en-US" sz="1400">
                <a:solidFill>
                  <a:srgbClr val="000000"/>
                </a:solidFill>
                <a:latin typeface="Arial Narrow" pitchFamily="34" charset="0"/>
              </a:rPr>
              <a:t>(also known as </a:t>
            </a:r>
            <a:r>
              <a:rPr lang="en-US" sz="1400" b="1">
                <a:solidFill>
                  <a:srgbClr val="000000"/>
                </a:solidFill>
                <a:latin typeface="Arial Narrow" pitchFamily="34" charset="0"/>
              </a:rPr>
              <a:t>WIS NC</a:t>
            </a:r>
            <a:r>
              <a:rPr lang="en-US" sz="1400">
                <a:solidFill>
                  <a:srgbClr val="000000"/>
                </a:solidFill>
                <a:latin typeface="Arial Narrow" pitchFamily="34" charset="0"/>
              </a:rPr>
              <a:t>'s )</a:t>
            </a:r>
            <a:endParaRPr lang="en-GB" altLang="zh-CN" sz="1400">
              <a:latin typeface="Arial Narrow" pitchFamily="34" charset="0"/>
              <a:ea typeface="宋体" pitchFamily="2" charset="-122"/>
            </a:endParaRPr>
          </a:p>
        </p:txBody>
      </p:sp>
      <p:sp>
        <p:nvSpPr>
          <p:cNvPr id="1879048" name="AutoShape 8"/>
          <p:cNvSpPr>
            <a:spLocks noChangeArrowheads="1"/>
          </p:cNvSpPr>
          <p:nvPr/>
        </p:nvSpPr>
        <p:spPr bwMode="auto">
          <a:xfrm>
            <a:off x="2813539" y="1539875"/>
            <a:ext cx="2564423" cy="1277938"/>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200" b="1">
                <a:latin typeface="Tahoma" pitchFamily="34" charset="0"/>
              </a:rPr>
              <a:t>Global Observing System </a:t>
            </a:r>
            <a:br>
              <a:rPr lang="en-US" sz="1200" b="1">
                <a:latin typeface="Tahoma" pitchFamily="34" charset="0"/>
              </a:rPr>
            </a:br>
            <a:r>
              <a:rPr lang="en-US" sz="1200" b="1">
                <a:latin typeface="Tahoma" pitchFamily="34" charset="0"/>
              </a:rPr>
              <a:t>of WWW</a:t>
            </a:r>
            <a:r>
              <a:rPr lang="en-GB" altLang="zh-CN" sz="1200">
                <a:latin typeface="Tahoma" pitchFamily="34" charset="0"/>
                <a:ea typeface="宋体" pitchFamily="2" charset="-122"/>
              </a:rPr>
              <a:t> (operated by NMHS's)</a:t>
            </a:r>
            <a:r>
              <a:rPr lang="en-US" altLang="zh-CN" sz="1200" b="1">
                <a:latin typeface="Tahoma" pitchFamily="34" charset="0"/>
                <a:ea typeface="宋体" pitchFamily="2" charset="-122"/>
              </a:rPr>
              <a:t> </a:t>
            </a:r>
            <a:endParaRPr lang="en-GB" altLang="zh-CN" sz="1200" b="1">
              <a:latin typeface="Tahoma" pitchFamily="34" charset="0"/>
              <a:ea typeface="宋体" pitchFamily="2" charset="-122"/>
            </a:endParaRPr>
          </a:p>
        </p:txBody>
      </p:sp>
      <p:sp>
        <p:nvSpPr>
          <p:cNvPr id="1879049" name="AutoShape 9"/>
          <p:cNvSpPr>
            <a:spLocks noChangeArrowheads="1"/>
          </p:cNvSpPr>
          <p:nvPr/>
        </p:nvSpPr>
        <p:spPr bwMode="auto">
          <a:xfrm>
            <a:off x="5295900" y="3016251"/>
            <a:ext cx="328246" cy="295275"/>
          </a:xfrm>
          <a:prstGeom prst="leftRightArrow">
            <a:avLst>
              <a:gd name="adj1" fmla="val 33991"/>
              <a:gd name="adj2" fmla="val 3493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79050" name="Group 10"/>
          <p:cNvGrpSpPr>
            <a:grpSpLocks/>
          </p:cNvGrpSpPr>
          <p:nvPr/>
        </p:nvGrpSpPr>
        <p:grpSpPr bwMode="auto">
          <a:xfrm>
            <a:off x="7420708" y="1625600"/>
            <a:ext cx="571500" cy="3365500"/>
            <a:chOff x="3856" y="844"/>
            <a:chExt cx="360" cy="2588"/>
          </a:xfrm>
        </p:grpSpPr>
        <p:sp>
          <p:nvSpPr>
            <p:cNvPr id="1879051" name="AutoShape 1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2" name="Text Box 12"/>
            <p:cNvSpPr txBox="1">
              <a:spLocks noChangeArrowheads="1"/>
            </p:cNvSpPr>
            <p:nvPr/>
          </p:nvSpPr>
          <p:spPr bwMode="auto">
            <a:xfrm flipV="1">
              <a:off x="3875" y="1129"/>
              <a:ext cx="310" cy="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79053" name="AutoShape 13"/>
          <p:cNvSpPr>
            <a:spLocks noChangeArrowheads="1"/>
          </p:cNvSpPr>
          <p:nvPr/>
        </p:nvSpPr>
        <p:spPr bwMode="auto">
          <a:xfrm>
            <a:off x="6778870" y="4149726"/>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79054" name="AutoShape 14"/>
          <p:cNvSpPr>
            <a:spLocks noChangeArrowheads="1"/>
          </p:cNvSpPr>
          <p:nvPr/>
        </p:nvSpPr>
        <p:spPr bwMode="auto">
          <a:xfrm>
            <a:off x="4963259"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79055" name="Oval 15"/>
          <p:cNvSpPr>
            <a:spLocks noChangeArrowheads="1"/>
          </p:cNvSpPr>
          <p:nvPr/>
        </p:nvSpPr>
        <p:spPr bwMode="auto">
          <a:xfrm>
            <a:off x="742951"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WWW</a:t>
            </a:r>
            <a:br>
              <a:rPr lang="en-US" sz="1600">
                <a:latin typeface="Arial" charset="0"/>
              </a:rPr>
            </a:br>
            <a:r>
              <a:rPr lang="en-US" sz="1600">
                <a:latin typeface="Arial" charset="0"/>
              </a:rPr>
              <a:t>Global </a:t>
            </a:r>
            <a:br>
              <a:rPr lang="en-US" sz="1600">
                <a:latin typeface="Arial" charset="0"/>
              </a:rPr>
            </a:br>
            <a:r>
              <a:rPr lang="en-US" sz="1600">
                <a:latin typeface="Arial" charset="0"/>
              </a:rPr>
              <a:t>Observing </a:t>
            </a:r>
            <a:br>
              <a:rPr lang="en-US" sz="1600">
                <a:latin typeface="Arial" charset="0"/>
              </a:rPr>
            </a:br>
            <a:r>
              <a:rPr lang="en-US" sz="1600">
                <a:latin typeface="Arial" charset="0"/>
              </a:rPr>
              <a:t>System</a:t>
            </a:r>
            <a:br>
              <a:rPr lang="en-US" sz="1600">
                <a:latin typeface="Arial" charset="0"/>
              </a:rPr>
            </a:br>
            <a:r>
              <a:rPr lang="en-US" sz="1600">
                <a:latin typeface="Arial" charset="0"/>
              </a:rPr>
              <a:t>(WWW GOS)</a:t>
            </a:r>
          </a:p>
        </p:txBody>
      </p:sp>
      <p:sp>
        <p:nvSpPr>
          <p:cNvPr id="1879056" name="Oval 16"/>
          <p:cNvSpPr>
            <a:spLocks noChangeArrowheads="1"/>
          </p:cNvSpPr>
          <p:nvPr/>
        </p:nvSpPr>
        <p:spPr bwMode="auto">
          <a:xfrm>
            <a:off x="742951"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79057" name="AutoShape 17"/>
          <p:cNvSpPr>
            <a:spLocks/>
          </p:cNvSpPr>
          <p:nvPr/>
        </p:nvSpPr>
        <p:spPr bwMode="auto">
          <a:xfrm>
            <a:off x="2384181" y="1576389"/>
            <a:ext cx="356088"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8" name="AutoShape 18"/>
          <p:cNvSpPr>
            <a:spLocks/>
          </p:cNvSpPr>
          <p:nvPr/>
        </p:nvSpPr>
        <p:spPr bwMode="auto">
          <a:xfrm>
            <a:off x="239443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9" name="AutoShape 19"/>
          <p:cNvSpPr>
            <a:spLocks noChangeArrowheads="1"/>
          </p:cNvSpPr>
          <p:nvPr/>
        </p:nvSpPr>
        <p:spPr bwMode="auto">
          <a:xfrm>
            <a:off x="2926373" y="2038351"/>
            <a:ext cx="2313842" cy="2460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observations </a:t>
            </a:r>
            <a:r>
              <a:rPr lang="en-US" sz="1200">
                <a:solidFill>
                  <a:srgbClr val="000000"/>
                </a:solidFill>
                <a:latin typeface="Arial Narrow" pitchFamily="34" charset="0"/>
              </a:rPr>
              <a:t>(satellite and surface)</a:t>
            </a:r>
            <a:endParaRPr lang="en-GB" altLang="zh-CN" sz="1200">
              <a:latin typeface="Arial Narrow" pitchFamily="34" charset="0"/>
              <a:ea typeface="宋体" pitchFamily="2" charset="-122"/>
            </a:endParaRPr>
          </a:p>
        </p:txBody>
      </p:sp>
      <p:sp>
        <p:nvSpPr>
          <p:cNvPr id="1879060" name="AutoShape 20"/>
          <p:cNvSpPr>
            <a:spLocks noChangeArrowheads="1"/>
          </p:cNvSpPr>
          <p:nvPr/>
        </p:nvSpPr>
        <p:spPr bwMode="auto">
          <a:xfrm>
            <a:off x="2926374" y="2425701"/>
            <a:ext cx="2324100" cy="25082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inter-comparison and validation</a:t>
            </a:r>
            <a:endParaRPr lang="en-GB" altLang="zh-CN" sz="1200">
              <a:latin typeface="Arial Narrow" pitchFamily="34" charset="0"/>
              <a:ea typeface="宋体" pitchFamily="2" charset="-122"/>
            </a:endParaRPr>
          </a:p>
        </p:txBody>
      </p:sp>
      <p:sp>
        <p:nvSpPr>
          <p:cNvPr id="1879061" name="AutoShape 21"/>
          <p:cNvSpPr>
            <a:spLocks noChangeArrowheads="1"/>
          </p:cNvSpPr>
          <p:nvPr/>
        </p:nvSpPr>
        <p:spPr bwMode="auto">
          <a:xfrm rot="-5400000" flipH="1" flipV="1">
            <a:off x="4020588" y="2212059"/>
            <a:ext cx="125412" cy="282820"/>
          </a:xfrm>
          <a:prstGeom prst="rightArrow">
            <a:avLst>
              <a:gd name="adj1" fmla="val 32593"/>
              <a:gd name="adj2" fmla="val 6456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2" name="AutoShape 22"/>
          <p:cNvSpPr>
            <a:spLocks noChangeArrowheads="1"/>
          </p:cNvSpPr>
          <p:nvPr/>
        </p:nvSpPr>
        <p:spPr bwMode="auto">
          <a:xfrm rot="-5400000" flipH="1" flipV="1">
            <a:off x="3955013" y="2674022"/>
            <a:ext cx="268287" cy="282820"/>
          </a:xfrm>
          <a:prstGeom prst="rightArrow">
            <a:avLst>
              <a:gd name="adj1" fmla="val 25852"/>
              <a:gd name="adj2" fmla="val 3122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3" name="AutoShape 23"/>
          <p:cNvSpPr>
            <a:spLocks noChangeArrowheads="1"/>
          </p:cNvSpPr>
          <p:nvPr/>
        </p:nvSpPr>
        <p:spPr bwMode="auto">
          <a:xfrm>
            <a:off x="5253404" y="2430464"/>
            <a:ext cx="344365" cy="231775"/>
          </a:xfrm>
          <a:prstGeom prst="rightArrow">
            <a:avLst>
              <a:gd name="adj1" fmla="val 39722"/>
              <a:gd name="adj2" fmla="val 4821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021337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1091" name="Rectangle 3"/>
          <p:cNvSpPr>
            <a:spLocks noGrp="1" noChangeArrowheads="1"/>
          </p:cNvSpPr>
          <p:nvPr>
            <p:ph type="title"/>
          </p:nvPr>
        </p:nvSpPr>
        <p:spPr/>
        <p:txBody>
          <a:bodyPr/>
          <a:lstStyle/>
          <a:p>
            <a:r>
              <a:rPr lang="en-US" sz="3200" dirty="0" smtClean="0"/>
              <a:t>Global </a:t>
            </a:r>
            <a:r>
              <a:rPr lang="en-US" sz="3200" dirty="0" err="1" smtClean="0"/>
              <a:t>hydrologocical</a:t>
            </a:r>
            <a:r>
              <a:rPr lang="en-US" sz="3200" dirty="0" smtClean="0"/>
              <a:t> data including WHYCOS</a:t>
            </a:r>
            <a:endParaRPr lang="en-US" sz="3200" dirty="0"/>
          </a:p>
        </p:txBody>
      </p:sp>
      <p:sp>
        <p:nvSpPr>
          <p:cNvPr id="22" name="Footer Placeholder 4"/>
          <p:cNvSpPr>
            <a:spLocks noGrp="1"/>
          </p:cNvSpPr>
          <p:nvPr>
            <p:ph type="ftr" sz="quarter" idx="10"/>
          </p:nvPr>
        </p:nvSpPr>
        <p:spPr/>
        <p:txBody>
          <a:bodyPr/>
          <a:lstStyle/>
          <a:p>
            <a:r>
              <a:rPr lang="en-US" smtClean="0"/>
              <a:t>WIS Overview</a:t>
            </a:r>
            <a:endParaRPr lang="en-US" dirty="0"/>
          </a:p>
        </p:txBody>
      </p:sp>
      <p:sp>
        <p:nvSpPr>
          <p:cNvPr id="23" name="Slide Number Placeholder 5"/>
          <p:cNvSpPr>
            <a:spLocks noGrp="1"/>
          </p:cNvSpPr>
          <p:nvPr>
            <p:ph type="sldNum" sz="quarter" idx="11"/>
          </p:nvPr>
        </p:nvSpPr>
        <p:spPr>
          <a:prstGeom prst="rect">
            <a:avLst/>
          </a:prstGeom>
        </p:spPr>
        <p:txBody>
          <a:bodyPr/>
          <a:lstStyle/>
          <a:p>
            <a:fld id="{3A2E8D7E-7A5C-4FB8-A753-83CEF4CFBE4C}" type="slidenum">
              <a:rPr lang="en-US"/>
              <a:pPr/>
              <a:t>25</a:t>
            </a:fld>
            <a:endParaRPr lang="en-US"/>
          </a:p>
        </p:txBody>
      </p:sp>
      <p:sp>
        <p:nvSpPr>
          <p:cNvPr id="1881090" name="AutoShape 2"/>
          <p:cNvSpPr>
            <a:spLocks noChangeArrowheads="1"/>
          </p:cNvSpPr>
          <p:nvPr/>
        </p:nvSpPr>
        <p:spPr bwMode="auto">
          <a:xfrm>
            <a:off x="6906358" y="3117851"/>
            <a:ext cx="504092" cy="263525"/>
          </a:xfrm>
          <a:prstGeom prst="rightArrow">
            <a:avLst>
              <a:gd name="adj1" fmla="val 50000"/>
              <a:gd name="adj2" fmla="val 51807"/>
            </a:avLst>
          </a:prstGeom>
          <a:solidFill>
            <a:srgbClr val="FFCC99"/>
          </a:solidFill>
          <a:ln w="9525">
            <a:solidFill>
              <a:srgbClr val="000000"/>
            </a:solidFill>
            <a:miter lim="800000"/>
            <a:headEnd/>
            <a:tailEnd/>
          </a:ln>
        </p:spPr>
        <p:txBody>
          <a:bodyPr/>
          <a:lstStyle/>
          <a:p>
            <a:endParaRPr lang="en-US"/>
          </a:p>
        </p:txBody>
      </p:sp>
      <p:sp>
        <p:nvSpPr>
          <p:cNvPr id="1881092" name="AutoShape 4"/>
          <p:cNvSpPr>
            <a:spLocks noChangeArrowheads="1"/>
          </p:cNvSpPr>
          <p:nvPr/>
        </p:nvSpPr>
        <p:spPr bwMode="auto">
          <a:xfrm>
            <a:off x="6925408" y="2447926"/>
            <a:ext cx="479181"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3" name="AutoShape 5"/>
          <p:cNvSpPr>
            <a:spLocks noChangeArrowheads="1"/>
          </p:cNvSpPr>
          <p:nvPr/>
        </p:nvSpPr>
        <p:spPr bwMode="auto">
          <a:xfrm rot="5400000">
            <a:off x="5877414" y="3513015"/>
            <a:ext cx="539750" cy="301869"/>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1094" name="AutoShape 6"/>
          <p:cNvSpPr>
            <a:spLocks noChangeArrowheads="1"/>
          </p:cNvSpPr>
          <p:nvPr/>
        </p:nvSpPr>
        <p:spPr bwMode="auto">
          <a:xfrm>
            <a:off x="4758104" y="3009901"/>
            <a:ext cx="2290396" cy="519113"/>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(also known as </a:t>
            </a:r>
            <a:r>
              <a:rPr lang="en-GB" altLang="zh-CN" sz="1200" b="1">
                <a:solidFill>
                  <a:srgbClr val="000000"/>
                </a:solidFill>
                <a:latin typeface="Tahoma" pitchFamily="34" charset="0"/>
                <a:ea typeface="宋体" pitchFamily="2" charset="-122"/>
                <a:cs typeface="Times New Roman" pitchFamily="18" charset="0"/>
              </a:rPr>
              <a:t>WIS DCPC</a:t>
            </a:r>
            <a:r>
              <a:rPr lang="en-GB" altLang="zh-CN" sz="1200">
                <a:solidFill>
                  <a:srgbClr val="000000"/>
                </a:solidFill>
                <a:latin typeface="Tahoma" pitchFamily="34" charset="0"/>
                <a:ea typeface="宋体" pitchFamily="2" charset="-122"/>
                <a:cs typeface="Times New Roman" pitchFamily="18" charset="0"/>
              </a:rPr>
              <a:t>'s)</a:t>
            </a:r>
          </a:p>
        </p:txBody>
      </p:sp>
      <p:sp>
        <p:nvSpPr>
          <p:cNvPr id="1881095" name="AutoShape 7"/>
          <p:cNvSpPr>
            <a:spLocks noChangeArrowheads="1"/>
          </p:cNvSpPr>
          <p:nvPr/>
        </p:nvSpPr>
        <p:spPr bwMode="auto">
          <a:xfrm>
            <a:off x="3572608" y="1685926"/>
            <a:ext cx="3352800" cy="544513"/>
          </a:xfrm>
          <a:prstGeom prst="roundRect">
            <a:avLst>
              <a:gd name="adj" fmla="val 16667"/>
            </a:avLst>
          </a:prstGeom>
          <a:solidFill>
            <a:srgbClr val="CCFF99"/>
          </a:solidFill>
          <a:ln w="9525">
            <a:solidFill>
              <a:srgbClr val="000000"/>
            </a:solidFill>
            <a:round/>
            <a:headEnd/>
            <a:tailEnd/>
          </a:ln>
        </p:spPr>
        <p:txBody>
          <a:bodyPr/>
          <a:lstStyle/>
          <a:p>
            <a:pPr algn="ctr"/>
            <a:r>
              <a:rPr lang="en-US" sz="1200" i="1">
                <a:latin typeface="Tahoma" pitchFamily="34" charset="0"/>
              </a:rPr>
              <a:t>regional</a:t>
            </a:r>
            <a:r>
              <a:rPr lang="en-US" sz="1200" b="1">
                <a:latin typeface="Tahoma" pitchFamily="34" charset="0"/>
              </a:rPr>
              <a:t> Hydrological Cycle </a:t>
            </a:r>
            <a:br>
              <a:rPr lang="en-US" sz="1200" b="1">
                <a:latin typeface="Tahoma" pitchFamily="34" charset="0"/>
              </a:rPr>
            </a:br>
            <a:r>
              <a:rPr lang="en-US" sz="1200" b="1">
                <a:latin typeface="Tahoma" pitchFamily="34" charset="0"/>
              </a:rPr>
              <a:t>Observing Systems (HYCOSs)</a:t>
            </a: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1096" name="AutoShape 8"/>
          <p:cNvSpPr>
            <a:spLocks noChangeArrowheads="1"/>
          </p:cNvSpPr>
          <p:nvPr/>
        </p:nvSpPr>
        <p:spPr bwMode="auto">
          <a:xfrm>
            <a:off x="6925408" y="1927226"/>
            <a:ext cx="479181"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7" name="AutoShape 9"/>
          <p:cNvSpPr>
            <a:spLocks noChangeArrowheads="1"/>
          </p:cNvSpPr>
          <p:nvPr/>
        </p:nvSpPr>
        <p:spPr bwMode="auto">
          <a:xfrm rot="5400000">
            <a:off x="4403725" y="2971434"/>
            <a:ext cx="450850" cy="257908"/>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098" name="AutoShape 10"/>
          <p:cNvSpPr>
            <a:spLocks noChangeArrowheads="1"/>
          </p:cNvSpPr>
          <p:nvPr/>
        </p:nvSpPr>
        <p:spPr bwMode="auto">
          <a:xfrm>
            <a:off x="4299438" y="2320925"/>
            <a:ext cx="2615712" cy="546100"/>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National Hydrological Services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(also known as </a:t>
            </a:r>
            <a:r>
              <a:rPr lang="pt-BR" altLang="zh-CN" sz="1200" b="1">
                <a:latin typeface="Arial" charset="0"/>
                <a:ea typeface="宋体" pitchFamily="2" charset="-122"/>
                <a:cs typeface="Times New Roman" pitchFamily="18" charset="0"/>
              </a:rPr>
              <a:t>WIS NC</a:t>
            </a:r>
            <a:r>
              <a:rPr lang="pt-BR" altLang="zh-CN" sz="1200">
                <a:latin typeface="Arial" charset="0"/>
                <a:ea typeface="宋体" pitchFamily="2" charset="-122"/>
                <a:cs typeface="Times New Roman" pitchFamily="18" charset="0"/>
              </a:rPr>
              <a:t>'s)</a:t>
            </a:r>
            <a:endParaRPr lang="en-US" sz="1200">
              <a:latin typeface="Arial" charset="0"/>
              <a:ea typeface="宋体" pitchFamily="2" charset="-122"/>
              <a:cs typeface="Times New Roman" pitchFamily="18" charset="0"/>
            </a:endParaRPr>
          </a:p>
        </p:txBody>
      </p:sp>
      <p:sp>
        <p:nvSpPr>
          <p:cNvPr id="1881099" name="AutoShape 11"/>
          <p:cNvSpPr>
            <a:spLocks noChangeArrowheads="1"/>
          </p:cNvSpPr>
          <p:nvPr/>
        </p:nvSpPr>
        <p:spPr bwMode="auto">
          <a:xfrm rot="5400000">
            <a:off x="3937000" y="2333992"/>
            <a:ext cx="450850" cy="256442"/>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81100" name="Group 12"/>
          <p:cNvGrpSpPr>
            <a:grpSpLocks/>
          </p:cNvGrpSpPr>
          <p:nvPr/>
        </p:nvGrpSpPr>
        <p:grpSpPr bwMode="auto">
          <a:xfrm>
            <a:off x="7420708" y="1638300"/>
            <a:ext cx="571500" cy="3352800"/>
            <a:chOff x="3856" y="844"/>
            <a:chExt cx="360" cy="2588"/>
          </a:xfrm>
        </p:grpSpPr>
        <p:sp>
          <p:nvSpPr>
            <p:cNvPr id="1881101" name="AutoShape 13"/>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2" name="Text Box 14"/>
            <p:cNvSpPr txBox="1">
              <a:spLocks noChangeArrowheads="1"/>
            </p:cNvSpPr>
            <p:nvPr/>
          </p:nvSpPr>
          <p:spPr bwMode="auto">
            <a:xfrm flipV="1">
              <a:off x="3875" y="1126"/>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1103" name="AutoShape 15"/>
          <p:cNvSpPr>
            <a:spLocks noChangeArrowheads="1"/>
          </p:cNvSpPr>
          <p:nvPr/>
        </p:nvSpPr>
        <p:spPr bwMode="auto">
          <a:xfrm>
            <a:off x="6778870" y="4149726"/>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1104" name="AutoShape 16"/>
          <p:cNvSpPr>
            <a:spLocks noChangeArrowheads="1"/>
          </p:cNvSpPr>
          <p:nvPr/>
        </p:nvSpPr>
        <p:spPr bwMode="auto">
          <a:xfrm>
            <a:off x="4963259"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1105" name="Oval 17"/>
          <p:cNvSpPr>
            <a:spLocks noChangeArrowheads="1"/>
          </p:cNvSpPr>
          <p:nvPr/>
        </p:nvSpPr>
        <p:spPr bwMode="auto">
          <a:xfrm>
            <a:off x="742951"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dirty="0" smtClean="0">
                <a:latin typeface="Arial" charset="0"/>
              </a:rPr>
              <a:t>Global</a:t>
            </a:r>
            <a:r>
              <a:rPr lang="en-US" sz="1600" dirty="0">
                <a:latin typeface="Arial" charset="0"/>
              </a:rPr>
              <a:t/>
            </a:r>
            <a:br>
              <a:rPr lang="en-US" sz="1600" dirty="0">
                <a:latin typeface="Arial" charset="0"/>
              </a:rPr>
            </a:br>
            <a:r>
              <a:rPr lang="en-US" sz="1600" dirty="0">
                <a:latin typeface="Arial" charset="0"/>
              </a:rPr>
              <a:t>Hydrological </a:t>
            </a:r>
            <a:br>
              <a:rPr lang="en-US" sz="1600" dirty="0">
                <a:latin typeface="Arial" charset="0"/>
              </a:rPr>
            </a:br>
            <a:r>
              <a:rPr lang="en-US" sz="1600" dirty="0" smtClean="0">
                <a:latin typeface="Arial" charset="0"/>
              </a:rPr>
              <a:t>data including</a:t>
            </a:r>
            <a:r>
              <a:rPr lang="en-US" sz="1600" dirty="0">
                <a:latin typeface="Arial" charset="0"/>
              </a:rPr>
              <a:t/>
            </a:r>
            <a:br>
              <a:rPr lang="en-US" sz="1600" dirty="0">
                <a:latin typeface="Arial" charset="0"/>
              </a:rPr>
            </a:br>
            <a:r>
              <a:rPr lang="en-US" sz="1600" dirty="0" smtClean="0">
                <a:latin typeface="Arial" charset="0"/>
              </a:rPr>
              <a:t>WHYCOS</a:t>
            </a:r>
            <a:endParaRPr lang="en-US" sz="1600" dirty="0">
              <a:latin typeface="Arial" charset="0"/>
            </a:endParaRPr>
          </a:p>
        </p:txBody>
      </p:sp>
      <p:sp>
        <p:nvSpPr>
          <p:cNvPr id="1881106" name="Oval 18"/>
          <p:cNvSpPr>
            <a:spLocks noChangeArrowheads="1"/>
          </p:cNvSpPr>
          <p:nvPr/>
        </p:nvSpPr>
        <p:spPr bwMode="auto">
          <a:xfrm>
            <a:off x="742951"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1107" name="AutoShape 19"/>
          <p:cNvSpPr>
            <a:spLocks/>
          </p:cNvSpPr>
          <p:nvPr/>
        </p:nvSpPr>
        <p:spPr bwMode="auto">
          <a:xfrm>
            <a:off x="2384181" y="1576389"/>
            <a:ext cx="356088"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8" name="AutoShape 20"/>
          <p:cNvSpPr>
            <a:spLocks/>
          </p:cNvSpPr>
          <p:nvPr/>
        </p:nvSpPr>
        <p:spPr bwMode="auto">
          <a:xfrm>
            <a:off x="239443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175696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3145" name="Rectangle 9"/>
          <p:cNvSpPr>
            <a:spLocks noGrp="1" noChangeArrowheads="1"/>
          </p:cNvSpPr>
          <p:nvPr>
            <p:ph type="title"/>
          </p:nvPr>
        </p:nvSpPr>
        <p:spPr/>
        <p:txBody>
          <a:bodyPr/>
          <a:lstStyle/>
          <a:p>
            <a:r>
              <a:rPr lang="en-US" sz="3600"/>
              <a:t>Global Atmosphere Watch (GAW)</a:t>
            </a:r>
          </a:p>
        </p:txBody>
      </p:sp>
      <p:sp>
        <p:nvSpPr>
          <p:cNvPr id="29" name="Footer Placeholder 4"/>
          <p:cNvSpPr>
            <a:spLocks noGrp="1"/>
          </p:cNvSpPr>
          <p:nvPr>
            <p:ph type="ftr" sz="quarter" idx="10"/>
          </p:nvPr>
        </p:nvSpPr>
        <p:spPr/>
        <p:txBody>
          <a:bodyPr/>
          <a:lstStyle/>
          <a:p>
            <a:r>
              <a:rPr lang="en-US"/>
              <a:t>WIS Overview</a:t>
            </a:r>
          </a:p>
        </p:txBody>
      </p:sp>
      <p:sp>
        <p:nvSpPr>
          <p:cNvPr id="30" name="Slide Number Placeholder 5"/>
          <p:cNvSpPr>
            <a:spLocks noGrp="1"/>
          </p:cNvSpPr>
          <p:nvPr>
            <p:ph type="sldNum" sz="quarter" idx="11"/>
          </p:nvPr>
        </p:nvSpPr>
        <p:spPr>
          <a:prstGeom prst="rect">
            <a:avLst/>
          </a:prstGeom>
        </p:spPr>
        <p:txBody>
          <a:bodyPr/>
          <a:lstStyle/>
          <a:p>
            <a:fld id="{51A05E85-9C97-475C-B20D-98E0B040DEC6}" type="slidenum">
              <a:rPr lang="en-US"/>
              <a:pPr/>
              <a:t>26</a:t>
            </a:fld>
            <a:endParaRPr lang="en-US"/>
          </a:p>
        </p:txBody>
      </p:sp>
      <p:sp>
        <p:nvSpPr>
          <p:cNvPr id="1883138" name="AutoShape 2"/>
          <p:cNvSpPr>
            <a:spLocks noChangeArrowheads="1"/>
          </p:cNvSpPr>
          <p:nvPr/>
        </p:nvSpPr>
        <p:spPr bwMode="auto">
          <a:xfrm>
            <a:off x="4834304" y="2733675"/>
            <a:ext cx="339969"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39" name="AutoShape 3"/>
          <p:cNvSpPr>
            <a:spLocks noChangeArrowheads="1"/>
          </p:cNvSpPr>
          <p:nvPr/>
        </p:nvSpPr>
        <p:spPr bwMode="auto">
          <a:xfrm rot="2982555">
            <a:off x="4190574" y="3347000"/>
            <a:ext cx="1230312" cy="203689"/>
          </a:xfrm>
          <a:prstGeom prst="rightArrow">
            <a:avLst>
              <a:gd name="adj1" fmla="val 49093"/>
              <a:gd name="adj2" fmla="val 83013"/>
            </a:avLst>
          </a:prstGeom>
          <a:solidFill>
            <a:srgbClr val="FFCC99"/>
          </a:solidFill>
          <a:ln w="9525">
            <a:solidFill>
              <a:srgbClr val="000000"/>
            </a:solidFill>
            <a:miter lim="800000"/>
            <a:headEnd/>
            <a:tailEnd/>
          </a:ln>
        </p:spPr>
        <p:txBody>
          <a:bodyPr/>
          <a:lstStyle/>
          <a:p>
            <a:endParaRPr lang="en-US"/>
          </a:p>
        </p:txBody>
      </p:sp>
      <p:sp>
        <p:nvSpPr>
          <p:cNvPr id="1883140" name="AutoShape 4"/>
          <p:cNvSpPr>
            <a:spLocks noChangeArrowheads="1"/>
          </p:cNvSpPr>
          <p:nvPr/>
        </p:nvSpPr>
        <p:spPr bwMode="auto">
          <a:xfrm rot="5400000">
            <a:off x="4812630" y="3220733"/>
            <a:ext cx="1230312" cy="202223"/>
          </a:xfrm>
          <a:prstGeom prst="rightArrow">
            <a:avLst>
              <a:gd name="adj1" fmla="val 49093"/>
              <a:gd name="adj2" fmla="val 83615"/>
            </a:avLst>
          </a:prstGeom>
          <a:solidFill>
            <a:srgbClr val="FFCC99"/>
          </a:solidFill>
          <a:ln w="9525">
            <a:solidFill>
              <a:srgbClr val="000000"/>
            </a:solidFill>
            <a:miter lim="800000"/>
            <a:headEnd/>
            <a:tailEnd/>
          </a:ln>
        </p:spPr>
        <p:txBody>
          <a:bodyPr/>
          <a:lstStyle/>
          <a:p>
            <a:endParaRPr lang="en-US"/>
          </a:p>
        </p:txBody>
      </p:sp>
      <p:sp>
        <p:nvSpPr>
          <p:cNvPr id="1883141" name="AutoShape 5"/>
          <p:cNvSpPr>
            <a:spLocks noChangeArrowheads="1"/>
          </p:cNvSpPr>
          <p:nvPr/>
        </p:nvSpPr>
        <p:spPr bwMode="auto">
          <a:xfrm>
            <a:off x="6803781" y="3313114"/>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2" name="AutoShape 6"/>
          <p:cNvSpPr>
            <a:spLocks noChangeArrowheads="1"/>
          </p:cNvSpPr>
          <p:nvPr/>
        </p:nvSpPr>
        <p:spPr bwMode="auto">
          <a:xfrm rot="5400000" flipV="1">
            <a:off x="6025906" y="3013442"/>
            <a:ext cx="260350" cy="275492"/>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3" name="AutoShape 7"/>
          <p:cNvSpPr>
            <a:spLocks noChangeArrowheads="1"/>
          </p:cNvSpPr>
          <p:nvPr/>
        </p:nvSpPr>
        <p:spPr bwMode="auto">
          <a:xfrm rot="5400000" flipV="1">
            <a:off x="6013206" y="2353042"/>
            <a:ext cx="285750" cy="275492"/>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4" name="AutoShape 8"/>
          <p:cNvSpPr>
            <a:spLocks noChangeArrowheads="1"/>
          </p:cNvSpPr>
          <p:nvPr/>
        </p:nvSpPr>
        <p:spPr bwMode="auto">
          <a:xfrm>
            <a:off x="4706816" y="1946275"/>
            <a:ext cx="339969"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46" name="AutoShape 10"/>
          <p:cNvSpPr>
            <a:spLocks noChangeArrowheads="1"/>
          </p:cNvSpPr>
          <p:nvPr/>
        </p:nvSpPr>
        <p:spPr bwMode="auto">
          <a:xfrm rot="5400000" flipV="1">
            <a:off x="3784844" y="2333992"/>
            <a:ext cx="349250" cy="275492"/>
          </a:xfrm>
          <a:prstGeom prst="rightArrow">
            <a:avLst>
              <a:gd name="adj1" fmla="val 42537"/>
              <a:gd name="adj2" fmla="val 37766"/>
            </a:avLst>
          </a:prstGeom>
          <a:solidFill>
            <a:schemeClr val="hlink"/>
          </a:solidFill>
          <a:ln w="9525">
            <a:solidFill>
              <a:srgbClr val="000000"/>
            </a:solidFill>
            <a:miter lim="800000"/>
            <a:headEnd/>
            <a:tailEnd/>
          </a:ln>
        </p:spPr>
        <p:txBody>
          <a:bodyPr/>
          <a:lstStyle/>
          <a:p>
            <a:endParaRPr lang="en-US"/>
          </a:p>
        </p:txBody>
      </p:sp>
      <p:sp>
        <p:nvSpPr>
          <p:cNvPr id="1883147" name="AutoShape 11"/>
          <p:cNvSpPr>
            <a:spLocks noChangeArrowheads="1"/>
          </p:cNvSpPr>
          <p:nvPr/>
        </p:nvSpPr>
        <p:spPr bwMode="auto">
          <a:xfrm>
            <a:off x="2987920" y="2638426"/>
            <a:ext cx="1847850" cy="5953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Tahoma" pitchFamily="34" charset="0"/>
              </a:rPr>
              <a:t>National Centers</a:t>
            </a:r>
            <a:r>
              <a:rPr lang="en-US" sz="1100" b="1">
                <a:solidFill>
                  <a:srgbClr val="000000"/>
                </a:solidFill>
                <a:latin typeface="Tahoma" pitchFamily="34" charset="0"/>
                <a:ea typeface="宋体" pitchFamily="2" charset="-122"/>
                <a:cs typeface="Times New Roman" pitchFamily="18" charset="0"/>
              </a:rPr>
              <a:t/>
            </a:r>
            <a:br>
              <a:rPr lang="en-US" sz="1100" b="1">
                <a:solidFill>
                  <a:srgbClr val="000000"/>
                </a:solidFill>
                <a:latin typeface="Tahoma" pitchFamily="34" charset="0"/>
                <a:ea typeface="宋体" pitchFamily="2" charset="-122"/>
                <a:cs typeface="Times New Roman" pitchFamily="18" charset="0"/>
              </a:rPr>
            </a:br>
            <a:r>
              <a:rPr lang="en-GB" altLang="zh-CN" sz="1400">
                <a:solidFill>
                  <a:srgbClr val="000000"/>
                </a:solidFill>
                <a:latin typeface="Arial" charset="0"/>
                <a:ea typeface="宋体" pitchFamily="2" charset="-122"/>
              </a:rPr>
              <a:t>(includes </a:t>
            </a:r>
            <a:r>
              <a:rPr lang="en-GB" altLang="zh-CN" sz="1400" b="1">
                <a:solidFill>
                  <a:srgbClr val="000000"/>
                </a:solidFill>
                <a:latin typeface="Arial" charset="0"/>
                <a:ea typeface="宋体" pitchFamily="2" charset="-122"/>
              </a:rPr>
              <a:t>WIS NC</a:t>
            </a:r>
            <a:r>
              <a:rPr lang="en-GB" altLang="zh-CN" sz="1400">
                <a:solidFill>
                  <a:srgbClr val="000000"/>
                </a:solidFill>
                <a:latin typeface="Arial" charset="0"/>
                <a:ea typeface="宋体" pitchFamily="2" charset="-122"/>
              </a:rPr>
              <a:t>'s)</a:t>
            </a:r>
            <a:endParaRPr lang="en-US" sz="1400">
              <a:solidFill>
                <a:srgbClr val="000000"/>
              </a:solidFill>
              <a:latin typeface="Arial" charset="0"/>
            </a:endParaRPr>
          </a:p>
        </p:txBody>
      </p:sp>
      <p:sp>
        <p:nvSpPr>
          <p:cNvPr id="1883148" name="AutoShape 12"/>
          <p:cNvSpPr>
            <a:spLocks noChangeArrowheads="1"/>
          </p:cNvSpPr>
          <p:nvPr/>
        </p:nvSpPr>
        <p:spPr bwMode="auto">
          <a:xfrm>
            <a:off x="6803781" y="2684464"/>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9" name="AutoShape 13"/>
          <p:cNvSpPr>
            <a:spLocks noChangeArrowheads="1"/>
          </p:cNvSpPr>
          <p:nvPr/>
        </p:nvSpPr>
        <p:spPr bwMode="auto">
          <a:xfrm rot="5400000">
            <a:off x="5854456" y="3512771"/>
            <a:ext cx="603250" cy="219808"/>
          </a:xfrm>
          <a:prstGeom prst="rightArrow">
            <a:avLst>
              <a:gd name="adj1" fmla="val 47833"/>
              <a:gd name="adj2" fmla="val 68001"/>
            </a:avLst>
          </a:prstGeom>
          <a:solidFill>
            <a:srgbClr val="FFCC99"/>
          </a:solidFill>
          <a:ln w="9525">
            <a:solidFill>
              <a:srgbClr val="000000"/>
            </a:solidFill>
            <a:miter lim="800000"/>
            <a:headEnd/>
            <a:tailEnd/>
          </a:ln>
        </p:spPr>
        <p:txBody>
          <a:bodyPr/>
          <a:lstStyle/>
          <a:p>
            <a:endParaRPr lang="en-US"/>
          </a:p>
        </p:txBody>
      </p:sp>
      <p:sp>
        <p:nvSpPr>
          <p:cNvPr id="1883150" name="AutoShape 14"/>
          <p:cNvSpPr>
            <a:spLocks noChangeArrowheads="1"/>
          </p:cNvSpPr>
          <p:nvPr/>
        </p:nvSpPr>
        <p:spPr bwMode="auto">
          <a:xfrm>
            <a:off x="5174274" y="2641600"/>
            <a:ext cx="1928446" cy="3873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GAWSIS Web site</a:t>
            </a:r>
          </a:p>
        </p:txBody>
      </p:sp>
      <p:sp>
        <p:nvSpPr>
          <p:cNvPr id="1883151" name="AutoShape 15"/>
          <p:cNvSpPr>
            <a:spLocks noChangeArrowheads="1"/>
          </p:cNvSpPr>
          <p:nvPr/>
        </p:nvSpPr>
        <p:spPr bwMode="auto">
          <a:xfrm>
            <a:off x="2835520" y="1755776"/>
            <a:ext cx="2006111" cy="6207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Arial" charset="0"/>
                <a:ea typeface="宋体" pitchFamily="2" charset="-122"/>
                <a:cs typeface="Times New Roman" pitchFamily="18" charset="0"/>
              </a:rPr>
              <a:t>Observing systems contributing to GAW</a:t>
            </a:r>
            <a:endParaRPr lang="en-US" sz="1400" b="1" i="1">
              <a:solidFill>
                <a:srgbClr val="000000"/>
              </a:solidFill>
              <a:latin typeface="Arial" charset="0"/>
              <a:ea typeface="宋体" pitchFamily="2" charset="-122"/>
              <a:cs typeface="Times New Roman" pitchFamily="18" charset="0"/>
            </a:endParaRPr>
          </a:p>
        </p:txBody>
      </p:sp>
      <p:grpSp>
        <p:nvGrpSpPr>
          <p:cNvPr id="1883152" name="Group 16"/>
          <p:cNvGrpSpPr>
            <a:grpSpLocks/>
          </p:cNvGrpSpPr>
          <p:nvPr/>
        </p:nvGrpSpPr>
        <p:grpSpPr bwMode="auto">
          <a:xfrm>
            <a:off x="7439759" y="1638300"/>
            <a:ext cx="571500" cy="3352800"/>
            <a:chOff x="3856" y="844"/>
            <a:chExt cx="360" cy="2588"/>
          </a:xfrm>
        </p:grpSpPr>
        <p:sp>
          <p:nvSpPr>
            <p:cNvPr id="1883153"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54" name="Text Box 18"/>
            <p:cNvSpPr txBox="1">
              <a:spLocks noChangeArrowheads="1"/>
            </p:cNvSpPr>
            <p:nvPr/>
          </p:nvSpPr>
          <p:spPr bwMode="auto">
            <a:xfrm flipV="1">
              <a:off x="3875" y="1069"/>
              <a:ext cx="310" cy="2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83155" name="AutoShape 19"/>
          <p:cNvSpPr>
            <a:spLocks noChangeArrowheads="1"/>
          </p:cNvSpPr>
          <p:nvPr/>
        </p:nvSpPr>
        <p:spPr bwMode="auto">
          <a:xfrm>
            <a:off x="6797920" y="4149726"/>
            <a:ext cx="631580"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3156" name="AutoShape 20"/>
          <p:cNvSpPr>
            <a:spLocks noChangeArrowheads="1"/>
          </p:cNvSpPr>
          <p:nvPr/>
        </p:nvSpPr>
        <p:spPr bwMode="auto">
          <a:xfrm>
            <a:off x="4982308"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3157" name="Oval 21"/>
          <p:cNvSpPr>
            <a:spLocks noChangeArrowheads="1"/>
          </p:cNvSpPr>
          <p:nvPr/>
        </p:nvSpPr>
        <p:spPr bwMode="auto">
          <a:xfrm>
            <a:off x="762000"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Atmosphere </a:t>
            </a:r>
            <a:br>
              <a:rPr lang="en-US" sz="1600">
                <a:latin typeface="Arial" charset="0"/>
              </a:rPr>
            </a:br>
            <a:r>
              <a:rPr lang="en-US" sz="1600">
                <a:latin typeface="Arial" charset="0"/>
              </a:rPr>
              <a:t>Watch </a:t>
            </a:r>
            <a:br>
              <a:rPr lang="en-US" sz="1600">
                <a:latin typeface="Arial" charset="0"/>
              </a:rPr>
            </a:br>
            <a:r>
              <a:rPr lang="en-US" sz="1600">
                <a:latin typeface="Arial" charset="0"/>
              </a:rPr>
              <a:t>(GAW)</a:t>
            </a:r>
          </a:p>
        </p:txBody>
      </p:sp>
      <p:sp>
        <p:nvSpPr>
          <p:cNvPr id="1883158" name="Oval 22"/>
          <p:cNvSpPr>
            <a:spLocks noChangeArrowheads="1"/>
          </p:cNvSpPr>
          <p:nvPr/>
        </p:nvSpPr>
        <p:spPr bwMode="auto">
          <a:xfrm>
            <a:off x="762000"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3159" name="AutoShape 23"/>
          <p:cNvSpPr>
            <a:spLocks/>
          </p:cNvSpPr>
          <p:nvPr/>
        </p:nvSpPr>
        <p:spPr bwMode="auto">
          <a:xfrm>
            <a:off x="2403231" y="1576389"/>
            <a:ext cx="356089"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0" name="AutoShape 24"/>
          <p:cNvSpPr>
            <a:spLocks/>
          </p:cNvSpPr>
          <p:nvPr/>
        </p:nvSpPr>
        <p:spPr bwMode="auto">
          <a:xfrm>
            <a:off x="241348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1" name="AutoShape 25"/>
          <p:cNvSpPr>
            <a:spLocks noChangeArrowheads="1"/>
          </p:cNvSpPr>
          <p:nvPr/>
        </p:nvSpPr>
        <p:spPr bwMode="auto">
          <a:xfrm>
            <a:off x="5539155" y="3289300"/>
            <a:ext cx="1569427" cy="3492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 Web site</a:t>
            </a:r>
          </a:p>
        </p:txBody>
      </p:sp>
      <p:sp>
        <p:nvSpPr>
          <p:cNvPr id="1883162" name="AutoShape 26"/>
          <p:cNvSpPr>
            <a:spLocks noChangeArrowheads="1"/>
          </p:cNvSpPr>
          <p:nvPr/>
        </p:nvSpPr>
        <p:spPr bwMode="auto">
          <a:xfrm>
            <a:off x="6803781" y="1970089"/>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63" name="AutoShape 27"/>
          <p:cNvSpPr>
            <a:spLocks noChangeArrowheads="1"/>
          </p:cNvSpPr>
          <p:nvPr/>
        </p:nvSpPr>
        <p:spPr bwMode="auto">
          <a:xfrm>
            <a:off x="5046785" y="1704975"/>
            <a:ext cx="2055935" cy="77470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Arial" charset="0"/>
                <a:ea typeface="宋体" pitchFamily="2" charset="-122"/>
                <a:cs typeface="Times New Roman" pitchFamily="18" charset="0"/>
              </a:rPr>
              <a:t>World Data Centres</a:t>
            </a:r>
            <a:br>
              <a:rPr lang="en-GB" altLang="zh-CN" sz="1400" b="1">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(also known as </a:t>
            </a:r>
            <a:br>
              <a:rPr lang="en-GB" altLang="zh-CN" sz="1400">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 </a:t>
            </a:r>
            <a:r>
              <a:rPr lang="en-GB" altLang="zh-CN" sz="1400" b="1">
                <a:solidFill>
                  <a:srgbClr val="000000"/>
                </a:solidFill>
                <a:latin typeface="Arial" charset="0"/>
                <a:ea typeface="宋体" pitchFamily="2" charset="-122"/>
                <a:cs typeface="Times New Roman" pitchFamily="18" charset="0"/>
              </a:rPr>
              <a:t>WIS DCPC</a:t>
            </a:r>
            <a:r>
              <a:rPr lang="en-GB" altLang="zh-CN" sz="1400">
                <a:solidFill>
                  <a:srgbClr val="000000"/>
                </a:solidFill>
                <a:latin typeface="Arial" charset="0"/>
                <a:ea typeface="宋体" pitchFamily="2" charset="-122"/>
                <a:cs typeface="Times New Roman" pitchFamily="18" charset="0"/>
              </a:rPr>
              <a:t>'s)</a:t>
            </a:r>
          </a:p>
        </p:txBody>
      </p:sp>
    </p:spTree>
    <p:extLst>
      <p:ext uri="{BB962C8B-B14F-4D97-AF65-F5344CB8AC3E}">
        <p14:creationId xmlns:p14="http://schemas.microsoft.com/office/powerpoint/2010/main" val="2276012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5188" name="Rectangle 4"/>
          <p:cNvSpPr>
            <a:spLocks noGrp="1" noChangeArrowheads="1"/>
          </p:cNvSpPr>
          <p:nvPr>
            <p:ph type="title"/>
          </p:nvPr>
        </p:nvSpPr>
        <p:spPr/>
        <p:txBody>
          <a:bodyPr/>
          <a:lstStyle/>
          <a:p>
            <a:r>
              <a:rPr lang="en-US" sz="3600"/>
              <a:t>World Climate Programme (WCP)</a:t>
            </a:r>
            <a:endParaRPr lang="en-US" sz="3600" b="1"/>
          </a:p>
        </p:txBody>
      </p:sp>
      <p:sp>
        <p:nvSpPr>
          <p:cNvPr id="33" name="Footer Placeholder 4"/>
          <p:cNvSpPr>
            <a:spLocks noGrp="1"/>
          </p:cNvSpPr>
          <p:nvPr>
            <p:ph type="ftr" sz="quarter" idx="10"/>
          </p:nvPr>
        </p:nvSpPr>
        <p:spPr/>
        <p:txBody>
          <a:bodyPr/>
          <a:lstStyle/>
          <a:p>
            <a:r>
              <a:rPr lang="en-US"/>
              <a:t>WIS Overview</a:t>
            </a:r>
          </a:p>
        </p:txBody>
      </p:sp>
      <p:sp>
        <p:nvSpPr>
          <p:cNvPr id="34" name="Slide Number Placeholder 5"/>
          <p:cNvSpPr>
            <a:spLocks noGrp="1"/>
          </p:cNvSpPr>
          <p:nvPr>
            <p:ph type="sldNum" sz="quarter" idx="11"/>
          </p:nvPr>
        </p:nvSpPr>
        <p:spPr>
          <a:prstGeom prst="rect">
            <a:avLst/>
          </a:prstGeom>
        </p:spPr>
        <p:txBody>
          <a:bodyPr/>
          <a:lstStyle/>
          <a:p>
            <a:fld id="{AFD9857F-305C-468D-B77B-82B1FA4CF45E}" type="slidenum">
              <a:rPr lang="en-US"/>
              <a:pPr/>
              <a:t>27</a:t>
            </a:fld>
            <a:endParaRPr lang="en-US"/>
          </a:p>
        </p:txBody>
      </p:sp>
      <p:sp>
        <p:nvSpPr>
          <p:cNvPr id="1885186" name="AutoShape 2"/>
          <p:cNvSpPr>
            <a:spLocks noChangeArrowheads="1"/>
          </p:cNvSpPr>
          <p:nvPr/>
        </p:nvSpPr>
        <p:spPr bwMode="auto">
          <a:xfrm rot="16200000" flipV="1">
            <a:off x="2088845" y="3188373"/>
            <a:ext cx="2020887" cy="301869"/>
          </a:xfrm>
          <a:prstGeom prst="rightArrow">
            <a:avLst>
              <a:gd name="adj1" fmla="val 28426"/>
              <a:gd name="adj2" fmla="val 43229"/>
            </a:avLst>
          </a:prstGeom>
          <a:solidFill>
            <a:srgbClr val="FFCC99"/>
          </a:solidFill>
          <a:ln w="9525">
            <a:solidFill>
              <a:srgbClr val="000000"/>
            </a:solidFill>
            <a:miter lim="800000"/>
            <a:headEnd/>
            <a:tailEnd/>
          </a:ln>
        </p:spPr>
        <p:txBody>
          <a:bodyPr/>
          <a:lstStyle/>
          <a:p>
            <a:endParaRPr lang="en-US"/>
          </a:p>
        </p:txBody>
      </p:sp>
      <p:sp>
        <p:nvSpPr>
          <p:cNvPr id="1885187" name="AutoShape 3"/>
          <p:cNvSpPr>
            <a:spLocks noChangeArrowheads="1"/>
          </p:cNvSpPr>
          <p:nvPr/>
        </p:nvSpPr>
        <p:spPr bwMode="auto">
          <a:xfrm>
            <a:off x="6944458" y="1765301"/>
            <a:ext cx="479180"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grpSp>
        <p:nvGrpSpPr>
          <p:cNvPr id="1885189" name="Group 5"/>
          <p:cNvGrpSpPr>
            <a:grpSpLocks/>
          </p:cNvGrpSpPr>
          <p:nvPr/>
        </p:nvGrpSpPr>
        <p:grpSpPr bwMode="auto">
          <a:xfrm>
            <a:off x="7429500" y="1625600"/>
            <a:ext cx="571500" cy="3365500"/>
            <a:chOff x="3856" y="844"/>
            <a:chExt cx="360" cy="2588"/>
          </a:xfrm>
        </p:grpSpPr>
        <p:sp>
          <p:nvSpPr>
            <p:cNvPr id="1885190"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1" name="Text Box 7"/>
            <p:cNvSpPr txBox="1">
              <a:spLocks noChangeArrowheads="1"/>
            </p:cNvSpPr>
            <p:nvPr/>
          </p:nvSpPr>
          <p:spPr bwMode="auto">
            <a:xfrm flipV="1">
              <a:off x="3875" y="1129"/>
              <a:ext cx="310" cy="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5192" name="AutoShape 8"/>
          <p:cNvSpPr>
            <a:spLocks noChangeArrowheads="1"/>
          </p:cNvSpPr>
          <p:nvPr/>
        </p:nvSpPr>
        <p:spPr bwMode="auto">
          <a:xfrm>
            <a:off x="6616212" y="4197351"/>
            <a:ext cx="804496" cy="263525"/>
          </a:xfrm>
          <a:prstGeom prst="rightArrow">
            <a:avLst>
              <a:gd name="adj1" fmla="val 49398"/>
              <a:gd name="adj2" fmla="val 70585"/>
            </a:avLst>
          </a:prstGeom>
          <a:solidFill>
            <a:srgbClr val="FFCC99"/>
          </a:solidFill>
          <a:ln w="9525">
            <a:solidFill>
              <a:srgbClr val="000000"/>
            </a:solidFill>
            <a:miter lim="800000"/>
            <a:headEnd/>
            <a:tailEnd/>
          </a:ln>
        </p:spPr>
        <p:txBody>
          <a:bodyPr/>
          <a:lstStyle/>
          <a:p>
            <a:endParaRPr lang="en-US"/>
          </a:p>
        </p:txBody>
      </p:sp>
      <p:sp>
        <p:nvSpPr>
          <p:cNvPr id="1885193" name="AutoShape 9"/>
          <p:cNvSpPr>
            <a:spLocks noChangeArrowheads="1"/>
          </p:cNvSpPr>
          <p:nvPr/>
        </p:nvSpPr>
        <p:spPr bwMode="auto">
          <a:xfrm>
            <a:off x="4753708" y="4048125"/>
            <a:ext cx="18786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5194" name="Oval 10"/>
          <p:cNvSpPr>
            <a:spLocks noChangeArrowheads="1"/>
          </p:cNvSpPr>
          <p:nvPr/>
        </p:nvSpPr>
        <p:spPr bwMode="auto">
          <a:xfrm>
            <a:off x="753208"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Climate </a:t>
            </a:r>
            <a:br>
              <a:rPr lang="en-US" sz="1600">
                <a:latin typeface="Arial" charset="0"/>
              </a:rPr>
            </a:br>
            <a:r>
              <a:rPr lang="en-US" sz="1600">
                <a:latin typeface="Arial" charset="0"/>
              </a:rPr>
              <a:t>Programme</a:t>
            </a:r>
            <a:br>
              <a:rPr lang="en-US" sz="1600">
                <a:latin typeface="Arial" charset="0"/>
              </a:rPr>
            </a:br>
            <a:r>
              <a:rPr lang="en-US" sz="1600">
                <a:latin typeface="Arial" charset="0"/>
              </a:rPr>
              <a:t>(WCP)</a:t>
            </a:r>
          </a:p>
        </p:txBody>
      </p:sp>
      <p:sp>
        <p:nvSpPr>
          <p:cNvPr id="1885195" name="Oval 11"/>
          <p:cNvSpPr>
            <a:spLocks noChangeArrowheads="1"/>
          </p:cNvSpPr>
          <p:nvPr/>
        </p:nvSpPr>
        <p:spPr bwMode="auto">
          <a:xfrm>
            <a:off x="753208"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5196" name="AutoShape 12"/>
          <p:cNvSpPr>
            <a:spLocks/>
          </p:cNvSpPr>
          <p:nvPr/>
        </p:nvSpPr>
        <p:spPr bwMode="auto">
          <a:xfrm>
            <a:off x="2394439" y="1500189"/>
            <a:ext cx="354623" cy="2219325"/>
          </a:xfrm>
          <a:prstGeom prst="leftBrace">
            <a:avLst>
              <a:gd name="adj1" fmla="val 48140"/>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7" name="AutoShape 13"/>
          <p:cNvSpPr>
            <a:spLocks/>
          </p:cNvSpPr>
          <p:nvPr/>
        </p:nvSpPr>
        <p:spPr bwMode="auto">
          <a:xfrm>
            <a:off x="2403231" y="3736975"/>
            <a:ext cx="356089" cy="1111250"/>
          </a:xfrm>
          <a:prstGeom prst="leftBrace">
            <a:avLst>
              <a:gd name="adj1" fmla="val 24005"/>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8" name="AutoShape 14"/>
          <p:cNvSpPr>
            <a:spLocks noChangeArrowheads="1"/>
          </p:cNvSpPr>
          <p:nvPr/>
        </p:nvSpPr>
        <p:spPr bwMode="auto">
          <a:xfrm>
            <a:off x="6677759" y="2628901"/>
            <a:ext cx="735623" cy="238125"/>
          </a:xfrm>
          <a:prstGeom prst="rightArrow">
            <a:avLst>
              <a:gd name="adj1" fmla="val 41333"/>
              <a:gd name="adj2" fmla="val 77175"/>
            </a:avLst>
          </a:prstGeom>
          <a:solidFill>
            <a:srgbClr val="FFCC99"/>
          </a:solidFill>
          <a:ln w="9525">
            <a:solidFill>
              <a:srgbClr val="000000"/>
            </a:solidFill>
            <a:miter lim="800000"/>
            <a:headEnd/>
            <a:tailEnd/>
          </a:ln>
        </p:spPr>
        <p:txBody>
          <a:bodyPr/>
          <a:lstStyle/>
          <a:p>
            <a:endParaRPr lang="en-US"/>
          </a:p>
        </p:txBody>
      </p:sp>
      <p:sp>
        <p:nvSpPr>
          <p:cNvPr id="1885199" name="AutoShape 15"/>
          <p:cNvSpPr>
            <a:spLocks noChangeArrowheads="1"/>
          </p:cNvSpPr>
          <p:nvPr/>
        </p:nvSpPr>
        <p:spPr bwMode="auto">
          <a:xfrm rot="5400000">
            <a:off x="5886206" y="3627316"/>
            <a:ext cx="539750" cy="301869"/>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5200" name="AutoShape 16"/>
          <p:cNvSpPr>
            <a:spLocks noChangeArrowheads="1"/>
          </p:cNvSpPr>
          <p:nvPr/>
        </p:nvSpPr>
        <p:spPr bwMode="auto">
          <a:xfrm>
            <a:off x="2958612" y="1457325"/>
            <a:ext cx="4114800" cy="860425"/>
          </a:xfrm>
          <a:prstGeom prst="roundRect">
            <a:avLst>
              <a:gd name="adj" fmla="val 16667"/>
            </a:avLst>
          </a:prstGeom>
          <a:solidFill>
            <a:srgbClr val="CCFF99"/>
          </a:solidFill>
          <a:ln w="9525">
            <a:solidFill>
              <a:srgbClr val="000000"/>
            </a:solidFill>
            <a:round/>
            <a:headEnd/>
            <a:tailEnd/>
          </a:ln>
        </p:spPr>
        <p:txBody>
          <a:bodyPr/>
          <a:lstStyle/>
          <a:p>
            <a:pPr algn="ctr"/>
            <a:r>
              <a:rPr lang="en-US" sz="1200" b="1">
                <a:latin typeface="Tahoma" pitchFamily="34" charset="0"/>
              </a:rPr>
              <a:t>WIS National Centres (operated by NMHS's)</a:t>
            </a:r>
            <a:br>
              <a:rPr lang="en-US" sz="1200" b="1">
                <a:latin typeface="Tahoma" pitchFamily="34" charset="0"/>
              </a:rPr>
            </a:b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5201" name="AutoShape 17"/>
          <p:cNvSpPr>
            <a:spLocks noChangeArrowheads="1"/>
          </p:cNvSpPr>
          <p:nvPr/>
        </p:nvSpPr>
        <p:spPr bwMode="auto">
          <a:xfrm>
            <a:off x="6934200" y="3375026"/>
            <a:ext cx="505558" cy="263525"/>
          </a:xfrm>
          <a:prstGeom prst="rightArrow">
            <a:avLst>
              <a:gd name="adj1" fmla="val 50000"/>
              <a:gd name="adj2" fmla="val 51958"/>
            </a:avLst>
          </a:prstGeom>
          <a:solidFill>
            <a:srgbClr val="FFCC99"/>
          </a:solidFill>
          <a:ln w="9525">
            <a:solidFill>
              <a:srgbClr val="000000"/>
            </a:solidFill>
            <a:miter lim="800000"/>
            <a:headEnd/>
            <a:tailEnd/>
          </a:ln>
        </p:spPr>
        <p:txBody>
          <a:bodyPr/>
          <a:lstStyle/>
          <a:p>
            <a:endParaRPr lang="en-US"/>
          </a:p>
        </p:txBody>
      </p:sp>
      <p:sp>
        <p:nvSpPr>
          <p:cNvPr id="1885202" name="AutoShape 18"/>
          <p:cNvSpPr>
            <a:spLocks noChangeArrowheads="1"/>
          </p:cNvSpPr>
          <p:nvPr/>
        </p:nvSpPr>
        <p:spPr bwMode="auto">
          <a:xfrm>
            <a:off x="3603382" y="2544763"/>
            <a:ext cx="3197469" cy="398462"/>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Regional Climate Centers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(WIS DCPC's)</a:t>
            </a:r>
            <a:endParaRPr lang="en-US" sz="1200">
              <a:latin typeface="Arial" charset="0"/>
              <a:ea typeface="宋体" pitchFamily="2" charset="-122"/>
              <a:cs typeface="Times New Roman" pitchFamily="18" charset="0"/>
            </a:endParaRPr>
          </a:p>
        </p:txBody>
      </p:sp>
      <p:sp>
        <p:nvSpPr>
          <p:cNvPr id="1885203" name="AutoShape 19"/>
          <p:cNvSpPr>
            <a:spLocks noChangeArrowheads="1"/>
          </p:cNvSpPr>
          <p:nvPr/>
        </p:nvSpPr>
        <p:spPr bwMode="auto">
          <a:xfrm>
            <a:off x="3345474" y="3176588"/>
            <a:ext cx="1340826"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World Climate </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4" name="AutoShape 20"/>
          <p:cNvSpPr>
            <a:spLocks noChangeArrowheads="1"/>
          </p:cNvSpPr>
          <p:nvPr/>
        </p:nvSpPr>
        <p:spPr bwMode="auto">
          <a:xfrm>
            <a:off x="5150828" y="3176588"/>
            <a:ext cx="2079380"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Climate Forecast</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Producing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5" name="AutoShape 21"/>
          <p:cNvSpPr>
            <a:spLocks noChangeArrowheads="1"/>
          </p:cNvSpPr>
          <p:nvPr/>
        </p:nvSpPr>
        <p:spPr bwMode="auto">
          <a:xfrm>
            <a:off x="3234105" y="1771651"/>
            <a:ext cx="1589942" cy="4873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Data Management Systems</a:t>
            </a:r>
            <a:endParaRPr lang="en-GB" altLang="zh-CN" sz="1200">
              <a:latin typeface="Arial Narrow" pitchFamily="34" charset="0"/>
              <a:ea typeface="宋体" pitchFamily="2" charset="-122"/>
            </a:endParaRPr>
          </a:p>
        </p:txBody>
      </p:sp>
      <p:sp>
        <p:nvSpPr>
          <p:cNvPr id="1885206" name="AutoShape 22"/>
          <p:cNvSpPr>
            <a:spLocks noChangeArrowheads="1"/>
          </p:cNvSpPr>
          <p:nvPr/>
        </p:nvSpPr>
        <p:spPr bwMode="auto">
          <a:xfrm>
            <a:off x="5218236" y="1776414"/>
            <a:ext cx="1397977" cy="48577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a:t>
            </a:r>
            <a:br>
              <a:rPr lang="en-US" sz="1200" b="1">
                <a:solidFill>
                  <a:srgbClr val="000000"/>
                </a:solidFill>
                <a:latin typeface="Arial Narrow" pitchFamily="34" charset="0"/>
              </a:rPr>
            </a:br>
            <a:r>
              <a:rPr lang="en-US" sz="1200" b="1">
                <a:solidFill>
                  <a:srgbClr val="000000"/>
                </a:solidFill>
                <a:latin typeface="Arial Narrow" pitchFamily="34" charset="0"/>
              </a:rPr>
              <a:t>Forecast Systems</a:t>
            </a:r>
            <a:endParaRPr lang="en-GB" altLang="zh-CN" sz="1200" b="1">
              <a:solidFill>
                <a:srgbClr val="000000"/>
              </a:solidFill>
              <a:latin typeface="Arial Narrow" pitchFamily="34" charset="0"/>
              <a:ea typeface="宋体" pitchFamily="2" charset="-122"/>
            </a:endParaRPr>
          </a:p>
        </p:txBody>
      </p:sp>
      <p:sp>
        <p:nvSpPr>
          <p:cNvPr id="1885207" name="AutoShape 23"/>
          <p:cNvSpPr>
            <a:spLocks noChangeArrowheads="1"/>
          </p:cNvSpPr>
          <p:nvPr/>
        </p:nvSpPr>
        <p:spPr bwMode="auto">
          <a:xfrm>
            <a:off x="4824047" y="1897064"/>
            <a:ext cx="395654" cy="244475"/>
          </a:xfrm>
          <a:prstGeom prst="rightArrow">
            <a:avLst>
              <a:gd name="adj1" fmla="val 39722"/>
              <a:gd name="adj2" fmla="val 5251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08" name="AutoShape 24"/>
          <p:cNvSpPr>
            <a:spLocks noChangeArrowheads="1"/>
          </p:cNvSpPr>
          <p:nvPr/>
        </p:nvSpPr>
        <p:spPr bwMode="auto">
          <a:xfrm>
            <a:off x="3053862" y="4197351"/>
            <a:ext cx="1727689" cy="263525"/>
          </a:xfrm>
          <a:prstGeom prst="rightArrow">
            <a:avLst>
              <a:gd name="adj1" fmla="val 34935"/>
              <a:gd name="adj2" fmla="val 64086"/>
            </a:avLst>
          </a:prstGeom>
          <a:solidFill>
            <a:srgbClr val="FFCC99"/>
          </a:solidFill>
          <a:ln w="9525">
            <a:solidFill>
              <a:srgbClr val="000000"/>
            </a:solidFill>
            <a:miter lim="800000"/>
            <a:headEnd/>
            <a:tailEnd/>
          </a:ln>
        </p:spPr>
        <p:txBody>
          <a:bodyPr/>
          <a:lstStyle/>
          <a:p>
            <a:endParaRPr lang="en-US"/>
          </a:p>
        </p:txBody>
      </p:sp>
      <p:sp>
        <p:nvSpPr>
          <p:cNvPr id="1885209" name="AutoShape 25"/>
          <p:cNvSpPr>
            <a:spLocks noChangeArrowheads="1"/>
          </p:cNvSpPr>
          <p:nvPr/>
        </p:nvSpPr>
        <p:spPr bwMode="auto">
          <a:xfrm rot="-5400000">
            <a:off x="4043485" y="2938219"/>
            <a:ext cx="254000" cy="222738"/>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0" name="AutoShape 26"/>
          <p:cNvSpPr>
            <a:spLocks noChangeArrowheads="1"/>
          </p:cNvSpPr>
          <p:nvPr/>
        </p:nvSpPr>
        <p:spPr bwMode="auto">
          <a:xfrm rot="-5400000">
            <a:off x="4795960" y="2326176"/>
            <a:ext cx="254000" cy="221274"/>
          </a:xfrm>
          <a:prstGeom prst="leftRightArrow">
            <a:avLst>
              <a:gd name="adj1" fmla="val 44287"/>
              <a:gd name="adj2" fmla="val 3449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1" name="AutoShape 27"/>
          <p:cNvSpPr>
            <a:spLocks noChangeArrowheads="1"/>
          </p:cNvSpPr>
          <p:nvPr/>
        </p:nvSpPr>
        <p:spPr bwMode="auto">
          <a:xfrm rot="-5400000">
            <a:off x="6023220" y="2957269"/>
            <a:ext cx="254000" cy="222738"/>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2" name="AutoShape 28"/>
          <p:cNvSpPr>
            <a:spLocks noChangeArrowheads="1"/>
          </p:cNvSpPr>
          <p:nvPr/>
        </p:nvSpPr>
        <p:spPr bwMode="auto">
          <a:xfrm>
            <a:off x="6792058" y="2328864"/>
            <a:ext cx="25644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3" name="AutoShape 29"/>
          <p:cNvSpPr>
            <a:spLocks noChangeArrowheads="1"/>
          </p:cNvSpPr>
          <p:nvPr/>
        </p:nvSpPr>
        <p:spPr bwMode="auto">
          <a:xfrm>
            <a:off x="4681904" y="3411539"/>
            <a:ext cx="480646" cy="244475"/>
          </a:xfrm>
          <a:prstGeom prst="rightArrow">
            <a:avLst>
              <a:gd name="adj1" fmla="val 40259"/>
              <a:gd name="adj2" fmla="val 49934"/>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4" name="AutoShape 30"/>
          <p:cNvSpPr>
            <a:spLocks noChangeArrowheads="1"/>
          </p:cNvSpPr>
          <p:nvPr/>
        </p:nvSpPr>
        <p:spPr bwMode="auto">
          <a:xfrm rot="5400000">
            <a:off x="4367702" y="3333629"/>
            <a:ext cx="1082675" cy="301869"/>
          </a:xfrm>
          <a:prstGeom prst="rightArrow">
            <a:avLst>
              <a:gd name="adj1" fmla="val 29481"/>
              <a:gd name="adj2" fmla="val 51561"/>
            </a:avLst>
          </a:prstGeom>
          <a:solidFill>
            <a:srgbClr val="FFCC99"/>
          </a:solidFill>
          <a:ln w="9525">
            <a:solidFill>
              <a:srgbClr val="000000"/>
            </a:solidFill>
            <a:miter lim="800000"/>
            <a:headEnd/>
            <a:tailEnd/>
          </a:ln>
        </p:spPr>
        <p:txBody>
          <a:bodyPr/>
          <a:lstStyle/>
          <a:p>
            <a:endParaRPr lang="en-US"/>
          </a:p>
        </p:txBody>
      </p:sp>
      <p:sp>
        <p:nvSpPr>
          <p:cNvPr id="1885215" name="AutoShape 31"/>
          <p:cNvSpPr>
            <a:spLocks noChangeArrowheads="1"/>
          </p:cNvSpPr>
          <p:nvPr/>
        </p:nvSpPr>
        <p:spPr bwMode="auto">
          <a:xfrm>
            <a:off x="3363058" y="2328864"/>
            <a:ext cx="25644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018132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7240" name="Rectangle 8"/>
          <p:cNvSpPr>
            <a:spLocks noGrp="1" noChangeArrowheads="1"/>
          </p:cNvSpPr>
          <p:nvPr>
            <p:ph type="title"/>
          </p:nvPr>
        </p:nvSpPr>
        <p:spPr/>
        <p:txBody>
          <a:bodyPr/>
          <a:lstStyle/>
          <a:p>
            <a:r>
              <a:rPr lang="en-US" sz="3200"/>
              <a:t>Global Climate Observing System (GCOS)</a:t>
            </a:r>
          </a:p>
        </p:txBody>
      </p:sp>
      <p:sp>
        <p:nvSpPr>
          <p:cNvPr id="29" name="Footer Placeholder 4"/>
          <p:cNvSpPr>
            <a:spLocks noGrp="1"/>
          </p:cNvSpPr>
          <p:nvPr>
            <p:ph type="ftr" sz="quarter" idx="10"/>
          </p:nvPr>
        </p:nvSpPr>
        <p:spPr/>
        <p:txBody>
          <a:bodyPr/>
          <a:lstStyle/>
          <a:p>
            <a:r>
              <a:rPr lang="en-US"/>
              <a:t>WIS Overview</a:t>
            </a:r>
          </a:p>
        </p:txBody>
      </p:sp>
      <p:sp>
        <p:nvSpPr>
          <p:cNvPr id="30" name="Slide Number Placeholder 5"/>
          <p:cNvSpPr>
            <a:spLocks noGrp="1"/>
          </p:cNvSpPr>
          <p:nvPr>
            <p:ph type="sldNum" sz="quarter" idx="11"/>
          </p:nvPr>
        </p:nvSpPr>
        <p:spPr>
          <a:prstGeom prst="rect">
            <a:avLst/>
          </a:prstGeom>
        </p:spPr>
        <p:txBody>
          <a:bodyPr/>
          <a:lstStyle/>
          <a:p>
            <a:fld id="{77320222-0CC5-4F51-8248-8A1A2DEAF16D}" type="slidenum">
              <a:rPr lang="en-US"/>
              <a:pPr/>
              <a:t>28</a:t>
            </a:fld>
            <a:endParaRPr lang="en-US"/>
          </a:p>
        </p:txBody>
      </p:sp>
      <p:sp>
        <p:nvSpPr>
          <p:cNvPr id="1887234" name="AutoShape 2"/>
          <p:cNvSpPr>
            <a:spLocks noChangeArrowheads="1"/>
          </p:cNvSpPr>
          <p:nvPr/>
        </p:nvSpPr>
        <p:spPr bwMode="auto">
          <a:xfrm>
            <a:off x="4462097" y="2003425"/>
            <a:ext cx="369277" cy="279400"/>
          </a:xfrm>
          <a:prstGeom prst="rightArrow">
            <a:avLst>
              <a:gd name="adj1" fmla="val 41176"/>
              <a:gd name="adj2" fmla="val 5801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5" name="AutoShape 3"/>
          <p:cNvSpPr>
            <a:spLocks noChangeArrowheads="1"/>
          </p:cNvSpPr>
          <p:nvPr/>
        </p:nvSpPr>
        <p:spPr bwMode="auto">
          <a:xfrm flipV="1">
            <a:off x="4944208" y="295910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6" name="AutoShape 4"/>
          <p:cNvSpPr>
            <a:spLocks noChangeArrowheads="1"/>
          </p:cNvSpPr>
          <p:nvPr/>
        </p:nvSpPr>
        <p:spPr bwMode="auto">
          <a:xfrm flipV="1">
            <a:off x="6013939" y="234950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7" name="AutoShape 5"/>
          <p:cNvSpPr>
            <a:spLocks noChangeArrowheads="1"/>
          </p:cNvSpPr>
          <p:nvPr/>
        </p:nvSpPr>
        <p:spPr bwMode="auto">
          <a:xfrm>
            <a:off x="6013939" y="286385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8" name="AutoShape 6"/>
          <p:cNvSpPr>
            <a:spLocks noChangeArrowheads="1"/>
          </p:cNvSpPr>
          <p:nvPr/>
        </p:nvSpPr>
        <p:spPr bwMode="auto">
          <a:xfrm rot="5400000">
            <a:off x="4795838" y="3457454"/>
            <a:ext cx="619125" cy="301869"/>
          </a:xfrm>
          <a:prstGeom prst="rightArrow">
            <a:avLst>
              <a:gd name="adj1" fmla="val 35796"/>
              <a:gd name="adj2" fmla="val 42238"/>
            </a:avLst>
          </a:prstGeom>
          <a:solidFill>
            <a:srgbClr val="FFCC99"/>
          </a:solidFill>
          <a:ln w="9525">
            <a:solidFill>
              <a:srgbClr val="000000"/>
            </a:solidFill>
            <a:miter lim="800000"/>
            <a:headEnd/>
            <a:tailEnd/>
          </a:ln>
        </p:spPr>
        <p:txBody>
          <a:bodyPr/>
          <a:lstStyle/>
          <a:p>
            <a:endParaRPr lang="en-US"/>
          </a:p>
        </p:txBody>
      </p:sp>
      <p:sp>
        <p:nvSpPr>
          <p:cNvPr id="1887239" name="AutoShape 7"/>
          <p:cNvSpPr>
            <a:spLocks noChangeArrowheads="1"/>
          </p:cNvSpPr>
          <p:nvPr/>
        </p:nvSpPr>
        <p:spPr bwMode="auto">
          <a:xfrm rot="5400000">
            <a:off x="4992810" y="3164254"/>
            <a:ext cx="1212850" cy="313592"/>
          </a:xfrm>
          <a:prstGeom prst="rightArrow">
            <a:avLst>
              <a:gd name="adj1" fmla="val 39398"/>
              <a:gd name="adj2" fmla="val 43932"/>
            </a:avLst>
          </a:prstGeom>
          <a:solidFill>
            <a:srgbClr val="FFCC99"/>
          </a:solidFill>
          <a:ln w="9525">
            <a:solidFill>
              <a:srgbClr val="000000"/>
            </a:solidFill>
            <a:miter lim="800000"/>
            <a:headEnd/>
            <a:tailEnd/>
          </a:ln>
        </p:spPr>
        <p:txBody>
          <a:bodyPr/>
          <a:lstStyle/>
          <a:p>
            <a:endParaRPr lang="en-US"/>
          </a:p>
        </p:txBody>
      </p:sp>
      <p:sp>
        <p:nvSpPr>
          <p:cNvPr id="1887241" name="AutoShape 9"/>
          <p:cNvSpPr>
            <a:spLocks noChangeArrowheads="1"/>
          </p:cNvSpPr>
          <p:nvPr/>
        </p:nvSpPr>
        <p:spPr bwMode="auto">
          <a:xfrm>
            <a:off x="6626470" y="3197226"/>
            <a:ext cx="794238"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2" name="AutoShape 10"/>
          <p:cNvSpPr>
            <a:spLocks noChangeArrowheads="1"/>
          </p:cNvSpPr>
          <p:nvPr/>
        </p:nvSpPr>
        <p:spPr bwMode="auto">
          <a:xfrm>
            <a:off x="3606312" y="2654300"/>
            <a:ext cx="282819" cy="471488"/>
          </a:xfrm>
          <a:prstGeom prst="downArrow">
            <a:avLst>
              <a:gd name="adj1" fmla="val 44556"/>
              <a:gd name="adj2" fmla="val 5403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43" name="AutoShape 11"/>
          <p:cNvSpPr>
            <a:spLocks noChangeArrowheads="1"/>
          </p:cNvSpPr>
          <p:nvPr/>
        </p:nvSpPr>
        <p:spPr bwMode="auto">
          <a:xfrm>
            <a:off x="6626470" y="2016126"/>
            <a:ext cx="794238" cy="263525"/>
          </a:xfrm>
          <a:prstGeom prst="rightArrow">
            <a:avLst>
              <a:gd name="adj1" fmla="val 49398"/>
              <a:gd name="adj2" fmla="val 60736"/>
            </a:avLst>
          </a:prstGeom>
          <a:solidFill>
            <a:srgbClr val="FFCC99"/>
          </a:solidFill>
          <a:ln w="9525">
            <a:solidFill>
              <a:srgbClr val="000000"/>
            </a:solidFill>
            <a:miter lim="800000"/>
            <a:headEnd/>
            <a:tailEnd/>
          </a:ln>
        </p:spPr>
        <p:txBody>
          <a:bodyPr/>
          <a:lstStyle/>
          <a:p>
            <a:endParaRPr lang="en-US"/>
          </a:p>
        </p:txBody>
      </p:sp>
      <p:sp>
        <p:nvSpPr>
          <p:cNvPr id="1887244" name="AutoShape 12"/>
          <p:cNvSpPr>
            <a:spLocks noChangeArrowheads="1"/>
          </p:cNvSpPr>
          <p:nvPr/>
        </p:nvSpPr>
        <p:spPr bwMode="auto">
          <a:xfrm rot="5400000">
            <a:off x="5839925" y="3447929"/>
            <a:ext cx="638175" cy="301869"/>
          </a:xfrm>
          <a:prstGeom prst="rightArrow">
            <a:avLst>
              <a:gd name="adj1" fmla="val 35796"/>
              <a:gd name="adj2" fmla="val 43212"/>
            </a:avLst>
          </a:prstGeom>
          <a:solidFill>
            <a:srgbClr val="FFCC99"/>
          </a:solidFill>
          <a:ln w="9525">
            <a:solidFill>
              <a:srgbClr val="000000"/>
            </a:solidFill>
            <a:miter lim="800000"/>
            <a:headEnd/>
            <a:tailEnd/>
          </a:ln>
        </p:spPr>
        <p:txBody>
          <a:bodyPr/>
          <a:lstStyle/>
          <a:p>
            <a:endParaRPr lang="en-US"/>
          </a:p>
        </p:txBody>
      </p:sp>
      <p:sp>
        <p:nvSpPr>
          <p:cNvPr id="1887245" name="AutoShape 13"/>
          <p:cNvSpPr>
            <a:spLocks noChangeArrowheads="1"/>
          </p:cNvSpPr>
          <p:nvPr/>
        </p:nvSpPr>
        <p:spPr bwMode="auto">
          <a:xfrm>
            <a:off x="4834304" y="1870076"/>
            <a:ext cx="2372457" cy="4857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dirty="0">
                <a:solidFill>
                  <a:srgbClr val="000000"/>
                </a:solidFill>
                <a:latin typeface="Arial Narrow" pitchFamily="34" charset="0"/>
                <a:ea typeface="宋体" pitchFamily="2" charset="-122"/>
              </a:rPr>
              <a:t>Global Observing System Information Centre [Web portal</a:t>
            </a:r>
            <a:r>
              <a:rPr lang="en-GB" altLang="zh-CN" sz="1200" b="1" dirty="0" smtClean="0">
                <a:solidFill>
                  <a:srgbClr val="000000"/>
                </a:solidFill>
                <a:latin typeface="Arial Narrow" pitchFamily="34" charset="0"/>
                <a:ea typeface="宋体" pitchFamily="2" charset="-122"/>
              </a:rPr>
              <a:t>] </a:t>
            </a:r>
            <a:r>
              <a:rPr lang="en-GB" altLang="zh-CN" sz="1200" dirty="0" smtClean="0">
                <a:solidFill>
                  <a:srgbClr val="000000"/>
                </a:solidFill>
                <a:latin typeface="Arial Narrow" pitchFamily="34" charset="0"/>
                <a:ea typeface="宋体" pitchFamily="2" charset="-122"/>
              </a:rPr>
              <a:t>(DCPC)</a:t>
            </a:r>
            <a:endParaRPr lang="en-GB" altLang="zh-CN" sz="1200" dirty="0">
              <a:solidFill>
                <a:srgbClr val="000000"/>
              </a:solidFill>
              <a:latin typeface="Arial Narrow" pitchFamily="34" charset="0"/>
              <a:ea typeface="宋体" pitchFamily="2" charset="-122"/>
            </a:endParaRPr>
          </a:p>
        </p:txBody>
      </p:sp>
      <p:sp>
        <p:nvSpPr>
          <p:cNvPr id="1887246" name="AutoShape 14"/>
          <p:cNvSpPr>
            <a:spLocks noChangeArrowheads="1"/>
          </p:cNvSpPr>
          <p:nvPr/>
        </p:nvSpPr>
        <p:spPr bwMode="auto">
          <a:xfrm>
            <a:off x="2993782" y="1854200"/>
            <a:ext cx="1531326" cy="839788"/>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Narrow" pitchFamily="34" charset="0"/>
                <a:ea typeface="宋体" pitchFamily="2" charset="-122"/>
                <a:cs typeface="Times New Roman" pitchFamily="18" charset="0"/>
              </a:rPr>
              <a:t>GCOS Baseline and  Comprehensive Networks, and Satellites</a:t>
            </a:r>
            <a:endParaRPr lang="en-US" sz="1200" b="1" i="1">
              <a:solidFill>
                <a:srgbClr val="000000"/>
              </a:solidFill>
              <a:latin typeface="Arial Narrow" pitchFamily="34" charset="0"/>
              <a:ea typeface="宋体" pitchFamily="2" charset="-122"/>
              <a:cs typeface="Times New Roman" pitchFamily="18" charset="0"/>
            </a:endParaRPr>
          </a:p>
        </p:txBody>
      </p:sp>
      <p:sp>
        <p:nvSpPr>
          <p:cNvPr id="1887247" name="AutoShape 15"/>
          <p:cNvSpPr>
            <a:spLocks noChangeArrowheads="1"/>
          </p:cNvSpPr>
          <p:nvPr/>
        </p:nvSpPr>
        <p:spPr bwMode="auto">
          <a:xfrm>
            <a:off x="5713535" y="3136900"/>
            <a:ext cx="1493226" cy="355600"/>
          </a:xfrm>
          <a:prstGeom prst="roundRect">
            <a:avLst>
              <a:gd name="adj" fmla="val 16667"/>
            </a:avLst>
          </a:prstGeom>
          <a:solidFill>
            <a:srgbClr val="FFFF99"/>
          </a:solidFill>
          <a:ln w="9525">
            <a:solidFill>
              <a:srgbClr val="000000"/>
            </a:solidFill>
            <a:round/>
            <a:headEnd/>
            <a:tailEnd/>
          </a:ln>
        </p:spPr>
        <p:txBody>
          <a:bodyPr/>
          <a:lstStyle/>
          <a:p>
            <a:pPr eaLnBrk="1" hangingPunct="1"/>
            <a:r>
              <a:rPr lang="pt-BR" altLang="zh-CN" sz="1200" b="1">
                <a:latin typeface="Arial Narrow" pitchFamily="34" charset="0"/>
                <a:ea typeface="宋体" pitchFamily="2" charset="-122"/>
              </a:rPr>
              <a:t>Product Generation</a:t>
            </a:r>
          </a:p>
        </p:txBody>
      </p:sp>
      <p:sp>
        <p:nvSpPr>
          <p:cNvPr id="1887248" name="AutoShape 16"/>
          <p:cNvSpPr>
            <a:spLocks noChangeArrowheads="1"/>
          </p:cNvSpPr>
          <p:nvPr/>
        </p:nvSpPr>
        <p:spPr bwMode="auto">
          <a:xfrm>
            <a:off x="6626470" y="2609851"/>
            <a:ext cx="794238"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9" name="AutoShape 17"/>
          <p:cNvSpPr>
            <a:spLocks noChangeArrowheads="1"/>
          </p:cNvSpPr>
          <p:nvPr/>
        </p:nvSpPr>
        <p:spPr bwMode="auto">
          <a:xfrm>
            <a:off x="4579328" y="2508251"/>
            <a:ext cx="2627434" cy="4540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Arial Narrow" pitchFamily="34" charset="0"/>
                <a:ea typeface="宋体" pitchFamily="2" charset="-122"/>
              </a:rPr>
              <a:t>GCOS and related Monitoring and Analysis Centres </a:t>
            </a:r>
            <a:r>
              <a:rPr lang="pt-BR" altLang="zh-CN" sz="1200">
                <a:latin typeface="Arial Narrow" pitchFamily="34" charset="0"/>
                <a:ea typeface="宋体" pitchFamily="2" charset="-122"/>
              </a:rPr>
              <a:t>(includes WIS DCPC's)</a:t>
            </a:r>
            <a:endParaRPr lang="en-GB" altLang="zh-CN" sz="1200">
              <a:latin typeface="Arial Narrow" pitchFamily="34" charset="0"/>
              <a:ea typeface="宋体" pitchFamily="2" charset="-122"/>
            </a:endParaRPr>
          </a:p>
        </p:txBody>
      </p:sp>
      <p:sp>
        <p:nvSpPr>
          <p:cNvPr id="1887250" name="AutoShape 18"/>
          <p:cNvSpPr>
            <a:spLocks noChangeArrowheads="1"/>
          </p:cNvSpPr>
          <p:nvPr/>
        </p:nvSpPr>
        <p:spPr bwMode="auto">
          <a:xfrm>
            <a:off x="3137389" y="3136900"/>
            <a:ext cx="2253762" cy="349250"/>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charset="0"/>
                <a:ea typeface="宋体" pitchFamily="2" charset="-122"/>
                <a:cs typeface="Times New Roman" pitchFamily="18" charset="0"/>
              </a:rPr>
              <a:t>Observations</a:t>
            </a:r>
            <a:endParaRPr lang="en-US" sz="1200" b="1" i="1">
              <a:solidFill>
                <a:srgbClr val="000000"/>
              </a:solidFill>
              <a:latin typeface="Arial" charset="0"/>
              <a:ea typeface="宋体" pitchFamily="2" charset="-122"/>
              <a:cs typeface="Times New Roman" pitchFamily="18" charset="0"/>
            </a:endParaRPr>
          </a:p>
        </p:txBody>
      </p:sp>
      <p:grpSp>
        <p:nvGrpSpPr>
          <p:cNvPr id="1887251" name="Group 19"/>
          <p:cNvGrpSpPr>
            <a:grpSpLocks/>
          </p:cNvGrpSpPr>
          <p:nvPr/>
        </p:nvGrpSpPr>
        <p:grpSpPr bwMode="auto">
          <a:xfrm>
            <a:off x="7429500" y="1647826"/>
            <a:ext cx="571500" cy="3343275"/>
            <a:chOff x="3856" y="844"/>
            <a:chExt cx="360" cy="2588"/>
          </a:xfrm>
        </p:grpSpPr>
        <p:sp>
          <p:nvSpPr>
            <p:cNvPr id="1887252" name="AutoShape 20"/>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3" name="Text Box 21"/>
            <p:cNvSpPr txBox="1">
              <a:spLocks noChangeArrowheads="1"/>
            </p:cNvSpPr>
            <p:nvPr/>
          </p:nvSpPr>
          <p:spPr bwMode="auto">
            <a:xfrm flipV="1">
              <a:off x="3875" y="1123"/>
              <a:ext cx="310" cy="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7254" name="AutoShape 22"/>
          <p:cNvSpPr>
            <a:spLocks noChangeArrowheads="1"/>
          </p:cNvSpPr>
          <p:nvPr/>
        </p:nvSpPr>
        <p:spPr bwMode="auto">
          <a:xfrm>
            <a:off x="6787662" y="4159251"/>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7255" name="AutoShape 23"/>
          <p:cNvSpPr>
            <a:spLocks noChangeArrowheads="1"/>
          </p:cNvSpPr>
          <p:nvPr/>
        </p:nvSpPr>
        <p:spPr bwMode="auto">
          <a:xfrm>
            <a:off x="4972050" y="3943350"/>
            <a:ext cx="1956288"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7256" name="Oval 24"/>
          <p:cNvSpPr>
            <a:spLocks noChangeArrowheads="1"/>
          </p:cNvSpPr>
          <p:nvPr/>
        </p:nvSpPr>
        <p:spPr bwMode="auto">
          <a:xfrm>
            <a:off x="753208" y="1749425"/>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Global </a:t>
            </a:r>
            <a:br>
              <a:rPr lang="en-US" sz="1800">
                <a:latin typeface="Arial" charset="0"/>
              </a:rPr>
            </a:br>
            <a:r>
              <a:rPr lang="en-US" sz="1800">
                <a:latin typeface="Arial" charset="0"/>
              </a:rPr>
              <a:t>Climate </a:t>
            </a:r>
            <a:br>
              <a:rPr lang="en-US" sz="1800">
                <a:latin typeface="Arial" charset="0"/>
              </a:rPr>
            </a:br>
            <a:r>
              <a:rPr lang="en-US" sz="1800">
                <a:latin typeface="Arial" charset="0"/>
              </a:rPr>
              <a:t>Observing </a:t>
            </a:r>
            <a:br>
              <a:rPr lang="en-US" sz="1800">
                <a:latin typeface="Arial" charset="0"/>
              </a:rPr>
            </a:br>
            <a:r>
              <a:rPr lang="en-US" sz="1800">
                <a:latin typeface="Arial" charset="0"/>
              </a:rPr>
              <a:t>System </a:t>
            </a:r>
            <a:br>
              <a:rPr lang="en-US" sz="1800">
                <a:latin typeface="Arial" charset="0"/>
              </a:rPr>
            </a:br>
            <a:r>
              <a:rPr lang="en-US" sz="1800">
                <a:latin typeface="Arial" charset="0"/>
              </a:rPr>
              <a:t>(GCOS)</a:t>
            </a:r>
            <a:endParaRPr lang="en-US" sz="1600">
              <a:latin typeface="Arial" charset="0"/>
            </a:endParaRPr>
          </a:p>
        </p:txBody>
      </p:sp>
      <p:sp>
        <p:nvSpPr>
          <p:cNvPr id="1887257" name="Oval 25"/>
          <p:cNvSpPr>
            <a:spLocks noChangeArrowheads="1"/>
          </p:cNvSpPr>
          <p:nvPr/>
        </p:nvSpPr>
        <p:spPr bwMode="auto">
          <a:xfrm>
            <a:off x="753208" y="3371850"/>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7258" name="AutoShape 26"/>
          <p:cNvSpPr>
            <a:spLocks/>
          </p:cNvSpPr>
          <p:nvPr/>
        </p:nvSpPr>
        <p:spPr bwMode="auto">
          <a:xfrm>
            <a:off x="2394439" y="1585914"/>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9" name="AutoShape 27"/>
          <p:cNvSpPr>
            <a:spLocks/>
          </p:cNvSpPr>
          <p:nvPr/>
        </p:nvSpPr>
        <p:spPr bwMode="auto">
          <a:xfrm>
            <a:off x="2403231" y="3543300"/>
            <a:ext cx="356089"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989099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9291" name="Rectangle 11"/>
          <p:cNvSpPr>
            <a:spLocks noGrp="1" noChangeArrowheads="1"/>
          </p:cNvSpPr>
          <p:nvPr>
            <p:ph type="title"/>
          </p:nvPr>
        </p:nvSpPr>
        <p:spPr/>
        <p:txBody>
          <a:bodyPr/>
          <a:lstStyle/>
          <a:p>
            <a:r>
              <a:rPr lang="en-US" sz="3200"/>
              <a:t>Global Ocean Observing System (GOOS)</a:t>
            </a:r>
          </a:p>
        </p:txBody>
      </p:sp>
      <p:sp>
        <p:nvSpPr>
          <p:cNvPr id="31" name="Footer Placeholder 4"/>
          <p:cNvSpPr>
            <a:spLocks noGrp="1"/>
          </p:cNvSpPr>
          <p:nvPr>
            <p:ph type="ftr" sz="quarter" idx="10"/>
          </p:nvPr>
        </p:nvSpPr>
        <p:spPr/>
        <p:txBody>
          <a:bodyPr/>
          <a:lstStyle/>
          <a:p>
            <a:r>
              <a:rPr lang="en-US"/>
              <a:t>WIS Overview</a:t>
            </a:r>
          </a:p>
        </p:txBody>
      </p:sp>
      <p:sp>
        <p:nvSpPr>
          <p:cNvPr id="32" name="Slide Number Placeholder 5"/>
          <p:cNvSpPr>
            <a:spLocks noGrp="1"/>
          </p:cNvSpPr>
          <p:nvPr>
            <p:ph type="sldNum" sz="quarter" idx="11"/>
          </p:nvPr>
        </p:nvSpPr>
        <p:spPr>
          <a:prstGeom prst="rect">
            <a:avLst/>
          </a:prstGeom>
        </p:spPr>
        <p:txBody>
          <a:bodyPr/>
          <a:lstStyle/>
          <a:p>
            <a:fld id="{03952FAC-B586-429E-A5F1-38BA00C8666A}" type="slidenum">
              <a:rPr lang="en-US"/>
              <a:pPr/>
              <a:t>29</a:t>
            </a:fld>
            <a:endParaRPr lang="en-US"/>
          </a:p>
        </p:txBody>
      </p:sp>
      <p:sp>
        <p:nvSpPr>
          <p:cNvPr id="1889282" name="AutoShape 2"/>
          <p:cNvSpPr>
            <a:spLocks noChangeArrowheads="1"/>
          </p:cNvSpPr>
          <p:nvPr/>
        </p:nvSpPr>
        <p:spPr bwMode="auto">
          <a:xfrm rot="1093921">
            <a:off x="4230566" y="3073401"/>
            <a:ext cx="1072662" cy="231775"/>
          </a:xfrm>
          <a:prstGeom prst="leftRightArrow">
            <a:avLst>
              <a:gd name="adj1" fmla="val 27398"/>
              <a:gd name="adj2" fmla="val 61998"/>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3" name="AutoShape 3"/>
          <p:cNvSpPr>
            <a:spLocks noChangeArrowheads="1"/>
          </p:cNvSpPr>
          <p:nvPr/>
        </p:nvSpPr>
        <p:spPr bwMode="auto">
          <a:xfrm rot="-3371844">
            <a:off x="4403725" y="1917334"/>
            <a:ext cx="260350" cy="867508"/>
          </a:xfrm>
          <a:prstGeom prst="downArrow">
            <a:avLst>
              <a:gd name="adj1" fmla="val 18343"/>
              <a:gd name="adj2" fmla="val 5618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4" name="AutoShape 4"/>
          <p:cNvSpPr>
            <a:spLocks noChangeArrowheads="1"/>
          </p:cNvSpPr>
          <p:nvPr/>
        </p:nvSpPr>
        <p:spPr bwMode="auto">
          <a:xfrm>
            <a:off x="4532435" y="1862139"/>
            <a:ext cx="361950" cy="238125"/>
          </a:xfrm>
          <a:prstGeom prst="rightArrow">
            <a:avLst>
              <a:gd name="adj1" fmla="val 22222"/>
              <a:gd name="adj2" fmla="val 636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5" name="AutoShape 5"/>
          <p:cNvSpPr>
            <a:spLocks noChangeArrowheads="1"/>
          </p:cNvSpPr>
          <p:nvPr/>
        </p:nvSpPr>
        <p:spPr bwMode="auto">
          <a:xfrm flipV="1">
            <a:off x="5997820" y="2949576"/>
            <a:ext cx="291611" cy="239713"/>
          </a:xfrm>
          <a:prstGeom prst="downArrow">
            <a:avLst>
              <a:gd name="adj1" fmla="val 32611"/>
              <a:gd name="adj2" fmla="val 3259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6" name="AutoShape 6"/>
          <p:cNvSpPr>
            <a:spLocks noChangeArrowheads="1"/>
          </p:cNvSpPr>
          <p:nvPr/>
        </p:nvSpPr>
        <p:spPr bwMode="auto">
          <a:xfrm>
            <a:off x="3672254" y="2130426"/>
            <a:ext cx="291612" cy="303213"/>
          </a:xfrm>
          <a:prstGeom prst="downArrow">
            <a:avLst>
              <a:gd name="adj1" fmla="val 29352"/>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7" name="AutoShape 7"/>
          <p:cNvSpPr>
            <a:spLocks noChangeArrowheads="1"/>
          </p:cNvSpPr>
          <p:nvPr/>
        </p:nvSpPr>
        <p:spPr bwMode="auto">
          <a:xfrm>
            <a:off x="5997820" y="2241551"/>
            <a:ext cx="291611" cy="252413"/>
          </a:xfrm>
          <a:prstGeom prst="downArrow">
            <a:avLst>
              <a:gd name="adj1" fmla="val 32611"/>
              <a:gd name="adj2" fmla="val 3019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8" name="AutoShape 8"/>
          <p:cNvSpPr>
            <a:spLocks noChangeArrowheads="1"/>
          </p:cNvSpPr>
          <p:nvPr/>
        </p:nvSpPr>
        <p:spPr bwMode="auto">
          <a:xfrm>
            <a:off x="6978162" y="3101976"/>
            <a:ext cx="429358" cy="263525"/>
          </a:xfrm>
          <a:prstGeom prst="rightArrow">
            <a:avLst>
              <a:gd name="adj1" fmla="val 49398"/>
              <a:gd name="adj2" fmla="val 55567"/>
            </a:avLst>
          </a:prstGeom>
          <a:solidFill>
            <a:srgbClr val="FFCC99"/>
          </a:solidFill>
          <a:ln w="9525">
            <a:solidFill>
              <a:srgbClr val="000000"/>
            </a:solidFill>
            <a:miter lim="800000"/>
            <a:headEnd/>
            <a:tailEnd/>
          </a:ln>
        </p:spPr>
        <p:txBody>
          <a:bodyPr/>
          <a:lstStyle/>
          <a:p>
            <a:endParaRPr lang="en-US"/>
          </a:p>
        </p:txBody>
      </p:sp>
      <p:sp>
        <p:nvSpPr>
          <p:cNvPr id="1889289" name="AutoShape 9"/>
          <p:cNvSpPr>
            <a:spLocks noChangeArrowheads="1"/>
          </p:cNvSpPr>
          <p:nvPr/>
        </p:nvSpPr>
        <p:spPr bwMode="auto">
          <a:xfrm>
            <a:off x="6787662" y="2511426"/>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0" name="AutoShape 10"/>
          <p:cNvSpPr>
            <a:spLocks noChangeArrowheads="1"/>
          </p:cNvSpPr>
          <p:nvPr/>
        </p:nvSpPr>
        <p:spPr bwMode="auto">
          <a:xfrm rot="5400000">
            <a:off x="4440361" y="3157904"/>
            <a:ext cx="1212850" cy="313592"/>
          </a:xfrm>
          <a:prstGeom prst="rightArrow">
            <a:avLst>
              <a:gd name="adj1" fmla="val 31315"/>
              <a:gd name="adj2" fmla="val 54675"/>
            </a:avLst>
          </a:prstGeom>
          <a:solidFill>
            <a:srgbClr val="FFCC99"/>
          </a:solidFill>
          <a:ln w="9525">
            <a:solidFill>
              <a:srgbClr val="000000"/>
            </a:solidFill>
            <a:miter lim="800000"/>
            <a:headEnd/>
            <a:tailEnd/>
          </a:ln>
        </p:spPr>
        <p:txBody>
          <a:bodyPr/>
          <a:lstStyle/>
          <a:p>
            <a:endParaRPr lang="en-US"/>
          </a:p>
        </p:txBody>
      </p:sp>
      <p:sp>
        <p:nvSpPr>
          <p:cNvPr id="1889292" name="AutoShape 12"/>
          <p:cNvSpPr>
            <a:spLocks noChangeArrowheads="1"/>
          </p:cNvSpPr>
          <p:nvPr/>
        </p:nvSpPr>
        <p:spPr bwMode="auto">
          <a:xfrm>
            <a:off x="3153508" y="2447926"/>
            <a:ext cx="1113692" cy="6635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Product Generation</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3" name="AutoShape 13"/>
          <p:cNvSpPr>
            <a:spLocks noChangeArrowheads="1"/>
          </p:cNvSpPr>
          <p:nvPr/>
        </p:nvSpPr>
        <p:spPr bwMode="auto">
          <a:xfrm>
            <a:off x="6787662" y="1968501"/>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4" name="AutoShape 14"/>
          <p:cNvSpPr>
            <a:spLocks noChangeArrowheads="1"/>
          </p:cNvSpPr>
          <p:nvPr/>
        </p:nvSpPr>
        <p:spPr bwMode="auto">
          <a:xfrm rot="5400000">
            <a:off x="5880101" y="3528891"/>
            <a:ext cx="508000" cy="301869"/>
          </a:xfrm>
          <a:prstGeom prst="rightArrow">
            <a:avLst>
              <a:gd name="adj1" fmla="val 49333"/>
              <a:gd name="adj2" fmla="val 28270"/>
            </a:avLst>
          </a:prstGeom>
          <a:solidFill>
            <a:srgbClr val="FFCC99"/>
          </a:solidFill>
          <a:ln w="9525">
            <a:solidFill>
              <a:srgbClr val="000000"/>
            </a:solidFill>
            <a:miter lim="800000"/>
            <a:headEnd/>
            <a:tailEnd/>
          </a:ln>
        </p:spPr>
        <p:txBody>
          <a:bodyPr/>
          <a:lstStyle/>
          <a:p>
            <a:endParaRPr lang="en-US"/>
          </a:p>
        </p:txBody>
      </p:sp>
      <p:sp>
        <p:nvSpPr>
          <p:cNvPr id="1889295" name="AutoShape 15"/>
          <p:cNvSpPr>
            <a:spLocks noChangeArrowheads="1"/>
          </p:cNvSpPr>
          <p:nvPr/>
        </p:nvSpPr>
        <p:spPr bwMode="auto">
          <a:xfrm>
            <a:off x="4894385" y="1736726"/>
            <a:ext cx="2205404" cy="6381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a:solidFill>
                  <a:srgbClr val="000000"/>
                </a:solidFill>
                <a:latin typeface="Arial" charset="0"/>
                <a:ea typeface="宋体" pitchFamily="2" charset="-122"/>
              </a:rPr>
              <a:t>WMO Global Telecommunications System (GTS)</a:t>
            </a:r>
          </a:p>
        </p:txBody>
      </p:sp>
      <p:sp>
        <p:nvSpPr>
          <p:cNvPr id="1889296" name="AutoShape 16"/>
          <p:cNvSpPr>
            <a:spLocks noChangeArrowheads="1"/>
          </p:cNvSpPr>
          <p:nvPr/>
        </p:nvSpPr>
        <p:spPr bwMode="auto">
          <a:xfrm>
            <a:off x="3181351" y="1774826"/>
            <a:ext cx="1396511" cy="366713"/>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7" name="AutoShape 17"/>
          <p:cNvSpPr>
            <a:spLocks noChangeArrowheads="1"/>
          </p:cNvSpPr>
          <p:nvPr/>
        </p:nvSpPr>
        <p:spPr bwMode="auto">
          <a:xfrm rot="-1748305">
            <a:off x="4223239" y="2246314"/>
            <a:ext cx="723900" cy="249237"/>
          </a:xfrm>
          <a:prstGeom prst="leftRightArrow">
            <a:avLst>
              <a:gd name="adj1" fmla="val 21630"/>
              <a:gd name="adj2" fmla="val 6335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98" name="AutoShape 18"/>
          <p:cNvSpPr>
            <a:spLocks noChangeArrowheads="1"/>
          </p:cNvSpPr>
          <p:nvPr/>
        </p:nvSpPr>
        <p:spPr bwMode="auto">
          <a:xfrm>
            <a:off x="5272454" y="3098800"/>
            <a:ext cx="1909397" cy="514350"/>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IODE Ocean Portal</a:t>
            </a:r>
            <a:br>
              <a:rPr lang="pt-BR" altLang="zh-CN" sz="1200" b="1">
                <a:latin typeface="Tahoma" pitchFamily="34" charset="0"/>
                <a:ea typeface="宋体" pitchFamily="2" charset="-122"/>
              </a:rPr>
            </a:br>
            <a:r>
              <a:rPr lang="pt-BR" altLang="zh-CN" sz="1200">
                <a:latin typeface="Arial Narrow" pitchFamily="34" charset="0"/>
                <a:ea typeface="宋体" pitchFamily="2" charset="-122"/>
              </a:rPr>
              <a:t>(also known as a WIS DCPC )</a:t>
            </a:r>
          </a:p>
        </p:txBody>
      </p:sp>
      <p:sp>
        <p:nvSpPr>
          <p:cNvPr id="1889299" name="AutoShape 19"/>
          <p:cNvSpPr>
            <a:spLocks noChangeArrowheads="1"/>
          </p:cNvSpPr>
          <p:nvPr/>
        </p:nvSpPr>
        <p:spPr bwMode="auto">
          <a:xfrm>
            <a:off x="4897316" y="2486026"/>
            <a:ext cx="2231781" cy="4667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JCOMM Data Portals</a:t>
            </a:r>
            <a:r>
              <a:rPr lang="pt-BR" altLang="zh-CN" sz="1800" b="1">
                <a:latin typeface="Arial" charset="0"/>
                <a:ea typeface="宋体" pitchFamily="2" charset="-122"/>
              </a:rPr>
              <a:t/>
            </a:r>
            <a:br>
              <a:rPr lang="pt-BR" altLang="zh-CN" sz="1800" b="1">
                <a:latin typeface="Arial" charset="0"/>
                <a:ea typeface="宋体" pitchFamily="2" charset="-122"/>
              </a:rPr>
            </a:br>
            <a:r>
              <a:rPr lang="pt-BR" altLang="zh-CN" sz="1200">
                <a:latin typeface="Arial Narrow" pitchFamily="34" charset="0"/>
                <a:ea typeface="宋体" pitchFamily="2" charset="-122"/>
              </a:rPr>
              <a:t>(also known as WIS DCPC's )</a:t>
            </a:r>
            <a:endParaRPr lang="en-GB" altLang="zh-CN" sz="1200">
              <a:latin typeface="Arial Narrow" pitchFamily="34" charset="0"/>
              <a:ea typeface="宋体" pitchFamily="2" charset="-122"/>
            </a:endParaRPr>
          </a:p>
        </p:txBody>
      </p:sp>
      <p:grpSp>
        <p:nvGrpSpPr>
          <p:cNvPr id="1889300" name="Group 20"/>
          <p:cNvGrpSpPr>
            <a:grpSpLocks/>
          </p:cNvGrpSpPr>
          <p:nvPr/>
        </p:nvGrpSpPr>
        <p:grpSpPr bwMode="auto">
          <a:xfrm>
            <a:off x="7410451" y="1638300"/>
            <a:ext cx="571500" cy="3352800"/>
            <a:chOff x="3856" y="844"/>
            <a:chExt cx="360" cy="2588"/>
          </a:xfrm>
        </p:grpSpPr>
        <p:sp>
          <p:nvSpPr>
            <p:cNvPr id="1889301" name="AutoShape 2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2" name="Text Box 22"/>
            <p:cNvSpPr txBox="1">
              <a:spLocks noChangeArrowheads="1"/>
            </p:cNvSpPr>
            <p:nvPr/>
          </p:nvSpPr>
          <p:spPr bwMode="auto">
            <a:xfrm flipV="1">
              <a:off x="3875" y="1125"/>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9303" name="AutoShape 23"/>
          <p:cNvSpPr>
            <a:spLocks noChangeArrowheads="1"/>
          </p:cNvSpPr>
          <p:nvPr/>
        </p:nvSpPr>
        <p:spPr bwMode="auto">
          <a:xfrm>
            <a:off x="6768612" y="4149726"/>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9304" name="AutoShape 24"/>
          <p:cNvSpPr>
            <a:spLocks noChangeArrowheads="1"/>
          </p:cNvSpPr>
          <p:nvPr/>
        </p:nvSpPr>
        <p:spPr bwMode="auto">
          <a:xfrm>
            <a:off x="4953000" y="3933825"/>
            <a:ext cx="1956289"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9305" name="Oval 25"/>
          <p:cNvSpPr>
            <a:spLocks noChangeArrowheads="1"/>
          </p:cNvSpPr>
          <p:nvPr/>
        </p:nvSpPr>
        <p:spPr bwMode="auto">
          <a:xfrm>
            <a:off x="734159" y="1739900"/>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Ocean</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(GOOS)</a:t>
            </a:r>
          </a:p>
        </p:txBody>
      </p:sp>
      <p:sp>
        <p:nvSpPr>
          <p:cNvPr id="1889306" name="Oval 26"/>
          <p:cNvSpPr>
            <a:spLocks noChangeArrowheads="1"/>
          </p:cNvSpPr>
          <p:nvPr/>
        </p:nvSpPr>
        <p:spPr bwMode="auto">
          <a:xfrm>
            <a:off x="734159"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9307" name="AutoShape 27"/>
          <p:cNvSpPr>
            <a:spLocks/>
          </p:cNvSpPr>
          <p:nvPr/>
        </p:nvSpPr>
        <p:spPr bwMode="auto">
          <a:xfrm>
            <a:off x="2375389" y="1576389"/>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8" name="AutoShape 28"/>
          <p:cNvSpPr>
            <a:spLocks/>
          </p:cNvSpPr>
          <p:nvPr/>
        </p:nvSpPr>
        <p:spPr bwMode="auto">
          <a:xfrm>
            <a:off x="2384181" y="3533775"/>
            <a:ext cx="356088"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9" name="AutoShape 29"/>
          <p:cNvSpPr>
            <a:spLocks noChangeArrowheads="1"/>
          </p:cNvSpPr>
          <p:nvPr/>
        </p:nvSpPr>
        <p:spPr bwMode="auto">
          <a:xfrm>
            <a:off x="4271596" y="2659064"/>
            <a:ext cx="627185" cy="231775"/>
          </a:xfrm>
          <a:prstGeom prst="leftRightArrow">
            <a:avLst>
              <a:gd name="adj1" fmla="val 27398"/>
              <a:gd name="adj2" fmla="val 61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929134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1332" name="Rectangle 4"/>
          <p:cNvSpPr>
            <a:spLocks noGrp="1" noChangeArrowheads="1"/>
          </p:cNvSpPr>
          <p:nvPr>
            <p:ph type="title"/>
          </p:nvPr>
        </p:nvSpPr>
        <p:spPr/>
        <p:txBody>
          <a:bodyPr/>
          <a:lstStyle/>
          <a:p>
            <a:r>
              <a:rPr lang="en-US" sz="3200"/>
              <a:t>Global Terrestrial Observing System (GTOS)</a:t>
            </a:r>
          </a:p>
        </p:txBody>
      </p:sp>
      <p:sp>
        <p:nvSpPr>
          <p:cNvPr id="32" name="Footer Placeholder 4"/>
          <p:cNvSpPr>
            <a:spLocks noGrp="1"/>
          </p:cNvSpPr>
          <p:nvPr>
            <p:ph type="ftr" sz="quarter" idx="10"/>
          </p:nvPr>
        </p:nvSpPr>
        <p:spPr/>
        <p:txBody>
          <a:bodyPr/>
          <a:lstStyle/>
          <a:p>
            <a:r>
              <a:rPr lang="en-US"/>
              <a:t>WIS Overview</a:t>
            </a:r>
          </a:p>
        </p:txBody>
      </p:sp>
      <p:sp>
        <p:nvSpPr>
          <p:cNvPr id="33" name="Slide Number Placeholder 5"/>
          <p:cNvSpPr>
            <a:spLocks noGrp="1"/>
          </p:cNvSpPr>
          <p:nvPr>
            <p:ph type="sldNum" sz="quarter" idx="11"/>
          </p:nvPr>
        </p:nvSpPr>
        <p:spPr>
          <a:prstGeom prst="rect">
            <a:avLst/>
          </a:prstGeom>
        </p:spPr>
        <p:txBody>
          <a:bodyPr/>
          <a:lstStyle/>
          <a:p>
            <a:fld id="{D6319AB1-C5EC-4C54-9A99-5EBE7512E357}" type="slidenum">
              <a:rPr lang="en-US"/>
              <a:pPr/>
              <a:t>30</a:t>
            </a:fld>
            <a:endParaRPr lang="en-US"/>
          </a:p>
        </p:txBody>
      </p:sp>
      <p:sp>
        <p:nvSpPr>
          <p:cNvPr id="1891330" name="AutoShape 2"/>
          <p:cNvSpPr>
            <a:spLocks noChangeArrowheads="1"/>
          </p:cNvSpPr>
          <p:nvPr/>
        </p:nvSpPr>
        <p:spPr bwMode="auto">
          <a:xfrm rot="5400000">
            <a:off x="4855553" y="3121025"/>
            <a:ext cx="857250" cy="190500"/>
          </a:xfrm>
          <a:prstGeom prst="rightArrow">
            <a:avLst>
              <a:gd name="adj1" fmla="val 46667"/>
              <a:gd name="adj2" fmla="val 84115"/>
            </a:avLst>
          </a:prstGeom>
          <a:solidFill>
            <a:srgbClr val="FFCC99"/>
          </a:solidFill>
          <a:ln w="9525">
            <a:solidFill>
              <a:srgbClr val="000000"/>
            </a:solidFill>
            <a:miter lim="800000"/>
            <a:headEnd/>
            <a:tailEnd/>
          </a:ln>
        </p:spPr>
        <p:txBody>
          <a:bodyPr/>
          <a:lstStyle/>
          <a:p>
            <a:endParaRPr lang="en-US"/>
          </a:p>
        </p:txBody>
      </p:sp>
      <p:sp>
        <p:nvSpPr>
          <p:cNvPr id="1891331" name="AutoShape 3"/>
          <p:cNvSpPr>
            <a:spLocks noChangeArrowheads="1"/>
          </p:cNvSpPr>
          <p:nvPr/>
        </p:nvSpPr>
        <p:spPr bwMode="auto">
          <a:xfrm>
            <a:off x="4555881" y="1765301"/>
            <a:ext cx="385396" cy="257175"/>
          </a:xfrm>
          <a:prstGeom prst="rightArrow">
            <a:avLst>
              <a:gd name="adj1" fmla="val 37037"/>
              <a:gd name="adj2" fmla="val 5679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33" name="AutoShape 5"/>
          <p:cNvSpPr>
            <a:spLocks noChangeArrowheads="1"/>
          </p:cNvSpPr>
          <p:nvPr/>
        </p:nvSpPr>
        <p:spPr bwMode="auto">
          <a:xfrm rot="5400000">
            <a:off x="4292356" y="2766647"/>
            <a:ext cx="1536700" cy="200757"/>
          </a:xfrm>
          <a:prstGeom prst="rightArrow">
            <a:avLst>
              <a:gd name="adj1" fmla="val 47620"/>
              <a:gd name="adj2" fmla="val 81387"/>
            </a:avLst>
          </a:prstGeom>
          <a:solidFill>
            <a:srgbClr val="FFCC99"/>
          </a:solidFill>
          <a:ln w="9525">
            <a:solidFill>
              <a:srgbClr val="000000"/>
            </a:solidFill>
            <a:miter lim="800000"/>
            <a:headEnd/>
            <a:tailEnd/>
          </a:ln>
        </p:spPr>
        <p:txBody>
          <a:bodyPr/>
          <a:lstStyle/>
          <a:p>
            <a:endParaRPr lang="en-US"/>
          </a:p>
        </p:txBody>
      </p:sp>
      <p:sp>
        <p:nvSpPr>
          <p:cNvPr id="1891334" name="AutoShape 6"/>
          <p:cNvSpPr>
            <a:spLocks noChangeArrowheads="1"/>
          </p:cNvSpPr>
          <p:nvPr/>
        </p:nvSpPr>
        <p:spPr bwMode="auto">
          <a:xfrm>
            <a:off x="6803781" y="3028951"/>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91335" name="AutoShape 7"/>
          <p:cNvSpPr>
            <a:spLocks noChangeArrowheads="1"/>
          </p:cNvSpPr>
          <p:nvPr/>
        </p:nvSpPr>
        <p:spPr bwMode="auto">
          <a:xfrm>
            <a:off x="6778870" y="2371726"/>
            <a:ext cx="618392"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36" name="AutoShape 8"/>
          <p:cNvSpPr>
            <a:spLocks noChangeArrowheads="1"/>
          </p:cNvSpPr>
          <p:nvPr/>
        </p:nvSpPr>
        <p:spPr bwMode="auto">
          <a:xfrm rot="5400000">
            <a:off x="5257557" y="3208216"/>
            <a:ext cx="615950" cy="225669"/>
          </a:xfrm>
          <a:prstGeom prst="rightArrow">
            <a:avLst>
              <a:gd name="adj1" fmla="val 39444"/>
              <a:gd name="adj2" fmla="val 60468"/>
            </a:avLst>
          </a:prstGeom>
          <a:solidFill>
            <a:srgbClr val="FFCC99"/>
          </a:solidFill>
          <a:ln w="9525">
            <a:solidFill>
              <a:srgbClr val="000000"/>
            </a:solidFill>
            <a:miter lim="800000"/>
            <a:headEnd/>
            <a:tailEnd/>
          </a:ln>
        </p:spPr>
        <p:txBody>
          <a:bodyPr/>
          <a:lstStyle/>
          <a:p>
            <a:endParaRPr lang="en-US"/>
          </a:p>
        </p:txBody>
      </p:sp>
      <p:sp>
        <p:nvSpPr>
          <p:cNvPr id="1891337" name="AutoShape 9"/>
          <p:cNvSpPr>
            <a:spLocks noChangeArrowheads="1"/>
          </p:cNvSpPr>
          <p:nvPr/>
        </p:nvSpPr>
        <p:spPr bwMode="auto">
          <a:xfrm>
            <a:off x="5174273" y="2251075"/>
            <a:ext cx="1909396" cy="5524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400" b="1">
                <a:latin typeface="Arial" charset="0"/>
                <a:ea typeface="宋体" pitchFamily="2" charset="-122"/>
              </a:rPr>
              <a:t>GTOS Data Centres Directory</a:t>
            </a:r>
            <a:endParaRPr lang="en-GB" altLang="zh-CN" sz="1400" b="1">
              <a:latin typeface="Arial" charset="0"/>
              <a:ea typeface="宋体" pitchFamily="2" charset="-122"/>
            </a:endParaRPr>
          </a:p>
        </p:txBody>
      </p:sp>
      <p:sp>
        <p:nvSpPr>
          <p:cNvPr id="1891338" name="AutoShape 10"/>
          <p:cNvSpPr>
            <a:spLocks noChangeArrowheads="1"/>
          </p:cNvSpPr>
          <p:nvPr/>
        </p:nvSpPr>
        <p:spPr bwMode="auto">
          <a:xfrm>
            <a:off x="5357447" y="2870200"/>
            <a:ext cx="1726223" cy="539750"/>
          </a:xfrm>
          <a:prstGeom prst="roundRect">
            <a:avLst>
              <a:gd name="adj" fmla="val 16667"/>
            </a:avLst>
          </a:prstGeom>
          <a:solidFill>
            <a:srgbClr val="FFFF99"/>
          </a:solidFill>
          <a:ln w="9525">
            <a:solidFill>
              <a:srgbClr val="000000"/>
            </a:solidFill>
            <a:round/>
            <a:headEnd/>
            <a:tailEnd/>
          </a:ln>
        </p:spPr>
        <p:txBody>
          <a:bodyPr/>
          <a:lstStyle/>
          <a:p>
            <a:pPr algn="ctr"/>
            <a:r>
              <a:rPr lang="en-GB" altLang="zh-CN" sz="1400" b="1">
                <a:latin typeface="Arial" charset="0"/>
                <a:ea typeface="宋体" pitchFamily="2" charset="-122"/>
              </a:rPr>
              <a:t>GTOS Resources Directory</a:t>
            </a:r>
          </a:p>
        </p:txBody>
      </p:sp>
      <p:sp>
        <p:nvSpPr>
          <p:cNvPr id="1891339" name="AutoShape 11"/>
          <p:cNvSpPr>
            <a:spLocks noChangeArrowheads="1"/>
          </p:cNvSpPr>
          <p:nvPr/>
        </p:nvSpPr>
        <p:spPr bwMode="auto">
          <a:xfrm>
            <a:off x="6792059" y="1778001"/>
            <a:ext cx="618392"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40" name="AutoShape 12"/>
          <p:cNvSpPr>
            <a:spLocks noChangeArrowheads="1"/>
          </p:cNvSpPr>
          <p:nvPr/>
        </p:nvSpPr>
        <p:spPr bwMode="auto">
          <a:xfrm>
            <a:off x="4938346" y="1644650"/>
            <a:ext cx="2145323" cy="5143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200" b="1">
                <a:latin typeface="Arial" charset="0"/>
                <a:ea typeface="宋体" pitchFamily="2" charset="-122"/>
              </a:rPr>
              <a:t>Terrestrial Ecosystems Monitoring Sites (TEMS)</a:t>
            </a:r>
            <a:endParaRPr lang="en-GB" altLang="zh-CN" sz="1200" b="1">
              <a:latin typeface="Arial" charset="0"/>
              <a:ea typeface="宋体" pitchFamily="2" charset="-122"/>
            </a:endParaRPr>
          </a:p>
        </p:txBody>
      </p:sp>
      <p:sp>
        <p:nvSpPr>
          <p:cNvPr id="1891341" name="AutoShape 13"/>
          <p:cNvSpPr>
            <a:spLocks noChangeArrowheads="1"/>
          </p:cNvSpPr>
          <p:nvPr/>
        </p:nvSpPr>
        <p:spPr bwMode="auto">
          <a:xfrm flipV="1">
            <a:off x="3864220" y="2132014"/>
            <a:ext cx="320919" cy="274637"/>
          </a:xfrm>
          <a:prstGeom prst="downArrow">
            <a:avLst>
              <a:gd name="adj1" fmla="val 44444"/>
              <a:gd name="adj2" fmla="val 56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2" name="AutoShape 14"/>
          <p:cNvSpPr>
            <a:spLocks noChangeArrowheads="1"/>
          </p:cNvSpPr>
          <p:nvPr/>
        </p:nvSpPr>
        <p:spPr bwMode="auto">
          <a:xfrm>
            <a:off x="3336682" y="2352676"/>
            <a:ext cx="1403838" cy="3968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91343" name="AutoShape 15"/>
          <p:cNvSpPr>
            <a:spLocks noChangeArrowheads="1"/>
          </p:cNvSpPr>
          <p:nvPr/>
        </p:nvSpPr>
        <p:spPr bwMode="auto">
          <a:xfrm>
            <a:off x="3324958" y="1647826"/>
            <a:ext cx="1383323" cy="4857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Calibration / Validation</a:t>
            </a:r>
            <a:endParaRPr lang="en-US" sz="1200" b="1" i="1">
              <a:solidFill>
                <a:srgbClr val="000000"/>
              </a:solidFill>
              <a:latin typeface="Times New Roman" pitchFamily="18" charset="0"/>
              <a:ea typeface="宋体" pitchFamily="2" charset="-122"/>
              <a:cs typeface="Times New Roman" pitchFamily="18" charset="0"/>
            </a:endParaRPr>
          </a:p>
        </p:txBody>
      </p:sp>
      <p:grpSp>
        <p:nvGrpSpPr>
          <p:cNvPr id="1891344" name="Group 16"/>
          <p:cNvGrpSpPr>
            <a:grpSpLocks/>
          </p:cNvGrpSpPr>
          <p:nvPr/>
        </p:nvGrpSpPr>
        <p:grpSpPr bwMode="auto">
          <a:xfrm>
            <a:off x="7410451" y="1638300"/>
            <a:ext cx="571500" cy="3352800"/>
            <a:chOff x="3856" y="844"/>
            <a:chExt cx="360" cy="2588"/>
          </a:xfrm>
        </p:grpSpPr>
        <p:sp>
          <p:nvSpPr>
            <p:cNvPr id="1891345"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6" name="Text Box 18"/>
            <p:cNvSpPr txBox="1">
              <a:spLocks noChangeArrowheads="1"/>
            </p:cNvSpPr>
            <p:nvPr/>
          </p:nvSpPr>
          <p:spPr bwMode="auto">
            <a:xfrm flipV="1">
              <a:off x="3875" y="1125"/>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91347" name="AutoShape 19"/>
          <p:cNvSpPr>
            <a:spLocks noChangeArrowheads="1"/>
          </p:cNvSpPr>
          <p:nvPr/>
        </p:nvSpPr>
        <p:spPr bwMode="auto">
          <a:xfrm>
            <a:off x="6768612" y="3743326"/>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1348" name="AutoShape 20"/>
          <p:cNvSpPr>
            <a:spLocks noChangeArrowheads="1"/>
          </p:cNvSpPr>
          <p:nvPr/>
        </p:nvSpPr>
        <p:spPr bwMode="auto">
          <a:xfrm>
            <a:off x="4648200" y="3641725"/>
            <a:ext cx="2400300" cy="473075"/>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91349" name="Oval 21"/>
          <p:cNvSpPr>
            <a:spLocks noChangeArrowheads="1"/>
          </p:cNvSpPr>
          <p:nvPr/>
        </p:nvSpPr>
        <p:spPr bwMode="auto">
          <a:xfrm>
            <a:off x="734159" y="1739900"/>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Terrestrial </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(GTOS)</a:t>
            </a:r>
          </a:p>
        </p:txBody>
      </p:sp>
      <p:sp>
        <p:nvSpPr>
          <p:cNvPr id="1891350" name="Oval 22"/>
          <p:cNvSpPr>
            <a:spLocks noChangeArrowheads="1"/>
          </p:cNvSpPr>
          <p:nvPr/>
        </p:nvSpPr>
        <p:spPr bwMode="auto">
          <a:xfrm>
            <a:off x="734159"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1351" name="AutoShape 23"/>
          <p:cNvSpPr>
            <a:spLocks/>
          </p:cNvSpPr>
          <p:nvPr/>
        </p:nvSpPr>
        <p:spPr bwMode="auto">
          <a:xfrm>
            <a:off x="2375389" y="1576389"/>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2" name="AutoShape 24"/>
          <p:cNvSpPr>
            <a:spLocks/>
          </p:cNvSpPr>
          <p:nvPr/>
        </p:nvSpPr>
        <p:spPr bwMode="auto">
          <a:xfrm>
            <a:off x="2384181" y="3533775"/>
            <a:ext cx="356088"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3" name="AutoShape 25"/>
          <p:cNvSpPr>
            <a:spLocks noChangeArrowheads="1"/>
          </p:cNvSpPr>
          <p:nvPr/>
        </p:nvSpPr>
        <p:spPr bwMode="auto">
          <a:xfrm>
            <a:off x="5682762" y="4095751"/>
            <a:ext cx="356089" cy="327025"/>
          </a:xfrm>
          <a:custGeom>
            <a:avLst/>
            <a:gdLst>
              <a:gd name="G0" fmla="+- 9257 0 0"/>
              <a:gd name="G1" fmla="+- 17743 0 0"/>
              <a:gd name="G2" fmla="+- 7235 0 0"/>
              <a:gd name="G3" fmla="*/ 9257 1 2"/>
              <a:gd name="G4" fmla="+- G3 10800 0"/>
              <a:gd name="G5" fmla="+- 21600 9257 17743"/>
              <a:gd name="G6" fmla="+- 17743 7235 0"/>
              <a:gd name="G7" fmla="*/ G6 1 2"/>
              <a:gd name="G8" fmla="*/ 17743 2 1"/>
              <a:gd name="G9" fmla="+- G8 0 21600"/>
              <a:gd name="G10" fmla="*/ 21600 G0 G1"/>
              <a:gd name="G11" fmla="*/ 21600 G4 G1"/>
              <a:gd name="G12" fmla="*/ 21600 G5 G1"/>
              <a:gd name="G13" fmla="*/ 21600 G7 G1"/>
              <a:gd name="G14" fmla="*/ 17743 1 2"/>
              <a:gd name="G15" fmla="+- G5 0 G4"/>
              <a:gd name="G16" fmla="+- G0 0 G4"/>
              <a:gd name="G17" fmla="*/ G2 G15 G16"/>
              <a:gd name="T0" fmla="*/ 15429 w 21600"/>
              <a:gd name="T1" fmla="*/ 0 h 21600"/>
              <a:gd name="T2" fmla="*/ 9257 w 21600"/>
              <a:gd name="T3" fmla="*/ 7235 h 21600"/>
              <a:gd name="T4" fmla="*/ 0 w 21600"/>
              <a:gd name="T5" fmla="*/ 18783 h 21600"/>
              <a:gd name="T6" fmla="*/ 8872 w 21600"/>
              <a:gd name="T7" fmla="*/ 21600 h 21600"/>
              <a:gd name="T8" fmla="*/ 17743 w 21600"/>
              <a:gd name="T9" fmla="*/ 15204 h 21600"/>
              <a:gd name="T10" fmla="*/ 21600 w 21600"/>
              <a:gd name="T11" fmla="*/ 7235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35"/>
                </a:lnTo>
                <a:lnTo>
                  <a:pt x="13114" y="7235"/>
                </a:lnTo>
                <a:lnTo>
                  <a:pt x="13114" y="15965"/>
                </a:lnTo>
                <a:lnTo>
                  <a:pt x="0" y="15965"/>
                </a:lnTo>
                <a:lnTo>
                  <a:pt x="0" y="21600"/>
                </a:lnTo>
                <a:lnTo>
                  <a:pt x="17743" y="21600"/>
                </a:lnTo>
                <a:lnTo>
                  <a:pt x="17743" y="7235"/>
                </a:lnTo>
                <a:lnTo>
                  <a:pt x="21600" y="7235"/>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4" name="AutoShape 26"/>
          <p:cNvSpPr>
            <a:spLocks noChangeArrowheads="1"/>
          </p:cNvSpPr>
          <p:nvPr/>
        </p:nvSpPr>
        <p:spPr bwMode="auto">
          <a:xfrm>
            <a:off x="5383824" y="4365626"/>
            <a:ext cx="1991458" cy="314325"/>
          </a:xfrm>
          <a:prstGeom prst="rightArrow">
            <a:avLst>
              <a:gd name="adj1" fmla="val 36935"/>
              <a:gd name="adj2" fmla="val 48840"/>
            </a:avLst>
          </a:prstGeom>
          <a:solidFill>
            <a:srgbClr val="FFCC99"/>
          </a:solidFill>
          <a:ln w="9525">
            <a:solidFill>
              <a:srgbClr val="000000"/>
            </a:solidFill>
            <a:miter lim="800000"/>
            <a:headEnd/>
            <a:tailEnd/>
          </a:ln>
        </p:spPr>
        <p:txBody>
          <a:bodyPr/>
          <a:lstStyle/>
          <a:p>
            <a:endParaRPr lang="en-US"/>
          </a:p>
        </p:txBody>
      </p:sp>
      <p:sp>
        <p:nvSpPr>
          <p:cNvPr id="1891355" name="AutoShape 27"/>
          <p:cNvSpPr>
            <a:spLocks noChangeArrowheads="1"/>
          </p:cNvSpPr>
          <p:nvPr/>
        </p:nvSpPr>
        <p:spPr bwMode="auto">
          <a:xfrm>
            <a:off x="3023089" y="4187825"/>
            <a:ext cx="2747596" cy="4762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Data Collection or Production Centres (DCPC's)</a:t>
            </a:r>
            <a:r>
              <a:rPr lang="en-GB" altLang="zh-CN" sz="1200" b="1">
                <a:solidFill>
                  <a:srgbClr val="000000"/>
                </a:solidFill>
                <a:latin typeface="Tahoma" pitchFamily="34" charset="0"/>
                <a:ea typeface="宋体" pitchFamily="2" charset="-122"/>
                <a:cs typeface="Times New Roman" pitchFamily="18" charset="0"/>
              </a:rPr>
              <a:t> </a:t>
            </a:r>
          </a:p>
        </p:txBody>
      </p:sp>
      <p:sp>
        <p:nvSpPr>
          <p:cNvPr id="1891356" name="AutoShape 28"/>
          <p:cNvSpPr>
            <a:spLocks noChangeArrowheads="1"/>
          </p:cNvSpPr>
          <p:nvPr/>
        </p:nvSpPr>
        <p:spPr bwMode="auto">
          <a:xfrm rot="-5400000">
            <a:off x="3557711" y="3912821"/>
            <a:ext cx="234950" cy="296008"/>
          </a:xfrm>
          <a:prstGeom prst="leftRightArrow">
            <a:avLst>
              <a:gd name="adj1" fmla="val 41944"/>
              <a:gd name="adj2" fmla="val 3480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7" name="AutoShape 29"/>
          <p:cNvSpPr>
            <a:spLocks noChangeArrowheads="1"/>
          </p:cNvSpPr>
          <p:nvPr/>
        </p:nvSpPr>
        <p:spPr bwMode="auto">
          <a:xfrm>
            <a:off x="4362450" y="3686176"/>
            <a:ext cx="310662" cy="269875"/>
          </a:xfrm>
          <a:prstGeom prst="leftRightArrow">
            <a:avLst>
              <a:gd name="adj1" fmla="val 33991"/>
              <a:gd name="adj2" fmla="val 361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8" name="AutoShape 30"/>
          <p:cNvSpPr>
            <a:spLocks noChangeArrowheads="1"/>
          </p:cNvSpPr>
          <p:nvPr/>
        </p:nvSpPr>
        <p:spPr bwMode="auto">
          <a:xfrm>
            <a:off x="2781301" y="3646488"/>
            <a:ext cx="1581150" cy="3048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Tree>
    <p:extLst>
      <p:ext uri="{BB962C8B-B14F-4D97-AF65-F5344CB8AC3E}">
        <p14:creationId xmlns:p14="http://schemas.microsoft.com/office/powerpoint/2010/main" val="3520961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WMO Priority Areas</a:t>
            </a:r>
            <a:endParaRPr lang="en-US" dirty="0"/>
          </a:p>
        </p:txBody>
      </p:sp>
      <p:sp>
        <p:nvSpPr>
          <p:cNvPr id="3" name="Content Placeholder 2"/>
          <p:cNvSpPr>
            <a:spLocks noGrp="1"/>
          </p:cNvSpPr>
          <p:nvPr>
            <p:ph idx="1"/>
          </p:nvPr>
        </p:nvSpPr>
        <p:spPr/>
        <p:txBody>
          <a:bodyPr>
            <a:normAutofit fontScale="92500" lnSpcReduction="10000"/>
          </a:bodyPr>
          <a:lstStyle/>
          <a:p>
            <a:r>
              <a:rPr lang="en-US" sz="2400" b="1" dirty="0" smtClean="0"/>
              <a:t>WIS is critical to the following priority initiatives of WMO</a:t>
            </a:r>
          </a:p>
          <a:p>
            <a:pPr lvl="1"/>
            <a:r>
              <a:rPr lang="en-US" sz="2400" dirty="0" smtClean="0"/>
              <a:t>WIGOS Framework</a:t>
            </a:r>
          </a:p>
          <a:p>
            <a:pPr lvl="2"/>
            <a:r>
              <a:rPr lang="en-US" sz="2000" dirty="0" smtClean="0"/>
              <a:t>WMO Integrated Global Observing System</a:t>
            </a:r>
          </a:p>
          <a:p>
            <a:pPr lvl="2"/>
            <a:r>
              <a:rPr lang="en-US" sz="2000" dirty="0" smtClean="0"/>
              <a:t>WIS provides the interoperability layer as well as providing WIS data exchange and discovery</a:t>
            </a:r>
          </a:p>
          <a:p>
            <a:pPr lvl="1"/>
            <a:r>
              <a:rPr lang="en-US" sz="2400" dirty="0" smtClean="0"/>
              <a:t>GFCS</a:t>
            </a:r>
          </a:p>
          <a:p>
            <a:pPr lvl="2"/>
            <a:r>
              <a:rPr lang="en-US" sz="2000" dirty="0" smtClean="0"/>
              <a:t>Global Framework for Climate Services</a:t>
            </a:r>
          </a:p>
          <a:p>
            <a:pPr lvl="2"/>
            <a:r>
              <a:rPr lang="en-US" sz="2000" dirty="0" smtClean="0"/>
              <a:t>WIS supports the Climate Services Information System (CSIS Pillar), and</a:t>
            </a:r>
          </a:p>
          <a:p>
            <a:pPr lvl="2"/>
            <a:r>
              <a:rPr lang="en-US" sz="2000" dirty="0" smtClean="0"/>
              <a:t>Observations and Monitoring Pillar</a:t>
            </a:r>
          </a:p>
          <a:p>
            <a:pPr lvl="1"/>
            <a:r>
              <a:rPr lang="en-US" sz="2400" dirty="0" smtClean="0"/>
              <a:t>Expected Result 1 &amp; 2 – Services and Disaster Risk Reduction</a:t>
            </a:r>
          </a:p>
          <a:p>
            <a:pPr lvl="2"/>
            <a:r>
              <a:rPr lang="en-US" sz="2000" dirty="0" smtClean="0"/>
              <a:t>WIS enables Members and decision makers access to authoritative, high quality weather, climate and water information </a:t>
            </a:r>
            <a:endParaRPr lang="en-US" sz="2000" dirty="0"/>
          </a:p>
        </p:txBody>
      </p:sp>
      <p:sp>
        <p:nvSpPr>
          <p:cNvPr id="5" name="Footer Placeholder 4"/>
          <p:cNvSpPr>
            <a:spLocks noGrp="1"/>
          </p:cNvSpPr>
          <p:nvPr>
            <p:ph type="ftr" sz="quarter" idx="10"/>
          </p:nvPr>
        </p:nvSpPr>
        <p:spPr/>
        <p:txBody>
          <a:bodyPr/>
          <a:lstStyle/>
          <a:p>
            <a:r>
              <a:rPr lang="en-US" dirty="0" smtClean="0"/>
              <a:t>WIS Overview</a:t>
            </a:r>
            <a:endParaRPr lang="en-US" dirty="0"/>
          </a:p>
        </p:txBody>
      </p:sp>
      <p:sp>
        <p:nvSpPr>
          <p:cNvPr id="6" name="Slide Number Placeholder 5"/>
          <p:cNvSpPr>
            <a:spLocks noGrp="1"/>
          </p:cNvSpPr>
          <p:nvPr>
            <p:ph type="sldNum" sz="quarter" idx="11"/>
          </p:nvPr>
        </p:nvSpPr>
        <p:spPr>
          <a:prstGeom prst="rect">
            <a:avLst/>
          </a:prstGeom>
        </p:spPr>
        <p:txBody>
          <a:bodyPr/>
          <a:lstStyle/>
          <a:p>
            <a:fld id="{42885670-FDA4-46C8-9519-926256D18AE0}" type="slidenum">
              <a:rPr lang="en-US" smtClean="0"/>
              <a:pPr/>
              <a:t>31</a:t>
            </a:fld>
            <a:endParaRPr lang="en-US"/>
          </a:p>
        </p:txBody>
      </p:sp>
    </p:spTree>
    <p:extLst>
      <p:ext uri="{BB962C8B-B14F-4D97-AF65-F5344CB8AC3E}">
        <p14:creationId xmlns:p14="http://schemas.microsoft.com/office/powerpoint/2010/main" val="3683888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en-US"/>
              <a:t>Find the information</a:t>
            </a:r>
            <a:endParaRPr lang="en-US" altLang="en-US"/>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l="10312" r="11563" b="50000"/>
          <a:stretch>
            <a:fillRect/>
          </a:stretch>
        </p:blipFill>
        <p:spPr bwMode="auto">
          <a:xfrm>
            <a:off x="228600" y="3619500"/>
            <a:ext cx="476250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2" name="AutoShape 4"/>
          <p:cNvSpPr>
            <a:spLocks/>
          </p:cNvSpPr>
          <p:nvPr/>
        </p:nvSpPr>
        <p:spPr bwMode="auto">
          <a:xfrm>
            <a:off x="5657850" y="2647950"/>
            <a:ext cx="3257550" cy="1314450"/>
          </a:xfrm>
          <a:prstGeom prst="borderCallout2">
            <a:avLst>
              <a:gd name="adj1" fmla="val 8694"/>
              <a:gd name="adj2" fmla="val -2338"/>
              <a:gd name="adj3" fmla="val 8694"/>
              <a:gd name="adj4" fmla="val -75194"/>
              <a:gd name="adj5" fmla="val 142028"/>
              <a:gd name="adj6" fmla="val -150875"/>
            </a:avLst>
          </a:prstGeom>
          <a:noFill/>
          <a:ln w="254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Search box</a:t>
            </a:r>
            <a:br>
              <a:rPr lang="en-GB" altLang="en-US" sz="2400"/>
            </a:br>
            <a:r>
              <a:rPr lang="en-GB" altLang="en-US" sz="2400"/>
              <a:t>e.g.</a:t>
            </a:r>
            <a:br>
              <a:rPr lang="en-GB" altLang="en-US" sz="2400"/>
            </a:br>
            <a:r>
              <a:rPr lang="en-GB" altLang="en-US" sz="2400" b="1"/>
              <a:t>Tsunami Pacific</a:t>
            </a:r>
            <a:endParaRPr lang="en-US" altLang="en-US" sz="2400" b="1"/>
          </a:p>
        </p:txBody>
      </p:sp>
      <p:sp>
        <p:nvSpPr>
          <p:cNvPr id="22533" name="AutoShape 5"/>
          <p:cNvSpPr>
            <a:spLocks/>
          </p:cNvSpPr>
          <p:nvPr/>
        </p:nvSpPr>
        <p:spPr bwMode="auto">
          <a:xfrm>
            <a:off x="5740400" y="4902200"/>
            <a:ext cx="1885950" cy="609600"/>
          </a:xfrm>
          <a:prstGeom prst="borderCallout2">
            <a:avLst>
              <a:gd name="adj1" fmla="val 18750"/>
              <a:gd name="adj2" fmla="val -4042"/>
              <a:gd name="adj3" fmla="val 18750"/>
              <a:gd name="adj4" fmla="val -124917"/>
              <a:gd name="adj5" fmla="val 65625"/>
              <a:gd name="adj6" fmla="val -250505"/>
            </a:avLst>
          </a:prstGeom>
          <a:noFill/>
          <a:ln w="254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Can search by area</a:t>
            </a:r>
            <a:endParaRPr lang="en-US" altLang="en-US" sz="2400"/>
          </a:p>
        </p:txBody>
      </p:sp>
      <p:sp>
        <p:nvSpPr>
          <p:cNvPr id="22534" name="Text Box 6"/>
          <p:cNvSpPr txBox="1">
            <a:spLocks noChangeArrowheads="1"/>
          </p:cNvSpPr>
          <p:nvPr/>
        </p:nvSpPr>
        <p:spPr bwMode="auto">
          <a:xfrm>
            <a:off x="250825" y="1484313"/>
            <a:ext cx="6913563" cy="1030287"/>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buClr>
                <a:srgbClr val="FF9900"/>
              </a:buClr>
              <a:buFont typeface="Wingdings" pitchFamily="2" charset="2"/>
              <a:buNone/>
            </a:pPr>
            <a:r>
              <a:rPr lang="en-GB" altLang="en-US" sz="2400"/>
              <a:t>Visit a GISC Listed on</a:t>
            </a:r>
          </a:p>
          <a:p>
            <a:pPr algn="ctr" eaLnBrk="0" hangingPunct="0">
              <a:spcBef>
                <a:spcPct val="50000"/>
              </a:spcBef>
              <a:buClr>
                <a:srgbClr val="FF9900"/>
              </a:buClr>
              <a:buFont typeface="Wingdings" pitchFamily="2" charset="2"/>
              <a:buNone/>
            </a:pPr>
            <a:r>
              <a:rPr lang="en-GB" altLang="en-US" sz="2400"/>
              <a:t>http://www.wmo.int/giscs</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32</a:t>
            </a:fld>
            <a:endParaRPr lang="en-GB" altLang="en-US"/>
          </a:p>
        </p:txBody>
      </p:sp>
    </p:spTree>
    <p:extLst>
      <p:ext uri="{BB962C8B-B14F-4D97-AF65-F5344CB8AC3E}">
        <p14:creationId xmlns:p14="http://schemas.microsoft.com/office/powerpoint/2010/main" val="266195009"/>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ltLang="en-US" sz="3600"/>
              <a:t>Select which record is of interest</a:t>
            </a:r>
            <a:endParaRPr lang="en-US" altLang="en-US" sz="3600"/>
          </a:p>
        </p:txBody>
      </p:sp>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b="37695"/>
          <a:stretch>
            <a:fillRect/>
          </a:stretch>
        </p:blipFill>
        <p:spPr bwMode="auto">
          <a:xfrm>
            <a:off x="323850" y="1412875"/>
            <a:ext cx="8234363"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0" name="AutoShape 4"/>
          <p:cNvSpPr>
            <a:spLocks/>
          </p:cNvSpPr>
          <p:nvPr/>
        </p:nvSpPr>
        <p:spPr bwMode="auto">
          <a:xfrm>
            <a:off x="900113" y="5734050"/>
            <a:ext cx="3590925" cy="609600"/>
          </a:xfrm>
          <a:prstGeom prst="borderCallout2">
            <a:avLst>
              <a:gd name="adj1" fmla="val 18750"/>
              <a:gd name="adj2" fmla="val 102120"/>
              <a:gd name="adj3" fmla="val 18750"/>
              <a:gd name="adj4" fmla="val 140806"/>
              <a:gd name="adj5" fmla="val -404167"/>
              <a:gd name="adj6" fmla="val 180991"/>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Look at metadata</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33</a:t>
            </a:fld>
            <a:endParaRPr lang="en-GB" altLang="en-US"/>
          </a:p>
        </p:txBody>
      </p:sp>
    </p:spTree>
    <p:extLst>
      <p:ext uri="{BB962C8B-B14F-4D97-AF65-F5344CB8AC3E}">
        <p14:creationId xmlns:p14="http://schemas.microsoft.com/office/powerpoint/2010/main" val="24086377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ltLang="en-US"/>
              <a:t>Check that it is what you need</a:t>
            </a:r>
            <a:endParaRPr lang="en-US" altLang="en-US"/>
          </a:p>
        </p:txBody>
      </p:sp>
      <p:pic>
        <p:nvPicPr>
          <p:cNvPr id="26627" name="Picture 3"/>
          <p:cNvPicPr>
            <a:picLocks noChangeAspect="1" noChangeArrowheads="1"/>
          </p:cNvPicPr>
          <p:nvPr/>
        </p:nvPicPr>
        <p:blipFill>
          <a:blip r:embed="rId3">
            <a:extLst>
              <a:ext uri="{28A0092B-C50C-407E-A947-70E740481C1C}">
                <a14:useLocalDpi xmlns:a14="http://schemas.microsoft.com/office/drawing/2010/main" val="0"/>
              </a:ext>
            </a:extLst>
          </a:blip>
          <a:srcRect l="12500" r="36250" b="56641"/>
          <a:stretch>
            <a:fillRect/>
          </a:stretch>
        </p:blipFill>
        <p:spPr bwMode="auto">
          <a:xfrm>
            <a:off x="179388" y="1700213"/>
            <a:ext cx="4868862" cy="32956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8" name="Picture 4"/>
          <p:cNvPicPr>
            <a:picLocks noChangeAspect="1" noChangeArrowheads="1"/>
          </p:cNvPicPr>
          <p:nvPr/>
        </p:nvPicPr>
        <p:blipFill>
          <a:blip r:embed="rId3">
            <a:extLst>
              <a:ext uri="{28A0092B-C50C-407E-A947-70E740481C1C}">
                <a14:useLocalDpi xmlns:a14="http://schemas.microsoft.com/office/drawing/2010/main" val="0"/>
              </a:ext>
            </a:extLst>
          </a:blip>
          <a:srcRect l="11406" t="34375" r="37344" b="391"/>
          <a:stretch>
            <a:fillRect/>
          </a:stretch>
        </p:blipFill>
        <p:spPr bwMode="auto">
          <a:xfrm>
            <a:off x="4876800" y="2070100"/>
            <a:ext cx="4121150" cy="41973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34</a:t>
            </a:fld>
            <a:endParaRPr lang="en-GB" altLang="en-US"/>
          </a:p>
        </p:txBody>
      </p:sp>
    </p:spTree>
    <p:extLst>
      <p:ext uri="{BB962C8B-B14F-4D97-AF65-F5344CB8AC3E}">
        <p14:creationId xmlns:p14="http://schemas.microsoft.com/office/powerpoint/2010/main" val="5461777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ltLang="en-US" sz="3200"/>
              <a:t>And then download or ask for as routine</a:t>
            </a:r>
            <a:endParaRPr lang="en-US" altLang="en-US" sz="3200"/>
          </a:p>
        </p:txBody>
      </p:sp>
      <p:pic>
        <p:nvPicPr>
          <p:cNvPr id="28675" name="Picture 3"/>
          <p:cNvPicPr>
            <a:picLocks noChangeAspect="1" noChangeArrowheads="1"/>
          </p:cNvPicPr>
          <p:nvPr/>
        </p:nvPicPr>
        <p:blipFill>
          <a:blip r:embed="rId3">
            <a:extLst>
              <a:ext uri="{28A0092B-C50C-407E-A947-70E740481C1C}">
                <a14:useLocalDpi xmlns:a14="http://schemas.microsoft.com/office/drawing/2010/main" val="0"/>
              </a:ext>
            </a:extLst>
          </a:blip>
          <a:srcRect l="12500" t="1758" r="12500" b="9766"/>
          <a:stretch>
            <a:fillRect/>
          </a:stretch>
        </p:blipFill>
        <p:spPr bwMode="auto">
          <a:xfrm>
            <a:off x="314325" y="1268413"/>
            <a:ext cx="5248275" cy="4713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p:cNvPicPr>
            <a:picLocks noChangeAspect="1" noChangeArrowheads="1"/>
          </p:cNvPicPr>
          <p:nvPr/>
        </p:nvPicPr>
        <p:blipFill>
          <a:blip r:embed="rId3">
            <a:extLst>
              <a:ext uri="{28A0092B-C50C-407E-A947-70E740481C1C}">
                <a14:useLocalDpi xmlns:a14="http://schemas.microsoft.com/office/drawing/2010/main" val="0"/>
              </a:ext>
            </a:extLst>
          </a:blip>
          <a:srcRect l="77499" t="25397" r="14525" b="69916"/>
          <a:stretch>
            <a:fillRect/>
          </a:stretch>
        </p:blipFill>
        <p:spPr bwMode="auto">
          <a:xfrm>
            <a:off x="5676900" y="1504950"/>
            <a:ext cx="2038350" cy="9588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7" name="Line 5"/>
          <p:cNvSpPr>
            <a:spLocks noChangeShapeType="1"/>
          </p:cNvSpPr>
          <p:nvPr/>
        </p:nvSpPr>
        <p:spPr bwMode="auto">
          <a:xfrm flipH="1">
            <a:off x="5353050" y="2305050"/>
            <a:ext cx="266700" cy="1333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28678" name="AutoShape 6"/>
          <p:cNvSpPr>
            <a:spLocks/>
          </p:cNvSpPr>
          <p:nvPr/>
        </p:nvSpPr>
        <p:spPr bwMode="auto">
          <a:xfrm>
            <a:off x="3924300" y="3600450"/>
            <a:ext cx="2819400" cy="609600"/>
          </a:xfrm>
          <a:prstGeom prst="borderCallout2">
            <a:avLst>
              <a:gd name="adj1" fmla="val 18750"/>
              <a:gd name="adj2" fmla="val 102704"/>
              <a:gd name="adj3" fmla="val 18750"/>
              <a:gd name="adj4" fmla="val 102704"/>
              <a:gd name="adj5" fmla="val -262500"/>
              <a:gd name="adj6" fmla="val 102704"/>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Download now</a:t>
            </a:r>
            <a:endParaRPr lang="en-US" altLang="en-US" sz="2400"/>
          </a:p>
        </p:txBody>
      </p:sp>
      <p:sp>
        <p:nvSpPr>
          <p:cNvPr id="28679" name="AutoShape 7"/>
          <p:cNvSpPr>
            <a:spLocks/>
          </p:cNvSpPr>
          <p:nvPr/>
        </p:nvSpPr>
        <p:spPr bwMode="auto">
          <a:xfrm>
            <a:off x="2590800" y="5334000"/>
            <a:ext cx="3200400" cy="857250"/>
          </a:xfrm>
          <a:prstGeom prst="borderCallout2">
            <a:avLst>
              <a:gd name="adj1" fmla="val 13333"/>
              <a:gd name="adj2" fmla="val 102380"/>
              <a:gd name="adj3" fmla="val 13333"/>
              <a:gd name="adj4" fmla="val 143602"/>
              <a:gd name="adj5" fmla="val -395556"/>
              <a:gd name="adj6" fmla="val 144644"/>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Subscribe – receive data as they arrive</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35</a:t>
            </a:fld>
            <a:endParaRPr lang="en-GB" altLang="en-US"/>
          </a:p>
        </p:txBody>
      </p:sp>
    </p:spTree>
    <p:extLst>
      <p:ext uri="{BB962C8B-B14F-4D97-AF65-F5344CB8AC3E}">
        <p14:creationId xmlns:p14="http://schemas.microsoft.com/office/powerpoint/2010/main" val="418214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a:t>Future </a:t>
            </a:r>
            <a:r>
              <a:rPr lang="en-GB" dirty="0" smtClean="0"/>
              <a:t>directions</a:t>
            </a:r>
            <a:endParaRPr lang="en-GB" dirty="0"/>
          </a:p>
        </p:txBody>
      </p:sp>
      <p:sp>
        <p:nvSpPr>
          <p:cNvPr id="4" name="Footer Placeholder 3"/>
          <p:cNvSpPr>
            <a:spLocks noGrp="1"/>
          </p:cNvSpPr>
          <p:nvPr>
            <p:ph type="ftr" sz="quarter" idx="10"/>
          </p:nvPr>
        </p:nvSpPr>
        <p:spPr/>
        <p:txBody>
          <a:bodyPr/>
          <a:lstStyle/>
          <a:p>
            <a:pPr>
              <a:defRPr/>
            </a:pPr>
            <a:r>
              <a:rPr lang="en-GB" smtClean="0"/>
              <a:t>WIS Overview</a:t>
            </a:r>
            <a:endParaRPr lang="en-GB"/>
          </a:p>
        </p:txBody>
      </p:sp>
      <p:sp>
        <p:nvSpPr>
          <p:cNvPr id="5" name="Slide Number Placeholder 4"/>
          <p:cNvSpPr>
            <a:spLocks noGrp="1"/>
          </p:cNvSpPr>
          <p:nvPr>
            <p:ph type="sldNum" sz="quarter" idx="11"/>
          </p:nvPr>
        </p:nvSpPr>
        <p:spPr/>
        <p:txBody>
          <a:bodyPr/>
          <a:lstStyle/>
          <a:p>
            <a:fld id="{8DF94D46-51C4-4A7B-AB0C-7030AC7CFDAF}" type="slidenum">
              <a:rPr lang="en-GB" altLang="en-US" smtClean="0"/>
              <a:pPr/>
              <a:t>36</a:t>
            </a:fld>
            <a:endParaRPr lang="en-GB" altLang="en-US"/>
          </a:p>
        </p:txBody>
      </p:sp>
    </p:spTree>
    <p:extLst>
      <p:ext uri="{BB962C8B-B14F-4D97-AF65-F5344CB8AC3E}">
        <p14:creationId xmlns:p14="http://schemas.microsoft.com/office/powerpoint/2010/main" val="30294170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ltLang="en-US"/>
              <a:t>Future directions of WIS</a:t>
            </a:r>
          </a:p>
        </p:txBody>
      </p:sp>
      <p:sp>
        <p:nvSpPr>
          <p:cNvPr id="30725" name="Rectangle 5"/>
          <p:cNvSpPr>
            <a:spLocks noGrp="1" noChangeArrowheads="1"/>
          </p:cNvSpPr>
          <p:nvPr>
            <p:ph idx="1"/>
          </p:nvPr>
        </p:nvSpPr>
        <p:spPr/>
        <p:txBody>
          <a:bodyPr/>
          <a:lstStyle/>
          <a:p>
            <a:pPr algn="l">
              <a:lnSpc>
                <a:spcPct val="90000"/>
              </a:lnSpc>
              <a:buFontTx/>
              <a:buChar char="•"/>
            </a:pPr>
            <a:r>
              <a:rPr lang="en-GB" altLang="en-US" dirty="0" smtClean="0"/>
              <a:t>Assist </a:t>
            </a:r>
            <a:r>
              <a:rPr lang="en-GB" altLang="en-US" dirty="0"/>
              <a:t>data providers to make their data discoverable through WIS</a:t>
            </a:r>
          </a:p>
          <a:p>
            <a:pPr algn="l">
              <a:lnSpc>
                <a:spcPct val="90000"/>
              </a:lnSpc>
              <a:buFontTx/>
              <a:buChar char="•"/>
            </a:pPr>
            <a:r>
              <a:rPr lang="en-GB" altLang="en-US" dirty="0" smtClean="0"/>
              <a:t>Support </a:t>
            </a:r>
            <a:r>
              <a:rPr lang="en-GB" altLang="en-US" dirty="0"/>
              <a:t>the integration of different observing systems</a:t>
            </a:r>
          </a:p>
          <a:p>
            <a:pPr algn="l">
              <a:lnSpc>
                <a:spcPct val="90000"/>
              </a:lnSpc>
              <a:buFontTx/>
              <a:buChar char="•"/>
            </a:pPr>
            <a:r>
              <a:rPr lang="en-GB" altLang="en-US" dirty="0" smtClean="0"/>
              <a:t>Support </a:t>
            </a:r>
            <a:r>
              <a:rPr lang="en-GB" altLang="en-US" dirty="0"/>
              <a:t>the implementation of climate services</a:t>
            </a:r>
          </a:p>
          <a:p>
            <a:pPr algn="l">
              <a:lnSpc>
                <a:spcPct val="90000"/>
              </a:lnSpc>
              <a:buFontTx/>
              <a:buChar char="•"/>
            </a:pPr>
            <a:r>
              <a:rPr lang="en-GB" altLang="en-US" dirty="0" smtClean="0"/>
              <a:t>Improve </a:t>
            </a:r>
            <a:r>
              <a:rPr lang="en-GB" altLang="en-US" dirty="0"/>
              <a:t>data discovery interfaces, e.g. integrate basic tools for visualisation </a:t>
            </a:r>
          </a:p>
          <a:p>
            <a:pPr>
              <a:lnSpc>
                <a:spcPct val="90000"/>
              </a:lnSpc>
            </a:pPr>
            <a:endParaRPr lang="en-GB"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37</a:t>
            </a:fld>
            <a:endParaRPr lang="en-GB" altLang="en-US"/>
          </a:p>
        </p:txBody>
      </p:sp>
    </p:spTree>
    <p:extLst>
      <p:ext uri="{BB962C8B-B14F-4D97-AF65-F5344CB8AC3E}">
        <p14:creationId xmlns:p14="http://schemas.microsoft.com/office/powerpoint/2010/main" val="4085926281"/>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fr-CH" altLang="en-US" sz="4000"/>
              <a:t>Commission for Basic Systems – Expert Teams on WIS</a:t>
            </a:r>
          </a:p>
        </p:txBody>
      </p:sp>
      <p:sp>
        <p:nvSpPr>
          <p:cNvPr id="72707" name="Rectangle 3"/>
          <p:cNvSpPr>
            <a:spLocks noGrp="1" noChangeArrowheads="1"/>
          </p:cNvSpPr>
          <p:nvPr>
            <p:ph idx="1"/>
          </p:nvPr>
        </p:nvSpPr>
        <p:spPr>
          <a:xfrm>
            <a:off x="251520" y="1268760"/>
            <a:ext cx="8713788" cy="4897437"/>
          </a:xfrm>
        </p:spPr>
        <p:txBody>
          <a:bodyPr/>
          <a:lstStyle/>
          <a:p>
            <a:r>
              <a:rPr lang="fr-CH" altLang="en-US" dirty="0"/>
              <a:t>CBS Open Programme Area Group on Information </a:t>
            </a:r>
            <a:r>
              <a:rPr lang="fr-CH" altLang="en-US" dirty="0" err="1"/>
              <a:t>Systems</a:t>
            </a:r>
            <a:r>
              <a:rPr lang="fr-CH" altLang="en-US" dirty="0"/>
              <a:t> and Services</a:t>
            </a:r>
          </a:p>
          <a:p>
            <a:pPr lvl="1"/>
            <a:r>
              <a:rPr lang="fr-CH" altLang="en-US" dirty="0"/>
              <a:t>ET on </a:t>
            </a:r>
            <a:r>
              <a:rPr lang="fr-CH" altLang="en-US" dirty="0" err="1"/>
              <a:t>Telecommunication</a:t>
            </a:r>
            <a:r>
              <a:rPr lang="fr-CH" altLang="en-US" dirty="0"/>
              <a:t> Infrastructure</a:t>
            </a:r>
          </a:p>
          <a:p>
            <a:pPr lvl="1"/>
            <a:r>
              <a:rPr lang="fr-CH" altLang="en-US" dirty="0"/>
              <a:t>ET on WIS Centres: </a:t>
            </a:r>
            <a:r>
              <a:rPr lang="fr-CH" altLang="en-US" dirty="0" err="1"/>
              <a:t>Task</a:t>
            </a:r>
            <a:r>
              <a:rPr lang="fr-CH" altLang="en-US" dirty="0"/>
              <a:t> Team on </a:t>
            </a:r>
            <a:r>
              <a:rPr lang="fr-CH" altLang="en-US" dirty="0" err="1"/>
              <a:t>GISCs</a:t>
            </a:r>
            <a:endParaRPr lang="fr-CH" altLang="en-US" dirty="0"/>
          </a:p>
          <a:p>
            <a:pPr lvl="1"/>
            <a:r>
              <a:rPr lang="fr-CH" altLang="en-US" dirty="0"/>
              <a:t>Inter-Programme ET on Data </a:t>
            </a:r>
            <a:r>
              <a:rPr lang="fr-CH" altLang="en-US" dirty="0" err="1"/>
              <a:t>Representation</a:t>
            </a:r>
            <a:r>
              <a:rPr lang="fr-CH" altLang="en-US" dirty="0"/>
              <a:t> Maintenance and Monitoring</a:t>
            </a:r>
          </a:p>
          <a:p>
            <a:pPr lvl="1"/>
            <a:r>
              <a:rPr lang="fr-CH" altLang="en-US" dirty="0"/>
              <a:t>Inter-Programme ET on </a:t>
            </a:r>
            <a:r>
              <a:rPr lang="fr-CH" altLang="en-US" dirty="0" err="1"/>
              <a:t>Metadata</a:t>
            </a:r>
            <a:r>
              <a:rPr lang="fr-CH" altLang="en-US" dirty="0"/>
              <a:t> and Data </a:t>
            </a:r>
            <a:r>
              <a:rPr lang="fr-CH" altLang="en-US" dirty="0" err="1"/>
              <a:t>Representation</a:t>
            </a:r>
            <a:r>
              <a:rPr lang="fr-CH" altLang="en-US" dirty="0"/>
              <a:t> </a:t>
            </a:r>
            <a:r>
              <a:rPr lang="fr-CH" altLang="en-US" dirty="0" err="1"/>
              <a:t>Development</a:t>
            </a:r>
            <a:endParaRPr lang="en-US"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38</a:t>
            </a:fld>
            <a:endParaRPr lang="en-GB" altLang="en-US"/>
          </a:p>
        </p:txBody>
      </p:sp>
    </p:spTree>
    <p:extLst>
      <p:ext uri="{BB962C8B-B14F-4D97-AF65-F5344CB8AC3E}">
        <p14:creationId xmlns:p14="http://schemas.microsoft.com/office/powerpoint/2010/main" val="30819526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3618" name="Rectangle 2"/>
          <p:cNvSpPr>
            <a:spLocks noGrp="1" noChangeArrowheads="1"/>
          </p:cNvSpPr>
          <p:nvPr>
            <p:ph type="title"/>
          </p:nvPr>
        </p:nvSpPr>
        <p:spPr/>
        <p:txBody>
          <a:bodyPr/>
          <a:lstStyle/>
          <a:p>
            <a:r>
              <a:rPr lang="en-US"/>
              <a:t>WIS Reference Documents</a:t>
            </a:r>
          </a:p>
        </p:txBody>
      </p:sp>
      <p:sp>
        <p:nvSpPr>
          <p:cNvPr id="2" name="Content Placeholder 1"/>
          <p:cNvSpPr>
            <a:spLocks noGrp="1"/>
          </p:cNvSpPr>
          <p:nvPr>
            <p:ph idx="1"/>
          </p:nvPr>
        </p:nvSpPr>
        <p:spPr>
          <a:xfrm>
            <a:off x="215106" y="1124744"/>
            <a:ext cx="8713788" cy="4897437"/>
          </a:xfrm>
        </p:spPr>
        <p:txBody>
          <a:bodyPr/>
          <a:lstStyle/>
          <a:p>
            <a:pPr marL="342900" indent="-342900">
              <a:spcAft>
                <a:spcPct val="25000"/>
              </a:spcAft>
              <a:buFont typeface="Arial" pitchFamily="34" charset="0"/>
              <a:buChar char="•"/>
            </a:pPr>
            <a:r>
              <a:rPr lang="en-US" dirty="0"/>
              <a:t>WMO Technical Regulation </a:t>
            </a:r>
            <a:r>
              <a:rPr lang="en-US" dirty="0" err="1"/>
              <a:t>Vol</a:t>
            </a:r>
            <a:r>
              <a:rPr lang="en-US" dirty="0"/>
              <a:t> I. (</a:t>
            </a:r>
            <a:r>
              <a:rPr lang="en-US" dirty="0">
                <a:hlinkClick r:id="rId3"/>
              </a:rPr>
              <a:t>WMO No 49</a:t>
            </a:r>
            <a:r>
              <a:rPr lang="en-US" dirty="0"/>
              <a:t>)</a:t>
            </a:r>
          </a:p>
          <a:p>
            <a:pPr marL="342900" indent="-342900">
              <a:spcAft>
                <a:spcPct val="25000"/>
              </a:spcAft>
              <a:buFont typeface="Arial" pitchFamily="34" charset="0"/>
              <a:buChar char="•"/>
            </a:pPr>
            <a:r>
              <a:rPr lang="en-US" dirty="0"/>
              <a:t>Manual on the WMO Information System (</a:t>
            </a:r>
            <a:r>
              <a:rPr lang="en-US" dirty="0">
                <a:hlinkClick r:id="rId4"/>
              </a:rPr>
              <a:t>WMO No 1060</a:t>
            </a:r>
            <a:r>
              <a:rPr lang="en-US" dirty="0"/>
              <a:t>)</a:t>
            </a:r>
          </a:p>
          <a:p>
            <a:pPr marL="342900" indent="-342900">
              <a:spcAft>
                <a:spcPct val="25000"/>
              </a:spcAft>
              <a:buFont typeface="Arial" pitchFamily="34" charset="0"/>
              <a:buChar char="•"/>
            </a:pPr>
            <a:r>
              <a:rPr lang="en-US" dirty="0"/>
              <a:t>Guide to the WMO Information System (</a:t>
            </a:r>
            <a:r>
              <a:rPr lang="en-US" dirty="0">
                <a:hlinkClick r:id="rId5"/>
              </a:rPr>
              <a:t>WMO No 1061</a:t>
            </a:r>
            <a:r>
              <a:rPr lang="en-US" dirty="0"/>
              <a:t>)</a:t>
            </a:r>
          </a:p>
          <a:p>
            <a:pPr marL="342900" indent="-342900">
              <a:spcAft>
                <a:spcPct val="25000"/>
              </a:spcAft>
              <a:buFont typeface="Arial" pitchFamily="34" charset="0"/>
              <a:buChar char="•"/>
            </a:pPr>
            <a:r>
              <a:rPr lang="en-US" dirty="0"/>
              <a:t>These and other important documents such as the</a:t>
            </a:r>
            <a:br>
              <a:rPr lang="en-US" dirty="0"/>
            </a:br>
            <a:r>
              <a:rPr lang="en-US" dirty="0"/>
              <a:t>“Designation Procedures for GISCs and DCPCs” can </a:t>
            </a:r>
            <a:r>
              <a:rPr lang="en-US" dirty="0" smtClean="0"/>
              <a:t>be </a:t>
            </a:r>
            <a:r>
              <a:rPr lang="en-US" dirty="0"/>
              <a:t>found on the WIS web site:</a:t>
            </a:r>
          </a:p>
          <a:p>
            <a:endParaRPr lang="en-GB" dirty="0"/>
          </a:p>
        </p:txBody>
      </p:sp>
      <p:sp>
        <p:nvSpPr>
          <p:cNvPr id="6" name="Footer Placeholder 4"/>
          <p:cNvSpPr>
            <a:spLocks noGrp="1"/>
          </p:cNvSpPr>
          <p:nvPr>
            <p:ph type="ftr" sz="quarter" idx="10"/>
          </p:nvPr>
        </p:nvSpPr>
        <p:spPr/>
        <p:txBody>
          <a:bodyPr/>
          <a:lstStyle/>
          <a:p>
            <a:r>
              <a:rPr lang="en-US"/>
              <a:t>WIS Overview</a:t>
            </a:r>
          </a:p>
        </p:txBody>
      </p:sp>
      <p:sp>
        <p:nvSpPr>
          <p:cNvPr id="7" name="Slide Number Placeholder 5"/>
          <p:cNvSpPr>
            <a:spLocks noGrp="1"/>
          </p:cNvSpPr>
          <p:nvPr>
            <p:ph type="sldNum" sz="quarter" idx="11"/>
          </p:nvPr>
        </p:nvSpPr>
        <p:spPr>
          <a:prstGeom prst="rect">
            <a:avLst/>
          </a:prstGeom>
        </p:spPr>
        <p:txBody>
          <a:bodyPr/>
          <a:lstStyle/>
          <a:p>
            <a:fld id="{82FE1663-3201-481C-918E-495A5A1D5D5C}" type="slidenum">
              <a:rPr lang="en-US"/>
              <a:pPr/>
              <a:t>39</a:t>
            </a:fld>
            <a:endParaRPr lang="en-US"/>
          </a:p>
        </p:txBody>
      </p:sp>
      <p:sp>
        <p:nvSpPr>
          <p:cNvPr id="3" name="TextBox 2"/>
          <p:cNvSpPr txBox="1"/>
          <p:nvPr/>
        </p:nvSpPr>
        <p:spPr>
          <a:xfrm>
            <a:off x="683568" y="5373216"/>
            <a:ext cx="8208912" cy="461665"/>
          </a:xfrm>
          <a:prstGeom prst="rect">
            <a:avLst/>
          </a:prstGeom>
          <a:solidFill>
            <a:srgbClr val="FFC000"/>
          </a:solidFill>
          <a:scene3d>
            <a:camera prst="orthographicFront"/>
            <a:lightRig rig="threePt" dir="t"/>
          </a:scene3d>
          <a:sp3d>
            <a:bevelT w="165100" prst="coolSlant"/>
          </a:sp3d>
        </p:spPr>
        <p:txBody>
          <a:bodyPr wrap="square" rtlCol="0">
            <a:spAutoFit/>
          </a:bodyPr>
          <a:lstStyle/>
          <a:p>
            <a:r>
              <a:rPr lang="en-US" dirty="0">
                <a:hlinkClick r:id="rId6"/>
              </a:rPr>
              <a:t>http://www.wmo.int/wis</a:t>
            </a:r>
            <a:endParaRPr lang="en-GB" dirty="0"/>
          </a:p>
        </p:txBody>
      </p:sp>
    </p:spTree>
    <p:extLst>
      <p:ext uri="{BB962C8B-B14F-4D97-AF65-F5344CB8AC3E}">
        <p14:creationId xmlns:p14="http://schemas.microsoft.com/office/powerpoint/2010/main" val="1148937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ctrTitle"/>
          </p:nvPr>
        </p:nvSpPr>
        <p:spPr/>
        <p:txBody>
          <a:bodyPr/>
          <a:lstStyle/>
          <a:p>
            <a:endParaRPr lang="en-US" altLang="en-US" dirty="0"/>
          </a:p>
        </p:txBody>
      </p:sp>
      <p:sp>
        <p:nvSpPr>
          <p:cNvPr id="3075" name="Rectangle 7"/>
          <p:cNvSpPr>
            <a:spLocks noGrp="1" noChangeArrowheads="1"/>
          </p:cNvSpPr>
          <p:nvPr>
            <p:ph type="subTitle" idx="1"/>
          </p:nvPr>
        </p:nvSpPr>
        <p:spPr/>
        <p:txBody>
          <a:bodyPr/>
          <a:lstStyle/>
          <a:p>
            <a:pPr>
              <a:buNone/>
            </a:pPr>
            <a:r>
              <a:rPr lang="en-GB" altLang="en-US" dirty="0" smtClean="0"/>
              <a:t>Topics</a:t>
            </a:r>
          </a:p>
          <a:p>
            <a:pPr marL="533400" indent="-533400"/>
            <a:r>
              <a:rPr lang="en-GB" altLang="en-US" dirty="0" smtClean="0"/>
              <a:t>Introduction </a:t>
            </a:r>
            <a:r>
              <a:rPr lang="en-GB" altLang="en-US" dirty="0"/>
              <a:t>to WIS</a:t>
            </a:r>
          </a:p>
          <a:p>
            <a:pPr marL="533400" indent="-533400"/>
            <a:r>
              <a:rPr lang="en-GB" altLang="en-US" dirty="0"/>
              <a:t>Status of WIS</a:t>
            </a:r>
          </a:p>
          <a:p>
            <a:pPr marL="533400" indent="-533400"/>
            <a:r>
              <a:rPr lang="en-GB" altLang="en-US" dirty="0"/>
              <a:t>Exploiting WIS</a:t>
            </a:r>
          </a:p>
          <a:p>
            <a:pPr marL="533400" indent="-533400"/>
            <a:r>
              <a:rPr lang="en-GB" altLang="en-US" dirty="0"/>
              <a:t>Future directions</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40</a:t>
            </a:fld>
            <a:endParaRPr lang="en-GB" altLang="en-US"/>
          </a:p>
        </p:txBody>
      </p:sp>
    </p:spTree>
    <p:extLst>
      <p:ext uri="{BB962C8B-B14F-4D97-AF65-F5344CB8AC3E}">
        <p14:creationId xmlns:p14="http://schemas.microsoft.com/office/powerpoint/2010/main" val="1241885400"/>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41</a:t>
            </a:fld>
            <a:endParaRPr lang="en-GB"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75</TotalTime>
  <Words>3312</Words>
  <Application>Microsoft Office PowerPoint</Application>
  <PresentationFormat>On-screen Show (4:3)</PresentationFormat>
  <Paragraphs>545</Paragraphs>
  <Slides>41</Slides>
  <Notes>28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41</vt:i4>
      </vt:variant>
    </vt:vector>
  </HeadingPairs>
  <TitlesOfParts>
    <vt:vector size="44" baseType="lpstr">
      <vt:lpstr>blank</vt:lpstr>
      <vt:lpstr>Closing slide</vt:lpstr>
      <vt:lpstr>Acrobat Document</vt:lpstr>
      <vt:lpstr>WIS Overview</vt:lpstr>
      <vt:lpstr>Topics</vt:lpstr>
      <vt:lpstr>PowerPoint Presentation</vt:lpstr>
      <vt:lpstr>World Weather Watch</vt:lpstr>
      <vt:lpstr>GTS in Region IV</vt:lpstr>
      <vt:lpstr>Limitations of GTS</vt:lpstr>
      <vt:lpstr>WMO Information System (WIS) aims to…</vt:lpstr>
      <vt:lpstr>Vision of WIS</vt:lpstr>
      <vt:lpstr>Implementation of WIS (Cg-XV, 2007)</vt:lpstr>
      <vt:lpstr>GTS structure</vt:lpstr>
      <vt:lpstr>WIS structure</vt:lpstr>
      <vt:lpstr>The MTN and WIS Core Network</vt:lpstr>
      <vt:lpstr>Adding data to WIS</vt:lpstr>
      <vt:lpstr>Discovery, Access, Retrieval</vt:lpstr>
      <vt:lpstr>WIS Compliance Specifications</vt:lpstr>
      <vt:lpstr>PowerPoint Presentation</vt:lpstr>
      <vt:lpstr>WIS Compliance Specifications</vt:lpstr>
      <vt:lpstr>Status of WIS implemetation</vt:lpstr>
      <vt:lpstr>GISC status</vt:lpstr>
      <vt:lpstr>WIS centres  (May 2013)</vt:lpstr>
      <vt:lpstr>Some well known DCPCs</vt:lpstr>
      <vt:lpstr>PowerPoint Presentation</vt:lpstr>
      <vt:lpstr>Global Earth Observations  System of Systems (GEOSS)</vt:lpstr>
      <vt:lpstr>Global Observing System (GOS)</vt:lpstr>
      <vt:lpstr>Global hydrologocical data including WHYCOS</vt:lpstr>
      <vt:lpstr>Global Atmosphere Watch (GAW)</vt:lpstr>
      <vt:lpstr>World Climate Programme (WCP)</vt:lpstr>
      <vt:lpstr>Global Climate Observing System (GCOS)</vt:lpstr>
      <vt:lpstr>Global Ocean Observing System (GOOS)</vt:lpstr>
      <vt:lpstr>Global Terrestrial Observing System (GTOS)</vt:lpstr>
      <vt:lpstr>WMO Priority Areas</vt:lpstr>
      <vt:lpstr>Find the information</vt:lpstr>
      <vt:lpstr>Select which record is of interest</vt:lpstr>
      <vt:lpstr>Check that it is what you need</vt:lpstr>
      <vt:lpstr>And then download or ask for as routine</vt:lpstr>
      <vt:lpstr>PowerPoint Presentation</vt:lpstr>
      <vt:lpstr>Future directions of WIS</vt:lpstr>
      <vt:lpstr>Commission for Basic Systems – Expert Teams on WIS</vt:lpstr>
      <vt:lpstr>WIS Reference Documents</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Overview</dc:title>
  <dc:creator>Steve Foreman</dc:creator>
  <cp:lastModifiedBy>Joanna Foreman</cp:lastModifiedBy>
  <cp:revision>7</cp:revision>
  <dcterms:created xsi:type="dcterms:W3CDTF">2014-09-20T14:07:33Z</dcterms:created>
  <dcterms:modified xsi:type="dcterms:W3CDTF">2015-07-27T16:36:30Z</dcterms:modified>
</cp:coreProperties>
</file>