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51" r:id="rId1"/>
    <p:sldMasterId id="2147483650" r:id="rId2"/>
  </p:sldMasterIdLst>
  <p:notesMasterIdLst>
    <p:notesMasterId r:id="rId13"/>
  </p:notesMasterIdLst>
  <p:handoutMasterIdLst>
    <p:handoutMasterId r:id="rId14"/>
  </p:handoutMasterIdLst>
  <p:sldIdLst>
    <p:sldId id="263" r:id="rId3"/>
    <p:sldId id="256" r:id="rId4"/>
    <p:sldId id="269" r:id="rId5"/>
    <p:sldId id="270" r:id="rId6"/>
    <p:sldId id="268" r:id="rId7"/>
    <p:sldId id="271" r:id="rId8"/>
    <p:sldId id="272" r:id="rId9"/>
    <p:sldId id="273" r:id="rId10"/>
    <p:sldId id="274" r:id="rId11"/>
    <p:sldId id="262" r:id="rId12"/>
  </p:sldIdLst>
  <p:sldSz cx="9144000" cy="6858000" type="screen4x3"/>
  <p:notesSz cx="6858000" cy="9144000"/>
  <p:defaultTextStyle>
    <a:defPPr>
      <a:defRPr lang="en-GB"/>
    </a:defPPr>
    <a:lvl1pPr algn="ctr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96B"/>
    <a:srgbClr val="FF0000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8533" autoAdjust="0"/>
  </p:normalViewPr>
  <p:slideViewPr>
    <p:cSldViewPr>
      <p:cViewPr>
        <p:scale>
          <a:sx n="150" d="100"/>
          <a:sy n="150" d="100"/>
        </p:scale>
        <p:origin x="-440" y="3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notesMaster" Target="notesMasters/notesMaster1.xml"/><Relationship Id="rId14" Type="http://schemas.openxmlformats.org/officeDocument/2006/relationships/handoutMaster" Target="handoutMasters/handoutMaster1.xml"/><Relationship Id="rId15" Type="http://schemas.openxmlformats.org/officeDocument/2006/relationships/printerSettings" Target="printerSettings/printerSettings1.bin"/><Relationship Id="rId16" Type="http://schemas.openxmlformats.org/officeDocument/2006/relationships/presProps" Target="presProps.xml"/><Relationship Id="rId17" Type="http://schemas.openxmlformats.org/officeDocument/2006/relationships/viewProps" Target="viewProps.xml"/><Relationship Id="rId18" Type="http://schemas.openxmlformats.org/officeDocument/2006/relationships/theme" Target="theme/theme1.xml"/><Relationship Id="rId1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slide" Target="slides/slide8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fld id="{FC2EFD1F-561F-4C3E-96A1-D382CB12D85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138924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102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fld id="{5B646D5B-D828-4086-93A6-FAB251D3B76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0881419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3EDD949B-6ADA-465E-9EEE-A75CE1F2C01F}" type="slidenum">
              <a:rPr lang="en-GB" altLang="en-US" sz="1200">
                <a:latin typeface="Times" charset="0"/>
              </a:rPr>
              <a:pPr/>
              <a:t>2</a:t>
            </a:fld>
            <a:endParaRPr lang="en-GB" altLang="en-US" sz="1200">
              <a:latin typeface="Times" charset="0"/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3EDD949B-6ADA-465E-9EEE-A75CE1F2C01F}" type="slidenum">
              <a:rPr lang="en-GB" altLang="en-US" sz="1200">
                <a:latin typeface="Times" charset="0"/>
              </a:rPr>
              <a:pPr/>
              <a:t>3</a:t>
            </a:fld>
            <a:endParaRPr lang="en-GB" altLang="en-US" sz="1200">
              <a:latin typeface="Times" charset="0"/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3EDD949B-6ADA-465E-9EEE-A75CE1F2C01F}" type="slidenum">
              <a:rPr lang="en-GB" altLang="en-US" sz="1200">
                <a:latin typeface="Times" charset="0"/>
              </a:rPr>
              <a:pPr/>
              <a:t>4</a:t>
            </a:fld>
            <a:endParaRPr lang="en-GB" altLang="en-US" sz="1200">
              <a:latin typeface="Times" charset="0"/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3EDD949B-6ADA-465E-9EEE-A75CE1F2C01F}" type="slidenum">
              <a:rPr lang="en-GB" altLang="en-US" sz="1200">
                <a:latin typeface="Times" charset="0"/>
              </a:rPr>
              <a:pPr/>
              <a:t>5</a:t>
            </a:fld>
            <a:endParaRPr lang="en-GB" altLang="en-US" sz="1200">
              <a:latin typeface="Times" charset="0"/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3EDD949B-6ADA-465E-9EEE-A75CE1F2C01F}" type="slidenum">
              <a:rPr lang="en-GB" altLang="en-US" sz="1200">
                <a:latin typeface="Times" charset="0"/>
              </a:rPr>
              <a:pPr/>
              <a:t>6</a:t>
            </a:fld>
            <a:endParaRPr lang="en-GB" altLang="en-US" sz="1200">
              <a:latin typeface="Times" charset="0"/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 descr="wmo_ppt_2012.ps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6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11188" y="3211513"/>
            <a:ext cx="7921625" cy="1730375"/>
          </a:xfrm>
        </p:spPr>
        <p:txBody>
          <a:bodyPr/>
          <a:lstStyle>
            <a:lvl1pPr algn="ctr">
              <a:defRPr sz="4000" b="0" smtClean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  <a:endParaRPr lang="en-GB" noProof="0" smtClean="0"/>
          </a:p>
        </p:txBody>
      </p:sp>
      <p:sp>
        <p:nvSpPr>
          <p:cNvPr id="38917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611188" y="5106988"/>
            <a:ext cx="7921625" cy="9144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mtClean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  <a:endParaRPr lang="en-GB" noProof="0" smtClean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xfrm>
            <a:off x="2843213" y="6467475"/>
            <a:ext cx="2520950" cy="331788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5795963" y="6467475"/>
            <a:ext cx="1152525" cy="331788"/>
          </a:xfrm>
        </p:spPr>
        <p:txBody>
          <a:bodyPr/>
          <a:lstStyle>
            <a:lvl1pPr>
              <a:defRPr/>
            </a:lvl1pPr>
          </a:lstStyle>
          <a:p>
            <a:fld id="{EC294A9C-8C64-48EA-9B05-80347025033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45250191"/>
      </p:ext>
    </p:extLst>
  </p:cSld>
  <p:clrMapOvr>
    <a:masterClrMapping/>
  </p:clrMapOvr>
  <p:transition xmlns:p14="http://schemas.microsoft.com/office/powerpoint/2010/main"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 descr="wmo_ppt_2012.ps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0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908175" y="260350"/>
            <a:ext cx="6985000" cy="1470025"/>
          </a:xfrm>
        </p:spPr>
        <p:txBody>
          <a:bodyPr/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  <a:endParaRPr lang="en-GB" noProof="0" smtClean="0"/>
          </a:p>
        </p:txBody>
      </p:sp>
      <p:sp>
        <p:nvSpPr>
          <p:cNvPr id="5120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908175" y="3405188"/>
            <a:ext cx="6985000" cy="1752600"/>
          </a:xfrm>
        </p:spPr>
        <p:txBody>
          <a:bodyPr/>
          <a:lstStyle>
            <a:lvl1pPr marL="0" indent="0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  <a:endParaRPr lang="en-GB" noProof="0" smtClean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xfrm>
            <a:off x="2843213" y="6467475"/>
            <a:ext cx="2520950" cy="331788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5795963" y="6467475"/>
            <a:ext cx="1152525" cy="331788"/>
          </a:xfrm>
        </p:spPr>
        <p:txBody>
          <a:bodyPr/>
          <a:lstStyle>
            <a:lvl1pPr>
              <a:defRPr/>
            </a:lvl1pPr>
          </a:lstStyle>
          <a:p>
            <a:fld id="{8DF94D46-51C4-4A7B-AB0C-7030AC7CFDA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290561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FC5B4E0-B61B-4259-A3AF-243E0AE5882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369516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69ED9AF-FC6F-4E82-BD8F-21A0A348FC5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405763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03350" y="1412875"/>
            <a:ext cx="3703638" cy="4683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59388" y="1412875"/>
            <a:ext cx="3705225" cy="4683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27585C-ABAC-4B9C-94D0-EA1B02690AF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82823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7355160" cy="108012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1BA6E20-CDA8-455C-916B-C088805D15F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521818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39C8C6E-DC4D-4ADB-B1A3-71E1766CCA8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742879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9D4EA56-4956-461C-8276-458B534D0BB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990210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7344816" cy="1008112"/>
          </a:xfrm>
        </p:spPr>
        <p:txBody>
          <a:bodyPr/>
          <a:lstStyle>
            <a:lvl1pPr algn="l">
              <a:defRPr sz="3200" b="0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412776"/>
            <a:ext cx="5111750" cy="47133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251ED7F-1685-40BD-AB27-C0F663EAEF4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866729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Drag picture to placeholder or click icon to add</a:t>
            </a:r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61173D5-B16F-4FF6-AC95-8BBA4875F56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340279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401E398-A74E-4638-877F-23DE799662E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577380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75488" y="188913"/>
            <a:ext cx="1889125" cy="59070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03350" y="188913"/>
            <a:ext cx="5519738" cy="59070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AEB7A8-A9DE-4A03-810F-2CDFA481162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9850704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188913"/>
            <a:ext cx="8713788" cy="7921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250825" y="1052513"/>
            <a:ext cx="4279900" cy="48974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83125" y="1052513"/>
            <a:ext cx="4281488" cy="48974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321FD44-AED5-48AA-9021-A7DC76BAFB1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772283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046AF8E-B76A-4B4C-BDB9-40D9CA37A16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310236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F8825A5-5AB7-4377-AF3D-747348D8893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076340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702E817-9F6B-4571-BDA9-2FA61D5498F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6075089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388" y="981075"/>
            <a:ext cx="4316412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1075"/>
            <a:ext cx="4316413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D685FBC-C2B4-4A47-8F3B-6A40601653D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5360430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833F045-DEC8-445C-9FF0-2048906B0B4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2107886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C39454B-5D87-4961-BC61-E52CD68E88B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8380150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F25D408-B955-4E12-8BFC-CCECEF123A7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9064969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48921C4-2CC2-4543-AA0F-FDD70FC9E49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545704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0A71167-7F2F-49C0-9C4E-1512CF4178B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5089537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13BB7FD-EA5D-4A92-80F0-036FD67914F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6919663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9100" y="188913"/>
            <a:ext cx="2195513" cy="62642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9388" y="188913"/>
            <a:ext cx="6437312" cy="62642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DCAC56C-2D52-4CFD-A0BB-663532A0877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570603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theme" Target="../theme/theme1.xml"/><Relationship Id="rId15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4.xml"/><Relationship Id="rId12" Type="http://schemas.openxmlformats.org/officeDocument/2006/relationships/theme" Target="../theme/theme2.xml"/><Relationship Id="rId13" Type="http://schemas.openxmlformats.org/officeDocument/2006/relationships/image" Target="../media/image3.jpeg"/><Relationship Id="rId1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0.xml"/><Relationship Id="rId8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3" descr="wmo_ppt_2012.jpg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188913"/>
            <a:ext cx="8713788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250825" y="1052513"/>
            <a:ext cx="8713788" cy="489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0"/>
            <a:r>
              <a:rPr lang="en-GB" altLang="en-US" smtClean="0"/>
              <a:t>First level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042988" y="6453188"/>
            <a:ext cx="4465637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 smtClean="0"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867400" y="6478588"/>
            <a:ext cx="115252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fld id="{08511053-2C4D-45FF-851B-A5791203E235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  <p:sldLayoutId id="2147483710" r:id="rId12"/>
    <p:sldLayoutId id="2147483711" r:id="rId13"/>
  </p:sldLayoutIdLst>
  <p:hf hd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533400" indent="-5334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  <a:ea typeface="+mn-ea"/>
          <a:cs typeface="+mn-cs"/>
        </a:defRPr>
      </a:lvl1pPr>
      <a:lvl2pPr marL="990600" indent="-5334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</a:defRPr>
      </a:lvl2pPr>
      <a:lvl3pPr marL="1371600" indent="-4572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400">
          <a:solidFill>
            <a:schemeClr val="tx1"/>
          </a:solidFill>
          <a:latin typeface="Arial" charset="0"/>
        </a:defRPr>
      </a:lvl3pPr>
      <a:lvl4pPr marL="17526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Arial" charset="0"/>
        </a:defRPr>
      </a:lvl4pPr>
      <a:lvl5pPr marL="22098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Arial" charset="0"/>
        </a:defRPr>
      </a:lvl5pPr>
      <a:lvl6pPr marL="26670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31242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5814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40386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 descr="wmo_ppt_2012_last.jp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4365625"/>
            <a:ext cx="8785225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This space can be used for contact information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922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484438" y="6462713"/>
            <a:ext cx="244792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 smtClean="0"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922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148263" y="6462713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fld id="{F18803F5-A495-4A90-AA0A-F168D8F84A82}" type="slidenum">
              <a:rPr lang="en-GB" altLang="en-US"/>
              <a:pPr/>
              <a:t>‹#›</a:t>
            </a:fld>
            <a:endParaRPr lang="en-GB" altLang="en-US"/>
          </a:p>
        </p:txBody>
      </p:sp>
      <p:sp>
        <p:nvSpPr>
          <p:cNvPr id="2054" name="Rectangle 13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3573463"/>
            <a:ext cx="8713788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Thank you for your attention</a:t>
            </a:r>
          </a:p>
        </p:txBody>
      </p:sp>
      <p:sp>
        <p:nvSpPr>
          <p:cNvPr id="2055" name="Title 9"/>
          <p:cNvSpPr txBox="1">
            <a:spLocks/>
          </p:cNvSpPr>
          <p:nvPr/>
        </p:nvSpPr>
        <p:spPr bwMode="auto">
          <a:xfrm>
            <a:off x="117475" y="6380163"/>
            <a:ext cx="1141413" cy="47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45720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1200">
                <a:cs typeface="Arial" charset="0"/>
              </a:rPr>
              <a:t>www.wmo.int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ctr" rtl="0" eaLnBrk="0" fontAlgn="base" hangingPunct="0">
        <a:spcBef>
          <a:spcPct val="20000"/>
        </a:spcBef>
        <a:spcAft>
          <a:spcPct val="0"/>
        </a:spcAft>
        <a:defRPr sz="2000">
          <a:solidFill>
            <a:schemeClr val="bg1"/>
          </a:solidFill>
          <a:latin typeface="Arial" charset="0"/>
          <a:ea typeface="+mn-ea"/>
          <a:cs typeface="+mn-cs"/>
        </a:defRPr>
      </a:lvl1pPr>
      <a:lvl2pPr marL="742950" indent="-28575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bg1"/>
          </a:solidFill>
          <a:latin typeface="Arial" charset="0"/>
        </a:defRPr>
      </a:lvl2pPr>
      <a:lvl3pPr marL="11430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400">
          <a:solidFill>
            <a:schemeClr val="bg1"/>
          </a:solidFill>
          <a:latin typeface="Arial" charset="0"/>
        </a:defRPr>
      </a:lvl3pPr>
      <a:lvl4pPr marL="16002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4pPr>
      <a:lvl5pPr marL="20574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GB" altLang="en-US" dirty="0" err="1" smtClean="0"/>
              <a:t>Testbed</a:t>
            </a:r>
            <a:r>
              <a:rPr lang="en-GB" altLang="en-US" dirty="0" smtClean="0"/>
              <a:t> Design</a:t>
            </a:r>
            <a:endParaRPr lang="en-GB" altLang="en-US" dirty="0"/>
          </a:p>
        </p:txBody>
      </p:sp>
      <p:sp>
        <p:nvSpPr>
          <p:cNvPr id="5123" name="Rectangle 6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15" name="Title 9"/>
          <p:cNvSpPr txBox="1">
            <a:spLocks/>
          </p:cNvSpPr>
          <p:nvPr/>
        </p:nvSpPr>
        <p:spPr>
          <a:xfrm>
            <a:off x="117475" y="6453188"/>
            <a:ext cx="2438400" cy="288925"/>
          </a:xfrm>
          <a:prstGeom prst="rect">
            <a:avLst/>
          </a:prstGeom>
        </p:spPr>
        <p:txBody>
          <a:bodyPr anchor="ctr">
            <a:normAutofit fontScale="70000" lnSpcReduction="20000"/>
          </a:bodyPr>
          <a:lstStyle/>
          <a:p>
            <a:pPr algn="l" defTabSz="457200" eaLnBrk="1" fontAlgn="auto" hangingPunct="1">
              <a:spcBef>
                <a:spcPct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sz="1200" dirty="0">
                <a:latin typeface="Arial"/>
                <a:ea typeface="+mj-ea"/>
                <a:cs typeface="Arial"/>
              </a:rPr>
              <a:t>WMO; </a:t>
            </a:r>
            <a:r>
              <a:rPr lang="en-US" sz="1200" dirty="0"/>
              <a:t>Ad hoc inter-</a:t>
            </a:r>
            <a:r>
              <a:rPr lang="en-US" sz="1200" dirty="0" err="1"/>
              <a:t>programme</a:t>
            </a:r>
            <a:r>
              <a:rPr lang="en-US" sz="1200" dirty="0"/>
              <a:t> workshop on representation of WIGOS and climate metadata</a:t>
            </a:r>
            <a:endParaRPr lang="en-US" sz="1200" dirty="0">
              <a:latin typeface="Arial"/>
              <a:ea typeface="+mj-ea"/>
              <a:cs typeface="Arial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9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GB" altLang="en-US" dirty="0" smtClean="0"/>
              <a:t>When we have a data model, what next?</a:t>
            </a:r>
          </a:p>
        </p:txBody>
      </p:sp>
      <p:sp>
        <p:nvSpPr>
          <p:cNvPr id="6147" name="Rectangle 10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altLang="en-US" dirty="0" smtClean="0"/>
              <a:t>We need to validate the concepts</a:t>
            </a:r>
          </a:p>
          <a:p>
            <a:endParaRPr lang="en-US" altLang="en-US" dirty="0" smtClean="0"/>
          </a:p>
          <a:p>
            <a:r>
              <a:rPr lang="en-US" altLang="en-US" dirty="0" smtClean="0"/>
              <a:t>Will this work in the real world?</a:t>
            </a:r>
          </a:p>
          <a:p>
            <a:endParaRPr lang="en-US" altLang="en-US" dirty="0" smtClean="0"/>
          </a:p>
          <a:p>
            <a:r>
              <a:rPr lang="en-US" altLang="en-US" dirty="0" smtClean="0"/>
              <a:t>How do we test the concepts?</a:t>
            </a:r>
          </a:p>
          <a:p>
            <a:endParaRPr lang="en-US" altLang="en-US" dirty="0" smtClean="0"/>
          </a:p>
          <a:p>
            <a:endParaRPr lang="en-US" altLang="en-US" dirty="0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9D4EA56-4956-461C-8276-458B534D0BBE}" type="slidenum">
              <a:rPr lang="en-GB" altLang="en-US" smtClean="0"/>
              <a:pPr/>
              <a:t>2</a:t>
            </a:fld>
            <a:endParaRPr lang="en-GB" alt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9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GB" altLang="en-US" dirty="0" smtClean="0"/>
              <a:t>Thoughts for Data Exchange</a:t>
            </a:r>
          </a:p>
        </p:txBody>
      </p:sp>
      <p:sp>
        <p:nvSpPr>
          <p:cNvPr id="6147" name="Rectangle 10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altLang="en-US" dirty="0" smtClean="0"/>
              <a:t>We need to balance:</a:t>
            </a:r>
          </a:p>
          <a:p>
            <a:pPr lvl="1"/>
            <a:r>
              <a:rPr lang="en-US" altLang="en-US" sz="2400" dirty="0" smtClean="0"/>
              <a:t>Sending everything in a message</a:t>
            </a:r>
          </a:p>
          <a:p>
            <a:pPr lvl="1"/>
            <a:r>
              <a:rPr lang="en-US" altLang="en-US" sz="2400" dirty="0" smtClean="0"/>
              <a:t>Passing WIGOS Metadata </a:t>
            </a:r>
            <a:r>
              <a:rPr lang="en-US" altLang="en-US" sz="2400" b="1" u="sng" dirty="0" smtClean="0"/>
              <a:t>by reference</a:t>
            </a:r>
          </a:p>
          <a:p>
            <a:pPr lvl="1"/>
            <a:r>
              <a:rPr lang="en-US" altLang="en-US" sz="2400" dirty="0" smtClean="0"/>
              <a:t>Similarly for other climate metadata, e.g. data lineage and provenance</a:t>
            </a:r>
          </a:p>
          <a:p>
            <a:pPr lvl="1"/>
            <a:endParaRPr lang="en-US" altLang="en-US" sz="2400" b="1" u="sng" dirty="0" smtClean="0"/>
          </a:p>
          <a:p>
            <a:pPr lvl="1"/>
            <a:r>
              <a:rPr lang="en-US" altLang="en-US" sz="2400" b="1" u="sng" dirty="0" smtClean="0"/>
              <a:t>All data (including metadata) needs to be machine navigable</a:t>
            </a:r>
          </a:p>
          <a:p>
            <a:pPr lvl="2"/>
            <a:r>
              <a:rPr lang="en-US" altLang="en-US" sz="2000" dirty="0" smtClean="0"/>
              <a:t>To support future automated services</a:t>
            </a:r>
          </a:p>
          <a:p>
            <a:pPr lvl="1"/>
            <a:endParaRPr lang="en-US" altLang="en-US" b="1" u="sng" dirty="0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9D4EA56-4956-461C-8276-458B534D0BBE}" type="slidenum">
              <a:rPr lang="en-GB" altLang="en-US" smtClean="0"/>
              <a:pPr/>
              <a:t>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5602301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9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GB" altLang="en-US" dirty="0" smtClean="0"/>
              <a:t>Thoughts for Data Exchange</a:t>
            </a:r>
          </a:p>
        </p:txBody>
      </p:sp>
      <p:sp>
        <p:nvSpPr>
          <p:cNvPr id="6147" name="Rectangle 10"/>
          <p:cNvSpPr>
            <a:spLocks noGrp="1" noChangeArrowheads="1"/>
          </p:cNvSpPr>
          <p:nvPr>
            <p:ph type="body" idx="4294967295"/>
          </p:nvPr>
        </p:nvSpPr>
        <p:spPr>
          <a:xfrm>
            <a:off x="250825" y="1124521"/>
            <a:ext cx="8713788" cy="5040783"/>
          </a:xfrm>
        </p:spPr>
        <p:txBody>
          <a:bodyPr/>
          <a:lstStyle/>
          <a:p>
            <a:r>
              <a:rPr lang="en-US" altLang="en-US" dirty="0" smtClean="0"/>
              <a:t>For Discovery Metadata</a:t>
            </a:r>
          </a:p>
          <a:p>
            <a:pPr lvl="1"/>
            <a:r>
              <a:rPr lang="en-US" altLang="en-US" sz="2400" dirty="0" smtClean="0"/>
              <a:t>We have ‘metadata’ catalogues </a:t>
            </a:r>
          </a:p>
          <a:p>
            <a:endParaRPr lang="en-US" altLang="en-US" dirty="0" smtClean="0"/>
          </a:p>
          <a:p>
            <a:r>
              <a:rPr lang="en-US" altLang="en-US" dirty="0" smtClean="0"/>
              <a:t>We don’t have functionality for</a:t>
            </a:r>
          </a:p>
          <a:p>
            <a:pPr lvl="1"/>
            <a:r>
              <a:rPr lang="en-US" altLang="en-US" sz="2400" dirty="0" smtClean="0"/>
              <a:t>Observations Metadata</a:t>
            </a:r>
          </a:p>
          <a:p>
            <a:pPr lvl="1"/>
            <a:r>
              <a:rPr lang="en-US" altLang="en-US" sz="2400" dirty="0" smtClean="0"/>
              <a:t>Data Provenance</a:t>
            </a:r>
          </a:p>
          <a:p>
            <a:pPr lvl="1"/>
            <a:endParaRPr lang="en-US" altLang="en-US" dirty="0"/>
          </a:p>
          <a:p>
            <a:r>
              <a:rPr lang="en-US" altLang="en-US" dirty="0" smtClean="0"/>
              <a:t>Perhaps evaluate:</a:t>
            </a:r>
            <a:endParaRPr lang="en-US" altLang="en-US" dirty="0"/>
          </a:p>
          <a:p>
            <a:pPr lvl="2"/>
            <a:r>
              <a:rPr lang="en-US" altLang="en-US" dirty="0"/>
              <a:t>SOS?</a:t>
            </a:r>
          </a:p>
          <a:p>
            <a:pPr lvl="2"/>
            <a:r>
              <a:rPr lang="en-US" altLang="en-US" dirty="0"/>
              <a:t>Linked Data</a:t>
            </a:r>
            <a:r>
              <a:rPr lang="en-US" altLang="en-US" dirty="0" smtClean="0"/>
              <a:t>?</a:t>
            </a:r>
          </a:p>
          <a:p>
            <a:pPr lvl="2"/>
            <a:r>
              <a:rPr lang="en-US" altLang="en-US" dirty="0" smtClean="0"/>
              <a:t>Both?</a:t>
            </a:r>
            <a:endParaRPr lang="en-US" altLang="en-US" dirty="0"/>
          </a:p>
          <a:p>
            <a:pPr lvl="1"/>
            <a:endParaRPr lang="en-US" altLang="en-US" b="1" u="sng" dirty="0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9D4EA56-4956-461C-8276-458B534D0BBE}" type="slidenum">
              <a:rPr lang="en-GB" altLang="en-US" smtClean="0"/>
              <a:pPr/>
              <a:t>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979329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9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GB" altLang="en-US" dirty="0" smtClean="0"/>
              <a:t>What do we need for </a:t>
            </a:r>
            <a:r>
              <a:rPr lang="en-GB" altLang="en-US" dirty="0" err="1" smtClean="0"/>
              <a:t>testbed</a:t>
            </a:r>
            <a:r>
              <a:rPr lang="en-GB" altLang="en-US" dirty="0" smtClean="0"/>
              <a:t>?</a:t>
            </a:r>
          </a:p>
        </p:txBody>
      </p:sp>
      <p:sp>
        <p:nvSpPr>
          <p:cNvPr id="6147" name="Rectangle 10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altLang="en-US" dirty="0" smtClean="0"/>
              <a:t>Use Cases</a:t>
            </a:r>
          </a:p>
          <a:p>
            <a:r>
              <a:rPr lang="en-US" altLang="en-US" dirty="0" smtClean="0"/>
              <a:t>Data</a:t>
            </a:r>
          </a:p>
          <a:p>
            <a:r>
              <a:rPr lang="en-US" altLang="en-US" dirty="0" smtClean="0"/>
              <a:t>Software</a:t>
            </a:r>
          </a:p>
          <a:p>
            <a:pPr lvl="1"/>
            <a:r>
              <a:rPr lang="en-US" altLang="en-US" dirty="0" smtClean="0"/>
              <a:t>Encode / decode</a:t>
            </a:r>
          </a:p>
          <a:p>
            <a:r>
              <a:rPr lang="en-US" altLang="en-US" dirty="0" smtClean="0"/>
              <a:t>Catalogues</a:t>
            </a:r>
          </a:p>
          <a:p>
            <a:pPr lvl="1"/>
            <a:r>
              <a:rPr lang="en-US" altLang="en-US" dirty="0" smtClean="0"/>
              <a:t>For by reference access</a:t>
            </a:r>
          </a:p>
          <a:p>
            <a:r>
              <a:rPr lang="en-US" altLang="en-US" dirty="0" smtClean="0"/>
              <a:t>Test plans</a:t>
            </a:r>
          </a:p>
          <a:p>
            <a:pPr lvl="1"/>
            <a:r>
              <a:rPr lang="en-US" altLang="en-US" dirty="0" smtClean="0"/>
              <a:t>What do we want to test?</a:t>
            </a:r>
          </a:p>
          <a:p>
            <a:pPr lvl="1"/>
            <a:r>
              <a:rPr lang="en-US" altLang="en-US" dirty="0" smtClean="0"/>
              <a:t>How are we going to test it?</a:t>
            </a:r>
          </a:p>
          <a:p>
            <a:pPr lvl="1"/>
            <a:r>
              <a:rPr lang="en-US" altLang="en-US" dirty="0" smtClean="0"/>
              <a:t>What are the expected results?</a:t>
            </a:r>
          </a:p>
          <a:p>
            <a:endParaRPr lang="en-US" altLang="en-US" dirty="0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9D4EA56-4956-461C-8276-458B534D0BBE}" type="slidenum">
              <a:rPr lang="en-GB" altLang="en-US" smtClean="0"/>
              <a:pPr/>
              <a:t>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917364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9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GB" altLang="en-US" dirty="0" smtClean="0"/>
              <a:t>Who can we work with?</a:t>
            </a:r>
          </a:p>
        </p:txBody>
      </p:sp>
      <p:sp>
        <p:nvSpPr>
          <p:cNvPr id="6147" name="Rectangle 10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altLang="en-US" dirty="0" smtClean="0"/>
              <a:t>‘Many hands make light work’…</a:t>
            </a:r>
          </a:p>
          <a:p>
            <a:r>
              <a:rPr lang="en-US" altLang="en-US" dirty="0" smtClean="0"/>
              <a:t>Others may well be interested in collaborating and contributing to work and </a:t>
            </a:r>
            <a:r>
              <a:rPr lang="en-US" altLang="en-US" dirty="0" err="1" smtClean="0"/>
              <a:t>testbed</a:t>
            </a:r>
            <a:r>
              <a:rPr lang="en-US" altLang="en-US" dirty="0" smtClean="0"/>
              <a:t>:</a:t>
            </a:r>
          </a:p>
          <a:p>
            <a:pPr lvl="1"/>
            <a:r>
              <a:rPr lang="en-US" altLang="en-US" dirty="0" smtClean="0"/>
              <a:t>Other WMO teams</a:t>
            </a:r>
          </a:p>
          <a:p>
            <a:pPr lvl="1"/>
            <a:r>
              <a:rPr lang="en-US" altLang="en-US" dirty="0" smtClean="0"/>
              <a:t>OGC Community</a:t>
            </a:r>
          </a:p>
          <a:p>
            <a:pPr lvl="2"/>
            <a:r>
              <a:rPr lang="en-US" altLang="en-US" dirty="0" err="1" smtClean="0"/>
              <a:t>MetOceans</a:t>
            </a:r>
            <a:r>
              <a:rPr lang="en-US" altLang="en-US" dirty="0" smtClean="0"/>
              <a:t> Domain Working Group</a:t>
            </a:r>
          </a:p>
          <a:p>
            <a:pPr lvl="2"/>
            <a:r>
              <a:rPr lang="en-US" altLang="en-US" dirty="0" smtClean="0"/>
              <a:t>Sensor Web Enablement community</a:t>
            </a:r>
          </a:p>
          <a:p>
            <a:pPr lvl="2"/>
            <a:r>
              <a:rPr lang="en-US" altLang="en-US" dirty="0" err="1" smtClean="0"/>
              <a:t>Timeseries</a:t>
            </a:r>
            <a:r>
              <a:rPr lang="en-US" altLang="en-US" dirty="0" smtClean="0"/>
              <a:t> and O&amp;M </a:t>
            </a:r>
            <a:r>
              <a:rPr lang="en-US" altLang="en-US" dirty="0" smtClean="0"/>
              <a:t>communities</a:t>
            </a:r>
          </a:p>
          <a:p>
            <a:pPr lvl="2"/>
            <a:r>
              <a:rPr lang="en-US" altLang="en-US" b="1" dirty="0" smtClean="0">
                <a:solidFill>
                  <a:srgbClr val="FF0000"/>
                </a:solidFill>
              </a:rPr>
              <a:t>New (WIGOS similar) Standards Working Group?</a:t>
            </a:r>
            <a:endParaRPr lang="en-US" altLang="en-US" b="1" dirty="0" smtClean="0">
              <a:solidFill>
                <a:srgbClr val="FF0000"/>
              </a:solidFill>
            </a:endParaRPr>
          </a:p>
          <a:p>
            <a:pPr lvl="1"/>
            <a:r>
              <a:rPr lang="en-US" altLang="en-US" dirty="0" smtClean="0"/>
              <a:t>Open Source communities</a:t>
            </a:r>
          </a:p>
          <a:p>
            <a:pPr lvl="1"/>
            <a:r>
              <a:rPr lang="en-US" altLang="en-US" dirty="0" smtClean="0"/>
              <a:t>Vendors</a:t>
            </a:r>
          </a:p>
          <a:p>
            <a:endParaRPr lang="en-US" altLang="en-US" dirty="0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9D4EA56-4956-461C-8276-458B534D0BBE}" type="slidenum">
              <a:rPr lang="en-GB" altLang="en-US" smtClean="0"/>
              <a:pPr/>
              <a:t>6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5840739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 smtClean="0"/>
              <a:t>Scope of </a:t>
            </a:r>
            <a:r>
              <a:rPr lang="en-GB" altLang="en-US" dirty="0" err="1" smtClean="0"/>
              <a:t>Testbed</a:t>
            </a:r>
            <a:endParaRPr lang="en-GB" altLang="en-US" dirty="0" smtClean="0"/>
          </a:p>
        </p:txBody>
      </p:sp>
      <p:sp>
        <p:nvSpPr>
          <p:cNvPr id="7171" name="Rectangle 9"/>
          <p:cNvSpPr>
            <a:spLocks noGrp="1" noChangeArrowheads="1"/>
          </p:cNvSpPr>
          <p:nvPr>
            <p:ph type="body" sz="half" idx="1"/>
          </p:nvPr>
        </p:nvSpPr>
        <p:spPr>
          <a:xfrm>
            <a:off x="250825" y="1052513"/>
            <a:ext cx="2664991" cy="4897437"/>
          </a:xfrm>
        </p:spPr>
        <p:txBody>
          <a:bodyPr/>
          <a:lstStyle/>
          <a:p>
            <a:r>
              <a:rPr lang="en-US" altLang="en-US" sz="2400" dirty="0" smtClean="0"/>
              <a:t>Is Included</a:t>
            </a:r>
          </a:p>
        </p:txBody>
      </p:sp>
      <p:sp>
        <p:nvSpPr>
          <p:cNvPr id="7172" name="Rectangle 10"/>
          <p:cNvSpPr>
            <a:spLocks noGrp="1" noChangeArrowheads="1"/>
          </p:cNvSpPr>
          <p:nvPr>
            <p:ph sz="half" idx="2"/>
          </p:nvPr>
        </p:nvSpPr>
        <p:spPr>
          <a:xfrm>
            <a:off x="3203848" y="1052736"/>
            <a:ext cx="2736304" cy="4897437"/>
          </a:xfrm>
        </p:spPr>
        <p:txBody>
          <a:bodyPr/>
          <a:lstStyle/>
          <a:p>
            <a:r>
              <a:rPr lang="en-US" altLang="en-US" sz="2400" dirty="0" smtClean="0"/>
              <a:t>Is Not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321FD44-AED5-48AA-9021-A7DC76BAFB12}" type="slidenum">
              <a:rPr lang="en-GB" altLang="en-US" smtClean="0"/>
              <a:pPr/>
              <a:t>7</a:t>
            </a:fld>
            <a:endParaRPr lang="en-GB" altLang="en-US"/>
          </a:p>
        </p:txBody>
      </p:sp>
      <p:sp>
        <p:nvSpPr>
          <p:cNvPr id="7" name="Rectangle 10"/>
          <p:cNvSpPr txBox="1">
            <a:spLocks noChangeArrowheads="1"/>
          </p:cNvSpPr>
          <p:nvPr/>
        </p:nvSpPr>
        <p:spPr bwMode="auto">
          <a:xfrm>
            <a:off x="6228184" y="1051843"/>
            <a:ext cx="2736304" cy="489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533400" indent="-5334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990600" indent="-5334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371600" indent="-4572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7526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2098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6670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31242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35814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40386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en-US" altLang="en-US" sz="2400" dirty="0" smtClean="0"/>
              <a:t>Undecided</a:t>
            </a:r>
          </a:p>
        </p:txBody>
      </p:sp>
    </p:spTree>
    <p:extLst>
      <p:ext uri="{BB962C8B-B14F-4D97-AF65-F5344CB8AC3E}">
        <p14:creationId xmlns:p14="http://schemas.microsoft.com/office/powerpoint/2010/main" val="381168097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 smtClean="0"/>
              <a:t>Scope of </a:t>
            </a:r>
            <a:r>
              <a:rPr lang="en-GB" altLang="en-US" dirty="0" err="1" smtClean="0"/>
              <a:t>Testbed</a:t>
            </a:r>
            <a:r>
              <a:rPr lang="en-GB" altLang="en-US" dirty="0" smtClean="0"/>
              <a:t> </a:t>
            </a:r>
            <a:r>
              <a:rPr lang="en-GB" altLang="en-US" sz="2000" dirty="0" smtClean="0"/>
              <a:t>(assuming valid schema prepared)</a:t>
            </a:r>
            <a:endParaRPr lang="en-GB" altLang="en-US" sz="2000" dirty="0" smtClean="0"/>
          </a:p>
        </p:txBody>
      </p:sp>
      <p:sp>
        <p:nvSpPr>
          <p:cNvPr id="7171" name="Rectangle 9"/>
          <p:cNvSpPr>
            <a:spLocks noGrp="1" noChangeArrowheads="1"/>
          </p:cNvSpPr>
          <p:nvPr>
            <p:ph type="body" sz="half" idx="1"/>
          </p:nvPr>
        </p:nvSpPr>
        <p:spPr>
          <a:xfrm>
            <a:off x="250825" y="1052513"/>
            <a:ext cx="2664991" cy="5112791"/>
          </a:xfrm>
        </p:spPr>
        <p:txBody>
          <a:bodyPr/>
          <a:lstStyle/>
          <a:p>
            <a:r>
              <a:rPr lang="en-US" altLang="en-US" sz="2400" dirty="0" smtClean="0"/>
              <a:t>Is </a:t>
            </a:r>
            <a:r>
              <a:rPr lang="en-US" altLang="en-US" sz="2400" dirty="0" smtClean="0"/>
              <a:t>Included</a:t>
            </a:r>
          </a:p>
          <a:p>
            <a:pPr>
              <a:buFontTx/>
              <a:buChar char="-"/>
            </a:pPr>
            <a:r>
              <a:rPr lang="en-US" altLang="en-US" sz="1600" dirty="0" smtClean="0"/>
              <a:t>This is intended to proved that the data model works, not a significant software engineering project</a:t>
            </a:r>
          </a:p>
          <a:p>
            <a:pPr>
              <a:buFontTx/>
              <a:buChar char="-"/>
            </a:pPr>
            <a:r>
              <a:rPr lang="en-US" altLang="en-US" sz="1600" dirty="0" smtClean="0"/>
              <a:t>Defining test cases</a:t>
            </a:r>
          </a:p>
          <a:p>
            <a:pPr lvl="1">
              <a:buFontTx/>
              <a:buChar char="-"/>
            </a:pPr>
            <a:r>
              <a:rPr lang="en-US" altLang="en-US" sz="1600" dirty="0" smtClean="0"/>
              <a:t>Jeremy’s three use cases</a:t>
            </a:r>
          </a:p>
          <a:p>
            <a:pPr lvl="1">
              <a:buFontTx/>
              <a:buChar char="-"/>
            </a:pPr>
            <a:r>
              <a:rPr lang="en-US" altLang="en-US" sz="1600" dirty="0" smtClean="0"/>
              <a:t>Update a subset of a record</a:t>
            </a:r>
          </a:p>
          <a:p>
            <a:pPr marL="457200" lvl="1" indent="0">
              <a:buNone/>
            </a:pPr>
            <a:r>
              <a:rPr lang="en-US" altLang="en-US" sz="1600" dirty="0" err="1" smtClean="0"/>
              <a:t>XMLSpy</a:t>
            </a:r>
            <a:r>
              <a:rPr lang="en-US" altLang="en-US" sz="1600" dirty="0" smtClean="0"/>
              <a:t> of similar as UI for validating XML for non-experts</a:t>
            </a:r>
          </a:p>
          <a:p>
            <a:pPr>
              <a:buFontTx/>
              <a:buChar char="-"/>
            </a:pPr>
            <a:r>
              <a:rPr lang="en-US" altLang="en-US" sz="1600" dirty="0" smtClean="0"/>
              <a:t>Encoding data to consume in OSCAR</a:t>
            </a:r>
          </a:p>
          <a:p>
            <a:pPr lvl="1">
              <a:buFontTx/>
              <a:buChar char="-"/>
            </a:pPr>
            <a:r>
              <a:rPr lang="en-US" altLang="en-US" sz="1600" dirty="0" smtClean="0"/>
              <a:t>human encoding</a:t>
            </a:r>
          </a:p>
          <a:p>
            <a:pPr marL="0" indent="0">
              <a:buNone/>
            </a:pPr>
            <a:endParaRPr lang="en-US" altLang="en-US" sz="1600" dirty="0" smtClean="0"/>
          </a:p>
          <a:p>
            <a:pPr>
              <a:buFontTx/>
              <a:buChar char="-"/>
            </a:pPr>
            <a:endParaRPr lang="en-US" altLang="en-US" sz="1600" dirty="0" smtClean="0"/>
          </a:p>
          <a:p>
            <a:pPr>
              <a:buFontTx/>
              <a:buChar char="-"/>
            </a:pPr>
            <a:endParaRPr lang="en-US" altLang="en-US" sz="1600" dirty="0" smtClean="0"/>
          </a:p>
          <a:p>
            <a:pPr>
              <a:buFontTx/>
              <a:buChar char="-"/>
            </a:pPr>
            <a:endParaRPr lang="en-US" altLang="en-US" sz="1600" dirty="0" smtClean="0"/>
          </a:p>
        </p:txBody>
      </p:sp>
      <p:sp>
        <p:nvSpPr>
          <p:cNvPr id="7172" name="Rectangle 10"/>
          <p:cNvSpPr>
            <a:spLocks noGrp="1" noChangeArrowheads="1"/>
          </p:cNvSpPr>
          <p:nvPr>
            <p:ph sz="half" idx="2"/>
          </p:nvPr>
        </p:nvSpPr>
        <p:spPr>
          <a:xfrm>
            <a:off x="3203848" y="1052736"/>
            <a:ext cx="2736304" cy="4897437"/>
          </a:xfrm>
        </p:spPr>
        <p:txBody>
          <a:bodyPr/>
          <a:lstStyle/>
          <a:p>
            <a:r>
              <a:rPr lang="en-US" altLang="en-US" sz="2400" dirty="0" smtClean="0"/>
              <a:t>Is </a:t>
            </a:r>
            <a:r>
              <a:rPr lang="en-US" altLang="en-US" sz="2400" dirty="0" smtClean="0"/>
              <a:t>Not</a:t>
            </a:r>
          </a:p>
          <a:p>
            <a:pPr>
              <a:buFontTx/>
              <a:buChar char="-"/>
            </a:pPr>
            <a:r>
              <a:rPr lang="en-US" altLang="en-US" sz="1600" dirty="0" smtClean="0"/>
              <a:t>New OGC SWG</a:t>
            </a:r>
          </a:p>
          <a:p>
            <a:pPr>
              <a:buFontTx/>
              <a:buChar char="-"/>
            </a:pPr>
            <a:r>
              <a:rPr lang="en-US" altLang="en-US" sz="1600" dirty="0" smtClean="0"/>
              <a:t>Further collaboration with WMO Commissions (currently covered by IPET-MDRD representation)</a:t>
            </a:r>
          </a:p>
          <a:p>
            <a:pPr>
              <a:buFontTx/>
              <a:buChar char="-"/>
            </a:pPr>
            <a:r>
              <a:rPr lang="en-US" altLang="en-US" sz="1600" dirty="0" smtClean="0"/>
              <a:t>Software Processes </a:t>
            </a:r>
            <a:r>
              <a:rPr lang="en-US" altLang="en-US" sz="1600" dirty="0"/>
              <a:t>from say BOM, DWD?</a:t>
            </a:r>
          </a:p>
          <a:p>
            <a:pPr>
              <a:buFontTx/>
              <a:buChar char="-"/>
            </a:pPr>
            <a:r>
              <a:rPr lang="en-US" altLang="en-US" sz="1600" dirty="0"/>
              <a:t>Vendors such as </a:t>
            </a:r>
            <a:r>
              <a:rPr lang="en-US" altLang="en-US" sz="1600" dirty="0" smtClean="0"/>
              <a:t>FME</a:t>
            </a:r>
          </a:p>
          <a:p>
            <a:pPr>
              <a:buFontTx/>
              <a:buChar char="-"/>
            </a:pPr>
            <a:r>
              <a:rPr lang="en-US" altLang="en-US" sz="1600" dirty="0" smtClean="0"/>
              <a:t>Validation of approaches as Observations Metadata Catalog, e.g. SWE, SOS, Linked Data</a:t>
            </a:r>
            <a:endParaRPr lang="en-US" altLang="en-US" sz="1600" dirty="0"/>
          </a:p>
          <a:p>
            <a:pPr>
              <a:buFontTx/>
              <a:buChar char="-"/>
            </a:pPr>
            <a:endParaRPr lang="en-US" altLang="en-US" sz="1600" dirty="0" smtClean="0"/>
          </a:p>
          <a:p>
            <a:pPr>
              <a:buFontTx/>
              <a:buChar char="-"/>
            </a:pPr>
            <a:endParaRPr lang="en-US" altLang="en-US" sz="1600" dirty="0" smtClean="0"/>
          </a:p>
          <a:p>
            <a:pPr>
              <a:buFontTx/>
              <a:buChar char="-"/>
            </a:pPr>
            <a:endParaRPr lang="en-US" altLang="en-US" sz="1600" dirty="0" smtClean="0"/>
          </a:p>
          <a:p>
            <a:pPr>
              <a:buFontTx/>
              <a:buChar char="-"/>
            </a:pPr>
            <a:endParaRPr lang="en-US" altLang="en-US" sz="1600" dirty="0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321FD44-AED5-48AA-9021-A7DC76BAFB12}" type="slidenum">
              <a:rPr lang="en-GB" altLang="en-US" smtClean="0"/>
              <a:pPr/>
              <a:t>8</a:t>
            </a:fld>
            <a:endParaRPr lang="en-GB" altLang="en-US"/>
          </a:p>
        </p:txBody>
      </p:sp>
      <p:sp>
        <p:nvSpPr>
          <p:cNvPr id="7" name="Rectangle 10"/>
          <p:cNvSpPr txBox="1">
            <a:spLocks noChangeArrowheads="1"/>
          </p:cNvSpPr>
          <p:nvPr/>
        </p:nvSpPr>
        <p:spPr bwMode="auto">
          <a:xfrm>
            <a:off x="6228184" y="1051843"/>
            <a:ext cx="2736304" cy="51854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533400" indent="-5334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990600" indent="-5334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371600" indent="-4572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7526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2098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6670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31242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35814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40386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en-US" altLang="en-US" sz="2400" dirty="0" smtClean="0"/>
              <a:t>Undecided</a:t>
            </a:r>
          </a:p>
          <a:p>
            <a:pPr>
              <a:buFontTx/>
              <a:buChar char="-"/>
            </a:pPr>
            <a:r>
              <a:rPr lang="en-US" altLang="en-US" sz="1600" dirty="0" smtClean="0"/>
              <a:t>Collaboration with other communities</a:t>
            </a:r>
          </a:p>
          <a:p>
            <a:pPr lvl="1">
              <a:buFontTx/>
              <a:buChar char="-"/>
            </a:pPr>
            <a:r>
              <a:rPr lang="en-US" altLang="en-US" sz="1600" dirty="0" smtClean="0"/>
              <a:t>Unless they have existing resources and infrastructure to collaborate</a:t>
            </a:r>
          </a:p>
          <a:p>
            <a:pPr>
              <a:buFontTx/>
              <a:buChar char="-"/>
            </a:pPr>
            <a:r>
              <a:rPr lang="en-US" altLang="en-US" sz="1600" dirty="0" smtClean="0"/>
              <a:t>Future OGC Collaboration</a:t>
            </a:r>
          </a:p>
          <a:p>
            <a:pPr>
              <a:buFontTx/>
              <a:buChar char="-"/>
            </a:pPr>
            <a:r>
              <a:rPr lang="en-US" altLang="en-US" sz="1600" dirty="0"/>
              <a:t>Example data (</a:t>
            </a:r>
            <a:r>
              <a:rPr lang="en-US" altLang="en-US" sz="1600" dirty="0" err="1"/>
              <a:t>SitesDM</a:t>
            </a:r>
            <a:r>
              <a:rPr lang="en-US" altLang="en-US" sz="1600" dirty="0"/>
              <a:t>, DWD, UK MetOffice?, MeteoFrance</a:t>
            </a:r>
            <a:r>
              <a:rPr lang="en-US" altLang="en-US" sz="1600" dirty="0" smtClean="0"/>
              <a:t>?, </a:t>
            </a:r>
            <a:r>
              <a:rPr lang="en-US" altLang="en-US" sz="1600" dirty="0" err="1" smtClean="0"/>
              <a:t>MeteoSuisse</a:t>
            </a:r>
            <a:r>
              <a:rPr lang="en-US" altLang="en-US" sz="1600" dirty="0" smtClean="0"/>
              <a:t>, Climate Station, Hydro Monitoring Point, RADAR, Ocean Buoy, Upper Air, Operational </a:t>
            </a:r>
            <a:r>
              <a:rPr lang="en-US" altLang="en-US" sz="1600" dirty="0" err="1" smtClean="0"/>
              <a:t>Stn</a:t>
            </a:r>
            <a:r>
              <a:rPr lang="en-US" altLang="en-US" sz="1600" dirty="0" smtClean="0"/>
              <a:t>, other. </a:t>
            </a:r>
            <a:endParaRPr lang="en-US" altLang="en-US" sz="1600" dirty="0"/>
          </a:p>
          <a:p>
            <a:pPr>
              <a:buFontTx/>
              <a:buChar char="-"/>
            </a:pPr>
            <a:endParaRPr lang="en-US" altLang="en-US" sz="1600" dirty="0" smtClean="0"/>
          </a:p>
          <a:p>
            <a:pPr>
              <a:buFontTx/>
              <a:buChar char="-"/>
            </a:pPr>
            <a:endParaRPr lang="en-US" altLang="en-US" sz="1600" dirty="0" smtClean="0"/>
          </a:p>
          <a:p>
            <a:pPr>
              <a:buFontTx/>
              <a:buChar char="-"/>
            </a:pPr>
            <a:endParaRPr lang="en-US" altLang="en-US" sz="1600" dirty="0" smtClean="0"/>
          </a:p>
        </p:txBody>
      </p:sp>
    </p:spTree>
    <p:extLst>
      <p:ext uri="{BB962C8B-B14F-4D97-AF65-F5344CB8AC3E}">
        <p14:creationId xmlns:p14="http://schemas.microsoft.com/office/powerpoint/2010/main" val="224627984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 smtClean="0"/>
              <a:t>Scope of </a:t>
            </a:r>
            <a:r>
              <a:rPr lang="en-GB" altLang="en-US" dirty="0" err="1" smtClean="0"/>
              <a:t>Testbed</a:t>
            </a:r>
            <a:r>
              <a:rPr lang="en-GB" altLang="en-US" dirty="0" smtClean="0"/>
              <a:t> #2 </a:t>
            </a:r>
            <a:r>
              <a:rPr lang="en-GB" altLang="en-US" sz="2000" dirty="0" smtClean="0"/>
              <a:t>(assuming valid schema prepared)</a:t>
            </a:r>
            <a:endParaRPr lang="en-GB" altLang="en-US" sz="2000" dirty="0" smtClean="0"/>
          </a:p>
        </p:txBody>
      </p:sp>
      <p:sp>
        <p:nvSpPr>
          <p:cNvPr id="7171" name="Rectangle 9"/>
          <p:cNvSpPr>
            <a:spLocks noGrp="1" noChangeArrowheads="1"/>
          </p:cNvSpPr>
          <p:nvPr>
            <p:ph type="body" sz="half" idx="1"/>
          </p:nvPr>
        </p:nvSpPr>
        <p:spPr>
          <a:xfrm>
            <a:off x="250825" y="1052513"/>
            <a:ext cx="2664991" cy="4897437"/>
          </a:xfrm>
        </p:spPr>
        <p:txBody>
          <a:bodyPr/>
          <a:lstStyle/>
          <a:p>
            <a:r>
              <a:rPr lang="en-US" altLang="en-US" sz="2400" dirty="0" smtClean="0"/>
              <a:t>Is </a:t>
            </a:r>
            <a:r>
              <a:rPr lang="en-US" altLang="en-US" sz="2400" dirty="0" smtClean="0"/>
              <a:t>Included</a:t>
            </a:r>
          </a:p>
          <a:p>
            <a:pPr>
              <a:buFontTx/>
              <a:buChar char="-"/>
            </a:pPr>
            <a:r>
              <a:rPr lang="en-US" altLang="en-US" sz="1600" dirty="0"/>
              <a:t>Import data into </a:t>
            </a:r>
            <a:r>
              <a:rPr lang="en-US" altLang="en-US" sz="1600" dirty="0" smtClean="0"/>
              <a:t>OSCAR</a:t>
            </a:r>
          </a:p>
          <a:p>
            <a:pPr>
              <a:buFontTx/>
              <a:buChar char="-"/>
            </a:pPr>
            <a:r>
              <a:rPr lang="en-US" altLang="en-US" sz="1600" dirty="0"/>
              <a:t>Test By Reference patterns, including access to </a:t>
            </a:r>
            <a:r>
              <a:rPr lang="fr-FR" altLang="en-US" sz="1600" dirty="0" smtClean="0"/>
              <a:t>’</a:t>
            </a:r>
            <a:r>
              <a:rPr lang="en-US" altLang="en-US" sz="1600" dirty="0" smtClean="0"/>
              <a:t>42’</a:t>
            </a:r>
            <a:endParaRPr lang="en-US" altLang="en-US" sz="1600" dirty="0" smtClean="0"/>
          </a:p>
          <a:p>
            <a:pPr>
              <a:buFontTx/>
              <a:buChar char="-"/>
            </a:pPr>
            <a:r>
              <a:rPr lang="en-US" altLang="en-US" sz="1600" dirty="0" smtClean="0"/>
              <a:t>Peer review via OGC </a:t>
            </a:r>
            <a:r>
              <a:rPr lang="en-US" altLang="en-US" sz="1600" dirty="0" err="1" smtClean="0"/>
              <a:t>MeteoDWG</a:t>
            </a:r>
            <a:r>
              <a:rPr lang="en-US" altLang="en-US" sz="1600" dirty="0" smtClean="0"/>
              <a:t>, </a:t>
            </a:r>
            <a:r>
              <a:rPr lang="en-US" altLang="en-US" sz="1600" dirty="0" err="1" smtClean="0"/>
              <a:t>HydroDWG</a:t>
            </a:r>
            <a:endParaRPr lang="en-US" altLang="en-US" sz="1600" dirty="0" smtClean="0"/>
          </a:p>
          <a:p>
            <a:pPr marL="0" indent="0">
              <a:buNone/>
            </a:pPr>
            <a:endParaRPr lang="en-US" altLang="en-US" sz="1600" dirty="0" smtClean="0"/>
          </a:p>
          <a:p>
            <a:pPr>
              <a:buFontTx/>
              <a:buChar char="-"/>
            </a:pPr>
            <a:endParaRPr lang="en-US" altLang="en-US" sz="1600" dirty="0" smtClean="0"/>
          </a:p>
          <a:p>
            <a:pPr>
              <a:buFontTx/>
              <a:buChar char="-"/>
            </a:pPr>
            <a:endParaRPr lang="en-US" altLang="en-US" sz="1600" dirty="0" smtClean="0"/>
          </a:p>
          <a:p>
            <a:pPr>
              <a:buFontTx/>
              <a:buChar char="-"/>
            </a:pPr>
            <a:endParaRPr lang="en-US" altLang="en-US" sz="1600" dirty="0" smtClean="0"/>
          </a:p>
          <a:p>
            <a:pPr>
              <a:buFontTx/>
              <a:buChar char="-"/>
            </a:pPr>
            <a:endParaRPr lang="en-US" altLang="en-US" sz="1600" dirty="0" smtClean="0"/>
          </a:p>
        </p:txBody>
      </p:sp>
      <p:sp>
        <p:nvSpPr>
          <p:cNvPr id="7172" name="Rectangle 10"/>
          <p:cNvSpPr>
            <a:spLocks noGrp="1" noChangeArrowheads="1"/>
          </p:cNvSpPr>
          <p:nvPr>
            <p:ph sz="half" idx="2"/>
          </p:nvPr>
        </p:nvSpPr>
        <p:spPr>
          <a:xfrm>
            <a:off x="3203848" y="1052736"/>
            <a:ext cx="2736304" cy="4897437"/>
          </a:xfrm>
        </p:spPr>
        <p:txBody>
          <a:bodyPr/>
          <a:lstStyle/>
          <a:p>
            <a:r>
              <a:rPr lang="en-US" altLang="en-US" sz="2400" dirty="0" smtClean="0"/>
              <a:t>Is </a:t>
            </a:r>
            <a:r>
              <a:rPr lang="en-US" altLang="en-US" sz="2400" dirty="0" smtClean="0"/>
              <a:t>Not</a:t>
            </a:r>
          </a:p>
          <a:p>
            <a:pPr>
              <a:buFontTx/>
              <a:buChar char="-"/>
            </a:pPr>
            <a:endParaRPr lang="en-US" altLang="en-US" sz="1600" dirty="0" smtClean="0"/>
          </a:p>
          <a:p>
            <a:pPr>
              <a:buFontTx/>
              <a:buChar char="-"/>
            </a:pPr>
            <a:endParaRPr lang="en-US" altLang="en-US" sz="1600" dirty="0" smtClean="0"/>
          </a:p>
          <a:p>
            <a:pPr>
              <a:buFontTx/>
              <a:buChar char="-"/>
            </a:pPr>
            <a:endParaRPr lang="en-US" altLang="en-US" sz="1600" dirty="0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321FD44-AED5-48AA-9021-A7DC76BAFB12}" type="slidenum">
              <a:rPr lang="en-GB" altLang="en-US" smtClean="0"/>
              <a:pPr/>
              <a:t>9</a:t>
            </a:fld>
            <a:endParaRPr lang="en-GB" altLang="en-US"/>
          </a:p>
        </p:txBody>
      </p:sp>
      <p:sp>
        <p:nvSpPr>
          <p:cNvPr id="7" name="Rectangle 10"/>
          <p:cNvSpPr txBox="1">
            <a:spLocks noChangeArrowheads="1"/>
          </p:cNvSpPr>
          <p:nvPr/>
        </p:nvSpPr>
        <p:spPr bwMode="auto">
          <a:xfrm>
            <a:off x="6228184" y="1051843"/>
            <a:ext cx="2736304" cy="489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533400" indent="-5334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990600" indent="-5334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371600" indent="-4572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7526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2098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6670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31242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35814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40386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en-US" altLang="en-US" sz="2400" dirty="0" smtClean="0"/>
              <a:t>Undecided</a:t>
            </a:r>
          </a:p>
          <a:p>
            <a:pPr>
              <a:buFontTx/>
              <a:buChar char="-"/>
            </a:pPr>
            <a:endParaRPr lang="en-US" altLang="en-US" sz="1600" dirty="0" smtClean="0"/>
          </a:p>
          <a:p>
            <a:pPr>
              <a:buFontTx/>
              <a:buChar char="-"/>
            </a:pPr>
            <a:endParaRPr lang="en-US" altLang="en-US" sz="1600" dirty="0" smtClean="0"/>
          </a:p>
        </p:txBody>
      </p:sp>
    </p:spTree>
    <p:extLst>
      <p:ext uri="{BB962C8B-B14F-4D97-AF65-F5344CB8AC3E}">
        <p14:creationId xmlns:p14="http://schemas.microsoft.com/office/powerpoint/2010/main" val="39136432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Thank you for your attention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en-GB" altLang="en-US" dirty="0" smtClean="0"/>
          </a:p>
          <a:p>
            <a:pPr algn="l"/>
            <a:r>
              <a:rPr lang="en-GB" altLang="en-US" dirty="0" smtClean="0"/>
              <a:t>Bruce </a:t>
            </a:r>
            <a:r>
              <a:rPr lang="en-GB" altLang="en-US" dirty="0"/>
              <a:t>Bannerman</a:t>
            </a:r>
          </a:p>
          <a:p>
            <a:pPr algn="l"/>
            <a:r>
              <a:rPr lang="en-GB" altLang="en-US" dirty="0" err="1"/>
              <a:t>b.bannerman@bom.gov.au</a:t>
            </a:r>
            <a:endParaRPr lang="en-GB" altLang="en-US" dirty="0"/>
          </a:p>
          <a:p>
            <a:pPr algn="l"/>
            <a:r>
              <a:rPr lang="en-GB" altLang="en-US" dirty="0"/>
              <a:t>Australian Bureau of Meteorology</a:t>
            </a:r>
          </a:p>
          <a:p>
            <a:pPr algn="l"/>
            <a:r>
              <a:rPr lang="en-GB" altLang="en-US" dirty="0"/>
              <a:t>Co-chair ET-CDMS 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F8825A5-5AB7-4377-AF3D-747348D8893F}" type="slidenum">
              <a:rPr lang="en-GB" altLang="en-US" smtClean="0"/>
              <a:pPr/>
              <a:t>10</a:t>
            </a:fld>
            <a:endParaRPr lang="en-GB" alt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IPET-MDRD-2_Pnn_PowerPointTemplate">
  <a:themeElements>
    <a:clrScheme name="WMO-Title-SF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MO-Title-SF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MO-Title-SF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losing slide">
  <a:themeElements>
    <a:clrScheme name="1_SmallLog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SmallLogo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1_SmallLog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IPET-MDRD-2_Pnn_PowerPointTemplate.potx</Template>
  <TotalTime>140</TotalTime>
  <Words>542</Words>
  <Application>Microsoft Macintosh PowerPoint</Application>
  <PresentationFormat>On-screen Show (4:3)</PresentationFormat>
  <Paragraphs>119</Paragraphs>
  <Slides>10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10</vt:i4>
      </vt:variant>
    </vt:vector>
  </HeadingPairs>
  <TitlesOfParts>
    <vt:vector size="12" baseType="lpstr">
      <vt:lpstr>IPET-MDRD-2_Pnn_PowerPointTemplate</vt:lpstr>
      <vt:lpstr>Closing slide</vt:lpstr>
      <vt:lpstr>Testbed Design</vt:lpstr>
      <vt:lpstr>When we have a data model, what next?</vt:lpstr>
      <vt:lpstr>Thoughts for Data Exchange</vt:lpstr>
      <vt:lpstr>Thoughts for Data Exchange</vt:lpstr>
      <vt:lpstr>What do we need for testbed?</vt:lpstr>
      <vt:lpstr>Who can we work with?</vt:lpstr>
      <vt:lpstr>Scope of Testbed</vt:lpstr>
      <vt:lpstr>Scope of Testbed (assuming valid schema prepared)</vt:lpstr>
      <vt:lpstr>Scope of Testbed #2 (assuming valid schema prepared)</vt:lpstr>
      <vt:lpstr>Thank you for your attention</vt:lpstr>
    </vt:vector>
  </TitlesOfParts>
  <Company>WMO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 here</dc:title>
  <dc:creator>Steve Foreman</dc:creator>
  <cp:lastModifiedBy>Bruce Bannerman</cp:lastModifiedBy>
  <cp:revision>11</cp:revision>
  <dcterms:created xsi:type="dcterms:W3CDTF">2015-06-10T14:25:34Z</dcterms:created>
  <dcterms:modified xsi:type="dcterms:W3CDTF">2015-06-25T05:26:53Z</dcterms:modified>
</cp:coreProperties>
</file>