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 id="2147483685" r:id="rId3"/>
  </p:sldMasterIdLst>
  <p:notesMasterIdLst>
    <p:notesMasterId r:id="rId28"/>
  </p:notesMasterIdLst>
  <p:handoutMasterIdLst>
    <p:handoutMasterId r:id="rId29"/>
  </p:handoutMasterIdLst>
  <p:sldIdLst>
    <p:sldId id="275" r:id="rId4"/>
    <p:sldId id="440" r:id="rId5"/>
    <p:sldId id="441" r:id="rId6"/>
    <p:sldId id="442" r:id="rId7"/>
    <p:sldId id="425" r:id="rId8"/>
    <p:sldId id="418" r:id="rId9"/>
    <p:sldId id="419" r:id="rId10"/>
    <p:sldId id="420" r:id="rId11"/>
    <p:sldId id="421" r:id="rId12"/>
    <p:sldId id="432" r:id="rId13"/>
    <p:sldId id="436" r:id="rId14"/>
    <p:sldId id="433" r:id="rId15"/>
    <p:sldId id="434" r:id="rId16"/>
    <p:sldId id="428" r:id="rId17"/>
    <p:sldId id="429" r:id="rId18"/>
    <p:sldId id="435" r:id="rId19"/>
    <p:sldId id="430" r:id="rId20"/>
    <p:sldId id="437" r:id="rId21"/>
    <p:sldId id="438" r:id="rId22"/>
    <p:sldId id="444" r:id="rId23"/>
    <p:sldId id="445" r:id="rId24"/>
    <p:sldId id="446" r:id="rId25"/>
    <p:sldId id="447" r:id="rId26"/>
    <p:sldId id="371" r:id="rId27"/>
  </p:sldIdLst>
  <p:sldSz cx="9144000" cy="6858000" type="screen4x3"/>
  <p:notesSz cx="6794500" cy="9931400"/>
  <p:defaultTextStyle>
    <a:defPPr>
      <a:defRPr lang="en-AU"/>
    </a:defPPr>
    <a:lvl1pPr algn="l" rtl="0" fontAlgn="base">
      <a:spcBef>
        <a:spcPct val="0"/>
      </a:spcBef>
      <a:spcAft>
        <a:spcPct val="0"/>
      </a:spcAft>
      <a:defRPr sz="1600" kern="1200">
        <a:solidFill>
          <a:schemeClr val="tx1"/>
        </a:solidFill>
        <a:latin typeface="Arial" pitchFamily="34" charset="0"/>
        <a:ea typeface="MS PGothic" pitchFamily="34" charset="-128"/>
        <a:cs typeface="+mn-cs"/>
      </a:defRPr>
    </a:lvl1pPr>
    <a:lvl2pPr marL="457200" algn="l" rtl="0" fontAlgn="base">
      <a:spcBef>
        <a:spcPct val="0"/>
      </a:spcBef>
      <a:spcAft>
        <a:spcPct val="0"/>
      </a:spcAft>
      <a:defRPr sz="1600" kern="1200">
        <a:solidFill>
          <a:schemeClr val="tx1"/>
        </a:solidFill>
        <a:latin typeface="Arial" pitchFamily="34" charset="0"/>
        <a:ea typeface="MS PGothic" pitchFamily="34" charset="-128"/>
        <a:cs typeface="+mn-cs"/>
      </a:defRPr>
    </a:lvl2pPr>
    <a:lvl3pPr marL="914400" algn="l" rtl="0" fontAlgn="base">
      <a:spcBef>
        <a:spcPct val="0"/>
      </a:spcBef>
      <a:spcAft>
        <a:spcPct val="0"/>
      </a:spcAft>
      <a:defRPr sz="1600" kern="1200">
        <a:solidFill>
          <a:schemeClr val="tx1"/>
        </a:solidFill>
        <a:latin typeface="Arial" pitchFamily="34" charset="0"/>
        <a:ea typeface="MS PGothic" pitchFamily="34" charset="-128"/>
        <a:cs typeface="+mn-cs"/>
      </a:defRPr>
    </a:lvl3pPr>
    <a:lvl4pPr marL="1371600" algn="l" rtl="0" fontAlgn="base">
      <a:spcBef>
        <a:spcPct val="0"/>
      </a:spcBef>
      <a:spcAft>
        <a:spcPct val="0"/>
      </a:spcAft>
      <a:defRPr sz="1600" kern="1200">
        <a:solidFill>
          <a:schemeClr val="tx1"/>
        </a:solidFill>
        <a:latin typeface="Arial" pitchFamily="34" charset="0"/>
        <a:ea typeface="MS PGothic" pitchFamily="34" charset="-128"/>
        <a:cs typeface="+mn-cs"/>
      </a:defRPr>
    </a:lvl4pPr>
    <a:lvl5pPr marL="1828800" algn="l" rtl="0" fontAlgn="base">
      <a:spcBef>
        <a:spcPct val="0"/>
      </a:spcBef>
      <a:spcAft>
        <a:spcPct val="0"/>
      </a:spcAft>
      <a:defRPr sz="1600" kern="1200">
        <a:solidFill>
          <a:schemeClr val="tx1"/>
        </a:solidFill>
        <a:latin typeface="Arial" pitchFamily="34" charset="0"/>
        <a:ea typeface="MS PGothic" pitchFamily="34" charset="-128"/>
        <a:cs typeface="+mn-cs"/>
      </a:defRPr>
    </a:lvl5pPr>
    <a:lvl6pPr marL="2286000" algn="l" defTabSz="914400" rtl="0" eaLnBrk="1" latinLnBrk="0" hangingPunct="1">
      <a:defRPr sz="1600" kern="1200">
        <a:solidFill>
          <a:schemeClr val="tx1"/>
        </a:solidFill>
        <a:latin typeface="Arial" pitchFamily="34" charset="0"/>
        <a:ea typeface="MS PGothic" pitchFamily="34" charset="-128"/>
        <a:cs typeface="+mn-cs"/>
      </a:defRPr>
    </a:lvl6pPr>
    <a:lvl7pPr marL="2743200" algn="l" defTabSz="914400" rtl="0" eaLnBrk="1" latinLnBrk="0" hangingPunct="1">
      <a:defRPr sz="1600" kern="1200">
        <a:solidFill>
          <a:schemeClr val="tx1"/>
        </a:solidFill>
        <a:latin typeface="Arial" pitchFamily="34" charset="0"/>
        <a:ea typeface="MS PGothic" pitchFamily="34" charset="-128"/>
        <a:cs typeface="+mn-cs"/>
      </a:defRPr>
    </a:lvl7pPr>
    <a:lvl8pPr marL="3200400" algn="l" defTabSz="914400" rtl="0" eaLnBrk="1" latinLnBrk="0" hangingPunct="1">
      <a:defRPr sz="1600" kern="1200">
        <a:solidFill>
          <a:schemeClr val="tx1"/>
        </a:solidFill>
        <a:latin typeface="Arial" pitchFamily="34" charset="0"/>
        <a:ea typeface="MS PGothic" pitchFamily="34" charset="-128"/>
        <a:cs typeface="+mn-cs"/>
      </a:defRPr>
    </a:lvl8pPr>
    <a:lvl9pPr marL="3657600" algn="l" defTabSz="914400" rtl="0" eaLnBrk="1" latinLnBrk="0" hangingPunct="1">
      <a:defRPr sz="1600" kern="1200">
        <a:solidFill>
          <a:schemeClr val="tx1"/>
        </a:solidFill>
        <a:latin typeface="Arial" pitchFamily="34"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CFC"/>
    <a:srgbClr val="FDFDFD"/>
    <a:srgbClr val="FFFFFF"/>
    <a:srgbClr val="FEFEFE"/>
    <a:srgbClr val="4D89BF"/>
    <a:srgbClr val="FFFF99"/>
    <a:srgbClr val="FFFF6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141" autoAdjust="0"/>
  </p:normalViewPr>
  <p:slideViewPr>
    <p:cSldViewPr>
      <p:cViewPr>
        <p:scale>
          <a:sx n="80" d="100"/>
          <a:sy n="80" d="100"/>
        </p:scale>
        <p:origin x="-210"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466"/>
    </p:cViewPr>
  </p:sorterViewPr>
  <p:notesViewPr>
    <p:cSldViewPr>
      <p:cViewPr varScale="1">
        <p:scale>
          <a:sx n="76" d="100"/>
          <a:sy n="76" d="100"/>
        </p:scale>
        <p:origin x="-1548" y="-90"/>
      </p:cViewPr>
      <p:guideLst>
        <p:guide orient="horz" pos="3128"/>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2578" name="Rectangle 2"/>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defRPr>
            </a:lvl1pPr>
          </a:lstStyle>
          <a:p>
            <a:pPr>
              <a:defRPr/>
            </a:pPr>
            <a:endParaRPr lang="en-AU"/>
          </a:p>
        </p:txBody>
      </p:sp>
      <p:sp>
        <p:nvSpPr>
          <p:cNvPr id="152579" name="Rectangle 3"/>
          <p:cNvSpPr>
            <a:spLocks noGrp="1" noChangeArrowheads="1"/>
          </p:cNvSpPr>
          <p:nvPr>
            <p:ph type="dt" sz="quarter" idx="1"/>
          </p:nvPr>
        </p:nvSpPr>
        <p:spPr bwMode="auto">
          <a:xfrm>
            <a:off x="3848100" y="0"/>
            <a:ext cx="2944813"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defRPr>
            </a:lvl1pPr>
          </a:lstStyle>
          <a:p>
            <a:pPr>
              <a:defRPr/>
            </a:pPr>
            <a:endParaRPr lang="en-AU"/>
          </a:p>
        </p:txBody>
      </p:sp>
      <p:sp>
        <p:nvSpPr>
          <p:cNvPr id="152580" name="Rectangle 4"/>
          <p:cNvSpPr>
            <a:spLocks noGrp="1" noChangeArrowheads="1"/>
          </p:cNvSpPr>
          <p:nvPr>
            <p:ph type="ftr" sz="quarter" idx="2"/>
          </p:nvPr>
        </p:nvSpPr>
        <p:spPr bwMode="auto">
          <a:xfrm>
            <a:off x="0" y="9432925"/>
            <a:ext cx="2944813"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defRPr>
            </a:lvl1pPr>
          </a:lstStyle>
          <a:p>
            <a:pPr>
              <a:defRPr/>
            </a:pPr>
            <a:endParaRPr lang="en-AU"/>
          </a:p>
        </p:txBody>
      </p:sp>
      <p:sp>
        <p:nvSpPr>
          <p:cNvPr id="152581" name="Rectangle 5"/>
          <p:cNvSpPr>
            <a:spLocks noGrp="1" noChangeArrowheads="1"/>
          </p:cNvSpPr>
          <p:nvPr>
            <p:ph type="sldNum" sz="quarter" idx="3"/>
          </p:nvPr>
        </p:nvSpPr>
        <p:spPr bwMode="auto">
          <a:xfrm>
            <a:off x="3848100" y="9432925"/>
            <a:ext cx="2944813"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4A051C4-66DB-40D8-8F7A-A4E67679E837}" type="slidenum">
              <a:rPr lang="en-AU" altLang="en-US"/>
              <a:pPr/>
              <a:t>‹#›</a:t>
            </a:fld>
            <a:endParaRPr lang="en-AU" altLang="en-US"/>
          </a:p>
        </p:txBody>
      </p:sp>
    </p:spTree>
    <p:extLst>
      <p:ext uri="{BB962C8B-B14F-4D97-AF65-F5344CB8AC3E}">
        <p14:creationId xmlns:p14="http://schemas.microsoft.com/office/powerpoint/2010/main" val="24804111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defRPr>
            </a:lvl1pPr>
          </a:lstStyle>
          <a:p>
            <a:pPr>
              <a:defRPr/>
            </a:pPr>
            <a:endParaRPr lang="en-AU"/>
          </a:p>
        </p:txBody>
      </p:sp>
      <p:sp>
        <p:nvSpPr>
          <p:cNvPr id="12291" name="Rectangle 3"/>
          <p:cNvSpPr>
            <a:spLocks noGrp="1" noChangeArrowheads="1"/>
          </p:cNvSpPr>
          <p:nvPr>
            <p:ph type="dt" idx="1"/>
          </p:nvPr>
        </p:nvSpPr>
        <p:spPr bwMode="auto">
          <a:xfrm>
            <a:off x="3848100" y="0"/>
            <a:ext cx="2944813"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defRPr>
            </a:lvl1pPr>
          </a:lstStyle>
          <a:p>
            <a:pPr>
              <a:defRPr/>
            </a:pPr>
            <a:endParaRPr lang="en-AU"/>
          </a:p>
        </p:txBody>
      </p:sp>
      <p:sp>
        <p:nvSpPr>
          <p:cNvPr id="26628" name="Rectangle 4"/>
          <p:cNvSpPr>
            <a:spLocks noGrp="1" noRot="1" noChangeAspect="1" noChangeArrowheads="1" noTextEdit="1"/>
          </p:cNvSpPr>
          <p:nvPr>
            <p:ph type="sldImg" idx="2"/>
          </p:nvPr>
        </p:nvSpPr>
        <p:spPr bwMode="auto">
          <a:xfrm>
            <a:off x="914400" y="744538"/>
            <a:ext cx="4965700" cy="37242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3" name="Rectangle 5"/>
          <p:cNvSpPr>
            <a:spLocks noGrp="1" noChangeArrowheads="1"/>
          </p:cNvSpPr>
          <p:nvPr>
            <p:ph type="body" sz="quarter" idx="3"/>
          </p:nvPr>
        </p:nvSpPr>
        <p:spPr bwMode="auto">
          <a:xfrm>
            <a:off x="679450" y="4718050"/>
            <a:ext cx="5435600" cy="4468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12294" name="Rectangle 6"/>
          <p:cNvSpPr>
            <a:spLocks noGrp="1" noChangeArrowheads="1"/>
          </p:cNvSpPr>
          <p:nvPr>
            <p:ph type="ftr" sz="quarter" idx="4"/>
          </p:nvPr>
        </p:nvSpPr>
        <p:spPr bwMode="auto">
          <a:xfrm>
            <a:off x="0" y="9432925"/>
            <a:ext cx="2944813"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defRPr>
            </a:lvl1pPr>
          </a:lstStyle>
          <a:p>
            <a:pPr>
              <a:defRPr/>
            </a:pPr>
            <a:endParaRPr lang="en-AU"/>
          </a:p>
        </p:txBody>
      </p:sp>
      <p:sp>
        <p:nvSpPr>
          <p:cNvPr id="12295" name="Rectangle 7"/>
          <p:cNvSpPr>
            <a:spLocks noGrp="1" noChangeArrowheads="1"/>
          </p:cNvSpPr>
          <p:nvPr>
            <p:ph type="sldNum" sz="quarter" idx="5"/>
          </p:nvPr>
        </p:nvSpPr>
        <p:spPr bwMode="auto">
          <a:xfrm>
            <a:off x="3848100" y="9432925"/>
            <a:ext cx="2944813"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CC40018-22D6-49FB-A645-118AFA5885D2}" type="slidenum">
              <a:rPr lang="en-AU" altLang="en-US"/>
              <a:pPr/>
              <a:t>‹#›</a:t>
            </a:fld>
            <a:endParaRPr lang="en-AU" altLang="en-US"/>
          </a:p>
        </p:txBody>
      </p:sp>
    </p:spTree>
    <p:extLst>
      <p:ext uri="{BB962C8B-B14F-4D97-AF65-F5344CB8AC3E}">
        <p14:creationId xmlns:p14="http://schemas.microsoft.com/office/powerpoint/2010/main" val="249907210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itchFamily="34"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BCC40018-22D6-49FB-A645-118AFA5885D2}" type="slidenum">
              <a:rPr lang="en-AU" altLang="en-US" smtClean="0"/>
              <a:pPr/>
              <a:t>4</a:t>
            </a:fld>
            <a:endParaRPr lang="en-AU" altLang="en-US"/>
          </a:p>
        </p:txBody>
      </p:sp>
    </p:spTree>
    <p:extLst>
      <p:ext uri="{BB962C8B-B14F-4D97-AF65-F5344CB8AC3E}">
        <p14:creationId xmlns:p14="http://schemas.microsoft.com/office/powerpoint/2010/main" val="33310934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a:ln/>
        </p:spPr>
      </p:sp>
      <p:sp>
        <p:nvSpPr>
          <p:cNvPr id="207875" name="Rectangle 3"/>
          <p:cNvSpPr>
            <a:spLocks noGrp="1" noChangeArrowheads="1"/>
          </p:cNvSpPr>
          <p:nvPr>
            <p:ph type="body" idx="1"/>
          </p:nvPr>
        </p:nvSpPr>
        <p:spPr>
          <a:xfrm>
            <a:off x="906463" y="4718050"/>
            <a:ext cx="4981575" cy="44688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Rot="1" noChangeAspect="1" noChangeArrowheads="1" noTextEdit="1"/>
          </p:cNvSpPr>
          <p:nvPr>
            <p:ph type="sldImg"/>
          </p:nvPr>
        </p:nvSpPr>
        <p:spPr>
          <a:ln/>
        </p:spPr>
      </p:sp>
      <p:sp>
        <p:nvSpPr>
          <p:cNvPr id="197635" name="Rectangle 3"/>
          <p:cNvSpPr>
            <a:spLocks noGrp="1" noChangeArrowheads="1"/>
          </p:cNvSpPr>
          <p:nvPr>
            <p:ph type="body" idx="1"/>
          </p:nvPr>
        </p:nvSpPr>
        <p:spPr>
          <a:xfrm>
            <a:off x="906463" y="4718050"/>
            <a:ext cx="4981575" cy="44688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Rot="1" noChangeAspect="1" noChangeArrowheads="1" noTextEdit="1"/>
          </p:cNvSpPr>
          <p:nvPr>
            <p:ph type="sldImg"/>
          </p:nvPr>
        </p:nvSpPr>
        <p:spPr>
          <a:ln/>
        </p:spPr>
      </p:sp>
      <p:sp>
        <p:nvSpPr>
          <p:cNvPr id="199683" name="Rectangle 3"/>
          <p:cNvSpPr>
            <a:spLocks noGrp="1" noChangeArrowheads="1"/>
          </p:cNvSpPr>
          <p:nvPr>
            <p:ph type="body" idx="1"/>
          </p:nvPr>
        </p:nvSpPr>
        <p:spPr>
          <a:xfrm>
            <a:off x="906463" y="4718050"/>
            <a:ext cx="4981575" cy="44688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Rot="1" noChangeAspect="1" noChangeArrowheads="1" noTextEdit="1"/>
          </p:cNvSpPr>
          <p:nvPr>
            <p:ph type="sldImg"/>
          </p:nvPr>
        </p:nvSpPr>
        <p:spPr>
          <a:ln/>
        </p:spPr>
      </p:sp>
      <p:sp>
        <p:nvSpPr>
          <p:cNvPr id="201731" name="Rectangle 3"/>
          <p:cNvSpPr>
            <a:spLocks noGrp="1" noChangeArrowheads="1"/>
          </p:cNvSpPr>
          <p:nvPr>
            <p:ph type="body" idx="1"/>
          </p:nvPr>
        </p:nvSpPr>
        <p:spPr>
          <a:xfrm>
            <a:off x="906463" y="4718050"/>
            <a:ext cx="4981575" cy="44688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Rot="1" noChangeAspect="1" noChangeArrowheads="1" noTextEdit="1"/>
          </p:cNvSpPr>
          <p:nvPr>
            <p:ph type="sldImg"/>
          </p:nvPr>
        </p:nvSpPr>
        <p:spPr>
          <a:ln/>
        </p:spPr>
      </p:sp>
      <p:sp>
        <p:nvSpPr>
          <p:cNvPr id="214019" name="Rectangle 3"/>
          <p:cNvSpPr>
            <a:spLocks noGrp="1" noChangeArrowheads="1"/>
          </p:cNvSpPr>
          <p:nvPr>
            <p:ph type="body" idx="1"/>
          </p:nvPr>
        </p:nvSpPr>
        <p:spPr>
          <a:xfrm>
            <a:off x="906463" y="4718050"/>
            <a:ext cx="4981575" cy="44688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ltLang="en-US"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altLang="en-US" dirty="0"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AU"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AU" smtClean="0"/>
              <a:t>Click to edit Master subtitle style</a:t>
            </a:r>
            <a:endParaRPr lang="en-US"/>
          </a:p>
        </p:txBody>
      </p:sp>
    </p:spTree>
    <p:extLst>
      <p:ext uri="{BB962C8B-B14F-4D97-AF65-F5344CB8AC3E}">
        <p14:creationId xmlns:p14="http://schemas.microsoft.com/office/powerpoint/2010/main" val="4034696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idx="1"/>
          </p:nvPr>
        </p:nvSpPr>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Tree>
    <p:extLst>
      <p:ext uri="{BB962C8B-B14F-4D97-AF65-F5344CB8AC3E}">
        <p14:creationId xmlns:p14="http://schemas.microsoft.com/office/powerpoint/2010/main" val="1513388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AU"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AU" smtClean="0"/>
              <a:t>Click to edit Master text styles</a:t>
            </a:r>
          </a:p>
        </p:txBody>
      </p:sp>
    </p:spTree>
    <p:extLst>
      <p:ext uri="{BB962C8B-B14F-4D97-AF65-F5344CB8AC3E}">
        <p14:creationId xmlns:p14="http://schemas.microsoft.com/office/powerpoint/2010/main" val="1758378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sz="half" idx="1"/>
          </p:nvPr>
        </p:nvSpPr>
        <p:spPr>
          <a:xfrm>
            <a:off x="1692275" y="3716338"/>
            <a:ext cx="3343275" cy="27352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Content Placeholder 3"/>
          <p:cNvSpPr>
            <a:spLocks noGrp="1"/>
          </p:cNvSpPr>
          <p:nvPr>
            <p:ph sz="half" idx="2"/>
          </p:nvPr>
        </p:nvSpPr>
        <p:spPr>
          <a:xfrm>
            <a:off x="5187950" y="3716338"/>
            <a:ext cx="3344863" cy="27352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Tree>
    <p:extLst>
      <p:ext uri="{BB962C8B-B14F-4D97-AF65-F5344CB8AC3E}">
        <p14:creationId xmlns:p14="http://schemas.microsoft.com/office/powerpoint/2010/main" val="2874076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AU"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Tree>
    <p:extLst>
      <p:ext uri="{BB962C8B-B14F-4D97-AF65-F5344CB8AC3E}">
        <p14:creationId xmlns:p14="http://schemas.microsoft.com/office/powerpoint/2010/main" val="7898071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Tree>
    <p:extLst>
      <p:ext uri="{BB962C8B-B14F-4D97-AF65-F5344CB8AC3E}">
        <p14:creationId xmlns:p14="http://schemas.microsoft.com/office/powerpoint/2010/main" val="237343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8644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AU"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Tree>
    <p:extLst>
      <p:ext uri="{BB962C8B-B14F-4D97-AF65-F5344CB8AC3E}">
        <p14:creationId xmlns:p14="http://schemas.microsoft.com/office/powerpoint/2010/main" val="435810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AU"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Tree>
    <p:extLst>
      <p:ext uri="{BB962C8B-B14F-4D97-AF65-F5344CB8AC3E}">
        <p14:creationId xmlns:p14="http://schemas.microsoft.com/office/powerpoint/2010/main" val="2660165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Tree>
    <p:extLst>
      <p:ext uri="{BB962C8B-B14F-4D97-AF65-F5344CB8AC3E}">
        <p14:creationId xmlns:p14="http://schemas.microsoft.com/office/powerpoint/2010/main" val="4100189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31025" y="2276475"/>
            <a:ext cx="1746250" cy="4175125"/>
          </a:xfrm>
        </p:spPr>
        <p:txBody>
          <a:bodyPr vert="eaVert"/>
          <a:lstStyle/>
          <a:p>
            <a:r>
              <a:rPr lang="en-AU" smtClean="0"/>
              <a:t>Click to edit Master title style</a:t>
            </a:r>
            <a:endParaRPr lang="en-US"/>
          </a:p>
        </p:txBody>
      </p:sp>
      <p:sp>
        <p:nvSpPr>
          <p:cNvPr id="3" name="Vertical Text Placeholder 2"/>
          <p:cNvSpPr>
            <a:spLocks noGrp="1"/>
          </p:cNvSpPr>
          <p:nvPr>
            <p:ph type="body" orient="vert" idx="1"/>
          </p:nvPr>
        </p:nvSpPr>
        <p:spPr>
          <a:xfrm>
            <a:off x="1692275" y="2276475"/>
            <a:ext cx="5086350" cy="4175125"/>
          </a:xfr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Tree>
    <p:extLst>
      <p:ext uri="{BB962C8B-B14F-4D97-AF65-F5344CB8AC3E}">
        <p14:creationId xmlns:p14="http://schemas.microsoft.com/office/powerpoint/2010/main" val="42156432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AU"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AU" smtClean="0"/>
              <a:t>Click to edit Master subtitle style</a:t>
            </a:r>
            <a:endParaRPr lang="en-US"/>
          </a:p>
        </p:txBody>
      </p:sp>
    </p:spTree>
    <p:extLst>
      <p:ext uri="{BB962C8B-B14F-4D97-AF65-F5344CB8AC3E}">
        <p14:creationId xmlns:p14="http://schemas.microsoft.com/office/powerpoint/2010/main" val="3584835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idx="1"/>
          </p:nvPr>
        </p:nvSpPr>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Tree>
    <p:extLst>
      <p:ext uri="{BB962C8B-B14F-4D97-AF65-F5344CB8AC3E}">
        <p14:creationId xmlns:p14="http://schemas.microsoft.com/office/powerpoint/2010/main" val="3737766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AU"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AU" smtClean="0"/>
              <a:t>Click to edit Master text styles</a:t>
            </a:r>
          </a:p>
        </p:txBody>
      </p:sp>
    </p:spTree>
    <p:extLst>
      <p:ext uri="{BB962C8B-B14F-4D97-AF65-F5344CB8AC3E}">
        <p14:creationId xmlns:p14="http://schemas.microsoft.com/office/powerpoint/2010/main" val="15345697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Tree>
    <p:extLst>
      <p:ext uri="{BB962C8B-B14F-4D97-AF65-F5344CB8AC3E}">
        <p14:creationId xmlns:p14="http://schemas.microsoft.com/office/powerpoint/2010/main" val="9512534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AU"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Tree>
    <p:extLst>
      <p:ext uri="{BB962C8B-B14F-4D97-AF65-F5344CB8AC3E}">
        <p14:creationId xmlns:p14="http://schemas.microsoft.com/office/powerpoint/2010/main" val="7227565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Tree>
    <p:extLst>
      <p:ext uri="{BB962C8B-B14F-4D97-AF65-F5344CB8AC3E}">
        <p14:creationId xmlns:p14="http://schemas.microsoft.com/office/powerpoint/2010/main" val="28832546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46867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AU"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Tree>
    <p:extLst>
      <p:ext uri="{BB962C8B-B14F-4D97-AF65-F5344CB8AC3E}">
        <p14:creationId xmlns:p14="http://schemas.microsoft.com/office/powerpoint/2010/main" val="22212402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AU"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Tree>
    <p:extLst>
      <p:ext uri="{BB962C8B-B14F-4D97-AF65-F5344CB8AC3E}">
        <p14:creationId xmlns:p14="http://schemas.microsoft.com/office/powerpoint/2010/main" val="21147504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Tree>
    <p:extLst>
      <p:ext uri="{BB962C8B-B14F-4D97-AF65-F5344CB8AC3E}">
        <p14:creationId xmlns:p14="http://schemas.microsoft.com/office/powerpoint/2010/main" val="29922740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88913"/>
            <a:ext cx="2057400" cy="5937250"/>
          </a:xfrm>
        </p:spPr>
        <p:txBody>
          <a:bodyPr vert="eaVert"/>
          <a:lstStyle/>
          <a:p>
            <a:r>
              <a:rPr lang="en-AU" smtClean="0"/>
              <a:t>Click to edit Master title style</a:t>
            </a:r>
            <a:endParaRPr lang="en-US"/>
          </a:p>
        </p:txBody>
      </p:sp>
      <p:sp>
        <p:nvSpPr>
          <p:cNvPr id="3" name="Vertical Text Placeholder 2"/>
          <p:cNvSpPr>
            <a:spLocks noGrp="1"/>
          </p:cNvSpPr>
          <p:nvPr>
            <p:ph type="body" orient="vert" idx="1"/>
          </p:nvPr>
        </p:nvSpPr>
        <p:spPr>
          <a:xfrm>
            <a:off x="457200" y="188913"/>
            <a:ext cx="6019800" cy="5937250"/>
          </a:xfr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Tree>
    <p:extLst>
      <p:ext uri="{BB962C8B-B14F-4D97-AF65-F5344CB8AC3E}">
        <p14:creationId xmlns:p14="http://schemas.microsoft.com/office/powerpoint/2010/main" val="29217876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5474" name="Group 2"/>
          <p:cNvGrpSpPr>
            <a:grpSpLocks/>
          </p:cNvGrpSpPr>
          <p:nvPr/>
        </p:nvGrpSpPr>
        <p:grpSpPr bwMode="auto">
          <a:xfrm>
            <a:off x="0" y="2438400"/>
            <a:ext cx="9009063" cy="1052513"/>
            <a:chOff x="0" y="1536"/>
            <a:chExt cx="5675" cy="663"/>
          </a:xfrm>
        </p:grpSpPr>
        <p:grpSp>
          <p:nvGrpSpPr>
            <p:cNvPr id="105475" name="Group 3"/>
            <p:cNvGrpSpPr>
              <a:grpSpLocks/>
            </p:cNvGrpSpPr>
            <p:nvPr/>
          </p:nvGrpSpPr>
          <p:grpSpPr bwMode="auto">
            <a:xfrm>
              <a:off x="183" y="1604"/>
              <a:ext cx="448" cy="299"/>
              <a:chOff x="720" y="336"/>
              <a:chExt cx="624" cy="432"/>
            </a:xfrm>
          </p:grpSpPr>
          <p:sp>
            <p:nvSpPr>
              <p:cNvPr id="105476"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05477"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105478" name="Group 6"/>
            <p:cNvGrpSpPr>
              <a:grpSpLocks/>
            </p:cNvGrpSpPr>
            <p:nvPr/>
          </p:nvGrpSpPr>
          <p:grpSpPr bwMode="auto">
            <a:xfrm>
              <a:off x="261" y="1870"/>
              <a:ext cx="465" cy="299"/>
              <a:chOff x="912" y="2640"/>
              <a:chExt cx="672" cy="432"/>
            </a:xfrm>
          </p:grpSpPr>
          <p:sp>
            <p:nvSpPr>
              <p:cNvPr id="105479"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05480"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sp>
          <p:nvSpPr>
            <p:cNvPr id="105481"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05482"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05483"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sp>
        <p:nvSpPr>
          <p:cNvPr id="105484" name="Rectangle 12"/>
          <p:cNvSpPr>
            <a:spLocks noGrp="1" noChangeArrowheads="1"/>
          </p:cNvSpPr>
          <p:nvPr>
            <p:ph type="ctrTitle"/>
          </p:nvPr>
        </p:nvSpPr>
        <p:spPr>
          <a:xfrm>
            <a:off x="990600" y="1676400"/>
            <a:ext cx="7772400" cy="1462088"/>
          </a:xfrm>
        </p:spPr>
        <p:txBody>
          <a:bodyPr/>
          <a:lstStyle>
            <a:lvl1pPr>
              <a:defRPr/>
            </a:lvl1pPr>
          </a:lstStyle>
          <a:p>
            <a:pPr lvl="0"/>
            <a:r>
              <a:rPr lang="en-AU" altLang="en-US" noProof="0" smtClean="0"/>
              <a:t>Click to edit Master title style</a:t>
            </a:r>
          </a:p>
        </p:txBody>
      </p:sp>
      <p:sp>
        <p:nvSpPr>
          <p:cNvPr id="105485"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en-AU" altLang="en-US" noProof="0" smtClean="0"/>
              <a:t>Click to edit Master subtitle style</a:t>
            </a:r>
          </a:p>
        </p:txBody>
      </p:sp>
      <p:sp>
        <p:nvSpPr>
          <p:cNvPr id="105486" name="Rectangle 14"/>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fld id="{96DB35EA-2E3D-4425-B6A2-EB008B5CD8A6}" type="datetime1">
              <a:rPr lang="en-US" altLang="en-US"/>
              <a:pPr/>
              <a:t>6/23/2015</a:t>
            </a:fld>
            <a:endParaRPr lang="en-AU" altLang="en-US"/>
          </a:p>
        </p:txBody>
      </p:sp>
      <p:sp>
        <p:nvSpPr>
          <p:cNvPr id="105487" name="Rectangle 15"/>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AU" altLang="en-US"/>
          </a:p>
        </p:txBody>
      </p:sp>
      <p:sp>
        <p:nvSpPr>
          <p:cNvPr id="105488" name="Rectangle 16"/>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37173946-E1EF-44F7-B6AA-D49DAB02D2D7}" type="slidenum">
              <a:rPr lang="en-AU" altLang="en-US"/>
              <a:pPr/>
              <a:t>‹#›</a:t>
            </a:fld>
            <a:endParaRPr lang="en-AU" altLang="en-US"/>
          </a:p>
        </p:txBody>
      </p:sp>
      <p:pic>
        <p:nvPicPr>
          <p:cNvPr id="105489" name="Picture 7" descr="page2 "/>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700" y="7938"/>
            <a:ext cx="9117013"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lvl1pPr>
              <a:defRPr/>
            </a:lvl1pPr>
          </a:lstStyle>
          <a:p>
            <a:fld id="{6344FCB0-F753-4DE6-AE46-13A3D6128E45}" type="datetime1">
              <a:rPr lang="en-US" altLang="en-US"/>
              <a:pPr/>
              <a:t>6/23/2015</a:t>
            </a:fld>
            <a:endParaRPr lang="en-AU" altLang="en-US"/>
          </a:p>
        </p:txBody>
      </p:sp>
      <p:sp>
        <p:nvSpPr>
          <p:cNvPr id="5" name="Footer Placeholder 4"/>
          <p:cNvSpPr>
            <a:spLocks noGrp="1"/>
          </p:cNvSpPr>
          <p:nvPr>
            <p:ph type="ftr" sz="quarter" idx="11"/>
          </p:nvPr>
        </p:nvSpPr>
        <p:spPr/>
        <p:txBody>
          <a:bodyPr/>
          <a:lstStyle>
            <a:lvl1pPr>
              <a:defRPr/>
            </a:lvl1pPr>
          </a:lstStyle>
          <a:p>
            <a:endParaRPr lang="en-AU" altLang="en-US"/>
          </a:p>
        </p:txBody>
      </p:sp>
      <p:sp>
        <p:nvSpPr>
          <p:cNvPr id="6" name="Slide Number Placeholder 5"/>
          <p:cNvSpPr>
            <a:spLocks noGrp="1"/>
          </p:cNvSpPr>
          <p:nvPr>
            <p:ph type="sldNum" sz="quarter" idx="12"/>
          </p:nvPr>
        </p:nvSpPr>
        <p:spPr/>
        <p:txBody>
          <a:bodyPr/>
          <a:lstStyle>
            <a:lvl1pPr>
              <a:defRPr/>
            </a:lvl1pPr>
          </a:lstStyle>
          <a:p>
            <a:fld id="{A1CEBB37-54BE-4AD9-90F8-82B855289C3A}" type="slidenum">
              <a:rPr lang="en-AU" altLang="en-US"/>
              <a:pPr/>
              <a:t>‹#›</a:t>
            </a:fld>
            <a:endParaRPr lang="en-AU" altLang="en-US"/>
          </a:p>
        </p:txBody>
      </p:sp>
    </p:spTree>
    <p:extLst>
      <p:ext uri="{BB962C8B-B14F-4D97-AF65-F5344CB8AC3E}">
        <p14:creationId xmlns:p14="http://schemas.microsoft.com/office/powerpoint/2010/main" val="3086705279"/>
      </p:ext>
    </p:extLst>
  </p:cSld>
  <p:clrMapOvr>
    <a:masterClrMapping/>
  </p:clrMapOvr>
  <p:transition>
    <p:wipe dir="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8E6985AA-6326-4BF5-9311-DB777053DF20}" type="datetime1">
              <a:rPr lang="en-US" altLang="en-US"/>
              <a:pPr/>
              <a:t>6/23/2015</a:t>
            </a:fld>
            <a:endParaRPr lang="en-AU" altLang="en-US"/>
          </a:p>
        </p:txBody>
      </p:sp>
      <p:sp>
        <p:nvSpPr>
          <p:cNvPr id="5" name="Footer Placeholder 4"/>
          <p:cNvSpPr>
            <a:spLocks noGrp="1"/>
          </p:cNvSpPr>
          <p:nvPr>
            <p:ph type="ftr" sz="quarter" idx="11"/>
          </p:nvPr>
        </p:nvSpPr>
        <p:spPr/>
        <p:txBody>
          <a:bodyPr/>
          <a:lstStyle>
            <a:lvl1pPr>
              <a:defRPr/>
            </a:lvl1pPr>
          </a:lstStyle>
          <a:p>
            <a:endParaRPr lang="en-AU" altLang="en-US"/>
          </a:p>
        </p:txBody>
      </p:sp>
      <p:sp>
        <p:nvSpPr>
          <p:cNvPr id="6" name="Slide Number Placeholder 5"/>
          <p:cNvSpPr>
            <a:spLocks noGrp="1"/>
          </p:cNvSpPr>
          <p:nvPr>
            <p:ph type="sldNum" sz="quarter" idx="12"/>
          </p:nvPr>
        </p:nvSpPr>
        <p:spPr/>
        <p:txBody>
          <a:bodyPr/>
          <a:lstStyle>
            <a:lvl1pPr>
              <a:defRPr/>
            </a:lvl1pPr>
          </a:lstStyle>
          <a:p>
            <a:fld id="{AD76B578-5AF7-4447-BEBC-68233B96C7B5}" type="slidenum">
              <a:rPr lang="en-AU" altLang="en-US"/>
              <a:pPr/>
              <a:t>‹#›</a:t>
            </a:fld>
            <a:endParaRPr lang="en-AU" altLang="en-US"/>
          </a:p>
        </p:txBody>
      </p:sp>
    </p:spTree>
    <p:extLst>
      <p:ext uri="{BB962C8B-B14F-4D97-AF65-F5344CB8AC3E}">
        <p14:creationId xmlns:p14="http://schemas.microsoft.com/office/powerpoint/2010/main" val="608695747"/>
      </p:ext>
    </p:extLst>
  </p:cSld>
  <p:clrMapOvr>
    <a:masterClrMapping/>
  </p:clrMapOvr>
  <p:transition>
    <p:wipe dir="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lvl1pPr>
              <a:defRPr/>
            </a:lvl1pPr>
          </a:lstStyle>
          <a:p>
            <a:fld id="{7EBE2948-A764-4E29-9603-53372531306B}" type="datetime1">
              <a:rPr lang="en-US" altLang="en-US"/>
              <a:pPr/>
              <a:t>6/23/2015</a:t>
            </a:fld>
            <a:endParaRPr lang="en-AU" altLang="en-US"/>
          </a:p>
        </p:txBody>
      </p:sp>
      <p:sp>
        <p:nvSpPr>
          <p:cNvPr id="6" name="Footer Placeholder 5"/>
          <p:cNvSpPr>
            <a:spLocks noGrp="1"/>
          </p:cNvSpPr>
          <p:nvPr>
            <p:ph type="ftr" sz="quarter" idx="11"/>
          </p:nvPr>
        </p:nvSpPr>
        <p:spPr/>
        <p:txBody>
          <a:bodyPr/>
          <a:lstStyle>
            <a:lvl1pPr>
              <a:defRPr/>
            </a:lvl1pPr>
          </a:lstStyle>
          <a:p>
            <a:endParaRPr lang="en-AU" altLang="en-US"/>
          </a:p>
        </p:txBody>
      </p:sp>
      <p:sp>
        <p:nvSpPr>
          <p:cNvPr id="7" name="Slide Number Placeholder 6"/>
          <p:cNvSpPr>
            <a:spLocks noGrp="1"/>
          </p:cNvSpPr>
          <p:nvPr>
            <p:ph type="sldNum" sz="quarter" idx="12"/>
          </p:nvPr>
        </p:nvSpPr>
        <p:spPr/>
        <p:txBody>
          <a:bodyPr/>
          <a:lstStyle>
            <a:lvl1pPr>
              <a:defRPr/>
            </a:lvl1pPr>
          </a:lstStyle>
          <a:p>
            <a:fld id="{BF5FE876-5E2B-4F48-922F-2C5EBFDF0380}" type="slidenum">
              <a:rPr lang="en-AU" altLang="en-US"/>
              <a:pPr/>
              <a:t>‹#›</a:t>
            </a:fld>
            <a:endParaRPr lang="en-AU" altLang="en-US"/>
          </a:p>
        </p:txBody>
      </p:sp>
    </p:spTree>
    <p:extLst>
      <p:ext uri="{BB962C8B-B14F-4D97-AF65-F5344CB8AC3E}">
        <p14:creationId xmlns:p14="http://schemas.microsoft.com/office/powerpoint/2010/main" val="1441930965"/>
      </p:ext>
    </p:extLst>
  </p:cSld>
  <p:clrMapOvr>
    <a:masterClrMapping/>
  </p:clrMapOvr>
  <p:transition>
    <p:wipe dir="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lvl1pPr>
              <a:defRPr/>
            </a:lvl1pPr>
          </a:lstStyle>
          <a:p>
            <a:fld id="{7E6C41C3-AAFB-4112-A0AB-4DCE604B5954}" type="datetime1">
              <a:rPr lang="en-US" altLang="en-US"/>
              <a:pPr/>
              <a:t>6/23/2015</a:t>
            </a:fld>
            <a:endParaRPr lang="en-AU" altLang="en-US"/>
          </a:p>
        </p:txBody>
      </p:sp>
      <p:sp>
        <p:nvSpPr>
          <p:cNvPr id="8" name="Footer Placeholder 7"/>
          <p:cNvSpPr>
            <a:spLocks noGrp="1"/>
          </p:cNvSpPr>
          <p:nvPr>
            <p:ph type="ftr" sz="quarter" idx="11"/>
          </p:nvPr>
        </p:nvSpPr>
        <p:spPr/>
        <p:txBody>
          <a:bodyPr/>
          <a:lstStyle>
            <a:lvl1pPr>
              <a:defRPr/>
            </a:lvl1pPr>
          </a:lstStyle>
          <a:p>
            <a:endParaRPr lang="en-AU" altLang="en-US"/>
          </a:p>
        </p:txBody>
      </p:sp>
      <p:sp>
        <p:nvSpPr>
          <p:cNvPr id="9" name="Slide Number Placeholder 8"/>
          <p:cNvSpPr>
            <a:spLocks noGrp="1"/>
          </p:cNvSpPr>
          <p:nvPr>
            <p:ph type="sldNum" sz="quarter" idx="12"/>
          </p:nvPr>
        </p:nvSpPr>
        <p:spPr/>
        <p:txBody>
          <a:bodyPr/>
          <a:lstStyle>
            <a:lvl1pPr>
              <a:defRPr/>
            </a:lvl1pPr>
          </a:lstStyle>
          <a:p>
            <a:fld id="{B3BA3844-15A9-4786-8C91-1E9533EB8E8A}" type="slidenum">
              <a:rPr lang="en-AU" altLang="en-US"/>
              <a:pPr/>
              <a:t>‹#›</a:t>
            </a:fld>
            <a:endParaRPr lang="en-AU" altLang="en-US"/>
          </a:p>
        </p:txBody>
      </p:sp>
    </p:spTree>
    <p:extLst>
      <p:ext uri="{BB962C8B-B14F-4D97-AF65-F5344CB8AC3E}">
        <p14:creationId xmlns:p14="http://schemas.microsoft.com/office/powerpoint/2010/main" val="2916455830"/>
      </p:ext>
    </p:extLst>
  </p:cSld>
  <p:clrMapOvr>
    <a:masterClrMapping/>
  </p:clrMapOvr>
  <p:transition>
    <p:wipe dir="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lvl1pPr>
              <a:defRPr/>
            </a:lvl1pPr>
          </a:lstStyle>
          <a:p>
            <a:fld id="{B435FDEE-6E69-4D86-AD26-11EA682BA541}" type="datetime1">
              <a:rPr lang="en-US" altLang="en-US"/>
              <a:pPr/>
              <a:t>6/23/2015</a:t>
            </a:fld>
            <a:endParaRPr lang="en-AU" altLang="en-US"/>
          </a:p>
        </p:txBody>
      </p:sp>
      <p:sp>
        <p:nvSpPr>
          <p:cNvPr id="4" name="Footer Placeholder 3"/>
          <p:cNvSpPr>
            <a:spLocks noGrp="1"/>
          </p:cNvSpPr>
          <p:nvPr>
            <p:ph type="ftr" sz="quarter" idx="11"/>
          </p:nvPr>
        </p:nvSpPr>
        <p:spPr/>
        <p:txBody>
          <a:bodyPr/>
          <a:lstStyle>
            <a:lvl1pPr>
              <a:defRPr/>
            </a:lvl1pPr>
          </a:lstStyle>
          <a:p>
            <a:endParaRPr lang="en-AU" altLang="en-US"/>
          </a:p>
        </p:txBody>
      </p:sp>
      <p:sp>
        <p:nvSpPr>
          <p:cNvPr id="5" name="Slide Number Placeholder 4"/>
          <p:cNvSpPr>
            <a:spLocks noGrp="1"/>
          </p:cNvSpPr>
          <p:nvPr>
            <p:ph type="sldNum" sz="quarter" idx="12"/>
          </p:nvPr>
        </p:nvSpPr>
        <p:spPr/>
        <p:txBody>
          <a:bodyPr/>
          <a:lstStyle>
            <a:lvl1pPr>
              <a:defRPr/>
            </a:lvl1pPr>
          </a:lstStyle>
          <a:p>
            <a:fld id="{F39C7691-36DC-463A-86CB-94CD124D8D0E}" type="slidenum">
              <a:rPr lang="en-AU" altLang="en-US"/>
              <a:pPr/>
              <a:t>‹#›</a:t>
            </a:fld>
            <a:endParaRPr lang="en-AU" altLang="en-US"/>
          </a:p>
        </p:txBody>
      </p:sp>
    </p:spTree>
    <p:extLst>
      <p:ext uri="{BB962C8B-B14F-4D97-AF65-F5344CB8AC3E}">
        <p14:creationId xmlns:p14="http://schemas.microsoft.com/office/powerpoint/2010/main" val="3217145190"/>
      </p:ext>
    </p:extLst>
  </p:cSld>
  <p:clrMapOvr>
    <a:masterClrMapping/>
  </p:clrMapOvr>
  <p:transition>
    <p:wipe dir="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0E9F575F-E62F-490E-9B6A-7D7F74987402}" type="datetime1">
              <a:rPr lang="en-US" altLang="en-US"/>
              <a:pPr/>
              <a:t>6/23/2015</a:t>
            </a:fld>
            <a:endParaRPr lang="en-AU" altLang="en-US"/>
          </a:p>
        </p:txBody>
      </p:sp>
      <p:sp>
        <p:nvSpPr>
          <p:cNvPr id="3" name="Footer Placeholder 2"/>
          <p:cNvSpPr>
            <a:spLocks noGrp="1"/>
          </p:cNvSpPr>
          <p:nvPr>
            <p:ph type="ftr" sz="quarter" idx="11"/>
          </p:nvPr>
        </p:nvSpPr>
        <p:spPr/>
        <p:txBody>
          <a:bodyPr/>
          <a:lstStyle>
            <a:lvl1pPr>
              <a:defRPr/>
            </a:lvl1pPr>
          </a:lstStyle>
          <a:p>
            <a:endParaRPr lang="en-AU" altLang="en-US"/>
          </a:p>
        </p:txBody>
      </p:sp>
      <p:sp>
        <p:nvSpPr>
          <p:cNvPr id="4" name="Slide Number Placeholder 3"/>
          <p:cNvSpPr>
            <a:spLocks noGrp="1"/>
          </p:cNvSpPr>
          <p:nvPr>
            <p:ph type="sldNum" sz="quarter" idx="12"/>
          </p:nvPr>
        </p:nvSpPr>
        <p:spPr/>
        <p:txBody>
          <a:bodyPr/>
          <a:lstStyle>
            <a:lvl1pPr>
              <a:defRPr/>
            </a:lvl1pPr>
          </a:lstStyle>
          <a:p>
            <a:fld id="{34257904-56CB-4238-8ACA-36ACD696817F}" type="slidenum">
              <a:rPr lang="en-AU" altLang="en-US"/>
              <a:pPr/>
              <a:t>‹#›</a:t>
            </a:fld>
            <a:endParaRPr lang="en-AU" altLang="en-US"/>
          </a:p>
        </p:txBody>
      </p:sp>
    </p:spTree>
    <p:extLst>
      <p:ext uri="{BB962C8B-B14F-4D97-AF65-F5344CB8AC3E}">
        <p14:creationId xmlns:p14="http://schemas.microsoft.com/office/powerpoint/2010/main" val="2778250443"/>
      </p:ext>
    </p:extLst>
  </p:cSld>
  <p:clrMapOvr>
    <a:masterClrMapping/>
  </p:clrMapOvr>
  <p:transition>
    <p:wipe dir="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5C2A6386-7AEE-484B-BB13-3F22AA7B5701}" type="datetime1">
              <a:rPr lang="en-US" altLang="en-US"/>
              <a:pPr/>
              <a:t>6/23/2015</a:t>
            </a:fld>
            <a:endParaRPr lang="en-AU" altLang="en-US"/>
          </a:p>
        </p:txBody>
      </p:sp>
      <p:sp>
        <p:nvSpPr>
          <p:cNvPr id="6" name="Footer Placeholder 5"/>
          <p:cNvSpPr>
            <a:spLocks noGrp="1"/>
          </p:cNvSpPr>
          <p:nvPr>
            <p:ph type="ftr" sz="quarter" idx="11"/>
          </p:nvPr>
        </p:nvSpPr>
        <p:spPr/>
        <p:txBody>
          <a:bodyPr/>
          <a:lstStyle>
            <a:lvl1pPr>
              <a:defRPr/>
            </a:lvl1pPr>
          </a:lstStyle>
          <a:p>
            <a:endParaRPr lang="en-AU" altLang="en-US"/>
          </a:p>
        </p:txBody>
      </p:sp>
      <p:sp>
        <p:nvSpPr>
          <p:cNvPr id="7" name="Slide Number Placeholder 6"/>
          <p:cNvSpPr>
            <a:spLocks noGrp="1"/>
          </p:cNvSpPr>
          <p:nvPr>
            <p:ph type="sldNum" sz="quarter" idx="12"/>
          </p:nvPr>
        </p:nvSpPr>
        <p:spPr/>
        <p:txBody>
          <a:bodyPr/>
          <a:lstStyle>
            <a:lvl1pPr>
              <a:defRPr/>
            </a:lvl1pPr>
          </a:lstStyle>
          <a:p>
            <a:fld id="{1D7E4707-A2B4-414F-8A8D-29CC53E11C2B}" type="slidenum">
              <a:rPr lang="en-AU" altLang="en-US"/>
              <a:pPr/>
              <a:t>‹#›</a:t>
            </a:fld>
            <a:endParaRPr lang="en-AU" altLang="en-US"/>
          </a:p>
        </p:txBody>
      </p:sp>
    </p:spTree>
    <p:extLst>
      <p:ext uri="{BB962C8B-B14F-4D97-AF65-F5344CB8AC3E}">
        <p14:creationId xmlns:p14="http://schemas.microsoft.com/office/powerpoint/2010/main" val="403269083"/>
      </p:ext>
    </p:extLst>
  </p:cSld>
  <p:clrMapOvr>
    <a:masterClrMapping/>
  </p:clrMapOvr>
  <p:transition>
    <p:wipe dir="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47DFBA97-81A8-4DB4-8C0C-859D60A04D01}" type="datetime1">
              <a:rPr lang="en-US" altLang="en-US"/>
              <a:pPr/>
              <a:t>6/23/2015</a:t>
            </a:fld>
            <a:endParaRPr lang="en-AU" altLang="en-US"/>
          </a:p>
        </p:txBody>
      </p:sp>
      <p:sp>
        <p:nvSpPr>
          <p:cNvPr id="6" name="Footer Placeholder 5"/>
          <p:cNvSpPr>
            <a:spLocks noGrp="1"/>
          </p:cNvSpPr>
          <p:nvPr>
            <p:ph type="ftr" sz="quarter" idx="11"/>
          </p:nvPr>
        </p:nvSpPr>
        <p:spPr/>
        <p:txBody>
          <a:bodyPr/>
          <a:lstStyle>
            <a:lvl1pPr>
              <a:defRPr/>
            </a:lvl1pPr>
          </a:lstStyle>
          <a:p>
            <a:endParaRPr lang="en-AU" altLang="en-US"/>
          </a:p>
        </p:txBody>
      </p:sp>
      <p:sp>
        <p:nvSpPr>
          <p:cNvPr id="7" name="Slide Number Placeholder 6"/>
          <p:cNvSpPr>
            <a:spLocks noGrp="1"/>
          </p:cNvSpPr>
          <p:nvPr>
            <p:ph type="sldNum" sz="quarter" idx="12"/>
          </p:nvPr>
        </p:nvSpPr>
        <p:spPr/>
        <p:txBody>
          <a:bodyPr/>
          <a:lstStyle>
            <a:lvl1pPr>
              <a:defRPr/>
            </a:lvl1pPr>
          </a:lstStyle>
          <a:p>
            <a:fld id="{BF4872C3-95EC-4FD7-934D-7B8F8F86D730}" type="slidenum">
              <a:rPr lang="en-AU" altLang="en-US"/>
              <a:pPr/>
              <a:t>‹#›</a:t>
            </a:fld>
            <a:endParaRPr lang="en-AU" altLang="en-US"/>
          </a:p>
        </p:txBody>
      </p:sp>
    </p:spTree>
    <p:extLst>
      <p:ext uri="{BB962C8B-B14F-4D97-AF65-F5344CB8AC3E}">
        <p14:creationId xmlns:p14="http://schemas.microsoft.com/office/powerpoint/2010/main" val="3125071471"/>
      </p:ext>
    </p:extLst>
  </p:cSld>
  <p:clrMapOvr>
    <a:masterClrMapping/>
  </p:clrMapOvr>
  <p:transition>
    <p:wipe dir="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lvl1pPr>
              <a:defRPr/>
            </a:lvl1pPr>
          </a:lstStyle>
          <a:p>
            <a:fld id="{BDBA28B1-4749-4B6A-9DAC-E11265D2B005}" type="datetime1">
              <a:rPr lang="en-US" altLang="en-US"/>
              <a:pPr/>
              <a:t>6/23/2015</a:t>
            </a:fld>
            <a:endParaRPr lang="en-AU" altLang="en-US"/>
          </a:p>
        </p:txBody>
      </p:sp>
      <p:sp>
        <p:nvSpPr>
          <p:cNvPr id="5" name="Footer Placeholder 4"/>
          <p:cNvSpPr>
            <a:spLocks noGrp="1"/>
          </p:cNvSpPr>
          <p:nvPr>
            <p:ph type="ftr" sz="quarter" idx="11"/>
          </p:nvPr>
        </p:nvSpPr>
        <p:spPr/>
        <p:txBody>
          <a:bodyPr/>
          <a:lstStyle>
            <a:lvl1pPr>
              <a:defRPr/>
            </a:lvl1pPr>
          </a:lstStyle>
          <a:p>
            <a:endParaRPr lang="en-AU" altLang="en-US"/>
          </a:p>
        </p:txBody>
      </p:sp>
      <p:sp>
        <p:nvSpPr>
          <p:cNvPr id="6" name="Slide Number Placeholder 5"/>
          <p:cNvSpPr>
            <a:spLocks noGrp="1"/>
          </p:cNvSpPr>
          <p:nvPr>
            <p:ph type="sldNum" sz="quarter" idx="12"/>
          </p:nvPr>
        </p:nvSpPr>
        <p:spPr/>
        <p:txBody>
          <a:bodyPr/>
          <a:lstStyle>
            <a:lvl1pPr>
              <a:defRPr/>
            </a:lvl1pPr>
          </a:lstStyle>
          <a:p>
            <a:fld id="{6A39BDBF-6107-4CB3-89C4-E51EFA47CE0B}" type="slidenum">
              <a:rPr lang="en-AU" altLang="en-US"/>
              <a:pPr/>
              <a:t>‹#›</a:t>
            </a:fld>
            <a:endParaRPr lang="en-AU" altLang="en-US"/>
          </a:p>
        </p:txBody>
      </p:sp>
    </p:spTree>
    <p:extLst>
      <p:ext uri="{BB962C8B-B14F-4D97-AF65-F5344CB8AC3E}">
        <p14:creationId xmlns:p14="http://schemas.microsoft.com/office/powerpoint/2010/main" val="863939241"/>
      </p:ext>
    </p:extLst>
  </p:cSld>
  <p:clrMapOvr>
    <a:masterClrMapping/>
  </p:clrMapOvr>
  <p:transition>
    <p:wipe dir="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214313"/>
            <a:ext cx="1951038" cy="5918200"/>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1150938" y="214313"/>
            <a:ext cx="5700712" cy="5918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lvl1pPr>
              <a:defRPr/>
            </a:lvl1pPr>
          </a:lstStyle>
          <a:p>
            <a:fld id="{BEBF12FD-2650-4ACB-8100-D7DBBACB0E21}" type="datetime1">
              <a:rPr lang="en-US" altLang="en-US"/>
              <a:pPr/>
              <a:t>6/23/2015</a:t>
            </a:fld>
            <a:endParaRPr lang="en-AU" altLang="en-US"/>
          </a:p>
        </p:txBody>
      </p:sp>
      <p:sp>
        <p:nvSpPr>
          <p:cNvPr id="5" name="Footer Placeholder 4"/>
          <p:cNvSpPr>
            <a:spLocks noGrp="1"/>
          </p:cNvSpPr>
          <p:nvPr>
            <p:ph type="ftr" sz="quarter" idx="11"/>
          </p:nvPr>
        </p:nvSpPr>
        <p:spPr/>
        <p:txBody>
          <a:bodyPr/>
          <a:lstStyle>
            <a:lvl1pPr>
              <a:defRPr/>
            </a:lvl1pPr>
          </a:lstStyle>
          <a:p>
            <a:endParaRPr lang="en-AU" altLang="en-US"/>
          </a:p>
        </p:txBody>
      </p:sp>
      <p:sp>
        <p:nvSpPr>
          <p:cNvPr id="6" name="Slide Number Placeholder 5"/>
          <p:cNvSpPr>
            <a:spLocks noGrp="1"/>
          </p:cNvSpPr>
          <p:nvPr>
            <p:ph type="sldNum" sz="quarter" idx="12"/>
          </p:nvPr>
        </p:nvSpPr>
        <p:spPr/>
        <p:txBody>
          <a:bodyPr/>
          <a:lstStyle>
            <a:lvl1pPr>
              <a:defRPr/>
            </a:lvl1pPr>
          </a:lstStyle>
          <a:p>
            <a:fld id="{CA2B13FD-623D-4992-AE9B-EA73C576A9A8}" type="slidenum">
              <a:rPr lang="en-AU" altLang="en-US"/>
              <a:pPr/>
              <a:t>‹#›</a:t>
            </a:fld>
            <a:endParaRPr lang="en-AU" altLang="en-US"/>
          </a:p>
        </p:txBody>
      </p:sp>
    </p:spTree>
    <p:extLst>
      <p:ext uri="{BB962C8B-B14F-4D97-AF65-F5344CB8AC3E}">
        <p14:creationId xmlns:p14="http://schemas.microsoft.com/office/powerpoint/2010/main" val="1134334384"/>
      </p:ext>
    </p:extLst>
  </p:cSld>
  <p:clrMapOvr>
    <a:masterClrMapping/>
  </p:clrMapOvr>
  <p:transition>
    <p:wipe dir="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AU"/>
          </a:p>
        </p:txBody>
      </p:sp>
      <p:sp>
        <p:nvSpPr>
          <p:cNvPr id="3" name="Content Placeholder 2"/>
          <p:cNvSpPr>
            <a:spLocks noGrp="1"/>
          </p:cNvSpPr>
          <p:nvPr>
            <p:ph sz="half" idx="1"/>
          </p:nvPr>
        </p:nvSpPr>
        <p:spPr>
          <a:xfrm>
            <a:off x="1182688" y="2017713"/>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1182688" y="4151313"/>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a:xfrm>
            <a:off x="1162050" y="6243638"/>
            <a:ext cx="1905000" cy="457200"/>
          </a:xfrm>
        </p:spPr>
        <p:txBody>
          <a:bodyPr/>
          <a:lstStyle>
            <a:lvl1pPr>
              <a:defRPr/>
            </a:lvl1pPr>
          </a:lstStyle>
          <a:p>
            <a:fld id="{F5B08DEB-4007-4DE4-A9D0-F1C48D2922E2}" type="datetime1">
              <a:rPr lang="en-US" altLang="en-US"/>
              <a:pPr/>
              <a:t>6/23/2015</a:t>
            </a:fld>
            <a:endParaRPr lang="en-AU" altLang="en-US"/>
          </a:p>
        </p:txBody>
      </p:sp>
      <p:sp>
        <p:nvSpPr>
          <p:cNvPr id="6" name="Footer Placeholder 5"/>
          <p:cNvSpPr>
            <a:spLocks noGrp="1"/>
          </p:cNvSpPr>
          <p:nvPr>
            <p:ph type="ftr" sz="quarter" idx="11"/>
          </p:nvPr>
        </p:nvSpPr>
        <p:spPr>
          <a:xfrm>
            <a:off x="3657600" y="6243638"/>
            <a:ext cx="2895600" cy="457200"/>
          </a:xfrm>
        </p:spPr>
        <p:txBody>
          <a:bodyPr/>
          <a:lstStyle>
            <a:lvl1pPr>
              <a:defRPr/>
            </a:lvl1pPr>
          </a:lstStyle>
          <a:p>
            <a:endParaRPr lang="en-AU" altLang="en-US"/>
          </a:p>
        </p:txBody>
      </p:sp>
      <p:sp>
        <p:nvSpPr>
          <p:cNvPr id="7" name="Slide Number Placeholder 6"/>
          <p:cNvSpPr>
            <a:spLocks noGrp="1"/>
          </p:cNvSpPr>
          <p:nvPr>
            <p:ph type="sldNum" sz="quarter" idx="12"/>
          </p:nvPr>
        </p:nvSpPr>
        <p:spPr>
          <a:xfrm>
            <a:off x="7042150" y="6243638"/>
            <a:ext cx="1905000" cy="457200"/>
          </a:xfrm>
        </p:spPr>
        <p:txBody>
          <a:bodyPr/>
          <a:lstStyle>
            <a:lvl1pPr>
              <a:defRPr/>
            </a:lvl1pPr>
          </a:lstStyle>
          <a:p>
            <a:fld id="{32EA3697-F566-4000-A7E8-2D677C9E3DEB}" type="slidenum">
              <a:rPr lang="en-AU" altLang="en-US"/>
              <a:pPr/>
              <a:t>‹#›</a:t>
            </a:fld>
            <a:endParaRPr lang="en-AU" altLang="en-US"/>
          </a:p>
        </p:txBody>
      </p:sp>
    </p:spTree>
    <p:extLst>
      <p:ext uri="{BB962C8B-B14F-4D97-AF65-F5344CB8AC3E}">
        <p14:creationId xmlns:p14="http://schemas.microsoft.com/office/powerpoint/2010/main" val="1057481517"/>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roPage_blank"/>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2700" y="7938"/>
            <a:ext cx="9117013"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p:cNvSpPr>
            <a:spLocks noGrp="1" noChangeArrowheads="1"/>
          </p:cNvSpPr>
          <p:nvPr>
            <p:ph type="title"/>
          </p:nvPr>
        </p:nvSpPr>
        <p:spPr bwMode="auto">
          <a:xfrm>
            <a:off x="1692275" y="2276475"/>
            <a:ext cx="6985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smtClean="0"/>
              <a:t>Click to edit Master title style</a:t>
            </a:r>
          </a:p>
        </p:txBody>
      </p:sp>
      <p:sp>
        <p:nvSpPr>
          <p:cNvPr id="1028" name="Rectangle 3"/>
          <p:cNvSpPr>
            <a:spLocks noGrp="1" noChangeArrowheads="1"/>
          </p:cNvSpPr>
          <p:nvPr>
            <p:ph type="body" idx="1"/>
          </p:nvPr>
        </p:nvSpPr>
        <p:spPr bwMode="auto">
          <a:xfrm>
            <a:off x="1692275" y="3716338"/>
            <a:ext cx="6840538"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smtClean="0"/>
              <a:t>Presenter:</a:t>
            </a:r>
          </a:p>
          <a:p>
            <a:pPr lvl="0"/>
            <a:endParaRPr lang="en-AU" altLang="en-US" smtClean="0"/>
          </a:p>
          <a:p>
            <a:pPr lvl="0"/>
            <a:r>
              <a:rPr lang="en-AU" altLang="en-US" smtClean="0"/>
              <a:t>Bureau of Meteorology</a:t>
            </a:r>
          </a:p>
          <a:p>
            <a:pPr lvl="1"/>
            <a:r>
              <a:rPr lang="en-AU" altLang="en-US" smtClean="0"/>
              <a:t>Second level</a:t>
            </a:r>
          </a:p>
          <a:p>
            <a:pPr lvl="2"/>
            <a:endParaRPr lang="en-AU" altLang="en-US" smtClean="0"/>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ransition>
    <p:wipe dir="r"/>
  </p:transition>
  <p:txStyles>
    <p:titleStyle>
      <a:lvl1pPr algn="l" rtl="0" eaLnBrk="0" fontAlgn="base" hangingPunct="0">
        <a:spcBef>
          <a:spcPct val="0"/>
        </a:spcBef>
        <a:spcAft>
          <a:spcPct val="0"/>
        </a:spcAft>
        <a:defRPr sz="4000" b="1">
          <a:solidFill>
            <a:srgbClr val="FFFF99"/>
          </a:solidFill>
          <a:latin typeface="+mj-lt"/>
          <a:ea typeface="MS PGothic" pitchFamily="34" charset="-128"/>
          <a:cs typeface="ＭＳ Ｐゴシック" charset="-128"/>
        </a:defRPr>
      </a:lvl1pPr>
      <a:lvl2pPr algn="l" rtl="0" eaLnBrk="0" fontAlgn="base" hangingPunct="0">
        <a:spcBef>
          <a:spcPct val="0"/>
        </a:spcBef>
        <a:spcAft>
          <a:spcPct val="0"/>
        </a:spcAft>
        <a:defRPr sz="4000" b="1">
          <a:solidFill>
            <a:srgbClr val="FFFF99"/>
          </a:solidFill>
          <a:latin typeface="Arial Narrow" charset="0"/>
          <a:ea typeface="MS PGothic" pitchFamily="34" charset="-128"/>
          <a:cs typeface="ＭＳ Ｐゴシック" charset="-128"/>
        </a:defRPr>
      </a:lvl2pPr>
      <a:lvl3pPr algn="l" rtl="0" eaLnBrk="0" fontAlgn="base" hangingPunct="0">
        <a:spcBef>
          <a:spcPct val="0"/>
        </a:spcBef>
        <a:spcAft>
          <a:spcPct val="0"/>
        </a:spcAft>
        <a:defRPr sz="4000" b="1">
          <a:solidFill>
            <a:srgbClr val="FFFF99"/>
          </a:solidFill>
          <a:latin typeface="Arial Narrow" charset="0"/>
          <a:ea typeface="MS PGothic" pitchFamily="34" charset="-128"/>
          <a:cs typeface="ＭＳ Ｐゴシック" charset="-128"/>
        </a:defRPr>
      </a:lvl3pPr>
      <a:lvl4pPr algn="l" rtl="0" eaLnBrk="0" fontAlgn="base" hangingPunct="0">
        <a:spcBef>
          <a:spcPct val="0"/>
        </a:spcBef>
        <a:spcAft>
          <a:spcPct val="0"/>
        </a:spcAft>
        <a:defRPr sz="4000" b="1">
          <a:solidFill>
            <a:srgbClr val="FFFF99"/>
          </a:solidFill>
          <a:latin typeface="Arial Narrow" charset="0"/>
          <a:ea typeface="MS PGothic" pitchFamily="34" charset="-128"/>
          <a:cs typeface="ＭＳ Ｐゴシック" charset="-128"/>
        </a:defRPr>
      </a:lvl4pPr>
      <a:lvl5pPr algn="l" rtl="0" eaLnBrk="0" fontAlgn="base" hangingPunct="0">
        <a:spcBef>
          <a:spcPct val="0"/>
        </a:spcBef>
        <a:spcAft>
          <a:spcPct val="0"/>
        </a:spcAft>
        <a:defRPr sz="4000" b="1">
          <a:solidFill>
            <a:srgbClr val="FFFF99"/>
          </a:solidFill>
          <a:latin typeface="Arial Narrow" charset="0"/>
          <a:ea typeface="MS PGothic" pitchFamily="34" charset="-128"/>
          <a:cs typeface="ＭＳ Ｐゴシック" charset="-128"/>
        </a:defRPr>
      </a:lvl5pPr>
      <a:lvl6pPr marL="457200" algn="l" rtl="0" fontAlgn="base">
        <a:spcBef>
          <a:spcPct val="0"/>
        </a:spcBef>
        <a:spcAft>
          <a:spcPct val="0"/>
        </a:spcAft>
        <a:defRPr sz="4000" b="1">
          <a:solidFill>
            <a:srgbClr val="FFFF99"/>
          </a:solidFill>
          <a:latin typeface="Arial Narrow" charset="0"/>
        </a:defRPr>
      </a:lvl6pPr>
      <a:lvl7pPr marL="914400" algn="l" rtl="0" fontAlgn="base">
        <a:spcBef>
          <a:spcPct val="0"/>
        </a:spcBef>
        <a:spcAft>
          <a:spcPct val="0"/>
        </a:spcAft>
        <a:defRPr sz="4000" b="1">
          <a:solidFill>
            <a:srgbClr val="FFFF99"/>
          </a:solidFill>
          <a:latin typeface="Arial Narrow" charset="0"/>
        </a:defRPr>
      </a:lvl7pPr>
      <a:lvl8pPr marL="1371600" algn="l" rtl="0" fontAlgn="base">
        <a:spcBef>
          <a:spcPct val="0"/>
        </a:spcBef>
        <a:spcAft>
          <a:spcPct val="0"/>
        </a:spcAft>
        <a:defRPr sz="4000" b="1">
          <a:solidFill>
            <a:srgbClr val="FFFF99"/>
          </a:solidFill>
          <a:latin typeface="Arial Narrow" charset="0"/>
        </a:defRPr>
      </a:lvl8pPr>
      <a:lvl9pPr marL="1828800" algn="l" rtl="0" fontAlgn="base">
        <a:spcBef>
          <a:spcPct val="0"/>
        </a:spcBef>
        <a:spcAft>
          <a:spcPct val="0"/>
        </a:spcAft>
        <a:defRPr sz="4000" b="1">
          <a:solidFill>
            <a:srgbClr val="FFFF99"/>
          </a:solidFill>
          <a:latin typeface="Arial Narrow" charset="0"/>
        </a:defRPr>
      </a:lvl9pPr>
    </p:titleStyle>
    <p:bodyStyle>
      <a:lvl1pPr marL="342900" indent="-342900" algn="l" rtl="0" eaLnBrk="0" fontAlgn="base" hangingPunct="0">
        <a:spcBef>
          <a:spcPct val="20000"/>
        </a:spcBef>
        <a:spcAft>
          <a:spcPct val="0"/>
        </a:spcAft>
        <a:defRPr sz="2400">
          <a:solidFill>
            <a:schemeClr val="bg1"/>
          </a:solidFill>
          <a:latin typeface="+mn-lt"/>
          <a:ea typeface="MS PGothic" pitchFamily="34" charset="-128"/>
          <a:cs typeface="ＭＳ Ｐゴシック" charset="-128"/>
        </a:defRPr>
      </a:lvl1pPr>
      <a:lvl2pPr marL="742950" indent="-285750" algn="l" rtl="0" eaLnBrk="0" fontAlgn="base" hangingPunct="0">
        <a:spcBef>
          <a:spcPct val="20000"/>
        </a:spcBef>
        <a:spcAft>
          <a:spcPct val="0"/>
        </a:spcAft>
        <a:defRPr>
          <a:solidFill>
            <a:schemeClr val="bg1"/>
          </a:solidFill>
          <a:latin typeface="+mn-lt"/>
          <a:ea typeface="MS PGothic" pitchFamily="34" charset="-128"/>
        </a:defRPr>
      </a:lvl2pPr>
      <a:lvl3pPr marL="1143000" indent="-228600" algn="l" rtl="0" eaLnBrk="0" fontAlgn="base" hangingPunct="0">
        <a:spcBef>
          <a:spcPct val="20000"/>
        </a:spcBef>
        <a:spcAft>
          <a:spcPct val="0"/>
        </a:spcAft>
        <a:defRPr sz="2400">
          <a:solidFill>
            <a:schemeClr val="bg1"/>
          </a:solidFill>
          <a:latin typeface="+mn-lt"/>
          <a:ea typeface="MS PGothic" pitchFamily="34" charset="-128"/>
        </a:defRPr>
      </a:lvl3pPr>
      <a:lvl4pPr marL="1600200" indent="-228600" algn="l" rtl="0" eaLnBrk="0" fontAlgn="base" hangingPunct="0">
        <a:spcBef>
          <a:spcPct val="20000"/>
        </a:spcBef>
        <a:spcAft>
          <a:spcPct val="0"/>
        </a:spcAft>
        <a:defRPr sz="2000">
          <a:solidFill>
            <a:schemeClr val="bg1"/>
          </a:solidFill>
          <a:latin typeface="Arial" charset="0"/>
          <a:ea typeface="MS PGothic" pitchFamily="34" charset="-128"/>
        </a:defRPr>
      </a:lvl4pPr>
      <a:lvl5pPr marL="2057400" indent="-228600" algn="l" rtl="0" eaLnBrk="0" fontAlgn="base" hangingPunct="0">
        <a:spcBef>
          <a:spcPct val="20000"/>
        </a:spcBef>
        <a:spcAft>
          <a:spcPct val="0"/>
        </a:spcAft>
        <a:defRPr sz="2000">
          <a:solidFill>
            <a:schemeClr val="bg1"/>
          </a:solidFill>
          <a:latin typeface="Arial" charset="0"/>
          <a:ea typeface="MS PGothic" pitchFamily="34" charset="-128"/>
        </a:defRPr>
      </a:lvl5pPr>
      <a:lvl6pPr marL="2514600" indent="-228600" algn="l" rtl="0" fontAlgn="base">
        <a:spcBef>
          <a:spcPct val="20000"/>
        </a:spcBef>
        <a:spcAft>
          <a:spcPct val="0"/>
        </a:spcAft>
        <a:defRPr sz="2000">
          <a:solidFill>
            <a:schemeClr val="bg1"/>
          </a:solidFill>
          <a:latin typeface="Arial" charset="0"/>
          <a:ea typeface="ＭＳ Ｐゴシック" charset="-128"/>
        </a:defRPr>
      </a:lvl6pPr>
      <a:lvl7pPr marL="2971800" indent="-228600" algn="l" rtl="0" fontAlgn="base">
        <a:spcBef>
          <a:spcPct val="20000"/>
        </a:spcBef>
        <a:spcAft>
          <a:spcPct val="0"/>
        </a:spcAft>
        <a:defRPr sz="2000">
          <a:solidFill>
            <a:schemeClr val="bg1"/>
          </a:solidFill>
          <a:latin typeface="Arial" charset="0"/>
          <a:ea typeface="ＭＳ Ｐゴシック" charset="-128"/>
        </a:defRPr>
      </a:lvl7pPr>
      <a:lvl8pPr marL="3429000" indent="-228600" algn="l" rtl="0" fontAlgn="base">
        <a:spcBef>
          <a:spcPct val="20000"/>
        </a:spcBef>
        <a:spcAft>
          <a:spcPct val="0"/>
        </a:spcAft>
        <a:defRPr sz="2000">
          <a:solidFill>
            <a:schemeClr val="bg1"/>
          </a:solidFill>
          <a:latin typeface="Arial" charset="0"/>
          <a:ea typeface="ＭＳ Ｐゴシック" charset="-128"/>
        </a:defRPr>
      </a:lvl8pPr>
      <a:lvl9pPr marL="3886200" indent="-228600" algn="l" rtl="0" fontAlgn="base">
        <a:spcBef>
          <a:spcPct val="20000"/>
        </a:spcBef>
        <a:spcAft>
          <a:spcPct val="0"/>
        </a:spcAft>
        <a:defRPr sz="2000">
          <a:solidFill>
            <a:schemeClr val="bg1"/>
          </a:solidFill>
          <a:latin typeface="Arial" charset="0"/>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3314" name="Picture 7" descr="page2 "/>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2700" y="7938"/>
            <a:ext cx="9117013"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2"/>
          <p:cNvSpPr>
            <a:spLocks noGrp="1" noChangeArrowheads="1"/>
          </p:cNvSpPr>
          <p:nvPr>
            <p:ph type="title"/>
          </p:nvPr>
        </p:nvSpPr>
        <p:spPr bwMode="auto">
          <a:xfrm>
            <a:off x="1908175" y="188913"/>
            <a:ext cx="67786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smtClean="0"/>
              <a:t>Click to edit Master title style</a:t>
            </a:r>
          </a:p>
        </p:txBody>
      </p:sp>
      <p:sp>
        <p:nvSpPr>
          <p:cNvPr id="13316"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smtClean="0"/>
              <a:t>Click to edit Master text styles</a:t>
            </a:r>
          </a:p>
          <a:p>
            <a:pPr lvl="1"/>
            <a:r>
              <a:rPr lang="en-AU" altLang="en-US" smtClean="0"/>
              <a:t>Second level</a:t>
            </a:r>
          </a:p>
          <a:p>
            <a:pPr lvl="2"/>
            <a:r>
              <a:rPr lang="en-AU" altLang="en-US" smtClean="0"/>
              <a:t>Third level</a:t>
            </a:r>
          </a:p>
          <a:p>
            <a:pPr lvl="3"/>
            <a:r>
              <a:rPr lang="en-AU" altLang="en-US" smtClean="0"/>
              <a:t>Fourth level</a:t>
            </a:r>
          </a:p>
          <a:p>
            <a:pPr lvl="4"/>
            <a:r>
              <a:rPr lang="en-AU" altLang="en-US" smtClean="0"/>
              <a:t>Fifth level</a:t>
            </a:r>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ransition>
    <p:wipe dir="r"/>
  </p:transition>
  <p:txStyles>
    <p:titleStyle>
      <a:lvl1pPr algn="l" rtl="0" eaLnBrk="0" fontAlgn="base" hangingPunct="0">
        <a:spcBef>
          <a:spcPct val="0"/>
        </a:spcBef>
        <a:spcAft>
          <a:spcPct val="0"/>
        </a:spcAft>
        <a:defRPr sz="3600" b="1">
          <a:solidFill>
            <a:srgbClr val="4D89BF"/>
          </a:solidFill>
          <a:latin typeface="+mj-lt"/>
          <a:ea typeface="MS PGothic" pitchFamily="34" charset="-128"/>
          <a:cs typeface="ＭＳ Ｐゴシック" charset="-128"/>
        </a:defRPr>
      </a:lvl1pPr>
      <a:lvl2pPr algn="l" rtl="0" eaLnBrk="0" fontAlgn="base" hangingPunct="0">
        <a:spcBef>
          <a:spcPct val="0"/>
        </a:spcBef>
        <a:spcAft>
          <a:spcPct val="0"/>
        </a:spcAft>
        <a:defRPr sz="3600" b="1">
          <a:solidFill>
            <a:srgbClr val="4D89BF"/>
          </a:solidFill>
          <a:latin typeface="Arial Narrow" charset="0"/>
          <a:ea typeface="MS PGothic" pitchFamily="34" charset="-128"/>
          <a:cs typeface="ＭＳ Ｐゴシック" charset="-128"/>
        </a:defRPr>
      </a:lvl2pPr>
      <a:lvl3pPr algn="l" rtl="0" eaLnBrk="0" fontAlgn="base" hangingPunct="0">
        <a:spcBef>
          <a:spcPct val="0"/>
        </a:spcBef>
        <a:spcAft>
          <a:spcPct val="0"/>
        </a:spcAft>
        <a:defRPr sz="3600" b="1">
          <a:solidFill>
            <a:srgbClr val="4D89BF"/>
          </a:solidFill>
          <a:latin typeface="Arial Narrow" charset="0"/>
          <a:ea typeface="MS PGothic" pitchFamily="34" charset="-128"/>
          <a:cs typeface="ＭＳ Ｐゴシック" charset="-128"/>
        </a:defRPr>
      </a:lvl3pPr>
      <a:lvl4pPr algn="l" rtl="0" eaLnBrk="0" fontAlgn="base" hangingPunct="0">
        <a:spcBef>
          <a:spcPct val="0"/>
        </a:spcBef>
        <a:spcAft>
          <a:spcPct val="0"/>
        </a:spcAft>
        <a:defRPr sz="3600" b="1">
          <a:solidFill>
            <a:srgbClr val="4D89BF"/>
          </a:solidFill>
          <a:latin typeface="Arial Narrow" charset="0"/>
          <a:ea typeface="MS PGothic" pitchFamily="34" charset="-128"/>
          <a:cs typeface="ＭＳ Ｐゴシック" charset="-128"/>
        </a:defRPr>
      </a:lvl4pPr>
      <a:lvl5pPr algn="l" rtl="0" eaLnBrk="0" fontAlgn="base" hangingPunct="0">
        <a:spcBef>
          <a:spcPct val="0"/>
        </a:spcBef>
        <a:spcAft>
          <a:spcPct val="0"/>
        </a:spcAft>
        <a:defRPr sz="3600" b="1">
          <a:solidFill>
            <a:srgbClr val="4D89BF"/>
          </a:solidFill>
          <a:latin typeface="Arial Narrow" charset="0"/>
          <a:ea typeface="MS PGothic" pitchFamily="34" charset="-128"/>
          <a:cs typeface="ＭＳ Ｐゴシック" charset="-128"/>
        </a:defRPr>
      </a:lvl5pPr>
      <a:lvl6pPr marL="457200" algn="l" rtl="0" fontAlgn="base">
        <a:spcBef>
          <a:spcPct val="0"/>
        </a:spcBef>
        <a:spcAft>
          <a:spcPct val="0"/>
        </a:spcAft>
        <a:defRPr sz="3600" b="1">
          <a:solidFill>
            <a:srgbClr val="4D89BF"/>
          </a:solidFill>
          <a:latin typeface="Arial Narrow" charset="0"/>
        </a:defRPr>
      </a:lvl6pPr>
      <a:lvl7pPr marL="914400" algn="l" rtl="0" fontAlgn="base">
        <a:spcBef>
          <a:spcPct val="0"/>
        </a:spcBef>
        <a:spcAft>
          <a:spcPct val="0"/>
        </a:spcAft>
        <a:defRPr sz="3600" b="1">
          <a:solidFill>
            <a:srgbClr val="4D89BF"/>
          </a:solidFill>
          <a:latin typeface="Arial Narrow" charset="0"/>
        </a:defRPr>
      </a:lvl7pPr>
      <a:lvl8pPr marL="1371600" algn="l" rtl="0" fontAlgn="base">
        <a:spcBef>
          <a:spcPct val="0"/>
        </a:spcBef>
        <a:spcAft>
          <a:spcPct val="0"/>
        </a:spcAft>
        <a:defRPr sz="3600" b="1">
          <a:solidFill>
            <a:srgbClr val="4D89BF"/>
          </a:solidFill>
          <a:latin typeface="Arial Narrow" charset="0"/>
        </a:defRPr>
      </a:lvl8pPr>
      <a:lvl9pPr marL="1828800" algn="l" rtl="0" fontAlgn="base">
        <a:spcBef>
          <a:spcPct val="0"/>
        </a:spcBef>
        <a:spcAft>
          <a:spcPct val="0"/>
        </a:spcAft>
        <a:defRPr sz="3600" b="1">
          <a:solidFill>
            <a:srgbClr val="4D89BF"/>
          </a:solidFill>
          <a:latin typeface="Arial Narrow" charset="0"/>
        </a:defRPr>
      </a:lvl9pPr>
    </p:titleStyle>
    <p:bodyStyle>
      <a:lvl1pPr marL="342900" indent="-342900" algn="l" rtl="0" eaLnBrk="0" fontAlgn="base" hangingPunct="0">
        <a:spcBef>
          <a:spcPct val="20000"/>
        </a:spcBef>
        <a:spcAft>
          <a:spcPct val="0"/>
        </a:spcAft>
        <a:buClr>
          <a:srgbClr val="4D89BF"/>
        </a:buClr>
        <a:buChar char="•"/>
        <a:defRPr sz="3200">
          <a:solidFill>
            <a:schemeClr val="tx1"/>
          </a:solidFill>
          <a:latin typeface="+mn-lt"/>
          <a:ea typeface="MS PGothic" pitchFamily="34" charset="-128"/>
          <a:cs typeface="ＭＳ Ｐゴシック" charset="-128"/>
        </a:defRPr>
      </a:lvl1pPr>
      <a:lvl2pPr marL="742950" indent="-285750" algn="l" rtl="0" eaLnBrk="0" fontAlgn="base" hangingPunct="0">
        <a:spcBef>
          <a:spcPct val="20000"/>
        </a:spcBef>
        <a:spcAft>
          <a:spcPct val="0"/>
        </a:spcAft>
        <a:buClr>
          <a:schemeClr val="bg2"/>
        </a:buClr>
        <a:buFont typeface="Arial" pitchFamily="34" charset="0"/>
        <a:buChar char="–"/>
        <a:defRPr sz="2800">
          <a:solidFill>
            <a:schemeClr val="tx1"/>
          </a:solidFill>
          <a:latin typeface="+mn-lt"/>
          <a:ea typeface="MS PGothic" pitchFamily="34" charset="-128"/>
        </a:defRPr>
      </a:lvl2pPr>
      <a:lvl3pPr marL="1143000" indent="-228600" algn="l" rtl="0" eaLnBrk="0" fontAlgn="base" hangingPunct="0">
        <a:spcBef>
          <a:spcPct val="20000"/>
        </a:spcBef>
        <a:spcAft>
          <a:spcPct val="0"/>
        </a:spcAft>
        <a:buClr>
          <a:schemeClr val="folHlink"/>
        </a:buClr>
        <a:buChar char="•"/>
        <a:defRPr sz="2400">
          <a:solidFill>
            <a:schemeClr val="tx1"/>
          </a:solidFill>
          <a:latin typeface="+mn-lt"/>
          <a:ea typeface="MS PGothic" pitchFamily="34" charset="-128"/>
        </a:defRPr>
      </a:lvl3pPr>
      <a:lvl4pPr marL="1600200" indent="-228600" algn="l" rtl="0" eaLnBrk="0" fontAlgn="base" hangingPunct="0">
        <a:spcBef>
          <a:spcPct val="20000"/>
        </a:spcBef>
        <a:spcAft>
          <a:spcPct val="0"/>
        </a:spcAft>
        <a:buChar char="–"/>
        <a:defRPr sz="2000">
          <a:solidFill>
            <a:schemeClr val="tx1"/>
          </a:solidFill>
          <a:latin typeface="+mn-lt"/>
          <a:ea typeface="MS PGothic" pitchFamily="34" charset="-128"/>
        </a:defRPr>
      </a:lvl4pPr>
      <a:lvl5pPr marL="2057400" indent="-228600" algn="l" rtl="0" eaLnBrk="0" fontAlgn="base" hangingPunct="0">
        <a:spcBef>
          <a:spcPct val="20000"/>
        </a:spcBef>
        <a:spcAft>
          <a:spcPct val="0"/>
        </a:spcAft>
        <a:buChar char="»"/>
        <a:defRPr sz="2000">
          <a:solidFill>
            <a:schemeClr val="tx1"/>
          </a:solidFill>
          <a:latin typeface="+mn-lt"/>
          <a:ea typeface="MS PGothic" pitchFamily="34"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450"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latin typeface="Tahoma" pitchFamily="34" charset="0"/>
            </a:endParaRPr>
          </a:p>
        </p:txBody>
      </p:sp>
      <p:sp>
        <p:nvSpPr>
          <p:cNvPr id="104451"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latin typeface="Tahoma" pitchFamily="34" charset="0"/>
            </a:endParaRPr>
          </a:p>
        </p:txBody>
      </p:sp>
      <p:sp>
        <p:nvSpPr>
          <p:cNvPr id="104452"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latin typeface="Tahoma" pitchFamily="34" charset="0"/>
            </a:endParaRPr>
          </a:p>
        </p:txBody>
      </p:sp>
      <p:sp>
        <p:nvSpPr>
          <p:cNvPr id="104453"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latin typeface="Tahoma" pitchFamily="34" charset="0"/>
            </a:endParaRPr>
          </a:p>
        </p:txBody>
      </p:sp>
      <p:sp>
        <p:nvSpPr>
          <p:cNvPr id="104454"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latin typeface="Tahoma" pitchFamily="34" charset="0"/>
            </a:endParaRPr>
          </a:p>
        </p:txBody>
      </p:sp>
      <p:sp>
        <p:nvSpPr>
          <p:cNvPr id="104455"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latin typeface="Tahoma" pitchFamily="34" charset="0"/>
            </a:endParaRPr>
          </a:p>
        </p:txBody>
      </p:sp>
      <p:sp>
        <p:nvSpPr>
          <p:cNvPr id="104456"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latin typeface="Tahoma" pitchFamily="34" charset="0"/>
            </a:endParaRPr>
          </a:p>
        </p:txBody>
      </p:sp>
      <p:sp>
        <p:nvSpPr>
          <p:cNvPr id="104457" name="Rectangle 9"/>
          <p:cNvSpPr>
            <a:spLocks noGrp="1" noChangeArrowheads="1"/>
          </p:cNvSpPr>
          <p:nvPr>
            <p:ph type="title"/>
          </p:nvPr>
        </p:nvSpPr>
        <p:spPr bwMode="auto">
          <a:xfrm>
            <a:off x="1150938" y="214313"/>
            <a:ext cx="7793037" cy="146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AU" altLang="en-US" smtClean="0"/>
              <a:t>Click to edit Master title style</a:t>
            </a:r>
          </a:p>
        </p:txBody>
      </p:sp>
      <p:sp>
        <p:nvSpPr>
          <p:cNvPr id="104458"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AU" altLang="en-US" smtClean="0"/>
              <a:t>Click to edit Master text styles</a:t>
            </a:r>
          </a:p>
          <a:p>
            <a:pPr lvl="1"/>
            <a:r>
              <a:rPr lang="en-AU" altLang="en-US" smtClean="0"/>
              <a:t>Second level</a:t>
            </a:r>
          </a:p>
          <a:p>
            <a:pPr lvl="2"/>
            <a:r>
              <a:rPr lang="en-AU" altLang="en-US" smtClean="0"/>
              <a:t>Third level</a:t>
            </a:r>
          </a:p>
          <a:p>
            <a:pPr lvl="3"/>
            <a:r>
              <a:rPr lang="en-AU" altLang="en-US" smtClean="0"/>
              <a:t>Fourth level</a:t>
            </a:r>
          </a:p>
          <a:p>
            <a:pPr lvl="4"/>
            <a:r>
              <a:rPr lang="en-AU" altLang="en-US" smtClean="0"/>
              <a:t>Fifth level</a:t>
            </a:r>
          </a:p>
        </p:txBody>
      </p:sp>
      <p:sp>
        <p:nvSpPr>
          <p:cNvPr id="104459" name="Rectangle 11"/>
          <p:cNvSpPr>
            <a:spLocks noGrp="1" noChangeArrowheads="1"/>
          </p:cNvSpPr>
          <p:nvPr>
            <p:ph type="dt" sz="half" idx="2"/>
          </p:nvPr>
        </p:nvSpPr>
        <p:spPr bwMode="auto">
          <a:xfrm>
            <a:off x="11620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latin typeface="+mn-lt"/>
              </a:defRPr>
            </a:lvl1pPr>
          </a:lstStyle>
          <a:p>
            <a:fld id="{C6B9731C-498B-4F21-BBE8-3AA0C95809C0}" type="datetime1">
              <a:rPr lang="en-US" altLang="en-US"/>
              <a:pPr/>
              <a:t>6/23/2015</a:t>
            </a:fld>
            <a:endParaRPr lang="en-AU" altLang="en-US"/>
          </a:p>
        </p:txBody>
      </p:sp>
      <p:sp>
        <p:nvSpPr>
          <p:cNvPr id="104460" name="Rectangle 12"/>
          <p:cNvSpPr>
            <a:spLocks noGrp="1" noChangeArrowheads="1"/>
          </p:cNvSpPr>
          <p:nvPr>
            <p:ph type="ftr" sz="quarter" idx="3"/>
          </p:nvPr>
        </p:nvSpPr>
        <p:spPr bwMode="auto">
          <a:xfrm>
            <a:off x="36576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latin typeface="+mn-lt"/>
              </a:defRPr>
            </a:lvl1pPr>
          </a:lstStyle>
          <a:p>
            <a:endParaRPr lang="en-AU" altLang="en-US"/>
          </a:p>
        </p:txBody>
      </p:sp>
      <p:sp>
        <p:nvSpPr>
          <p:cNvPr id="104461" name="Rectangle 13"/>
          <p:cNvSpPr>
            <a:spLocks noGrp="1" noChangeArrowheads="1"/>
          </p:cNvSpPr>
          <p:nvPr>
            <p:ph type="sldNum" sz="quarter" idx="4"/>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latin typeface="+mn-lt"/>
              </a:defRPr>
            </a:lvl1pPr>
          </a:lstStyle>
          <a:p>
            <a:fld id="{1A697345-A3C0-4B6A-9C92-5F19A92DB27E}" type="slidenum">
              <a:rPr lang="en-AU" altLang="en-US"/>
              <a:pPr/>
              <a:t>‹#›</a:t>
            </a:fld>
            <a:endParaRPr lang="en-AU" altLang="en-US"/>
          </a:p>
        </p:txBody>
      </p:sp>
      <p:pic>
        <p:nvPicPr>
          <p:cNvPr id="104462" name="Picture 7" descr="page2 "/>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12700" y="7938"/>
            <a:ext cx="9117013"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6"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Lst>
  <p:transition>
    <p:wipe dir="r"/>
  </p:transition>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ahoma" pitchFamily="34" charset="0"/>
        </a:defRPr>
      </a:lvl2pPr>
      <a:lvl3pPr algn="l" rtl="0" fontAlgn="base">
        <a:spcBef>
          <a:spcPct val="0"/>
        </a:spcBef>
        <a:spcAft>
          <a:spcPct val="0"/>
        </a:spcAft>
        <a:defRPr sz="4400">
          <a:solidFill>
            <a:schemeClr val="tx2"/>
          </a:solidFill>
          <a:latin typeface="Tahoma" pitchFamily="34" charset="0"/>
        </a:defRPr>
      </a:lvl3pPr>
      <a:lvl4pPr algn="l" rtl="0" fontAlgn="base">
        <a:spcBef>
          <a:spcPct val="0"/>
        </a:spcBef>
        <a:spcAft>
          <a:spcPct val="0"/>
        </a:spcAft>
        <a:defRPr sz="4400">
          <a:solidFill>
            <a:schemeClr val="tx2"/>
          </a:solidFill>
          <a:latin typeface="Tahoma" pitchFamily="34" charset="0"/>
        </a:defRPr>
      </a:lvl4pPr>
      <a:lvl5pPr algn="l" rtl="0" fontAlgn="base">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ahoma" pitchFamily="34" charset="0"/>
        </a:defRPr>
      </a:lvl6pPr>
      <a:lvl7pPr marL="914400" algn="l" rtl="0" fontAlgn="base">
        <a:spcBef>
          <a:spcPct val="0"/>
        </a:spcBef>
        <a:spcAft>
          <a:spcPct val="0"/>
        </a:spcAft>
        <a:defRPr sz="4400">
          <a:solidFill>
            <a:schemeClr val="tx2"/>
          </a:solidFill>
          <a:latin typeface="Tahoma" pitchFamily="34" charset="0"/>
        </a:defRPr>
      </a:lvl7pPr>
      <a:lvl8pPr marL="1371600" algn="l" rtl="0" fontAlgn="base">
        <a:spcBef>
          <a:spcPct val="0"/>
        </a:spcBef>
        <a:spcAft>
          <a:spcPct val="0"/>
        </a:spcAft>
        <a:defRPr sz="4400">
          <a:solidFill>
            <a:schemeClr val="tx2"/>
          </a:solidFill>
          <a:latin typeface="Tahoma" pitchFamily="34" charset="0"/>
        </a:defRPr>
      </a:lvl8pPr>
      <a:lvl9pPr marL="1828800" algn="l" rtl="0" fontAlgn="base">
        <a:spcBef>
          <a:spcPct val="0"/>
        </a:spcBef>
        <a:spcAft>
          <a:spcPct val="0"/>
        </a:spcAft>
        <a:defRPr sz="4400">
          <a:solidFill>
            <a:schemeClr val="tx2"/>
          </a:solidFill>
          <a:latin typeface="Tahoma" pitchFamily="34" charset="0"/>
        </a:defRPr>
      </a:lvl9pPr>
    </p:titleStyle>
    <p:bodyStyle>
      <a:lvl1pPr marL="342900" indent="-342900" algn="l" rtl="0" fontAlgn="base">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fontAlgn="base">
        <a:spcBef>
          <a:spcPct val="20000"/>
        </a:spcBef>
        <a:spcAft>
          <a:spcPct val="0"/>
        </a:spcAft>
        <a:buClr>
          <a:schemeClr val="folHlink"/>
        </a:buClr>
        <a:buSzPct val="50000"/>
        <a:buFont typeface="Wingdings" pitchFamily="2" charset="2"/>
        <a:buChar char="n"/>
        <a:defRPr sz="2400">
          <a:solidFill>
            <a:schemeClr val="tx1"/>
          </a:solidFill>
          <a:latin typeface="+mn-lt"/>
        </a:defRPr>
      </a:lvl3pPr>
      <a:lvl4pPr marL="1600200" indent="-228600" algn="l" rtl="0" fontAlgn="base">
        <a:spcBef>
          <a:spcPct val="20000"/>
        </a:spcBef>
        <a:spcAft>
          <a:spcPct val="0"/>
        </a:spcAft>
        <a:buClr>
          <a:schemeClr val="accent2"/>
        </a:buClr>
        <a:buSzPct val="55000"/>
        <a:buFont typeface="Wingdings" pitchFamily="2" charset="2"/>
        <a:buChar char="n"/>
        <a:defRPr sz="2000">
          <a:solidFill>
            <a:schemeClr val="tx1"/>
          </a:solidFill>
          <a:latin typeface="+mn-lt"/>
        </a:defRPr>
      </a:lvl4pPr>
      <a:lvl5pPr marL="20574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9.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a:xfrm>
            <a:off x="152400" y="2060575"/>
            <a:ext cx="8839200" cy="2303463"/>
          </a:xfrm>
        </p:spPr>
        <p:txBody>
          <a:bodyPr/>
          <a:lstStyle/>
          <a:p>
            <a:pPr algn="ctr" eaLnBrk="1" hangingPunct="1"/>
            <a:r>
              <a:rPr lang="en-AU" altLang="en-US" dirty="0" smtClean="0"/>
              <a:t>WIGOS Metadata</a:t>
            </a:r>
            <a:br>
              <a:rPr lang="en-AU" altLang="en-US" dirty="0" smtClean="0"/>
            </a:br>
            <a:r>
              <a:rPr lang="en-AU" altLang="en-US" dirty="0" smtClean="0"/>
              <a:t>Some perspectives…</a:t>
            </a:r>
          </a:p>
        </p:txBody>
      </p:sp>
      <p:sp>
        <p:nvSpPr>
          <p:cNvPr id="27651" name="Rectangle 3"/>
          <p:cNvSpPr>
            <a:spLocks noGrp="1" noChangeArrowheads="1"/>
          </p:cNvSpPr>
          <p:nvPr>
            <p:ph type="subTitle" idx="1"/>
          </p:nvPr>
        </p:nvSpPr>
        <p:spPr>
          <a:xfrm>
            <a:off x="0" y="4244975"/>
            <a:ext cx="9144000" cy="1488281"/>
          </a:xfrm>
        </p:spPr>
        <p:txBody>
          <a:bodyPr/>
          <a:lstStyle/>
          <a:p>
            <a:pPr eaLnBrk="1" hangingPunct="1">
              <a:tabLst>
                <a:tab pos="1524000" algn="l"/>
              </a:tabLst>
            </a:pPr>
            <a:r>
              <a:rPr lang="en-AU" altLang="en-US" dirty="0" smtClean="0"/>
              <a:t>Karl Monnik</a:t>
            </a:r>
          </a:p>
          <a:p>
            <a:pPr eaLnBrk="1" hangingPunct="1">
              <a:tabLst>
                <a:tab pos="1524000" algn="l"/>
              </a:tabLst>
            </a:pPr>
            <a:r>
              <a:rPr lang="en-AU" altLang="en-US" dirty="0" smtClean="0"/>
              <a:t>Observations &amp; Infrastructure Division</a:t>
            </a:r>
          </a:p>
          <a:p>
            <a:pPr eaLnBrk="1" hangingPunct="1">
              <a:tabLst>
                <a:tab pos="1524000" algn="l"/>
              </a:tabLst>
            </a:pPr>
            <a:r>
              <a:rPr lang="en-AU" altLang="en-US" dirty="0" smtClean="0"/>
              <a:t>Co-chair of TT-WMD</a:t>
            </a:r>
          </a:p>
        </p:txBody>
      </p:sp>
    </p:spTree>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910431"/>
          </a:xfrm>
        </p:spPr>
        <p:txBody>
          <a:bodyPr/>
          <a:lstStyle/>
          <a:p>
            <a:r>
              <a:rPr lang="en-AU" dirty="0" smtClean="0"/>
              <a:t>WIGOS Metadata</a:t>
            </a:r>
            <a:endParaRPr lang="en-AU" dirty="0"/>
          </a:p>
        </p:txBody>
      </p:sp>
      <p:sp>
        <p:nvSpPr>
          <p:cNvPr id="3" name="Content Placeholder 2"/>
          <p:cNvSpPr>
            <a:spLocks noGrp="1"/>
          </p:cNvSpPr>
          <p:nvPr>
            <p:ph idx="1"/>
          </p:nvPr>
        </p:nvSpPr>
        <p:spPr>
          <a:xfrm>
            <a:off x="683568" y="1196752"/>
            <a:ext cx="8271520" cy="4935761"/>
          </a:xfrm>
        </p:spPr>
        <p:txBody>
          <a:bodyPr/>
          <a:lstStyle/>
          <a:p>
            <a:r>
              <a:rPr lang="en-US" dirty="0"/>
              <a:t>E</a:t>
            </a:r>
            <a:r>
              <a:rPr lang="en-US" dirty="0" smtClean="0"/>
              <a:t>nsuring maximum usefulness of WIGOS observations</a:t>
            </a:r>
          </a:p>
          <a:p>
            <a:r>
              <a:rPr lang="en-AU" dirty="0" smtClean="0"/>
              <a:t>Especially as the nature of observations change</a:t>
            </a:r>
          </a:p>
          <a:p>
            <a:pPr lvl="1"/>
            <a:r>
              <a:rPr lang="en-AU" dirty="0" smtClean="0"/>
              <a:t>Much </a:t>
            </a:r>
            <a:r>
              <a:rPr lang="en-AU" dirty="0" err="1" smtClean="0"/>
              <a:t>WIder</a:t>
            </a:r>
            <a:r>
              <a:rPr lang="en-AU" dirty="0" smtClean="0"/>
              <a:t> than just the GOS</a:t>
            </a:r>
          </a:p>
          <a:p>
            <a:pPr lvl="1"/>
            <a:r>
              <a:rPr lang="en-AU" dirty="0" smtClean="0"/>
              <a:t>Non-standardised observations</a:t>
            </a:r>
          </a:p>
          <a:p>
            <a:pPr lvl="1"/>
            <a:r>
              <a:rPr lang="en-AU" dirty="0" smtClean="0"/>
              <a:t>Obs external to NHMS</a:t>
            </a:r>
          </a:p>
          <a:p>
            <a:r>
              <a:rPr lang="en-AU" dirty="0" smtClean="0"/>
              <a:t>Integrity of observations being challenged</a:t>
            </a:r>
            <a:endParaRPr lang="en-AU" dirty="0"/>
          </a:p>
        </p:txBody>
      </p:sp>
    </p:spTree>
    <p:extLst>
      <p:ext uri="{BB962C8B-B14F-4D97-AF65-F5344CB8AC3E}">
        <p14:creationId xmlns:p14="http://schemas.microsoft.com/office/powerpoint/2010/main" val="1682952932"/>
      </p:ext>
    </p:extLst>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126455"/>
          </a:xfrm>
        </p:spPr>
        <p:txBody>
          <a:bodyPr/>
          <a:lstStyle/>
          <a:p>
            <a:pPr algn="ctr"/>
            <a:r>
              <a:rPr lang="en-AU" sz="3200" dirty="0" smtClean="0"/>
              <a:t>GCOS (Global Climate Observing System) Climate Monitoring Principle #3</a:t>
            </a:r>
            <a:endParaRPr lang="en-AU" sz="3200" dirty="0"/>
          </a:p>
        </p:txBody>
      </p:sp>
      <p:sp>
        <p:nvSpPr>
          <p:cNvPr id="3" name="Content Placeholder 2"/>
          <p:cNvSpPr>
            <a:spLocks noGrp="1"/>
          </p:cNvSpPr>
          <p:nvPr>
            <p:ph idx="1"/>
          </p:nvPr>
        </p:nvSpPr>
        <p:spPr>
          <a:xfrm>
            <a:off x="323528" y="2017713"/>
            <a:ext cx="8631560" cy="4114800"/>
          </a:xfrm>
        </p:spPr>
        <p:txBody>
          <a:bodyPr/>
          <a:lstStyle/>
          <a:p>
            <a:pPr marL="0" indent="0">
              <a:buNone/>
            </a:pPr>
            <a:r>
              <a:rPr lang="en-US" i="1" dirty="0">
                <a:solidFill>
                  <a:schemeClr val="tx1"/>
                </a:solidFill>
                <a:latin typeface="+mn-lt"/>
                <a:ea typeface="+mn-ea"/>
                <a:cs typeface="+mn-cs"/>
              </a:rPr>
              <a:t>“The details and history of local conditions, instruments, operating procedures, data processing algorithms and other factors pertinent to interpreting data (i.e., metadata) should be documented and treated with the same care as the data themselves</a:t>
            </a:r>
            <a:r>
              <a:rPr lang="en-US" i="1" dirty="0" smtClean="0">
                <a:solidFill>
                  <a:schemeClr val="tx1"/>
                </a:solidFill>
                <a:latin typeface="+mn-lt"/>
                <a:ea typeface="+mn-ea"/>
                <a:cs typeface="+mn-cs"/>
              </a:rPr>
              <a:t>.”</a:t>
            </a:r>
            <a:endParaRPr lang="en-AU" dirty="0"/>
          </a:p>
        </p:txBody>
      </p:sp>
    </p:spTree>
    <p:extLst>
      <p:ext uri="{BB962C8B-B14F-4D97-AF65-F5344CB8AC3E}">
        <p14:creationId xmlns:p14="http://schemas.microsoft.com/office/powerpoint/2010/main" val="2750680647"/>
      </p:ext>
    </p:extLst>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838423"/>
          </a:xfrm>
        </p:spPr>
        <p:txBody>
          <a:bodyPr/>
          <a:lstStyle/>
          <a:p>
            <a:r>
              <a:rPr lang="en-AU" dirty="0" smtClean="0"/>
              <a:t>GOS part of WIGOS</a:t>
            </a:r>
            <a:endParaRPr lang="en-AU"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39552" y="1276667"/>
            <a:ext cx="8450136" cy="5350437"/>
          </a:xfrm>
        </p:spPr>
      </p:pic>
    </p:spTree>
    <p:extLst>
      <p:ext uri="{BB962C8B-B14F-4D97-AF65-F5344CB8AC3E}">
        <p14:creationId xmlns:p14="http://schemas.microsoft.com/office/powerpoint/2010/main" val="2246104733"/>
      </p:ext>
    </p:extLst>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6850" name="Rectangle 2"/>
          <p:cNvSpPr>
            <a:spLocks noGrp="1" noChangeArrowheads="1"/>
          </p:cNvSpPr>
          <p:nvPr>
            <p:ph type="title"/>
          </p:nvPr>
        </p:nvSpPr>
        <p:spPr>
          <a:xfrm>
            <a:off x="1150938" y="350838"/>
            <a:ext cx="7577137" cy="682625"/>
          </a:xfrm>
        </p:spPr>
        <p:txBody>
          <a:bodyPr/>
          <a:lstStyle/>
          <a:p>
            <a:r>
              <a:rPr lang="en-US" altLang="en-US" sz="2800" b="1">
                <a:solidFill>
                  <a:srgbClr val="333399"/>
                </a:solidFill>
              </a:rPr>
              <a:t>What is SitesDb ?</a:t>
            </a:r>
            <a:endParaRPr lang="en-US" altLang="en-US" sz="1000" b="1">
              <a:solidFill>
                <a:srgbClr val="333399"/>
              </a:solidFill>
            </a:endParaRPr>
          </a:p>
        </p:txBody>
      </p:sp>
      <p:sp>
        <p:nvSpPr>
          <p:cNvPr id="206851" name="Rectangle 3"/>
          <p:cNvSpPr>
            <a:spLocks noGrp="1" noChangeArrowheads="1"/>
          </p:cNvSpPr>
          <p:nvPr>
            <p:ph type="body" idx="1"/>
          </p:nvPr>
        </p:nvSpPr>
        <p:spPr>
          <a:xfrm>
            <a:off x="304800" y="1219200"/>
            <a:ext cx="8534400" cy="5181600"/>
          </a:xfrm>
        </p:spPr>
        <p:txBody>
          <a:bodyPr/>
          <a:lstStyle/>
          <a:p>
            <a:pPr>
              <a:lnSpc>
                <a:spcPct val="90000"/>
              </a:lnSpc>
            </a:pPr>
            <a:r>
              <a:rPr lang="en-US" altLang="en-US"/>
              <a:t>The Bureau’s Corporate Database of Site Specific Information (</a:t>
            </a:r>
            <a:r>
              <a:rPr lang="en-US" altLang="en-US" b="1">
                <a:solidFill>
                  <a:srgbClr val="FF9900"/>
                </a:solidFill>
              </a:rPr>
              <a:t>Metadata</a:t>
            </a:r>
            <a:r>
              <a:rPr lang="en-US" altLang="en-US"/>
              <a:t>).</a:t>
            </a:r>
            <a:endParaRPr lang="en-US" altLang="en-US" sz="2800"/>
          </a:p>
          <a:p>
            <a:pPr lvl="2">
              <a:lnSpc>
                <a:spcPct val="90000"/>
              </a:lnSpc>
            </a:pPr>
            <a:r>
              <a:rPr lang="en-US" altLang="en-US" sz="2000"/>
              <a:t>Lat, Long, Name, Environment, Photos, Identifiers  … etc</a:t>
            </a:r>
            <a:endParaRPr lang="en-US" altLang="en-US"/>
          </a:p>
          <a:p>
            <a:pPr lvl="2">
              <a:lnSpc>
                <a:spcPct val="90000"/>
              </a:lnSpc>
            </a:pPr>
            <a:r>
              <a:rPr lang="en-US" altLang="en-US" sz="2000"/>
              <a:t>Equip type/make, S/N, Replacements, Last check, Faults   … etc</a:t>
            </a:r>
          </a:p>
          <a:p>
            <a:pPr lvl="2">
              <a:lnSpc>
                <a:spcPct val="90000"/>
              </a:lnSpc>
            </a:pPr>
            <a:endParaRPr lang="en-US" altLang="en-US" sz="800"/>
          </a:p>
          <a:p>
            <a:pPr>
              <a:lnSpc>
                <a:spcPct val="90000"/>
              </a:lnSpc>
            </a:pPr>
            <a:r>
              <a:rPr lang="en-US" altLang="en-US">
                <a:cs typeface="Times New Roman" pitchFamily="18" charset="0"/>
              </a:rPr>
              <a:t>What SitesDb provides</a:t>
            </a:r>
          </a:p>
          <a:p>
            <a:pPr lvl="2">
              <a:lnSpc>
                <a:spcPct val="90000"/>
              </a:lnSpc>
            </a:pPr>
            <a:r>
              <a:rPr lang="en-US" altLang="en-US" sz="2000">
                <a:cs typeface="Times New Roman" pitchFamily="18" charset="0"/>
              </a:rPr>
              <a:t>Network Definitions and Structures </a:t>
            </a:r>
            <a:r>
              <a:rPr lang="en-US" altLang="en-US" sz="2000">
                <a:latin typeface="Times New Roman"/>
                <a:cs typeface="Times New Roman" pitchFamily="18" charset="0"/>
              </a:rPr>
              <a:t>–</a:t>
            </a:r>
            <a:r>
              <a:rPr lang="en-US" altLang="en-US" sz="2000">
                <a:cs typeface="Times New Roman" pitchFamily="18" charset="0"/>
              </a:rPr>
              <a:t> </a:t>
            </a:r>
            <a:r>
              <a:rPr lang="en-US" altLang="en-US" sz="1600">
                <a:cs typeface="Times New Roman" pitchFamily="18" charset="0"/>
              </a:rPr>
              <a:t>eg</a:t>
            </a:r>
            <a:r>
              <a:rPr lang="en-US" altLang="en-US" sz="2000">
                <a:cs typeface="Times New Roman" pitchFamily="18" charset="0"/>
              </a:rPr>
              <a:t> </a:t>
            </a:r>
            <a:r>
              <a:rPr lang="en-US" altLang="en-US" sz="1600">
                <a:cs typeface="Times New Roman" pitchFamily="18" charset="0"/>
              </a:rPr>
              <a:t>Basic Observing System hierarchy</a:t>
            </a:r>
          </a:p>
          <a:p>
            <a:pPr lvl="2">
              <a:lnSpc>
                <a:spcPct val="90000"/>
              </a:lnSpc>
            </a:pPr>
            <a:r>
              <a:rPr lang="en-US" altLang="en-US" sz="2000">
                <a:cs typeface="Times New Roman" pitchFamily="18" charset="0"/>
              </a:rPr>
              <a:t>Network Costing </a:t>
            </a:r>
            <a:r>
              <a:rPr lang="en-US" altLang="en-US" sz="2000">
                <a:latin typeface="Times New Roman"/>
                <a:cs typeface="Times New Roman" pitchFamily="18" charset="0"/>
              </a:rPr>
              <a:t>–</a:t>
            </a:r>
            <a:r>
              <a:rPr lang="en-US" altLang="en-US" sz="2000">
                <a:cs typeface="Times New Roman" pitchFamily="18" charset="0"/>
              </a:rPr>
              <a:t> </a:t>
            </a:r>
            <a:r>
              <a:rPr lang="en-US" altLang="en-US" sz="1600">
                <a:cs typeface="Times New Roman" pitchFamily="18" charset="0"/>
              </a:rPr>
              <a:t>eg</a:t>
            </a:r>
            <a:r>
              <a:rPr lang="en-US" altLang="en-US" sz="2000">
                <a:cs typeface="Times New Roman" pitchFamily="18" charset="0"/>
              </a:rPr>
              <a:t> </a:t>
            </a:r>
            <a:r>
              <a:rPr lang="en-US" altLang="en-US" sz="1600">
                <a:cs typeface="Times New Roman" pitchFamily="18" charset="0"/>
              </a:rPr>
              <a:t>Cooperative Observer funds management</a:t>
            </a:r>
          </a:p>
          <a:p>
            <a:pPr lvl="2">
              <a:lnSpc>
                <a:spcPct val="90000"/>
              </a:lnSpc>
            </a:pPr>
            <a:r>
              <a:rPr lang="en-US" altLang="en-US" sz="2000">
                <a:cs typeface="Times New Roman" pitchFamily="18" charset="0"/>
              </a:rPr>
              <a:t>Network Performance </a:t>
            </a:r>
            <a:r>
              <a:rPr lang="en-US" altLang="en-US" sz="2000">
                <a:latin typeface="Times New Roman"/>
                <a:cs typeface="Times New Roman" pitchFamily="18" charset="0"/>
              </a:rPr>
              <a:t>–</a:t>
            </a:r>
            <a:r>
              <a:rPr lang="en-US" altLang="en-US" sz="2000">
                <a:cs typeface="Times New Roman" pitchFamily="18" charset="0"/>
              </a:rPr>
              <a:t> </a:t>
            </a:r>
            <a:r>
              <a:rPr lang="en-US" altLang="en-US" sz="1600">
                <a:cs typeface="Times New Roman" pitchFamily="18" charset="0"/>
              </a:rPr>
              <a:t>eg</a:t>
            </a:r>
            <a:r>
              <a:rPr lang="en-US" altLang="en-US" sz="2000">
                <a:cs typeface="Times New Roman" pitchFamily="18" charset="0"/>
              </a:rPr>
              <a:t> </a:t>
            </a:r>
            <a:r>
              <a:rPr lang="en-US" altLang="en-US" sz="1600">
                <a:cs typeface="Times New Roman" pitchFamily="18" charset="0"/>
              </a:rPr>
              <a:t>AWS, EFB, Upper Air performance</a:t>
            </a:r>
            <a:r>
              <a:rPr lang="en-US" altLang="en-US" sz="2000">
                <a:cs typeface="Times New Roman" pitchFamily="18" charset="0"/>
              </a:rPr>
              <a:t> </a:t>
            </a:r>
          </a:p>
          <a:p>
            <a:pPr lvl="2">
              <a:lnSpc>
                <a:spcPct val="90000"/>
              </a:lnSpc>
            </a:pPr>
            <a:r>
              <a:rPr lang="en-US" altLang="en-US" sz="2000">
                <a:cs typeface="Times New Roman" pitchFamily="18" charset="0"/>
              </a:rPr>
              <a:t>Auditing Information </a:t>
            </a:r>
            <a:r>
              <a:rPr lang="en-US" altLang="en-US" sz="2000">
                <a:latin typeface="Times New Roman"/>
                <a:cs typeface="Times New Roman" pitchFamily="18" charset="0"/>
              </a:rPr>
              <a:t>–</a:t>
            </a:r>
            <a:r>
              <a:rPr lang="en-US" altLang="en-US" sz="2000">
                <a:cs typeface="Times New Roman" pitchFamily="18" charset="0"/>
              </a:rPr>
              <a:t> </a:t>
            </a:r>
            <a:r>
              <a:rPr lang="en-US" altLang="en-US" sz="1600">
                <a:cs typeface="Times New Roman" pitchFamily="18" charset="0"/>
              </a:rPr>
              <a:t>location and history of major equipment assets</a:t>
            </a:r>
          </a:p>
          <a:p>
            <a:pPr lvl="2">
              <a:lnSpc>
                <a:spcPct val="90000"/>
              </a:lnSpc>
            </a:pPr>
            <a:r>
              <a:rPr lang="en-US" altLang="en-US" sz="2000">
                <a:cs typeface="Times New Roman" pitchFamily="18" charset="0"/>
              </a:rPr>
              <a:t>Fault Reporting &amp; Notification </a:t>
            </a:r>
            <a:r>
              <a:rPr lang="en-US" altLang="en-US" sz="2000">
                <a:latin typeface="Times New Roman"/>
                <a:cs typeface="Times New Roman" pitchFamily="18" charset="0"/>
              </a:rPr>
              <a:t>–</a:t>
            </a:r>
            <a:r>
              <a:rPr lang="en-US" altLang="en-US" sz="2000">
                <a:cs typeface="Times New Roman" pitchFamily="18" charset="0"/>
              </a:rPr>
              <a:t> </a:t>
            </a:r>
            <a:r>
              <a:rPr lang="en-US" altLang="en-US" sz="1600">
                <a:cs typeface="Times New Roman" pitchFamily="18" charset="0"/>
              </a:rPr>
              <a:t>web and email integration</a:t>
            </a:r>
          </a:p>
          <a:p>
            <a:pPr lvl="2">
              <a:lnSpc>
                <a:spcPct val="90000"/>
              </a:lnSpc>
            </a:pPr>
            <a:r>
              <a:rPr lang="en-US" altLang="en-US" sz="2000">
                <a:cs typeface="Times New Roman" pitchFamily="18" charset="0"/>
              </a:rPr>
              <a:t>Maintenance Management - </a:t>
            </a:r>
            <a:r>
              <a:rPr lang="en-US" altLang="en-US" sz="1600">
                <a:cs typeface="Times New Roman" pitchFamily="18" charset="0"/>
              </a:rPr>
              <a:t>Maintenance Scheduling, Configuration info etc.</a:t>
            </a:r>
          </a:p>
          <a:p>
            <a:pPr lvl="2">
              <a:lnSpc>
                <a:spcPct val="90000"/>
              </a:lnSpc>
            </a:pPr>
            <a:r>
              <a:rPr lang="en-US" altLang="en-US" sz="2000">
                <a:cs typeface="Times New Roman" pitchFamily="18" charset="0"/>
              </a:rPr>
              <a:t>Quality Monitoring </a:t>
            </a:r>
            <a:r>
              <a:rPr lang="en-US" altLang="en-US" sz="2000">
                <a:latin typeface="Times New Roman"/>
                <a:cs typeface="Times New Roman" pitchFamily="18" charset="0"/>
              </a:rPr>
              <a:t>–</a:t>
            </a:r>
            <a:r>
              <a:rPr lang="en-US" altLang="en-US" sz="2000">
                <a:cs typeface="Times New Roman" pitchFamily="18" charset="0"/>
              </a:rPr>
              <a:t> </a:t>
            </a:r>
            <a:r>
              <a:rPr lang="en-US" altLang="en-US" sz="1600">
                <a:cs typeface="Times New Roman" pitchFamily="18" charset="0"/>
              </a:rPr>
              <a:t>eg performance checks, inspection &amp; maintenance frequency</a:t>
            </a:r>
          </a:p>
          <a:p>
            <a:pPr lvl="2">
              <a:lnSpc>
                <a:spcPct val="90000"/>
              </a:lnSpc>
            </a:pPr>
            <a:r>
              <a:rPr lang="en-US" altLang="en-US" sz="2000">
                <a:cs typeface="Times New Roman" pitchFamily="18" charset="0"/>
              </a:rPr>
              <a:t>Asset Management </a:t>
            </a:r>
            <a:r>
              <a:rPr lang="en-US" altLang="en-US" sz="2000">
                <a:latin typeface="Times New Roman"/>
                <a:cs typeface="Times New Roman" pitchFamily="18" charset="0"/>
              </a:rPr>
              <a:t>–</a:t>
            </a:r>
            <a:r>
              <a:rPr lang="en-US" altLang="en-US" sz="2000">
                <a:cs typeface="Times New Roman" pitchFamily="18" charset="0"/>
              </a:rPr>
              <a:t> </a:t>
            </a:r>
            <a:r>
              <a:rPr lang="en-US" altLang="en-US" sz="1600">
                <a:cs typeface="Times New Roman" pitchFamily="18" charset="0"/>
              </a:rPr>
              <a:t>eg Age Profiles etc.</a:t>
            </a:r>
          </a:p>
          <a:p>
            <a:pPr lvl="2">
              <a:lnSpc>
                <a:spcPct val="90000"/>
              </a:lnSpc>
            </a:pPr>
            <a:r>
              <a:rPr lang="en-US" altLang="en-US" sz="2000" b="1">
                <a:cs typeface="Times New Roman" pitchFamily="18" charset="0"/>
              </a:rPr>
              <a:t>and more </a:t>
            </a:r>
            <a:r>
              <a:rPr lang="en-US" altLang="en-US" sz="2000" b="1">
                <a:latin typeface="Times New Roman"/>
                <a:cs typeface="Times New Roman" pitchFamily="18" charset="0"/>
              </a:rPr>
              <a:t>…………</a:t>
            </a:r>
            <a:r>
              <a:rPr lang="en-US" altLang="en-US" sz="2000" b="1">
                <a:cs typeface="Times New Roman" pitchFamily="18" charset="0"/>
              </a:rPr>
              <a:t>..</a:t>
            </a:r>
          </a:p>
        </p:txBody>
      </p:sp>
      <p:sp>
        <p:nvSpPr>
          <p:cNvPr id="206852" name="Line 4"/>
          <p:cNvSpPr>
            <a:spLocks noChangeShapeType="1"/>
          </p:cNvSpPr>
          <p:nvPr/>
        </p:nvSpPr>
        <p:spPr bwMode="auto">
          <a:xfrm>
            <a:off x="457200" y="990600"/>
            <a:ext cx="8153400" cy="0"/>
          </a:xfrm>
          <a:prstGeom prst="line">
            <a:avLst/>
          </a:prstGeom>
          <a:noFill/>
          <a:ln w="190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6851">
                                            <p:txEl>
                                              <p:pRg st="0" end="0"/>
                                            </p:txEl>
                                          </p:spTgt>
                                        </p:tgtEl>
                                        <p:attrNameLst>
                                          <p:attrName>style.visibility</p:attrName>
                                        </p:attrNameLst>
                                      </p:cBhvr>
                                      <p:to>
                                        <p:strVal val="visible"/>
                                      </p:to>
                                    </p:set>
                                    <p:anim calcmode="lin" valueType="num">
                                      <p:cBhvr additive="base">
                                        <p:cTn id="7" dur="500" fill="hold"/>
                                        <p:tgtEl>
                                          <p:spTgt spid="2068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068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06851">
                                            <p:txEl>
                                              <p:pRg st="1" end="1"/>
                                            </p:txEl>
                                          </p:spTgt>
                                        </p:tgtEl>
                                        <p:attrNameLst>
                                          <p:attrName>style.visibility</p:attrName>
                                        </p:attrNameLst>
                                      </p:cBhvr>
                                      <p:to>
                                        <p:strVal val="visible"/>
                                      </p:to>
                                    </p:set>
                                    <p:anim calcmode="lin" valueType="num">
                                      <p:cBhvr additive="base">
                                        <p:cTn id="13" dur="500" fill="hold"/>
                                        <p:tgtEl>
                                          <p:spTgt spid="20685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0685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06851">
                                            <p:txEl>
                                              <p:pRg st="2" end="2"/>
                                            </p:txEl>
                                          </p:spTgt>
                                        </p:tgtEl>
                                        <p:attrNameLst>
                                          <p:attrName>style.visibility</p:attrName>
                                        </p:attrNameLst>
                                      </p:cBhvr>
                                      <p:to>
                                        <p:strVal val="visible"/>
                                      </p:to>
                                    </p:set>
                                    <p:anim calcmode="lin" valueType="num">
                                      <p:cBhvr additive="base">
                                        <p:cTn id="19" dur="500" fill="hold"/>
                                        <p:tgtEl>
                                          <p:spTgt spid="20685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0685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06851">
                                            <p:txEl>
                                              <p:pRg st="4" end="4"/>
                                            </p:txEl>
                                          </p:spTgt>
                                        </p:tgtEl>
                                        <p:attrNameLst>
                                          <p:attrName>style.visibility</p:attrName>
                                        </p:attrNameLst>
                                      </p:cBhvr>
                                      <p:to>
                                        <p:strVal val="visible"/>
                                      </p:to>
                                    </p:set>
                                    <p:anim calcmode="lin" valueType="num">
                                      <p:cBhvr additive="base">
                                        <p:cTn id="25" dur="500" fill="hold"/>
                                        <p:tgtEl>
                                          <p:spTgt spid="206851">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0685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06851">
                                            <p:txEl>
                                              <p:pRg st="5" end="5"/>
                                            </p:txEl>
                                          </p:spTgt>
                                        </p:tgtEl>
                                        <p:attrNameLst>
                                          <p:attrName>style.visibility</p:attrName>
                                        </p:attrNameLst>
                                      </p:cBhvr>
                                      <p:to>
                                        <p:strVal val="visible"/>
                                      </p:to>
                                    </p:set>
                                    <p:anim calcmode="lin" valueType="num">
                                      <p:cBhvr additive="base">
                                        <p:cTn id="31" dur="500" fill="hold"/>
                                        <p:tgtEl>
                                          <p:spTgt spid="206851">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0685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06851">
                                            <p:txEl>
                                              <p:pRg st="6" end="6"/>
                                            </p:txEl>
                                          </p:spTgt>
                                        </p:tgtEl>
                                        <p:attrNameLst>
                                          <p:attrName>style.visibility</p:attrName>
                                        </p:attrNameLst>
                                      </p:cBhvr>
                                      <p:to>
                                        <p:strVal val="visible"/>
                                      </p:to>
                                    </p:set>
                                    <p:anim calcmode="lin" valueType="num">
                                      <p:cBhvr additive="base">
                                        <p:cTn id="37" dur="500" fill="hold"/>
                                        <p:tgtEl>
                                          <p:spTgt spid="206851">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06851">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06851">
                                            <p:txEl>
                                              <p:pRg st="7" end="7"/>
                                            </p:txEl>
                                          </p:spTgt>
                                        </p:tgtEl>
                                        <p:attrNameLst>
                                          <p:attrName>style.visibility</p:attrName>
                                        </p:attrNameLst>
                                      </p:cBhvr>
                                      <p:to>
                                        <p:strVal val="visible"/>
                                      </p:to>
                                    </p:set>
                                    <p:anim calcmode="lin" valueType="num">
                                      <p:cBhvr additive="base">
                                        <p:cTn id="43" dur="500" fill="hold"/>
                                        <p:tgtEl>
                                          <p:spTgt spid="206851">
                                            <p:txEl>
                                              <p:pRg st="7" end="7"/>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06851">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06851">
                                            <p:txEl>
                                              <p:pRg st="8" end="8"/>
                                            </p:txEl>
                                          </p:spTgt>
                                        </p:tgtEl>
                                        <p:attrNameLst>
                                          <p:attrName>style.visibility</p:attrName>
                                        </p:attrNameLst>
                                      </p:cBhvr>
                                      <p:to>
                                        <p:strVal val="visible"/>
                                      </p:to>
                                    </p:set>
                                    <p:anim calcmode="lin" valueType="num">
                                      <p:cBhvr additive="base">
                                        <p:cTn id="49" dur="500" fill="hold"/>
                                        <p:tgtEl>
                                          <p:spTgt spid="206851">
                                            <p:txEl>
                                              <p:pRg st="8" end="8"/>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06851">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06851">
                                            <p:txEl>
                                              <p:pRg st="9" end="9"/>
                                            </p:txEl>
                                          </p:spTgt>
                                        </p:tgtEl>
                                        <p:attrNameLst>
                                          <p:attrName>style.visibility</p:attrName>
                                        </p:attrNameLst>
                                      </p:cBhvr>
                                      <p:to>
                                        <p:strVal val="visible"/>
                                      </p:to>
                                    </p:set>
                                    <p:anim calcmode="lin" valueType="num">
                                      <p:cBhvr additive="base">
                                        <p:cTn id="55" dur="500" fill="hold"/>
                                        <p:tgtEl>
                                          <p:spTgt spid="206851">
                                            <p:txEl>
                                              <p:pRg st="9" end="9"/>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206851">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06851">
                                            <p:txEl>
                                              <p:pRg st="10" end="10"/>
                                            </p:txEl>
                                          </p:spTgt>
                                        </p:tgtEl>
                                        <p:attrNameLst>
                                          <p:attrName>style.visibility</p:attrName>
                                        </p:attrNameLst>
                                      </p:cBhvr>
                                      <p:to>
                                        <p:strVal val="visible"/>
                                      </p:to>
                                    </p:set>
                                    <p:anim calcmode="lin" valueType="num">
                                      <p:cBhvr additive="base">
                                        <p:cTn id="61" dur="500" fill="hold"/>
                                        <p:tgtEl>
                                          <p:spTgt spid="206851">
                                            <p:txEl>
                                              <p:pRg st="10" end="10"/>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206851">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206851">
                                            <p:txEl>
                                              <p:pRg st="11" end="11"/>
                                            </p:txEl>
                                          </p:spTgt>
                                        </p:tgtEl>
                                        <p:attrNameLst>
                                          <p:attrName>style.visibility</p:attrName>
                                        </p:attrNameLst>
                                      </p:cBhvr>
                                      <p:to>
                                        <p:strVal val="visible"/>
                                      </p:to>
                                    </p:set>
                                    <p:anim calcmode="lin" valueType="num">
                                      <p:cBhvr additive="base">
                                        <p:cTn id="67" dur="500" fill="hold"/>
                                        <p:tgtEl>
                                          <p:spTgt spid="206851">
                                            <p:txEl>
                                              <p:pRg st="11" end="11"/>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206851">
                                            <p:txEl>
                                              <p:pRg st="11" end="11"/>
                                            </p:txEl>
                                          </p:spTgt>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06851">
                                            <p:txEl>
                                              <p:pRg st="12" end="12"/>
                                            </p:txEl>
                                          </p:spTgt>
                                        </p:tgtEl>
                                        <p:attrNameLst>
                                          <p:attrName>style.visibility</p:attrName>
                                        </p:attrNameLst>
                                      </p:cBhvr>
                                      <p:to>
                                        <p:strVal val="visible"/>
                                      </p:to>
                                    </p:set>
                                    <p:anim calcmode="lin" valueType="num">
                                      <p:cBhvr additive="base">
                                        <p:cTn id="73" dur="500" fill="hold"/>
                                        <p:tgtEl>
                                          <p:spTgt spid="206851">
                                            <p:txEl>
                                              <p:pRg st="12" end="12"/>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206851">
                                            <p:txEl>
                                              <p:pRg st="12" end="12"/>
                                            </p:txEl>
                                          </p:spTgt>
                                        </p:tgtEl>
                                        <p:attrNameLst>
                                          <p:attrName>ppt_y</p:attrName>
                                        </p:attrNameLst>
                                      </p:cBhvr>
                                      <p:tavLst>
                                        <p:tav tm="0">
                                          <p:val>
                                            <p:strVal val="#ppt_y"/>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206851">
                                            <p:txEl>
                                              <p:pRg st="13" end="13"/>
                                            </p:txEl>
                                          </p:spTgt>
                                        </p:tgtEl>
                                        <p:attrNameLst>
                                          <p:attrName>style.visibility</p:attrName>
                                        </p:attrNameLst>
                                      </p:cBhvr>
                                      <p:to>
                                        <p:strVal val="visible"/>
                                      </p:to>
                                    </p:set>
                                    <p:anim calcmode="lin" valueType="num">
                                      <p:cBhvr additive="base">
                                        <p:cTn id="79" dur="500" fill="hold"/>
                                        <p:tgtEl>
                                          <p:spTgt spid="206851">
                                            <p:txEl>
                                              <p:pRg st="13" end="13"/>
                                            </p:txEl>
                                          </p:spTgt>
                                        </p:tgtEl>
                                        <p:attrNameLst>
                                          <p:attrName>ppt_x</p:attrName>
                                        </p:attrNameLst>
                                      </p:cBhvr>
                                      <p:tavLst>
                                        <p:tav tm="0">
                                          <p:val>
                                            <p:strVal val="0-#ppt_w/2"/>
                                          </p:val>
                                        </p:tav>
                                        <p:tav tm="100000">
                                          <p:val>
                                            <p:strVal val="#ppt_x"/>
                                          </p:val>
                                        </p:tav>
                                      </p:tavLst>
                                    </p:anim>
                                    <p:anim calcmode="lin" valueType="num">
                                      <p:cBhvr additive="base">
                                        <p:cTn id="80" dur="500" fill="hold"/>
                                        <p:tgtEl>
                                          <p:spTgt spid="206851">
                                            <p:txEl>
                                              <p:pRg st="13" end="1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851" grpId="0" build="p" bldLvl="3"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6610" name="Rectangle 2"/>
          <p:cNvSpPr>
            <a:spLocks noGrp="1" noChangeArrowheads="1"/>
          </p:cNvSpPr>
          <p:nvPr>
            <p:ph type="title"/>
          </p:nvPr>
        </p:nvSpPr>
        <p:spPr>
          <a:xfrm>
            <a:off x="1150938" y="350838"/>
            <a:ext cx="7577137" cy="682625"/>
          </a:xfrm>
        </p:spPr>
        <p:txBody>
          <a:bodyPr/>
          <a:lstStyle/>
          <a:p>
            <a:r>
              <a:rPr lang="en-AU" altLang="en-US" sz="2800" b="1">
                <a:solidFill>
                  <a:srgbClr val="333399"/>
                </a:solidFill>
                <a:cs typeface="Times New Roman" pitchFamily="18" charset="0"/>
              </a:rPr>
              <a:t>What is SitesDb and why was it developed? </a:t>
            </a:r>
            <a:endParaRPr lang="en-US" altLang="en-US" sz="2800" b="1">
              <a:solidFill>
                <a:srgbClr val="333399"/>
              </a:solidFill>
              <a:cs typeface="Times New Roman" pitchFamily="18" charset="0"/>
            </a:endParaRPr>
          </a:p>
        </p:txBody>
      </p:sp>
      <p:sp>
        <p:nvSpPr>
          <p:cNvPr id="196611" name="Rectangle 3"/>
          <p:cNvSpPr>
            <a:spLocks noGrp="1" noChangeArrowheads="1"/>
          </p:cNvSpPr>
          <p:nvPr>
            <p:ph type="body" idx="1"/>
          </p:nvPr>
        </p:nvSpPr>
        <p:spPr>
          <a:xfrm>
            <a:off x="304800" y="1155700"/>
            <a:ext cx="8534400" cy="5448300"/>
          </a:xfrm>
        </p:spPr>
        <p:txBody>
          <a:bodyPr/>
          <a:lstStyle/>
          <a:p>
            <a:r>
              <a:rPr lang="en-AU" altLang="en-US" sz="2000"/>
              <a:t>Bureau’s corporate repository of station specific metadata and directly supports a variety of station and network management processes.</a:t>
            </a:r>
            <a:br>
              <a:rPr lang="en-AU" altLang="en-US" sz="2000"/>
            </a:br>
            <a:endParaRPr lang="en-AU" altLang="en-US" sz="2000"/>
          </a:p>
          <a:p>
            <a:r>
              <a:rPr lang="en-US" altLang="en-US" sz="2000">
                <a:cs typeface="Times New Roman" pitchFamily="18" charset="0"/>
              </a:rPr>
              <a:t>Developed out of necessity - number of disparate sources of station information - paper files, databases, spreadsheets, diaries, knowledge held by individuals, etc</a:t>
            </a:r>
            <a:br>
              <a:rPr lang="en-US" altLang="en-US" sz="2000">
                <a:cs typeface="Times New Roman" pitchFamily="18" charset="0"/>
              </a:rPr>
            </a:br>
            <a:r>
              <a:rPr lang="en-AU" altLang="en-US" sz="2000"/>
              <a:t>  </a:t>
            </a:r>
            <a:endParaRPr lang="en-US" altLang="en-US" sz="1000"/>
          </a:p>
          <a:p>
            <a:r>
              <a:rPr lang="en-AU" altLang="en-US" sz="2000"/>
              <a:t>Operational since 1997 - increasingly valuable tool from both an operational and management perspective underpinning many day-to-day program activities.</a:t>
            </a:r>
            <a:br>
              <a:rPr lang="en-AU" altLang="en-US" sz="2000"/>
            </a:br>
            <a:endParaRPr lang="en-AU" altLang="en-US" sz="2000"/>
          </a:p>
          <a:p>
            <a:r>
              <a:rPr lang="en-AU" altLang="en-US" sz="2000">
                <a:cs typeface="Times New Roman" pitchFamily="18" charset="0"/>
              </a:rPr>
              <a:t>Integral part of the Bureau’s Information Systems - pivotal to the organizations Data Management Strategy</a:t>
            </a:r>
            <a:r>
              <a:rPr lang="en-AU" altLang="en-US" sz="2000"/>
              <a:t>.</a:t>
            </a:r>
            <a:br>
              <a:rPr lang="en-AU" altLang="en-US" sz="2000"/>
            </a:br>
            <a:endParaRPr lang="en-AU" altLang="en-US" sz="2000"/>
          </a:p>
          <a:p>
            <a:r>
              <a:rPr lang="en-AU" altLang="en-US" sz="2000"/>
              <a:t>Not just historical station metadata - many station and network </a:t>
            </a:r>
            <a:r>
              <a:rPr lang="en-AU" altLang="en-US" sz="2000">
                <a:cs typeface="Times New Roman" pitchFamily="18" charset="0"/>
              </a:rPr>
              <a:t>management functions.</a:t>
            </a:r>
            <a:endParaRPr lang="en-AU" altLang="en-US" sz="2000"/>
          </a:p>
          <a:p>
            <a:pPr lvl="1"/>
            <a:endParaRPr lang="en-US" altLang="en-US" sz="2000">
              <a:cs typeface="Times New Roman" pitchFamily="18" charset="0"/>
            </a:endParaRPr>
          </a:p>
        </p:txBody>
      </p:sp>
      <p:sp>
        <p:nvSpPr>
          <p:cNvPr id="196612" name="Line 4"/>
          <p:cNvSpPr>
            <a:spLocks noChangeShapeType="1"/>
          </p:cNvSpPr>
          <p:nvPr/>
        </p:nvSpPr>
        <p:spPr bwMode="auto">
          <a:xfrm>
            <a:off x="457200" y="990600"/>
            <a:ext cx="8153400" cy="0"/>
          </a:xfrm>
          <a:prstGeom prst="line">
            <a:avLst/>
          </a:prstGeom>
          <a:noFill/>
          <a:ln w="190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6611">
                                            <p:txEl>
                                              <p:pRg st="0" end="0"/>
                                            </p:txEl>
                                          </p:spTgt>
                                        </p:tgtEl>
                                        <p:attrNameLst>
                                          <p:attrName>style.visibility</p:attrName>
                                        </p:attrNameLst>
                                      </p:cBhvr>
                                      <p:to>
                                        <p:strVal val="visible"/>
                                      </p:to>
                                    </p:set>
                                    <p:anim calcmode="lin" valueType="num">
                                      <p:cBhvr additive="base">
                                        <p:cTn id="7" dur="500" fill="hold"/>
                                        <p:tgtEl>
                                          <p:spTgt spid="19661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661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6611">
                                            <p:txEl>
                                              <p:pRg st="1" end="1"/>
                                            </p:txEl>
                                          </p:spTgt>
                                        </p:tgtEl>
                                        <p:attrNameLst>
                                          <p:attrName>style.visibility</p:attrName>
                                        </p:attrNameLst>
                                      </p:cBhvr>
                                      <p:to>
                                        <p:strVal val="visible"/>
                                      </p:to>
                                    </p:set>
                                    <p:anim calcmode="lin" valueType="num">
                                      <p:cBhvr additive="base">
                                        <p:cTn id="13" dur="500" fill="hold"/>
                                        <p:tgtEl>
                                          <p:spTgt spid="19661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9661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96611">
                                            <p:txEl>
                                              <p:pRg st="2" end="2"/>
                                            </p:txEl>
                                          </p:spTgt>
                                        </p:tgtEl>
                                        <p:attrNameLst>
                                          <p:attrName>style.visibility</p:attrName>
                                        </p:attrNameLst>
                                      </p:cBhvr>
                                      <p:to>
                                        <p:strVal val="visible"/>
                                      </p:to>
                                    </p:set>
                                    <p:anim calcmode="lin" valueType="num">
                                      <p:cBhvr additive="base">
                                        <p:cTn id="19" dur="500" fill="hold"/>
                                        <p:tgtEl>
                                          <p:spTgt spid="19661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9661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96611">
                                            <p:txEl>
                                              <p:pRg st="3" end="3"/>
                                            </p:txEl>
                                          </p:spTgt>
                                        </p:tgtEl>
                                        <p:attrNameLst>
                                          <p:attrName>style.visibility</p:attrName>
                                        </p:attrNameLst>
                                      </p:cBhvr>
                                      <p:to>
                                        <p:strVal val="visible"/>
                                      </p:to>
                                    </p:set>
                                    <p:anim calcmode="lin" valueType="num">
                                      <p:cBhvr additive="base">
                                        <p:cTn id="25" dur="500" fill="hold"/>
                                        <p:tgtEl>
                                          <p:spTgt spid="19661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9661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96611">
                                            <p:txEl>
                                              <p:pRg st="4" end="4"/>
                                            </p:txEl>
                                          </p:spTgt>
                                        </p:tgtEl>
                                        <p:attrNameLst>
                                          <p:attrName>style.visibility</p:attrName>
                                        </p:attrNameLst>
                                      </p:cBhvr>
                                      <p:to>
                                        <p:strVal val="visible"/>
                                      </p:to>
                                    </p:set>
                                    <p:anim calcmode="lin" valueType="num">
                                      <p:cBhvr additive="base">
                                        <p:cTn id="31" dur="500" fill="hold"/>
                                        <p:tgtEl>
                                          <p:spTgt spid="196611">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96611">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1" grpId="0" build="p" bldLvl="3"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a:xfrm>
            <a:off x="1150938" y="350838"/>
            <a:ext cx="7577137" cy="682625"/>
          </a:xfrm>
        </p:spPr>
        <p:txBody>
          <a:bodyPr/>
          <a:lstStyle/>
          <a:p>
            <a:r>
              <a:rPr lang="en-US" altLang="en-US" sz="2800" b="1">
                <a:solidFill>
                  <a:srgbClr val="333399"/>
                </a:solidFill>
              </a:rPr>
              <a:t>SitesDb Project Objectives</a:t>
            </a:r>
            <a:endParaRPr lang="en-US" altLang="en-US" sz="1000" b="1">
              <a:solidFill>
                <a:srgbClr val="333399"/>
              </a:solidFill>
            </a:endParaRPr>
          </a:p>
        </p:txBody>
      </p:sp>
      <p:sp>
        <p:nvSpPr>
          <p:cNvPr id="198659" name="Rectangle 3"/>
          <p:cNvSpPr>
            <a:spLocks noGrp="1" noChangeArrowheads="1"/>
          </p:cNvSpPr>
          <p:nvPr>
            <p:ph type="body" idx="1"/>
          </p:nvPr>
        </p:nvSpPr>
        <p:spPr>
          <a:xfrm>
            <a:off x="304800" y="1219200"/>
            <a:ext cx="8534400" cy="5181600"/>
          </a:xfrm>
        </p:spPr>
        <p:txBody>
          <a:bodyPr/>
          <a:lstStyle/>
          <a:p>
            <a:pPr>
              <a:lnSpc>
                <a:spcPct val="90000"/>
              </a:lnSpc>
            </a:pPr>
            <a:r>
              <a:rPr lang="en-US" altLang="en-US" sz="2000" dirty="0"/>
              <a:t>Provide an accurate and unified database of current and historical information (metadata) relating to Bureau Observation Sites.</a:t>
            </a:r>
            <a:br>
              <a:rPr lang="en-US" altLang="en-US" sz="2000" dirty="0"/>
            </a:br>
            <a:endParaRPr lang="en-US" altLang="en-US" sz="2000" dirty="0"/>
          </a:p>
          <a:p>
            <a:pPr>
              <a:lnSpc>
                <a:spcPct val="90000"/>
              </a:lnSpc>
            </a:pPr>
            <a:r>
              <a:rPr lang="en-US" altLang="en-US" sz="2000" dirty="0"/>
              <a:t>Directly support the Climate Archive and assist with Observations, Engineering and Hydrology program functions.</a:t>
            </a:r>
            <a:br>
              <a:rPr lang="en-US" altLang="en-US" sz="2000" dirty="0"/>
            </a:br>
            <a:endParaRPr lang="en-US" altLang="en-US" sz="2000" dirty="0"/>
          </a:p>
          <a:p>
            <a:pPr>
              <a:lnSpc>
                <a:spcPct val="90000"/>
              </a:lnSpc>
            </a:pPr>
            <a:r>
              <a:rPr lang="en-US" altLang="en-US" sz="2000" dirty="0"/>
              <a:t>Provide an accurate source of data from which other systems can update common information </a:t>
            </a:r>
            <a:r>
              <a:rPr lang="en-US" altLang="en-US" sz="2000" dirty="0" smtClean="0"/>
              <a:t>(Station </a:t>
            </a:r>
            <a:r>
              <a:rPr lang="en-US" altLang="en-US" sz="2000" dirty="0"/>
              <a:t>dictionaries </a:t>
            </a:r>
            <a:r>
              <a:rPr lang="en-US" altLang="en-US" sz="2000" dirty="0" err="1"/>
              <a:t>etc</a:t>
            </a:r>
            <a:r>
              <a:rPr lang="en-US" altLang="en-US" sz="2000" dirty="0"/>
              <a:t>).</a:t>
            </a:r>
            <a:br>
              <a:rPr lang="en-US" altLang="en-US" sz="2000" dirty="0"/>
            </a:br>
            <a:endParaRPr lang="en-US" altLang="en-US" sz="2000" dirty="0"/>
          </a:p>
          <a:p>
            <a:pPr>
              <a:lnSpc>
                <a:spcPct val="90000"/>
              </a:lnSpc>
            </a:pPr>
            <a:r>
              <a:rPr lang="en-US" altLang="en-US" sz="2000" dirty="0"/>
              <a:t>Replace many of the functions of paper Station Files, (registration of new stations, station inspections etc.)</a:t>
            </a:r>
            <a:br>
              <a:rPr lang="en-US" altLang="en-US" sz="2000" dirty="0"/>
            </a:br>
            <a:endParaRPr lang="en-US" altLang="en-US" sz="2000" dirty="0"/>
          </a:p>
          <a:p>
            <a:pPr>
              <a:lnSpc>
                <a:spcPct val="90000"/>
              </a:lnSpc>
            </a:pPr>
            <a:r>
              <a:rPr lang="en-US" altLang="en-US" sz="2000" dirty="0"/>
              <a:t>Rationalize and enhance a number of independent systems in </a:t>
            </a:r>
            <a:r>
              <a:rPr lang="en-US" altLang="en-US" sz="2000" dirty="0" smtClean="0"/>
              <a:t>Climate Archive, Observations &amp; Infrastructure, </a:t>
            </a:r>
            <a:r>
              <a:rPr lang="en-US" altLang="en-US" sz="2000" dirty="0"/>
              <a:t>Hydrology and </a:t>
            </a:r>
            <a:r>
              <a:rPr lang="en-US" altLang="en-US" sz="2000" dirty="0" smtClean="0"/>
              <a:t>Regions.</a:t>
            </a:r>
            <a:endParaRPr lang="en-US" altLang="en-US" sz="2000" dirty="0"/>
          </a:p>
          <a:p>
            <a:pPr>
              <a:lnSpc>
                <a:spcPct val="90000"/>
              </a:lnSpc>
            </a:pPr>
            <a:endParaRPr lang="en-US" altLang="en-US" sz="2000" dirty="0"/>
          </a:p>
          <a:p>
            <a:pPr>
              <a:lnSpc>
                <a:spcPct val="90000"/>
              </a:lnSpc>
            </a:pPr>
            <a:r>
              <a:rPr lang="en-US" altLang="en-US" sz="2000" dirty="0"/>
              <a:t>Provide a core facility around which other program specific tables may be developed.</a:t>
            </a:r>
          </a:p>
          <a:p>
            <a:pPr>
              <a:lnSpc>
                <a:spcPct val="90000"/>
              </a:lnSpc>
            </a:pPr>
            <a:endParaRPr lang="en-US" altLang="en-US" sz="2200" dirty="0"/>
          </a:p>
        </p:txBody>
      </p:sp>
      <p:sp>
        <p:nvSpPr>
          <p:cNvPr id="198660" name="Line 4"/>
          <p:cNvSpPr>
            <a:spLocks noChangeShapeType="1"/>
          </p:cNvSpPr>
          <p:nvPr/>
        </p:nvSpPr>
        <p:spPr bwMode="auto">
          <a:xfrm>
            <a:off x="457200" y="990600"/>
            <a:ext cx="8153400" cy="0"/>
          </a:xfrm>
          <a:prstGeom prst="line">
            <a:avLst/>
          </a:prstGeom>
          <a:noFill/>
          <a:ln w="190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8659">
                                            <p:txEl>
                                              <p:pRg st="0" end="0"/>
                                            </p:txEl>
                                          </p:spTgt>
                                        </p:tgtEl>
                                        <p:attrNameLst>
                                          <p:attrName>style.visibility</p:attrName>
                                        </p:attrNameLst>
                                      </p:cBhvr>
                                      <p:to>
                                        <p:strVal val="visible"/>
                                      </p:to>
                                    </p:set>
                                    <p:anim calcmode="lin" valueType="num">
                                      <p:cBhvr additive="base">
                                        <p:cTn id="7" dur="500" fill="hold"/>
                                        <p:tgtEl>
                                          <p:spTgt spid="19865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865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8659">
                                            <p:txEl>
                                              <p:pRg st="1" end="1"/>
                                            </p:txEl>
                                          </p:spTgt>
                                        </p:tgtEl>
                                        <p:attrNameLst>
                                          <p:attrName>style.visibility</p:attrName>
                                        </p:attrNameLst>
                                      </p:cBhvr>
                                      <p:to>
                                        <p:strVal val="visible"/>
                                      </p:to>
                                    </p:set>
                                    <p:anim calcmode="lin" valueType="num">
                                      <p:cBhvr additive="base">
                                        <p:cTn id="13" dur="500" fill="hold"/>
                                        <p:tgtEl>
                                          <p:spTgt spid="19865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9865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98659">
                                            <p:txEl>
                                              <p:pRg st="2" end="2"/>
                                            </p:txEl>
                                          </p:spTgt>
                                        </p:tgtEl>
                                        <p:attrNameLst>
                                          <p:attrName>style.visibility</p:attrName>
                                        </p:attrNameLst>
                                      </p:cBhvr>
                                      <p:to>
                                        <p:strVal val="visible"/>
                                      </p:to>
                                    </p:set>
                                    <p:anim calcmode="lin" valueType="num">
                                      <p:cBhvr additive="base">
                                        <p:cTn id="19" dur="500" fill="hold"/>
                                        <p:tgtEl>
                                          <p:spTgt spid="19865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9865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98659">
                                            <p:txEl>
                                              <p:pRg st="3" end="3"/>
                                            </p:txEl>
                                          </p:spTgt>
                                        </p:tgtEl>
                                        <p:attrNameLst>
                                          <p:attrName>style.visibility</p:attrName>
                                        </p:attrNameLst>
                                      </p:cBhvr>
                                      <p:to>
                                        <p:strVal val="visible"/>
                                      </p:to>
                                    </p:set>
                                    <p:anim calcmode="lin" valueType="num">
                                      <p:cBhvr additive="base">
                                        <p:cTn id="25" dur="500" fill="hold"/>
                                        <p:tgtEl>
                                          <p:spTgt spid="198659">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9865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98659">
                                            <p:txEl>
                                              <p:pRg st="4" end="4"/>
                                            </p:txEl>
                                          </p:spTgt>
                                        </p:tgtEl>
                                        <p:attrNameLst>
                                          <p:attrName>style.visibility</p:attrName>
                                        </p:attrNameLst>
                                      </p:cBhvr>
                                      <p:to>
                                        <p:strVal val="visible"/>
                                      </p:to>
                                    </p:set>
                                    <p:anim calcmode="lin" valueType="num">
                                      <p:cBhvr additive="base">
                                        <p:cTn id="31" dur="500" fill="hold"/>
                                        <p:tgtEl>
                                          <p:spTgt spid="198659">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9865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98659">
                                            <p:txEl>
                                              <p:pRg st="6" end="6"/>
                                            </p:txEl>
                                          </p:spTgt>
                                        </p:tgtEl>
                                        <p:attrNameLst>
                                          <p:attrName>style.visibility</p:attrName>
                                        </p:attrNameLst>
                                      </p:cBhvr>
                                      <p:to>
                                        <p:strVal val="visible"/>
                                      </p:to>
                                    </p:set>
                                    <p:anim calcmode="lin" valueType="num">
                                      <p:cBhvr additive="base">
                                        <p:cTn id="37" dur="500" fill="hold"/>
                                        <p:tgtEl>
                                          <p:spTgt spid="198659">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98659">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59"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00706" name="Group 2"/>
          <p:cNvGrpSpPr>
            <a:grpSpLocks/>
          </p:cNvGrpSpPr>
          <p:nvPr/>
        </p:nvGrpSpPr>
        <p:grpSpPr bwMode="auto">
          <a:xfrm>
            <a:off x="3657600" y="5591175"/>
            <a:ext cx="1790700" cy="1143000"/>
            <a:chOff x="2520" y="3504"/>
            <a:chExt cx="1128" cy="720"/>
          </a:xfrm>
        </p:grpSpPr>
        <p:sp>
          <p:nvSpPr>
            <p:cNvPr id="200707" name="Oval 3"/>
            <p:cNvSpPr>
              <a:spLocks noChangeArrowheads="1"/>
            </p:cNvSpPr>
            <p:nvPr/>
          </p:nvSpPr>
          <p:spPr bwMode="auto">
            <a:xfrm>
              <a:off x="2520" y="3984"/>
              <a:ext cx="1128" cy="240"/>
            </a:xfrm>
            <a:prstGeom prst="ellipse">
              <a:avLst/>
            </a:prstGeom>
            <a:solidFill>
              <a:srgbClr val="99CCFF"/>
            </a:solidFill>
            <a:ln w="9525">
              <a:solidFill>
                <a:srgbClr val="000000"/>
              </a:solidFill>
              <a:round/>
              <a:headEnd/>
              <a:tailEnd/>
            </a:ln>
          </p:spPr>
          <p:txBody>
            <a:bodyPr/>
            <a:lstStyle/>
            <a:p>
              <a:endParaRPr lang="en-AU"/>
            </a:p>
          </p:txBody>
        </p:sp>
        <p:sp>
          <p:nvSpPr>
            <p:cNvPr id="200708" name="Rectangle 4"/>
            <p:cNvSpPr>
              <a:spLocks noChangeArrowheads="1"/>
            </p:cNvSpPr>
            <p:nvPr/>
          </p:nvSpPr>
          <p:spPr bwMode="auto">
            <a:xfrm>
              <a:off x="2520" y="3624"/>
              <a:ext cx="1128" cy="480"/>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200709" name="Line 5"/>
            <p:cNvSpPr>
              <a:spLocks noChangeShapeType="1"/>
            </p:cNvSpPr>
            <p:nvPr/>
          </p:nvSpPr>
          <p:spPr bwMode="auto">
            <a:xfrm>
              <a:off x="2520" y="3624"/>
              <a:ext cx="0" cy="48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00710" name="Line 6"/>
            <p:cNvSpPr>
              <a:spLocks noChangeShapeType="1"/>
            </p:cNvSpPr>
            <p:nvPr/>
          </p:nvSpPr>
          <p:spPr bwMode="auto">
            <a:xfrm>
              <a:off x="3648" y="3624"/>
              <a:ext cx="0" cy="48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00711" name="Oval 7"/>
            <p:cNvSpPr>
              <a:spLocks noChangeArrowheads="1"/>
            </p:cNvSpPr>
            <p:nvPr/>
          </p:nvSpPr>
          <p:spPr bwMode="auto">
            <a:xfrm>
              <a:off x="2520" y="3504"/>
              <a:ext cx="1128" cy="240"/>
            </a:xfrm>
            <a:prstGeom prst="ellipse">
              <a:avLst/>
            </a:prstGeom>
            <a:solidFill>
              <a:srgbClr val="99CCFF"/>
            </a:solidFill>
            <a:ln w="9525">
              <a:solidFill>
                <a:srgbClr val="000000"/>
              </a:solidFill>
              <a:round/>
              <a:headEnd/>
              <a:tailEnd/>
            </a:ln>
          </p:spPr>
          <p:txBody>
            <a:bodyPr/>
            <a:lstStyle/>
            <a:p>
              <a:endParaRPr lang="en-AU"/>
            </a:p>
          </p:txBody>
        </p:sp>
        <p:sp>
          <p:nvSpPr>
            <p:cNvPr id="200712" name="Text Box 8"/>
            <p:cNvSpPr txBox="1">
              <a:spLocks noChangeArrowheads="1"/>
            </p:cNvSpPr>
            <p:nvPr/>
          </p:nvSpPr>
          <p:spPr bwMode="auto">
            <a:xfrm rot="10800000" flipV="1">
              <a:off x="2688" y="3792"/>
              <a:ext cx="816" cy="336"/>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b="1">
                  <a:latin typeface="Arial Black" pitchFamily="34" charset="0"/>
                  <a:cs typeface="Arial" pitchFamily="34" charset="0"/>
                </a:rPr>
                <a:t>Oracle</a:t>
              </a:r>
            </a:p>
            <a:p>
              <a:pPr algn="ctr" eaLnBrk="0" hangingPunct="0"/>
              <a:r>
                <a:rPr lang="en-US" altLang="en-US" b="1">
                  <a:latin typeface="Arial Black" pitchFamily="34" charset="0"/>
                  <a:cs typeface="Arial" pitchFamily="34" charset="0"/>
                </a:rPr>
                <a:t>Database</a:t>
              </a:r>
            </a:p>
          </p:txBody>
        </p:sp>
      </p:grpSp>
      <p:sp>
        <p:nvSpPr>
          <p:cNvPr id="200713" name="Rectangle 9"/>
          <p:cNvSpPr>
            <a:spLocks noGrp="1" noChangeArrowheads="1"/>
          </p:cNvSpPr>
          <p:nvPr>
            <p:ph type="title" idx="4294967295"/>
          </p:nvPr>
        </p:nvSpPr>
        <p:spPr>
          <a:xfrm>
            <a:off x="228600" y="76200"/>
            <a:ext cx="8839200" cy="457200"/>
          </a:xfrm>
        </p:spPr>
        <p:txBody>
          <a:bodyPr/>
          <a:lstStyle/>
          <a:p>
            <a:r>
              <a:rPr lang="en-US" altLang="en-US" sz="2800" b="1">
                <a:solidFill>
                  <a:srgbClr val="333399"/>
                </a:solidFill>
              </a:rPr>
              <a:t>What are the SitesDb System Components ?</a:t>
            </a:r>
          </a:p>
        </p:txBody>
      </p:sp>
      <p:sp>
        <p:nvSpPr>
          <p:cNvPr id="200714" name="Line 10"/>
          <p:cNvSpPr>
            <a:spLocks noChangeShapeType="1"/>
          </p:cNvSpPr>
          <p:nvPr/>
        </p:nvSpPr>
        <p:spPr bwMode="auto">
          <a:xfrm>
            <a:off x="228600" y="600075"/>
            <a:ext cx="8686800" cy="0"/>
          </a:xfrm>
          <a:prstGeom prst="line">
            <a:avLst/>
          </a:prstGeom>
          <a:noFill/>
          <a:ln w="190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
        <p:nvSpPr>
          <p:cNvPr id="200715" name="Text Box 11"/>
          <p:cNvSpPr txBox="1">
            <a:spLocks noChangeArrowheads="1"/>
          </p:cNvSpPr>
          <p:nvPr/>
        </p:nvSpPr>
        <p:spPr bwMode="auto">
          <a:xfrm rot="10800000" flipV="1">
            <a:off x="5638800" y="4114800"/>
            <a:ext cx="3505200" cy="2514600"/>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72000" tIns="72000" rIns="72000" bIns="72000"/>
          <a:lstStyle>
            <a:lvl1pPr marL="457200" indent="-457200" eaLnBrk="0" hangingPunct="0">
              <a:defRPr sz="1600">
                <a:solidFill>
                  <a:schemeClr val="tx1"/>
                </a:solidFill>
                <a:latin typeface="Arial" pitchFamily="34" charset="0"/>
                <a:ea typeface="MS PGothic" pitchFamily="34" charset="-128"/>
              </a:defRPr>
            </a:lvl1pPr>
            <a:lvl2pPr marL="914400" indent="-457200" eaLnBrk="0" hangingPunct="0">
              <a:defRPr sz="1600">
                <a:solidFill>
                  <a:schemeClr val="tx1"/>
                </a:solidFill>
                <a:latin typeface="Arial" pitchFamily="34" charset="0"/>
                <a:ea typeface="MS PGothic" pitchFamily="34" charset="-128"/>
              </a:defRPr>
            </a:lvl2pPr>
            <a:lvl3pPr marL="1371600" indent="-457200" eaLnBrk="0" hangingPunct="0">
              <a:defRPr sz="1600">
                <a:solidFill>
                  <a:schemeClr val="tx1"/>
                </a:solidFill>
                <a:latin typeface="Arial" pitchFamily="34" charset="0"/>
                <a:ea typeface="MS PGothic" pitchFamily="34" charset="-128"/>
              </a:defRPr>
            </a:lvl3pPr>
            <a:lvl4pPr marL="1828800" indent="-457200" eaLnBrk="0" hangingPunct="0">
              <a:defRPr sz="1600">
                <a:solidFill>
                  <a:schemeClr val="tx1"/>
                </a:solidFill>
                <a:latin typeface="Arial" pitchFamily="34" charset="0"/>
                <a:ea typeface="MS PGothic" pitchFamily="34" charset="-128"/>
              </a:defRPr>
            </a:lvl4pPr>
            <a:lvl5pPr marL="2286000" indent="-457200" eaLnBrk="0" hangingPunct="0">
              <a:defRPr sz="1600">
                <a:solidFill>
                  <a:schemeClr val="tx1"/>
                </a:solidFill>
                <a:latin typeface="Arial" pitchFamily="34" charset="0"/>
                <a:ea typeface="MS PGothic" pitchFamily="34" charset="-128"/>
              </a:defRPr>
            </a:lvl5pPr>
            <a:lvl6pPr marL="2743200" indent="-457200" eaLnBrk="0" fontAlgn="base" hangingPunct="0">
              <a:spcBef>
                <a:spcPct val="0"/>
              </a:spcBef>
              <a:spcAft>
                <a:spcPct val="0"/>
              </a:spcAft>
              <a:defRPr sz="1600">
                <a:solidFill>
                  <a:schemeClr val="tx1"/>
                </a:solidFill>
                <a:latin typeface="Arial" pitchFamily="34" charset="0"/>
                <a:ea typeface="MS PGothic" pitchFamily="34" charset="-128"/>
              </a:defRPr>
            </a:lvl6pPr>
            <a:lvl7pPr marL="3200400" indent="-457200" eaLnBrk="0" fontAlgn="base" hangingPunct="0">
              <a:spcBef>
                <a:spcPct val="0"/>
              </a:spcBef>
              <a:spcAft>
                <a:spcPct val="0"/>
              </a:spcAft>
              <a:defRPr sz="1600">
                <a:solidFill>
                  <a:schemeClr val="tx1"/>
                </a:solidFill>
                <a:latin typeface="Arial" pitchFamily="34" charset="0"/>
                <a:ea typeface="MS PGothic" pitchFamily="34" charset="-128"/>
              </a:defRPr>
            </a:lvl7pPr>
            <a:lvl8pPr marL="3657600" indent="-457200" eaLnBrk="0" fontAlgn="base" hangingPunct="0">
              <a:spcBef>
                <a:spcPct val="0"/>
              </a:spcBef>
              <a:spcAft>
                <a:spcPct val="0"/>
              </a:spcAft>
              <a:defRPr sz="1600">
                <a:solidFill>
                  <a:schemeClr val="tx1"/>
                </a:solidFill>
                <a:latin typeface="Arial" pitchFamily="34" charset="0"/>
                <a:ea typeface="MS PGothic" pitchFamily="34" charset="-128"/>
              </a:defRPr>
            </a:lvl8pPr>
            <a:lvl9pPr marL="4114800" indent="-457200" eaLnBrk="0" fontAlgn="base" hangingPunct="0">
              <a:spcBef>
                <a:spcPct val="0"/>
              </a:spcBef>
              <a:spcAft>
                <a:spcPct val="0"/>
              </a:spcAft>
              <a:defRPr sz="1600">
                <a:solidFill>
                  <a:schemeClr val="tx1"/>
                </a:solidFill>
                <a:latin typeface="Arial" pitchFamily="34" charset="0"/>
                <a:ea typeface="MS PGothic" pitchFamily="34" charset="-128"/>
              </a:defRPr>
            </a:lvl9pPr>
          </a:lstStyle>
          <a:p>
            <a:r>
              <a:rPr lang="en-US" altLang="en-US" b="1">
                <a:cs typeface="Arial" pitchFamily="34" charset="0"/>
              </a:rPr>
              <a:t>Facts Table</a:t>
            </a:r>
          </a:p>
          <a:p>
            <a:pPr>
              <a:buFontTx/>
              <a:buChar char="•"/>
            </a:pPr>
            <a:r>
              <a:rPr lang="en-US" altLang="en-US" sz="1400" b="1">
                <a:cs typeface="Arial" pitchFamily="34" charset="0"/>
              </a:rPr>
              <a:t>Approx 200 users maintaining data</a:t>
            </a:r>
          </a:p>
          <a:p>
            <a:pPr>
              <a:buFontTx/>
              <a:buChar char="•"/>
            </a:pPr>
            <a:r>
              <a:rPr lang="en-US" altLang="en-US" sz="1400" b="1">
                <a:cs typeface="Arial" pitchFamily="34" charset="0"/>
              </a:rPr>
              <a:t>Approx 200K entries last 12 months</a:t>
            </a:r>
          </a:p>
          <a:p>
            <a:pPr>
              <a:buFontTx/>
              <a:buChar char="•"/>
            </a:pPr>
            <a:r>
              <a:rPr lang="en-US" altLang="en-US" sz="1400" b="1">
                <a:cs typeface="Arial" pitchFamily="34" charset="0"/>
              </a:rPr>
              <a:t>Storing 60K documents (objects)</a:t>
            </a:r>
          </a:p>
          <a:p>
            <a:pPr>
              <a:buFontTx/>
              <a:buChar char="•"/>
            </a:pPr>
            <a:r>
              <a:rPr lang="en-US" altLang="en-US" sz="1400" b="1">
                <a:cs typeface="Arial" pitchFamily="34" charset="0"/>
              </a:rPr>
              <a:t>30K to 60K hits per month</a:t>
            </a:r>
          </a:p>
          <a:p>
            <a:pPr>
              <a:buFontTx/>
              <a:buChar char="•"/>
            </a:pPr>
            <a:r>
              <a:rPr lang="en-US" altLang="en-US" sz="1400" b="1">
                <a:cs typeface="Arial" pitchFamily="34" charset="0"/>
              </a:rPr>
              <a:t>Access to over 150 dynamic reports</a:t>
            </a:r>
          </a:p>
          <a:p>
            <a:pPr>
              <a:buFontTx/>
              <a:buChar char="•"/>
            </a:pPr>
            <a:r>
              <a:rPr lang="en-US" altLang="en-US" sz="1400" b="1">
                <a:cs typeface="Arial" pitchFamily="34" charset="0"/>
              </a:rPr>
              <a:t>Many forums - help /discuss /resolve</a:t>
            </a:r>
            <a:r>
              <a:rPr lang="en-US" altLang="en-US" sz="1400">
                <a:cs typeface="Arial" pitchFamily="34" charset="0"/>
              </a:rPr>
              <a:t> </a:t>
            </a:r>
          </a:p>
          <a:p>
            <a:endParaRPr lang="en-US" altLang="en-US" sz="1400">
              <a:cs typeface="Arial" pitchFamily="34" charset="0"/>
            </a:endParaRPr>
          </a:p>
        </p:txBody>
      </p:sp>
      <p:grpSp>
        <p:nvGrpSpPr>
          <p:cNvPr id="200716" name="Group 12"/>
          <p:cNvGrpSpPr>
            <a:grpSpLocks/>
          </p:cNvGrpSpPr>
          <p:nvPr/>
        </p:nvGrpSpPr>
        <p:grpSpPr bwMode="auto">
          <a:xfrm>
            <a:off x="96838" y="842963"/>
            <a:ext cx="2468562" cy="5627687"/>
            <a:chOff x="61" y="531"/>
            <a:chExt cx="1555" cy="3545"/>
          </a:xfrm>
        </p:grpSpPr>
        <p:pic>
          <p:nvPicPr>
            <p:cNvPr id="200717" name="Picture 13" descr="sdbf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 y="704"/>
              <a:ext cx="1319" cy="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0718" name="Text Box 14"/>
            <p:cNvSpPr txBox="1">
              <a:spLocks noChangeArrowheads="1"/>
            </p:cNvSpPr>
            <p:nvPr/>
          </p:nvSpPr>
          <p:spPr bwMode="auto">
            <a:xfrm rot="10800000" flipV="1">
              <a:off x="432" y="2736"/>
              <a:ext cx="864" cy="1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sz="1200" b="1">
                  <a:cs typeface="Arial" pitchFamily="34" charset="0"/>
                </a:rPr>
                <a:t>Client Server</a:t>
              </a:r>
            </a:p>
          </p:txBody>
        </p:sp>
        <p:sp>
          <p:nvSpPr>
            <p:cNvPr id="200719" name="Text Box 15"/>
            <p:cNvSpPr txBox="1">
              <a:spLocks noChangeArrowheads="1"/>
            </p:cNvSpPr>
            <p:nvPr/>
          </p:nvSpPr>
          <p:spPr bwMode="auto">
            <a:xfrm rot="10800000" flipV="1">
              <a:off x="160" y="531"/>
              <a:ext cx="1122" cy="14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b="1">
                  <a:cs typeface="Arial" pitchFamily="34" charset="0"/>
                </a:rPr>
                <a:t>Front End Tools</a:t>
              </a:r>
            </a:p>
          </p:txBody>
        </p:sp>
        <p:sp>
          <p:nvSpPr>
            <p:cNvPr id="200720" name="AutoShape 16"/>
            <p:cNvSpPr>
              <a:spLocks noChangeArrowheads="1"/>
            </p:cNvSpPr>
            <p:nvPr/>
          </p:nvSpPr>
          <p:spPr bwMode="auto">
            <a:xfrm rot="-2354220">
              <a:off x="1463" y="1739"/>
              <a:ext cx="153" cy="2337"/>
            </a:xfrm>
            <a:prstGeom prst="upDownArrow">
              <a:avLst>
                <a:gd name="adj1" fmla="val 50000"/>
                <a:gd name="adj2" fmla="val 305490"/>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2400">
                <a:solidFill>
                  <a:schemeClr val="hlink"/>
                </a:solidFill>
                <a:latin typeface="Times New Roman" pitchFamily="18" charset="0"/>
                <a:cs typeface="Arial" pitchFamily="34" charset="0"/>
              </a:endParaRPr>
            </a:p>
          </p:txBody>
        </p:sp>
        <p:sp>
          <p:nvSpPr>
            <p:cNvPr id="200721" name="Text Box 17"/>
            <p:cNvSpPr txBox="1">
              <a:spLocks noChangeArrowheads="1"/>
            </p:cNvSpPr>
            <p:nvPr/>
          </p:nvSpPr>
          <p:spPr bwMode="auto">
            <a:xfrm rot="10800000" flipV="1">
              <a:off x="455" y="1784"/>
              <a:ext cx="673" cy="272"/>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sz="2000" b="1">
                  <a:solidFill>
                    <a:schemeClr val="bg2"/>
                  </a:solidFill>
                  <a:cs typeface="Arial" pitchFamily="34" charset="0"/>
                </a:rPr>
                <a:t>Maintain</a:t>
              </a:r>
              <a:endParaRPr lang="en-US" altLang="en-US" sz="1400" b="1">
                <a:solidFill>
                  <a:schemeClr val="bg2"/>
                </a:solidFill>
                <a:cs typeface="Arial" pitchFamily="34" charset="0"/>
              </a:endParaRPr>
            </a:p>
          </p:txBody>
        </p:sp>
      </p:grpSp>
      <p:grpSp>
        <p:nvGrpSpPr>
          <p:cNvPr id="200722" name="Group 18"/>
          <p:cNvGrpSpPr>
            <a:grpSpLocks/>
          </p:cNvGrpSpPr>
          <p:nvPr/>
        </p:nvGrpSpPr>
        <p:grpSpPr bwMode="auto">
          <a:xfrm>
            <a:off x="1670050" y="3432175"/>
            <a:ext cx="3702050" cy="2465388"/>
            <a:chOff x="1052" y="2162"/>
            <a:chExt cx="2332" cy="1553"/>
          </a:xfrm>
        </p:grpSpPr>
        <p:sp>
          <p:nvSpPr>
            <p:cNvPr id="200723" name="AutoShape 19"/>
            <p:cNvSpPr>
              <a:spLocks noChangeArrowheads="1"/>
            </p:cNvSpPr>
            <p:nvPr/>
          </p:nvSpPr>
          <p:spPr bwMode="auto">
            <a:xfrm>
              <a:off x="2766" y="3212"/>
              <a:ext cx="210" cy="503"/>
            </a:xfrm>
            <a:prstGeom prst="upDownArrow">
              <a:avLst>
                <a:gd name="adj1" fmla="val 50000"/>
                <a:gd name="adj2" fmla="val 4790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00724" name="Text Box 20"/>
            <p:cNvSpPr txBox="1">
              <a:spLocks noChangeArrowheads="1"/>
            </p:cNvSpPr>
            <p:nvPr/>
          </p:nvSpPr>
          <p:spPr bwMode="auto">
            <a:xfrm rot="10800000" flipV="1">
              <a:off x="1584" y="2608"/>
              <a:ext cx="759" cy="12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sz="1200" b="1">
                  <a:cs typeface="Arial" pitchFamily="34" charset="0"/>
                </a:rPr>
                <a:t>WEB Server</a:t>
              </a:r>
            </a:p>
          </p:txBody>
        </p:sp>
        <p:grpSp>
          <p:nvGrpSpPr>
            <p:cNvPr id="200725" name="Group 21"/>
            <p:cNvGrpSpPr>
              <a:grpSpLocks/>
            </p:cNvGrpSpPr>
            <p:nvPr/>
          </p:nvGrpSpPr>
          <p:grpSpPr bwMode="auto">
            <a:xfrm>
              <a:off x="2304" y="2564"/>
              <a:ext cx="1080" cy="648"/>
              <a:chOff x="2284" y="2372"/>
              <a:chExt cx="1080" cy="648"/>
            </a:xfrm>
          </p:grpSpPr>
          <p:sp>
            <p:nvSpPr>
              <p:cNvPr id="200726" name="Rectangle 22"/>
              <p:cNvSpPr>
                <a:spLocks noChangeArrowheads="1"/>
              </p:cNvSpPr>
              <p:nvPr/>
            </p:nvSpPr>
            <p:spPr bwMode="auto">
              <a:xfrm>
                <a:off x="2284" y="2372"/>
                <a:ext cx="1080" cy="648"/>
              </a:xfrm>
              <a:prstGeom prst="rect">
                <a:avLst/>
              </a:prstGeom>
              <a:solidFill>
                <a:srgbClr val="FFFFCC"/>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endParaRPr lang="en-AU"/>
              </a:p>
            </p:txBody>
          </p:sp>
          <p:sp>
            <p:nvSpPr>
              <p:cNvPr id="200727" name="Text Box 23"/>
              <p:cNvSpPr txBox="1">
                <a:spLocks noChangeArrowheads="1"/>
              </p:cNvSpPr>
              <p:nvPr/>
            </p:nvSpPr>
            <p:spPr bwMode="auto">
              <a:xfrm rot="10800000" flipV="1">
                <a:off x="2356" y="2464"/>
                <a:ext cx="1008" cy="480"/>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b="1">
                    <a:latin typeface="Arial Black" pitchFamily="34" charset="0"/>
                    <a:cs typeface="Arial" pitchFamily="34" charset="0"/>
                  </a:rPr>
                  <a:t>Oracle</a:t>
                </a:r>
              </a:p>
              <a:p>
                <a:pPr algn="ctr" eaLnBrk="0" hangingPunct="0"/>
                <a:r>
                  <a:rPr lang="en-US" altLang="en-US" b="1">
                    <a:latin typeface="Arial Black" pitchFamily="34" charset="0"/>
                    <a:cs typeface="Arial" pitchFamily="34" charset="0"/>
                  </a:rPr>
                  <a:t>Application</a:t>
                </a:r>
              </a:p>
              <a:p>
                <a:pPr algn="ctr" eaLnBrk="0" hangingPunct="0"/>
                <a:r>
                  <a:rPr lang="en-US" altLang="en-US" b="1">
                    <a:latin typeface="Arial Black" pitchFamily="34" charset="0"/>
                    <a:cs typeface="Arial" pitchFamily="34" charset="0"/>
                  </a:rPr>
                  <a:t>Server</a:t>
                </a:r>
              </a:p>
            </p:txBody>
          </p:sp>
        </p:grpSp>
        <p:sp>
          <p:nvSpPr>
            <p:cNvPr id="200728" name="AutoShape 24"/>
            <p:cNvSpPr>
              <a:spLocks noChangeArrowheads="1"/>
            </p:cNvSpPr>
            <p:nvPr/>
          </p:nvSpPr>
          <p:spPr bwMode="auto">
            <a:xfrm rot="-3544499">
              <a:off x="1625" y="1589"/>
              <a:ext cx="153" cy="1299"/>
            </a:xfrm>
            <a:prstGeom prst="upDownArrow">
              <a:avLst>
                <a:gd name="adj1" fmla="val 50000"/>
                <a:gd name="adj2" fmla="val 169804"/>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200729" name="Group 25"/>
          <p:cNvGrpSpPr>
            <a:grpSpLocks/>
          </p:cNvGrpSpPr>
          <p:nvPr/>
        </p:nvGrpSpPr>
        <p:grpSpPr bwMode="auto">
          <a:xfrm>
            <a:off x="5443538" y="838200"/>
            <a:ext cx="3757612" cy="2889250"/>
            <a:chOff x="3429" y="528"/>
            <a:chExt cx="2367" cy="1820"/>
          </a:xfrm>
        </p:grpSpPr>
        <p:sp>
          <p:nvSpPr>
            <p:cNvPr id="200730" name="Text Box 26"/>
            <p:cNvSpPr txBox="1">
              <a:spLocks noChangeArrowheads="1"/>
            </p:cNvSpPr>
            <p:nvPr/>
          </p:nvSpPr>
          <p:spPr bwMode="auto">
            <a:xfrm rot="10800000" flipV="1">
              <a:off x="4392" y="528"/>
              <a:ext cx="1224" cy="14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b="1">
                  <a:cs typeface="Arial" pitchFamily="34" charset="0"/>
                </a:rPr>
                <a:t>Forums</a:t>
              </a:r>
            </a:p>
          </p:txBody>
        </p:sp>
        <p:sp>
          <p:nvSpPr>
            <p:cNvPr id="200731" name="Text Box 27"/>
            <p:cNvSpPr txBox="1">
              <a:spLocks noChangeArrowheads="1"/>
            </p:cNvSpPr>
            <p:nvPr/>
          </p:nvSpPr>
          <p:spPr bwMode="auto">
            <a:xfrm rot="10800000" flipV="1">
              <a:off x="4284" y="1784"/>
              <a:ext cx="1512" cy="224"/>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sz="2000" b="1">
                  <a:solidFill>
                    <a:schemeClr val="bg2"/>
                  </a:solidFill>
                  <a:cs typeface="Arial" pitchFamily="34" charset="0"/>
                </a:rPr>
                <a:t>Discuss / Resolve</a:t>
              </a:r>
              <a:endParaRPr lang="en-US" altLang="en-US" b="1">
                <a:solidFill>
                  <a:schemeClr val="bg2"/>
                </a:solidFill>
                <a:cs typeface="Arial" pitchFamily="34" charset="0"/>
              </a:endParaRPr>
            </a:p>
          </p:txBody>
        </p:sp>
        <p:sp>
          <p:nvSpPr>
            <p:cNvPr id="200732" name="AutoShape 28"/>
            <p:cNvSpPr>
              <a:spLocks noChangeArrowheads="1"/>
            </p:cNvSpPr>
            <p:nvPr/>
          </p:nvSpPr>
          <p:spPr bwMode="auto">
            <a:xfrm rot="3621279">
              <a:off x="3903" y="1721"/>
              <a:ext cx="153" cy="1101"/>
            </a:xfrm>
            <a:prstGeom prst="upDownArrow">
              <a:avLst>
                <a:gd name="adj1" fmla="val 50000"/>
                <a:gd name="adj2" fmla="val 143922"/>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pic>
          <p:nvPicPr>
            <p:cNvPr id="200733" name="Picture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8" y="704"/>
              <a:ext cx="1296" cy="1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00734" name="Group 30"/>
          <p:cNvGrpSpPr>
            <a:grpSpLocks/>
          </p:cNvGrpSpPr>
          <p:nvPr/>
        </p:nvGrpSpPr>
        <p:grpSpPr bwMode="auto">
          <a:xfrm>
            <a:off x="2108200" y="842963"/>
            <a:ext cx="2493963" cy="3119437"/>
            <a:chOff x="1328" y="531"/>
            <a:chExt cx="1571" cy="1965"/>
          </a:xfrm>
        </p:grpSpPr>
        <p:pic>
          <p:nvPicPr>
            <p:cNvPr id="200735" name="Picture 31" descr="sdbb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6" y="704"/>
              <a:ext cx="1388" cy="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0736" name="Text Box 32"/>
            <p:cNvSpPr txBox="1">
              <a:spLocks noChangeArrowheads="1"/>
            </p:cNvSpPr>
            <p:nvPr/>
          </p:nvSpPr>
          <p:spPr bwMode="auto">
            <a:xfrm rot="10800000" flipV="1">
              <a:off x="1871" y="1784"/>
              <a:ext cx="673" cy="272"/>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sz="2000" b="1">
                  <a:solidFill>
                    <a:schemeClr val="bg2"/>
                  </a:solidFill>
                  <a:cs typeface="Arial" pitchFamily="34" charset="0"/>
                </a:rPr>
                <a:t>Browse</a:t>
              </a:r>
              <a:endParaRPr lang="en-US" altLang="en-US" sz="1400" b="1">
                <a:solidFill>
                  <a:schemeClr val="bg2"/>
                </a:solidFill>
                <a:cs typeface="Arial" pitchFamily="34" charset="0"/>
              </a:endParaRPr>
            </a:p>
          </p:txBody>
        </p:sp>
        <p:sp>
          <p:nvSpPr>
            <p:cNvPr id="200737" name="Text Box 33"/>
            <p:cNvSpPr txBox="1">
              <a:spLocks noChangeArrowheads="1"/>
            </p:cNvSpPr>
            <p:nvPr/>
          </p:nvSpPr>
          <p:spPr bwMode="auto">
            <a:xfrm rot="10800000" flipV="1">
              <a:off x="1328" y="531"/>
              <a:ext cx="1571" cy="14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b="1">
                  <a:cs typeface="Arial" pitchFamily="34" charset="0"/>
                </a:rPr>
                <a:t>SitesDb Web Browser</a:t>
              </a:r>
            </a:p>
          </p:txBody>
        </p:sp>
        <p:sp>
          <p:nvSpPr>
            <p:cNvPr id="200738" name="AutoShape 34"/>
            <p:cNvSpPr>
              <a:spLocks noChangeArrowheads="1"/>
            </p:cNvSpPr>
            <p:nvPr/>
          </p:nvSpPr>
          <p:spPr bwMode="auto">
            <a:xfrm rot="-2293001">
              <a:off x="2400" y="1881"/>
              <a:ext cx="192" cy="615"/>
            </a:xfrm>
            <a:prstGeom prst="upArrow">
              <a:avLst>
                <a:gd name="adj1" fmla="val 50000"/>
                <a:gd name="adj2" fmla="val 80078"/>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200739" name="Group 35"/>
          <p:cNvGrpSpPr>
            <a:grpSpLocks/>
          </p:cNvGrpSpPr>
          <p:nvPr/>
        </p:nvGrpSpPr>
        <p:grpSpPr bwMode="auto">
          <a:xfrm>
            <a:off x="4572000" y="838200"/>
            <a:ext cx="2203450" cy="2789238"/>
            <a:chOff x="2880" y="528"/>
            <a:chExt cx="1388" cy="1757"/>
          </a:xfrm>
        </p:grpSpPr>
        <p:pic>
          <p:nvPicPr>
            <p:cNvPr id="200740" name="Picture 36" descr="q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80" y="704"/>
              <a:ext cx="1388" cy="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0741" name="Text Box 37"/>
            <p:cNvSpPr txBox="1">
              <a:spLocks noChangeArrowheads="1"/>
            </p:cNvSpPr>
            <p:nvPr/>
          </p:nvSpPr>
          <p:spPr bwMode="auto">
            <a:xfrm rot="10800000" flipV="1">
              <a:off x="3216" y="1784"/>
              <a:ext cx="864" cy="224"/>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sz="2000" b="1">
                  <a:solidFill>
                    <a:schemeClr val="bg2"/>
                  </a:solidFill>
                  <a:cs typeface="Arial" pitchFamily="34" charset="0"/>
                </a:rPr>
                <a:t>Report</a:t>
              </a:r>
              <a:endParaRPr lang="en-US" altLang="en-US" b="1">
                <a:solidFill>
                  <a:schemeClr val="bg2"/>
                </a:solidFill>
                <a:cs typeface="Arial" pitchFamily="34" charset="0"/>
              </a:endParaRPr>
            </a:p>
          </p:txBody>
        </p:sp>
        <p:sp>
          <p:nvSpPr>
            <p:cNvPr id="200742" name="Text Box 38"/>
            <p:cNvSpPr txBox="1">
              <a:spLocks noChangeArrowheads="1"/>
            </p:cNvSpPr>
            <p:nvPr/>
          </p:nvSpPr>
          <p:spPr bwMode="auto">
            <a:xfrm rot="10800000" flipV="1">
              <a:off x="2880" y="528"/>
              <a:ext cx="1388" cy="12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b="1">
                  <a:cs typeface="Arial" pitchFamily="34" charset="0"/>
                </a:rPr>
                <a:t>Query Store</a:t>
              </a:r>
            </a:p>
          </p:txBody>
        </p:sp>
        <p:sp>
          <p:nvSpPr>
            <p:cNvPr id="200743" name="AutoShape 39"/>
            <p:cNvSpPr>
              <a:spLocks noChangeArrowheads="1"/>
            </p:cNvSpPr>
            <p:nvPr/>
          </p:nvSpPr>
          <p:spPr bwMode="auto">
            <a:xfrm rot="-18493000">
              <a:off x="3150" y="1833"/>
              <a:ext cx="192" cy="711"/>
            </a:xfrm>
            <a:prstGeom prst="upArrow">
              <a:avLst>
                <a:gd name="adj1" fmla="val 50000"/>
                <a:gd name="adj2" fmla="val 92578"/>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00706"/>
                                        </p:tgtEl>
                                        <p:attrNameLst>
                                          <p:attrName>style.visibility</p:attrName>
                                        </p:attrNameLst>
                                      </p:cBhvr>
                                      <p:to>
                                        <p:strVal val="visible"/>
                                      </p:to>
                                    </p:set>
                                    <p:anim calcmode="lin" valueType="num">
                                      <p:cBhvr additive="base">
                                        <p:cTn id="7" dur="500" fill="hold"/>
                                        <p:tgtEl>
                                          <p:spTgt spid="200706"/>
                                        </p:tgtEl>
                                        <p:attrNameLst>
                                          <p:attrName>ppt_x</p:attrName>
                                        </p:attrNameLst>
                                      </p:cBhvr>
                                      <p:tavLst>
                                        <p:tav tm="0">
                                          <p:val>
                                            <p:strVal val="0-#ppt_w/2"/>
                                          </p:val>
                                        </p:tav>
                                        <p:tav tm="100000">
                                          <p:val>
                                            <p:strVal val="#ppt_x"/>
                                          </p:val>
                                        </p:tav>
                                      </p:tavLst>
                                    </p:anim>
                                    <p:anim calcmode="lin" valueType="num">
                                      <p:cBhvr additive="base">
                                        <p:cTn id="8" dur="500" fill="hold"/>
                                        <p:tgtEl>
                                          <p:spTgt spid="20070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00716"/>
                                        </p:tgtEl>
                                        <p:attrNameLst>
                                          <p:attrName>style.visibility</p:attrName>
                                        </p:attrNameLst>
                                      </p:cBhvr>
                                      <p:to>
                                        <p:strVal val="visible"/>
                                      </p:to>
                                    </p:set>
                                    <p:anim calcmode="lin" valueType="num">
                                      <p:cBhvr additive="base">
                                        <p:cTn id="13" dur="500" fill="hold"/>
                                        <p:tgtEl>
                                          <p:spTgt spid="200716"/>
                                        </p:tgtEl>
                                        <p:attrNameLst>
                                          <p:attrName>ppt_x</p:attrName>
                                        </p:attrNameLst>
                                      </p:cBhvr>
                                      <p:tavLst>
                                        <p:tav tm="0">
                                          <p:val>
                                            <p:strVal val="0-#ppt_w/2"/>
                                          </p:val>
                                        </p:tav>
                                        <p:tav tm="100000">
                                          <p:val>
                                            <p:strVal val="#ppt_x"/>
                                          </p:val>
                                        </p:tav>
                                      </p:tavLst>
                                    </p:anim>
                                    <p:anim calcmode="lin" valueType="num">
                                      <p:cBhvr additive="base">
                                        <p:cTn id="14" dur="500" fill="hold"/>
                                        <p:tgtEl>
                                          <p:spTgt spid="200716"/>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200722"/>
                                        </p:tgtEl>
                                        <p:attrNameLst>
                                          <p:attrName>style.visibility</p:attrName>
                                        </p:attrNameLst>
                                      </p:cBhvr>
                                      <p:to>
                                        <p:strVal val="visible"/>
                                      </p:to>
                                    </p:set>
                                    <p:anim calcmode="lin" valueType="num">
                                      <p:cBhvr additive="base">
                                        <p:cTn id="19" dur="500" fill="hold"/>
                                        <p:tgtEl>
                                          <p:spTgt spid="200722"/>
                                        </p:tgtEl>
                                        <p:attrNameLst>
                                          <p:attrName>ppt_x</p:attrName>
                                        </p:attrNameLst>
                                      </p:cBhvr>
                                      <p:tavLst>
                                        <p:tav tm="0">
                                          <p:val>
                                            <p:strVal val="0-#ppt_w/2"/>
                                          </p:val>
                                        </p:tav>
                                        <p:tav tm="100000">
                                          <p:val>
                                            <p:strVal val="#ppt_x"/>
                                          </p:val>
                                        </p:tav>
                                      </p:tavLst>
                                    </p:anim>
                                    <p:anim calcmode="lin" valueType="num">
                                      <p:cBhvr additive="base">
                                        <p:cTn id="20" dur="500" fill="hold"/>
                                        <p:tgtEl>
                                          <p:spTgt spid="20072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200734"/>
                                        </p:tgtEl>
                                        <p:attrNameLst>
                                          <p:attrName>style.visibility</p:attrName>
                                        </p:attrNameLst>
                                      </p:cBhvr>
                                      <p:to>
                                        <p:strVal val="visible"/>
                                      </p:to>
                                    </p:set>
                                    <p:anim calcmode="lin" valueType="num">
                                      <p:cBhvr additive="base">
                                        <p:cTn id="25" dur="500" fill="hold"/>
                                        <p:tgtEl>
                                          <p:spTgt spid="200734"/>
                                        </p:tgtEl>
                                        <p:attrNameLst>
                                          <p:attrName>ppt_x</p:attrName>
                                        </p:attrNameLst>
                                      </p:cBhvr>
                                      <p:tavLst>
                                        <p:tav tm="0">
                                          <p:val>
                                            <p:strVal val="0-#ppt_w/2"/>
                                          </p:val>
                                        </p:tav>
                                        <p:tav tm="100000">
                                          <p:val>
                                            <p:strVal val="#ppt_x"/>
                                          </p:val>
                                        </p:tav>
                                      </p:tavLst>
                                    </p:anim>
                                    <p:anim calcmode="lin" valueType="num">
                                      <p:cBhvr additive="base">
                                        <p:cTn id="26" dur="500" fill="hold"/>
                                        <p:tgtEl>
                                          <p:spTgt spid="200734"/>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200739"/>
                                        </p:tgtEl>
                                        <p:attrNameLst>
                                          <p:attrName>style.visibility</p:attrName>
                                        </p:attrNameLst>
                                      </p:cBhvr>
                                      <p:to>
                                        <p:strVal val="visible"/>
                                      </p:to>
                                    </p:set>
                                    <p:anim calcmode="lin" valueType="num">
                                      <p:cBhvr additive="base">
                                        <p:cTn id="31" dur="500" fill="hold"/>
                                        <p:tgtEl>
                                          <p:spTgt spid="200739"/>
                                        </p:tgtEl>
                                        <p:attrNameLst>
                                          <p:attrName>ppt_x</p:attrName>
                                        </p:attrNameLst>
                                      </p:cBhvr>
                                      <p:tavLst>
                                        <p:tav tm="0">
                                          <p:val>
                                            <p:strVal val="0-#ppt_w/2"/>
                                          </p:val>
                                        </p:tav>
                                        <p:tav tm="100000">
                                          <p:val>
                                            <p:strVal val="#ppt_x"/>
                                          </p:val>
                                        </p:tav>
                                      </p:tavLst>
                                    </p:anim>
                                    <p:anim calcmode="lin" valueType="num">
                                      <p:cBhvr additive="base">
                                        <p:cTn id="32" dur="500" fill="hold"/>
                                        <p:tgtEl>
                                          <p:spTgt spid="200739"/>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200729"/>
                                        </p:tgtEl>
                                        <p:attrNameLst>
                                          <p:attrName>style.visibility</p:attrName>
                                        </p:attrNameLst>
                                      </p:cBhvr>
                                      <p:to>
                                        <p:strVal val="visible"/>
                                      </p:to>
                                    </p:set>
                                    <p:anim calcmode="lin" valueType="num">
                                      <p:cBhvr additive="base">
                                        <p:cTn id="37" dur="500" fill="hold"/>
                                        <p:tgtEl>
                                          <p:spTgt spid="200729"/>
                                        </p:tgtEl>
                                        <p:attrNameLst>
                                          <p:attrName>ppt_x</p:attrName>
                                        </p:attrNameLst>
                                      </p:cBhvr>
                                      <p:tavLst>
                                        <p:tav tm="0">
                                          <p:val>
                                            <p:strVal val="0-#ppt_w/2"/>
                                          </p:val>
                                        </p:tav>
                                        <p:tav tm="100000">
                                          <p:val>
                                            <p:strVal val="#ppt_x"/>
                                          </p:val>
                                        </p:tav>
                                      </p:tavLst>
                                    </p:anim>
                                    <p:anim calcmode="lin" valueType="num">
                                      <p:cBhvr additive="base">
                                        <p:cTn id="38" dur="500" fill="hold"/>
                                        <p:tgtEl>
                                          <p:spTgt spid="200729"/>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00715">
                                            <p:txEl>
                                              <p:pRg st="0" end="0"/>
                                            </p:txEl>
                                          </p:spTgt>
                                        </p:tgtEl>
                                        <p:attrNameLst>
                                          <p:attrName>style.visibility</p:attrName>
                                        </p:attrNameLst>
                                      </p:cBhvr>
                                      <p:to>
                                        <p:strVal val="visible"/>
                                      </p:to>
                                    </p:set>
                                    <p:anim calcmode="lin" valueType="num">
                                      <p:cBhvr additive="base">
                                        <p:cTn id="43" dur="500" fill="hold"/>
                                        <p:tgtEl>
                                          <p:spTgt spid="200715">
                                            <p:txEl>
                                              <p:pRg st="0" end="0"/>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007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00715">
                                            <p:txEl>
                                              <p:pRg st="1" end="1"/>
                                            </p:txEl>
                                          </p:spTgt>
                                        </p:tgtEl>
                                        <p:attrNameLst>
                                          <p:attrName>style.visibility</p:attrName>
                                        </p:attrNameLst>
                                      </p:cBhvr>
                                      <p:to>
                                        <p:strVal val="visible"/>
                                      </p:to>
                                    </p:set>
                                    <p:anim calcmode="lin" valueType="num">
                                      <p:cBhvr additive="base">
                                        <p:cTn id="49" dur="500" fill="hold"/>
                                        <p:tgtEl>
                                          <p:spTgt spid="200715">
                                            <p:txEl>
                                              <p:pRg st="1" end="1"/>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0071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00715">
                                            <p:txEl>
                                              <p:pRg st="2" end="2"/>
                                            </p:txEl>
                                          </p:spTgt>
                                        </p:tgtEl>
                                        <p:attrNameLst>
                                          <p:attrName>style.visibility</p:attrName>
                                        </p:attrNameLst>
                                      </p:cBhvr>
                                      <p:to>
                                        <p:strVal val="visible"/>
                                      </p:to>
                                    </p:set>
                                    <p:anim calcmode="lin" valueType="num">
                                      <p:cBhvr additive="base">
                                        <p:cTn id="55" dur="500" fill="hold"/>
                                        <p:tgtEl>
                                          <p:spTgt spid="200715">
                                            <p:txEl>
                                              <p:pRg st="2" end="2"/>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20071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00715">
                                            <p:txEl>
                                              <p:pRg st="3" end="3"/>
                                            </p:txEl>
                                          </p:spTgt>
                                        </p:tgtEl>
                                        <p:attrNameLst>
                                          <p:attrName>style.visibility</p:attrName>
                                        </p:attrNameLst>
                                      </p:cBhvr>
                                      <p:to>
                                        <p:strVal val="visible"/>
                                      </p:to>
                                    </p:set>
                                    <p:anim calcmode="lin" valueType="num">
                                      <p:cBhvr additive="base">
                                        <p:cTn id="61" dur="500" fill="hold"/>
                                        <p:tgtEl>
                                          <p:spTgt spid="200715">
                                            <p:txEl>
                                              <p:pRg st="3" end="3"/>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20071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200715">
                                            <p:txEl>
                                              <p:pRg st="4" end="4"/>
                                            </p:txEl>
                                          </p:spTgt>
                                        </p:tgtEl>
                                        <p:attrNameLst>
                                          <p:attrName>style.visibility</p:attrName>
                                        </p:attrNameLst>
                                      </p:cBhvr>
                                      <p:to>
                                        <p:strVal val="visible"/>
                                      </p:to>
                                    </p:set>
                                    <p:anim calcmode="lin" valueType="num">
                                      <p:cBhvr additive="base">
                                        <p:cTn id="67" dur="500" fill="hold"/>
                                        <p:tgtEl>
                                          <p:spTgt spid="200715">
                                            <p:txEl>
                                              <p:pRg st="4" end="4"/>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20071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00715">
                                            <p:txEl>
                                              <p:pRg st="5" end="5"/>
                                            </p:txEl>
                                          </p:spTgt>
                                        </p:tgtEl>
                                        <p:attrNameLst>
                                          <p:attrName>style.visibility</p:attrName>
                                        </p:attrNameLst>
                                      </p:cBhvr>
                                      <p:to>
                                        <p:strVal val="visible"/>
                                      </p:to>
                                    </p:set>
                                    <p:anim calcmode="lin" valueType="num">
                                      <p:cBhvr additive="base">
                                        <p:cTn id="73" dur="500" fill="hold"/>
                                        <p:tgtEl>
                                          <p:spTgt spid="200715">
                                            <p:txEl>
                                              <p:pRg st="5" end="5"/>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20071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200715">
                                            <p:txEl>
                                              <p:pRg st="6" end="6"/>
                                            </p:txEl>
                                          </p:spTgt>
                                        </p:tgtEl>
                                        <p:attrNameLst>
                                          <p:attrName>style.visibility</p:attrName>
                                        </p:attrNameLst>
                                      </p:cBhvr>
                                      <p:to>
                                        <p:strVal val="visible"/>
                                      </p:to>
                                    </p:set>
                                    <p:anim calcmode="lin" valueType="num">
                                      <p:cBhvr additive="base">
                                        <p:cTn id="79" dur="500" fill="hold"/>
                                        <p:tgtEl>
                                          <p:spTgt spid="200715">
                                            <p:txEl>
                                              <p:pRg st="6" end="6"/>
                                            </p:txEl>
                                          </p:spTgt>
                                        </p:tgtEl>
                                        <p:attrNameLst>
                                          <p:attrName>ppt_x</p:attrName>
                                        </p:attrNameLst>
                                      </p:cBhvr>
                                      <p:tavLst>
                                        <p:tav tm="0">
                                          <p:val>
                                            <p:strVal val="0-#ppt_w/2"/>
                                          </p:val>
                                        </p:tav>
                                        <p:tav tm="100000">
                                          <p:val>
                                            <p:strVal val="#ppt_x"/>
                                          </p:val>
                                        </p:tav>
                                      </p:tavLst>
                                    </p:anim>
                                    <p:anim calcmode="lin" valueType="num">
                                      <p:cBhvr additive="base">
                                        <p:cTn id="80" dur="500" fill="hold"/>
                                        <p:tgtEl>
                                          <p:spTgt spid="200715">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715"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a:xfrm>
            <a:off x="2362200" y="152400"/>
            <a:ext cx="4495800" cy="304800"/>
          </a:xfrm>
        </p:spPr>
        <p:txBody>
          <a:bodyPr/>
          <a:lstStyle/>
          <a:p>
            <a:r>
              <a:rPr lang="en-US" altLang="en-US" sz="2800" b="1">
                <a:solidFill>
                  <a:srgbClr val="333399"/>
                </a:solidFill>
              </a:rPr>
              <a:t>How is SitesDb Used ?</a:t>
            </a:r>
          </a:p>
        </p:txBody>
      </p:sp>
      <p:grpSp>
        <p:nvGrpSpPr>
          <p:cNvPr id="202755" name="Group 3"/>
          <p:cNvGrpSpPr>
            <a:grpSpLocks/>
          </p:cNvGrpSpPr>
          <p:nvPr/>
        </p:nvGrpSpPr>
        <p:grpSpPr bwMode="auto">
          <a:xfrm>
            <a:off x="152400" y="152400"/>
            <a:ext cx="3505200" cy="3429000"/>
            <a:chOff x="96" y="96"/>
            <a:chExt cx="2208" cy="2160"/>
          </a:xfrm>
        </p:grpSpPr>
        <p:grpSp>
          <p:nvGrpSpPr>
            <p:cNvPr id="202756" name="Group 4"/>
            <p:cNvGrpSpPr>
              <a:grpSpLocks/>
            </p:cNvGrpSpPr>
            <p:nvPr/>
          </p:nvGrpSpPr>
          <p:grpSpPr bwMode="auto">
            <a:xfrm>
              <a:off x="96" y="96"/>
              <a:ext cx="2208" cy="2160"/>
              <a:chOff x="96" y="96"/>
              <a:chExt cx="2208" cy="2160"/>
            </a:xfrm>
          </p:grpSpPr>
          <p:grpSp>
            <p:nvGrpSpPr>
              <p:cNvPr id="202757" name="Group 5"/>
              <p:cNvGrpSpPr>
                <a:grpSpLocks/>
              </p:cNvGrpSpPr>
              <p:nvPr/>
            </p:nvGrpSpPr>
            <p:grpSpPr bwMode="auto">
              <a:xfrm>
                <a:off x="1392" y="1584"/>
                <a:ext cx="912" cy="672"/>
                <a:chOff x="2592" y="1968"/>
                <a:chExt cx="912" cy="576"/>
              </a:xfrm>
            </p:grpSpPr>
            <p:grpSp>
              <p:nvGrpSpPr>
                <p:cNvPr id="202758" name="Group 6"/>
                <p:cNvGrpSpPr>
                  <a:grpSpLocks/>
                </p:cNvGrpSpPr>
                <p:nvPr/>
              </p:nvGrpSpPr>
              <p:grpSpPr bwMode="auto">
                <a:xfrm>
                  <a:off x="2592" y="1968"/>
                  <a:ext cx="912" cy="576"/>
                  <a:chOff x="474" y="1392"/>
                  <a:chExt cx="912" cy="576"/>
                </a:xfrm>
              </p:grpSpPr>
              <p:sp>
                <p:nvSpPr>
                  <p:cNvPr id="202759" name="Oval 7"/>
                  <p:cNvSpPr>
                    <a:spLocks noChangeArrowheads="1"/>
                  </p:cNvSpPr>
                  <p:nvPr/>
                </p:nvSpPr>
                <p:spPr bwMode="auto">
                  <a:xfrm>
                    <a:off x="474" y="1776"/>
                    <a:ext cx="912" cy="192"/>
                  </a:xfrm>
                  <a:prstGeom prst="ellipse">
                    <a:avLst/>
                  </a:prstGeom>
                  <a:solidFill>
                    <a:srgbClr val="FFFF99"/>
                  </a:solidFill>
                  <a:ln w="9525">
                    <a:solidFill>
                      <a:srgbClr val="000000"/>
                    </a:solidFill>
                    <a:round/>
                    <a:headEnd/>
                    <a:tailEnd/>
                  </a:ln>
                </p:spPr>
                <p:txBody>
                  <a:bodyPr/>
                  <a:lstStyle/>
                  <a:p>
                    <a:endParaRPr lang="en-AU"/>
                  </a:p>
                </p:txBody>
              </p:sp>
              <p:sp>
                <p:nvSpPr>
                  <p:cNvPr id="202760" name="Rectangle 8"/>
                  <p:cNvSpPr>
                    <a:spLocks noChangeArrowheads="1"/>
                  </p:cNvSpPr>
                  <p:nvPr/>
                </p:nvSpPr>
                <p:spPr bwMode="auto">
                  <a:xfrm>
                    <a:off x="474" y="1488"/>
                    <a:ext cx="912" cy="384"/>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202761" name="Line 9"/>
                  <p:cNvSpPr>
                    <a:spLocks noChangeShapeType="1"/>
                  </p:cNvSpPr>
                  <p:nvPr/>
                </p:nvSpPr>
                <p:spPr bwMode="auto">
                  <a:xfrm>
                    <a:off x="474" y="1488"/>
                    <a:ext cx="0" cy="384"/>
                  </a:xfrm>
                  <a:prstGeom prst="line">
                    <a:avLst/>
                  </a:prstGeom>
                  <a:noFill/>
                  <a:ln w="9525">
                    <a:solidFill>
                      <a:srgbClr val="000000"/>
                    </a:solidFill>
                    <a:round/>
                    <a:headEnd/>
                    <a:tailEnd/>
                  </a:ln>
                </p:spPr>
                <p:txBody>
                  <a:bodyPr/>
                  <a:lstStyle/>
                  <a:p>
                    <a:endParaRPr lang="en-AU"/>
                  </a:p>
                </p:txBody>
              </p:sp>
              <p:sp>
                <p:nvSpPr>
                  <p:cNvPr id="202762" name="Line 10"/>
                  <p:cNvSpPr>
                    <a:spLocks noChangeShapeType="1"/>
                  </p:cNvSpPr>
                  <p:nvPr/>
                </p:nvSpPr>
                <p:spPr bwMode="auto">
                  <a:xfrm>
                    <a:off x="1386" y="1488"/>
                    <a:ext cx="0" cy="384"/>
                  </a:xfrm>
                  <a:prstGeom prst="line">
                    <a:avLst/>
                  </a:prstGeom>
                  <a:noFill/>
                  <a:ln w="9525">
                    <a:solidFill>
                      <a:srgbClr val="000000"/>
                    </a:solidFill>
                    <a:round/>
                    <a:headEnd/>
                    <a:tailEnd/>
                  </a:ln>
                </p:spPr>
                <p:txBody>
                  <a:bodyPr/>
                  <a:lstStyle/>
                  <a:p>
                    <a:endParaRPr lang="en-AU"/>
                  </a:p>
                </p:txBody>
              </p:sp>
              <p:sp>
                <p:nvSpPr>
                  <p:cNvPr id="202763" name="Oval 11"/>
                  <p:cNvSpPr>
                    <a:spLocks noChangeArrowheads="1"/>
                  </p:cNvSpPr>
                  <p:nvPr/>
                </p:nvSpPr>
                <p:spPr bwMode="auto">
                  <a:xfrm>
                    <a:off x="474" y="1392"/>
                    <a:ext cx="912" cy="192"/>
                  </a:xfrm>
                  <a:prstGeom prst="ellipse">
                    <a:avLst/>
                  </a:prstGeom>
                  <a:solidFill>
                    <a:srgbClr val="FFFF99"/>
                  </a:solidFill>
                  <a:ln w="9525">
                    <a:solidFill>
                      <a:srgbClr val="000000"/>
                    </a:solidFill>
                    <a:round/>
                    <a:headEnd/>
                    <a:tailEnd/>
                  </a:ln>
                </p:spPr>
                <p:txBody>
                  <a:bodyPr/>
                  <a:lstStyle/>
                  <a:p>
                    <a:endParaRPr lang="en-AU"/>
                  </a:p>
                </p:txBody>
              </p:sp>
            </p:grpSp>
            <p:sp>
              <p:nvSpPr>
                <p:cNvPr id="202764" name="Text Box 12"/>
                <p:cNvSpPr txBox="1">
                  <a:spLocks noChangeArrowheads="1"/>
                </p:cNvSpPr>
                <p:nvPr/>
              </p:nvSpPr>
              <p:spPr bwMode="auto">
                <a:xfrm rot="10800000" flipV="1">
                  <a:off x="2640" y="2208"/>
                  <a:ext cx="816" cy="28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sz="2400" b="1">
                      <a:cs typeface="Arial" pitchFamily="34" charset="0"/>
                    </a:rPr>
                    <a:t>SitesDb</a:t>
                  </a:r>
                </a:p>
              </p:txBody>
            </p:sp>
          </p:grpSp>
          <p:pic>
            <p:nvPicPr>
              <p:cNvPr id="202765" name="Picture 13" descr="sdbf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 y="288"/>
                <a:ext cx="1344" cy="1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2766" name="Text Box 14"/>
              <p:cNvSpPr txBox="1">
                <a:spLocks noChangeArrowheads="1"/>
              </p:cNvSpPr>
              <p:nvPr/>
            </p:nvSpPr>
            <p:spPr bwMode="auto">
              <a:xfrm rot="10800000" flipV="1">
                <a:off x="112" y="1368"/>
                <a:ext cx="1458" cy="738"/>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0" hangingPunct="0"/>
                <a:r>
                  <a:rPr lang="en-US" altLang="en-US">
                    <a:latin typeface="Arial Black" pitchFamily="34" charset="0"/>
                    <a:cs typeface="Arial" pitchFamily="34" charset="0"/>
                  </a:rPr>
                  <a:t>Maintain Data (200)</a:t>
                </a:r>
              </a:p>
              <a:p>
                <a:pPr eaLnBrk="0" hangingPunct="0">
                  <a:buFont typeface="Symbol" pitchFamily="18" charset="2"/>
                  <a:buNone/>
                </a:pPr>
                <a:r>
                  <a:rPr lang="en-US" altLang="en-US" sz="1200" b="1">
                    <a:cs typeface="Arial" pitchFamily="34" charset="0"/>
                  </a:rPr>
                  <a:t>Observations</a:t>
                </a:r>
              </a:p>
              <a:p>
                <a:pPr eaLnBrk="0" hangingPunct="0">
                  <a:buFont typeface="Symbol" pitchFamily="18" charset="2"/>
                  <a:buNone/>
                </a:pPr>
                <a:r>
                  <a:rPr lang="en-US" altLang="en-US" sz="1200" b="1">
                    <a:cs typeface="Arial" pitchFamily="34" charset="0"/>
                  </a:rPr>
                  <a:t>Engineering</a:t>
                </a:r>
              </a:p>
              <a:p>
                <a:pPr eaLnBrk="0" hangingPunct="0">
                  <a:buFont typeface="Symbol" pitchFamily="18" charset="2"/>
                  <a:buNone/>
                </a:pPr>
                <a:r>
                  <a:rPr lang="en-US" altLang="en-US" sz="1200" b="1">
                    <a:cs typeface="Arial" pitchFamily="34" charset="0"/>
                  </a:rPr>
                  <a:t>Hydrology</a:t>
                </a:r>
              </a:p>
              <a:p>
                <a:pPr eaLnBrk="0" hangingPunct="0">
                  <a:buFont typeface="Symbol" pitchFamily="18" charset="2"/>
                  <a:buNone/>
                </a:pPr>
                <a:r>
                  <a:rPr lang="en-US" altLang="en-US" sz="1200" b="1">
                    <a:cs typeface="Arial" pitchFamily="34" charset="0"/>
                  </a:rPr>
                  <a:t>Specialist HO users</a:t>
                </a:r>
              </a:p>
            </p:txBody>
          </p:sp>
          <p:sp>
            <p:nvSpPr>
              <p:cNvPr id="202767" name="Text Box 15"/>
              <p:cNvSpPr txBox="1">
                <a:spLocks noChangeArrowheads="1"/>
              </p:cNvSpPr>
              <p:nvPr/>
            </p:nvSpPr>
            <p:spPr bwMode="auto">
              <a:xfrm rot="10800000" flipV="1">
                <a:off x="144" y="96"/>
                <a:ext cx="1122" cy="14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0" hangingPunct="0"/>
                <a:r>
                  <a:rPr lang="en-US" altLang="en-US" b="1">
                    <a:cs typeface="Arial" pitchFamily="34" charset="0"/>
                  </a:rPr>
                  <a:t>Front End Tools</a:t>
                </a:r>
              </a:p>
            </p:txBody>
          </p:sp>
        </p:grpSp>
        <p:sp>
          <p:nvSpPr>
            <p:cNvPr id="202768" name="AutoShape 16"/>
            <p:cNvSpPr>
              <a:spLocks noChangeArrowheads="1"/>
            </p:cNvSpPr>
            <p:nvPr/>
          </p:nvSpPr>
          <p:spPr bwMode="auto">
            <a:xfrm flipV="1">
              <a:off x="880" y="1520"/>
              <a:ext cx="513" cy="450"/>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tx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202769" name="Group 17"/>
          <p:cNvGrpSpPr>
            <a:grpSpLocks/>
          </p:cNvGrpSpPr>
          <p:nvPr/>
        </p:nvGrpSpPr>
        <p:grpSpPr bwMode="auto">
          <a:xfrm>
            <a:off x="101600" y="3505200"/>
            <a:ext cx="1828800" cy="1295400"/>
            <a:chOff x="64" y="2208"/>
            <a:chExt cx="1152" cy="816"/>
          </a:xfrm>
        </p:grpSpPr>
        <p:grpSp>
          <p:nvGrpSpPr>
            <p:cNvPr id="202770" name="Group 18"/>
            <p:cNvGrpSpPr>
              <a:grpSpLocks/>
            </p:cNvGrpSpPr>
            <p:nvPr/>
          </p:nvGrpSpPr>
          <p:grpSpPr bwMode="auto">
            <a:xfrm>
              <a:off x="64" y="2448"/>
              <a:ext cx="912" cy="576"/>
              <a:chOff x="768" y="480"/>
              <a:chExt cx="912" cy="576"/>
            </a:xfrm>
          </p:grpSpPr>
          <p:grpSp>
            <p:nvGrpSpPr>
              <p:cNvPr id="202771" name="Group 19"/>
              <p:cNvGrpSpPr>
                <a:grpSpLocks/>
              </p:cNvGrpSpPr>
              <p:nvPr/>
            </p:nvGrpSpPr>
            <p:grpSpPr bwMode="auto">
              <a:xfrm>
                <a:off x="768" y="480"/>
                <a:ext cx="912" cy="576"/>
                <a:chOff x="474" y="1392"/>
                <a:chExt cx="912" cy="576"/>
              </a:xfrm>
            </p:grpSpPr>
            <p:sp>
              <p:nvSpPr>
                <p:cNvPr id="202772" name="Oval 20"/>
                <p:cNvSpPr>
                  <a:spLocks noChangeArrowheads="1"/>
                </p:cNvSpPr>
                <p:nvPr/>
              </p:nvSpPr>
              <p:spPr bwMode="auto">
                <a:xfrm>
                  <a:off x="474" y="1776"/>
                  <a:ext cx="912" cy="192"/>
                </a:xfrm>
                <a:prstGeom prst="ellipse">
                  <a:avLst/>
                </a:prstGeom>
                <a:solidFill>
                  <a:srgbClr val="FFFF99"/>
                </a:solidFill>
                <a:ln w="9525">
                  <a:solidFill>
                    <a:srgbClr val="000000"/>
                  </a:solidFill>
                  <a:round/>
                  <a:headEnd/>
                  <a:tailEnd/>
                </a:ln>
              </p:spPr>
              <p:txBody>
                <a:bodyPr/>
                <a:lstStyle/>
                <a:p>
                  <a:endParaRPr lang="en-AU"/>
                </a:p>
              </p:txBody>
            </p:sp>
            <p:sp>
              <p:nvSpPr>
                <p:cNvPr id="202773" name="Rectangle 21"/>
                <p:cNvSpPr>
                  <a:spLocks noChangeArrowheads="1"/>
                </p:cNvSpPr>
                <p:nvPr/>
              </p:nvSpPr>
              <p:spPr bwMode="auto">
                <a:xfrm>
                  <a:off x="474" y="1488"/>
                  <a:ext cx="912" cy="384"/>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202774" name="Line 22"/>
                <p:cNvSpPr>
                  <a:spLocks noChangeShapeType="1"/>
                </p:cNvSpPr>
                <p:nvPr/>
              </p:nvSpPr>
              <p:spPr bwMode="auto">
                <a:xfrm>
                  <a:off x="474" y="1488"/>
                  <a:ext cx="0" cy="384"/>
                </a:xfrm>
                <a:prstGeom prst="line">
                  <a:avLst/>
                </a:prstGeom>
                <a:noFill/>
                <a:ln w="9525">
                  <a:solidFill>
                    <a:srgbClr val="000000"/>
                  </a:solidFill>
                  <a:round/>
                  <a:headEnd/>
                  <a:tailEnd/>
                </a:ln>
              </p:spPr>
              <p:txBody>
                <a:bodyPr/>
                <a:lstStyle/>
                <a:p>
                  <a:endParaRPr lang="en-AU"/>
                </a:p>
              </p:txBody>
            </p:sp>
            <p:sp>
              <p:nvSpPr>
                <p:cNvPr id="202775" name="Line 23"/>
                <p:cNvSpPr>
                  <a:spLocks noChangeShapeType="1"/>
                </p:cNvSpPr>
                <p:nvPr/>
              </p:nvSpPr>
              <p:spPr bwMode="auto">
                <a:xfrm>
                  <a:off x="1386" y="1488"/>
                  <a:ext cx="0" cy="384"/>
                </a:xfrm>
                <a:prstGeom prst="line">
                  <a:avLst/>
                </a:prstGeom>
                <a:noFill/>
                <a:ln w="9525">
                  <a:solidFill>
                    <a:srgbClr val="000000"/>
                  </a:solidFill>
                  <a:round/>
                  <a:headEnd/>
                  <a:tailEnd/>
                </a:ln>
              </p:spPr>
              <p:txBody>
                <a:bodyPr/>
                <a:lstStyle/>
                <a:p>
                  <a:endParaRPr lang="en-AU"/>
                </a:p>
              </p:txBody>
            </p:sp>
            <p:sp>
              <p:nvSpPr>
                <p:cNvPr id="202776" name="Oval 24"/>
                <p:cNvSpPr>
                  <a:spLocks noChangeArrowheads="1"/>
                </p:cNvSpPr>
                <p:nvPr/>
              </p:nvSpPr>
              <p:spPr bwMode="auto">
                <a:xfrm>
                  <a:off x="474" y="1392"/>
                  <a:ext cx="912" cy="192"/>
                </a:xfrm>
                <a:prstGeom prst="ellipse">
                  <a:avLst/>
                </a:prstGeom>
                <a:solidFill>
                  <a:srgbClr val="FFFF99"/>
                </a:solidFill>
                <a:ln w="9525">
                  <a:solidFill>
                    <a:srgbClr val="000000"/>
                  </a:solidFill>
                  <a:round/>
                  <a:headEnd/>
                  <a:tailEnd/>
                </a:ln>
              </p:spPr>
              <p:txBody>
                <a:bodyPr/>
                <a:lstStyle/>
                <a:p>
                  <a:endParaRPr lang="en-AU"/>
                </a:p>
              </p:txBody>
            </p:sp>
          </p:grpSp>
          <p:sp>
            <p:nvSpPr>
              <p:cNvPr id="202777" name="Text Box 25"/>
              <p:cNvSpPr txBox="1">
                <a:spLocks noChangeArrowheads="1"/>
              </p:cNvSpPr>
              <p:nvPr/>
            </p:nvSpPr>
            <p:spPr bwMode="auto">
              <a:xfrm rot="10800000" flipV="1">
                <a:off x="816" y="720"/>
                <a:ext cx="816" cy="28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b="1">
                    <a:cs typeface="Arial" pitchFamily="34" charset="0"/>
                  </a:rPr>
                  <a:t>ADAM </a:t>
                </a:r>
              </a:p>
              <a:p>
                <a:pPr algn="ctr" eaLnBrk="0" hangingPunct="0"/>
                <a:r>
                  <a:rPr lang="en-US" altLang="en-US" sz="1200" b="1">
                    <a:cs typeface="Arial" pitchFamily="34" charset="0"/>
                  </a:rPr>
                  <a:t>Climate Archive</a:t>
                </a:r>
              </a:p>
            </p:txBody>
          </p:sp>
        </p:grpSp>
        <p:sp>
          <p:nvSpPr>
            <p:cNvPr id="202778" name="AutoShape 26"/>
            <p:cNvSpPr>
              <a:spLocks noChangeArrowheads="1"/>
            </p:cNvSpPr>
            <p:nvPr/>
          </p:nvSpPr>
          <p:spPr bwMode="auto">
            <a:xfrm rot="3666598">
              <a:off x="832" y="2064"/>
              <a:ext cx="144" cy="624"/>
            </a:xfrm>
            <a:prstGeom prst="downArrow">
              <a:avLst>
                <a:gd name="adj1" fmla="val 50000"/>
                <a:gd name="adj2" fmla="val 108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02779" name="Text Box 27"/>
            <p:cNvSpPr txBox="1">
              <a:spLocks noChangeArrowheads="1"/>
            </p:cNvSpPr>
            <p:nvPr/>
          </p:nvSpPr>
          <p:spPr bwMode="auto">
            <a:xfrm rot="10800000" flipV="1">
              <a:off x="208" y="2208"/>
              <a:ext cx="672" cy="144"/>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0" hangingPunct="0"/>
              <a:r>
                <a:rPr lang="en-US" altLang="en-US" sz="1200" b="1">
                  <a:cs typeface="Arial" pitchFamily="34" charset="0"/>
                </a:rPr>
                <a:t>Station Details</a:t>
              </a:r>
            </a:p>
          </p:txBody>
        </p:sp>
      </p:grpSp>
      <p:grpSp>
        <p:nvGrpSpPr>
          <p:cNvPr id="202780" name="Group 28"/>
          <p:cNvGrpSpPr>
            <a:grpSpLocks/>
          </p:cNvGrpSpPr>
          <p:nvPr/>
        </p:nvGrpSpPr>
        <p:grpSpPr bwMode="auto">
          <a:xfrm>
            <a:off x="3944938" y="1549400"/>
            <a:ext cx="5199062" cy="1879600"/>
            <a:chOff x="2485" y="976"/>
            <a:chExt cx="3275" cy="1184"/>
          </a:xfrm>
        </p:grpSpPr>
        <p:grpSp>
          <p:nvGrpSpPr>
            <p:cNvPr id="202781" name="Group 29"/>
            <p:cNvGrpSpPr>
              <a:grpSpLocks/>
            </p:cNvGrpSpPr>
            <p:nvPr/>
          </p:nvGrpSpPr>
          <p:grpSpPr bwMode="auto">
            <a:xfrm>
              <a:off x="3848" y="1120"/>
              <a:ext cx="672" cy="912"/>
              <a:chOff x="4320" y="1296"/>
              <a:chExt cx="672" cy="912"/>
            </a:xfrm>
          </p:grpSpPr>
          <p:sp>
            <p:nvSpPr>
              <p:cNvPr id="202782" name="Rectangle 30"/>
              <p:cNvSpPr>
                <a:spLocks noChangeArrowheads="1"/>
              </p:cNvSpPr>
              <p:nvPr/>
            </p:nvSpPr>
            <p:spPr bwMode="auto">
              <a:xfrm>
                <a:off x="4320" y="1296"/>
                <a:ext cx="672" cy="912"/>
              </a:xfrm>
              <a:prstGeom prst="rect">
                <a:avLst/>
              </a:prstGeom>
              <a:solidFill>
                <a:srgbClr val="99FFCC"/>
              </a:solidFill>
              <a:ln w="9525">
                <a:solidFill>
                  <a:schemeClr val="tx1"/>
                </a:solidFill>
                <a:miter lim="800000"/>
                <a:headEnd/>
                <a:tailEnd/>
              </a:ln>
              <a:effectLst>
                <a:outerShdw dist="107763" dir="18900000" algn="ctr" rotWithShape="0">
                  <a:schemeClr val="bg2"/>
                </a:outerShdw>
              </a:effectLst>
            </p:spPr>
            <p:txBody>
              <a:bodyPr wrap="none" anchor="ctr"/>
              <a:lstStyle/>
              <a:p>
                <a:endParaRPr lang="en-AU"/>
              </a:p>
            </p:txBody>
          </p:sp>
          <p:sp>
            <p:nvSpPr>
              <p:cNvPr id="202783" name="Text Box 31"/>
              <p:cNvSpPr txBox="1">
                <a:spLocks noChangeArrowheads="1"/>
              </p:cNvSpPr>
              <p:nvPr/>
            </p:nvSpPr>
            <p:spPr bwMode="auto">
              <a:xfrm rot="10800000" flipV="1">
                <a:off x="4368" y="1344"/>
                <a:ext cx="576" cy="336"/>
              </a:xfrm>
              <a:prstGeom prst="rect">
                <a:avLst/>
              </a:prstGeom>
              <a:solidFill>
                <a:srgbClr val="99FF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0" hangingPunct="0"/>
                <a:r>
                  <a:rPr lang="en-US" altLang="en-US" sz="1400" b="1" dirty="0" smtClean="0">
                    <a:cs typeface="Arial" pitchFamily="34" charset="0"/>
                  </a:rPr>
                  <a:t>O&amp;I, Marine </a:t>
                </a:r>
                <a:r>
                  <a:rPr lang="en-US" altLang="en-US" sz="1400" b="1" dirty="0">
                    <a:cs typeface="Arial" pitchFamily="34" charset="0"/>
                  </a:rPr>
                  <a:t>&amp; Hydro</a:t>
                </a:r>
              </a:p>
              <a:p>
                <a:pPr eaLnBrk="0" hangingPunct="0"/>
                <a:r>
                  <a:rPr lang="en-US" altLang="en-US" sz="1400" b="1" dirty="0">
                    <a:cs typeface="Arial" pitchFamily="34" charset="0"/>
                  </a:rPr>
                  <a:t>Programs</a:t>
                </a:r>
              </a:p>
            </p:txBody>
          </p:sp>
        </p:grpSp>
        <p:sp>
          <p:nvSpPr>
            <p:cNvPr id="202784" name="Text Box 32"/>
            <p:cNvSpPr txBox="1">
              <a:spLocks noChangeArrowheads="1"/>
            </p:cNvSpPr>
            <p:nvPr/>
          </p:nvSpPr>
          <p:spPr bwMode="auto">
            <a:xfrm rot="10800000" flipV="1">
              <a:off x="4608" y="976"/>
              <a:ext cx="1152" cy="1184"/>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0" hangingPunct="0"/>
              <a:r>
                <a:rPr lang="en-US" altLang="en-US" sz="1200" b="1">
                  <a:cs typeface="Arial" pitchFamily="34" charset="0"/>
                </a:rPr>
                <a:t>Network Management</a:t>
              </a:r>
            </a:p>
            <a:p>
              <a:pPr eaLnBrk="0" hangingPunct="0"/>
              <a:r>
                <a:rPr lang="en-US" altLang="en-US" sz="1200" b="1">
                  <a:cs typeface="Arial" pitchFamily="34" charset="0"/>
                </a:rPr>
                <a:t>Fault Reporting</a:t>
              </a:r>
            </a:p>
            <a:p>
              <a:pPr eaLnBrk="0" hangingPunct="0"/>
              <a:r>
                <a:rPr lang="en-US" altLang="en-US" sz="1200" b="1">
                  <a:cs typeface="Arial" pitchFamily="34" charset="0"/>
                </a:rPr>
                <a:t>Annual Reports</a:t>
              </a:r>
            </a:p>
            <a:p>
              <a:pPr eaLnBrk="0" hangingPunct="0"/>
              <a:r>
                <a:rPr lang="en-US" altLang="en-US" sz="1200" b="1">
                  <a:cs typeface="Arial" pitchFamily="34" charset="0"/>
                </a:rPr>
                <a:t>International Reports</a:t>
              </a:r>
            </a:p>
            <a:p>
              <a:pPr eaLnBrk="0" hangingPunct="0"/>
              <a:r>
                <a:rPr lang="en-US" altLang="en-US" sz="1200" b="1">
                  <a:cs typeface="Arial" pitchFamily="34" charset="0"/>
                </a:rPr>
                <a:t>Audits</a:t>
              </a:r>
            </a:p>
            <a:p>
              <a:pPr eaLnBrk="0" hangingPunct="0"/>
              <a:r>
                <a:rPr lang="en-US" altLang="en-US" sz="1200" b="1">
                  <a:cs typeface="Arial" pitchFamily="34" charset="0"/>
                </a:rPr>
                <a:t>Performance Indicators</a:t>
              </a:r>
            </a:p>
            <a:p>
              <a:pPr eaLnBrk="0" hangingPunct="0"/>
              <a:r>
                <a:rPr lang="en-US" altLang="en-US" sz="1200" b="1">
                  <a:cs typeface="Arial" pitchFamily="34" charset="0"/>
                </a:rPr>
                <a:t>Planning</a:t>
              </a:r>
            </a:p>
            <a:p>
              <a:pPr eaLnBrk="0" hangingPunct="0"/>
              <a:r>
                <a:rPr lang="en-US" altLang="en-US" sz="1200" b="1">
                  <a:cs typeface="Arial" pitchFamily="34" charset="0"/>
                </a:rPr>
                <a:t>Quality Control</a:t>
              </a:r>
            </a:p>
            <a:p>
              <a:pPr eaLnBrk="0" hangingPunct="0"/>
              <a:r>
                <a:rPr lang="en-US" altLang="en-US" sz="1200" b="1">
                  <a:cs typeface="Arial" pitchFamily="34" charset="0"/>
                </a:rPr>
                <a:t>Spares Management</a:t>
              </a:r>
            </a:p>
            <a:p>
              <a:pPr eaLnBrk="0" hangingPunct="0"/>
              <a:r>
                <a:rPr lang="en-US" altLang="en-US" sz="1200" b="1">
                  <a:cs typeface="Arial" pitchFamily="34" charset="0"/>
                </a:rPr>
                <a:t>Annual Stationery</a:t>
              </a:r>
            </a:p>
            <a:p>
              <a:pPr eaLnBrk="0" hangingPunct="0"/>
              <a:endParaRPr lang="en-US" altLang="en-US" sz="1200" b="1">
                <a:cs typeface="Arial" pitchFamily="34" charset="0"/>
              </a:endParaRPr>
            </a:p>
          </p:txBody>
        </p:sp>
        <p:sp>
          <p:nvSpPr>
            <p:cNvPr id="202785" name="AutoShape 33"/>
            <p:cNvSpPr>
              <a:spLocks noChangeArrowheads="1"/>
            </p:cNvSpPr>
            <p:nvPr/>
          </p:nvSpPr>
          <p:spPr bwMode="auto">
            <a:xfrm rot="-997252">
              <a:off x="2485" y="1458"/>
              <a:ext cx="1344" cy="144"/>
            </a:xfrm>
            <a:prstGeom prst="rightArrow">
              <a:avLst>
                <a:gd name="adj1" fmla="val 50000"/>
                <a:gd name="adj2" fmla="val 2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202786" name="Group 34"/>
          <p:cNvGrpSpPr>
            <a:grpSpLocks/>
          </p:cNvGrpSpPr>
          <p:nvPr/>
        </p:nvGrpSpPr>
        <p:grpSpPr bwMode="auto">
          <a:xfrm>
            <a:off x="228600" y="3644900"/>
            <a:ext cx="3835400" cy="3136900"/>
            <a:chOff x="144" y="2296"/>
            <a:chExt cx="2416" cy="1976"/>
          </a:xfrm>
        </p:grpSpPr>
        <p:grpSp>
          <p:nvGrpSpPr>
            <p:cNvPr id="202787" name="Group 35"/>
            <p:cNvGrpSpPr>
              <a:grpSpLocks/>
            </p:cNvGrpSpPr>
            <p:nvPr/>
          </p:nvGrpSpPr>
          <p:grpSpPr bwMode="auto">
            <a:xfrm>
              <a:off x="1344" y="3360"/>
              <a:ext cx="672" cy="912"/>
              <a:chOff x="4704" y="1536"/>
              <a:chExt cx="672" cy="912"/>
            </a:xfrm>
          </p:grpSpPr>
          <p:sp>
            <p:nvSpPr>
              <p:cNvPr id="202788" name="Rectangle 36"/>
              <p:cNvSpPr>
                <a:spLocks noChangeArrowheads="1"/>
              </p:cNvSpPr>
              <p:nvPr/>
            </p:nvSpPr>
            <p:spPr bwMode="auto">
              <a:xfrm>
                <a:off x="4704" y="1536"/>
                <a:ext cx="672" cy="912"/>
              </a:xfrm>
              <a:prstGeom prst="rect">
                <a:avLst/>
              </a:prstGeom>
              <a:solidFill>
                <a:srgbClr val="99FFCC"/>
              </a:solidFill>
              <a:ln w="9525">
                <a:solidFill>
                  <a:schemeClr val="tx1"/>
                </a:solidFill>
                <a:miter lim="800000"/>
                <a:headEnd/>
                <a:tailEnd/>
              </a:ln>
              <a:effectLst>
                <a:outerShdw dist="107763" dir="18900000" algn="ctr" rotWithShape="0">
                  <a:schemeClr val="bg2"/>
                </a:outerShdw>
              </a:effectLst>
            </p:spPr>
            <p:txBody>
              <a:bodyPr wrap="none" anchor="ctr"/>
              <a:lstStyle/>
              <a:p>
                <a:endParaRPr lang="en-AU"/>
              </a:p>
            </p:txBody>
          </p:sp>
          <p:sp>
            <p:nvSpPr>
              <p:cNvPr id="202789" name="Text Box 37"/>
              <p:cNvSpPr txBox="1">
                <a:spLocks noChangeArrowheads="1"/>
              </p:cNvSpPr>
              <p:nvPr/>
            </p:nvSpPr>
            <p:spPr bwMode="auto">
              <a:xfrm rot="10800000" flipV="1">
                <a:off x="4752" y="1584"/>
                <a:ext cx="576" cy="336"/>
              </a:xfrm>
              <a:prstGeom prst="rect">
                <a:avLst/>
              </a:prstGeom>
              <a:solidFill>
                <a:srgbClr val="99FF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b="1">
                    <a:cs typeface="Arial" pitchFamily="34" charset="0"/>
                  </a:rPr>
                  <a:t>Climate </a:t>
                </a:r>
              </a:p>
              <a:p>
                <a:pPr algn="ctr" eaLnBrk="0" hangingPunct="0"/>
                <a:r>
                  <a:rPr lang="en-US" altLang="en-US" b="1">
                    <a:cs typeface="Arial" pitchFamily="34" charset="0"/>
                  </a:rPr>
                  <a:t>Products</a:t>
                </a:r>
              </a:p>
            </p:txBody>
          </p:sp>
        </p:grpSp>
        <p:sp>
          <p:nvSpPr>
            <p:cNvPr id="202790" name="Text Box 38"/>
            <p:cNvSpPr txBox="1">
              <a:spLocks noChangeArrowheads="1"/>
            </p:cNvSpPr>
            <p:nvPr/>
          </p:nvSpPr>
          <p:spPr bwMode="auto">
            <a:xfrm rot="10800000" flipV="1">
              <a:off x="1168" y="2544"/>
              <a:ext cx="1392" cy="528"/>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0" hangingPunct="0"/>
              <a:r>
                <a:rPr lang="en-US" altLang="en-US" b="1">
                  <a:cs typeface="Arial" pitchFamily="34" charset="0"/>
                </a:rPr>
                <a:t>Metadata</a:t>
              </a:r>
            </a:p>
            <a:p>
              <a:pPr eaLnBrk="0" hangingPunct="0"/>
              <a:r>
                <a:rPr lang="en-US" altLang="en-US" sz="1200" b="1">
                  <a:cs typeface="Arial" pitchFamily="34" charset="0"/>
                </a:rPr>
                <a:t>Station History</a:t>
              </a:r>
            </a:p>
            <a:p>
              <a:pPr eaLnBrk="0" hangingPunct="0"/>
              <a:r>
                <a:rPr lang="en-US" altLang="en-US" sz="1200" b="1">
                  <a:cs typeface="Arial" pitchFamily="34" charset="0"/>
                </a:rPr>
                <a:t>Sensor Types/Replacements</a:t>
              </a:r>
            </a:p>
            <a:p>
              <a:pPr eaLnBrk="0" hangingPunct="0"/>
              <a:r>
                <a:rPr lang="en-US" altLang="en-US" sz="1200" b="1">
                  <a:cs typeface="Arial" pitchFamily="34" charset="0"/>
                </a:rPr>
                <a:t>Performance Checks</a:t>
              </a:r>
            </a:p>
            <a:p>
              <a:pPr eaLnBrk="0" hangingPunct="0"/>
              <a:r>
                <a:rPr lang="en-US" altLang="en-US" sz="1200" b="1">
                  <a:cs typeface="Arial" pitchFamily="34" charset="0"/>
                </a:rPr>
                <a:t>Faults</a:t>
              </a:r>
            </a:p>
            <a:p>
              <a:pPr eaLnBrk="0" hangingPunct="0"/>
              <a:endParaRPr lang="en-US" altLang="en-US" sz="1200" b="1">
                <a:cs typeface="Arial" pitchFamily="34" charset="0"/>
              </a:endParaRPr>
            </a:p>
          </p:txBody>
        </p:sp>
        <p:sp>
          <p:nvSpPr>
            <p:cNvPr id="202791" name="Text Box 39"/>
            <p:cNvSpPr txBox="1">
              <a:spLocks noChangeArrowheads="1"/>
            </p:cNvSpPr>
            <p:nvPr/>
          </p:nvSpPr>
          <p:spPr bwMode="auto">
            <a:xfrm rot="10800000" flipV="1">
              <a:off x="144" y="3120"/>
              <a:ext cx="816" cy="288"/>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0" hangingPunct="0"/>
              <a:r>
                <a:rPr lang="en-US" altLang="en-US" b="1">
                  <a:cs typeface="Arial" pitchFamily="34" charset="0"/>
                </a:rPr>
                <a:t>Climate data</a:t>
              </a:r>
            </a:p>
            <a:p>
              <a:pPr eaLnBrk="0" hangingPunct="0"/>
              <a:r>
                <a:rPr lang="en-US" altLang="en-US" sz="1200" b="1">
                  <a:cs typeface="Arial" pitchFamily="34" charset="0"/>
                </a:rPr>
                <a:t>Data Records</a:t>
              </a:r>
            </a:p>
          </p:txBody>
        </p:sp>
        <p:sp>
          <p:nvSpPr>
            <p:cNvPr id="202792" name="AutoShape 40"/>
            <p:cNvSpPr>
              <a:spLocks noChangeArrowheads="1"/>
            </p:cNvSpPr>
            <p:nvPr/>
          </p:nvSpPr>
          <p:spPr bwMode="auto">
            <a:xfrm rot="1472932">
              <a:off x="1664" y="2296"/>
              <a:ext cx="144" cy="240"/>
            </a:xfrm>
            <a:prstGeom prst="downArrow">
              <a:avLst>
                <a:gd name="adj1" fmla="val 50000"/>
                <a:gd name="adj2" fmla="val 41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02793" name="AutoShape 41"/>
            <p:cNvSpPr>
              <a:spLocks noChangeArrowheads="1"/>
            </p:cNvSpPr>
            <p:nvPr/>
          </p:nvSpPr>
          <p:spPr bwMode="auto">
            <a:xfrm>
              <a:off x="1632" y="3056"/>
              <a:ext cx="144" cy="240"/>
            </a:xfrm>
            <a:prstGeom prst="downArrow">
              <a:avLst>
                <a:gd name="adj1" fmla="val 50000"/>
                <a:gd name="adj2" fmla="val 41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02794" name="AutoShape 42"/>
            <p:cNvSpPr>
              <a:spLocks noChangeArrowheads="1"/>
            </p:cNvSpPr>
            <p:nvPr/>
          </p:nvSpPr>
          <p:spPr bwMode="auto">
            <a:xfrm rot="17933402" flipH="1">
              <a:off x="912" y="3264"/>
              <a:ext cx="144" cy="624"/>
            </a:xfrm>
            <a:prstGeom prst="downArrow">
              <a:avLst>
                <a:gd name="adj1" fmla="val 50000"/>
                <a:gd name="adj2" fmla="val 108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202795" name="Group 43"/>
          <p:cNvGrpSpPr>
            <a:grpSpLocks/>
          </p:cNvGrpSpPr>
          <p:nvPr/>
        </p:nvGrpSpPr>
        <p:grpSpPr bwMode="auto">
          <a:xfrm>
            <a:off x="3789363" y="3695700"/>
            <a:ext cx="5213350" cy="1447800"/>
            <a:chOff x="2387" y="2328"/>
            <a:chExt cx="3284" cy="912"/>
          </a:xfrm>
        </p:grpSpPr>
        <p:grpSp>
          <p:nvGrpSpPr>
            <p:cNvPr id="202796" name="Group 44"/>
            <p:cNvGrpSpPr>
              <a:grpSpLocks/>
            </p:cNvGrpSpPr>
            <p:nvPr/>
          </p:nvGrpSpPr>
          <p:grpSpPr bwMode="auto">
            <a:xfrm>
              <a:off x="4999" y="2328"/>
              <a:ext cx="672" cy="912"/>
              <a:chOff x="768" y="1536"/>
              <a:chExt cx="720" cy="912"/>
            </a:xfrm>
          </p:grpSpPr>
          <p:sp>
            <p:nvSpPr>
              <p:cNvPr id="202797" name="Rectangle 45"/>
              <p:cNvSpPr>
                <a:spLocks noChangeArrowheads="1"/>
              </p:cNvSpPr>
              <p:nvPr/>
            </p:nvSpPr>
            <p:spPr bwMode="auto">
              <a:xfrm>
                <a:off x="768" y="1536"/>
                <a:ext cx="720" cy="912"/>
              </a:xfrm>
              <a:prstGeom prst="rect">
                <a:avLst/>
              </a:prstGeom>
              <a:solidFill>
                <a:srgbClr val="99FFCC"/>
              </a:solidFill>
              <a:ln w="9525">
                <a:solidFill>
                  <a:schemeClr val="tx1"/>
                </a:solidFill>
                <a:miter lim="800000"/>
                <a:headEnd/>
                <a:tailEnd/>
              </a:ln>
              <a:effectLst>
                <a:outerShdw dist="107763" dir="18900000" algn="ctr" rotWithShape="0">
                  <a:schemeClr val="bg2"/>
                </a:outerShdw>
              </a:effectLst>
            </p:spPr>
            <p:txBody>
              <a:bodyPr wrap="none" anchor="ctr"/>
              <a:lstStyle/>
              <a:p>
                <a:endParaRPr lang="en-AU"/>
              </a:p>
            </p:txBody>
          </p:sp>
          <p:sp>
            <p:nvSpPr>
              <p:cNvPr id="202798" name="Text Box 46"/>
              <p:cNvSpPr txBox="1">
                <a:spLocks noChangeArrowheads="1"/>
              </p:cNvSpPr>
              <p:nvPr/>
            </p:nvSpPr>
            <p:spPr bwMode="auto">
              <a:xfrm rot="10800000" flipV="1">
                <a:off x="864" y="1584"/>
                <a:ext cx="480" cy="192"/>
              </a:xfrm>
              <a:prstGeom prst="rect">
                <a:avLst/>
              </a:prstGeom>
              <a:solidFill>
                <a:srgbClr val="99FF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b="1">
                    <a:cs typeface="Arial" pitchFamily="34" charset="0"/>
                  </a:rPr>
                  <a:t>CMSS</a:t>
                </a:r>
              </a:p>
            </p:txBody>
          </p:sp>
        </p:grpSp>
        <p:sp>
          <p:nvSpPr>
            <p:cNvPr id="202799" name="Text Box 47"/>
            <p:cNvSpPr txBox="1">
              <a:spLocks noChangeArrowheads="1"/>
            </p:cNvSpPr>
            <p:nvPr/>
          </p:nvSpPr>
          <p:spPr bwMode="auto">
            <a:xfrm rot="10800000" flipV="1">
              <a:off x="4165" y="2358"/>
              <a:ext cx="859" cy="288"/>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0" hangingPunct="0"/>
              <a:r>
                <a:rPr lang="en-US" altLang="en-US" sz="1200" b="1">
                  <a:solidFill>
                    <a:srgbClr val="000000"/>
                  </a:solidFill>
                  <a:cs typeface="Arial" pitchFamily="34" charset="0"/>
                </a:rPr>
                <a:t>CMSS Monitoring </a:t>
              </a:r>
            </a:p>
            <a:p>
              <a:pPr eaLnBrk="0" hangingPunct="0"/>
              <a:r>
                <a:rPr lang="en-US" altLang="en-US" sz="1200" b="1">
                  <a:solidFill>
                    <a:srgbClr val="000000"/>
                  </a:solidFill>
                  <a:cs typeface="Arial" pitchFamily="34" charset="0"/>
                </a:rPr>
                <a:t>AWS Reporting </a:t>
              </a:r>
              <a:endParaRPr lang="en-US" altLang="en-US" sz="1200" b="1">
                <a:cs typeface="Times New Roman" pitchFamily="18" charset="0"/>
              </a:endParaRPr>
            </a:p>
            <a:p>
              <a:pPr eaLnBrk="0" hangingPunct="0"/>
              <a:endParaRPr lang="en-US" altLang="en-US" sz="1200" b="1">
                <a:cs typeface="Arial" pitchFamily="34" charset="0"/>
              </a:endParaRPr>
            </a:p>
          </p:txBody>
        </p:sp>
        <p:sp>
          <p:nvSpPr>
            <p:cNvPr id="202800" name="AutoShape 48"/>
            <p:cNvSpPr>
              <a:spLocks noChangeArrowheads="1"/>
            </p:cNvSpPr>
            <p:nvPr/>
          </p:nvSpPr>
          <p:spPr bwMode="auto">
            <a:xfrm rot="1185923">
              <a:off x="2387" y="2470"/>
              <a:ext cx="2608" cy="193"/>
            </a:xfrm>
            <a:prstGeom prst="rightArrow">
              <a:avLst>
                <a:gd name="adj1" fmla="val 50000"/>
                <a:gd name="adj2" fmla="val 33782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202801" name="Group 49"/>
          <p:cNvGrpSpPr>
            <a:grpSpLocks/>
          </p:cNvGrpSpPr>
          <p:nvPr/>
        </p:nvGrpSpPr>
        <p:grpSpPr bwMode="auto">
          <a:xfrm>
            <a:off x="3886200" y="3535363"/>
            <a:ext cx="1701800" cy="3271837"/>
            <a:chOff x="2448" y="2227"/>
            <a:chExt cx="1072" cy="2061"/>
          </a:xfrm>
        </p:grpSpPr>
        <p:grpSp>
          <p:nvGrpSpPr>
            <p:cNvPr id="202802" name="Group 50"/>
            <p:cNvGrpSpPr>
              <a:grpSpLocks/>
            </p:cNvGrpSpPr>
            <p:nvPr/>
          </p:nvGrpSpPr>
          <p:grpSpPr bwMode="auto">
            <a:xfrm>
              <a:off x="2448" y="3000"/>
              <a:ext cx="672" cy="912"/>
              <a:chOff x="4560" y="2976"/>
              <a:chExt cx="672" cy="912"/>
            </a:xfrm>
          </p:grpSpPr>
          <p:sp>
            <p:nvSpPr>
              <p:cNvPr id="202803" name="Rectangle 51"/>
              <p:cNvSpPr>
                <a:spLocks noChangeArrowheads="1"/>
              </p:cNvSpPr>
              <p:nvPr/>
            </p:nvSpPr>
            <p:spPr bwMode="auto">
              <a:xfrm>
                <a:off x="4560" y="2976"/>
                <a:ext cx="672" cy="912"/>
              </a:xfrm>
              <a:prstGeom prst="rect">
                <a:avLst/>
              </a:prstGeom>
              <a:solidFill>
                <a:srgbClr val="99FFCC"/>
              </a:solidFill>
              <a:ln w="9525">
                <a:solidFill>
                  <a:schemeClr val="tx1"/>
                </a:solidFill>
                <a:miter lim="800000"/>
                <a:headEnd/>
                <a:tailEnd/>
              </a:ln>
              <a:effectLst>
                <a:outerShdw dist="107763" dir="18900000" algn="ctr" rotWithShape="0">
                  <a:schemeClr val="bg2"/>
                </a:outerShdw>
              </a:effectLst>
            </p:spPr>
            <p:txBody>
              <a:bodyPr wrap="none" anchor="ctr"/>
              <a:lstStyle/>
              <a:p>
                <a:endParaRPr lang="en-AU"/>
              </a:p>
            </p:txBody>
          </p:sp>
          <p:sp>
            <p:nvSpPr>
              <p:cNvPr id="202804" name="Text Box 52"/>
              <p:cNvSpPr txBox="1">
                <a:spLocks noChangeArrowheads="1"/>
              </p:cNvSpPr>
              <p:nvPr/>
            </p:nvSpPr>
            <p:spPr bwMode="auto">
              <a:xfrm rot="10800000" flipV="1">
                <a:off x="4608" y="3024"/>
                <a:ext cx="576" cy="336"/>
              </a:xfrm>
              <a:prstGeom prst="rect">
                <a:avLst/>
              </a:prstGeom>
              <a:solidFill>
                <a:srgbClr val="99FF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b="1">
                    <a:cs typeface="Arial" pitchFamily="34" charset="0"/>
                  </a:rPr>
                  <a:t>Research </a:t>
                </a:r>
              </a:p>
              <a:p>
                <a:pPr algn="ctr" eaLnBrk="0" hangingPunct="0"/>
                <a:r>
                  <a:rPr lang="en-US" altLang="en-US" b="1">
                    <a:cs typeface="Arial" pitchFamily="34" charset="0"/>
                  </a:rPr>
                  <a:t>Activities</a:t>
                </a:r>
              </a:p>
            </p:txBody>
          </p:sp>
        </p:grpSp>
        <p:sp>
          <p:nvSpPr>
            <p:cNvPr id="202805" name="Text Box 53"/>
            <p:cNvSpPr txBox="1">
              <a:spLocks noChangeArrowheads="1"/>
            </p:cNvSpPr>
            <p:nvPr/>
          </p:nvSpPr>
          <p:spPr bwMode="auto">
            <a:xfrm rot="10800000" flipV="1">
              <a:off x="2512" y="4048"/>
              <a:ext cx="1008" cy="240"/>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0" hangingPunct="0"/>
              <a:r>
                <a:rPr lang="en-US" altLang="en-US" sz="1200" b="1">
                  <a:cs typeface="Arial" pitchFamily="34" charset="0"/>
                </a:rPr>
                <a:t>Hydro Met &amp; BMRC</a:t>
              </a:r>
            </a:p>
            <a:p>
              <a:pPr eaLnBrk="0" hangingPunct="0"/>
              <a:r>
                <a:rPr lang="en-US" altLang="en-US" sz="1200" b="1">
                  <a:cs typeface="Arial" pitchFamily="34" charset="0"/>
                </a:rPr>
                <a:t>Rainfall Ground truth</a:t>
              </a:r>
            </a:p>
          </p:txBody>
        </p:sp>
        <p:sp>
          <p:nvSpPr>
            <p:cNvPr id="202806" name="AutoShape 54"/>
            <p:cNvSpPr>
              <a:spLocks noChangeArrowheads="1"/>
            </p:cNvSpPr>
            <p:nvPr/>
          </p:nvSpPr>
          <p:spPr bwMode="auto">
            <a:xfrm rot="2876146">
              <a:off x="2140" y="2540"/>
              <a:ext cx="795" cy="170"/>
            </a:xfrm>
            <a:prstGeom prst="rightArrow">
              <a:avLst>
                <a:gd name="adj1" fmla="val 50000"/>
                <a:gd name="adj2" fmla="val 116912"/>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02807" name="Text Box 55"/>
            <p:cNvSpPr txBox="1">
              <a:spLocks noChangeArrowheads="1"/>
            </p:cNvSpPr>
            <p:nvPr/>
          </p:nvSpPr>
          <p:spPr bwMode="auto">
            <a:xfrm rot="10800000" flipV="1">
              <a:off x="2448" y="3952"/>
              <a:ext cx="816" cy="136"/>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0" hangingPunct="0"/>
              <a:r>
                <a:rPr lang="en-US" altLang="en-US" sz="1200" b="1">
                  <a:cs typeface="Arial" pitchFamily="34" charset="0"/>
                </a:rPr>
                <a:t>Radar Metadata</a:t>
              </a:r>
            </a:p>
          </p:txBody>
        </p:sp>
      </p:grpSp>
      <p:grpSp>
        <p:nvGrpSpPr>
          <p:cNvPr id="202808" name="Group 56"/>
          <p:cNvGrpSpPr>
            <a:grpSpLocks/>
          </p:cNvGrpSpPr>
          <p:nvPr/>
        </p:nvGrpSpPr>
        <p:grpSpPr bwMode="auto">
          <a:xfrm>
            <a:off x="2667000" y="685800"/>
            <a:ext cx="2390775" cy="1943100"/>
            <a:chOff x="1680" y="432"/>
            <a:chExt cx="1506" cy="1224"/>
          </a:xfrm>
        </p:grpSpPr>
        <p:grpSp>
          <p:nvGrpSpPr>
            <p:cNvPr id="202809" name="Group 57"/>
            <p:cNvGrpSpPr>
              <a:grpSpLocks/>
            </p:cNvGrpSpPr>
            <p:nvPr/>
          </p:nvGrpSpPr>
          <p:grpSpPr bwMode="auto">
            <a:xfrm>
              <a:off x="1680" y="432"/>
              <a:ext cx="912" cy="576"/>
              <a:chOff x="2592" y="672"/>
              <a:chExt cx="912" cy="576"/>
            </a:xfrm>
          </p:grpSpPr>
          <p:grpSp>
            <p:nvGrpSpPr>
              <p:cNvPr id="202810" name="Group 58"/>
              <p:cNvGrpSpPr>
                <a:grpSpLocks/>
              </p:cNvGrpSpPr>
              <p:nvPr/>
            </p:nvGrpSpPr>
            <p:grpSpPr bwMode="auto">
              <a:xfrm>
                <a:off x="2592" y="672"/>
                <a:ext cx="912" cy="576"/>
                <a:chOff x="480" y="3456"/>
                <a:chExt cx="912" cy="576"/>
              </a:xfrm>
            </p:grpSpPr>
            <p:sp>
              <p:nvSpPr>
                <p:cNvPr id="202811" name="Oval 59"/>
                <p:cNvSpPr>
                  <a:spLocks noChangeArrowheads="1"/>
                </p:cNvSpPr>
                <p:nvPr/>
              </p:nvSpPr>
              <p:spPr bwMode="auto">
                <a:xfrm>
                  <a:off x="480" y="3840"/>
                  <a:ext cx="912" cy="192"/>
                </a:xfrm>
                <a:prstGeom prst="ellipse">
                  <a:avLst/>
                </a:prstGeom>
                <a:solidFill>
                  <a:srgbClr val="FFFF99"/>
                </a:solidFill>
                <a:ln w="9525">
                  <a:solidFill>
                    <a:srgbClr val="000000"/>
                  </a:solidFill>
                  <a:round/>
                  <a:headEnd/>
                  <a:tailEnd/>
                </a:ln>
              </p:spPr>
              <p:txBody>
                <a:bodyPr/>
                <a:lstStyle/>
                <a:p>
                  <a:endParaRPr lang="en-AU"/>
                </a:p>
              </p:txBody>
            </p:sp>
            <p:sp>
              <p:nvSpPr>
                <p:cNvPr id="202812" name="Rectangle 60"/>
                <p:cNvSpPr>
                  <a:spLocks noChangeArrowheads="1"/>
                </p:cNvSpPr>
                <p:nvPr/>
              </p:nvSpPr>
              <p:spPr bwMode="auto">
                <a:xfrm>
                  <a:off x="480" y="3552"/>
                  <a:ext cx="912" cy="384"/>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202813" name="Line 61"/>
                <p:cNvSpPr>
                  <a:spLocks noChangeShapeType="1"/>
                </p:cNvSpPr>
                <p:nvPr/>
              </p:nvSpPr>
              <p:spPr bwMode="auto">
                <a:xfrm>
                  <a:off x="480" y="3552"/>
                  <a:ext cx="0" cy="384"/>
                </a:xfrm>
                <a:prstGeom prst="line">
                  <a:avLst/>
                </a:prstGeom>
                <a:noFill/>
                <a:ln w="9525">
                  <a:solidFill>
                    <a:srgbClr val="000000"/>
                  </a:solidFill>
                  <a:round/>
                  <a:headEnd/>
                  <a:tailEnd/>
                </a:ln>
              </p:spPr>
              <p:txBody>
                <a:bodyPr/>
                <a:lstStyle/>
                <a:p>
                  <a:endParaRPr lang="en-AU"/>
                </a:p>
              </p:txBody>
            </p:sp>
            <p:sp>
              <p:nvSpPr>
                <p:cNvPr id="202814" name="Line 62"/>
                <p:cNvSpPr>
                  <a:spLocks noChangeShapeType="1"/>
                </p:cNvSpPr>
                <p:nvPr/>
              </p:nvSpPr>
              <p:spPr bwMode="auto">
                <a:xfrm>
                  <a:off x="1392" y="3552"/>
                  <a:ext cx="0" cy="384"/>
                </a:xfrm>
                <a:prstGeom prst="line">
                  <a:avLst/>
                </a:prstGeom>
                <a:noFill/>
                <a:ln w="9525">
                  <a:solidFill>
                    <a:srgbClr val="000000"/>
                  </a:solidFill>
                  <a:round/>
                  <a:headEnd/>
                  <a:tailEnd/>
                </a:ln>
              </p:spPr>
              <p:txBody>
                <a:bodyPr/>
                <a:lstStyle/>
                <a:p>
                  <a:endParaRPr lang="en-AU"/>
                </a:p>
              </p:txBody>
            </p:sp>
            <p:sp>
              <p:nvSpPr>
                <p:cNvPr id="202815" name="Oval 63"/>
                <p:cNvSpPr>
                  <a:spLocks noChangeArrowheads="1"/>
                </p:cNvSpPr>
                <p:nvPr/>
              </p:nvSpPr>
              <p:spPr bwMode="auto">
                <a:xfrm>
                  <a:off x="480" y="3456"/>
                  <a:ext cx="912" cy="192"/>
                </a:xfrm>
                <a:prstGeom prst="ellipse">
                  <a:avLst/>
                </a:prstGeom>
                <a:solidFill>
                  <a:srgbClr val="FFFF99"/>
                </a:solidFill>
                <a:ln w="9525">
                  <a:solidFill>
                    <a:srgbClr val="000000"/>
                  </a:solidFill>
                  <a:round/>
                  <a:headEnd/>
                  <a:tailEnd/>
                </a:ln>
              </p:spPr>
              <p:txBody>
                <a:bodyPr/>
                <a:lstStyle/>
                <a:p>
                  <a:endParaRPr lang="en-AU"/>
                </a:p>
              </p:txBody>
            </p:sp>
          </p:grpSp>
          <p:sp>
            <p:nvSpPr>
              <p:cNvPr id="202816" name="Text Box 64"/>
              <p:cNvSpPr txBox="1">
                <a:spLocks noChangeArrowheads="1"/>
              </p:cNvSpPr>
              <p:nvPr/>
            </p:nvSpPr>
            <p:spPr bwMode="auto">
              <a:xfrm rot="10800000" flipV="1">
                <a:off x="2640" y="912"/>
                <a:ext cx="816" cy="28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b="1" dirty="0" smtClean="0">
                    <a:cs typeface="Arial" pitchFamily="34" charset="0"/>
                  </a:rPr>
                  <a:t>BNOC</a:t>
                </a:r>
                <a:endParaRPr lang="en-US" altLang="en-US" b="1" dirty="0">
                  <a:cs typeface="Arial" pitchFamily="34" charset="0"/>
                </a:endParaRPr>
              </a:p>
              <a:p>
                <a:pPr algn="ctr" eaLnBrk="0" hangingPunct="0"/>
                <a:r>
                  <a:rPr lang="en-US" altLang="en-US" b="1" dirty="0">
                    <a:cs typeface="Arial" pitchFamily="34" charset="0"/>
                  </a:rPr>
                  <a:t>Dictionary</a:t>
                </a:r>
                <a:endParaRPr lang="en-US" altLang="en-US" sz="1200" b="1" dirty="0">
                  <a:cs typeface="Arial" pitchFamily="34" charset="0"/>
                </a:endParaRPr>
              </a:p>
            </p:txBody>
          </p:sp>
        </p:grpSp>
        <p:sp>
          <p:nvSpPr>
            <p:cNvPr id="202817" name="Text Box 65"/>
            <p:cNvSpPr txBox="1">
              <a:spLocks noChangeArrowheads="1"/>
            </p:cNvSpPr>
            <p:nvPr/>
          </p:nvSpPr>
          <p:spPr bwMode="auto">
            <a:xfrm rot="10800000" flipV="1">
              <a:off x="2178" y="1062"/>
              <a:ext cx="1008" cy="96"/>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sz="1200" b="1">
                  <a:cs typeface="Arial" pitchFamily="34" charset="0"/>
                </a:rPr>
                <a:t>Australian Stations</a:t>
              </a:r>
            </a:p>
          </p:txBody>
        </p:sp>
        <p:sp>
          <p:nvSpPr>
            <p:cNvPr id="202818" name="AutoShape 66"/>
            <p:cNvSpPr>
              <a:spLocks noChangeArrowheads="1"/>
            </p:cNvSpPr>
            <p:nvPr/>
          </p:nvSpPr>
          <p:spPr bwMode="auto">
            <a:xfrm rot="-3794661">
              <a:off x="1696" y="1296"/>
              <a:ext cx="624" cy="96"/>
            </a:xfrm>
            <a:prstGeom prst="rightArrow">
              <a:avLst>
                <a:gd name="adj1" fmla="val 50000"/>
                <a:gd name="adj2" fmla="val 1625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202819" name="Group 67"/>
          <p:cNvGrpSpPr>
            <a:grpSpLocks/>
          </p:cNvGrpSpPr>
          <p:nvPr/>
        </p:nvGrpSpPr>
        <p:grpSpPr bwMode="auto">
          <a:xfrm>
            <a:off x="3767138" y="25400"/>
            <a:ext cx="5160962" cy="1866900"/>
            <a:chOff x="2373" y="16"/>
            <a:chExt cx="3251" cy="1176"/>
          </a:xfrm>
        </p:grpSpPr>
        <p:grpSp>
          <p:nvGrpSpPr>
            <p:cNvPr id="202820" name="Group 68"/>
            <p:cNvGrpSpPr>
              <a:grpSpLocks/>
            </p:cNvGrpSpPr>
            <p:nvPr/>
          </p:nvGrpSpPr>
          <p:grpSpPr bwMode="auto">
            <a:xfrm>
              <a:off x="2373" y="16"/>
              <a:ext cx="3251" cy="1176"/>
              <a:chOff x="2373" y="16"/>
              <a:chExt cx="3251" cy="1176"/>
            </a:xfrm>
          </p:grpSpPr>
          <p:grpSp>
            <p:nvGrpSpPr>
              <p:cNvPr id="202821" name="Group 69"/>
              <p:cNvGrpSpPr>
                <a:grpSpLocks/>
              </p:cNvGrpSpPr>
              <p:nvPr/>
            </p:nvGrpSpPr>
            <p:grpSpPr bwMode="auto">
              <a:xfrm>
                <a:off x="4471" y="16"/>
                <a:ext cx="1153" cy="768"/>
                <a:chOff x="4320" y="528"/>
                <a:chExt cx="1153" cy="768"/>
              </a:xfrm>
            </p:grpSpPr>
            <p:grpSp>
              <p:nvGrpSpPr>
                <p:cNvPr id="202822" name="Group 70"/>
                <p:cNvGrpSpPr>
                  <a:grpSpLocks/>
                </p:cNvGrpSpPr>
                <p:nvPr/>
              </p:nvGrpSpPr>
              <p:grpSpPr bwMode="auto">
                <a:xfrm>
                  <a:off x="4609" y="528"/>
                  <a:ext cx="864" cy="576"/>
                  <a:chOff x="4224" y="3240"/>
                  <a:chExt cx="912" cy="576"/>
                </a:xfrm>
              </p:grpSpPr>
              <p:sp>
                <p:nvSpPr>
                  <p:cNvPr id="202823" name="Oval 71"/>
                  <p:cNvSpPr>
                    <a:spLocks noChangeArrowheads="1"/>
                  </p:cNvSpPr>
                  <p:nvPr/>
                </p:nvSpPr>
                <p:spPr bwMode="auto">
                  <a:xfrm>
                    <a:off x="4224" y="3624"/>
                    <a:ext cx="912" cy="192"/>
                  </a:xfrm>
                  <a:prstGeom prst="ellipse">
                    <a:avLst/>
                  </a:prstGeom>
                  <a:solidFill>
                    <a:srgbClr val="FFFF99"/>
                  </a:solidFill>
                  <a:ln w="9525">
                    <a:solidFill>
                      <a:srgbClr val="000000"/>
                    </a:solidFill>
                    <a:round/>
                    <a:headEnd/>
                    <a:tailEnd/>
                  </a:ln>
                </p:spPr>
                <p:txBody>
                  <a:bodyPr/>
                  <a:lstStyle/>
                  <a:p>
                    <a:endParaRPr lang="en-AU"/>
                  </a:p>
                </p:txBody>
              </p:sp>
              <p:sp>
                <p:nvSpPr>
                  <p:cNvPr id="202824" name="Rectangle 72"/>
                  <p:cNvSpPr>
                    <a:spLocks noChangeArrowheads="1"/>
                  </p:cNvSpPr>
                  <p:nvPr/>
                </p:nvSpPr>
                <p:spPr bwMode="auto">
                  <a:xfrm>
                    <a:off x="4224" y="3336"/>
                    <a:ext cx="912" cy="384"/>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202825" name="Line 73"/>
                  <p:cNvSpPr>
                    <a:spLocks noChangeShapeType="1"/>
                  </p:cNvSpPr>
                  <p:nvPr/>
                </p:nvSpPr>
                <p:spPr bwMode="auto">
                  <a:xfrm>
                    <a:off x="4224" y="3336"/>
                    <a:ext cx="0" cy="384"/>
                  </a:xfrm>
                  <a:prstGeom prst="line">
                    <a:avLst/>
                  </a:prstGeom>
                  <a:noFill/>
                  <a:ln w="9525">
                    <a:solidFill>
                      <a:srgbClr val="000000"/>
                    </a:solidFill>
                    <a:round/>
                    <a:headEnd/>
                    <a:tailEnd/>
                  </a:ln>
                </p:spPr>
                <p:txBody>
                  <a:bodyPr/>
                  <a:lstStyle/>
                  <a:p>
                    <a:endParaRPr lang="en-AU"/>
                  </a:p>
                </p:txBody>
              </p:sp>
              <p:sp>
                <p:nvSpPr>
                  <p:cNvPr id="202826" name="Line 74"/>
                  <p:cNvSpPr>
                    <a:spLocks noChangeShapeType="1"/>
                  </p:cNvSpPr>
                  <p:nvPr/>
                </p:nvSpPr>
                <p:spPr bwMode="auto">
                  <a:xfrm>
                    <a:off x="5136" y="3336"/>
                    <a:ext cx="0" cy="384"/>
                  </a:xfrm>
                  <a:prstGeom prst="line">
                    <a:avLst/>
                  </a:prstGeom>
                  <a:noFill/>
                  <a:ln w="9525">
                    <a:solidFill>
                      <a:srgbClr val="000000"/>
                    </a:solidFill>
                    <a:round/>
                    <a:headEnd/>
                    <a:tailEnd/>
                  </a:ln>
                </p:spPr>
                <p:txBody>
                  <a:bodyPr/>
                  <a:lstStyle/>
                  <a:p>
                    <a:endParaRPr lang="en-AU"/>
                  </a:p>
                </p:txBody>
              </p:sp>
              <p:sp>
                <p:nvSpPr>
                  <p:cNvPr id="202827" name="Oval 75"/>
                  <p:cNvSpPr>
                    <a:spLocks noChangeArrowheads="1"/>
                  </p:cNvSpPr>
                  <p:nvPr/>
                </p:nvSpPr>
                <p:spPr bwMode="auto">
                  <a:xfrm>
                    <a:off x="4224" y="3240"/>
                    <a:ext cx="912" cy="192"/>
                  </a:xfrm>
                  <a:prstGeom prst="ellipse">
                    <a:avLst/>
                  </a:prstGeom>
                  <a:solidFill>
                    <a:srgbClr val="FFFF99"/>
                  </a:solidFill>
                  <a:ln w="9525">
                    <a:solidFill>
                      <a:srgbClr val="000000"/>
                    </a:solidFill>
                    <a:round/>
                    <a:headEnd/>
                    <a:tailEnd/>
                  </a:ln>
                </p:spPr>
                <p:txBody>
                  <a:bodyPr/>
                  <a:lstStyle/>
                  <a:p>
                    <a:endParaRPr lang="en-AU"/>
                  </a:p>
                </p:txBody>
              </p:sp>
            </p:grpSp>
            <p:grpSp>
              <p:nvGrpSpPr>
                <p:cNvPr id="202828" name="Group 76"/>
                <p:cNvGrpSpPr>
                  <a:grpSpLocks/>
                </p:cNvGrpSpPr>
                <p:nvPr/>
              </p:nvGrpSpPr>
              <p:grpSpPr bwMode="auto">
                <a:xfrm>
                  <a:off x="4465" y="624"/>
                  <a:ext cx="912" cy="576"/>
                  <a:chOff x="4224" y="3240"/>
                  <a:chExt cx="912" cy="576"/>
                </a:xfrm>
              </p:grpSpPr>
              <p:sp>
                <p:nvSpPr>
                  <p:cNvPr id="202829" name="Oval 77"/>
                  <p:cNvSpPr>
                    <a:spLocks noChangeArrowheads="1"/>
                  </p:cNvSpPr>
                  <p:nvPr/>
                </p:nvSpPr>
                <p:spPr bwMode="auto">
                  <a:xfrm>
                    <a:off x="4224" y="3624"/>
                    <a:ext cx="912" cy="192"/>
                  </a:xfrm>
                  <a:prstGeom prst="ellipse">
                    <a:avLst/>
                  </a:prstGeom>
                  <a:solidFill>
                    <a:srgbClr val="FFFF99"/>
                  </a:solidFill>
                  <a:ln w="9525">
                    <a:solidFill>
                      <a:srgbClr val="000000"/>
                    </a:solidFill>
                    <a:round/>
                    <a:headEnd/>
                    <a:tailEnd/>
                  </a:ln>
                </p:spPr>
                <p:txBody>
                  <a:bodyPr/>
                  <a:lstStyle/>
                  <a:p>
                    <a:endParaRPr lang="en-AU"/>
                  </a:p>
                </p:txBody>
              </p:sp>
              <p:sp>
                <p:nvSpPr>
                  <p:cNvPr id="202830" name="Rectangle 78"/>
                  <p:cNvSpPr>
                    <a:spLocks noChangeArrowheads="1"/>
                  </p:cNvSpPr>
                  <p:nvPr/>
                </p:nvSpPr>
                <p:spPr bwMode="auto">
                  <a:xfrm>
                    <a:off x="4224" y="3336"/>
                    <a:ext cx="912" cy="384"/>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202831" name="Line 79"/>
                  <p:cNvSpPr>
                    <a:spLocks noChangeShapeType="1"/>
                  </p:cNvSpPr>
                  <p:nvPr/>
                </p:nvSpPr>
                <p:spPr bwMode="auto">
                  <a:xfrm>
                    <a:off x="4224" y="3336"/>
                    <a:ext cx="0" cy="384"/>
                  </a:xfrm>
                  <a:prstGeom prst="line">
                    <a:avLst/>
                  </a:prstGeom>
                  <a:noFill/>
                  <a:ln w="9525">
                    <a:solidFill>
                      <a:srgbClr val="000000"/>
                    </a:solidFill>
                    <a:round/>
                    <a:headEnd/>
                    <a:tailEnd/>
                  </a:ln>
                </p:spPr>
                <p:txBody>
                  <a:bodyPr/>
                  <a:lstStyle/>
                  <a:p>
                    <a:endParaRPr lang="en-AU"/>
                  </a:p>
                </p:txBody>
              </p:sp>
              <p:sp>
                <p:nvSpPr>
                  <p:cNvPr id="202832" name="Line 80"/>
                  <p:cNvSpPr>
                    <a:spLocks noChangeShapeType="1"/>
                  </p:cNvSpPr>
                  <p:nvPr/>
                </p:nvSpPr>
                <p:spPr bwMode="auto">
                  <a:xfrm>
                    <a:off x="5136" y="3336"/>
                    <a:ext cx="0" cy="384"/>
                  </a:xfrm>
                  <a:prstGeom prst="line">
                    <a:avLst/>
                  </a:prstGeom>
                  <a:noFill/>
                  <a:ln w="9525">
                    <a:solidFill>
                      <a:srgbClr val="000000"/>
                    </a:solidFill>
                    <a:round/>
                    <a:headEnd/>
                    <a:tailEnd/>
                  </a:ln>
                </p:spPr>
                <p:txBody>
                  <a:bodyPr/>
                  <a:lstStyle/>
                  <a:p>
                    <a:endParaRPr lang="en-AU"/>
                  </a:p>
                </p:txBody>
              </p:sp>
              <p:sp>
                <p:nvSpPr>
                  <p:cNvPr id="202833" name="Oval 81"/>
                  <p:cNvSpPr>
                    <a:spLocks noChangeArrowheads="1"/>
                  </p:cNvSpPr>
                  <p:nvPr/>
                </p:nvSpPr>
                <p:spPr bwMode="auto">
                  <a:xfrm>
                    <a:off x="4224" y="3240"/>
                    <a:ext cx="912" cy="192"/>
                  </a:xfrm>
                  <a:prstGeom prst="ellipse">
                    <a:avLst/>
                  </a:prstGeom>
                  <a:solidFill>
                    <a:srgbClr val="FFFF99"/>
                  </a:solidFill>
                  <a:ln w="9525">
                    <a:solidFill>
                      <a:srgbClr val="000000"/>
                    </a:solidFill>
                    <a:round/>
                    <a:headEnd/>
                    <a:tailEnd/>
                  </a:ln>
                </p:spPr>
                <p:txBody>
                  <a:bodyPr/>
                  <a:lstStyle/>
                  <a:p>
                    <a:endParaRPr lang="en-AU"/>
                  </a:p>
                </p:txBody>
              </p:sp>
            </p:grpSp>
            <p:grpSp>
              <p:nvGrpSpPr>
                <p:cNvPr id="202834" name="Group 82"/>
                <p:cNvGrpSpPr>
                  <a:grpSpLocks/>
                </p:cNvGrpSpPr>
                <p:nvPr/>
              </p:nvGrpSpPr>
              <p:grpSpPr bwMode="auto">
                <a:xfrm>
                  <a:off x="4320" y="720"/>
                  <a:ext cx="912" cy="576"/>
                  <a:chOff x="4224" y="3240"/>
                  <a:chExt cx="912" cy="576"/>
                </a:xfrm>
              </p:grpSpPr>
              <p:sp>
                <p:nvSpPr>
                  <p:cNvPr id="202835" name="Oval 83"/>
                  <p:cNvSpPr>
                    <a:spLocks noChangeArrowheads="1"/>
                  </p:cNvSpPr>
                  <p:nvPr/>
                </p:nvSpPr>
                <p:spPr bwMode="auto">
                  <a:xfrm>
                    <a:off x="4224" y="3624"/>
                    <a:ext cx="912" cy="192"/>
                  </a:xfrm>
                  <a:prstGeom prst="ellipse">
                    <a:avLst/>
                  </a:prstGeom>
                  <a:solidFill>
                    <a:srgbClr val="FFFF99"/>
                  </a:solidFill>
                  <a:ln w="9525">
                    <a:solidFill>
                      <a:srgbClr val="000000"/>
                    </a:solidFill>
                    <a:round/>
                    <a:headEnd/>
                    <a:tailEnd/>
                  </a:ln>
                </p:spPr>
                <p:txBody>
                  <a:bodyPr/>
                  <a:lstStyle/>
                  <a:p>
                    <a:endParaRPr lang="en-AU"/>
                  </a:p>
                </p:txBody>
              </p:sp>
              <p:sp>
                <p:nvSpPr>
                  <p:cNvPr id="202836" name="Rectangle 84"/>
                  <p:cNvSpPr>
                    <a:spLocks noChangeArrowheads="1"/>
                  </p:cNvSpPr>
                  <p:nvPr/>
                </p:nvSpPr>
                <p:spPr bwMode="auto">
                  <a:xfrm>
                    <a:off x="4224" y="3336"/>
                    <a:ext cx="912" cy="384"/>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202837" name="Line 85"/>
                  <p:cNvSpPr>
                    <a:spLocks noChangeShapeType="1"/>
                  </p:cNvSpPr>
                  <p:nvPr/>
                </p:nvSpPr>
                <p:spPr bwMode="auto">
                  <a:xfrm>
                    <a:off x="4224" y="3336"/>
                    <a:ext cx="0" cy="384"/>
                  </a:xfrm>
                  <a:prstGeom prst="line">
                    <a:avLst/>
                  </a:prstGeom>
                  <a:noFill/>
                  <a:ln w="9525">
                    <a:solidFill>
                      <a:srgbClr val="000000"/>
                    </a:solidFill>
                    <a:round/>
                    <a:headEnd/>
                    <a:tailEnd/>
                  </a:ln>
                </p:spPr>
                <p:txBody>
                  <a:bodyPr/>
                  <a:lstStyle/>
                  <a:p>
                    <a:endParaRPr lang="en-AU"/>
                  </a:p>
                </p:txBody>
              </p:sp>
              <p:sp>
                <p:nvSpPr>
                  <p:cNvPr id="202838" name="Line 86"/>
                  <p:cNvSpPr>
                    <a:spLocks noChangeShapeType="1"/>
                  </p:cNvSpPr>
                  <p:nvPr/>
                </p:nvSpPr>
                <p:spPr bwMode="auto">
                  <a:xfrm>
                    <a:off x="5136" y="3336"/>
                    <a:ext cx="0" cy="384"/>
                  </a:xfrm>
                  <a:prstGeom prst="line">
                    <a:avLst/>
                  </a:prstGeom>
                  <a:noFill/>
                  <a:ln w="9525">
                    <a:solidFill>
                      <a:srgbClr val="000000"/>
                    </a:solidFill>
                    <a:round/>
                    <a:headEnd/>
                    <a:tailEnd/>
                  </a:ln>
                </p:spPr>
                <p:txBody>
                  <a:bodyPr/>
                  <a:lstStyle/>
                  <a:p>
                    <a:endParaRPr lang="en-AU"/>
                  </a:p>
                </p:txBody>
              </p:sp>
              <p:sp>
                <p:nvSpPr>
                  <p:cNvPr id="202839" name="Oval 87"/>
                  <p:cNvSpPr>
                    <a:spLocks noChangeArrowheads="1"/>
                  </p:cNvSpPr>
                  <p:nvPr/>
                </p:nvSpPr>
                <p:spPr bwMode="auto">
                  <a:xfrm>
                    <a:off x="4224" y="3240"/>
                    <a:ext cx="912" cy="192"/>
                  </a:xfrm>
                  <a:prstGeom prst="ellipse">
                    <a:avLst/>
                  </a:prstGeom>
                  <a:solidFill>
                    <a:srgbClr val="FFFF99"/>
                  </a:solidFill>
                  <a:ln w="9525">
                    <a:solidFill>
                      <a:srgbClr val="000000"/>
                    </a:solidFill>
                    <a:round/>
                    <a:headEnd/>
                    <a:tailEnd/>
                  </a:ln>
                </p:spPr>
                <p:txBody>
                  <a:bodyPr/>
                  <a:lstStyle/>
                  <a:p>
                    <a:endParaRPr lang="en-AU"/>
                  </a:p>
                </p:txBody>
              </p:sp>
            </p:grpSp>
            <p:sp>
              <p:nvSpPr>
                <p:cNvPr id="202840" name="Text Box 88"/>
                <p:cNvSpPr txBox="1">
                  <a:spLocks noChangeArrowheads="1"/>
                </p:cNvSpPr>
                <p:nvPr/>
              </p:nvSpPr>
              <p:spPr bwMode="auto">
                <a:xfrm rot="10800000" flipV="1">
                  <a:off x="4368" y="960"/>
                  <a:ext cx="816" cy="28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b="1" dirty="0">
                      <a:cs typeface="Arial" pitchFamily="34" charset="0"/>
                    </a:rPr>
                    <a:t>Regional</a:t>
                  </a:r>
                </a:p>
                <a:p>
                  <a:pPr algn="ctr" eaLnBrk="0" hangingPunct="0"/>
                  <a:r>
                    <a:rPr lang="en-US" altLang="en-US" b="1" dirty="0" smtClean="0">
                      <a:cs typeface="Arial" pitchFamily="34" charset="0"/>
                    </a:rPr>
                    <a:t>Systems</a:t>
                  </a:r>
                  <a:endParaRPr lang="en-US" altLang="en-US" sz="1200" b="1" dirty="0">
                    <a:cs typeface="Arial" pitchFamily="34" charset="0"/>
                  </a:endParaRPr>
                </a:p>
              </p:txBody>
            </p:sp>
          </p:grpSp>
          <p:sp>
            <p:nvSpPr>
              <p:cNvPr id="202841" name="AutoShape 89"/>
              <p:cNvSpPr>
                <a:spLocks noChangeArrowheads="1"/>
              </p:cNvSpPr>
              <p:nvPr/>
            </p:nvSpPr>
            <p:spPr bwMode="auto">
              <a:xfrm rot="-1662913">
                <a:off x="2373" y="1050"/>
                <a:ext cx="2083" cy="142"/>
              </a:xfrm>
              <a:prstGeom prst="rightArrow">
                <a:avLst>
                  <a:gd name="adj1" fmla="val 50000"/>
                  <a:gd name="adj2" fmla="val 366725"/>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02842" name="AutoShape 90"/>
              <p:cNvSpPr>
                <a:spLocks noChangeArrowheads="1"/>
              </p:cNvSpPr>
              <p:nvPr/>
            </p:nvSpPr>
            <p:spPr bwMode="auto">
              <a:xfrm rot="-349701">
                <a:off x="2709" y="596"/>
                <a:ext cx="1610" cy="102"/>
              </a:xfrm>
              <a:prstGeom prst="rightArrow">
                <a:avLst>
                  <a:gd name="adj1" fmla="val 50000"/>
                  <a:gd name="adj2" fmla="val 394608"/>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sp>
          <p:nvSpPr>
            <p:cNvPr id="202843" name="Text Box 91"/>
            <p:cNvSpPr txBox="1">
              <a:spLocks noChangeArrowheads="1"/>
            </p:cNvSpPr>
            <p:nvPr/>
          </p:nvSpPr>
          <p:spPr bwMode="auto">
            <a:xfrm rot="10800000" flipV="1">
              <a:off x="2680" y="456"/>
              <a:ext cx="1056" cy="144"/>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sz="1200" b="1">
                  <a:cs typeface="Arial" pitchFamily="34" charset="0"/>
                </a:rPr>
                <a:t>International Stations</a:t>
              </a:r>
            </a:p>
          </p:txBody>
        </p:sp>
      </p:grpSp>
      <p:sp>
        <p:nvSpPr>
          <p:cNvPr id="202844" name="Line 92"/>
          <p:cNvSpPr>
            <a:spLocks noChangeShapeType="1"/>
          </p:cNvSpPr>
          <p:nvPr/>
        </p:nvSpPr>
        <p:spPr bwMode="auto">
          <a:xfrm>
            <a:off x="2492375" y="523875"/>
            <a:ext cx="4191000" cy="0"/>
          </a:xfrm>
          <a:prstGeom prst="line">
            <a:avLst/>
          </a:prstGeom>
          <a:noFill/>
          <a:ln w="190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grpSp>
        <p:nvGrpSpPr>
          <p:cNvPr id="202845" name="Group 93"/>
          <p:cNvGrpSpPr>
            <a:grpSpLocks/>
          </p:cNvGrpSpPr>
          <p:nvPr/>
        </p:nvGrpSpPr>
        <p:grpSpPr bwMode="auto">
          <a:xfrm>
            <a:off x="3489325" y="4416425"/>
            <a:ext cx="4854575" cy="2365375"/>
            <a:chOff x="2198" y="2782"/>
            <a:chExt cx="3058" cy="1490"/>
          </a:xfrm>
        </p:grpSpPr>
        <p:sp>
          <p:nvSpPr>
            <p:cNvPr id="202846" name="AutoShape 94"/>
            <p:cNvSpPr>
              <a:spLocks noChangeArrowheads="1"/>
            </p:cNvSpPr>
            <p:nvPr/>
          </p:nvSpPr>
          <p:spPr bwMode="auto">
            <a:xfrm rot="1869396">
              <a:off x="2198" y="2782"/>
              <a:ext cx="2446" cy="174"/>
            </a:xfrm>
            <a:prstGeom prst="rightArrow">
              <a:avLst>
                <a:gd name="adj1" fmla="val 50000"/>
                <a:gd name="adj2" fmla="val 35143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202847" name="Group 95"/>
            <p:cNvGrpSpPr>
              <a:grpSpLocks/>
            </p:cNvGrpSpPr>
            <p:nvPr/>
          </p:nvGrpSpPr>
          <p:grpSpPr bwMode="auto">
            <a:xfrm>
              <a:off x="4584" y="3360"/>
              <a:ext cx="672" cy="912"/>
              <a:chOff x="4640" y="3344"/>
              <a:chExt cx="672" cy="912"/>
            </a:xfrm>
          </p:grpSpPr>
          <p:sp>
            <p:nvSpPr>
              <p:cNvPr id="202848" name="Rectangle 96"/>
              <p:cNvSpPr>
                <a:spLocks noChangeArrowheads="1"/>
              </p:cNvSpPr>
              <p:nvPr/>
            </p:nvSpPr>
            <p:spPr bwMode="auto">
              <a:xfrm>
                <a:off x="4640" y="3344"/>
                <a:ext cx="672" cy="912"/>
              </a:xfrm>
              <a:prstGeom prst="rect">
                <a:avLst/>
              </a:prstGeom>
              <a:solidFill>
                <a:srgbClr val="99FFCC"/>
              </a:solidFill>
              <a:ln w="9525">
                <a:solidFill>
                  <a:schemeClr val="tx1"/>
                </a:solidFill>
                <a:miter lim="800000"/>
                <a:headEnd/>
                <a:tailEnd/>
              </a:ln>
              <a:effectLst>
                <a:outerShdw dist="107763" dir="18900000" algn="ctr" rotWithShape="0">
                  <a:schemeClr val="bg2"/>
                </a:outerShdw>
              </a:effectLst>
            </p:spPr>
            <p:txBody>
              <a:bodyPr wrap="none" anchor="ctr"/>
              <a:lstStyle/>
              <a:p>
                <a:endParaRPr lang="en-AU"/>
              </a:p>
            </p:txBody>
          </p:sp>
          <p:sp>
            <p:nvSpPr>
              <p:cNvPr id="202849" name="Text Box 97"/>
              <p:cNvSpPr txBox="1">
                <a:spLocks noChangeArrowheads="1"/>
              </p:cNvSpPr>
              <p:nvPr/>
            </p:nvSpPr>
            <p:spPr bwMode="auto">
              <a:xfrm rot="10800000" flipV="1">
                <a:off x="4664" y="3384"/>
                <a:ext cx="568" cy="624"/>
              </a:xfrm>
              <a:prstGeom prst="rect">
                <a:avLst/>
              </a:prstGeom>
              <a:solidFill>
                <a:srgbClr val="99FF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sz="1400" b="1">
                    <a:cs typeface="Arial" pitchFamily="34" charset="0"/>
                  </a:rPr>
                  <a:t>Financial &amp; Asset Manage</a:t>
                </a:r>
              </a:p>
            </p:txBody>
          </p:sp>
        </p:grpSp>
        <p:sp>
          <p:nvSpPr>
            <p:cNvPr id="202850" name="Text Box 98"/>
            <p:cNvSpPr txBox="1">
              <a:spLocks noChangeArrowheads="1"/>
            </p:cNvSpPr>
            <p:nvPr/>
          </p:nvSpPr>
          <p:spPr bwMode="auto">
            <a:xfrm rot="10800000" flipV="1">
              <a:off x="3872" y="3560"/>
              <a:ext cx="672" cy="616"/>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0" hangingPunct="0"/>
              <a:r>
                <a:rPr lang="en-US" altLang="en-US" sz="1200" b="1">
                  <a:cs typeface="Arial" pitchFamily="34" charset="0"/>
                </a:rPr>
                <a:t>Reference Info to assist FMS</a:t>
              </a:r>
            </a:p>
            <a:p>
              <a:pPr eaLnBrk="0" hangingPunct="0"/>
              <a:endParaRPr lang="en-US" altLang="en-US" sz="1200" b="1">
                <a:cs typeface="Arial" pitchFamily="34" charset="0"/>
              </a:endParaRPr>
            </a:p>
            <a:p>
              <a:pPr eaLnBrk="0" hangingPunct="0"/>
              <a:r>
                <a:rPr lang="en-US" altLang="en-US" sz="1200" b="1">
                  <a:cs typeface="Arial" pitchFamily="34" charset="0"/>
                </a:rPr>
                <a:t>Financial and Asset Reports</a:t>
              </a:r>
            </a:p>
          </p:txBody>
        </p:sp>
      </p:grpSp>
      <p:grpSp>
        <p:nvGrpSpPr>
          <p:cNvPr id="202851" name="Group 99"/>
          <p:cNvGrpSpPr>
            <a:grpSpLocks/>
          </p:cNvGrpSpPr>
          <p:nvPr/>
        </p:nvGrpSpPr>
        <p:grpSpPr bwMode="auto">
          <a:xfrm>
            <a:off x="3962400" y="2705100"/>
            <a:ext cx="1765300" cy="977900"/>
            <a:chOff x="2496" y="1704"/>
            <a:chExt cx="1112" cy="616"/>
          </a:xfrm>
        </p:grpSpPr>
        <p:sp>
          <p:nvSpPr>
            <p:cNvPr id="202852" name="AutoShape 100"/>
            <p:cNvSpPr>
              <a:spLocks noChangeArrowheads="1"/>
            </p:cNvSpPr>
            <p:nvPr/>
          </p:nvSpPr>
          <p:spPr bwMode="auto">
            <a:xfrm rot="16200000">
              <a:off x="2626" y="1734"/>
              <a:ext cx="164" cy="424"/>
            </a:xfrm>
            <a:prstGeom prst="downArrow">
              <a:avLst>
                <a:gd name="adj1" fmla="val 50000"/>
                <a:gd name="adj2" fmla="val 6463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202853" name="Group 101"/>
            <p:cNvGrpSpPr>
              <a:grpSpLocks/>
            </p:cNvGrpSpPr>
            <p:nvPr/>
          </p:nvGrpSpPr>
          <p:grpSpPr bwMode="auto">
            <a:xfrm>
              <a:off x="3008" y="1704"/>
              <a:ext cx="600" cy="616"/>
              <a:chOff x="3202" y="1666"/>
              <a:chExt cx="600" cy="616"/>
            </a:xfrm>
          </p:grpSpPr>
          <p:grpSp>
            <p:nvGrpSpPr>
              <p:cNvPr id="202854" name="Group 102"/>
              <p:cNvGrpSpPr>
                <a:grpSpLocks/>
              </p:cNvGrpSpPr>
              <p:nvPr/>
            </p:nvGrpSpPr>
            <p:grpSpPr bwMode="auto">
              <a:xfrm>
                <a:off x="3202" y="1666"/>
                <a:ext cx="600" cy="462"/>
                <a:chOff x="768" y="480"/>
                <a:chExt cx="912" cy="576"/>
              </a:xfrm>
            </p:grpSpPr>
            <p:grpSp>
              <p:nvGrpSpPr>
                <p:cNvPr id="202855" name="Group 103"/>
                <p:cNvGrpSpPr>
                  <a:grpSpLocks/>
                </p:cNvGrpSpPr>
                <p:nvPr/>
              </p:nvGrpSpPr>
              <p:grpSpPr bwMode="auto">
                <a:xfrm>
                  <a:off x="768" y="480"/>
                  <a:ext cx="912" cy="576"/>
                  <a:chOff x="474" y="1392"/>
                  <a:chExt cx="912" cy="576"/>
                </a:xfrm>
              </p:grpSpPr>
              <p:sp>
                <p:nvSpPr>
                  <p:cNvPr id="202856" name="Oval 104"/>
                  <p:cNvSpPr>
                    <a:spLocks noChangeArrowheads="1"/>
                  </p:cNvSpPr>
                  <p:nvPr/>
                </p:nvSpPr>
                <p:spPr bwMode="auto">
                  <a:xfrm>
                    <a:off x="474" y="1776"/>
                    <a:ext cx="912" cy="192"/>
                  </a:xfrm>
                  <a:prstGeom prst="ellipse">
                    <a:avLst/>
                  </a:prstGeom>
                  <a:solidFill>
                    <a:srgbClr val="FFFF99"/>
                  </a:solidFill>
                  <a:ln w="9525">
                    <a:solidFill>
                      <a:srgbClr val="000000"/>
                    </a:solidFill>
                    <a:round/>
                    <a:headEnd/>
                    <a:tailEnd/>
                  </a:ln>
                </p:spPr>
                <p:txBody>
                  <a:bodyPr/>
                  <a:lstStyle/>
                  <a:p>
                    <a:endParaRPr lang="en-AU"/>
                  </a:p>
                </p:txBody>
              </p:sp>
              <p:sp>
                <p:nvSpPr>
                  <p:cNvPr id="202857" name="Rectangle 105"/>
                  <p:cNvSpPr>
                    <a:spLocks noChangeArrowheads="1"/>
                  </p:cNvSpPr>
                  <p:nvPr/>
                </p:nvSpPr>
                <p:spPr bwMode="auto">
                  <a:xfrm>
                    <a:off x="474" y="1488"/>
                    <a:ext cx="912" cy="384"/>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202858" name="Line 106"/>
                  <p:cNvSpPr>
                    <a:spLocks noChangeShapeType="1"/>
                  </p:cNvSpPr>
                  <p:nvPr/>
                </p:nvSpPr>
                <p:spPr bwMode="auto">
                  <a:xfrm>
                    <a:off x="474" y="1488"/>
                    <a:ext cx="0" cy="384"/>
                  </a:xfrm>
                  <a:prstGeom prst="line">
                    <a:avLst/>
                  </a:prstGeom>
                  <a:noFill/>
                  <a:ln w="9525">
                    <a:solidFill>
                      <a:srgbClr val="000000"/>
                    </a:solidFill>
                    <a:round/>
                    <a:headEnd/>
                    <a:tailEnd/>
                  </a:ln>
                </p:spPr>
                <p:txBody>
                  <a:bodyPr/>
                  <a:lstStyle/>
                  <a:p>
                    <a:endParaRPr lang="en-AU"/>
                  </a:p>
                </p:txBody>
              </p:sp>
              <p:sp>
                <p:nvSpPr>
                  <p:cNvPr id="202859" name="Line 107"/>
                  <p:cNvSpPr>
                    <a:spLocks noChangeShapeType="1"/>
                  </p:cNvSpPr>
                  <p:nvPr/>
                </p:nvSpPr>
                <p:spPr bwMode="auto">
                  <a:xfrm>
                    <a:off x="1386" y="1488"/>
                    <a:ext cx="0" cy="384"/>
                  </a:xfrm>
                  <a:prstGeom prst="line">
                    <a:avLst/>
                  </a:prstGeom>
                  <a:noFill/>
                  <a:ln w="9525">
                    <a:solidFill>
                      <a:srgbClr val="000000"/>
                    </a:solidFill>
                    <a:round/>
                    <a:headEnd/>
                    <a:tailEnd/>
                  </a:ln>
                </p:spPr>
                <p:txBody>
                  <a:bodyPr/>
                  <a:lstStyle/>
                  <a:p>
                    <a:endParaRPr lang="en-AU"/>
                  </a:p>
                </p:txBody>
              </p:sp>
              <p:sp>
                <p:nvSpPr>
                  <p:cNvPr id="202860" name="Oval 108"/>
                  <p:cNvSpPr>
                    <a:spLocks noChangeArrowheads="1"/>
                  </p:cNvSpPr>
                  <p:nvPr/>
                </p:nvSpPr>
                <p:spPr bwMode="auto">
                  <a:xfrm>
                    <a:off x="474" y="1392"/>
                    <a:ext cx="912" cy="192"/>
                  </a:xfrm>
                  <a:prstGeom prst="ellipse">
                    <a:avLst/>
                  </a:prstGeom>
                  <a:solidFill>
                    <a:srgbClr val="FFFF99"/>
                  </a:solidFill>
                  <a:ln w="9525">
                    <a:solidFill>
                      <a:srgbClr val="000000"/>
                    </a:solidFill>
                    <a:round/>
                    <a:headEnd/>
                    <a:tailEnd/>
                  </a:ln>
                </p:spPr>
                <p:txBody>
                  <a:bodyPr/>
                  <a:lstStyle/>
                  <a:p>
                    <a:endParaRPr lang="en-AU"/>
                  </a:p>
                </p:txBody>
              </p:sp>
            </p:grpSp>
            <p:sp>
              <p:nvSpPr>
                <p:cNvPr id="202861" name="Text Box 109"/>
                <p:cNvSpPr txBox="1">
                  <a:spLocks noChangeArrowheads="1"/>
                </p:cNvSpPr>
                <p:nvPr/>
              </p:nvSpPr>
              <p:spPr bwMode="auto">
                <a:xfrm rot="10800000" flipV="1">
                  <a:off x="816" y="720"/>
                  <a:ext cx="816" cy="28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eaLnBrk="0" hangingPunct="0"/>
                  <a:r>
                    <a:rPr lang="en-US" altLang="en-US" sz="1200" b="1">
                      <a:cs typeface="Arial" pitchFamily="34" charset="0"/>
                    </a:rPr>
                    <a:t>OTHER</a:t>
                  </a:r>
                </a:p>
                <a:p>
                  <a:pPr algn="ctr" eaLnBrk="0" hangingPunct="0"/>
                  <a:r>
                    <a:rPr lang="en-US" altLang="en-US" sz="1200" b="1">
                      <a:cs typeface="Arial" pitchFamily="34" charset="0"/>
                    </a:rPr>
                    <a:t>Databases</a:t>
                  </a:r>
                </a:p>
              </p:txBody>
            </p:sp>
          </p:grpSp>
          <p:sp>
            <p:nvSpPr>
              <p:cNvPr id="202862" name="Text Box 110"/>
              <p:cNvSpPr txBox="1">
                <a:spLocks noChangeArrowheads="1"/>
              </p:cNvSpPr>
              <p:nvPr/>
            </p:nvSpPr>
            <p:spPr bwMode="auto">
              <a:xfrm rot="10800000" flipV="1">
                <a:off x="3292" y="2154"/>
                <a:ext cx="456" cy="128"/>
              </a:xfrm>
              <a:prstGeom prst="rect">
                <a:avLst/>
              </a:prstGeom>
              <a:noFill/>
              <a:ln>
                <a:noFill/>
              </a:ln>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0" hangingPunct="0"/>
                <a:r>
                  <a:rPr lang="en-US" altLang="en-US" sz="1200" b="1">
                    <a:cs typeface="Arial" pitchFamily="34" charset="0"/>
                  </a:rPr>
                  <a:t>ROCS etc</a:t>
                </a:r>
              </a:p>
            </p:txBody>
          </p:sp>
        </p:gr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02755"/>
                                        </p:tgtEl>
                                        <p:attrNameLst>
                                          <p:attrName>style.visibility</p:attrName>
                                        </p:attrNameLst>
                                      </p:cBhvr>
                                      <p:to>
                                        <p:strVal val="visible"/>
                                      </p:to>
                                    </p:set>
                                    <p:anim calcmode="lin" valueType="num">
                                      <p:cBhvr additive="base">
                                        <p:cTn id="7" dur="500" fill="hold"/>
                                        <p:tgtEl>
                                          <p:spTgt spid="202755"/>
                                        </p:tgtEl>
                                        <p:attrNameLst>
                                          <p:attrName>ppt_x</p:attrName>
                                        </p:attrNameLst>
                                      </p:cBhvr>
                                      <p:tavLst>
                                        <p:tav tm="0">
                                          <p:val>
                                            <p:strVal val="0-#ppt_w/2"/>
                                          </p:val>
                                        </p:tav>
                                        <p:tav tm="100000">
                                          <p:val>
                                            <p:strVal val="#ppt_x"/>
                                          </p:val>
                                        </p:tav>
                                      </p:tavLst>
                                    </p:anim>
                                    <p:anim calcmode="lin" valueType="num">
                                      <p:cBhvr additive="base">
                                        <p:cTn id="8" dur="500" fill="hold"/>
                                        <p:tgtEl>
                                          <p:spTgt spid="20275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02780"/>
                                        </p:tgtEl>
                                        <p:attrNameLst>
                                          <p:attrName>style.visibility</p:attrName>
                                        </p:attrNameLst>
                                      </p:cBhvr>
                                      <p:to>
                                        <p:strVal val="visible"/>
                                      </p:to>
                                    </p:set>
                                    <p:anim calcmode="lin" valueType="num">
                                      <p:cBhvr additive="base">
                                        <p:cTn id="13" dur="500" fill="hold"/>
                                        <p:tgtEl>
                                          <p:spTgt spid="202780"/>
                                        </p:tgtEl>
                                        <p:attrNameLst>
                                          <p:attrName>ppt_x</p:attrName>
                                        </p:attrNameLst>
                                      </p:cBhvr>
                                      <p:tavLst>
                                        <p:tav tm="0">
                                          <p:val>
                                            <p:strVal val="0-#ppt_w/2"/>
                                          </p:val>
                                        </p:tav>
                                        <p:tav tm="100000">
                                          <p:val>
                                            <p:strVal val="#ppt_x"/>
                                          </p:val>
                                        </p:tav>
                                      </p:tavLst>
                                    </p:anim>
                                    <p:anim calcmode="lin" valueType="num">
                                      <p:cBhvr additive="base">
                                        <p:cTn id="14" dur="500" fill="hold"/>
                                        <p:tgtEl>
                                          <p:spTgt spid="202780"/>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202769"/>
                                        </p:tgtEl>
                                        <p:attrNameLst>
                                          <p:attrName>style.visibility</p:attrName>
                                        </p:attrNameLst>
                                      </p:cBhvr>
                                      <p:to>
                                        <p:strVal val="visible"/>
                                      </p:to>
                                    </p:set>
                                    <p:anim calcmode="lin" valueType="num">
                                      <p:cBhvr additive="base">
                                        <p:cTn id="19" dur="500" fill="hold"/>
                                        <p:tgtEl>
                                          <p:spTgt spid="202769"/>
                                        </p:tgtEl>
                                        <p:attrNameLst>
                                          <p:attrName>ppt_x</p:attrName>
                                        </p:attrNameLst>
                                      </p:cBhvr>
                                      <p:tavLst>
                                        <p:tav tm="0">
                                          <p:val>
                                            <p:strVal val="0-#ppt_w/2"/>
                                          </p:val>
                                        </p:tav>
                                        <p:tav tm="100000">
                                          <p:val>
                                            <p:strVal val="#ppt_x"/>
                                          </p:val>
                                        </p:tav>
                                      </p:tavLst>
                                    </p:anim>
                                    <p:anim calcmode="lin" valueType="num">
                                      <p:cBhvr additive="base">
                                        <p:cTn id="20" dur="500" fill="hold"/>
                                        <p:tgtEl>
                                          <p:spTgt spid="202769"/>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202786"/>
                                        </p:tgtEl>
                                        <p:attrNameLst>
                                          <p:attrName>style.visibility</p:attrName>
                                        </p:attrNameLst>
                                      </p:cBhvr>
                                      <p:to>
                                        <p:strVal val="visible"/>
                                      </p:to>
                                    </p:set>
                                    <p:anim calcmode="lin" valueType="num">
                                      <p:cBhvr additive="base">
                                        <p:cTn id="25" dur="500" fill="hold"/>
                                        <p:tgtEl>
                                          <p:spTgt spid="202786"/>
                                        </p:tgtEl>
                                        <p:attrNameLst>
                                          <p:attrName>ppt_x</p:attrName>
                                        </p:attrNameLst>
                                      </p:cBhvr>
                                      <p:tavLst>
                                        <p:tav tm="0">
                                          <p:val>
                                            <p:strVal val="0-#ppt_w/2"/>
                                          </p:val>
                                        </p:tav>
                                        <p:tav tm="100000">
                                          <p:val>
                                            <p:strVal val="#ppt_x"/>
                                          </p:val>
                                        </p:tav>
                                      </p:tavLst>
                                    </p:anim>
                                    <p:anim calcmode="lin" valueType="num">
                                      <p:cBhvr additive="base">
                                        <p:cTn id="26" dur="500" fill="hold"/>
                                        <p:tgtEl>
                                          <p:spTgt spid="202786"/>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202808"/>
                                        </p:tgtEl>
                                        <p:attrNameLst>
                                          <p:attrName>style.visibility</p:attrName>
                                        </p:attrNameLst>
                                      </p:cBhvr>
                                      <p:to>
                                        <p:strVal val="visible"/>
                                      </p:to>
                                    </p:set>
                                    <p:anim calcmode="lin" valueType="num">
                                      <p:cBhvr additive="base">
                                        <p:cTn id="31" dur="500" fill="hold"/>
                                        <p:tgtEl>
                                          <p:spTgt spid="202808"/>
                                        </p:tgtEl>
                                        <p:attrNameLst>
                                          <p:attrName>ppt_x</p:attrName>
                                        </p:attrNameLst>
                                      </p:cBhvr>
                                      <p:tavLst>
                                        <p:tav tm="0">
                                          <p:val>
                                            <p:strVal val="0-#ppt_w/2"/>
                                          </p:val>
                                        </p:tav>
                                        <p:tav tm="100000">
                                          <p:val>
                                            <p:strVal val="#ppt_x"/>
                                          </p:val>
                                        </p:tav>
                                      </p:tavLst>
                                    </p:anim>
                                    <p:anim calcmode="lin" valueType="num">
                                      <p:cBhvr additive="base">
                                        <p:cTn id="32" dur="500" fill="hold"/>
                                        <p:tgtEl>
                                          <p:spTgt spid="202808"/>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202819"/>
                                        </p:tgtEl>
                                        <p:attrNameLst>
                                          <p:attrName>style.visibility</p:attrName>
                                        </p:attrNameLst>
                                      </p:cBhvr>
                                      <p:to>
                                        <p:strVal val="visible"/>
                                      </p:to>
                                    </p:set>
                                    <p:anim calcmode="lin" valueType="num">
                                      <p:cBhvr additive="base">
                                        <p:cTn id="37" dur="500" fill="hold"/>
                                        <p:tgtEl>
                                          <p:spTgt spid="202819"/>
                                        </p:tgtEl>
                                        <p:attrNameLst>
                                          <p:attrName>ppt_x</p:attrName>
                                        </p:attrNameLst>
                                      </p:cBhvr>
                                      <p:tavLst>
                                        <p:tav tm="0">
                                          <p:val>
                                            <p:strVal val="0-#ppt_w/2"/>
                                          </p:val>
                                        </p:tav>
                                        <p:tav tm="100000">
                                          <p:val>
                                            <p:strVal val="#ppt_x"/>
                                          </p:val>
                                        </p:tav>
                                      </p:tavLst>
                                    </p:anim>
                                    <p:anim calcmode="lin" valueType="num">
                                      <p:cBhvr additive="base">
                                        <p:cTn id="38" dur="500" fill="hold"/>
                                        <p:tgtEl>
                                          <p:spTgt spid="202819"/>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202801"/>
                                        </p:tgtEl>
                                        <p:attrNameLst>
                                          <p:attrName>style.visibility</p:attrName>
                                        </p:attrNameLst>
                                      </p:cBhvr>
                                      <p:to>
                                        <p:strVal val="visible"/>
                                      </p:to>
                                    </p:set>
                                    <p:anim calcmode="lin" valueType="num">
                                      <p:cBhvr additive="base">
                                        <p:cTn id="43" dur="500" fill="hold"/>
                                        <p:tgtEl>
                                          <p:spTgt spid="202801"/>
                                        </p:tgtEl>
                                        <p:attrNameLst>
                                          <p:attrName>ppt_x</p:attrName>
                                        </p:attrNameLst>
                                      </p:cBhvr>
                                      <p:tavLst>
                                        <p:tav tm="0">
                                          <p:val>
                                            <p:strVal val="0-#ppt_w/2"/>
                                          </p:val>
                                        </p:tav>
                                        <p:tav tm="100000">
                                          <p:val>
                                            <p:strVal val="#ppt_x"/>
                                          </p:val>
                                        </p:tav>
                                      </p:tavLst>
                                    </p:anim>
                                    <p:anim calcmode="lin" valueType="num">
                                      <p:cBhvr additive="base">
                                        <p:cTn id="44" dur="500" fill="hold"/>
                                        <p:tgtEl>
                                          <p:spTgt spid="202801"/>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202845"/>
                                        </p:tgtEl>
                                        <p:attrNameLst>
                                          <p:attrName>style.visibility</p:attrName>
                                        </p:attrNameLst>
                                      </p:cBhvr>
                                      <p:to>
                                        <p:strVal val="visible"/>
                                      </p:to>
                                    </p:set>
                                    <p:anim calcmode="lin" valueType="num">
                                      <p:cBhvr additive="base">
                                        <p:cTn id="49" dur="500" fill="hold"/>
                                        <p:tgtEl>
                                          <p:spTgt spid="202845"/>
                                        </p:tgtEl>
                                        <p:attrNameLst>
                                          <p:attrName>ppt_x</p:attrName>
                                        </p:attrNameLst>
                                      </p:cBhvr>
                                      <p:tavLst>
                                        <p:tav tm="0">
                                          <p:val>
                                            <p:strVal val="0-#ppt_w/2"/>
                                          </p:val>
                                        </p:tav>
                                        <p:tav tm="100000">
                                          <p:val>
                                            <p:strVal val="#ppt_x"/>
                                          </p:val>
                                        </p:tav>
                                      </p:tavLst>
                                    </p:anim>
                                    <p:anim calcmode="lin" valueType="num">
                                      <p:cBhvr additive="base">
                                        <p:cTn id="50" dur="500" fill="hold"/>
                                        <p:tgtEl>
                                          <p:spTgt spid="202845"/>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202795"/>
                                        </p:tgtEl>
                                        <p:attrNameLst>
                                          <p:attrName>style.visibility</p:attrName>
                                        </p:attrNameLst>
                                      </p:cBhvr>
                                      <p:to>
                                        <p:strVal val="visible"/>
                                      </p:to>
                                    </p:set>
                                    <p:anim calcmode="lin" valueType="num">
                                      <p:cBhvr additive="base">
                                        <p:cTn id="55" dur="500" fill="hold"/>
                                        <p:tgtEl>
                                          <p:spTgt spid="202795"/>
                                        </p:tgtEl>
                                        <p:attrNameLst>
                                          <p:attrName>ppt_x</p:attrName>
                                        </p:attrNameLst>
                                      </p:cBhvr>
                                      <p:tavLst>
                                        <p:tav tm="0">
                                          <p:val>
                                            <p:strVal val="0-#ppt_w/2"/>
                                          </p:val>
                                        </p:tav>
                                        <p:tav tm="100000">
                                          <p:val>
                                            <p:strVal val="#ppt_x"/>
                                          </p:val>
                                        </p:tav>
                                      </p:tavLst>
                                    </p:anim>
                                    <p:anim calcmode="lin" valueType="num">
                                      <p:cBhvr additive="base">
                                        <p:cTn id="56" dur="500" fill="hold"/>
                                        <p:tgtEl>
                                          <p:spTgt spid="202795"/>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nodeType="clickEffect">
                                  <p:stCondLst>
                                    <p:cond delay="0"/>
                                  </p:stCondLst>
                                  <p:childTnLst>
                                    <p:set>
                                      <p:cBhvr>
                                        <p:cTn id="60" dur="1" fill="hold">
                                          <p:stCondLst>
                                            <p:cond delay="0"/>
                                          </p:stCondLst>
                                        </p:cTn>
                                        <p:tgtEl>
                                          <p:spTgt spid="202851"/>
                                        </p:tgtEl>
                                        <p:attrNameLst>
                                          <p:attrName>style.visibility</p:attrName>
                                        </p:attrNameLst>
                                      </p:cBhvr>
                                      <p:to>
                                        <p:strVal val="visible"/>
                                      </p:to>
                                    </p:set>
                                    <p:anim calcmode="lin" valueType="num">
                                      <p:cBhvr additive="base">
                                        <p:cTn id="61" dur="500" fill="hold"/>
                                        <p:tgtEl>
                                          <p:spTgt spid="202851"/>
                                        </p:tgtEl>
                                        <p:attrNameLst>
                                          <p:attrName>ppt_x</p:attrName>
                                        </p:attrNameLst>
                                      </p:cBhvr>
                                      <p:tavLst>
                                        <p:tav tm="0">
                                          <p:val>
                                            <p:strVal val="0-#ppt_w/2"/>
                                          </p:val>
                                        </p:tav>
                                        <p:tav tm="100000">
                                          <p:val>
                                            <p:strVal val="#ppt_x"/>
                                          </p:val>
                                        </p:tav>
                                      </p:tavLst>
                                    </p:anim>
                                    <p:anim calcmode="lin" valueType="num">
                                      <p:cBhvr additive="base">
                                        <p:cTn id="62" dur="500" fill="hold"/>
                                        <p:tgtEl>
                                          <p:spTgt spid="2028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a:xfrm>
            <a:off x="1150938" y="214313"/>
            <a:ext cx="7793037" cy="622300"/>
          </a:xfrm>
        </p:spPr>
        <p:txBody>
          <a:bodyPr/>
          <a:lstStyle/>
          <a:p>
            <a:pPr algn="ctr"/>
            <a:r>
              <a:rPr lang="en-AU" altLang="en-US"/>
              <a:t>SitesDB Basic Structure</a:t>
            </a:r>
            <a:endParaRPr lang="en-US" altLang="en-US"/>
          </a:p>
        </p:txBody>
      </p:sp>
      <p:sp>
        <p:nvSpPr>
          <p:cNvPr id="203780" name="AutoShape 4"/>
          <p:cNvSpPr>
            <a:spLocks noChangeArrowheads="1"/>
          </p:cNvSpPr>
          <p:nvPr/>
        </p:nvSpPr>
        <p:spPr bwMode="auto">
          <a:xfrm>
            <a:off x="3101975" y="1963738"/>
            <a:ext cx="2362200" cy="685800"/>
          </a:xfrm>
          <a:prstGeom prst="cube">
            <a:avLst>
              <a:gd name="adj" fmla="val 25000"/>
            </a:avLst>
          </a:prstGeom>
          <a:solidFill>
            <a:srgbClr val="FF9900"/>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781" name="Rectangle 5"/>
          <p:cNvSpPr>
            <a:spLocks noChangeArrowheads="1"/>
          </p:cNvSpPr>
          <p:nvPr/>
        </p:nvSpPr>
        <p:spPr bwMode="auto">
          <a:xfrm>
            <a:off x="3101975" y="2220913"/>
            <a:ext cx="2198688" cy="342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800" b="1"/>
              <a:t>Station Details</a:t>
            </a:r>
          </a:p>
          <a:p>
            <a:pPr algn="ctr">
              <a:buFont typeface="Wingdings" pitchFamily="2" charset="2"/>
              <a:buNone/>
            </a:pPr>
            <a:endParaRPr lang="en-AU" altLang="en-US" sz="1600" b="1"/>
          </a:p>
        </p:txBody>
      </p:sp>
      <p:grpSp>
        <p:nvGrpSpPr>
          <p:cNvPr id="203782" name="Group 6"/>
          <p:cNvGrpSpPr>
            <a:grpSpLocks/>
          </p:cNvGrpSpPr>
          <p:nvPr/>
        </p:nvGrpSpPr>
        <p:grpSpPr bwMode="auto">
          <a:xfrm>
            <a:off x="3025775" y="2725738"/>
            <a:ext cx="2362200" cy="1295400"/>
            <a:chOff x="2352" y="2016"/>
            <a:chExt cx="1488" cy="816"/>
          </a:xfrm>
        </p:grpSpPr>
        <p:grpSp>
          <p:nvGrpSpPr>
            <p:cNvPr id="203783" name="Group 7"/>
            <p:cNvGrpSpPr>
              <a:grpSpLocks/>
            </p:cNvGrpSpPr>
            <p:nvPr/>
          </p:nvGrpSpPr>
          <p:grpSpPr bwMode="auto">
            <a:xfrm>
              <a:off x="2352" y="2400"/>
              <a:ext cx="1488" cy="432"/>
              <a:chOff x="2208" y="1824"/>
              <a:chExt cx="1392" cy="384"/>
            </a:xfrm>
          </p:grpSpPr>
          <p:sp>
            <p:nvSpPr>
              <p:cNvPr id="203784" name="AutoShape 8"/>
              <p:cNvSpPr>
                <a:spLocks noChangeArrowheads="1"/>
              </p:cNvSpPr>
              <p:nvPr/>
            </p:nvSpPr>
            <p:spPr bwMode="auto">
              <a:xfrm>
                <a:off x="2208" y="1824"/>
                <a:ext cx="1392" cy="384"/>
              </a:xfrm>
              <a:prstGeom prst="cube">
                <a:avLst>
                  <a:gd name="adj" fmla="val 25000"/>
                </a:avLst>
              </a:prstGeom>
              <a:solidFill>
                <a:srgbClr val="336699"/>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785" name="Rectangle 9"/>
              <p:cNvSpPr>
                <a:spLocks noChangeArrowheads="1"/>
              </p:cNvSpPr>
              <p:nvPr/>
            </p:nvSpPr>
            <p:spPr bwMode="auto">
              <a:xfrm>
                <a:off x="2208" y="1968"/>
                <a:ext cx="1296" cy="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800" b="1">
                    <a:solidFill>
                      <a:srgbClr val="FFFFFF"/>
                    </a:solidFill>
                  </a:rPr>
                  <a:t>Systems</a:t>
                </a:r>
              </a:p>
              <a:p>
                <a:pPr algn="ctr">
                  <a:buFont typeface="Wingdings" pitchFamily="2" charset="2"/>
                  <a:buNone/>
                </a:pPr>
                <a:endParaRPr lang="en-AU" altLang="en-US" sz="1800" b="1">
                  <a:solidFill>
                    <a:srgbClr val="FFFFFF"/>
                  </a:solidFill>
                </a:endParaRPr>
              </a:p>
            </p:txBody>
          </p:sp>
        </p:grpSp>
        <p:sp>
          <p:nvSpPr>
            <p:cNvPr id="203786" name="Line 10"/>
            <p:cNvSpPr>
              <a:spLocks noChangeShapeType="1"/>
            </p:cNvSpPr>
            <p:nvPr/>
          </p:nvSpPr>
          <p:spPr bwMode="auto">
            <a:xfrm>
              <a:off x="3072" y="2016"/>
              <a:ext cx="0" cy="384"/>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grpSp>
        <p:nvGrpSpPr>
          <p:cNvPr id="203787" name="Group 11"/>
          <p:cNvGrpSpPr>
            <a:grpSpLocks/>
          </p:cNvGrpSpPr>
          <p:nvPr/>
        </p:nvGrpSpPr>
        <p:grpSpPr bwMode="auto">
          <a:xfrm>
            <a:off x="3432175" y="4106863"/>
            <a:ext cx="1727200" cy="719137"/>
            <a:chOff x="2640" y="2880"/>
            <a:chExt cx="864" cy="432"/>
          </a:xfrm>
        </p:grpSpPr>
        <p:grpSp>
          <p:nvGrpSpPr>
            <p:cNvPr id="203788" name="Group 12"/>
            <p:cNvGrpSpPr>
              <a:grpSpLocks/>
            </p:cNvGrpSpPr>
            <p:nvPr/>
          </p:nvGrpSpPr>
          <p:grpSpPr bwMode="auto">
            <a:xfrm>
              <a:off x="2640" y="3072"/>
              <a:ext cx="864" cy="240"/>
              <a:chOff x="1632" y="1056"/>
              <a:chExt cx="864" cy="240"/>
            </a:xfrm>
          </p:grpSpPr>
          <p:sp>
            <p:nvSpPr>
              <p:cNvPr id="203789" name="AutoShape 13"/>
              <p:cNvSpPr>
                <a:spLocks noChangeArrowheads="1"/>
              </p:cNvSpPr>
              <p:nvPr/>
            </p:nvSpPr>
            <p:spPr bwMode="auto">
              <a:xfrm>
                <a:off x="1632" y="1056"/>
                <a:ext cx="864" cy="240"/>
              </a:xfrm>
              <a:prstGeom prst="cube">
                <a:avLst>
                  <a:gd name="adj" fmla="val 25000"/>
                </a:avLst>
              </a:prstGeom>
              <a:solidFill>
                <a:srgbClr val="336699"/>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790" name="Rectangle 14"/>
              <p:cNvSpPr>
                <a:spLocks noChangeArrowheads="1"/>
              </p:cNvSpPr>
              <p:nvPr/>
            </p:nvSpPr>
            <p:spPr bwMode="auto">
              <a:xfrm>
                <a:off x="1728" y="1104"/>
                <a:ext cx="735" cy="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solidFill>
                      <a:srgbClr val="FFFF00"/>
                    </a:solidFill>
                  </a:rPr>
                  <a:t>Equipment</a:t>
                </a:r>
              </a:p>
            </p:txBody>
          </p:sp>
        </p:grpSp>
        <p:sp>
          <p:nvSpPr>
            <p:cNvPr id="203791" name="Line 15"/>
            <p:cNvSpPr>
              <a:spLocks noChangeShapeType="1"/>
            </p:cNvSpPr>
            <p:nvPr/>
          </p:nvSpPr>
          <p:spPr bwMode="auto">
            <a:xfrm>
              <a:off x="3072" y="2880"/>
              <a:ext cx="0" cy="192"/>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grpSp>
        <p:nvGrpSpPr>
          <p:cNvPr id="203792" name="Group 16"/>
          <p:cNvGrpSpPr>
            <a:grpSpLocks/>
          </p:cNvGrpSpPr>
          <p:nvPr/>
        </p:nvGrpSpPr>
        <p:grpSpPr bwMode="auto">
          <a:xfrm>
            <a:off x="3432175" y="4826000"/>
            <a:ext cx="1676400" cy="615950"/>
            <a:chOff x="2640" y="3360"/>
            <a:chExt cx="912" cy="384"/>
          </a:xfrm>
        </p:grpSpPr>
        <p:grpSp>
          <p:nvGrpSpPr>
            <p:cNvPr id="203793" name="Group 17"/>
            <p:cNvGrpSpPr>
              <a:grpSpLocks/>
            </p:cNvGrpSpPr>
            <p:nvPr/>
          </p:nvGrpSpPr>
          <p:grpSpPr bwMode="auto">
            <a:xfrm>
              <a:off x="2640" y="3504"/>
              <a:ext cx="912" cy="240"/>
              <a:chOff x="1632" y="1056"/>
              <a:chExt cx="864" cy="240"/>
            </a:xfrm>
          </p:grpSpPr>
          <p:sp>
            <p:nvSpPr>
              <p:cNvPr id="203794" name="AutoShape 18"/>
              <p:cNvSpPr>
                <a:spLocks noChangeArrowheads="1"/>
              </p:cNvSpPr>
              <p:nvPr/>
            </p:nvSpPr>
            <p:spPr bwMode="auto">
              <a:xfrm>
                <a:off x="1632" y="1056"/>
                <a:ext cx="864" cy="240"/>
              </a:xfrm>
              <a:prstGeom prst="cube">
                <a:avLst>
                  <a:gd name="adj" fmla="val 25000"/>
                </a:avLst>
              </a:prstGeom>
              <a:solidFill>
                <a:srgbClr val="336699"/>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795" name="Rectangle 19"/>
              <p:cNvSpPr>
                <a:spLocks noChangeArrowheads="1"/>
              </p:cNvSpPr>
              <p:nvPr/>
            </p:nvSpPr>
            <p:spPr bwMode="auto">
              <a:xfrm>
                <a:off x="1728" y="1104"/>
                <a:ext cx="735" cy="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solidFill>
                      <a:srgbClr val="FFFF00"/>
                    </a:solidFill>
                  </a:rPr>
                  <a:t>Equip_type</a:t>
                </a:r>
              </a:p>
            </p:txBody>
          </p:sp>
        </p:grpSp>
        <p:sp>
          <p:nvSpPr>
            <p:cNvPr id="203796" name="Line 20"/>
            <p:cNvSpPr>
              <a:spLocks noChangeShapeType="1"/>
            </p:cNvSpPr>
            <p:nvPr/>
          </p:nvSpPr>
          <p:spPr bwMode="auto">
            <a:xfrm>
              <a:off x="3072" y="3360"/>
              <a:ext cx="0" cy="144"/>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grpSp>
        <p:nvGrpSpPr>
          <p:cNvPr id="203797" name="Group 21"/>
          <p:cNvGrpSpPr>
            <a:grpSpLocks/>
          </p:cNvGrpSpPr>
          <p:nvPr/>
        </p:nvGrpSpPr>
        <p:grpSpPr bwMode="auto">
          <a:xfrm>
            <a:off x="3359150" y="5546725"/>
            <a:ext cx="1820863" cy="577850"/>
            <a:chOff x="2640" y="3792"/>
            <a:chExt cx="864" cy="384"/>
          </a:xfrm>
        </p:grpSpPr>
        <p:grpSp>
          <p:nvGrpSpPr>
            <p:cNvPr id="203798" name="Group 22"/>
            <p:cNvGrpSpPr>
              <a:grpSpLocks/>
            </p:cNvGrpSpPr>
            <p:nvPr/>
          </p:nvGrpSpPr>
          <p:grpSpPr bwMode="auto">
            <a:xfrm>
              <a:off x="2640" y="3936"/>
              <a:ext cx="864" cy="240"/>
              <a:chOff x="1632" y="1056"/>
              <a:chExt cx="864" cy="240"/>
            </a:xfrm>
          </p:grpSpPr>
          <p:sp>
            <p:nvSpPr>
              <p:cNvPr id="203799" name="AutoShape 23"/>
              <p:cNvSpPr>
                <a:spLocks noChangeArrowheads="1"/>
              </p:cNvSpPr>
              <p:nvPr/>
            </p:nvSpPr>
            <p:spPr bwMode="auto">
              <a:xfrm>
                <a:off x="1632" y="1056"/>
                <a:ext cx="864" cy="240"/>
              </a:xfrm>
              <a:prstGeom prst="cube">
                <a:avLst>
                  <a:gd name="adj" fmla="val 25000"/>
                </a:avLst>
              </a:prstGeom>
              <a:solidFill>
                <a:srgbClr val="336699"/>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800" name="Rectangle 24"/>
              <p:cNvSpPr>
                <a:spLocks noChangeArrowheads="1"/>
              </p:cNvSpPr>
              <p:nvPr/>
            </p:nvSpPr>
            <p:spPr bwMode="auto">
              <a:xfrm>
                <a:off x="1728" y="1104"/>
                <a:ext cx="735" cy="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solidFill>
                      <a:srgbClr val="FFFF00"/>
                    </a:solidFill>
                  </a:rPr>
                  <a:t>Sub-Equip</a:t>
                </a:r>
              </a:p>
            </p:txBody>
          </p:sp>
        </p:grpSp>
        <p:sp>
          <p:nvSpPr>
            <p:cNvPr id="203801" name="Line 25"/>
            <p:cNvSpPr>
              <a:spLocks noChangeShapeType="1"/>
            </p:cNvSpPr>
            <p:nvPr/>
          </p:nvSpPr>
          <p:spPr bwMode="auto">
            <a:xfrm>
              <a:off x="3072" y="3792"/>
              <a:ext cx="0" cy="144"/>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grpSp>
        <p:nvGrpSpPr>
          <p:cNvPr id="203802" name="Group 26"/>
          <p:cNvGrpSpPr>
            <a:grpSpLocks/>
          </p:cNvGrpSpPr>
          <p:nvPr/>
        </p:nvGrpSpPr>
        <p:grpSpPr bwMode="auto">
          <a:xfrm>
            <a:off x="984250" y="4610100"/>
            <a:ext cx="2422525" cy="401638"/>
            <a:chOff x="1344" y="3552"/>
            <a:chExt cx="1296" cy="240"/>
          </a:xfrm>
        </p:grpSpPr>
        <p:grpSp>
          <p:nvGrpSpPr>
            <p:cNvPr id="203803" name="Group 27"/>
            <p:cNvGrpSpPr>
              <a:grpSpLocks/>
            </p:cNvGrpSpPr>
            <p:nvPr/>
          </p:nvGrpSpPr>
          <p:grpSpPr bwMode="auto">
            <a:xfrm>
              <a:off x="1344" y="3552"/>
              <a:ext cx="864" cy="240"/>
              <a:chOff x="1632" y="1056"/>
              <a:chExt cx="864" cy="240"/>
            </a:xfrm>
          </p:grpSpPr>
          <p:sp>
            <p:nvSpPr>
              <p:cNvPr id="203804" name="AutoShape 28"/>
              <p:cNvSpPr>
                <a:spLocks noChangeArrowheads="1"/>
              </p:cNvSpPr>
              <p:nvPr/>
            </p:nvSpPr>
            <p:spPr bwMode="auto">
              <a:xfrm>
                <a:off x="1632" y="1056"/>
                <a:ext cx="864" cy="240"/>
              </a:xfrm>
              <a:prstGeom prst="cube">
                <a:avLst>
                  <a:gd name="adj" fmla="val 25000"/>
                </a:avLst>
              </a:prstGeom>
              <a:solidFill>
                <a:srgbClr val="336699"/>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805" name="Rectangle 29"/>
              <p:cNvSpPr>
                <a:spLocks noChangeArrowheads="1"/>
              </p:cNvSpPr>
              <p:nvPr/>
            </p:nvSpPr>
            <p:spPr bwMode="auto">
              <a:xfrm>
                <a:off x="1728" y="1104"/>
                <a:ext cx="735" cy="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solidFill>
                      <a:srgbClr val="FFFF00"/>
                    </a:solidFill>
                  </a:rPr>
                  <a:t>Perf Check</a:t>
                </a:r>
              </a:p>
            </p:txBody>
          </p:sp>
        </p:grpSp>
        <p:sp>
          <p:nvSpPr>
            <p:cNvPr id="203806" name="Line 30"/>
            <p:cNvSpPr>
              <a:spLocks noChangeShapeType="1"/>
            </p:cNvSpPr>
            <p:nvPr/>
          </p:nvSpPr>
          <p:spPr bwMode="auto">
            <a:xfrm flipV="1">
              <a:off x="2256" y="3600"/>
              <a:ext cx="384" cy="48"/>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grpSp>
        <p:nvGrpSpPr>
          <p:cNvPr id="203807" name="Group 31"/>
          <p:cNvGrpSpPr>
            <a:grpSpLocks/>
          </p:cNvGrpSpPr>
          <p:nvPr/>
        </p:nvGrpSpPr>
        <p:grpSpPr bwMode="auto">
          <a:xfrm>
            <a:off x="5219700" y="4652963"/>
            <a:ext cx="2133600" cy="381000"/>
            <a:chOff x="3600" y="3504"/>
            <a:chExt cx="1344" cy="240"/>
          </a:xfrm>
        </p:grpSpPr>
        <p:grpSp>
          <p:nvGrpSpPr>
            <p:cNvPr id="203808" name="Group 32"/>
            <p:cNvGrpSpPr>
              <a:grpSpLocks/>
            </p:cNvGrpSpPr>
            <p:nvPr/>
          </p:nvGrpSpPr>
          <p:grpSpPr bwMode="auto">
            <a:xfrm>
              <a:off x="4080" y="3504"/>
              <a:ext cx="864" cy="240"/>
              <a:chOff x="1632" y="1056"/>
              <a:chExt cx="864" cy="240"/>
            </a:xfrm>
          </p:grpSpPr>
          <p:sp>
            <p:nvSpPr>
              <p:cNvPr id="203809" name="AutoShape 33"/>
              <p:cNvSpPr>
                <a:spLocks noChangeArrowheads="1"/>
              </p:cNvSpPr>
              <p:nvPr/>
            </p:nvSpPr>
            <p:spPr bwMode="auto">
              <a:xfrm>
                <a:off x="1632" y="1056"/>
                <a:ext cx="864" cy="240"/>
              </a:xfrm>
              <a:prstGeom prst="cube">
                <a:avLst>
                  <a:gd name="adj" fmla="val 25000"/>
                </a:avLst>
              </a:prstGeom>
              <a:solidFill>
                <a:srgbClr val="336699"/>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810" name="Rectangle 34"/>
              <p:cNvSpPr>
                <a:spLocks noChangeArrowheads="1"/>
              </p:cNvSpPr>
              <p:nvPr/>
            </p:nvSpPr>
            <p:spPr bwMode="auto">
              <a:xfrm>
                <a:off x="1728" y="1104"/>
                <a:ext cx="735" cy="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solidFill>
                      <a:srgbClr val="FFFF00"/>
                    </a:solidFill>
                  </a:rPr>
                  <a:t>Actions</a:t>
                </a:r>
              </a:p>
            </p:txBody>
          </p:sp>
        </p:grpSp>
        <p:sp>
          <p:nvSpPr>
            <p:cNvPr id="203811" name="Line 35"/>
            <p:cNvSpPr>
              <a:spLocks noChangeShapeType="1"/>
            </p:cNvSpPr>
            <p:nvPr/>
          </p:nvSpPr>
          <p:spPr bwMode="auto">
            <a:xfrm flipH="1" flipV="1">
              <a:off x="3600" y="3600"/>
              <a:ext cx="480" cy="96"/>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grpSp>
        <p:nvGrpSpPr>
          <p:cNvPr id="203812" name="Group 36"/>
          <p:cNvGrpSpPr>
            <a:grpSpLocks/>
          </p:cNvGrpSpPr>
          <p:nvPr/>
        </p:nvGrpSpPr>
        <p:grpSpPr bwMode="auto">
          <a:xfrm>
            <a:off x="550863" y="3335338"/>
            <a:ext cx="2398712" cy="381000"/>
            <a:chOff x="960" y="2400"/>
            <a:chExt cx="1344" cy="240"/>
          </a:xfrm>
        </p:grpSpPr>
        <p:grpSp>
          <p:nvGrpSpPr>
            <p:cNvPr id="203813" name="Group 37"/>
            <p:cNvGrpSpPr>
              <a:grpSpLocks/>
            </p:cNvGrpSpPr>
            <p:nvPr/>
          </p:nvGrpSpPr>
          <p:grpSpPr bwMode="auto">
            <a:xfrm>
              <a:off x="960" y="2400"/>
              <a:ext cx="864" cy="240"/>
              <a:chOff x="1632" y="1056"/>
              <a:chExt cx="864" cy="240"/>
            </a:xfrm>
          </p:grpSpPr>
          <p:sp>
            <p:nvSpPr>
              <p:cNvPr id="203814" name="AutoShape 38"/>
              <p:cNvSpPr>
                <a:spLocks noChangeArrowheads="1"/>
              </p:cNvSpPr>
              <p:nvPr/>
            </p:nvSpPr>
            <p:spPr bwMode="auto">
              <a:xfrm>
                <a:off x="1632" y="1056"/>
                <a:ext cx="864" cy="240"/>
              </a:xfrm>
              <a:prstGeom prst="cube">
                <a:avLst>
                  <a:gd name="adj" fmla="val 25000"/>
                </a:avLst>
              </a:prstGeom>
              <a:solidFill>
                <a:srgbClr val="336699"/>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815" name="Rectangle 39"/>
              <p:cNvSpPr>
                <a:spLocks noChangeArrowheads="1"/>
              </p:cNvSpPr>
              <p:nvPr/>
            </p:nvSpPr>
            <p:spPr bwMode="auto">
              <a:xfrm>
                <a:off x="1728" y="1104"/>
                <a:ext cx="735" cy="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solidFill>
                      <a:srgbClr val="FFFF00"/>
                    </a:solidFill>
                  </a:rPr>
                  <a:t>Programs</a:t>
                </a:r>
              </a:p>
            </p:txBody>
          </p:sp>
        </p:grpSp>
        <p:sp>
          <p:nvSpPr>
            <p:cNvPr id="203816" name="Line 40"/>
            <p:cNvSpPr>
              <a:spLocks noChangeShapeType="1"/>
            </p:cNvSpPr>
            <p:nvPr/>
          </p:nvSpPr>
          <p:spPr bwMode="auto">
            <a:xfrm>
              <a:off x="1872" y="2496"/>
              <a:ext cx="432" cy="144"/>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grpSp>
        <p:nvGrpSpPr>
          <p:cNvPr id="203817" name="Group 41"/>
          <p:cNvGrpSpPr>
            <a:grpSpLocks/>
          </p:cNvGrpSpPr>
          <p:nvPr/>
        </p:nvGrpSpPr>
        <p:grpSpPr bwMode="auto">
          <a:xfrm>
            <a:off x="5387975" y="3335338"/>
            <a:ext cx="2133600" cy="381000"/>
            <a:chOff x="3840" y="2400"/>
            <a:chExt cx="1344" cy="240"/>
          </a:xfrm>
        </p:grpSpPr>
        <p:grpSp>
          <p:nvGrpSpPr>
            <p:cNvPr id="203818" name="Group 42"/>
            <p:cNvGrpSpPr>
              <a:grpSpLocks/>
            </p:cNvGrpSpPr>
            <p:nvPr/>
          </p:nvGrpSpPr>
          <p:grpSpPr bwMode="auto">
            <a:xfrm>
              <a:off x="4320" y="2400"/>
              <a:ext cx="864" cy="240"/>
              <a:chOff x="1632" y="1056"/>
              <a:chExt cx="864" cy="240"/>
            </a:xfrm>
          </p:grpSpPr>
          <p:sp>
            <p:nvSpPr>
              <p:cNvPr id="203819" name="AutoShape 43"/>
              <p:cNvSpPr>
                <a:spLocks noChangeArrowheads="1"/>
              </p:cNvSpPr>
              <p:nvPr/>
            </p:nvSpPr>
            <p:spPr bwMode="auto">
              <a:xfrm>
                <a:off x="1632" y="1056"/>
                <a:ext cx="864" cy="240"/>
              </a:xfrm>
              <a:prstGeom prst="cube">
                <a:avLst>
                  <a:gd name="adj" fmla="val 25000"/>
                </a:avLst>
              </a:prstGeom>
              <a:solidFill>
                <a:srgbClr val="336699"/>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820" name="Rectangle 44"/>
              <p:cNvSpPr>
                <a:spLocks noChangeArrowheads="1"/>
              </p:cNvSpPr>
              <p:nvPr/>
            </p:nvSpPr>
            <p:spPr bwMode="auto">
              <a:xfrm>
                <a:off x="1728" y="1104"/>
                <a:ext cx="735" cy="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solidFill>
                      <a:srgbClr val="FFFF00"/>
                    </a:solidFill>
                  </a:rPr>
                  <a:t>Comms</a:t>
                </a:r>
              </a:p>
            </p:txBody>
          </p:sp>
        </p:grpSp>
        <p:sp>
          <p:nvSpPr>
            <p:cNvPr id="203821" name="Line 45"/>
            <p:cNvSpPr>
              <a:spLocks noChangeShapeType="1"/>
            </p:cNvSpPr>
            <p:nvPr/>
          </p:nvSpPr>
          <p:spPr bwMode="auto">
            <a:xfrm flipH="1">
              <a:off x="3840" y="2448"/>
              <a:ext cx="480" cy="192"/>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sp>
        <p:nvSpPr>
          <p:cNvPr id="203824" name="AutoShape 48"/>
          <p:cNvSpPr>
            <a:spLocks noChangeArrowheads="1"/>
          </p:cNvSpPr>
          <p:nvPr/>
        </p:nvSpPr>
        <p:spPr bwMode="auto">
          <a:xfrm>
            <a:off x="2339975" y="1125538"/>
            <a:ext cx="1371600" cy="381000"/>
          </a:xfrm>
          <a:prstGeom prst="cube">
            <a:avLst>
              <a:gd name="adj" fmla="val 25000"/>
            </a:avLst>
          </a:prstGeom>
          <a:solidFill>
            <a:schemeClr val="accent2"/>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825" name="Rectangle 49"/>
          <p:cNvSpPr>
            <a:spLocks noChangeArrowheads="1"/>
          </p:cNvSpPr>
          <p:nvPr/>
        </p:nvSpPr>
        <p:spPr bwMode="auto">
          <a:xfrm>
            <a:off x="2492375" y="1201738"/>
            <a:ext cx="1166813" cy="25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t>Contacts</a:t>
            </a:r>
          </a:p>
        </p:txBody>
      </p:sp>
      <p:sp>
        <p:nvSpPr>
          <p:cNvPr id="203826" name="Line 50"/>
          <p:cNvSpPr>
            <a:spLocks noChangeShapeType="1"/>
          </p:cNvSpPr>
          <p:nvPr/>
        </p:nvSpPr>
        <p:spPr bwMode="auto">
          <a:xfrm>
            <a:off x="3101975" y="1506538"/>
            <a:ext cx="457200" cy="381000"/>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03829" name="AutoShape 53"/>
          <p:cNvSpPr>
            <a:spLocks noChangeArrowheads="1"/>
          </p:cNvSpPr>
          <p:nvPr/>
        </p:nvSpPr>
        <p:spPr bwMode="auto">
          <a:xfrm>
            <a:off x="4702175" y="1082675"/>
            <a:ext cx="1682750" cy="403225"/>
          </a:xfrm>
          <a:prstGeom prst="cube">
            <a:avLst>
              <a:gd name="adj" fmla="val 25000"/>
            </a:avLst>
          </a:prstGeom>
          <a:solidFill>
            <a:schemeClr val="accent2"/>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830" name="Rectangle 54"/>
          <p:cNvSpPr>
            <a:spLocks noChangeArrowheads="1"/>
          </p:cNvSpPr>
          <p:nvPr/>
        </p:nvSpPr>
        <p:spPr bwMode="auto">
          <a:xfrm>
            <a:off x="4889500" y="1163638"/>
            <a:ext cx="1431925" cy="2682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t>Comments</a:t>
            </a:r>
          </a:p>
        </p:txBody>
      </p:sp>
      <p:sp>
        <p:nvSpPr>
          <p:cNvPr id="203831" name="Line 55"/>
          <p:cNvSpPr>
            <a:spLocks noChangeShapeType="1"/>
          </p:cNvSpPr>
          <p:nvPr/>
        </p:nvSpPr>
        <p:spPr bwMode="auto">
          <a:xfrm flipH="1">
            <a:off x="5262563" y="1485900"/>
            <a:ext cx="374650" cy="401638"/>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03834" name="AutoShape 58"/>
          <p:cNvSpPr>
            <a:spLocks noChangeArrowheads="1"/>
          </p:cNvSpPr>
          <p:nvPr/>
        </p:nvSpPr>
        <p:spPr bwMode="auto">
          <a:xfrm>
            <a:off x="695325" y="1887538"/>
            <a:ext cx="1493838" cy="381000"/>
          </a:xfrm>
          <a:prstGeom prst="cube">
            <a:avLst>
              <a:gd name="adj" fmla="val 25000"/>
            </a:avLst>
          </a:prstGeom>
          <a:solidFill>
            <a:schemeClr val="accent2"/>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835" name="Rectangle 59"/>
          <p:cNvSpPr>
            <a:spLocks noChangeArrowheads="1"/>
          </p:cNvSpPr>
          <p:nvPr/>
        </p:nvSpPr>
        <p:spPr bwMode="auto">
          <a:xfrm>
            <a:off x="862013" y="1963738"/>
            <a:ext cx="1270000" cy="25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t>Stationery</a:t>
            </a:r>
          </a:p>
        </p:txBody>
      </p:sp>
      <p:sp>
        <p:nvSpPr>
          <p:cNvPr id="203836" name="Line 60"/>
          <p:cNvSpPr>
            <a:spLocks noChangeShapeType="1"/>
          </p:cNvSpPr>
          <p:nvPr/>
        </p:nvSpPr>
        <p:spPr bwMode="auto">
          <a:xfrm>
            <a:off x="2271713" y="2039938"/>
            <a:ext cx="830262" cy="304800"/>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03839" name="AutoShape 63"/>
          <p:cNvSpPr>
            <a:spLocks noChangeArrowheads="1"/>
          </p:cNvSpPr>
          <p:nvPr/>
        </p:nvSpPr>
        <p:spPr bwMode="auto">
          <a:xfrm>
            <a:off x="5997575" y="1811338"/>
            <a:ext cx="1371600" cy="381000"/>
          </a:xfrm>
          <a:prstGeom prst="cube">
            <a:avLst>
              <a:gd name="adj" fmla="val 25000"/>
            </a:avLst>
          </a:prstGeom>
          <a:solidFill>
            <a:schemeClr val="accent2"/>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840" name="Rectangle 64"/>
          <p:cNvSpPr>
            <a:spLocks noChangeArrowheads="1"/>
          </p:cNvSpPr>
          <p:nvPr/>
        </p:nvSpPr>
        <p:spPr bwMode="auto">
          <a:xfrm>
            <a:off x="6149975" y="1887538"/>
            <a:ext cx="1166813" cy="25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t>Actions</a:t>
            </a:r>
          </a:p>
        </p:txBody>
      </p:sp>
      <p:sp>
        <p:nvSpPr>
          <p:cNvPr id="203841" name="Line 65"/>
          <p:cNvSpPr>
            <a:spLocks noChangeShapeType="1"/>
          </p:cNvSpPr>
          <p:nvPr/>
        </p:nvSpPr>
        <p:spPr bwMode="auto">
          <a:xfrm flipH="1">
            <a:off x="5540375" y="2116138"/>
            <a:ext cx="457200" cy="152400"/>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03844" name="AutoShape 68"/>
          <p:cNvSpPr>
            <a:spLocks noChangeArrowheads="1"/>
          </p:cNvSpPr>
          <p:nvPr/>
        </p:nvSpPr>
        <p:spPr bwMode="auto">
          <a:xfrm>
            <a:off x="663575" y="2573338"/>
            <a:ext cx="1371600" cy="381000"/>
          </a:xfrm>
          <a:prstGeom prst="cube">
            <a:avLst>
              <a:gd name="adj" fmla="val 25000"/>
            </a:avLst>
          </a:prstGeom>
          <a:solidFill>
            <a:schemeClr val="accent2"/>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845" name="Rectangle 69"/>
          <p:cNvSpPr>
            <a:spLocks noChangeArrowheads="1"/>
          </p:cNvSpPr>
          <p:nvPr/>
        </p:nvSpPr>
        <p:spPr bwMode="auto">
          <a:xfrm>
            <a:off x="815975" y="2649538"/>
            <a:ext cx="1166813" cy="25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t>Objects</a:t>
            </a:r>
          </a:p>
        </p:txBody>
      </p:sp>
      <p:sp>
        <p:nvSpPr>
          <p:cNvPr id="203846" name="Line 70"/>
          <p:cNvSpPr>
            <a:spLocks noChangeShapeType="1"/>
          </p:cNvSpPr>
          <p:nvPr/>
        </p:nvSpPr>
        <p:spPr bwMode="auto">
          <a:xfrm flipV="1">
            <a:off x="2111375" y="2573338"/>
            <a:ext cx="914400" cy="152400"/>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03849" name="AutoShape 73"/>
          <p:cNvSpPr>
            <a:spLocks noChangeArrowheads="1"/>
          </p:cNvSpPr>
          <p:nvPr/>
        </p:nvSpPr>
        <p:spPr bwMode="auto">
          <a:xfrm>
            <a:off x="6700838" y="2493963"/>
            <a:ext cx="1774825" cy="363537"/>
          </a:xfrm>
          <a:prstGeom prst="cube">
            <a:avLst>
              <a:gd name="adj" fmla="val 25000"/>
            </a:avLst>
          </a:prstGeom>
          <a:solidFill>
            <a:schemeClr val="accent2"/>
          </a:solidFill>
          <a:ln>
            <a:noFill/>
          </a:ln>
          <a:effectLst>
            <a:outerShdw dist="45791" dir="2021404" algn="ctr" rotWithShape="0">
              <a:srgbClr val="C0C0C0"/>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a:p>
        </p:txBody>
      </p:sp>
      <p:sp>
        <p:nvSpPr>
          <p:cNvPr id="203850" name="Rectangle 74"/>
          <p:cNvSpPr>
            <a:spLocks noChangeArrowheads="1"/>
          </p:cNvSpPr>
          <p:nvPr/>
        </p:nvSpPr>
        <p:spPr bwMode="auto">
          <a:xfrm>
            <a:off x="6897688" y="2566988"/>
            <a:ext cx="1509712" cy="241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fontAlgn="base">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buFont typeface="Wingdings" pitchFamily="2" charset="2"/>
              <a:buNone/>
            </a:pPr>
            <a:r>
              <a:rPr lang="en-AU" altLang="en-US" sz="1600" b="1"/>
              <a:t>Inspections</a:t>
            </a:r>
          </a:p>
        </p:txBody>
      </p:sp>
      <p:sp>
        <p:nvSpPr>
          <p:cNvPr id="203851" name="Line 75"/>
          <p:cNvSpPr>
            <a:spLocks noChangeShapeType="1"/>
          </p:cNvSpPr>
          <p:nvPr/>
        </p:nvSpPr>
        <p:spPr bwMode="auto">
          <a:xfrm flipH="1" flipV="1">
            <a:off x="5580063" y="2349500"/>
            <a:ext cx="1027112" cy="217488"/>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03852" name="Line 76"/>
          <p:cNvSpPr>
            <a:spLocks noChangeShapeType="1"/>
          </p:cNvSpPr>
          <p:nvPr/>
        </p:nvSpPr>
        <p:spPr bwMode="auto">
          <a:xfrm flipH="1">
            <a:off x="5464175" y="2924175"/>
            <a:ext cx="1195388" cy="487363"/>
          </a:xfrm>
          <a:prstGeom prst="line">
            <a:avLst/>
          </a:prstGeom>
          <a:noFill/>
          <a:ln w="38100" cap="sq">
            <a:solidFill>
              <a:srgbClr val="00FFFF"/>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Tree>
    <p:extLst>
      <p:ext uri="{BB962C8B-B14F-4D97-AF65-F5344CB8AC3E}">
        <p14:creationId xmlns:p14="http://schemas.microsoft.com/office/powerpoint/2010/main" val="2531036910"/>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3812"/>
                                        </p:tgtEl>
                                        <p:attrNameLst>
                                          <p:attrName>style.visibility</p:attrName>
                                        </p:attrNameLst>
                                      </p:cBhvr>
                                      <p:to>
                                        <p:strVal val="visible"/>
                                      </p:to>
                                    </p:set>
                                    <p:anim calcmode="lin" valueType="num">
                                      <p:cBhvr additive="base">
                                        <p:cTn id="7" dur="500" fill="hold"/>
                                        <p:tgtEl>
                                          <p:spTgt spid="203812"/>
                                        </p:tgtEl>
                                        <p:attrNameLst>
                                          <p:attrName>ppt_x</p:attrName>
                                        </p:attrNameLst>
                                      </p:cBhvr>
                                      <p:tavLst>
                                        <p:tav tm="0">
                                          <p:val>
                                            <p:strVal val="#ppt_x"/>
                                          </p:val>
                                        </p:tav>
                                        <p:tav tm="100000">
                                          <p:val>
                                            <p:strVal val="#ppt_x"/>
                                          </p:val>
                                        </p:tav>
                                      </p:tavLst>
                                    </p:anim>
                                    <p:anim calcmode="lin" valueType="num">
                                      <p:cBhvr additive="base">
                                        <p:cTn id="8" dur="500" fill="hold"/>
                                        <p:tgtEl>
                                          <p:spTgt spid="2038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3782"/>
                                        </p:tgtEl>
                                        <p:attrNameLst>
                                          <p:attrName>style.visibility</p:attrName>
                                        </p:attrNameLst>
                                      </p:cBhvr>
                                      <p:to>
                                        <p:strVal val="visible"/>
                                      </p:to>
                                    </p:set>
                                    <p:anim calcmode="lin" valueType="num">
                                      <p:cBhvr additive="base">
                                        <p:cTn id="11" dur="500" fill="hold"/>
                                        <p:tgtEl>
                                          <p:spTgt spid="203782"/>
                                        </p:tgtEl>
                                        <p:attrNameLst>
                                          <p:attrName>ppt_x</p:attrName>
                                        </p:attrNameLst>
                                      </p:cBhvr>
                                      <p:tavLst>
                                        <p:tav tm="0">
                                          <p:val>
                                            <p:strVal val="#ppt_x"/>
                                          </p:val>
                                        </p:tav>
                                        <p:tav tm="100000">
                                          <p:val>
                                            <p:strVal val="#ppt_x"/>
                                          </p:val>
                                        </p:tav>
                                      </p:tavLst>
                                    </p:anim>
                                    <p:anim calcmode="lin" valueType="num">
                                      <p:cBhvr additive="base">
                                        <p:cTn id="12" dur="500" fill="hold"/>
                                        <p:tgtEl>
                                          <p:spTgt spid="20378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03817"/>
                                        </p:tgtEl>
                                        <p:attrNameLst>
                                          <p:attrName>style.visibility</p:attrName>
                                        </p:attrNameLst>
                                      </p:cBhvr>
                                      <p:to>
                                        <p:strVal val="visible"/>
                                      </p:to>
                                    </p:set>
                                    <p:anim calcmode="lin" valueType="num">
                                      <p:cBhvr additive="base">
                                        <p:cTn id="15" dur="500" fill="hold"/>
                                        <p:tgtEl>
                                          <p:spTgt spid="203817"/>
                                        </p:tgtEl>
                                        <p:attrNameLst>
                                          <p:attrName>ppt_x</p:attrName>
                                        </p:attrNameLst>
                                      </p:cBhvr>
                                      <p:tavLst>
                                        <p:tav tm="0">
                                          <p:val>
                                            <p:strVal val="#ppt_x"/>
                                          </p:val>
                                        </p:tav>
                                        <p:tav tm="100000">
                                          <p:val>
                                            <p:strVal val="#ppt_x"/>
                                          </p:val>
                                        </p:tav>
                                      </p:tavLst>
                                    </p:anim>
                                    <p:anim calcmode="lin" valueType="num">
                                      <p:cBhvr additive="base">
                                        <p:cTn id="16" dur="500" fill="hold"/>
                                        <p:tgtEl>
                                          <p:spTgt spid="20381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03807"/>
                                        </p:tgtEl>
                                        <p:attrNameLst>
                                          <p:attrName>style.visibility</p:attrName>
                                        </p:attrNameLst>
                                      </p:cBhvr>
                                      <p:to>
                                        <p:strVal val="visible"/>
                                      </p:to>
                                    </p:set>
                                    <p:anim calcmode="lin" valueType="num">
                                      <p:cBhvr additive="base">
                                        <p:cTn id="19" dur="500" fill="hold"/>
                                        <p:tgtEl>
                                          <p:spTgt spid="203807"/>
                                        </p:tgtEl>
                                        <p:attrNameLst>
                                          <p:attrName>ppt_x</p:attrName>
                                        </p:attrNameLst>
                                      </p:cBhvr>
                                      <p:tavLst>
                                        <p:tav tm="0">
                                          <p:val>
                                            <p:strVal val="#ppt_x"/>
                                          </p:val>
                                        </p:tav>
                                        <p:tav tm="100000">
                                          <p:val>
                                            <p:strVal val="#ppt_x"/>
                                          </p:val>
                                        </p:tav>
                                      </p:tavLst>
                                    </p:anim>
                                    <p:anim calcmode="lin" valueType="num">
                                      <p:cBhvr additive="base">
                                        <p:cTn id="20" dur="500" fill="hold"/>
                                        <p:tgtEl>
                                          <p:spTgt spid="20380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03787"/>
                                        </p:tgtEl>
                                        <p:attrNameLst>
                                          <p:attrName>style.visibility</p:attrName>
                                        </p:attrNameLst>
                                      </p:cBhvr>
                                      <p:to>
                                        <p:strVal val="visible"/>
                                      </p:to>
                                    </p:set>
                                    <p:anim calcmode="lin" valueType="num">
                                      <p:cBhvr additive="base">
                                        <p:cTn id="23" dur="500" fill="hold"/>
                                        <p:tgtEl>
                                          <p:spTgt spid="203787"/>
                                        </p:tgtEl>
                                        <p:attrNameLst>
                                          <p:attrName>ppt_x</p:attrName>
                                        </p:attrNameLst>
                                      </p:cBhvr>
                                      <p:tavLst>
                                        <p:tav tm="0">
                                          <p:val>
                                            <p:strVal val="#ppt_x"/>
                                          </p:val>
                                        </p:tav>
                                        <p:tav tm="100000">
                                          <p:val>
                                            <p:strVal val="#ppt_x"/>
                                          </p:val>
                                        </p:tav>
                                      </p:tavLst>
                                    </p:anim>
                                    <p:anim calcmode="lin" valueType="num">
                                      <p:cBhvr additive="base">
                                        <p:cTn id="24" dur="500" fill="hold"/>
                                        <p:tgtEl>
                                          <p:spTgt spid="20378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03792"/>
                                        </p:tgtEl>
                                        <p:attrNameLst>
                                          <p:attrName>style.visibility</p:attrName>
                                        </p:attrNameLst>
                                      </p:cBhvr>
                                      <p:to>
                                        <p:strVal val="visible"/>
                                      </p:to>
                                    </p:set>
                                    <p:anim calcmode="lin" valueType="num">
                                      <p:cBhvr additive="base">
                                        <p:cTn id="27" dur="500" fill="hold"/>
                                        <p:tgtEl>
                                          <p:spTgt spid="203792"/>
                                        </p:tgtEl>
                                        <p:attrNameLst>
                                          <p:attrName>ppt_x</p:attrName>
                                        </p:attrNameLst>
                                      </p:cBhvr>
                                      <p:tavLst>
                                        <p:tav tm="0">
                                          <p:val>
                                            <p:strVal val="#ppt_x"/>
                                          </p:val>
                                        </p:tav>
                                        <p:tav tm="100000">
                                          <p:val>
                                            <p:strVal val="#ppt_x"/>
                                          </p:val>
                                        </p:tav>
                                      </p:tavLst>
                                    </p:anim>
                                    <p:anim calcmode="lin" valueType="num">
                                      <p:cBhvr additive="base">
                                        <p:cTn id="28" dur="500" fill="hold"/>
                                        <p:tgtEl>
                                          <p:spTgt spid="20379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03797"/>
                                        </p:tgtEl>
                                        <p:attrNameLst>
                                          <p:attrName>style.visibility</p:attrName>
                                        </p:attrNameLst>
                                      </p:cBhvr>
                                      <p:to>
                                        <p:strVal val="visible"/>
                                      </p:to>
                                    </p:set>
                                    <p:anim calcmode="lin" valueType="num">
                                      <p:cBhvr additive="base">
                                        <p:cTn id="31" dur="500" fill="hold"/>
                                        <p:tgtEl>
                                          <p:spTgt spid="203797"/>
                                        </p:tgtEl>
                                        <p:attrNameLst>
                                          <p:attrName>ppt_x</p:attrName>
                                        </p:attrNameLst>
                                      </p:cBhvr>
                                      <p:tavLst>
                                        <p:tav tm="0">
                                          <p:val>
                                            <p:strVal val="#ppt_x"/>
                                          </p:val>
                                        </p:tav>
                                        <p:tav tm="100000">
                                          <p:val>
                                            <p:strVal val="#ppt_x"/>
                                          </p:val>
                                        </p:tav>
                                      </p:tavLst>
                                    </p:anim>
                                    <p:anim calcmode="lin" valueType="num">
                                      <p:cBhvr additive="base">
                                        <p:cTn id="32" dur="500" fill="hold"/>
                                        <p:tgtEl>
                                          <p:spTgt spid="203797"/>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03802"/>
                                        </p:tgtEl>
                                        <p:attrNameLst>
                                          <p:attrName>style.visibility</p:attrName>
                                        </p:attrNameLst>
                                      </p:cBhvr>
                                      <p:to>
                                        <p:strVal val="visible"/>
                                      </p:to>
                                    </p:set>
                                    <p:anim calcmode="lin" valueType="num">
                                      <p:cBhvr additive="base">
                                        <p:cTn id="35" dur="500" fill="hold"/>
                                        <p:tgtEl>
                                          <p:spTgt spid="203802"/>
                                        </p:tgtEl>
                                        <p:attrNameLst>
                                          <p:attrName>ppt_x</p:attrName>
                                        </p:attrNameLst>
                                      </p:cBhvr>
                                      <p:tavLst>
                                        <p:tav tm="0">
                                          <p:val>
                                            <p:strVal val="#ppt_x"/>
                                          </p:val>
                                        </p:tav>
                                        <p:tav tm="100000">
                                          <p:val>
                                            <p:strVal val="#ppt_x"/>
                                          </p:val>
                                        </p:tav>
                                      </p:tavLst>
                                    </p:anim>
                                    <p:anim calcmode="lin" valueType="num">
                                      <p:cBhvr additive="base">
                                        <p:cTn id="36" dur="500" fill="hold"/>
                                        <p:tgtEl>
                                          <p:spTgt spid="2038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a:xfrm>
            <a:off x="1162050" y="0"/>
            <a:ext cx="7981950" cy="1285875"/>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ctr"/>
            <a:r>
              <a:rPr lang="en-AU" altLang="en-US">
                <a:cs typeface="Times New Roman" pitchFamily="18" charset="0"/>
              </a:rPr>
              <a:t>How does SitesDb assist Climate?</a:t>
            </a:r>
          </a:p>
        </p:txBody>
      </p:sp>
      <p:sp>
        <p:nvSpPr>
          <p:cNvPr id="204803" name="Rectangle 3"/>
          <p:cNvSpPr>
            <a:spLocks noGrp="1" noChangeArrowheads="1"/>
          </p:cNvSpPr>
          <p:nvPr>
            <p:ph type="body" idx="1"/>
          </p:nvPr>
        </p:nvSpPr>
        <p:spPr>
          <a:xfrm>
            <a:off x="468313" y="1557338"/>
            <a:ext cx="8007350" cy="4362450"/>
          </a:xfrm>
        </p:spPr>
        <p:txBody>
          <a:bodyPr/>
          <a:lstStyle/>
          <a:p>
            <a:r>
              <a:rPr lang="en-AU" altLang="en-US" sz="3300">
                <a:cs typeface="Times New Roman" pitchFamily="18" charset="0"/>
              </a:rPr>
              <a:t>Sources of inhomogeneity:</a:t>
            </a:r>
          </a:p>
          <a:p>
            <a:pPr lvl="1"/>
            <a:r>
              <a:rPr lang="en-AU" altLang="en-US" sz="2900">
                <a:cs typeface="Times New Roman" pitchFamily="18" charset="0"/>
              </a:rPr>
              <a:t>1. Changes in location</a:t>
            </a:r>
            <a:endParaRPr lang="en-AU" altLang="en-US" sz="2900" u="sng">
              <a:cs typeface="Times New Roman" pitchFamily="18" charset="0"/>
            </a:endParaRPr>
          </a:p>
          <a:p>
            <a:pPr lvl="1"/>
            <a:r>
              <a:rPr lang="en-AU" altLang="en-US" sz="2900">
                <a:cs typeface="Times New Roman" pitchFamily="18" charset="0"/>
              </a:rPr>
              <a:t>2.</a:t>
            </a:r>
            <a:r>
              <a:rPr lang="en-AU" altLang="en-US" sz="2900">
                <a:latin typeface="Times New Roman" pitchFamily="18" charset="0"/>
                <a:cs typeface="Times New Roman" pitchFamily="18" charset="0"/>
              </a:rPr>
              <a:t> </a:t>
            </a:r>
            <a:r>
              <a:rPr lang="en-AU" altLang="en-US" sz="2900">
                <a:cs typeface="Times New Roman" pitchFamily="18" charset="0"/>
              </a:rPr>
              <a:t>Changes in instrumentation</a:t>
            </a:r>
            <a:endParaRPr lang="en-AU" altLang="en-US" sz="2900" u="sng">
              <a:cs typeface="Times New Roman" pitchFamily="18" charset="0"/>
            </a:endParaRPr>
          </a:p>
          <a:p>
            <a:pPr lvl="1"/>
            <a:r>
              <a:rPr lang="en-AU" altLang="en-US" sz="2900">
                <a:cs typeface="Times New Roman" pitchFamily="18" charset="0"/>
              </a:rPr>
              <a:t>3.</a:t>
            </a:r>
            <a:r>
              <a:rPr lang="en-AU" altLang="en-US" sz="2900">
                <a:latin typeface="Times New Roman" pitchFamily="18" charset="0"/>
                <a:cs typeface="Times New Roman" pitchFamily="18" charset="0"/>
              </a:rPr>
              <a:t> </a:t>
            </a:r>
            <a:r>
              <a:rPr lang="en-AU" altLang="en-US" sz="2900">
                <a:cs typeface="Times New Roman" pitchFamily="18" charset="0"/>
              </a:rPr>
              <a:t>Changes in exposure or environment</a:t>
            </a:r>
            <a:endParaRPr lang="en-AU" altLang="en-US" sz="2900" u="sng">
              <a:cs typeface="Times New Roman" pitchFamily="18" charset="0"/>
            </a:endParaRPr>
          </a:p>
          <a:p>
            <a:pPr lvl="1"/>
            <a:r>
              <a:rPr lang="en-AU" altLang="en-US" sz="2900">
                <a:cs typeface="Times New Roman" pitchFamily="18" charset="0"/>
              </a:rPr>
              <a:t>4.</a:t>
            </a:r>
            <a:r>
              <a:rPr lang="en-AU" altLang="en-US" sz="2900">
                <a:latin typeface="Times New Roman" pitchFamily="18" charset="0"/>
                <a:cs typeface="Times New Roman" pitchFamily="18" charset="0"/>
              </a:rPr>
              <a:t> </a:t>
            </a:r>
            <a:r>
              <a:rPr lang="en-AU" altLang="en-US" sz="2900">
                <a:cs typeface="Times New Roman" pitchFamily="18" charset="0"/>
              </a:rPr>
              <a:t>Changes in observation practice</a:t>
            </a:r>
          </a:p>
          <a:p>
            <a:pPr lvl="1"/>
            <a:r>
              <a:rPr lang="en-AU" altLang="en-US" sz="2900">
                <a:cs typeface="Times New Roman" pitchFamily="18" charset="0"/>
              </a:rPr>
              <a:t>5. Changes in data processing</a:t>
            </a:r>
          </a:p>
          <a:p>
            <a:r>
              <a:rPr lang="en-AU" altLang="en-US" sz="3300">
                <a:cs typeface="Times New Roman" pitchFamily="18" charset="0"/>
              </a:rPr>
              <a:t>All are recorded in SitesDb</a:t>
            </a:r>
          </a:p>
        </p:txBody>
      </p:sp>
    </p:spTree>
    <p:extLst>
      <p:ext uri="{BB962C8B-B14F-4D97-AF65-F5344CB8AC3E}">
        <p14:creationId xmlns:p14="http://schemas.microsoft.com/office/powerpoint/2010/main" val="1372162473"/>
      </p:ext>
    </p:extLst>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8" name="Rectangle 4"/>
          <p:cNvSpPr>
            <a:spLocks noGrp="1" noChangeArrowheads="1"/>
          </p:cNvSpPr>
          <p:nvPr>
            <p:ph type="title"/>
          </p:nvPr>
        </p:nvSpPr>
        <p:spPr>
          <a:xfrm>
            <a:off x="1150938" y="214313"/>
            <a:ext cx="7793037" cy="766762"/>
          </a:xfrm>
        </p:spPr>
        <p:txBody>
          <a:bodyPr/>
          <a:lstStyle/>
          <a:p>
            <a:pPr algn="ctr"/>
            <a:r>
              <a:rPr lang="en-AU" altLang="en-US"/>
              <a:t>Station objects/image</a:t>
            </a:r>
          </a:p>
        </p:txBody>
      </p:sp>
      <p:pic>
        <p:nvPicPr>
          <p:cNvPr id="231429" name="Picture 5" descr="Station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8038" y="1557338"/>
            <a:ext cx="5256212" cy="3941762"/>
          </a:xfrm>
          <a:prstGeom prst="rect">
            <a:avLst/>
          </a:prstGeom>
          <a:noFill/>
          <a:extLst>
            <a:ext uri="{909E8E84-426E-40DD-AFC4-6F175D3DCCD1}">
              <a14:hiddenFill xmlns:a14="http://schemas.microsoft.com/office/drawing/2010/main">
                <a:solidFill>
                  <a:srgbClr val="FFFFFF"/>
                </a:solidFill>
              </a14:hiddenFill>
            </a:ext>
          </a:extLst>
        </p:spPr>
      </p:pic>
      <p:pic>
        <p:nvPicPr>
          <p:cNvPr id="231430" name="Picture 6" descr="Station panoram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589588"/>
            <a:ext cx="9144000" cy="836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2417343"/>
      </p:ext>
    </p:extLst>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2"/>
          <p:cNvSpPr>
            <a:spLocks noGrp="1" noChangeArrowheads="1"/>
          </p:cNvSpPr>
          <p:nvPr>
            <p:ph type="title"/>
          </p:nvPr>
        </p:nvSpPr>
        <p:spPr>
          <a:xfrm>
            <a:off x="1150938" y="214313"/>
            <a:ext cx="7793037" cy="766762"/>
          </a:xfrm>
        </p:spPr>
        <p:txBody>
          <a:bodyPr/>
          <a:lstStyle/>
          <a:p>
            <a:pPr algn="ctr"/>
            <a:r>
              <a:rPr lang="en-AU" altLang="en-US"/>
              <a:t>Station siting</a:t>
            </a:r>
          </a:p>
        </p:txBody>
      </p:sp>
      <p:pic>
        <p:nvPicPr>
          <p:cNvPr id="233476" name="Picture 4" descr="SkylineSurv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0200" y="908050"/>
            <a:ext cx="5003800" cy="4295775"/>
          </a:xfrm>
          <a:prstGeom prst="rect">
            <a:avLst/>
          </a:prstGeom>
          <a:noFill/>
          <a:extLst>
            <a:ext uri="{909E8E84-426E-40DD-AFC4-6F175D3DCCD1}">
              <a14:hiddenFill xmlns:a14="http://schemas.microsoft.com/office/drawing/2010/main">
                <a:solidFill>
                  <a:srgbClr val="FFFFFF"/>
                </a:solidFill>
              </a14:hiddenFill>
            </a:ext>
          </a:extLst>
        </p:spPr>
      </p:pic>
      <p:pic>
        <p:nvPicPr>
          <p:cNvPr id="233477" name="Picture 5" descr="Station 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55738"/>
            <a:ext cx="5435600" cy="5402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698099"/>
      </p:ext>
    </p:extLst>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p:nvPr>
        </p:nvSpPr>
        <p:spPr>
          <a:xfrm>
            <a:off x="1187450" y="115888"/>
            <a:ext cx="7772400" cy="792162"/>
          </a:xfrm>
        </p:spPr>
        <p:txBody>
          <a:bodyPr/>
          <a:lstStyle/>
          <a:p>
            <a:r>
              <a:rPr lang="en-AU" altLang="en-US"/>
              <a:t>Parent &amp; child relationship</a:t>
            </a:r>
          </a:p>
        </p:txBody>
      </p:sp>
      <p:sp>
        <p:nvSpPr>
          <p:cNvPr id="210947" name="Rectangle 3"/>
          <p:cNvSpPr>
            <a:spLocks noGrp="1" noChangeArrowheads="1"/>
          </p:cNvSpPr>
          <p:nvPr>
            <p:ph type="body" idx="1"/>
          </p:nvPr>
        </p:nvSpPr>
        <p:spPr>
          <a:xfrm>
            <a:off x="1182688" y="2017713"/>
            <a:ext cx="7772400" cy="3406775"/>
          </a:xfrm>
        </p:spPr>
        <p:txBody>
          <a:bodyPr/>
          <a:lstStyle/>
          <a:p>
            <a:endParaRPr lang="en-US" altLang="en-US"/>
          </a:p>
        </p:txBody>
      </p:sp>
      <p:pic>
        <p:nvPicPr>
          <p:cNvPr id="2109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908050"/>
            <a:ext cx="7497763" cy="4467225"/>
          </a:xfrm>
          <a:prstGeom prst="rect">
            <a:avLst/>
          </a:prstGeom>
          <a:noFill/>
          <a:extLst>
            <a:ext uri="{909E8E84-426E-40DD-AFC4-6F175D3DCCD1}">
              <a14:hiddenFill xmlns:a14="http://schemas.microsoft.com/office/drawing/2010/main">
                <a:solidFill>
                  <a:srgbClr val="FFFFFF"/>
                </a:solidFill>
              </a14:hiddenFill>
            </a:ext>
          </a:extLst>
        </p:spPr>
      </p:pic>
      <p:sp>
        <p:nvSpPr>
          <p:cNvPr id="210949" name="Text Box 5"/>
          <p:cNvSpPr txBox="1">
            <a:spLocks noChangeArrowheads="1"/>
          </p:cNvSpPr>
          <p:nvPr/>
        </p:nvSpPr>
        <p:spPr bwMode="auto">
          <a:xfrm>
            <a:off x="1331913" y="5516563"/>
            <a:ext cx="7488237" cy="776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0">
            <a:spAutoFit/>
          </a:bodyPr>
          <a:lstStyle/>
          <a:p>
            <a:pPr>
              <a:spcBef>
                <a:spcPct val="50000"/>
              </a:spcBef>
            </a:pPr>
            <a:r>
              <a:rPr lang="en-AU" altLang="en-US" sz="2400">
                <a:solidFill>
                  <a:schemeClr val="bg2"/>
                </a:solidFill>
                <a:latin typeface="Times New Roman" pitchFamily="18" charset="0"/>
                <a:cs typeface="Arial" pitchFamily="34" charset="0"/>
              </a:rPr>
              <a:t>Hierarchical relationship where the child equipment requires any parent equipment to operate.</a:t>
            </a:r>
          </a:p>
        </p:txBody>
      </p:sp>
    </p:spTree>
  </p:cSld>
  <p:clrMapOvr>
    <a:masterClrMapping/>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ChangeArrowheads="1"/>
          </p:cNvSpPr>
          <p:nvPr>
            <p:ph type="title"/>
          </p:nvPr>
        </p:nvSpPr>
        <p:spPr>
          <a:xfrm>
            <a:off x="468313" y="0"/>
            <a:ext cx="8562975" cy="765175"/>
          </a:xfrm>
        </p:spPr>
        <p:txBody>
          <a:bodyPr/>
          <a:lstStyle/>
          <a:p>
            <a:r>
              <a:rPr lang="en-AU" altLang="en-US"/>
              <a:t>Equipment and sub-equipment</a:t>
            </a:r>
          </a:p>
        </p:txBody>
      </p:sp>
      <p:pic>
        <p:nvPicPr>
          <p:cNvPr id="2119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692150"/>
            <a:ext cx="7354887" cy="2449513"/>
          </a:xfrm>
          <a:prstGeom prst="rect">
            <a:avLst/>
          </a:prstGeom>
          <a:noFill/>
          <a:extLst>
            <a:ext uri="{909E8E84-426E-40DD-AFC4-6F175D3DCCD1}">
              <a14:hiddenFill xmlns:a14="http://schemas.microsoft.com/office/drawing/2010/main">
                <a:solidFill>
                  <a:srgbClr val="FFFFFF"/>
                </a:solidFill>
              </a14:hiddenFill>
            </a:ext>
          </a:extLst>
        </p:spPr>
      </p:pic>
      <p:sp>
        <p:nvSpPr>
          <p:cNvPr id="211972" name="Oval 4"/>
          <p:cNvSpPr>
            <a:spLocks noChangeArrowheads="1"/>
          </p:cNvSpPr>
          <p:nvPr/>
        </p:nvSpPr>
        <p:spPr bwMode="auto">
          <a:xfrm>
            <a:off x="2700338" y="2924175"/>
            <a:ext cx="863600" cy="287338"/>
          </a:xfrm>
          <a:prstGeom prst="ellipse">
            <a:avLst/>
          </a:prstGeom>
          <a:noFill/>
          <a:ln w="381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0" anchor="ctr">
            <a:spAutoFit/>
          </a:bodyPr>
          <a:lstStyle/>
          <a:p>
            <a:endParaRPr lang="en-AU"/>
          </a:p>
        </p:txBody>
      </p:sp>
      <p:sp>
        <p:nvSpPr>
          <p:cNvPr id="211973" name="Oval 5"/>
          <p:cNvSpPr>
            <a:spLocks noChangeArrowheads="1"/>
          </p:cNvSpPr>
          <p:nvPr/>
        </p:nvSpPr>
        <p:spPr bwMode="auto">
          <a:xfrm>
            <a:off x="1116013" y="836613"/>
            <a:ext cx="790575" cy="288925"/>
          </a:xfrm>
          <a:prstGeom prst="ellipse">
            <a:avLst/>
          </a:prstGeom>
          <a:noFill/>
          <a:ln w="38100" algn="ctr">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bIns="0" anchor="ctr">
            <a:spAutoFit/>
          </a:bodyPr>
          <a:lstStyle/>
          <a:p>
            <a:endParaRPr lang="en-AU"/>
          </a:p>
        </p:txBody>
      </p:sp>
      <p:pic>
        <p:nvPicPr>
          <p:cNvPr id="21197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5988" y="3213100"/>
            <a:ext cx="5688012" cy="3138488"/>
          </a:xfrm>
          <a:prstGeom prst="rect">
            <a:avLst/>
          </a:prstGeom>
          <a:noFill/>
          <a:extLst>
            <a:ext uri="{909E8E84-426E-40DD-AFC4-6F175D3DCCD1}">
              <a14:hiddenFill xmlns:a14="http://schemas.microsoft.com/office/drawing/2010/main">
                <a:solidFill>
                  <a:srgbClr val="FFFFFF"/>
                </a:solidFill>
              </a14:hiddenFill>
            </a:ext>
          </a:extLst>
        </p:spPr>
      </p:pic>
      <p:sp>
        <p:nvSpPr>
          <p:cNvPr id="211975" name="Text Box 7"/>
          <p:cNvSpPr txBox="1">
            <a:spLocks noChangeArrowheads="1"/>
          </p:cNvSpPr>
          <p:nvPr/>
        </p:nvSpPr>
        <p:spPr bwMode="auto">
          <a:xfrm>
            <a:off x="900113" y="3238500"/>
            <a:ext cx="2447925" cy="361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0">
            <a:spAutoFit/>
          </a:bodyPr>
          <a:lstStyle/>
          <a:p>
            <a:pPr>
              <a:spcBef>
                <a:spcPct val="20000"/>
              </a:spcBef>
            </a:pPr>
            <a:r>
              <a:rPr lang="en-AU" altLang="en-US" sz="1800">
                <a:solidFill>
                  <a:schemeClr val="bg2"/>
                </a:solidFill>
                <a:latin typeface="Times New Roman" pitchFamily="18" charset="0"/>
                <a:cs typeface="Arial" pitchFamily="34" charset="0"/>
              </a:rPr>
              <a:t>Equipment sub-equipment describes components of equipment based on four requirements;</a:t>
            </a:r>
          </a:p>
          <a:p>
            <a:pPr>
              <a:spcBef>
                <a:spcPct val="20000"/>
              </a:spcBef>
            </a:pPr>
            <a:r>
              <a:rPr lang="en-AU" altLang="en-US" sz="1800">
                <a:solidFill>
                  <a:schemeClr val="bg2"/>
                </a:solidFill>
                <a:latin typeface="Times New Roman" pitchFamily="18" charset="0"/>
                <a:cs typeface="Arial" pitchFamily="34" charset="0"/>
              </a:rPr>
              <a:t>1. Fault reporting</a:t>
            </a:r>
          </a:p>
          <a:p>
            <a:pPr>
              <a:spcBef>
                <a:spcPct val="20000"/>
              </a:spcBef>
            </a:pPr>
            <a:r>
              <a:rPr lang="en-AU" altLang="en-US" sz="1800">
                <a:solidFill>
                  <a:schemeClr val="bg2"/>
                </a:solidFill>
                <a:latin typeface="Times New Roman" pitchFamily="18" charset="0"/>
                <a:cs typeface="Arial" pitchFamily="34" charset="0"/>
              </a:rPr>
              <a:t>2. Configuration management</a:t>
            </a:r>
          </a:p>
          <a:p>
            <a:pPr>
              <a:spcBef>
                <a:spcPct val="20000"/>
              </a:spcBef>
            </a:pPr>
            <a:r>
              <a:rPr lang="en-AU" altLang="en-US" sz="1800">
                <a:solidFill>
                  <a:schemeClr val="bg2"/>
                </a:solidFill>
                <a:latin typeface="Times New Roman" pitchFamily="18" charset="0"/>
                <a:cs typeface="Arial" pitchFamily="34" charset="0"/>
              </a:rPr>
              <a:t>3. Equipment tracking</a:t>
            </a:r>
          </a:p>
          <a:p>
            <a:pPr>
              <a:spcBef>
                <a:spcPct val="20000"/>
              </a:spcBef>
            </a:pPr>
            <a:r>
              <a:rPr lang="en-AU" altLang="en-US" sz="1800">
                <a:solidFill>
                  <a:schemeClr val="bg2"/>
                </a:solidFill>
                <a:latin typeface="Times New Roman" pitchFamily="18" charset="0"/>
                <a:cs typeface="Arial" pitchFamily="34" charset="0"/>
              </a:rPr>
              <a:t>4. Spares management</a:t>
            </a:r>
          </a:p>
          <a:p>
            <a:pPr>
              <a:spcBef>
                <a:spcPct val="20000"/>
              </a:spcBef>
            </a:pPr>
            <a:r>
              <a:rPr lang="en-AU" altLang="en-US" sz="1800" b="1">
                <a:solidFill>
                  <a:schemeClr val="bg2"/>
                </a:solidFill>
                <a:latin typeface="Times New Roman" pitchFamily="18" charset="0"/>
                <a:cs typeface="Arial" pitchFamily="34" charset="0"/>
              </a:rPr>
              <a:t>Sub-equipment moves with equipment.</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11971"/>
                                        </p:tgtEl>
                                        <p:attrNameLst>
                                          <p:attrName>style.visibility</p:attrName>
                                        </p:attrNameLst>
                                      </p:cBhvr>
                                      <p:to>
                                        <p:strVal val="visible"/>
                                      </p:to>
                                    </p:set>
                                    <p:animEffect transition="in" filter="blinds(horizontal)">
                                      <p:cBhvr>
                                        <p:cTn id="7" dur="500"/>
                                        <p:tgtEl>
                                          <p:spTgt spid="21197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11973"/>
                                        </p:tgtEl>
                                        <p:attrNameLst>
                                          <p:attrName>style.visibility</p:attrName>
                                        </p:attrNameLst>
                                      </p:cBhvr>
                                      <p:to>
                                        <p:strVal val="visible"/>
                                      </p:to>
                                    </p:set>
                                    <p:animEffect transition="in" filter="box(in)">
                                      <p:cBhvr>
                                        <p:cTn id="12" dur="500"/>
                                        <p:tgtEl>
                                          <p:spTgt spid="21197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11972"/>
                                        </p:tgtEl>
                                        <p:attrNameLst>
                                          <p:attrName>style.visibility</p:attrName>
                                        </p:attrNameLst>
                                      </p:cBhvr>
                                      <p:to>
                                        <p:strVal val="visible"/>
                                      </p:to>
                                    </p:set>
                                    <p:animEffect transition="in" filter="box(in)">
                                      <p:cBhvr>
                                        <p:cTn id="17" dur="500"/>
                                        <p:tgtEl>
                                          <p:spTgt spid="21197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11974"/>
                                        </p:tgtEl>
                                        <p:attrNameLst>
                                          <p:attrName>style.visibility</p:attrName>
                                        </p:attrNameLst>
                                      </p:cBhvr>
                                      <p:to>
                                        <p:strVal val="visible"/>
                                      </p:to>
                                    </p:set>
                                    <p:animEffect transition="in" filter="blinds(horizontal)">
                                      <p:cBhvr>
                                        <p:cTn id="22" dur="500"/>
                                        <p:tgtEl>
                                          <p:spTgt spid="2119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2" grpId="0" animBg="1"/>
      <p:bldP spid="21197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37" name="Rectangle 57"/>
          <p:cNvSpPr>
            <a:spLocks noGrp="1" noChangeArrowheads="1"/>
          </p:cNvSpPr>
          <p:nvPr>
            <p:ph sz="half" idx="1"/>
          </p:nvPr>
        </p:nvSpPr>
        <p:spPr/>
        <p:txBody>
          <a:bodyPr/>
          <a:lstStyle/>
          <a:p>
            <a:endParaRPr lang="en-US" altLang="en-US" sz="2800"/>
          </a:p>
        </p:txBody>
      </p:sp>
      <p:sp>
        <p:nvSpPr>
          <p:cNvPr id="225338" name="Rectangle 58"/>
          <p:cNvSpPr>
            <a:spLocks noGrp="1" noChangeArrowheads="1"/>
          </p:cNvSpPr>
          <p:nvPr>
            <p:ph type="body" sz="half" idx="2"/>
          </p:nvPr>
        </p:nvSpPr>
        <p:spPr>
          <a:xfrm>
            <a:off x="439738" y="4411663"/>
            <a:ext cx="8704262" cy="2446337"/>
          </a:xfrm>
        </p:spPr>
        <p:txBody>
          <a:bodyPr/>
          <a:lstStyle/>
          <a:p>
            <a:pPr>
              <a:lnSpc>
                <a:spcPct val="80000"/>
              </a:lnSpc>
              <a:spcBef>
                <a:spcPts val="500"/>
              </a:spcBef>
              <a:spcAft>
                <a:spcPts val="500"/>
              </a:spcAft>
            </a:pPr>
            <a:r>
              <a:rPr lang="en-AU" altLang="en-US" sz="1200" b="1"/>
              <a:t>16/02/1955 </a:t>
            </a:r>
            <a:r>
              <a:rPr lang="en-AU" altLang="en-US" sz="1200"/>
              <a:t>- INSTALL - (bbeggs) </a:t>
            </a:r>
            <a:r>
              <a:rPr lang="en-AU" altLang="en-US" sz="1200" b="1"/>
              <a:t>Barometer</a:t>
            </a:r>
            <a:r>
              <a:rPr lang="en-AU" altLang="en-US" sz="1200"/>
              <a:t> (Type Kew pattern mercury S/N - 1769) Surface Observations </a:t>
            </a:r>
          </a:p>
          <a:p>
            <a:pPr>
              <a:lnSpc>
                <a:spcPct val="80000"/>
              </a:lnSpc>
              <a:spcBef>
                <a:spcPts val="500"/>
              </a:spcBef>
              <a:spcAft>
                <a:spcPts val="500"/>
              </a:spcAft>
            </a:pPr>
            <a:r>
              <a:rPr lang="en-AU" altLang="en-US" sz="1200" b="1"/>
              <a:t>16/02/1955 </a:t>
            </a:r>
            <a:r>
              <a:rPr lang="en-AU" altLang="en-US" sz="1200"/>
              <a:t>- INSTALL - (bbeggs) </a:t>
            </a:r>
            <a:r>
              <a:rPr lang="en-AU" altLang="en-US" sz="1200" b="1"/>
              <a:t>Barometer</a:t>
            </a:r>
            <a:r>
              <a:rPr lang="en-AU" altLang="en-US" sz="1200"/>
              <a:t> (Type Kew pattern mercury S/N - 1846) Surface Observations </a:t>
            </a:r>
          </a:p>
          <a:p>
            <a:pPr>
              <a:lnSpc>
                <a:spcPct val="80000"/>
              </a:lnSpc>
              <a:spcBef>
                <a:spcPts val="500"/>
              </a:spcBef>
              <a:spcAft>
                <a:spcPts val="500"/>
              </a:spcAft>
            </a:pPr>
            <a:r>
              <a:rPr lang="en-AU" altLang="en-US" sz="1200" b="1"/>
              <a:t>07/05/1992 </a:t>
            </a:r>
            <a:r>
              <a:rPr lang="en-AU" altLang="en-US" sz="1200"/>
              <a:t>- INSTALL - (akn) </a:t>
            </a:r>
            <a:r>
              <a:rPr lang="en-AU" altLang="en-US" sz="1200" b="1"/>
              <a:t>Barometer</a:t>
            </a:r>
            <a:r>
              <a:rPr lang="en-AU" altLang="en-US" sz="1200"/>
              <a:t> (Type Vaisala PA11A S/N - 458180) Surface Observations </a:t>
            </a:r>
          </a:p>
          <a:p>
            <a:pPr>
              <a:lnSpc>
                <a:spcPct val="80000"/>
              </a:lnSpc>
              <a:spcBef>
                <a:spcPts val="500"/>
              </a:spcBef>
              <a:spcAft>
                <a:spcPts val="500"/>
              </a:spcAft>
            </a:pPr>
            <a:r>
              <a:rPr lang="en-AU" altLang="en-US" sz="1200" b="1"/>
              <a:t>01/07/1992 </a:t>
            </a:r>
            <a:r>
              <a:rPr lang="en-AU" altLang="en-US" sz="1200"/>
              <a:t>- REMOVE - (bbeggs) </a:t>
            </a:r>
            <a:r>
              <a:rPr lang="en-AU" altLang="en-US" sz="1200" b="1"/>
              <a:t>Barometer</a:t>
            </a:r>
            <a:r>
              <a:rPr lang="en-AU" altLang="en-US" sz="1200"/>
              <a:t> (Type Kew pattern mercury S/N - 1846) Surface Observations </a:t>
            </a:r>
          </a:p>
          <a:p>
            <a:pPr>
              <a:lnSpc>
                <a:spcPct val="80000"/>
              </a:lnSpc>
              <a:spcBef>
                <a:spcPts val="500"/>
              </a:spcBef>
              <a:spcAft>
                <a:spcPts val="500"/>
              </a:spcAft>
            </a:pPr>
            <a:r>
              <a:rPr lang="en-AU" altLang="en-US" sz="1200" b="1"/>
              <a:t>01/12/1996 </a:t>
            </a:r>
            <a:r>
              <a:rPr lang="en-AU" altLang="en-US" sz="1200"/>
              <a:t>- REMOVE - (bbeggs) </a:t>
            </a:r>
            <a:r>
              <a:rPr lang="en-AU" altLang="en-US" sz="1200" b="1"/>
              <a:t>Barometer</a:t>
            </a:r>
            <a:r>
              <a:rPr lang="en-AU" altLang="en-US" sz="1200"/>
              <a:t> (Type Kew pattern mercury S/N - 1769) Surface Observations </a:t>
            </a:r>
          </a:p>
          <a:p>
            <a:pPr>
              <a:lnSpc>
                <a:spcPct val="80000"/>
              </a:lnSpc>
              <a:spcBef>
                <a:spcPts val="500"/>
              </a:spcBef>
              <a:spcAft>
                <a:spcPts val="500"/>
              </a:spcAft>
            </a:pPr>
            <a:r>
              <a:rPr lang="en-AU" altLang="en-US" sz="1200" b="1"/>
              <a:t>16/12/2002 </a:t>
            </a:r>
            <a:r>
              <a:rPr lang="en-AU" altLang="en-US" sz="1200"/>
              <a:t>- REMOVE - (akn) </a:t>
            </a:r>
            <a:r>
              <a:rPr lang="en-AU" altLang="en-US" sz="1200" b="1"/>
              <a:t>Barometer</a:t>
            </a:r>
            <a:r>
              <a:rPr lang="en-AU" altLang="en-US" sz="1200"/>
              <a:t> (Type Vaisala PA11A S/N - 458180) Surface Observations</a:t>
            </a:r>
          </a:p>
          <a:p>
            <a:pPr>
              <a:lnSpc>
                <a:spcPct val="80000"/>
              </a:lnSpc>
              <a:spcBef>
                <a:spcPts val="500"/>
              </a:spcBef>
              <a:spcAft>
                <a:spcPts val="500"/>
              </a:spcAft>
            </a:pPr>
            <a:r>
              <a:rPr lang="en-AU" altLang="en-US" sz="1200" b="1"/>
              <a:t>17/12/2002 </a:t>
            </a:r>
            <a:r>
              <a:rPr lang="en-AU" altLang="en-US" sz="1200"/>
              <a:t>- INSTALL - (akn) </a:t>
            </a:r>
            <a:r>
              <a:rPr lang="en-AU" altLang="en-US" sz="1200" b="1"/>
              <a:t>Barometer</a:t>
            </a:r>
            <a:r>
              <a:rPr lang="en-AU" altLang="en-US" sz="1200"/>
              <a:t> (Type Vaisala PTB220B S/N - W4920008) Surface Observations </a:t>
            </a:r>
          </a:p>
        </p:txBody>
      </p:sp>
      <p:pic>
        <p:nvPicPr>
          <p:cNvPr id="225285" name="Picture 5" descr="StationDetails-Syste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836613"/>
            <a:ext cx="6229350" cy="3343275"/>
          </a:xfrm>
          <a:prstGeom prst="rect">
            <a:avLst/>
          </a:prstGeom>
          <a:noFill/>
          <a:extLst>
            <a:ext uri="{909E8E84-426E-40DD-AFC4-6F175D3DCCD1}">
              <a14:hiddenFill xmlns:a14="http://schemas.microsoft.com/office/drawing/2010/main">
                <a:solidFill>
                  <a:srgbClr val="FFFFFF"/>
                </a:solidFill>
              </a14:hiddenFill>
            </a:ext>
          </a:extLst>
        </p:spPr>
      </p:pic>
      <p:sp>
        <p:nvSpPr>
          <p:cNvPr id="225284" name="Rectangle 4"/>
          <p:cNvSpPr>
            <a:spLocks noGrp="1" noChangeArrowheads="1"/>
          </p:cNvSpPr>
          <p:nvPr>
            <p:ph type="title"/>
          </p:nvPr>
        </p:nvSpPr>
        <p:spPr>
          <a:xfrm>
            <a:off x="1116013" y="0"/>
            <a:ext cx="7793037" cy="766763"/>
          </a:xfrm>
        </p:spPr>
        <p:txBody>
          <a:bodyPr/>
          <a:lstStyle/>
          <a:p>
            <a:pPr algn="ctr"/>
            <a:r>
              <a:rPr lang="en-AU" altLang="en-US"/>
              <a:t>System &amp; Equipment</a:t>
            </a:r>
          </a:p>
        </p:txBody>
      </p:sp>
    </p:spTree>
    <p:extLst>
      <p:ext uri="{BB962C8B-B14F-4D97-AF65-F5344CB8AC3E}">
        <p14:creationId xmlns:p14="http://schemas.microsoft.com/office/powerpoint/2010/main" val="1819528928"/>
      </p:ext>
    </p:extLst>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5075" y="546100"/>
            <a:ext cx="6673850" cy="635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2995" name="Rectangle 3"/>
          <p:cNvSpPr>
            <a:spLocks noGrp="1" noChangeArrowheads="1"/>
          </p:cNvSpPr>
          <p:nvPr>
            <p:ph type="title"/>
          </p:nvPr>
        </p:nvSpPr>
        <p:spPr>
          <a:xfrm>
            <a:off x="241300" y="114300"/>
            <a:ext cx="8216900" cy="371475"/>
          </a:xfrm>
          <a:noFill/>
          <a:ln/>
        </p:spPr>
        <p:txBody>
          <a:bodyPr anchor="ctr"/>
          <a:lstStyle/>
          <a:p>
            <a:r>
              <a:rPr lang="en-US" altLang="en-US" sz="1800" b="1">
                <a:solidFill>
                  <a:srgbClr val="333399"/>
                </a:solidFill>
              </a:rPr>
              <a:t>Typical Workflow with SitesDb</a:t>
            </a:r>
          </a:p>
        </p:txBody>
      </p:sp>
      <p:sp>
        <p:nvSpPr>
          <p:cNvPr id="212996" name="Line 4"/>
          <p:cNvSpPr>
            <a:spLocks noChangeShapeType="1"/>
          </p:cNvSpPr>
          <p:nvPr/>
        </p:nvSpPr>
        <p:spPr bwMode="auto">
          <a:xfrm>
            <a:off x="241300" y="485775"/>
            <a:ext cx="8686800" cy="0"/>
          </a:xfrm>
          <a:prstGeom prst="line">
            <a:avLst/>
          </a:prstGeom>
          <a:noFill/>
          <a:ln w="190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12994"/>
                                        </p:tgtEl>
                                        <p:attrNameLst>
                                          <p:attrName>style.visibility</p:attrName>
                                        </p:attrNameLst>
                                      </p:cBhvr>
                                      <p:to>
                                        <p:strVal val="visible"/>
                                      </p:to>
                                    </p:set>
                                    <p:anim calcmode="lin" valueType="num">
                                      <p:cBhvr additive="base">
                                        <p:cTn id="7" dur="500" fill="hold"/>
                                        <p:tgtEl>
                                          <p:spTgt spid="212994"/>
                                        </p:tgtEl>
                                        <p:attrNameLst>
                                          <p:attrName>ppt_x</p:attrName>
                                        </p:attrNameLst>
                                      </p:cBhvr>
                                      <p:tavLst>
                                        <p:tav tm="0">
                                          <p:val>
                                            <p:strVal val="0-#ppt_w/2"/>
                                          </p:val>
                                        </p:tav>
                                        <p:tav tm="100000">
                                          <p:val>
                                            <p:strVal val="#ppt_x"/>
                                          </p:val>
                                        </p:tav>
                                      </p:tavLst>
                                    </p:anim>
                                    <p:anim calcmode="lin" valueType="num">
                                      <p:cBhvr additive="base">
                                        <p:cTn id="8" dur="500" fill="hold"/>
                                        <p:tgtEl>
                                          <p:spTgt spid="2129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a:xfrm>
            <a:off x="1150938" y="214313"/>
            <a:ext cx="7793037" cy="838200"/>
          </a:xfrm>
        </p:spPr>
        <p:txBody>
          <a:bodyPr/>
          <a:lstStyle/>
          <a:p>
            <a:pPr algn="ctr"/>
            <a:r>
              <a:rPr lang="en-AU" altLang="en-US" dirty="0" smtClean="0"/>
              <a:t>SitesDb</a:t>
            </a:r>
            <a:endParaRPr lang="en-AU" altLang="en-US" dirty="0"/>
          </a:p>
        </p:txBody>
      </p:sp>
      <p:sp>
        <p:nvSpPr>
          <p:cNvPr id="236547" name="Rectangle 3"/>
          <p:cNvSpPr>
            <a:spLocks noGrp="1" noChangeArrowheads="1"/>
          </p:cNvSpPr>
          <p:nvPr>
            <p:ph type="body" idx="1"/>
          </p:nvPr>
        </p:nvSpPr>
        <p:spPr>
          <a:xfrm>
            <a:off x="395288" y="2017713"/>
            <a:ext cx="8559800" cy="4114800"/>
          </a:xfrm>
        </p:spPr>
        <p:txBody>
          <a:bodyPr/>
          <a:lstStyle/>
          <a:p>
            <a:pPr>
              <a:lnSpc>
                <a:spcPct val="90000"/>
              </a:lnSpc>
            </a:pPr>
            <a:r>
              <a:rPr lang="en-AU" altLang="en-US"/>
              <a:t>Station metadata – broad range of operational information</a:t>
            </a:r>
          </a:p>
          <a:p>
            <a:pPr>
              <a:lnSpc>
                <a:spcPct val="90000"/>
              </a:lnSpc>
            </a:pPr>
            <a:r>
              <a:rPr lang="en-AU" altLang="en-US"/>
              <a:t>Historical record of all aspects of station environment &amp; equipment</a:t>
            </a:r>
          </a:p>
          <a:p>
            <a:pPr>
              <a:lnSpc>
                <a:spcPct val="90000"/>
              </a:lnSpc>
            </a:pPr>
            <a:r>
              <a:rPr lang="en-AU" altLang="en-US"/>
              <a:t>Combines disparate sources of information</a:t>
            </a:r>
          </a:p>
          <a:p>
            <a:pPr>
              <a:lnSpc>
                <a:spcPct val="90000"/>
              </a:lnSpc>
            </a:pPr>
            <a:r>
              <a:rPr lang="en-AU" altLang="en-US"/>
              <a:t>Provides tools for managers and staff to manage daily program, prioritise, record, report</a:t>
            </a:r>
          </a:p>
        </p:txBody>
      </p:sp>
    </p:spTree>
    <p:extLst>
      <p:ext uri="{BB962C8B-B14F-4D97-AF65-F5344CB8AC3E}">
        <p14:creationId xmlns:p14="http://schemas.microsoft.com/office/powerpoint/2010/main" val="3629140141"/>
      </p:ext>
    </p:extLst>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Content Placeholder 2"/>
          <p:cNvSpPr>
            <a:spLocks noGrp="1"/>
          </p:cNvSpPr>
          <p:nvPr>
            <p:ph idx="1"/>
          </p:nvPr>
        </p:nvSpPr>
        <p:spPr/>
        <p:txBody>
          <a:bodyPr/>
          <a:lstStyle/>
          <a:p>
            <a:endParaRPr lang="en-AU"/>
          </a:p>
        </p:txBody>
      </p:sp>
      <p:pic>
        <p:nvPicPr>
          <p:cNvPr id="2160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5425" y="133350"/>
            <a:ext cx="7648575" cy="6724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rot="16200000">
            <a:off x="-900607" y="3551875"/>
            <a:ext cx="2887396" cy="769441"/>
          </a:xfrm>
          <a:prstGeom prst="rect">
            <a:avLst/>
          </a:prstGeom>
          <a:noFill/>
        </p:spPr>
        <p:txBody>
          <a:bodyPr wrap="square" rtlCol="0">
            <a:spAutoFit/>
          </a:bodyPr>
          <a:lstStyle/>
          <a:p>
            <a:r>
              <a:rPr lang="en-AU" sz="4400" b="1" dirty="0" smtClean="0"/>
              <a:t>Morocco</a:t>
            </a:r>
            <a:endParaRPr lang="en-AU" sz="4400" b="1" dirty="0"/>
          </a:p>
        </p:txBody>
      </p:sp>
    </p:spTree>
    <p:extLst>
      <p:ext uri="{BB962C8B-B14F-4D97-AF65-F5344CB8AC3E}">
        <p14:creationId xmlns:p14="http://schemas.microsoft.com/office/powerpoint/2010/main" val="434592829"/>
      </p:ext>
    </p:extLst>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762000" y="692696"/>
            <a:ext cx="8153400" cy="648742"/>
          </a:xfrm>
        </p:spPr>
        <p:txBody>
          <a:bodyPr/>
          <a:lstStyle/>
          <a:p>
            <a:pPr algn="ctr"/>
            <a:r>
              <a:rPr lang="en-CA" dirty="0" smtClean="0"/>
              <a:t>MSC History</a:t>
            </a:r>
            <a:endParaRPr lang="en-US" dirty="0" smtClean="0"/>
          </a:p>
        </p:txBody>
      </p:sp>
      <p:sp>
        <p:nvSpPr>
          <p:cNvPr id="70659" name="Rectangle 3"/>
          <p:cNvSpPr>
            <a:spLocks noGrp="1" noChangeArrowheads="1"/>
          </p:cNvSpPr>
          <p:nvPr>
            <p:ph type="body" idx="1"/>
          </p:nvPr>
        </p:nvSpPr>
        <p:spPr/>
        <p:txBody>
          <a:bodyPr/>
          <a:lstStyle/>
          <a:p>
            <a:pPr>
              <a:lnSpc>
                <a:spcPct val="90000"/>
              </a:lnSpc>
            </a:pPr>
            <a:r>
              <a:rPr lang="en-CA" dirty="0" smtClean="0"/>
              <a:t>Previous in-house solution circa 1994</a:t>
            </a:r>
          </a:p>
          <a:p>
            <a:pPr>
              <a:lnSpc>
                <a:spcPct val="90000"/>
              </a:lnSpc>
            </a:pPr>
            <a:r>
              <a:rPr lang="en-CA" dirty="0" smtClean="0"/>
              <a:t>Desire for national consistency ~2004</a:t>
            </a:r>
          </a:p>
          <a:p>
            <a:pPr>
              <a:lnSpc>
                <a:spcPct val="90000"/>
              </a:lnSpc>
            </a:pPr>
            <a:r>
              <a:rPr lang="en-CA" dirty="0" smtClean="0"/>
              <a:t>2008 Decision to replace with a commercially available tool (Oracle)</a:t>
            </a:r>
          </a:p>
          <a:p>
            <a:pPr>
              <a:lnSpc>
                <a:spcPct val="90000"/>
              </a:lnSpc>
            </a:pPr>
            <a:r>
              <a:rPr lang="en-CA" dirty="0" smtClean="0"/>
              <a:t>Fell in line with Departmental strategy for asset management (Oracle purchased Feb 2009)</a:t>
            </a:r>
          </a:p>
          <a:p>
            <a:pPr>
              <a:lnSpc>
                <a:spcPct val="90000"/>
              </a:lnSpc>
            </a:pPr>
            <a:r>
              <a:rPr lang="en-CA" dirty="0" smtClean="0"/>
              <a:t>MSC went Live Feb 28, 2011</a:t>
            </a:r>
          </a:p>
        </p:txBody>
      </p:sp>
    </p:spTree>
    <p:extLst>
      <p:ext uri="{BB962C8B-B14F-4D97-AF65-F5344CB8AC3E}">
        <p14:creationId xmlns:p14="http://schemas.microsoft.com/office/powerpoint/2010/main" val="1111679556"/>
      </p:ext>
    </p:extLst>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srcRect/>
          <a:stretch>
            <a:fillRect/>
          </a:stretch>
        </p:blipFill>
        <p:spPr bwMode="auto">
          <a:xfrm>
            <a:off x="827584" y="692696"/>
            <a:ext cx="7560840" cy="5688632"/>
          </a:xfrm>
          <a:prstGeom prst="rect">
            <a:avLst/>
          </a:prstGeom>
          <a:noFill/>
          <a:ln w="9525">
            <a:noFill/>
            <a:miter lim="800000"/>
            <a:headEnd/>
            <a:tailEnd/>
          </a:ln>
        </p:spPr>
      </p:pic>
      <p:sp>
        <p:nvSpPr>
          <p:cNvPr id="4" name="TextBox 3"/>
          <p:cNvSpPr txBox="1"/>
          <p:nvPr/>
        </p:nvSpPr>
        <p:spPr>
          <a:xfrm>
            <a:off x="3347864" y="188640"/>
            <a:ext cx="4464496" cy="369332"/>
          </a:xfrm>
          <a:prstGeom prst="rect">
            <a:avLst/>
          </a:prstGeom>
          <a:noFill/>
        </p:spPr>
        <p:txBody>
          <a:bodyPr wrap="square" rtlCol="0">
            <a:spAutoFit/>
          </a:bodyPr>
          <a:lstStyle/>
          <a:p>
            <a:r>
              <a:rPr lang="en-CA" dirty="0" smtClean="0"/>
              <a:t>Display of Sensors at the Station</a:t>
            </a:r>
            <a:endParaRPr lang="en-US" dirty="0"/>
          </a:p>
        </p:txBody>
      </p:sp>
    </p:spTree>
    <p:extLst>
      <p:ext uri="{BB962C8B-B14F-4D97-AF65-F5344CB8AC3E}">
        <p14:creationId xmlns:p14="http://schemas.microsoft.com/office/powerpoint/2010/main" val="982966270"/>
      </p:ext>
    </p:extLst>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1"/>
          <p:cNvSpPr txBox="1">
            <a:spLocks noChangeArrowheads="1"/>
          </p:cNvSpPr>
          <p:nvPr/>
        </p:nvSpPr>
        <p:spPr bwMode="auto">
          <a:xfrm>
            <a:off x="611188" y="1341438"/>
            <a:ext cx="73183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en-US" altLang="zh-CN" sz="2800" b="1"/>
              <a:t>The Core Metadata comprises of  </a:t>
            </a:r>
            <a:r>
              <a:rPr lang="en-US" altLang="zh-CN" sz="2800" b="1">
                <a:solidFill>
                  <a:srgbClr val="0070C0"/>
                </a:solidFill>
              </a:rPr>
              <a:t>8</a:t>
            </a:r>
            <a:r>
              <a:rPr lang="en-US" altLang="zh-CN" sz="2800" b="1"/>
              <a:t> parts. </a:t>
            </a:r>
            <a:endParaRPr lang="zh-CN" altLang="en-US" sz="2800" b="1"/>
          </a:p>
        </p:txBody>
      </p:sp>
      <p:sp>
        <p:nvSpPr>
          <p:cNvPr id="4099" name="TextBox 2"/>
          <p:cNvSpPr txBox="1">
            <a:spLocks noChangeArrowheads="1"/>
          </p:cNvSpPr>
          <p:nvPr/>
        </p:nvSpPr>
        <p:spPr bwMode="auto">
          <a:xfrm>
            <a:off x="755650" y="2060575"/>
            <a:ext cx="7431088" cy="40941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ts val="3900"/>
              </a:lnSpc>
            </a:pPr>
            <a:r>
              <a:rPr lang="en-US" altLang="zh-CN" sz="2400" b="1" dirty="0">
                <a:latin typeface="Arial Unicode MS" pitchFamily="34" charset="-128"/>
                <a:ea typeface="Arial Unicode MS" pitchFamily="34" charset="-128"/>
                <a:cs typeface="Arial Unicode MS" pitchFamily="34" charset="-128"/>
              </a:rPr>
              <a:t>Part 1.  Metadata entity information</a:t>
            </a:r>
            <a:endParaRPr lang="en-US" altLang="zh-CN" sz="2400" dirty="0">
              <a:latin typeface="Arial Unicode MS" pitchFamily="34" charset="-128"/>
              <a:ea typeface="Arial Unicode MS" pitchFamily="34" charset="-128"/>
              <a:cs typeface="Arial Unicode MS" pitchFamily="34" charset="-128"/>
            </a:endParaRPr>
          </a:p>
          <a:p>
            <a:pPr eaLnBrk="1" latinLnBrk="1">
              <a:lnSpc>
                <a:spcPts val="3900"/>
              </a:lnSpc>
            </a:pPr>
            <a:r>
              <a:rPr lang="en-US" altLang="zh-CN" sz="2400" b="1" dirty="0">
                <a:latin typeface="Arial Unicode MS" pitchFamily="34" charset="-128"/>
                <a:ea typeface="Arial Unicode MS" pitchFamily="34" charset="-128"/>
                <a:cs typeface="Arial Unicode MS" pitchFamily="34" charset="-128"/>
              </a:rPr>
              <a:t>Part 2.  Data resource description information  </a:t>
            </a:r>
          </a:p>
          <a:p>
            <a:pPr eaLnBrk="1" latinLnBrk="1">
              <a:lnSpc>
                <a:spcPts val="3900"/>
              </a:lnSpc>
            </a:pPr>
            <a:r>
              <a:rPr lang="en-US" altLang="zh-CN" sz="2400" b="1" dirty="0">
                <a:latin typeface="Arial Unicode MS" pitchFamily="34" charset="-128"/>
                <a:ea typeface="Arial Unicode MS" pitchFamily="34" charset="-128"/>
                <a:cs typeface="Arial Unicode MS" pitchFamily="34" charset="-128"/>
              </a:rPr>
              <a:t>Part 3.  Data quality information</a:t>
            </a:r>
            <a:endParaRPr lang="zh-CN" altLang="zh-CN" sz="2400" dirty="0">
              <a:latin typeface="Arial Unicode MS" pitchFamily="34" charset="-128"/>
              <a:ea typeface="Arial Unicode MS" pitchFamily="34" charset="-128"/>
              <a:cs typeface="Arial Unicode MS" pitchFamily="34" charset="-128"/>
            </a:endParaRPr>
          </a:p>
          <a:p>
            <a:pPr eaLnBrk="1" latinLnBrk="1">
              <a:lnSpc>
                <a:spcPts val="3900"/>
              </a:lnSpc>
            </a:pPr>
            <a:r>
              <a:rPr lang="en-US" altLang="zh-CN" sz="2400" b="1" dirty="0">
                <a:latin typeface="Arial Unicode MS" pitchFamily="34" charset="-128"/>
                <a:ea typeface="Arial Unicode MS" pitchFamily="34" charset="-128"/>
                <a:cs typeface="Arial Unicode MS" pitchFamily="34" charset="-128"/>
              </a:rPr>
              <a:t>Part 4.  Reference system information</a:t>
            </a:r>
          </a:p>
          <a:p>
            <a:pPr eaLnBrk="1" latinLnBrk="1">
              <a:lnSpc>
                <a:spcPts val="3900"/>
              </a:lnSpc>
            </a:pPr>
            <a:r>
              <a:rPr lang="en-US" altLang="zh-CN" sz="2400" b="1" dirty="0">
                <a:latin typeface="Arial Unicode MS" pitchFamily="34" charset="-128"/>
                <a:ea typeface="Arial Unicode MS" pitchFamily="34" charset="-128"/>
                <a:cs typeface="Arial Unicode MS" pitchFamily="34" charset="-128"/>
              </a:rPr>
              <a:t>Part 5.  Coverage information</a:t>
            </a:r>
            <a:endParaRPr lang="zh-CN" altLang="zh-CN" sz="2400" dirty="0">
              <a:latin typeface="Arial Unicode MS" pitchFamily="34" charset="-128"/>
              <a:ea typeface="Arial Unicode MS" pitchFamily="34" charset="-128"/>
              <a:cs typeface="Arial Unicode MS" pitchFamily="34" charset="-128"/>
            </a:endParaRPr>
          </a:p>
          <a:p>
            <a:pPr eaLnBrk="1" latinLnBrk="1">
              <a:lnSpc>
                <a:spcPts val="3900"/>
              </a:lnSpc>
            </a:pPr>
            <a:r>
              <a:rPr lang="en-US" altLang="zh-CN" sz="2400" b="1" dirty="0">
                <a:latin typeface="Arial Unicode MS" pitchFamily="34" charset="-128"/>
                <a:ea typeface="Arial Unicode MS" pitchFamily="34" charset="-128"/>
                <a:cs typeface="Arial Unicode MS" pitchFamily="34" charset="-128"/>
              </a:rPr>
              <a:t>Part 6.  Archiving information</a:t>
            </a:r>
          </a:p>
          <a:p>
            <a:pPr eaLnBrk="1" latinLnBrk="1">
              <a:lnSpc>
                <a:spcPts val="3900"/>
              </a:lnSpc>
            </a:pPr>
            <a:r>
              <a:rPr lang="en-US" altLang="zh-CN" sz="2400" b="1" dirty="0">
                <a:latin typeface="Arial Unicode MS" pitchFamily="34" charset="-128"/>
                <a:ea typeface="Arial Unicode MS" pitchFamily="34" charset="-128"/>
                <a:cs typeface="Arial Unicode MS" pitchFamily="34" charset="-128"/>
              </a:rPr>
              <a:t>Part 7.  Delivery information</a:t>
            </a:r>
          </a:p>
          <a:p>
            <a:pPr eaLnBrk="1" latinLnBrk="1">
              <a:lnSpc>
                <a:spcPts val="3900"/>
              </a:lnSpc>
            </a:pPr>
            <a:r>
              <a:rPr lang="en-US" altLang="zh-CN" sz="2400" b="1" dirty="0" smtClean="0">
                <a:latin typeface="Arial Unicode MS" pitchFamily="34" charset="-128"/>
                <a:ea typeface="Arial Unicode MS" pitchFamily="34" charset="-128"/>
                <a:cs typeface="Arial Unicode MS" pitchFamily="34" charset="-128"/>
              </a:rPr>
              <a:t>Part 8</a:t>
            </a:r>
            <a:r>
              <a:rPr lang="en-US" altLang="zh-CN" sz="2400" b="1" dirty="0">
                <a:latin typeface="Arial Unicode MS" pitchFamily="34" charset="-128"/>
                <a:ea typeface="Arial Unicode MS" pitchFamily="34" charset="-128"/>
                <a:cs typeface="Arial Unicode MS" pitchFamily="34" charset="-128"/>
              </a:rPr>
              <a:t>.   </a:t>
            </a:r>
            <a:r>
              <a:rPr lang="en-US" altLang="zh-CN" sz="2400" b="1" dirty="0" smtClean="0">
                <a:latin typeface="Arial Unicode MS" pitchFamily="34" charset="-128"/>
                <a:ea typeface="Arial Unicode MS" pitchFamily="34" charset="-128"/>
                <a:cs typeface="Arial Unicode MS" pitchFamily="34" charset="-128"/>
              </a:rPr>
              <a:t>Complementary </a:t>
            </a:r>
            <a:r>
              <a:rPr lang="en-US" altLang="zh-CN" sz="2400" b="1" dirty="0">
                <a:latin typeface="Arial Unicode MS" pitchFamily="34" charset="-128"/>
                <a:ea typeface="Arial Unicode MS" pitchFamily="34" charset="-128"/>
                <a:cs typeface="Arial Unicode MS" pitchFamily="34" charset="-128"/>
              </a:rPr>
              <a:t>information</a:t>
            </a:r>
            <a:endParaRPr lang="zh-CN" altLang="zh-CN" dirty="0">
              <a:latin typeface="Arial Unicode MS" pitchFamily="34" charset="-128"/>
              <a:ea typeface="Arial Unicode MS" pitchFamily="34" charset="-128"/>
              <a:cs typeface="Arial Unicode MS" pitchFamily="34" charset="-128"/>
            </a:endParaRPr>
          </a:p>
        </p:txBody>
      </p:sp>
      <p:sp>
        <p:nvSpPr>
          <p:cNvPr id="4100" name="TextBox 3"/>
          <p:cNvSpPr txBox="1">
            <a:spLocks noChangeArrowheads="1"/>
          </p:cNvSpPr>
          <p:nvPr/>
        </p:nvSpPr>
        <p:spPr bwMode="auto">
          <a:xfrm>
            <a:off x="71438" y="115888"/>
            <a:ext cx="896461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50000"/>
              </a:lnSpc>
            </a:pPr>
            <a:r>
              <a:rPr lang="en-US" altLang="zh-CN" sz="2000" b="1"/>
              <a:t>A  Metadata standard for FENGYUN polar satellite data has been drafted. it is for procedure of data collecting, process, archiving, dissemination.</a:t>
            </a:r>
            <a:endParaRPr lang="zh-CN" altLang="en-US" sz="2000" b="1"/>
          </a:p>
        </p:txBody>
      </p:sp>
      <p:sp>
        <p:nvSpPr>
          <p:cNvPr id="2" name="Title 1"/>
          <p:cNvSpPr>
            <a:spLocks noGrp="1"/>
          </p:cNvSpPr>
          <p:nvPr>
            <p:ph type="title"/>
          </p:nvPr>
        </p:nvSpPr>
        <p:spPr/>
        <p:txBody>
          <a:bodyPr/>
          <a:lstStyle/>
          <a:p>
            <a:endParaRPr lang="en-AU"/>
          </a:p>
        </p:txBody>
      </p:sp>
    </p:spTree>
    <p:extLst>
      <p:ext uri="{BB962C8B-B14F-4D97-AF65-F5344CB8AC3E}">
        <p14:creationId xmlns:p14="http://schemas.microsoft.com/office/powerpoint/2010/main" val="34887349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NHMS Insights</a:t>
            </a:r>
            <a:endParaRPr lang="en-AU" dirty="0"/>
          </a:p>
        </p:txBody>
      </p:sp>
      <p:sp>
        <p:nvSpPr>
          <p:cNvPr id="3" name="Content Placeholder 2"/>
          <p:cNvSpPr>
            <a:spLocks noGrp="1"/>
          </p:cNvSpPr>
          <p:nvPr>
            <p:ph idx="1"/>
          </p:nvPr>
        </p:nvSpPr>
        <p:spPr/>
        <p:txBody>
          <a:bodyPr/>
          <a:lstStyle/>
          <a:p>
            <a:r>
              <a:rPr lang="en-AU" dirty="0" smtClean="0"/>
              <a:t>Very little routine exchange of metadata</a:t>
            </a:r>
          </a:p>
          <a:p>
            <a:r>
              <a:rPr lang="en-AU" dirty="0" smtClean="0"/>
              <a:t>Global standards are application specific</a:t>
            </a:r>
          </a:p>
          <a:p>
            <a:r>
              <a:rPr lang="en-AU" dirty="0" smtClean="0"/>
              <a:t>Every NHMS has their own method of MD storage</a:t>
            </a:r>
          </a:p>
          <a:p>
            <a:r>
              <a:rPr lang="en-AU" dirty="0" smtClean="0"/>
              <a:t>Paper records are </a:t>
            </a:r>
            <a:r>
              <a:rPr lang="en-AU" smtClean="0"/>
              <a:t>still prevalent</a:t>
            </a:r>
            <a:endParaRPr lang="en-AU" dirty="0"/>
          </a:p>
        </p:txBody>
      </p:sp>
    </p:spTree>
    <p:extLst>
      <p:ext uri="{BB962C8B-B14F-4D97-AF65-F5344CB8AC3E}">
        <p14:creationId xmlns:p14="http://schemas.microsoft.com/office/powerpoint/2010/main" val="34238183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ctrTitle"/>
          </p:nvPr>
        </p:nvSpPr>
        <p:spPr>
          <a:xfrm>
            <a:off x="1692275" y="2276475"/>
            <a:ext cx="6096000" cy="3654425"/>
          </a:xfrm>
        </p:spPr>
        <p:txBody>
          <a:bodyPr/>
          <a:lstStyle/>
          <a:p>
            <a:pPr algn="ctr" eaLnBrk="1" hangingPunct="1">
              <a:lnSpc>
                <a:spcPct val="80000"/>
              </a:lnSpc>
              <a:spcAft>
                <a:spcPts val="3600"/>
              </a:spcAft>
              <a:tabLst>
                <a:tab pos="1524000" algn="l"/>
              </a:tabLst>
            </a:pPr>
            <a:r>
              <a:rPr lang="en-AU" altLang="en-US" sz="9600" smtClean="0"/>
              <a:t>Questions?</a:t>
            </a:r>
          </a:p>
        </p:txBody>
      </p:sp>
    </p:spTree>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15449</TotalTime>
  <Words>884</Words>
  <Application>Microsoft Office PowerPoint</Application>
  <PresentationFormat>On-screen Show (4:3)</PresentationFormat>
  <Paragraphs>193</Paragraphs>
  <Slides>24</Slides>
  <Notes>8</Notes>
  <HiddenSlides>0</HiddenSlides>
  <MMClips>0</MMClips>
  <ScaleCrop>false</ScaleCrop>
  <HeadingPairs>
    <vt:vector size="4" baseType="variant">
      <vt:variant>
        <vt:lpstr>Theme</vt:lpstr>
      </vt:variant>
      <vt:variant>
        <vt:i4>3</vt:i4>
      </vt:variant>
      <vt:variant>
        <vt:lpstr>Slide Titles</vt:lpstr>
      </vt:variant>
      <vt:variant>
        <vt:i4>24</vt:i4>
      </vt:variant>
    </vt:vector>
  </HeadingPairs>
  <TitlesOfParts>
    <vt:vector size="27" baseType="lpstr">
      <vt:lpstr>Default Design</vt:lpstr>
      <vt:lpstr>1_Custom Design</vt:lpstr>
      <vt:lpstr>Blends</vt:lpstr>
      <vt:lpstr>WIGOS Metadata Some perspectives…</vt:lpstr>
      <vt:lpstr>WIGOS Metadata</vt:lpstr>
      <vt:lpstr>GCOS (Global Climate Observing System) Climate Monitoring Principle #3</vt:lpstr>
      <vt:lpstr>GOS part of WIGOS</vt:lpstr>
      <vt:lpstr>What is SitesDb ?</vt:lpstr>
      <vt:lpstr>What is SitesDb and why was it developed? </vt:lpstr>
      <vt:lpstr>SitesDb Project Objectives</vt:lpstr>
      <vt:lpstr>What are the SitesDb System Components ?</vt:lpstr>
      <vt:lpstr>How is SitesDb Used ?</vt:lpstr>
      <vt:lpstr>SitesDB Basic Structure</vt:lpstr>
      <vt:lpstr>How does SitesDb assist Climate?</vt:lpstr>
      <vt:lpstr>Station objects/image</vt:lpstr>
      <vt:lpstr>Station siting</vt:lpstr>
      <vt:lpstr>Parent &amp; child relationship</vt:lpstr>
      <vt:lpstr>Equipment and sub-equipment</vt:lpstr>
      <vt:lpstr>System &amp; Equipment</vt:lpstr>
      <vt:lpstr>Typical Workflow with SitesDb</vt:lpstr>
      <vt:lpstr>SitesDb</vt:lpstr>
      <vt:lpstr>PowerPoint Presentation</vt:lpstr>
      <vt:lpstr>MSC History</vt:lpstr>
      <vt:lpstr>PowerPoint Presentation</vt:lpstr>
      <vt:lpstr>PowerPoint Presentation</vt:lpstr>
      <vt:lpstr>NHMS Insights</vt:lpstr>
      <vt:lpstr>Questions?</vt:lpstr>
    </vt:vector>
  </TitlesOfParts>
  <Company>Bureau of Meteorology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SitesDb Metadata</dc:title>
  <dc:subject>OEB PPW 2011</dc:subject>
  <dc:creator>Karl Monnik</dc:creator>
  <cp:lastModifiedBy>Karl Monnik (laptop)</cp:lastModifiedBy>
  <cp:revision>331</cp:revision>
  <dcterms:created xsi:type="dcterms:W3CDTF">2010-05-24T22:26:26Z</dcterms:created>
  <dcterms:modified xsi:type="dcterms:W3CDTF">2015-06-23T00:39:48Z</dcterms:modified>
</cp:coreProperties>
</file>