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2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4"/>
    <p:sldMasterId id="2147483717" r:id="rId5"/>
    <p:sldMasterId id="2147483760" r:id="rId6"/>
  </p:sldMasterIdLst>
  <p:notesMasterIdLst>
    <p:notesMasterId r:id="rId40"/>
  </p:notesMasterIdLst>
  <p:handoutMasterIdLst>
    <p:handoutMasterId r:id="rId41"/>
  </p:handoutMasterIdLst>
  <p:sldIdLst>
    <p:sldId id="256" r:id="rId7"/>
    <p:sldId id="269" r:id="rId8"/>
    <p:sldId id="271" r:id="rId9"/>
    <p:sldId id="274" r:id="rId10"/>
    <p:sldId id="300" r:id="rId11"/>
    <p:sldId id="297" r:id="rId12"/>
    <p:sldId id="262" r:id="rId13"/>
    <p:sldId id="292" r:id="rId14"/>
    <p:sldId id="293" r:id="rId15"/>
    <p:sldId id="295" r:id="rId16"/>
    <p:sldId id="296" r:id="rId17"/>
    <p:sldId id="294" r:id="rId18"/>
    <p:sldId id="290" r:id="rId19"/>
    <p:sldId id="298" r:id="rId20"/>
    <p:sldId id="299" r:id="rId21"/>
    <p:sldId id="272" r:id="rId22"/>
    <p:sldId id="263" r:id="rId23"/>
    <p:sldId id="266" r:id="rId24"/>
    <p:sldId id="275" r:id="rId25"/>
    <p:sldId id="286" r:id="rId26"/>
    <p:sldId id="285" r:id="rId27"/>
    <p:sldId id="264" r:id="rId28"/>
    <p:sldId id="265" r:id="rId29"/>
    <p:sldId id="276" r:id="rId30"/>
    <p:sldId id="273" r:id="rId31"/>
    <p:sldId id="287" r:id="rId32"/>
    <p:sldId id="260" r:id="rId33"/>
    <p:sldId id="280" r:id="rId34"/>
    <p:sldId id="277" r:id="rId35"/>
    <p:sldId id="278" r:id="rId36"/>
    <p:sldId id="284" r:id="rId37"/>
    <p:sldId id="288" r:id="rId38"/>
    <p:sldId id="289" r:id="rId39"/>
  </p:sldIdLst>
  <p:sldSz cx="9144000" cy="6858000" type="screen4x3"/>
  <p:notesSz cx="6794500" cy="9906000"/>
  <p:defaultTextStyle>
    <a:defPPr>
      <a:defRPr lang="de-CH"/>
    </a:defPPr>
    <a:lvl1pPr algn="l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DDDD"/>
    <a:srgbClr val="C0C0C0"/>
    <a:srgbClr val="B2B2B2"/>
    <a:srgbClr val="FF0000"/>
    <a:srgbClr val="ED181E"/>
    <a:srgbClr val="F0F5FD"/>
    <a:srgbClr val="E8F0F8"/>
    <a:srgbClr val="E6E6E6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740" autoAdjust="0"/>
    <p:restoredTop sz="93368" autoAdjust="0"/>
  </p:normalViewPr>
  <p:slideViewPr>
    <p:cSldViewPr showGuides="1">
      <p:cViewPr varScale="1">
        <p:scale>
          <a:sx n="64" d="100"/>
          <a:sy n="64" d="100"/>
        </p:scale>
        <p:origin x="-630" y="-102"/>
      </p:cViewPr>
      <p:guideLst>
        <p:guide orient="horz" pos="799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presProps" Target="pres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28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217" y="0"/>
            <a:ext cx="294428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10700"/>
            <a:ext cx="294428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217" y="9410700"/>
            <a:ext cx="294428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" pitchFamily="18" charset="0"/>
              </a:defRPr>
            </a:lvl1pPr>
          </a:lstStyle>
          <a:p>
            <a:pPr>
              <a:defRPr/>
            </a:pPr>
            <a:fld id="{5539B3AE-4F5B-4C8A-901D-39FC07883CC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38045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28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" pitchFamily="18" charset="0"/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217" y="0"/>
            <a:ext cx="294428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" pitchFamily="18" charset="0"/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0" y="742950"/>
            <a:ext cx="4953000" cy="3714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5934" y="4705350"/>
            <a:ext cx="4982633" cy="445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CH" noProof="0" smtClean="0"/>
              <a:t>Mastertextformat bearbeiten</a:t>
            </a:r>
          </a:p>
          <a:p>
            <a:pPr lvl="1"/>
            <a:r>
              <a:rPr lang="de-CH" noProof="0" smtClean="0"/>
              <a:t>Zweite Ebene</a:t>
            </a:r>
          </a:p>
          <a:p>
            <a:pPr lvl="2"/>
            <a:r>
              <a:rPr lang="de-CH" noProof="0" smtClean="0"/>
              <a:t>Dritte Ebene</a:t>
            </a:r>
          </a:p>
          <a:p>
            <a:pPr lvl="3"/>
            <a:r>
              <a:rPr lang="de-CH" noProof="0" smtClean="0"/>
              <a:t>Vierte Ebene</a:t>
            </a:r>
          </a:p>
          <a:p>
            <a:pPr lvl="4"/>
            <a:r>
              <a:rPr lang="de-CH" noProof="0" smtClean="0"/>
              <a:t>Fünfte Ebene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10700"/>
            <a:ext cx="294428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" pitchFamily="18" charset="0"/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217" y="9410700"/>
            <a:ext cx="294428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" pitchFamily="18" charset="0"/>
              </a:defRPr>
            </a:lvl1pPr>
          </a:lstStyle>
          <a:p>
            <a:pPr>
              <a:defRPr/>
            </a:pPr>
            <a:fld id="{A1435824-F435-405F-82FC-C5B86CD5CBFE}" type="slidenum">
              <a:rPr lang="de-CH"/>
              <a:pPr>
                <a:defRPr/>
              </a:pPr>
              <a:t>‹#›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0705510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0750" y="742950"/>
            <a:ext cx="4953000" cy="3714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1435824-F435-405F-82FC-C5B86CD5CBFE}" type="slidenum">
              <a:rPr lang="de-CH" smtClean="0"/>
              <a:pPr>
                <a:defRPr/>
              </a:pPr>
              <a:t>14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6750860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0750" y="742950"/>
            <a:ext cx="4953000" cy="3714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 err="1" smtClean="0"/>
              <a:t>Recently</a:t>
            </a:r>
            <a:r>
              <a:rPr lang="de-CH" dirty="0" smtClean="0"/>
              <a:t> </a:t>
            </a:r>
            <a:r>
              <a:rPr lang="de-CH" dirty="0" err="1" smtClean="0"/>
              <a:t>discovered</a:t>
            </a:r>
            <a:r>
              <a:rPr lang="de-CH" dirty="0" smtClean="0"/>
              <a:t> a </a:t>
            </a:r>
            <a:r>
              <a:rPr lang="de-CH" dirty="0" err="1" smtClean="0"/>
              <a:t>thorough</a:t>
            </a:r>
            <a:r>
              <a:rPr lang="de-CH" baseline="0" dirty="0" smtClean="0"/>
              <a:t> </a:t>
            </a:r>
            <a:r>
              <a:rPr lang="de-CH" baseline="0" dirty="0" err="1" smtClean="0"/>
              <a:t>analysis</a:t>
            </a:r>
            <a:r>
              <a:rPr lang="de-CH" baseline="0" dirty="0" smtClean="0"/>
              <a:t> of </a:t>
            </a:r>
            <a:r>
              <a:rPr lang="de-CH" baseline="0" dirty="0" err="1" smtClean="0"/>
              <a:t>Vol</a:t>
            </a:r>
            <a:r>
              <a:rPr lang="de-CH" baseline="0" dirty="0" smtClean="0"/>
              <a:t> A, </a:t>
            </a:r>
            <a:r>
              <a:rPr lang="de-CH" baseline="0" dirty="0" err="1" smtClean="0"/>
              <a:t>by</a:t>
            </a:r>
            <a:r>
              <a:rPr lang="de-CH" baseline="0" smtClean="0"/>
              <a:t> 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1435824-F435-405F-82FC-C5B86CD5CBFE}" type="slidenum">
              <a:rPr lang="de-CH" smtClean="0"/>
              <a:pPr>
                <a:defRPr/>
              </a:pPr>
              <a:t>15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6750860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20750" y="742950"/>
            <a:ext cx="4953000" cy="371475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B2F96D-3FA5-4651-95CE-5020C937306E}" type="slidenum">
              <a:rPr lang="de-CH" smtClean="0">
                <a:solidFill>
                  <a:prstClr val="black"/>
                </a:solidFill>
              </a:rPr>
              <a:pPr/>
              <a:t>27</a:t>
            </a:fld>
            <a:endParaRPr lang="de-C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6427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Variant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397"/>
          <a:stretch/>
        </p:blipFill>
        <p:spPr>
          <a:xfrm>
            <a:off x="936001" y="388800"/>
            <a:ext cx="3311260" cy="1525459"/>
          </a:xfrm>
          <a:prstGeom prst="rect">
            <a:avLst/>
          </a:prstGeom>
        </p:spPr>
      </p:pic>
      <p:sp>
        <p:nvSpPr>
          <p:cNvPr id="6" name="Rectangle 16"/>
          <p:cNvSpPr>
            <a:spLocks noGrp="1" noChangeArrowheads="1"/>
          </p:cNvSpPr>
          <p:nvPr>
            <p:ph type="ctrTitle"/>
          </p:nvPr>
        </p:nvSpPr>
        <p:spPr>
          <a:xfrm>
            <a:off x="1296000" y="2457000"/>
            <a:ext cx="7429500" cy="2412160"/>
          </a:xfrm>
          <a:prstGeom prst="rect">
            <a:avLst/>
          </a:prstGeom>
          <a:noFill/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lang="de-CH" sz="5200" dirty="0"/>
            </a:lvl1pPr>
          </a:lstStyle>
          <a:p>
            <a:pPr lvl="0"/>
            <a:r>
              <a:rPr lang="de-CH" dirty="0"/>
              <a:t>Titel der Präsentation</a:t>
            </a:r>
          </a:p>
        </p:txBody>
      </p:sp>
      <p:sp>
        <p:nvSpPr>
          <p:cNvPr id="7" name="Rectangle 17"/>
          <p:cNvSpPr>
            <a:spLocks noGrp="1" noChangeArrowheads="1"/>
          </p:cNvSpPr>
          <p:nvPr>
            <p:ph type="subTitle" idx="1"/>
          </p:nvPr>
        </p:nvSpPr>
        <p:spPr>
          <a:xfrm>
            <a:off x="1295636" y="5301000"/>
            <a:ext cx="6857764" cy="648072"/>
          </a:xfrm>
          <a:prstGeom prst="rect">
            <a:avLst/>
          </a:prstGeom>
          <a:noFill/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lang="de-CH" sz="3200"/>
            </a:lvl1pPr>
          </a:lstStyle>
          <a:p>
            <a:pPr lvl="0"/>
            <a:r>
              <a:rPr lang="de-CH" dirty="0"/>
              <a:t>Datum der Präsentation</a:t>
            </a:r>
          </a:p>
        </p:txBody>
      </p:sp>
      <p:pic>
        <p:nvPicPr>
          <p:cNvPr id="9" name="Picture 2" descr="WMO_Word_header"/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9" t="15833" r="53616" b="15833"/>
          <a:stretch/>
        </p:blipFill>
        <p:spPr bwMode="auto">
          <a:xfrm>
            <a:off x="6749145" y="332588"/>
            <a:ext cx="2211977" cy="83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1016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ktanden Variant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026"/>
          <p:cNvSpPr>
            <a:spLocks noGrp="1" noChangeArrowheads="1"/>
          </p:cNvSpPr>
          <p:nvPr>
            <p:ph type="title" hasCustomPrompt="1"/>
          </p:nvPr>
        </p:nvSpPr>
        <p:spPr>
          <a:xfrm>
            <a:off x="1287214" y="260648"/>
            <a:ext cx="7461250" cy="576064"/>
          </a:xfrm>
          <a:prstGeom prst="rect">
            <a:avLst/>
          </a:prstGeom>
          <a:noFill/>
        </p:spPr>
        <p:txBody>
          <a:bodyPr/>
          <a:lstStyle>
            <a:lvl1pPr>
              <a:defRPr sz="3200"/>
            </a:lvl1pPr>
          </a:lstStyle>
          <a:p>
            <a:r>
              <a:rPr lang="de-CH" dirty="0" smtClean="0"/>
              <a:t>Traktanden</a:t>
            </a:r>
            <a:endParaRPr lang="de-CH" dirty="0"/>
          </a:p>
        </p:txBody>
      </p:sp>
      <p:sp>
        <p:nvSpPr>
          <p:cNvPr id="13" name="Rectangle 1029"/>
          <p:cNvSpPr>
            <a:spLocks noGrp="1" noChangeArrowheads="1"/>
          </p:cNvSpPr>
          <p:nvPr>
            <p:ph type="body" idx="1" hasCustomPrompt="1"/>
          </p:nvPr>
        </p:nvSpPr>
        <p:spPr>
          <a:xfrm>
            <a:off x="1285876" y="1412777"/>
            <a:ext cx="7472363" cy="4608512"/>
          </a:xfrm>
          <a:prstGeom prst="rect">
            <a:avLst/>
          </a:prstGeom>
          <a:noFill/>
          <a:ln/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800" i="1"/>
            </a:lvl3pPr>
          </a:lstStyle>
          <a:p>
            <a:r>
              <a:rPr lang="de-CH" dirty="0"/>
              <a:t>Beispieltraktandum</a:t>
            </a:r>
          </a:p>
          <a:p>
            <a:r>
              <a:rPr lang="de-CH" dirty="0"/>
              <a:t>Ein weiteres Thema</a:t>
            </a:r>
          </a:p>
          <a:p>
            <a:r>
              <a:rPr lang="de-CH" dirty="0"/>
              <a:t>Zu behandelnde Anträge</a:t>
            </a:r>
          </a:p>
          <a:p>
            <a:pPr lvl="1"/>
            <a:r>
              <a:rPr lang="de-CH" dirty="0"/>
              <a:t>Eingabe 1</a:t>
            </a:r>
          </a:p>
          <a:p>
            <a:pPr lvl="1"/>
            <a:r>
              <a:rPr lang="de-CH" dirty="0"/>
              <a:t>Eingabe </a:t>
            </a:r>
            <a:r>
              <a:rPr lang="de-CH" dirty="0" smtClean="0"/>
              <a:t>2</a:t>
            </a:r>
          </a:p>
          <a:p>
            <a:pPr lvl="2"/>
            <a:r>
              <a:rPr lang="de-CH" dirty="0" smtClean="0"/>
              <a:t>Lore </a:t>
            </a:r>
            <a:r>
              <a:rPr lang="de-CH" dirty="0" err="1" smtClean="0"/>
              <a:t>ipsum</a:t>
            </a:r>
            <a:endParaRPr lang="de-CH" dirty="0"/>
          </a:p>
          <a:p>
            <a:r>
              <a:rPr lang="de-CH" dirty="0"/>
              <a:t>Zu verabschiedende Anträge</a:t>
            </a:r>
          </a:p>
          <a:p>
            <a:r>
              <a:rPr lang="de-CH" dirty="0"/>
              <a:t>Pause</a:t>
            </a:r>
          </a:p>
          <a:p>
            <a:r>
              <a:rPr lang="de-CH" dirty="0"/>
              <a:t>Varia (nur wenn noch genügend Zeit)</a:t>
            </a:r>
          </a:p>
        </p:txBody>
      </p:sp>
    </p:spTree>
    <p:extLst>
      <p:ext uri="{BB962C8B-B14F-4D97-AF65-F5344CB8AC3E}">
        <p14:creationId xmlns:p14="http://schemas.microsoft.com/office/powerpoint/2010/main" val="8100125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Titel Variant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287214" y="260648"/>
            <a:ext cx="7461250" cy="989013"/>
          </a:xfrm>
          <a:prstGeom prst="rect">
            <a:avLst/>
          </a:prstGeom>
          <a:noFill/>
        </p:spPr>
        <p:txBody>
          <a:bodyPr/>
          <a:lstStyle>
            <a:lvl1pPr>
              <a:defRPr/>
            </a:lvl1pPr>
          </a:lstStyle>
          <a:p>
            <a:r>
              <a:rPr lang="de-DE" dirty="0" smtClean="0"/>
              <a:t>Titelmasterformat durch Klicken bearbeiten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158124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6988" y="323851"/>
            <a:ext cx="7461250" cy="98901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8464922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 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000"/>
              <a:t>Click to edit Master title style</a:t>
            </a:r>
          </a:p>
        </p:txBody>
      </p:sp>
      <p:sp>
        <p:nvSpPr>
          <p:cNvPr id="8" name="Shape 8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2800"/>
              <a:t>Click to edit Master text styles</a:t>
            </a:r>
          </a:p>
          <a:p>
            <a:pPr lvl="1">
              <a:defRPr sz="1800"/>
            </a:pPr>
            <a:r>
              <a:rPr sz="2800"/>
              <a:t>Second level</a:t>
            </a:r>
          </a:p>
          <a:p>
            <a:pPr lvl="2">
              <a:defRPr sz="1800"/>
            </a:pPr>
            <a:r>
              <a:rPr sz="2800"/>
              <a:t>Third level</a:t>
            </a:r>
          </a:p>
          <a:p>
            <a:pPr lvl="3">
              <a:defRPr sz="1800"/>
            </a:pPr>
            <a:r>
              <a:rPr sz="2800"/>
              <a:t>Fourth level</a:t>
            </a:r>
          </a:p>
          <a:p>
            <a:pPr lvl="4">
              <a:defRPr sz="1800"/>
            </a:pPr>
            <a:r>
              <a:rPr sz="2800"/>
              <a:t>Fifth level</a:t>
            </a:r>
          </a:p>
        </p:txBody>
      </p:sp>
      <p:sp>
        <p:nvSpPr>
          <p:cNvPr id="9" name="Shape 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503712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1" cy="1362075"/>
          </a:xfrm>
          <a:prstGeom prst="rect">
            <a:avLst/>
          </a:prstGeom>
        </p:spPr>
        <p:txBody>
          <a:bodyPr anchor="t"/>
          <a:lstStyle>
            <a:lvl1pPr>
              <a:defRPr sz="4000" cap="all"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 cap="none"/>
            </a:pPr>
            <a:r>
              <a:rPr sz="4000" cap="all"/>
              <a:t>Click to edit Master title style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1" cy="1500189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ClrTx/>
              <a:buSzTx/>
              <a:buFontTx/>
              <a:buNone/>
              <a:defRPr sz="2000"/>
            </a:lvl1pPr>
          </a:lstStyle>
          <a:p>
            <a:pPr lvl="0">
              <a:defRPr sz="1800"/>
            </a:pPr>
            <a:r>
              <a:rPr sz="2000"/>
              <a:t>Click to edit Master text styles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621362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>
            <a:spLocks noGrp="1"/>
          </p:cNvSpPr>
          <p:nvPr>
            <p:ph type="title"/>
          </p:nvPr>
        </p:nvSpPr>
        <p:spPr>
          <a:xfrm>
            <a:off x="250825" y="0"/>
            <a:ext cx="8713790" cy="1169989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000"/>
              <a:t>Click to edit Master title style</a:t>
            </a:r>
          </a:p>
        </p:txBody>
      </p:sp>
      <p:sp>
        <p:nvSpPr>
          <p:cNvPr id="16" name="Shape 16"/>
          <p:cNvSpPr>
            <a:spLocks noGrp="1"/>
          </p:cNvSpPr>
          <p:nvPr>
            <p:ph type="body" idx="1"/>
          </p:nvPr>
        </p:nvSpPr>
        <p:spPr>
          <a:xfrm>
            <a:off x="1403350" y="1412876"/>
            <a:ext cx="3703638" cy="5445125"/>
          </a:xfrm>
          <a:prstGeom prst="rect">
            <a:avLst/>
          </a:prstGeom>
        </p:spPr>
        <p:txBody>
          <a:bodyPr/>
          <a:lstStyle>
            <a:lvl2pPr marL="1079500" indent="-622300"/>
            <a:lvl3pPr marL="1554478" indent="-640078"/>
            <a:lvl4pPr marL="1964265" indent="-592665"/>
            <a:lvl5pPr marL="2421465" indent="-592665"/>
          </a:lstStyle>
          <a:p>
            <a:pPr lvl="0">
              <a:defRPr sz="1800"/>
            </a:pPr>
            <a:r>
              <a:rPr sz="2800"/>
              <a:t>Click to edit Master text styles</a:t>
            </a:r>
          </a:p>
          <a:p>
            <a:pPr lvl="1">
              <a:defRPr sz="1800"/>
            </a:pPr>
            <a:r>
              <a:rPr sz="2800"/>
              <a:t>Second level</a:t>
            </a:r>
          </a:p>
          <a:p>
            <a:pPr lvl="2">
              <a:defRPr sz="1800"/>
            </a:pPr>
            <a:r>
              <a:rPr sz="2800"/>
              <a:t>Third level</a:t>
            </a:r>
          </a:p>
          <a:p>
            <a:pPr lvl="3">
              <a:defRPr sz="1800"/>
            </a:pPr>
            <a:r>
              <a:rPr sz="2800"/>
              <a:t>Fourth level</a:t>
            </a:r>
          </a:p>
          <a:p>
            <a:pPr lvl="4">
              <a:defRPr sz="1800"/>
            </a:pPr>
            <a:r>
              <a:rPr sz="2800"/>
              <a:t>Fifth level</a:t>
            </a:r>
          </a:p>
        </p:txBody>
      </p:sp>
      <p:sp>
        <p:nvSpPr>
          <p:cNvPr id="17" name="Shape 1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1662595"/>
      </p:ext>
    </p:extLst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 19"/>
          <p:cNvSpPr>
            <a:spLocks noGrp="1"/>
          </p:cNvSpPr>
          <p:nvPr>
            <p:ph type="title"/>
          </p:nvPr>
        </p:nvSpPr>
        <p:spPr>
          <a:xfrm>
            <a:off x="1331640" y="159492"/>
            <a:ext cx="7355162" cy="1138419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000"/>
              <a:t>Click to edit Master title style</a:t>
            </a:r>
          </a:p>
        </p:txBody>
      </p:sp>
      <p:sp>
        <p:nvSpPr>
          <p:cNvPr id="20" name="Shape 20"/>
          <p:cNvSpPr>
            <a:spLocks noGrp="1"/>
          </p:cNvSpPr>
          <p:nvPr>
            <p:ph type="body" idx="1"/>
          </p:nvPr>
        </p:nvSpPr>
        <p:spPr>
          <a:xfrm>
            <a:off x="457200" y="1297907"/>
            <a:ext cx="4040188" cy="87696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ClrTx/>
              <a:buSzTx/>
              <a:buFontTx/>
              <a:buNone/>
              <a:defRPr sz="2400"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/>
            </a:pPr>
            <a:r>
              <a:rPr sz="2400"/>
              <a:t>Click to edit Master text styles</a:t>
            </a:r>
          </a:p>
        </p:txBody>
      </p:sp>
      <p:sp>
        <p:nvSpPr>
          <p:cNvPr id="21" name="Shape 2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3918433"/>
      </p:ext>
    </p:extLst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hape 23"/>
          <p:cNvSpPr>
            <a:spLocks noGrp="1"/>
          </p:cNvSpPr>
          <p:nvPr>
            <p:ph type="title"/>
          </p:nvPr>
        </p:nvSpPr>
        <p:spPr>
          <a:xfrm>
            <a:off x="250825" y="0"/>
            <a:ext cx="8713790" cy="1169989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000"/>
              <a:t>Click to edit Master title style</a:t>
            </a:r>
          </a:p>
        </p:txBody>
      </p:sp>
      <p:sp>
        <p:nvSpPr>
          <p:cNvPr id="24" name="Shape 2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3028408"/>
      </p:ext>
    </p:extLst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2476860"/>
      </p:ext>
    </p:extLst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2" cy="566739"/>
          </a:xfrm>
          <a:prstGeom prst="rect">
            <a:avLst/>
          </a:prstGeom>
        </p:spPr>
        <p:txBody>
          <a:bodyPr anchor="b"/>
          <a:lstStyle>
            <a:lvl1pPr>
              <a:defRPr sz="2000"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/>
            </a:pPr>
            <a:r>
              <a:rPr sz="2000"/>
              <a:t>Click to edit Master title style</a:t>
            </a:r>
          </a:p>
        </p:txBody>
      </p:sp>
      <p:sp>
        <p:nvSpPr>
          <p:cNvPr id="33" name="Shape 33"/>
          <p:cNvSpPr>
            <a:spLocks noGrp="1"/>
          </p:cNvSpPr>
          <p:nvPr>
            <p:ph type="body" idx="1"/>
          </p:nvPr>
        </p:nvSpPr>
        <p:spPr>
          <a:xfrm>
            <a:off x="1792288" y="5367337"/>
            <a:ext cx="5486402" cy="80486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ClrTx/>
              <a:buSzTx/>
              <a:buFontTx/>
              <a:buNone/>
              <a:defRPr sz="1400"/>
            </a:lvl1pPr>
          </a:lstStyle>
          <a:p>
            <a:pPr lvl="0">
              <a:defRPr sz="1800"/>
            </a:pPr>
            <a:r>
              <a:rPr sz="1400"/>
              <a:t>Click to edit Master text styles</a:t>
            </a:r>
          </a:p>
        </p:txBody>
      </p:sp>
      <p:sp>
        <p:nvSpPr>
          <p:cNvPr id="34" name="Shape 3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9578205"/>
      </p:ext>
    </p:extLst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000"/>
              <a:t>Click to edit Master title style</a:t>
            </a:r>
          </a:p>
        </p:txBody>
      </p:sp>
      <p:sp>
        <p:nvSpPr>
          <p:cNvPr id="37" name="Shape 37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2800"/>
              <a:t>Click to edit Master text styles</a:t>
            </a:r>
          </a:p>
          <a:p>
            <a:pPr lvl="1">
              <a:defRPr sz="1800"/>
            </a:pPr>
            <a:r>
              <a:rPr sz="2800"/>
              <a:t>Second level</a:t>
            </a:r>
          </a:p>
          <a:p>
            <a:pPr lvl="2">
              <a:defRPr sz="1800"/>
            </a:pPr>
            <a:r>
              <a:rPr sz="2800"/>
              <a:t>Third level</a:t>
            </a:r>
          </a:p>
          <a:p>
            <a:pPr lvl="3">
              <a:defRPr sz="1800"/>
            </a:pPr>
            <a:r>
              <a:rPr sz="2800"/>
              <a:t>Fourth level</a:t>
            </a:r>
          </a:p>
          <a:p>
            <a:pPr lvl="4">
              <a:defRPr sz="1800"/>
            </a:pPr>
            <a:r>
              <a:rPr sz="2800"/>
              <a:t>Fifth level</a:t>
            </a:r>
          </a:p>
        </p:txBody>
      </p:sp>
      <p:sp>
        <p:nvSpPr>
          <p:cNvPr id="38" name="Shape 3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137491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>
            <a:spLocks noGrp="1"/>
          </p:cNvSpPr>
          <p:nvPr>
            <p:ph type="title"/>
          </p:nvPr>
        </p:nvSpPr>
        <p:spPr>
          <a:xfrm>
            <a:off x="7075490" y="0"/>
            <a:ext cx="1889127" cy="6284915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000"/>
              <a:t>Click to edit Master title style</a:t>
            </a:r>
          </a:p>
        </p:txBody>
      </p:sp>
      <p:sp>
        <p:nvSpPr>
          <p:cNvPr id="41" name="Shape 41"/>
          <p:cNvSpPr>
            <a:spLocks noGrp="1"/>
          </p:cNvSpPr>
          <p:nvPr>
            <p:ph type="body" idx="1"/>
          </p:nvPr>
        </p:nvSpPr>
        <p:spPr>
          <a:xfrm>
            <a:off x="1403350" y="188912"/>
            <a:ext cx="5519738" cy="6669091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2800"/>
              <a:t>Click to edit Master text styles</a:t>
            </a:r>
          </a:p>
          <a:p>
            <a:pPr lvl="1">
              <a:defRPr sz="1800"/>
            </a:pPr>
            <a:r>
              <a:rPr sz="2800"/>
              <a:t>Second level</a:t>
            </a:r>
          </a:p>
          <a:p>
            <a:pPr lvl="2">
              <a:defRPr sz="1800"/>
            </a:pPr>
            <a:r>
              <a:rPr sz="2800"/>
              <a:t>Third level</a:t>
            </a:r>
          </a:p>
          <a:p>
            <a:pPr lvl="3">
              <a:defRPr sz="1800"/>
            </a:pPr>
            <a:r>
              <a:rPr sz="2800"/>
              <a:t>Fourth level</a:t>
            </a:r>
          </a:p>
          <a:p>
            <a:pPr lvl="4">
              <a:defRPr sz="1800"/>
            </a:pPr>
            <a:r>
              <a:rPr sz="2800"/>
              <a:t>Fifth level</a:t>
            </a:r>
          </a:p>
        </p:txBody>
      </p:sp>
      <p:sp>
        <p:nvSpPr>
          <p:cNvPr id="42" name="Shape 42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7292197"/>
      </p:ext>
    </p:extLst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image2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45" name="Shape 45"/>
          <p:cNvSpPr/>
          <p:nvPr/>
        </p:nvSpPr>
        <p:spPr>
          <a:xfrm>
            <a:off x="117476" y="6342084"/>
            <a:ext cx="1141413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eaLnBrk="1" fontAlgn="auto" hangingPunct="1">
              <a:spcAft>
                <a:spcPts val="0"/>
              </a:spcAft>
              <a:defRPr sz="1800"/>
            </a:pPr>
            <a:r>
              <a:rPr sz="1800" kern="0">
                <a:solidFill>
                  <a:sysClr val="windowText" lastClr="000000"/>
                </a:solidFill>
              </a:rPr>
              <a:t>www.wmo.int</a:t>
            </a:r>
          </a:p>
        </p:txBody>
      </p:sp>
      <p:sp>
        <p:nvSpPr>
          <p:cNvPr id="46" name="Shape 46"/>
          <p:cNvSpPr>
            <a:spLocks noGrp="1"/>
          </p:cNvSpPr>
          <p:nvPr>
            <p:ph type="title"/>
          </p:nvPr>
        </p:nvSpPr>
        <p:spPr>
          <a:xfrm>
            <a:off x="685800" y="1844676"/>
            <a:ext cx="7772400" cy="2041525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47" name="Shape 47"/>
          <p:cNvSpPr>
            <a:spLocks noGrp="1"/>
          </p:cNvSpPr>
          <p:nvPr>
            <p:ph type="body" idx="1"/>
          </p:nvPr>
        </p:nvSpPr>
        <p:spPr>
          <a:xfrm>
            <a:off x="1371600" y="3886200"/>
            <a:ext cx="6400800" cy="2971800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400"/>
              </a:spcBef>
              <a:buClrTx/>
              <a:buSzTx/>
              <a:buFontTx/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Click to edit Master subtitle style</a:t>
            </a:r>
          </a:p>
        </p:txBody>
      </p:sp>
      <p:sp>
        <p:nvSpPr>
          <p:cNvPr id="48" name="Shape 48"/>
          <p:cNvSpPr>
            <a:spLocks noGrp="1"/>
          </p:cNvSpPr>
          <p:nvPr>
            <p:ph type="sldNum" sz="quarter" idx="2"/>
          </p:nvPr>
        </p:nvSpPr>
        <p:spPr>
          <a:xfrm>
            <a:off x="5148262" y="6462713"/>
            <a:ext cx="1905002" cy="276995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528902"/>
      </p:ext>
    </p:extLst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image2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51" name="Shape 51"/>
          <p:cNvSpPr/>
          <p:nvPr/>
        </p:nvSpPr>
        <p:spPr>
          <a:xfrm>
            <a:off x="117476" y="6342084"/>
            <a:ext cx="1141413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eaLnBrk="1" fontAlgn="auto" hangingPunct="1">
              <a:spcAft>
                <a:spcPts val="0"/>
              </a:spcAft>
              <a:defRPr sz="1800"/>
            </a:pPr>
            <a:r>
              <a:rPr sz="1800" kern="0">
                <a:solidFill>
                  <a:sysClr val="windowText" lastClr="000000"/>
                </a:solidFill>
              </a:rPr>
              <a:t>www.wmo.int</a:t>
            </a:r>
          </a:p>
        </p:txBody>
      </p:sp>
      <p:sp>
        <p:nvSpPr>
          <p:cNvPr id="52" name="Shape 52"/>
          <p:cNvSpPr>
            <a:spLocks noGrp="1"/>
          </p:cNvSpPr>
          <p:nvPr>
            <p:ph type="title"/>
          </p:nvPr>
        </p:nvSpPr>
        <p:spPr>
          <a:xfrm>
            <a:off x="250825" y="3500438"/>
            <a:ext cx="8713790" cy="865189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53" name="Shape 53"/>
          <p:cNvSpPr>
            <a:spLocks noGrp="1"/>
          </p:cNvSpPr>
          <p:nvPr>
            <p:ph type="body" idx="1"/>
          </p:nvPr>
        </p:nvSpPr>
        <p:spPr>
          <a:xfrm>
            <a:off x="179387" y="4365626"/>
            <a:ext cx="8785226" cy="2492375"/>
          </a:xfrm>
          <a:prstGeom prst="rect">
            <a:avLst/>
          </a:prstGeom>
        </p:spPr>
        <p:txBody>
          <a:bodyPr/>
          <a:lstStyle>
            <a:lvl1pPr marL="342900" indent="-342900" algn="ctr">
              <a:spcBef>
                <a:spcPts val="400"/>
              </a:spcBef>
              <a:buClrTx/>
              <a:buSzTx/>
              <a:buFontTx/>
              <a:buNone/>
              <a:defRPr sz="2000">
                <a:solidFill>
                  <a:srgbClr val="FFFFFF"/>
                </a:solidFill>
              </a:defRPr>
            </a:lvl1pPr>
            <a:lvl2pPr marL="661307" indent="-204107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2pPr>
            <a:lvl3pPr marL="1104900" indent="-190500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3pPr>
            <a:lvl4pPr marL="1600200" indent="-228600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4pPr>
            <a:lvl5pPr marL="2057400" indent="-228600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Fourth level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Fifth level</a:t>
            </a:r>
          </a:p>
        </p:txBody>
      </p:sp>
      <p:sp>
        <p:nvSpPr>
          <p:cNvPr id="54" name="Shape 54"/>
          <p:cNvSpPr>
            <a:spLocks noGrp="1"/>
          </p:cNvSpPr>
          <p:nvPr>
            <p:ph type="sldNum" sz="quarter" idx="2"/>
          </p:nvPr>
        </p:nvSpPr>
        <p:spPr>
          <a:xfrm>
            <a:off x="5148262" y="6462713"/>
            <a:ext cx="1905002" cy="276995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653255"/>
      </p:ext>
    </p:extLst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image2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57" name="Shape 57"/>
          <p:cNvSpPr/>
          <p:nvPr/>
        </p:nvSpPr>
        <p:spPr>
          <a:xfrm>
            <a:off x="117476" y="6342084"/>
            <a:ext cx="1141413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eaLnBrk="1" fontAlgn="auto" hangingPunct="1">
              <a:spcAft>
                <a:spcPts val="0"/>
              </a:spcAft>
              <a:defRPr sz="1800"/>
            </a:pPr>
            <a:r>
              <a:rPr sz="1800" kern="0">
                <a:solidFill>
                  <a:sysClr val="windowText" lastClr="000000"/>
                </a:solidFill>
              </a:rPr>
              <a:t>www.wmo.int</a:t>
            </a:r>
          </a:p>
        </p:txBody>
      </p:sp>
      <p:sp>
        <p:nvSpPr>
          <p:cNvPr id="58" name="Shape 58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1" cy="1362075"/>
          </a:xfrm>
          <a:prstGeom prst="rect">
            <a:avLst/>
          </a:prstGeom>
        </p:spPr>
        <p:txBody>
          <a:bodyPr anchor="t"/>
          <a:lstStyle>
            <a:lvl1pPr>
              <a:defRPr sz="4000" cap="all">
                <a:solidFill>
                  <a:srgbClr val="FFFFFF"/>
                </a:solidFill>
                <a:latin typeface="Arial Narrow Bold"/>
                <a:ea typeface="Arial Narrow Bold"/>
                <a:cs typeface="Arial Narrow Bold"/>
                <a:sym typeface="Arial Narrow Bold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4000" cap="all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59" name="Shape 59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1" cy="1500189"/>
          </a:xfrm>
          <a:prstGeom prst="rect">
            <a:avLst/>
          </a:prstGeom>
        </p:spPr>
        <p:txBody>
          <a:bodyPr anchor="b"/>
          <a:lstStyle>
            <a:lvl1pPr marL="0" indent="0" algn="ctr">
              <a:spcBef>
                <a:spcPts val="400"/>
              </a:spcBef>
              <a:buClrTx/>
              <a:buSzTx/>
              <a:buFontTx/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Click to edit Master text styles</a:t>
            </a:r>
          </a:p>
        </p:txBody>
      </p:sp>
      <p:sp>
        <p:nvSpPr>
          <p:cNvPr id="60" name="Shape 60"/>
          <p:cNvSpPr>
            <a:spLocks noGrp="1"/>
          </p:cNvSpPr>
          <p:nvPr>
            <p:ph type="sldNum" sz="quarter" idx="2"/>
          </p:nvPr>
        </p:nvSpPr>
        <p:spPr>
          <a:xfrm>
            <a:off x="5148262" y="6462713"/>
            <a:ext cx="1905002" cy="276995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3200618"/>
      </p:ext>
    </p:extLst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image2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63" name="Shape 63"/>
          <p:cNvSpPr/>
          <p:nvPr/>
        </p:nvSpPr>
        <p:spPr>
          <a:xfrm>
            <a:off x="117476" y="6342084"/>
            <a:ext cx="1141413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eaLnBrk="1" fontAlgn="auto" hangingPunct="1">
              <a:spcAft>
                <a:spcPts val="0"/>
              </a:spcAft>
              <a:defRPr sz="1800"/>
            </a:pPr>
            <a:r>
              <a:rPr sz="1800" kern="0">
                <a:solidFill>
                  <a:sysClr val="windowText" lastClr="000000"/>
                </a:solidFill>
              </a:rPr>
              <a:t>www.wmo.int</a:t>
            </a:r>
          </a:p>
        </p:txBody>
      </p:sp>
      <p:sp>
        <p:nvSpPr>
          <p:cNvPr id="64" name="Shape 64"/>
          <p:cNvSpPr>
            <a:spLocks noGrp="1"/>
          </p:cNvSpPr>
          <p:nvPr>
            <p:ph type="title"/>
          </p:nvPr>
        </p:nvSpPr>
        <p:spPr>
          <a:xfrm>
            <a:off x="250825" y="3573463"/>
            <a:ext cx="8713790" cy="719139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65" name="Shape 65"/>
          <p:cNvSpPr>
            <a:spLocks noGrp="1"/>
          </p:cNvSpPr>
          <p:nvPr>
            <p:ph type="body" idx="1"/>
          </p:nvPr>
        </p:nvSpPr>
        <p:spPr>
          <a:xfrm>
            <a:off x="179389" y="981075"/>
            <a:ext cx="4316415" cy="5472113"/>
          </a:xfrm>
          <a:prstGeom prst="rect">
            <a:avLst/>
          </a:prstGeom>
        </p:spPr>
        <p:txBody>
          <a:bodyPr/>
          <a:lstStyle>
            <a:lvl1pPr marL="342900" indent="-342900" algn="ctr">
              <a:buClrTx/>
              <a:buSzTx/>
              <a:buFontTx/>
              <a:buNone/>
              <a:defRPr>
                <a:solidFill>
                  <a:srgbClr val="FFFFFF"/>
                </a:solidFill>
              </a:defRPr>
            </a:lvl1pPr>
            <a:lvl2pPr marL="790575" indent="-333375" algn="ctr">
              <a:buClrTx/>
              <a:buFontTx/>
              <a:defRPr>
                <a:solidFill>
                  <a:srgbClr val="FFFFFF"/>
                </a:solidFill>
              </a:defRPr>
            </a:lvl2pPr>
            <a:lvl3pPr marL="1234438" indent="-320038" algn="ctr">
              <a:buClrTx/>
              <a:buFontTx/>
              <a:defRPr>
                <a:solidFill>
                  <a:srgbClr val="FFFFFF"/>
                </a:solidFill>
              </a:defRPr>
            </a:lvl3pPr>
            <a:lvl4pPr marL="1727200" indent="-355600" algn="ctr">
              <a:buClrTx/>
              <a:buFontTx/>
              <a:defRPr>
                <a:solidFill>
                  <a:srgbClr val="FFFFFF"/>
                </a:solidFill>
              </a:defRPr>
            </a:lvl4pPr>
            <a:lvl5pPr marL="2184400" indent="-355600" algn="ctr">
              <a:buClrTx/>
              <a:buFontTx/>
              <a:defRPr>
                <a:solidFill>
                  <a:srgbClr val="FFFFFF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FFFFFF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FFFFFF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FFFFFF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FFFFFF"/>
                </a:solidFill>
              </a:rPr>
              <a:t>Fourth level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FFFFFF"/>
                </a:solidFill>
              </a:rPr>
              <a:t>Fifth level</a:t>
            </a:r>
          </a:p>
        </p:txBody>
      </p:sp>
      <p:sp>
        <p:nvSpPr>
          <p:cNvPr id="66" name="Shape 66"/>
          <p:cNvSpPr>
            <a:spLocks noGrp="1"/>
          </p:cNvSpPr>
          <p:nvPr>
            <p:ph type="sldNum" sz="quarter" idx="2"/>
          </p:nvPr>
        </p:nvSpPr>
        <p:spPr>
          <a:xfrm>
            <a:off x="5148262" y="6462713"/>
            <a:ext cx="1905002" cy="276995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867427"/>
      </p:ext>
    </p:extLst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image2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69" name="Shape 69"/>
          <p:cNvSpPr/>
          <p:nvPr/>
        </p:nvSpPr>
        <p:spPr>
          <a:xfrm>
            <a:off x="117476" y="6342084"/>
            <a:ext cx="1141413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eaLnBrk="1" fontAlgn="auto" hangingPunct="1">
              <a:spcAft>
                <a:spcPts val="0"/>
              </a:spcAft>
              <a:defRPr sz="1800"/>
            </a:pPr>
            <a:r>
              <a:rPr sz="1800" kern="0">
                <a:solidFill>
                  <a:sysClr val="windowText" lastClr="000000"/>
                </a:solidFill>
              </a:rPr>
              <a:t>www.wmo.int</a:t>
            </a:r>
          </a:p>
        </p:txBody>
      </p:sp>
      <p:sp>
        <p:nvSpPr>
          <p:cNvPr id="70" name="Shape 70"/>
          <p:cNvSpPr>
            <a:spLocks noGrp="1"/>
          </p:cNvSpPr>
          <p:nvPr>
            <p:ph type="title"/>
          </p:nvPr>
        </p:nvSpPr>
        <p:spPr>
          <a:xfrm>
            <a:off x="457200" y="256809"/>
            <a:ext cx="8229600" cy="1178656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71" name="Shape 71"/>
          <p:cNvSpPr>
            <a:spLocks noGrp="1"/>
          </p:cNvSpPr>
          <p:nvPr>
            <p:ph type="body" idx="1"/>
          </p:nvPr>
        </p:nvSpPr>
        <p:spPr>
          <a:xfrm>
            <a:off x="457200" y="1435465"/>
            <a:ext cx="4040188" cy="739411"/>
          </a:xfrm>
          <a:prstGeom prst="rect">
            <a:avLst/>
          </a:prstGeom>
        </p:spPr>
        <p:txBody>
          <a:bodyPr anchor="b"/>
          <a:lstStyle>
            <a:lvl1pPr marL="0" indent="0" algn="ctr">
              <a:spcBef>
                <a:spcPts val="500"/>
              </a:spcBef>
              <a:buClrTx/>
              <a:buSzTx/>
              <a:buFontTx/>
              <a:buNone/>
              <a:defRPr sz="2400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FFFFFF"/>
                </a:solidFill>
              </a:rPr>
              <a:t>Click to edit Master text styles</a:t>
            </a:r>
          </a:p>
        </p:txBody>
      </p:sp>
      <p:sp>
        <p:nvSpPr>
          <p:cNvPr id="72" name="Shape 72"/>
          <p:cNvSpPr>
            <a:spLocks noGrp="1"/>
          </p:cNvSpPr>
          <p:nvPr>
            <p:ph type="sldNum" sz="quarter" idx="2"/>
          </p:nvPr>
        </p:nvSpPr>
        <p:spPr>
          <a:xfrm>
            <a:off x="5148262" y="6462713"/>
            <a:ext cx="1905002" cy="276995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9263123"/>
      </p:ext>
    </p:extLst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image2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75" name="Shape 75"/>
          <p:cNvSpPr/>
          <p:nvPr/>
        </p:nvSpPr>
        <p:spPr>
          <a:xfrm>
            <a:off x="117476" y="6342084"/>
            <a:ext cx="1141413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eaLnBrk="1" fontAlgn="auto" hangingPunct="1">
              <a:spcAft>
                <a:spcPts val="0"/>
              </a:spcAft>
              <a:defRPr sz="1800"/>
            </a:pPr>
            <a:r>
              <a:rPr sz="1800" kern="0">
                <a:solidFill>
                  <a:sysClr val="windowText" lastClr="000000"/>
                </a:solidFill>
              </a:rPr>
              <a:t>www.wmo.int</a:t>
            </a:r>
          </a:p>
        </p:txBody>
      </p:sp>
      <p:sp>
        <p:nvSpPr>
          <p:cNvPr id="76" name="Shape 76"/>
          <p:cNvSpPr>
            <a:spLocks noGrp="1"/>
          </p:cNvSpPr>
          <p:nvPr>
            <p:ph type="title"/>
          </p:nvPr>
        </p:nvSpPr>
        <p:spPr>
          <a:xfrm>
            <a:off x="250825" y="3573463"/>
            <a:ext cx="8713790" cy="719139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77" name="Shape 77"/>
          <p:cNvSpPr>
            <a:spLocks noGrp="1"/>
          </p:cNvSpPr>
          <p:nvPr>
            <p:ph type="sldNum" sz="quarter" idx="2"/>
          </p:nvPr>
        </p:nvSpPr>
        <p:spPr>
          <a:xfrm>
            <a:off x="5148262" y="6462713"/>
            <a:ext cx="1905002" cy="276995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362580"/>
      </p:ext>
    </p:extLst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image2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80" name="Shape 80"/>
          <p:cNvSpPr/>
          <p:nvPr/>
        </p:nvSpPr>
        <p:spPr>
          <a:xfrm>
            <a:off x="117476" y="6342084"/>
            <a:ext cx="1141413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eaLnBrk="1" fontAlgn="auto" hangingPunct="1">
              <a:spcAft>
                <a:spcPts val="0"/>
              </a:spcAft>
              <a:defRPr sz="1800"/>
            </a:pPr>
            <a:r>
              <a:rPr sz="1800" kern="0">
                <a:solidFill>
                  <a:sysClr val="windowText" lastClr="000000"/>
                </a:solidFill>
              </a:rPr>
              <a:t>www.wmo.int</a:t>
            </a:r>
          </a:p>
        </p:txBody>
      </p:sp>
      <p:sp>
        <p:nvSpPr>
          <p:cNvPr id="81" name="Shape 81"/>
          <p:cNvSpPr>
            <a:spLocks noGrp="1"/>
          </p:cNvSpPr>
          <p:nvPr>
            <p:ph type="sldNum" sz="quarter" idx="2"/>
          </p:nvPr>
        </p:nvSpPr>
        <p:spPr>
          <a:xfrm>
            <a:off x="5148262" y="6462713"/>
            <a:ext cx="1905002" cy="276995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0952711"/>
      </p:ext>
    </p:extLst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image2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84" name="Shape 84"/>
          <p:cNvSpPr/>
          <p:nvPr/>
        </p:nvSpPr>
        <p:spPr>
          <a:xfrm>
            <a:off x="117476" y="6342084"/>
            <a:ext cx="1141413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eaLnBrk="1" fontAlgn="auto" hangingPunct="1">
              <a:spcAft>
                <a:spcPts val="0"/>
              </a:spcAft>
              <a:defRPr sz="1800"/>
            </a:pPr>
            <a:r>
              <a:rPr sz="1800" kern="0">
                <a:solidFill>
                  <a:sysClr val="windowText" lastClr="000000"/>
                </a:solidFill>
              </a:rPr>
              <a:t>www.wmo.int</a:t>
            </a:r>
          </a:p>
        </p:txBody>
      </p:sp>
      <p:sp>
        <p:nvSpPr>
          <p:cNvPr id="85" name="Shape 85"/>
          <p:cNvSpPr>
            <a:spLocks noGrp="1"/>
          </p:cNvSpPr>
          <p:nvPr>
            <p:ph type="title"/>
          </p:nvPr>
        </p:nvSpPr>
        <p:spPr>
          <a:xfrm>
            <a:off x="457201" y="1"/>
            <a:ext cx="3008315" cy="1435100"/>
          </a:xfrm>
          <a:prstGeom prst="rect">
            <a:avLst/>
          </a:prstGeom>
        </p:spPr>
        <p:txBody>
          <a:bodyPr anchor="b"/>
          <a:lstStyle>
            <a:lvl1pPr>
              <a:defRPr sz="2000">
                <a:solidFill>
                  <a:srgbClr val="FFFFFF"/>
                </a:solidFill>
                <a:latin typeface="Arial Narrow Bold"/>
                <a:ea typeface="Arial Narrow Bold"/>
                <a:cs typeface="Arial Narrow Bold"/>
                <a:sym typeface="Arial Narrow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86" name="Shape 86"/>
          <p:cNvSpPr>
            <a:spLocks noGrp="1"/>
          </p:cNvSpPr>
          <p:nvPr>
            <p:ph type="body" idx="1"/>
          </p:nvPr>
        </p:nvSpPr>
        <p:spPr>
          <a:xfrm>
            <a:off x="3575050" y="273050"/>
            <a:ext cx="5111750" cy="6584951"/>
          </a:xfrm>
          <a:prstGeom prst="rect">
            <a:avLst/>
          </a:prstGeom>
        </p:spPr>
        <p:txBody>
          <a:bodyPr/>
          <a:lstStyle>
            <a:lvl1pPr marL="342900" indent="-342900" algn="ctr">
              <a:spcBef>
                <a:spcPts val="700"/>
              </a:spcBef>
              <a:buClrTx/>
              <a:buSzTx/>
              <a:buFontTx/>
              <a:buNone/>
              <a:defRPr sz="3200">
                <a:solidFill>
                  <a:srgbClr val="FFFFFF"/>
                </a:solidFill>
              </a:defRPr>
            </a:lvl1pPr>
            <a:lvl2pPr marL="783771" indent="-326571" algn="ctr">
              <a:spcBef>
                <a:spcPts val="700"/>
              </a:spcBef>
              <a:buClrTx/>
              <a:buFontTx/>
              <a:defRPr sz="3200">
                <a:solidFill>
                  <a:srgbClr val="FFFFFF"/>
                </a:solidFill>
              </a:defRPr>
            </a:lvl2pPr>
            <a:lvl3pPr marL="1219200" indent="-304800" algn="ctr">
              <a:spcBef>
                <a:spcPts val="700"/>
              </a:spcBef>
              <a:buClrTx/>
              <a:buFontTx/>
              <a:defRPr sz="3200">
                <a:solidFill>
                  <a:srgbClr val="FFFFFF"/>
                </a:solidFill>
              </a:defRPr>
            </a:lvl3pPr>
            <a:lvl4pPr marL="1737360" indent="-365760" algn="ctr">
              <a:spcBef>
                <a:spcPts val="700"/>
              </a:spcBef>
              <a:buClrTx/>
              <a:buFontTx/>
              <a:defRPr sz="3200">
                <a:solidFill>
                  <a:srgbClr val="FFFFFF"/>
                </a:solidFill>
              </a:defRPr>
            </a:lvl4pPr>
            <a:lvl5pPr marL="2194560" indent="-365760" algn="ctr">
              <a:spcBef>
                <a:spcPts val="700"/>
              </a:spcBef>
              <a:buClrTx/>
              <a:buFontTx/>
              <a:defRPr sz="3200">
                <a:solidFill>
                  <a:srgbClr val="FFFFFF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Fourth level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Fifth level</a:t>
            </a:r>
          </a:p>
        </p:txBody>
      </p:sp>
      <p:sp>
        <p:nvSpPr>
          <p:cNvPr id="87" name="Shape 87"/>
          <p:cNvSpPr>
            <a:spLocks noGrp="1"/>
          </p:cNvSpPr>
          <p:nvPr>
            <p:ph type="sldNum" sz="quarter" idx="2"/>
          </p:nvPr>
        </p:nvSpPr>
        <p:spPr>
          <a:xfrm>
            <a:off x="5148262" y="6462713"/>
            <a:ext cx="1905002" cy="276995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8480801"/>
      </p:ext>
    </p:extLst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image2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90" name="Shape 90"/>
          <p:cNvSpPr/>
          <p:nvPr/>
        </p:nvSpPr>
        <p:spPr>
          <a:xfrm>
            <a:off x="117476" y="6342084"/>
            <a:ext cx="1141413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eaLnBrk="1" fontAlgn="auto" hangingPunct="1">
              <a:spcAft>
                <a:spcPts val="0"/>
              </a:spcAft>
              <a:defRPr sz="1800"/>
            </a:pPr>
            <a:r>
              <a:rPr sz="1800" kern="0">
                <a:solidFill>
                  <a:sysClr val="windowText" lastClr="000000"/>
                </a:solidFill>
              </a:rPr>
              <a:t>www.wmo.int</a:t>
            </a:r>
          </a:p>
        </p:txBody>
      </p:sp>
      <p:sp>
        <p:nvSpPr>
          <p:cNvPr id="91" name="Shape 9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2" cy="566739"/>
          </a:xfrm>
          <a:prstGeom prst="rect">
            <a:avLst/>
          </a:prstGeom>
        </p:spPr>
        <p:txBody>
          <a:bodyPr anchor="b"/>
          <a:lstStyle>
            <a:lvl1pPr>
              <a:defRPr sz="2000">
                <a:solidFill>
                  <a:srgbClr val="FFFFFF"/>
                </a:solidFill>
                <a:latin typeface="Arial Narrow Bold"/>
                <a:ea typeface="Arial Narrow Bold"/>
                <a:cs typeface="Arial Narrow Bold"/>
                <a:sym typeface="Arial Narrow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92" name="Shape 92"/>
          <p:cNvSpPr>
            <a:spLocks noGrp="1"/>
          </p:cNvSpPr>
          <p:nvPr>
            <p:ph type="body" idx="1"/>
          </p:nvPr>
        </p:nvSpPr>
        <p:spPr>
          <a:xfrm>
            <a:off x="1792288" y="5367337"/>
            <a:ext cx="5486402" cy="804864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300"/>
              </a:spcBef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1400">
                <a:solidFill>
                  <a:srgbClr val="FFFFFF"/>
                </a:solidFill>
              </a:rPr>
              <a:t>Click to edit Master text styles</a:t>
            </a:r>
          </a:p>
        </p:txBody>
      </p:sp>
      <p:sp>
        <p:nvSpPr>
          <p:cNvPr id="93" name="Shape 93"/>
          <p:cNvSpPr>
            <a:spLocks noGrp="1"/>
          </p:cNvSpPr>
          <p:nvPr>
            <p:ph type="sldNum" sz="quarter" idx="2"/>
          </p:nvPr>
        </p:nvSpPr>
        <p:spPr>
          <a:xfrm>
            <a:off x="5148262" y="6462713"/>
            <a:ext cx="1905002" cy="276995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6794903"/>
      </p:ext>
    </p:extLst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image2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96" name="Shape 96"/>
          <p:cNvSpPr/>
          <p:nvPr/>
        </p:nvSpPr>
        <p:spPr>
          <a:xfrm>
            <a:off x="117476" y="6342084"/>
            <a:ext cx="1141413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eaLnBrk="1" fontAlgn="auto" hangingPunct="1">
              <a:spcAft>
                <a:spcPts val="0"/>
              </a:spcAft>
              <a:defRPr sz="1800"/>
            </a:pPr>
            <a:r>
              <a:rPr sz="1800" kern="0">
                <a:solidFill>
                  <a:sysClr val="windowText" lastClr="000000"/>
                </a:solidFill>
              </a:rPr>
              <a:t>www.wmo.int</a:t>
            </a:r>
          </a:p>
        </p:txBody>
      </p:sp>
      <p:sp>
        <p:nvSpPr>
          <p:cNvPr id="97" name="Shape 97"/>
          <p:cNvSpPr>
            <a:spLocks noGrp="1"/>
          </p:cNvSpPr>
          <p:nvPr>
            <p:ph type="title"/>
          </p:nvPr>
        </p:nvSpPr>
        <p:spPr>
          <a:xfrm>
            <a:off x="250825" y="3500438"/>
            <a:ext cx="8713790" cy="865189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98" name="Shape 98"/>
          <p:cNvSpPr>
            <a:spLocks noGrp="1"/>
          </p:cNvSpPr>
          <p:nvPr>
            <p:ph type="body" idx="1"/>
          </p:nvPr>
        </p:nvSpPr>
        <p:spPr>
          <a:xfrm>
            <a:off x="179387" y="4365626"/>
            <a:ext cx="8785226" cy="2492375"/>
          </a:xfrm>
          <a:prstGeom prst="rect">
            <a:avLst/>
          </a:prstGeom>
        </p:spPr>
        <p:txBody>
          <a:bodyPr/>
          <a:lstStyle>
            <a:lvl1pPr marL="342900" indent="-342900" algn="ctr">
              <a:spcBef>
                <a:spcPts val="400"/>
              </a:spcBef>
              <a:buClrTx/>
              <a:buSzTx/>
              <a:buFontTx/>
              <a:buNone/>
              <a:defRPr sz="2000">
                <a:solidFill>
                  <a:srgbClr val="FFFFFF"/>
                </a:solidFill>
              </a:defRPr>
            </a:lvl1pPr>
            <a:lvl2pPr marL="661307" indent="-204107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2pPr>
            <a:lvl3pPr marL="1104900" indent="-190500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3pPr>
            <a:lvl4pPr marL="1600200" indent="-228600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4pPr>
            <a:lvl5pPr marL="2057400" indent="-228600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Fourth level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Fifth level</a:t>
            </a:r>
          </a:p>
        </p:txBody>
      </p:sp>
      <p:sp>
        <p:nvSpPr>
          <p:cNvPr id="99" name="Shape 99"/>
          <p:cNvSpPr>
            <a:spLocks noGrp="1"/>
          </p:cNvSpPr>
          <p:nvPr>
            <p:ph type="sldNum" sz="quarter" idx="2"/>
          </p:nvPr>
        </p:nvSpPr>
        <p:spPr>
          <a:xfrm>
            <a:off x="5148262" y="6462713"/>
            <a:ext cx="1905002" cy="276995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574665"/>
      </p:ext>
    </p:extLst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image2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02" name="Shape 102"/>
          <p:cNvSpPr/>
          <p:nvPr/>
        </p:nvSpPr>
        <p:spPr>
          <a:xfrm>
            <a:off x="117476" y="6342084"/>
            <a:ext cx="1141413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eaLnBrk="1" fontAlgn="auto" hangingPunct="1">
              <a:spcAft>
                <a:spcPts val="0"/>
              </a:spcAft>
              <a:defRPr sz="1800"/>
            </a:pPr>
            <a:r>
              <a:rPr sz="1800" kern="0">
                <a:solidFill>
                  <a:sysClr val="windowText" lastClr="000000"/>
                </a:solidFill>
              </a:rPr>
              <a:t>www.wmo.int</a:t>
            </a:r>
          </a:p>
        </p:txBody>
      </p:sp>
      <p:sp>
        <p:nvSpPr>
          <p:cNvPr id="103" name="Shape 103"/>
          <p:cNvSpPr>
            <a:spLocks noGrp="1"/>
          </p:cNvSpPr>
          <p:nvPr>
            <p:ph type="title"/>
          </p:nvPr>
        </p:nvSpPr>
        <p:spPr>
          <a:xfrm>
            <a:off x="6769102" y="0"/>
            <a:ext cx="2195515" cy="6642101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104" name="Shape 104"/>
          <p:cNvSpPr>
            <a:spLocks noGrp="1"/>
          </p:cNvSpPr>
          <p:nvPr>
            <p:ph type="body" idx="1"/>
          </p:nvPr>
        </p:nvSpPr>
        <p:spPr>
          <a:xfrm>
            <a:off x="179388" y="188912"/>
            <a:ext cx="6437315" cy="6669091"/>
          </a:xfrm>
          <a:prstGeom prst="rect">
            <a:avLst/>
          </a:prstGeom>
        </p:spPr>
        <p:txBody>
          <a:bodyPr/>
          <a:lstStyle>
            <a:lvl1pPr marL="342900" indent="-342900" algn="ctr">
              <a:spcBef>
                <a:spcPts val="400"/>
              </a:spcBef>
              <a:buClrTx/>
              <a:buSzTx/>
              <a:buFontTx/>
              <a:buNone/>
              <a:defRPr sz="2000">
                <a:solidFill>
                  <a:srgbClr val="FFFFFF"/>
                </a:solidFill>
              </a:defRPr>
            </a:lvl1pPr>
            <a:lvl2pPr marL="661307" indent="-204107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2pPr>
            <a:lvl3pPr marL="1104900" indent="-190500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3pPr>
            <a:lvl4pPr marL="1600200" indent="-228600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4pPr>
            <a:lvl5pPr marL="2057400" indent="-228600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Fourth level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Fifth level</a:t>
            </a:r>
          </a:p>
        </p:txBody>
      </p:sp>
      <p:sp>
        <p:nvSpPr>
          <p:cNvPr id="105" name="Shape 105"/>
          <p:cNvSpPr>
            <a:spLocks noGrp="1"/>
          </p:cNvSpPr>
          <p:nvPr>
            <p:ph type="sldNum" sz="quarter" idx="2"/>
          </p:nvPr>
        </p:nvSpPr>
        <p:spPr>
          <a:xfrm>
            <a:off x="5148262" y="6462713"/>
            <a:ext cx="1905002" cy="276995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4208380"/>
      </p:ext>
    </p:extLst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image3.png" descr="wmo_ppt_2012.psd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14" name="Shape 114"/>
          <p:cNvSpPr/>
          <p:nvPr/>
        </p:nvSpPr>
        <p:spPr>
          <a:xfrm>
            <a:off x="468312" y="1341438"/>
            <a:ext cx="1079502" cy="3693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spcBef>
                <a:spcPts val="1000"/>
              </a:spcBef>
              <a:defRPr sz="1800" b="1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pPr eaLnBrk="1" fontAlgn="auto" hangingPunct="1">
              <a:spcAft>
                <a:spcPts val="0"/>
              </a:spcAft>
              <a:defRPr b="0">
                <a:solidFill>
                  <a:srgbClr val="000000"/>
                </a:solidFill>
              </a:defRPr>
            </a:pPr>
            <a:r>
              <a:rPr b="0" kern="0">
                <a:solidFill>
                  <a:srgbClr val="000000"/>
                </a:solidFill>
              </a:rPr>
              <a:t>WMO</a:t>
            </a:r>
          </a:p>
        </p:txBody>
      </p:sp>
      <p:sp>
        <p:nvSpPr>
          <p:cNvPr id="115" name="Shape 115"/>
          <p:cNvSpPr>
            <a:spLocks noGrp="1"/>
          </p:cNvSpPr>
          <p:nvPr>
            <p:ph type="title"/>
          </p:nvPr>
        </p:nvSpPr>
        <p:spPr>
          <a:xfrm>
            <a:off x="1908175" y="0"/>
            <a:ext cx="6985000" cy="1990725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rgbClr val="FFFF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116" name="Shape 116"/>
          <p:cNvSpPr>
            <a:spLocks noGrp="1"/>
          </p:cNvSpPr>
          <p:nvPr>
            <p:ph type="body" idx="1"/>
          </p:nvPr>
        </p:nvSpPr>
        <p:spPr>
          <a:xfrm>
            <a:off x="1908175" y="3405188"/>
            <a:ext cx="6985000" cy="3452813"/>
          </a:xfrm>
          <a:prstGeom prst="rect">
            <a:avLst/>
          </a:prstGeom>
        </p:spPr>
        <p:txBody>
          <a:bodyPr/>
          <a:lstStyle>
            <a:lvl1pPr marL="0" indent="0">
              <a:defRPr>
                <a:solidFill>
                  <a:srgbClr val="FFFF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FFFFFF"/>
                </a:solidFill>
              </a:rPr>
              <a:t>Click to edit Master subtitle style</a:t>
            </a:r>
          </a:p>
        </p:txBody>
      </p:sp>
      <p:sp>
        <p:nvSpPr>
          <p:cNvPr id="117" name="Shape 117"/>
          <p:cNvSpPr>
            <a:spLocks noGrp="1"/>
          </p:cNvSpPr>
          <p:nvPr>
            <p:ph type="sldNum" sz="quarter" idx="2"/>
          </p:nvPr>
        </p:nvSpPr>
        <p:spPr>
          <a:xfrm>
            <a:off x="5795964" y="6467477"/>
            <a:ext cx="1152527" cy="276995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709530"/>
      </p:ext>
    </p:extLst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1" cy="1362075"/>
          </a:xfrm>
          <a:prstGeom prst="rect">
            <a:avLst/>
          </a:prstGeom>
        </p:spPr>
        <p:txBody>
          <a:bodyPr anchor="t"/>
          <a:lstStyle>
            <a:lvl1pPr>
              <a:defRPr sz="4000" cap="all"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 cap="none"/>
            </a:pPr>
            <a:r>
              <a:rPr sz="4000" cap="all"/>
              <a:t>Click to edit Master title style</a:t>
            </a:r>
          </a:p>
        </p:txBody>
      </p:sp>
      <p:sp>
        <p:nvSpPr>
          <p:cNvPr id="120" name="Shape 120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1" cy="1500189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ClrTx/>
              <a:buSzTx/>
              <a:buFontTx/>
              <a:buNone/>
              <a:defRPr sz="2000"/>
            </a:lvl1pPr>
          </a:lstStyle>
          <a:p>
            <a:pPr lvl="0">
              <a:defRPr sz="1800"/>
            </a:pPr>
            <a:r>
              <a:rPr sz="2000"/>
              <a:t>Click to edit Master text styles</a:t>
            </a:r>
          </a:p>
        </p:txBody>
      </p:sp>
      <p:sp>
        <p:nvSpPr>
          <p:cNvPr id="121" name="Shape 12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4828603"/>
      </p:ext>
    </p:extLst>
  </p:cSld>
  <p:clrMapOvr>
    <a:masterClrMapping/>
  </p:clrMapOvr>
  <p:transition spd="med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hape 123"/>
          <p:cNvSpPr>
            <a:spLocks noGrp="1"/>
          </p:cNvSpPr>
          <p:nvPr>
            <p:ph type="title"/>
          </p:nvPr>
        </p:nvSpPr>
        <p:spPr>
          <a:xfrm>
            <a:off x="250825" y="0"/>
            <a:ext cx="8713790" cy="1169989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000"/>
              <a:t>Click to edit Master title style</a:t>
            </a:r>
          </a:p>
        </p:txBody>
      </p:sp>
      <p:sp>
        <p:nvSpPr>
          <p:cNvPr id="124" name="Shape 124"/>
          <p:cNvSpPr>
            <a:spLocks noGrp="1"/>
          </p:cNvSpPr>
          <p:nvPr>
            <p:ph type="body" idx="1"/>
          </p:nvPr>
        </p:nvSpPr>
        <p:spPr>
          <a:xfrm>
            <a:off x="1403350" y="1412876"/>
            <a:ext cx="3703638" cy="5445125"/>
          </a:xfrm>
          <a:prstGeom prst="rect">
            <a:avLst/>
          </a:prstGeom>
        </p:spPr>
        <p:txBody>
          <a:bodyPr/>
          <a:lstStyle>
            <a:lvl2pPr marL="1079500" indent="-622300"/>
            <a:lvl3pPr marL="1554478" indent="-640078"/>
            <a:lvl4pPr marL="1964265" indent="-592665"/>
            <a:lvl5pPr marL="2421465" indent="-592665"/>
          </a:lstStyle>
          <a:p>
            <a:pPr lvl="0">
              <a:defRPr sz="1800"/>
            </a:pPr>
            <a:r>
              <a:rPr sz="2800"/>
              <a:t>Click to edit Master text styles</a:t>
            </a:r>
          </a:p>
          <a:p>
            <a:pPr lvl="1">
              <a:defRPr sz="1800"/>
            </a:pPr>
            <a:r>
              <a:rPr sz="2800"/>
              <a:t>Second level</a:t>
            </a:r>
          </a:p>
          <a:p>
            <a:pPr lvl="2">
              <a:defRPr sz="1800"/>
            </a:pPr>
            <a:r>
              <a:rPr sz="2800"/>
              <a:t>Third level</a:t>
            </a:r>
          </a:p>
          <a:p>
            <a:pPr lvl="3">
              <a:defRPr sz="1800"/>
            </a:pPr>
            <a:r>
              <a:rPr sz="2800"/>
              <a:t>Fourth level</a:t>
            </a:r>
          </a:p>
          <a:p>
            <a:pPr lvl="4">
              <a:defRPr sz="1800"/>
            </a:pPr>
            <a:r>
              <a:rPr sz="2800"/>
              <a:t>Fifth level</a:t>
            </a:r>
          </a:p>
        </p:txBody>
      </p:sp>
      <p:sp>
        <p:nvSpPr>
          <p:cNvPr id="125" name="Shape 12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9308222"/>
      </p:ext>
    </p:extLst>
  </p:cSld>
  <p:clrMapOvr>
    <a:masterClrMapping/>
  </p:clrMapOvr>
  <p:transition spd="med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/>
          </p:cNvSpPr>
          <p:nvPr>
            <p:ph type="title"/>
          </p:nvPr>
        </p:nvSpPr>
        <p:spPr>
          <a:xfrm>
            <a:off x="1331640" y="159492"/>
            <a:ext cx="7355162" cy="1138419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000"/>
              <a:t>Click to edit Master title style</a:t>
            </a:r>
          </a:p>
        </p:txBody>
      </p:sp>
      <p:sp>
        <p:nvSpPr>
          <p:cNvPr id="128" name="Shape 128"/>
          <p:cNvSpPr>
            <a:spLocks noGrp="1"/>
          </p:cNvSpPr>
          <p:nvPr>
            <p:ph type="body" idx="1"/>
          </p:nvPr>
        </p:nvSpPr>
        <p:spPr>
          <a:xfrm>
            <a:off x="457200" y="1297907"/>
            <a:ext cx="4040188" cy="87696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ClrTx/>
              <a:buSzTx/>
              <a:buFontTx/>
              <a:buNone/>
              <a:defRPr sz="2400"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/>
            </a:pPr>
            <a:r>
              <a:rPr sz="2400"/>
              <a:t>Click to edit Master text styles</a:t>
            </a:r>
          </a:p>
        </p:txBody>
      </p:sp>
      <p:sp>
        <p:nvSpPr>
          <p:cNvPr id="129" name="Shape 12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310843"/>
      </p:ext>
    </p:extLst>
  </p:cSld>
  <p:clrMapOvr>
    <a:masterClrMapping/>
  </p:clrMapOvr>
  <p:transition spd="med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>
            <a:spLocks noGrp="1"/>
          </p:cNvSpPr>
          <p:nvPr>
            <p:ph type="title"/>
          </p:nvPr>
        </p:nvSpPr>
        <p:spPr>
          <a:xfrm>
            <a:off x="250825" y="0"/>
            <a:ext cx="8713790" cy="1169989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000"/>
              <a:t>Click to edit Master title style</a:t>
            </a:r>
          </a:p>
        </p:txBody>
      </p:sp>
      <p:sp>
        <p:nvSpPr>
          <p:cNvPr id="132" name="Shape 132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155652"/>
      </p:ext>
    </p:extLst>
  </p:cSld>
  <p:clrMapOvr>
    <a:masterClrMapping/>
  </p:clrMapOvr>
  <p:transition spd="med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792101"/>
      </p:ext>
    </p:extLst>
  </p:cSld>
  <p:clrMapOvr>
    <a:masterClrMapping/>
  </p:clrMapOvr>
  <p:transition spd="med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hape 136"/>
          <p:cNvSpPr>
            <a:spLocks noGrp="1"/>
          </p:cNvSpPr>
          <p:nvPr>
            <p:ph type="title"/>
          </p:nvPr>
        </p:nvSpPr>
        <p:spPr>
          <a:xfrm>
            <a:off x="1331642" y="1"/>
            <a:ext cx="7344817" cy="138539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</a:lstStyle>
          <a:p>
            <a:pPr lvl="0">
              <a:defRPr sz="1800"/>
            </a:pPr>
            <a:r>
              <a:rPr sz="3200"/>
              <a:t>Click to edit Master title style</a:t>
            </a:r>
          </a:p>
        </p:txBody>
      </p:sp>
      <p:sp>
        <p:nvSpPr>
          <p:cNvPr id="137" name="Shape 137"/>
          <p:cNvSpPr>
            <a:spLocks noGrp="1"/>
          </p:cNvSpPr>
          <p:nvPr>
            <p:ph type="body" idx="1"/>
          </p:nvPr>
        </p:nvSpPr>
        <p:spPr>
          <a:xfrm>
            <a:off x="3575050" y="1412777"/>
            <a:ext cx="5111750" cy="5445225"/>
          </a:xfrm>
          <a:prstGeom prst="rect">
            <a:avLst/>
          </a:prstGeom>
        </p:spPr>
        <p:txBody>
          <a:bodyPr/>
          <a:lstStyle>
            <a:lvl1pPr>
              <a:spcBef>
                <a:spcPts val="700"/>
              </a:spcBef>
              <a:defRPr sz="3200"/>
            </a:lvl1pPr>
            <a:lvl2pPr marL="1066800" indent="-609600">
              <a:spcBef>
                <a:spcPts val="700"/>
              </a:spcBef>
              <a:defRPr sz="3200"/>
            </a:lvl2pPr>
            <a:lvl3pPr marL="1524000" indent="-609600">
              <a:spcBef>
                <a:spcPts val="700"/>
              </a:spcBef>
              <a:defRPr sz="3200"/>
            </a:lvl3pPr>
            <a:lvl4pPr marL="1981200" indent="-609600">
              <a:spcBef>
                <a:spcPts val="700"/>
              </a:spcBef>
              <a:defRPr sz="3200"/>
            </a:lvl4pPr>
            <a:lvl5pPr marL="2438400" indent="-609600">
              <a:spcBef>
                <a:spcPts val="700"/>
              </a:spcBef>
              <a:defRPr sz="3200"/>
            </a:lvl5pPr>
          </a:lstStyle>
          <a:p>
            <a:pPr lvl="0">
              <a:defRPr sz="1800"/>
            </a:pPr>
            <a:r>
              <a:rPr sz="3200"/>
              <a:t>Click to edit Master text styles</a:t>
            </a:r>
          </a:p>
          <a:p>
            <a:pPr lvl="1">
              <a:defRPr sz="1800"/>
            </a:pPr>
            <a:r>
              <a:rPr sz="3200"/>
              <a:t>Second level</a:t>
            </a:r>
          </a:p>
          <a:p>
            <a:pPr lvl="2">
              <a:defRPr sz="1800"/>
            </a:pPr>
            <a:r>
              <a:rPr sz="3200"/>
              <a:t>Third level</a:t>
            </a:r>
          </a:p>
          <a:p>
            <a:pPr lvl="3">
              <a:defRPr sz="1800"/>
            </a:pPr>
            <a:r>
              <a:rPr sz="3200"/>
              <a:t>Fourth level</a:t>
            </a:r>
          </a:p>
          <a:p>
            <a:pPr lvl="4">
              <a:defRPr sz="1800"/>
            </a:pPr>
            <a:r>
              <a:rPr sz="3200"/>
              <a:t>Fifth level</a:t>
            </a:r>
          </a:p>
        </p:txBody>
      </p:sp>
      <p:sp>
        <p:nvSpPr>
          <p:cNvPr id="138" name="Shape 13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7401544"/>
      </p:ext>
    </p:extLst>
  </p:cSld>
  <p:clrMapOvr>
    <a:masterClrMapping/>
  </p:clrMapOvr>
  <p:transition spd="med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2" cy="566739"/>
          </a:xfrm>
          <a:prstGeom prst="rect">
            <a:avLst/>
          </a:prstGeom>
        </p:spPr>
        <p:txBody>
          <a:bodyPr anchor="b"/>
          <a:lstStyle>
            <a:lvl1pPr>
              <a:defRPr sz="2000"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/>
            </a:pPr>
            <a:r>
              <a:rPr sz="2000"/>
              <a:t>Click to edit Master title style</a:t>
            </a:r>
          </a:p>
        </p:txBody>
      </p:sp>
      <p:sp>
        <p:nvSpPr>
          <p:cNvPr id="141" name="Shape 141"/>
          <p:cNvSpPr>
            <a:spLocks noGrp="1"/>
          </p:cNvSpPr>
          <p:nvPr>
            <p:ph type="body" idx="1"/>
          </p:nvPr>
        </p:nvSpPr>
        <p:spPr>
          <a:xfrm>
            <a:off x="1792288" y="5367337"/>
            <a:ext cx="5486402" cy="80486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ClrTx/>
              <a:buSzTx/>
              <a:buFontTx/>
              <a:buNone/>
              <a:defRPr sz="1400"/>
            </a:lvl1pPr>
          </a:lstStyle>
          <a:p>
            <a:pPr lvl="0">
              <a:defRPr sz="1800"/>
            </a:pPr>
            <a:r>
              <a:rPr sz="1400"/>
              <a:t>Click to edit Master text styles</a:t>
            </a:r>
          </a:p>
        </p:txBody>
      </p:sp>
      <p:sp>
        <p:nvSpPr>
          <p:cNvPr id="142" name="Shape 142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113966"/>
      </p:ext>
    </p:extLst>
  </p:cSld>
  <p:clrMapOvr>
    <a:masterClrMapping/>
  </p:clrMapOvr>
  <p:transition spd="med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Shape 14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000"/>
              <a:t>Click to edit Master title style</a:t>
            </a:r>
          </a:p>
        </p:txBody>
      </p:sp>
      <p:sp>
        <p:nvSpPr>
          <p:cNvPr id="145" name="Shape 145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2800"/>
              <a:t>Click to edit Master text styles</a:t>
            </a:r>
          </a:p>
          <a:p>
            <a:pPr lvl="1">
              <a:defRPr sz="1800"/>
            </a:pPr>
            <a:r>
              <a:rPr sz="2800"/>
              <a:t>Second level</a:t>
            </a:r>
          </a:p>
          <a:p>
            <a:pPr lvl="2">
              <a:defRPr sz="1800"/>
            </a:pPr>
            <a:r>
              <a:rPr sz="2800"/>
              <a:t>Third level</a:t>
            </a:r>
          </a:p>
          <a:p>
            <a:pPr lvl="3">
              <a:defRPr sz="1800"/>
            </a:pPr>
            <a:r>
              <a:rPr sz="2800"/>
              <a:t>Fourth level</a:t>
            </a:r>
          </a:p>
          <a:p>
            <a:pPr lvl="4">
              <a:defRPr sz="1800"/>
            </a:pPr>
            <a:r>
              <a:rPr sz="2800"/>
              <a:t>Fifth level</a:t>
            </a:r>
          </a:p>
        </p:txBody>
      </p:sp>
      <p:sp>
        <p:nvSpPr>
          <p:cNvPr id="146" name="Shape 14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461494"/>
      </p:ext>
    </p:extLst>
  </p:cSld>
  <p:clrMapOvr>
    <a:masterClrMapping/>
  </p:clrMapOvr>
  <p:transition spd="med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>
            <a:spLocks noGrp="1"/>
          </p:cNvSpPr>
          <p:nvPr>
            <p:ph type="title"/>
          </p:nvPr>
        </p:nvSpPr>
        <p:spPr>
          <a:xfrm>
            <a:off x="7075490" y="0"/>
            <a:ext cx="1889127" cy="6284915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000"/>
              <a:t>Click to edit Master title style</a:t>
            </a:r>
          </a:p>
        </p:txBody>
      </p:sp>
      <p:sp>
        <p:nvSpPr>
          <p:cNvPr id="149" name="Shape 149"/>
          <p:cNvSpPr>
            <a:spLocks noGrp="1"/>
          </p:cNvSpPr>
          <p:nvPr>
            <p:ph type="body" idx="1"/>
          </p:nvPr>
        </p:nvSpPr>
        <p:spPr>
          <a:xfrm>
            <a:off x="1403350" y="188912"/>
            <a:ext cx="5519738" cy="6669091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2800"/>
              <a:t>Click to edit Master text styles</a:t>
            </a:r>
          </a:p>
          <a:p>
            <a:pPr lvl="1">
              <a:defRPr sz="1800"/>
            </a:pPr>
            <a:r>
              <a:rPr sz="2800"/>
              <a:t>Second level</a:t>
            </a:r>
          </a:p>
          <a:p>
            <a:pPr lvl="2">
              <a:defRPr sz="1800"/>
            </a:pPr>
            <a:r>
              <a:rPr sz="2800"/>
              <a:t>Third level</a:t>
            </a:r>
          </a:p>
          <a:p>
            <a:pPr lvl="3">
              <a:defRPr sz="1800"/>
            </a:pPr>
            <a:r>
              <a:rPr sz="2800"/>
              <a:t>Fourth level</a:t>
            </a:r>
          </a:p>
          <a:p>
            <a:pPr lvl="4">
              <a:defRPr sz="1800"/>
            </a:pPr>
            <a:r>
              <a:rPr sz="2800"/>
              <a:t>Fifth level</a:t>
            </a:r>
          </a:p>
        </p:txBody>
      </p:sp>
      <p:sp>
        <p:nvSpPr>
          <p:cNvPr id="150" name="Shape 15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181786"/>
      </p:ext>
    </p:extLst>
  </p:cSld>
  <p:clrMapOvr>
    <a:masterClrMapping/>
  </p:clrMapOvr>
  <p:transition spd="med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image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2914651"/>
            <a:ext cx="9144000" cy="144463"/>
          </a:xfrm>
          <a:prstGeom prst="rect">
            <a:avLst/>
          </a:prstGeom>
          <a:ln w="12700">
            <a:miter lim="400000"/>
          </a:ln>
        </p:spPr>
      </p:pic>
      <p:sp>
        <p:nvSpPr>
          <p:cNvPr id="153" name="Shape 153"/>
          <p:cNvSpPr>
            <a:spLocks noGrp="1"/>
          </p:cNvSpPr>
          <p:nvPr>
            <p:ph type="title"/>
          </p:nvPr>
        </p:nvSpPr>
        <p:spPr>
          <a:xfrm>
            <a:off x="614362" y="1485900"/>
            <a:ext cx="7916864" cy="827091"/>
          </a:xfrm>
          <a:prstGeom prst="rect">
            <a:avLst/>
          </a:prstGeom>
        </p:spPr>
        <p:txBody>
          <a:bodyPr/>
          <a:lstStyle>
            <a:lvl1pPr defTabSz="457200">
              <a:defRPr sz="3200">
                <a:solidFill>
                  <a:srgbClr val="0E5F7E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0E5F7E"/>
                </a:solidFill>
              </a:rPr>
              <a:t>Click to edit Master title style</a:t>
            </a:r>
          </a:p>
        </p:txBody>
      </p:sp>
      <p:sp>
        <p:nvSpPr>
          <p:cNvPr id="154" name="Shape 154"/>
          <p:cNvSpPr>
            <a:spLocks noGrp="1"/>
          </p:cNvSpPr>
          <p:nvPr>
            <p:ph type="body" idx="1"/>
          </p:nvPr>
        </p:nvSpPr>
        <p:spPr>
          <a:xfrm>
            <a:off x="614362" y="2312988"/>
            <a:ext cx="7916864" cy="2433639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Tx/>
              <a:buFontTx/>
              <a:buNone/>
              <a:defRPr sz="1800">
                <a:solidFill>
                  <a:srgbClr val="666666"/>
                </a:solidFill>
              </a:defRPr>
            </a:lvl1pPr>
          </a:lstStyle>
          <a:p>
            <a:pPr lvl="0">
              <a:defRPr>
                <a:solidFill>
                  <a:srgbClr val="000000"/>
                </a:solidFill>
              </a:defRPr>
            </a:pPr>
            <a:r>
              <a:rPr>
                <a:solidFill>
                  <a:srgbClr val="666666"/>
                </a:solidFill>
              </a:rPr>
              <a:t>Click to edit Master subtitle style</a:t>
            </a:r>
          </a:p>
        </p:txBody>
      </p:sp>
      <p:pic>
        <p:nvPicPr>
          <p:cNvPr id="155" name="image5.png" descr="logo.eps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7200" y="439738"/>
            <a:ext cx="1346200" cy="977901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850903206"/>
      </p:ext>
    </p:extLst>
  </p:cSld>
  <p:clrMapOvr>
    <a:masterClrMapping/>
  </p:clrMapOvr>
  <p:transition spd="med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image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600202"/>
            <a:ext cx="9144000" cy="1444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58" name="image5.png" descr="logo.eps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7200" y="439738"/>
            <a:ext cx="1346200" cy="977901"/>
          </a:xfrm>
          <a:prstGeom prst="rect">
            <a:avLst/>
          </a:prstGeom>
          <a:ln w="12700">
            <a:miter lim="400000"/>
          </a:ln>
        </p:spPr>
      </p:pic>
      <p:sp>
        <p:nvSpPr>
          <p:cNvPr id="159" name="Shape 159"/>
          <p:cNvSpPr>
            <a:spLocks noGrp="1"/>
          </p:cNvSpPr>
          <p:nvPr>
            <p:ph type="title"/>
          </p:nvPr>
        </p:nvSpPr>
        <p:spPr>
          <a:xfrm>
            <a:off x="2155910" y="0"/>
            <a:ext cx="6530890" cy="1692277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>
              <a:defRPr sz="2800">
                <a:solidFill>
                  <a:srgbClr val="0E5F7E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0E5F7E"/>
                </a:solidFill>
              </a:rPr>
              <a:t>Click to edit Master title style</a:t>
            </a:r>
          </a:p>
        </p:txBody>
      </p:sp>
      <p:sp>
        <p:nvSpPr>
          <p:cNvPr id="160" name="Shape 160"/>
          <p:cNvSpPr>
            <a:spLocks noGrp="1"/>
          </p:cNvSpPr>
          <p:nvPr>
            <p:ph type="body" idx="1"/>
          </p:nvPr>
        </p:nvSpPr>
        <p:spPr>
          <a:xfrm>
            <a:off x="254000" y="1968501"/>
            <a:ext cx="8637590" cy="4889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800"/>
              </a:spcBef>
              <a:buClrTx/>
              <a:buSzTx/>
              <a:buFontTx/>
              <a:buNone/>
              <a:defRPr sz="2400">
                <a:solidFill>
                  <a:srgbClr val="666666"/>
                </a:solidFill>
              </a:defRPr>
            </a:lvl1pPr>
            <a:lvl2pPr marL="742950" indent="-285750">
              <a:spcBef>
                <a:spcPts val="800"/>
              </a:spcBef>
              <a:buClrTx/>
              <a:buFontTx/>
              <a:buChar char="•"/>
              <a:defRPr sz="2400">
                <a:solidFill>
                  <a:srgbClr val="666666"/>
                </a:solidFill>
              </a:defRPr>
            </a:lvl2pPr>
            <a:lvl3pPr marL="1143000" indent="-228600">
              <a:spcBef>
                <a:spcPts val="800"/>
              </a:spcBef>
              <a:buClrTx/>
              <a:buFontTx/>
              <a:buChar char="−"/>
              <a:defRPr sz="2400">
                <a:solidFill>
                  <a:srgbClr val="666666"/>
                </a:solidFill>
              </a:defRPr>
            </a:lvl3pPr>
            <a:lvl4pPr marL="1600200" indent="-228600">
              <a:spcBef>
                <a:spcPts val="800"/>
              </a:spcBef>
              <a:buClrTx/>
              <a:buFontTx/>
              <a:buChar char="–"/>
              <a:defRPr sz="2400">
                <a:solidFill>
                  <a:srgbClr val="666666"/>
                </a:solidFill>
              </a:defRPr>
            </a:lvl4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666666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666666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666666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666666"/>
                </a:solidFill>
              </a:rPr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4100848767"/>
      </p:ext>
    </p:extLst>
  </p:cSld>
  <p:clrMapOvr>
    <a:masterClrMapping/>
  </p:clrMapOvr>
  <p:transition spd="med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image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600202"/>
            <a:ext cx="9144000" cy="1444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63" name="image5.png" descr="logo.eps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7200" y="439738"/>
            <a:ext cx="1346200" cy="977901"/>
          </a:xfrm>
          <a:prstGeom prst="rect">
            <a:avLst/>
          </a:prstGeom>
          <a:ln w="12700">
            <a:miter lim="400000"/>
          </a:ln>
        </p:spPr>
      </p:pic>
      <p:sp>
        <p:nvSpPr>
          <p:cNvPr id="164" name="Shape 164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1" cy="1362075"/>
          </a:xfrm>
          <a:prstGeom prst="rect">
            <a:avLst/>
          </a:prstGeom>
        </p:spPr>
        <p:txBody>
          <a:bodyPr anchor="t"/>
          <a:lstStyle>
            <a:lvl1pPr defTabSz="457200">
              <a:defRPr sz="2800" cap="all">
                <a:solidFill>
                  <a:srgbClr val="0E5F7E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2800" cap="all">
                <a:solidFill>
                  <a:srgbClr val="0E5F7E"/>
                </a:solidFill>
              </a:rPr>
              <a:t>Click to edit Master title style</a:t>
            </a:r>
          </a:p>
        </p:txBody>
      </p:sp>
      <p:sp>
        <p:nvSpPr>
          <p:cNvPr id="165" name="Shape 165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1" cy="1500189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700"/>
              </a:spcBef>
              <a:buClrTx/>
              <a:buSzTx/>
              <a:buFontTx/>
              <a:buNone/>
              <a:defRPr sz="2000">
                <a:solidFill>
                  <a:srgbClr val="9E9E9E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9E9E9E"/>
                </a:solidFill>
              </a:rPr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15135100"/>
      </p:ext>
    </p:extLst>
  </p:cSld>
  <p:clrMapOvr>
    <a:masterClrMapping/>
  </p:clrMapOvr>
  <p:transition spd="med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image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600202"/>
            <a:ext cx="9144000" cy="1444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68" name="image5.png" descr="logo.eps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7200" y="439738"/>
            <a:ext cx="1346200" cy="977901"/>
          </a:xfrm>
          <a:prstGeom prst="rect">
            <a:avLst/>
          </a:prstGeom>
          <a:ln w="12700">
            <a:miter lim="400000"/>
          </a:ln>
        </p:spPr>
      </p:pic>
      <p:sp>
        <p:nvSpPr>
          <p:cNvPr id="169" name="Shape 169"/>
          <p:cNvSpPr>
            <a:spLocks noGrp="1"/>
          </p:cNvSpPr>
          <p:nvPr>
            <p:ph type="title"/>
          </p:nvPr>
        </p:nvSpPr>
        <p:spPr>
          <a:xfrm>
            <a:off x="1920877" y="0"/>
            <a:ext cx="6994525" cy="1692277"/>
          </a:xfrm>
          <a:prstGeom prst="rect">
            <a:avLst/>
          </a:prstGeom>
        </p:spPr>
        <p:txBody>
          <a:bodyPr/>
          <a:lstStyle>
            <a:lvl1pPr algn="ctr" defTabSz="457200">
              <a:defRPr sz="3200">
                <a:solidFill>
                  <a:srgbClr val="0E5F7E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0E5F7E"/>
                </a:solidFill>
              </a:rPr>
              <a:t>Click to edit Master title style</a:t>
            </a:r>
          </a:p>
        </p:txBody>
      </p:sp>
      <p:sp>
        <p:nvSpPr>
          <p:cNvPr id="170" name="Shape 170"/>
          <p:cNvSpPr>
            <a:spLocks noGrp="1"/>
          </p:cNvSpPr>
          <p:nvPr>
            <p:ph type="body" idx="1"/>
          </p:nvPr>
        </p:nvSpPr>
        <p:spPr>
          <a:xfrm>
            <a:off x="457200" y="1975668"/>
            <a:ext cx="4038600" cy="4882333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700"/>
              </a:spcBef>
              <a:buClrTx/>
              <a:buFontTx/>
              <a:buChar char="•"/>
              <a:defRPr sz="2000">
                <a:solidFill>
                  <a:srgbClr val="666666"/>
                </a:solidFill>
              </a:defRPr>
            </a:lvl1pPr>
            <a:lvl2pPr marL="774700" indent="-317500">
              <a:spcBef>
                <a:spcPts val="700"/>
              </a:spcBef>
              <a:buClrTx/>
              <a:buFontTx/>
              <a:buChar char="–"/>
              <a:defRPr sz="2000">
                <a:solidFill>
                  <a:srgbClr val="666666"/>
                </a:solidFill>
              </a:defRPr>
            </a:lvl2pPr>
            <a:lvl3pPr marL="1200150" indent="-285750">
              <a:spcBef>
                <a:spcPts val="700"/>
              </a:spcBef>
              <a:buClrTx/>
              <a:buFontTx/>
              <a:buChar char="•"/>
              <a:defRPr sz="2000">
                <a:solidFill>
                  <a:srgbClr val="666666"/>
                </a:solidFill>
              </a:defRPr>
            </a:lvl3pPr>
            <a:lvl4pPr marL="1698170" indent="-326570">
              <a:spcBef>
                <a:spcPts val="700"/>
              </a:spcBef>
              <a:buClrTx/>
              <a:buFontTx/>
              <a:buChar char="–"/>
              <a:defRPr sz="2000">
                <a:solidFill>
                  <a:srgbClr val="666666"/>
                </a:solidFill>
              </a:defRPr>
            </a:lvl4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666666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666666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666666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666666"/>
                </a:solidFill>
              </a:rPr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214039471"/>
      </p:ext>
    </p:extLst>
  </p:cSld>
  <p:clrMapOvr>
    <a:masterClrMapping/>
  </p:clrMapOvr>
  <p:transition spd="med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image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600202"/>
            <a:ext cx="9144000" cy="1444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73" name="image5.png" descr="logo.eps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7200" y="439738"/>
            <a:ext cx="1346200" cy="977901"/>
          </a:xfrm>
          <a:prstGeom prst="rect">
            <a:avLst/>
          </a:prstGeom>
          <a:ln w="12700">
            <a:miter lim="400000"/>
          </a:ln>
        </p:spPr>
      </p:pic>
      <p:sp>
        <p:nvSpPr>
          <p:cNvPr id="174" name="Shape 174"/>
          <p:cNvSpPr>
            <a:spLocks noGrp="1"/>
          </p:cNvSpPr>
          <p:nvPr>
            <p:ph type="title"/>
          </p:nvPr>
        </p:nvSpPr>
        <p:spPr>
          <a:xfrm>
            <a:off x="1920877" y="197591"/>
            <a:ext cx="6994525" cy="1297095"/>
          </a:xfrm>
          <a:prstGeom prst="rect">
            <a:avLst/>
          </a:prstGeom>
        </p:spPr>
        <p:txBody>
          <a:bodyPr/>
          <a:lstStyle>
            <a:lvl1pPr algn="ctr" defTabSz="457200">
              <a:defRPr sz="3200">
                <a:solidFill>
                  <a:srgbClr val="0E5F7E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0E5F7E"/>
                </a:solidFill>
              </a:rPr>
              <a:t>Click to edit Master title style</a:t>
            </a:r>
          </a:p>
        </p:txBody>
      </p:sp>
      <p:sp>
        <p:nvSpPr>
          <p:cNvPr id="175" name="Shape 175"/>
          <p:cNvSpPr>
            <a:spLocks noGrp="1"/>
          </p:cNvSpPr>
          <p:nvPr>
            <p:ph type="body" idx="1"/>
          </p:nvPr>
        </p:nvSpPr>
        <p:spPr>
          <a:xfrm>
            <a:off x="457200" y="1494683"/>
            <a:ext cx="4040188" cy="802424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700"/>
              </a:spcBef>
              <a:buClrTx/>
              <a:buSzTx/>
              <a:buFontTx/>
              <a:buNone/>
              <a:defRPr sz="2000">
                <a:solidFill>
                  <a:srgbClr val="0E5F7E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0E5F7E"/>
                </a:solidFill>
              </a:rPr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56849073"/>
      </p:ext>
    </p:extLst>
  </p:cSld>
  <p:clrMapOvr>
    <a:masterClrMapping/>
  </p:clrMapOvr>
  <p:transition spd="med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" name="image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600202"/>
            <a:ext cx="9144000" cy="1444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78" name="image5.png" descr="logo.eps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7200" y="439738"/>
            <a:ext cx="1346200" cy="977901"/>
          </a:xfrm>
          <a:prstGeom prst="rect">
            <a:avLst/>
          </a:prstGeom>
          <a:ln w="12700">
            <a:miter lim="400000"/>
          </a:ln>
        </p:spPr>
      </p:pic>
      <p:sp>
        <p:nvSpPr>
          <p:cNvPr id="179" name="Shape 179"/>
          <p:cNvSpPr>
            <a:spLocks noGrp="1"/>
          </p:cNvSpPr>
          <p:nvPr>
            <p:ph type="title"/>
          </p:nvPr>
        </p:nvSpPr>
        <p:spPr>
          <a:xfrm>
            <a:off x="1920877" y="0"/>
            <a:ext cx="6994525" cy="1692277"/>
          </a:xfrm>
          <a:prstGeom prst="rect">
            <a:avLst/>
          </a:prstGeom>
        </p:spPr>
        <p:txBody>
          <a:bodyPr/>
          <a:lstStyle>
            <a:lvl1pPr algn="ctr" defTabSz="457200">
              <a:defRPr sz="3200">
                <a:solidFill>
                  <a:srgbClr val="0E5F7E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0E5F7E"/>
                </a:solidFill>
              </a:rPr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13655393"/>
      </p:ext>
    </p:extLst>
  </p:cSld>
  <p:clrMapOvr>
    <a:masterClrMapping/>
  </p:clrMapOvr>
  <p:transition spd="med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" name="image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600202"/>
            <a:ext cx="9144000" cy="1444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82" name="image5.png" descr="logo.eps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7200" y="439738"/>
            <a:ext cx="1346200" cy="977901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89918310"/>
      </p:ext>
    </p:extLst>
  </p:cSld>
  <p:clrMapOvr>
    <a:masterClrMapping/>
  </p:clrMapOvr>
  <p:transition spd="med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" name="image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600202"/>
            <a:ext cx="9144000" cy="1444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85" name="image5.png" descr="logo.eps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7200" y="439738"/>
            <a:ext cx="1346200" cy="977901"/>
          </a:xfrm>
          <a:prstGeom prst="rect">
            <a:avLst/>
          </a:prstGeom>
          <a:ln w="12700">
            <a:miter lim="400000"/>
          </a:ln>
        </p:spPr>
      </p:pic>
      <p:sp>
        <p:nvSpPr>
          <p:cNvPr id="186" name="Shape 186"/>
          <p:cNvSpPr>
            <a:spLocks noGrp="1"/>
          </p:cNvSpPr>
          <p:nvPr>
            <p:ph type="body" idx="1"/>
          </p:nvPr>
        </p:nvSpPr>
        <p:spPr>
          <a:xfrm>
            <a:off x="3575050" y="1896877"/>
            <a:ext cx="5111750" cy="4961123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700"/>
              </a:spcBef>
              <a:buClrTx/>
              <a:buFontTx/>
              <a:buChar char="•"/>
              <a:defRPr sz="2000">
                <a:solidFill>
                  <a:srgbClr val="666666"/>
                </a:solidFill>
              </a:defRPr>
            </a:lvl1pPr>
            <a:lvl2pPr marL="774700" indent="-317500">
              <a:spcBef>
                <a:spcPts val="700"/>
              </a:spcBef>
              <a:buClrTx/>
              <a:buFontTx/>
              <a:buChar char="–"/>
              <a:defRPr sz="2000">
                <a:solidFill>
                  <a:srgbClr val="666666"/>
                </a:solidFill>
              </a:defRPr>
            </a:lvl2pPr>
            <a:lvl3pPr marL="1200150" indent="-285750">
              <a:spcBef>
                <a:spcPts val="700"/>
              </a:spcBef>
              <a:buClrTx/>
              <a:buFontTx/>
              <a:buChar char="•"/>
              <a:defRPr sz="2000">
                <a:solidFill>
                  <a:srgbClr val="666666"/>
                </a:solidFill>
              </a:defRPr>
            </a:lvl3pPr>
            <a:lvl4pPr marL="0" indent="0">
              <a:spcBef>
                <a:spcPts val="700"/>
              </a:spcBef>
              <a:buClrTx/>
              <a:buSzTx/>
              <a:buFontTx/>
              <a:buNone/>
              <a:defRPr sz="2000">
                <a:solidFill>
                  <a:srgbClr val="666666"/>
                </a:solidFill>
              </a:defRPr>
            </a:lvl4pPr>
            <a:lvl5pPr marL="2209800" indent="-381000">
              <a:spcBef>
                <a:spcPts val="700"/>
              </a:spcBef>
              <a:buClrTx/>
              <a:buFontTx/>
              <a:buChar char="»"/>
              <a:defRPr sz="2000">
                <a:solidFill>
                  <a:srgbClr val="666666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666666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666666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666666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666666"/>
                </a:solidFill>
              </a:rPr>
              <a:t>Fourth level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666666"/>
                </a:solidFill>
              </a:rPr>
              <a:t>Fifth level</a:t>
            </a:r>
          </a:p>
        </p:txBody>
      </p:sp>
      <p:sp>
        <p:nvSpPr>
          <p:cNvPr id="187" name="Shape 187"/>
          <p:cNvSpPr>
            <a:spLocks noGrp="1"/>
          </p:cNvSpPr>
          <p:nvPr>
            <p:ph type="title"/>
          </p:nvPr>
        </p:nvSpPr>
        <p:spPr>
          <a:xfrm>
            <a:off x="2155827" y="0"/>
            <a:ext cx="6530975" cy="1692277"/>
          </a:xfrm>
          <a:prstGeom prst="rect">
            <a:avLst/>
          </a:prstGeom>
        </p:spPr>
        <p:txBody>
          <a:bodyPr/>
          <a:lstStyle>
            <a:lvl1pPr algn="ctr" defTabSz="457200">
              <a:defRPr sz="3200">
                <a:solidFill>
                  <a:srgbClr val="0E5F7E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0E5F7E"/>
                </a:solidFill>
              </a:rPr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28379702"/>
      </p:ext>
    </p:extLst>
  </p:cSld>
  <p:clrMapOvr>
    <a:masterClrMapping/>
  </p:clrMapOvr>
  <p:transition spd="med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image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600202"/>
            <a:ext cx="9144000" cy="1444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90" name="image5.png" descr="logo.eps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7200" y="439738"/>
            <a:ext cx="1346200" cy="977901"/>
          </a:xfrm>
          <a:prstGeom prst="rect">
            <a:avLst/>
          </a:prstGeom>
          <a:ln w="12700">
            <a:miter lim="400000"/>
          </a:ln>
        </p:spPr>
      </p:pic>
      <p:sp>
        <p:nvSpPr>
          <p:cNvPr id="191" name="Shape 191"/>
          <p:cNvSpPr>
            <a:spLocks noGrp="1"/>
          </p:cNvSpPr>
          <p:nvPr>
            <p:ph type="body" idx="1"/>
          </p:nvPr>
        </p:nvSpPr>
        <p:spPr>
          <a:xfrm>
            <a:off x="1792288" y="5497707"/>
            <a:ext cx="5486402" cy="136029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700"/>
              </a:spcBef>
              <a:buClrTx/>
              <a:buSzTx/>
              <a:buFontTx/>
              <a:buNone/>
              <a:defRPr sz="2000">
                <a:solidFill>
                  <a:srgbClr val="666666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666666"/>
                </a:solidFill>
              </a:rPr>
              <a:t>Click to edit Master text styles</a:t>
            </a:r>
          </a:p>
        </p:txBody>
      </p:sp>
      <p:sp>
        <p:nvSpPr>
          <p:cNvPr id="192" name="Shape 192"/>
          <p:cNvSpPr>
            <a:spLocks noGrp="1"/>
          </p:cNvSpPr>
          <p:nvPr>
            <p:ph type="title"/>
          </p:nvPr>
        </p:nvSpPr>
        <p:spPr>
          <a:xfrm>
            <a:off x="2155827" y="0"/>
            <a:ext cx="6530975" cy="1692277"/>
          </a:xfrm>
          <a:prstGeom prst="rect">
            <a:avLst/>
          </a:prstGeom>
        </p:spPr>
        <p:txBody>
          <a:bodyPr/>
          <a:lstStyle>
            <a:lvl1pPr algn="ctr" defTabSz="457200">
              <a:defRPr sz="3200">
                <a:solidFill>
                  <a:srgbClr val="0E5F7E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0E5F7E"/>
                </a:solidFill>
              </a:rPr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17248381"/>
      </p:ext>
    </p:extLst>
  </p:cSld>
  <p:clrMapOvr>
    <a:masterClrMapping/>
  </p:clrMapOvr>
  <p:transition spd="med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" name="image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600202"/>
            <a:ext cx="9144000" cy="144463"/>
          </a:xfrm>
          <a:prstGeom prst="rect">
            <a:avLst/>
          </a:prstGeom>
          <a:ln w="12700">
            <a:miter lim="400000"/>
          </a:ln>
        </p:spPr>
      </p:pic>
      <p:pic>
        <p:nvPicPr>
          <p:cNvPr id="200" name="image5.png" descr="logo.eps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7200" y="439738"/>
            <a:ext cx="1346200" cy="977901"/>
          </a:xfrm>
          <a:prstGeom prst="rect">
            <a:avLst/>
          </a:prstGeom>
          <a:ln w="12700">
            <a:miter lim="400000"/>
          </a:ln>
        </p:spPr>
      </p:pic>
      <p:sp>
        <p:nvSpPr>
          <p:cNvPr id="201" name="Shape 201"/>
          <p:cNvSpPr>
            <a:spLocks noGrp="1"/>
          </p:cNvSpPr>
          <p:nvPr>
            <p:ph type="title"/>
          </p:nvPr>
        </p:nvSpPr>
        <p:spPr>
          <a:xfrm>
            <a:off x="6629400" y="1243829"/>
            <a:ext cx="2057400" cy="5614171"/>
          </a:xfrm>
          <a:prstGeom prst="rect">
            <a:avLst/>
          </a:prstGeom>
        </p:spPr>
        <p:txBody>
          <a:bodyPr/>
          <a:lstStyle>
            <a:lvl1pPr algn="ctr" defTabSz="457200">
              <a:defRPr sz="3200">
                <a:solidFill>
                  <a:srgbClr val="0E5F7E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0E5F7E"/>
                </a:solidFill>
              </a:rPr>
              <a:t>Click to edit Master title style</a:t>
            </a:r>
          </a:p>
        </p:txBody>
      </p:sp>
      <p:sp>
        <p:nvSpPr>
          <p:cNvPr id="202" name="Shape 202"/>
          <p:cNvSpPr>
            <a:spLocks noGrp="1"/>
          </p:cNvSpPr>
          <p:nvPr>
            <p:ph type="body" idx="1"/>
          </p:nvPr>
        </p:nvSpPr>
        <p:spPr>
          <a:xfrm>
            <a:off x="457200" y="1975668"/>
            <a:ext cx="6019800" cy="4882333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800"/>
              </a:spcBef>
              <a:buClrTx/>
              <a:buFontTx/>
              <a:buChar char="•"/>
              <a:defRPr sz="2400">
                <a:solidFill>
                  <a:srgbClr val="666666"/>
                </a:solidFill>
              </a:defRPr>
            </a:lvl1pPr>
            <a:lvl2pPr marL="742950" indent="-285750">
              <a:spcBef>
                <a:spcPts val="800"/>
              </a:spcBef>
              <a:buClrTx/>
              <a:buFontTx/>
              <a:buChar char="–"/>
              <a:defRPr sz="2400">
                <a:solidFill>
                  <a:srgbClr val="666666"/>
                </a:solidFill>
              </a:defRPr>
            </a:lvl2pPr>
            <a:lvl3pPr marL="1143000" indent="-228600">
              <a:spcBef>
                <a:spcPts val="800"/>
              </a:spcBef>
              <a:buClrTx/>
              <a:buFontTx/>
              <a:buChar char="•"/>
              <a:defRPr sz="2400">
                <a:solidFill>
                  <a:srgbClr val="666666"/>
                </a:solidFill>
              </a:defRPr>
            </a:lvl3pPr>
            <a:lvl4pPr marL="1600200" indent="-228600">
              <a:spcBef>
                <a:spcPts val="800"/>
              </a:spcBef>
              <a:buClrTx/>
              <a:buFontTx/>
              <a:buChar char="–"/>
              <a:defRPr sz="2400">
                <a:solidFill>
                  <a:srgbClr val="666666"/>
                </a:solidFill>
              </a:defRPr>
            </a:lvl4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666666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666666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666666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666666"/>
                </a:solidFill>
              </a:rPr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801279715"/>
      </p:ext>
    </p:extLst>
  </p:cSld>
  <p:clrMapOvr>
    <a:masterClrMapping/>
  </p:clrMapOvr>
  <p:transition spd="med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hape 205"/>
          <p:cNvSpPr>
            <a:spLocks noGrp="1"/>
          </p:cNvSpPr>
          <p:nvPr>
            <p:ph type="sldNum" sz="quarter" idx="2"/>
          </p:nvPr>
        </p:nvSpPr>
        <p:spPr>
          <a:xfrm>
            <a:off x="5867402" y="6478588"/>
            <a:ext cx="1152525" cy="369332"/>
          </a:xfrm>
          <a:prstGeom prst="rect">
            <a:avLst/>
          </a:prstGeom>
        </p:spPr>
        <p:txBody>
          <a:bodyPr lIns="0" tIns="0" rIns="0" bIns="0"/>
          <a:lstStyle>
            <a:lvl1pPr>
              <a:defRPr sz="2400"/>
            </a:lvl1pPr>
          </a:lstStyle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  <p:sp>
        <p:nvSpPr>
          <p:cNvPr id="206" name="Shape 206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325564"/>
          </a:xfrm>
          <a:prstGeom prst="rect">
            <a:avLst/>
          </a:prstGeom>
        </p:spPr>
        <p:txBody>
          <a:bodyPr lIns="0" tIns="0" rIns="0" bIns="0" anchor="t"/>
          <a:lstStyle>
            <a:lvl1pPr defTabSz="457200">
              <a:defRPr sz="1200">
                <a:latin typeface="+mn-lt"/>
                <a:ea typeface="+mn-ea"/>
                <a:cs typeface="+mn-cs"/>
                <a:sym typeface="Helvetica"/>
              </a:defRPr>
            </a:lvl1pPr>
          </a:lstStyle>
          <a:p>
            <a:pPr lvl="0">
              <a:defRPr sz="1800"/>
            </a:pPr>
            <a:r>
              <a:rPr sz="1200"/>
              <a:t>Title Text</a:t>
            </a:r>
          </a:p>
        </p:txBody>
      </p:sp>
      <p:sp>
        <p:nvSpPr>
          <p:cNvPr id="207" name="Shape 207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</p:spPr>
        <p:txBody>
          <a:bodyPr lIns="0" tIns="0" rIns="0" bIns="0"/>
          <a:lstStyle>
            <a:lvl1pPr marL="0" indent="0" defTabSz="457200">
              <a:spcBef>
                <a:spcPts val="0"/>
              </a:spcBef>
              <a:buClrTx/>
              <a:buSzTx/>
              <a:buFontTx/>
              <a:buNone/>
              <a:defRPr sz="1200">
                <a:latin typeface="+mn-lt"/>
                <a:ea typeface="+mn-ea"/>
                <a:cs typeface="+mn-cs"/>
                <a:sym typeface="Helvetica"/>
              </a:defRPr>
            </a:lvl1pPr>
            <a:lvl2pPr marL="0" indent="0" defTabSz="457200">
              <a:spcBef>
                <a:spcPts val="0"/>
              </a:spcBef>
              <a:buClrTx/>
              <a:buSzTx/>
              <a:buFontTx/>
              <a:buNone/>
              <a:defRPr sz="1200">
                <a:latin typeface="+mn-lt"/>
                <a:ea typeface="+mn-ea"/>
                <a:cs typeface="+mn-cs"/>
                <a:sym typeface="Helvetica"/>
              </a:defRPr>
            </a:lvl2pPr>
            <a:lvl3pPr marL="0" indent="0" defTabSz="457200">
              <a:spcBef>
                <a:spcPts val="0"/>
              </a:spcBef>
              <a:buClrTx/>
              <a:buSzTx/>
              <a:buFontTx/>
              <a:buNone/>
              <a:defRPr sz="1200">
                <a:latin typeface="+mn-lt"/>
                <a:ea typeface="+mn-ea"/>
                <a:cs typeface="+mn-cs"/>
                <a:sym typeface="Helvetica"/>
              </a:defRPr>
            </a:lvl3pPr>
            <a:lvl4pPr marL="0" indent="0" defTabSz="457200">
              <a:spcBef>
                <a:spcPts val="0"/>
              </a:spcBef>
              <a:buClrTx/>
              <a:buSzTx/>
              <a:buFontTx/>
              <a:buNone/>
              <a:defRPr sz="1200">
                <a:latin typeface="+mn-lt"/>
                <a:ea typeface="+mn-ea"/>
                <a:cs typeface="+mn-cs"/>
                <a:sym typeface="Helvetica"/>
              </a:defRPr>
            </a:lvl4pPr>
            <a:lvl5pPr marL="0" indent="0" defTabSz="457200">
              <a:spcBef>
                <a:spcPts val="0"/>
              </a:spcBef>
              <a:buClrTx/>
              <a:buSzTx/>
              <a:buFontTx/>
              <a:buNone/>
              <a:defRPr sz="1200">
                <a:latin typeface="+mn-lt"/>
                <a:ea typeface="+mn-ea"/>
                <a:cs typeface="+mn-cs"/>
                <a:sym typeface="Helvetica"/>
              </a:defRPr>
            </a:lvl5pPr>
          </a:lstStyle>
          <a:p>
            <a:pPr lvl="0">
              <a:defRPr sz="1800"/>
            </a:pPr>
            <a:r>
              <a:rPr sz="1200"/>
              <a:t>Body Level One</a:t>
            </a:r>
          </a:p>
          <a:p>
            <a:pPr lvl="1">
              <a:defRPr sz="1800"/>
            </a:pPr>
            <a:r>
              <a:rPr sz="1200"/>
              <a:t>Body Level Two</a:t>
            </a:r>
          </a:p>
          <a:p>
            <a:pPr lvl="2">
              <a:defRPr sz="1800"/>
            </a:pPr>
            <a:r>
              <a:rPr sz="1200"/>
              <a:t>Body Level Three</a:t>
            </a:r>
          </a:p>
          <a:p>
            <a:pPr lvl="3">
              <a:defRPr sz="1800"/>
            </a:pPr>
            <a:r>
              <a:rPr sz="1200"/>
              <a:t>Body Level Four</a:t>
            </a:r>
          </a:p>
          <a:p>
            <a:pPr lvl="4">
              <a:defRPr sz="1800"/>
            </a:pPr>
            <a:r>
              <a:rPr sz="1200"/>
              <a:t>Body Level Five</a:t>
            </a:r>
          </a:p>
        </p:txBody>
      </p:sp>
    </p:spTree>
    <p:extLst>
      <p:ext uri="{BB962C8B-B14F-4D97-AF65-F5344CB8AC3E}">
        <p14:creationId xmlns:p14="http://schemas.microsoft.com/office/powerpoint/2010/main" val="2778309818"/>
      </p:ext>
    </p:extLst>
  </p:cSld>
  <p:clrMapOvr>
    <a:masterClrMapping/>
  </p:clrMapOvr>
  <p:transition spd="med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1" descr="wmo_ppt_2012.psd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Text Box 7"/>
          <p:cNvSpPr txBox="1">
            <a:spLocks noChangeArrowheads="1"/>
          </p:cNvSpPr>
          <p:nvPr/>
        </p:nvSpPr>
        <p:spPr bwMode="auto">
          <a:xfrm>
            <a:off x="468313" y="1341438"/>
            <a:ext cx="10795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1pPr>
            <a:lvl2pPr marL="742950" indent="-28575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800">
                <a:solidFill>
                  <a:srgbClr val="FFFFFF"/>
                </a:solidFill>
                <a:latin typeface="Arial Black" charset="0"/>
              </a:rPr>
              <a:t>WMO</a:t>
            </a:r>
          </a:p>
        </p:txBody>
      </p:sp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charset="0"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subtitle style</a:t>
            </a:r>
          </a:p>
        </p:txBody>
      </p:sp>
      <p:sp>
        <p:nvSpPr>
          <p:cNvPr id="11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179512" y="6467475"/>
            <a:ext cx="5184651" cy="3905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dirty="0" smtClean="0">
                <a:solidFill>
                  <a:srgbClr val="000000"/>
                </a:solidFill>
              </a:rPr>
              <a:t>AD HOC MEETING ON OBSERVATIONAL METADATA, </a:t>
            </a:r>
            <a:br>
              <a:rPr lang="en-US" dirty="0" smtClean="0">
                <a:solidFill>
                  <a:srgbClr val="000000"/>
                </a:solidFill>
              </a:rPr>
            </a:br>
            <a:r>
              <a:rPr lang="en-US" dirty="0" smtClean="0">
                <a:solidFill>
                  <a:srgbClr val="000000"/>
                </a:solidFill>
              </a:rPr>
              <a:t>10-11 Nov 2014, WMO Geneva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2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F1F999BD-653C-5948-90EF-9DFDA8BCA582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071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468313" y="1341438"/>
            <a:ext cx="10795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1pPr>
            <a:lvl2pPr marL="742950" indent="-28575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800">
                <a:solidFill>
                  <a:srgbClr val="FFFFFF"/>
                </a:solidFill>
                <a:latin typeface="Arial Black" charset="0"/>
              </a:rPr>
              <a:t>WMO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smtClean="0"/>
              <a:t>Click to edit Master title style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smtClean="0"/>
              <a:t>Click to edit Master subtitle style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179512" y="6467475"/>
            <a:ext cx="5184651" cy="27389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dirty="0" smtClean="0">
                <a:solidFill>
                  <a:srgbClr val="000000"/>
                </a:solidFill>
              </a:rPr>
              <a:t>AD HOC MEETING ON OBSERVATIONAL METADATA, </a:t>
            </a:r>
            <a:br>
              <a:rPr lang="en-US" dirty="0" smtClean="0">
                <a:solidFill>
                  <a:srgbClr val="000000"/>
                </a:solidFill>
              </a:rPr>
            </a:br>
            <a:r>
              <a:rPr lang="en-US" dirty="0" smtClean="0">
                <a:solidFill>
                  <a:srgbClr val="000000"/>
                </a:solidFill>
              </a:rPr>
              <a:t>10-11 Nov 2014, WMO Geneva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DF59C37E-03D2-5E48-886D-CE20E203E4C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49061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47AEDF-4E62-D74E-937F-5662253521A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Footer Placeholder 6"/>
          <p:cNvSpPr>
            <a:spLocks noGrp="1" noChangeArrowheads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  <a:prstGeom prst="rect">
            <a:avLst/>
          </a:prstGeom>
          <a:ln/>
        </p:spPr>
        <p:txBody>
          <a:bodyPr/>
          <a:lstStyle>
            <a:lvl1pPr>
              <a:defRPr b="1"/>
            </a:lvl1pPr>
          </a:lstStyle>
          <a:p>
            <a:r>
              <a:rPr lang="en-US" dirty="0" smtClean="0">
                <a:solidFill>
                  <a:srgbClr val="000000"/>
                </a:solidFill>
              </a:rPr>
              <a:t>AD HOC MEETING ON OBSERVATIONAL METADATA, </a:t>
            </a:r>
            <a:br>
              <a:rPr lang="en-US" dirty="0" smtClean="0">
                <a:solidFill>
                  <a:srgbClr val="000000"/>
                </a:solidFill>
              </a:rPr>
            </a:br>
            <a:r>
              <a:rPr lang="en-US" dirty="0" smtClean="0">
                <a:solidFill>
                  <a:srgbClr val="000000"/>
                </a:solidFill>
              </a:rPr>
              <a:t>10-11 Nov 2014, WMO Geneva</a:t>
            </a:r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69295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r>
              <a:rPr lang="en-US" dirty="0" smtClean="0">
                <a:solidFill>
                  <a:srgbClr val="000000"/>
                </a:solidFill>
              </a:rPr>
              <a:t>AD HOC MEETING ON OBSERVATIONAL METADATA, </a:t>
            </a:r>
            <a:br>
              <a:rPr lang="en-US" dirty="0" smtClean="0">
                <a:solidFill>
                  <a:srgbClr val="000000"/>
                </a:solidFill>
              </a:rPr>
            </a:br>
            <a:r>
              <a:rPr lang="en-US" dirty="0" smtClean="0">
                <a:solidFill>
                  <a:srgbClr val="000000"/>
                </a:solidFill>
              </a:rPr>
              <a:t>10-11 Nov 2014, WMO Geneva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277D1DD-C5EA-6B4A-8624-47C8860B595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58096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90B084-44E3-2B4F-9349-10B4A98115F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r>
              <a:rPr lang="en-US" dirty="0" smtClean="0">
                <a:solidFill>
                  <a:srgbClr val="000000"/>
                </a:solidFill>
              </a:rPr>
              <a:t>AD HOC MEETING ON OBSERVATIONAL METADATA, </a:t>
            </a:r>
            <a:br>
              <a:rPr lang="en-US" dirty="0" smtClean="0">
                <a:solidFill>
                  <a:srgbClr val="000000"/>
                </a:solidFill>
              </a:rPr>
            </a:br>
            <a:r>
              <a:rPr lang="en-US" dirty="0" smtClean="0">
                <a:solidFill>
                  <a:srgbClr val="000000"/>
                </a:solidFill>
              </a:rPr>
              <a:t>10-11 Nov 2014, WMO Geneva</a:t>
            </a:r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0750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E163D3-9EE7-5B4B-B506-9688828E718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r>
              <a:rPr lang="en-US" dirty="0" smtClean="0">
                <a:solidFill>
                  <a:srgbClr val="000000"/>
                </a:solidFill>
              </a:rPr>
              <a:t>AD HOC MEETING ON OBSERVATIONAL METADATA, </a:t>
            </a:r>
            <a:br>
              <a:rPr lang="en-US" dirty="0" smtClean="0">
                <a:solidFill>
                  <a:srgbClr val="000000"/>
                </a:solidFill>
              </a:rPr>
            </a:br>
            <a:r>
              <a:rPr lang="en-US" dirty="0" smtClean="0">
                <a:solidFill>
                  <a:srgbClr val="000000"/>
                </a:solidFill>
              </a:rPr>
              <a:t>10-11 Nov 2014, WMO Geneva</a:t>
            </a:r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0164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r>
              <a:rPr lang="en-US" dirty="0" smtClean="0">
                <a:solidFill>
                  <a:srgbClr val="000000"/>
                </a:solidFill>
              </a:rPr>
              <a:t>AD HOC MEETING ON OBSERVATIONAL METADATA, </a:t>
            </a:r>
            <a:br>
              <a:rPr lang="en-US" dirty="0" smtClean="0">
                <a:solidFill>
                  <a:srgbClr val="000000"/>
                </a:solidFill>
              </a:rPr>
            </a:br>
            <a:r>
              <a:rPr lang="en-US" dirty="0" smtClean="0">
                <a:solidFill>
                  <a:srgbClr val="000000"/>
                </a:solidFill>
              </a:rPr>
              <a:t>10-11 Nov 2014, WMO Geneva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7A23B2-5AE0-B148-AF53-4A443FADF3B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75782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r>
              <a:rPr lang="en-US" dirty="0" smtClean="0">
                <a:solidFill>
                  <a:srgbClr val="000000"/>
                </a:solidFill>
              </a:rPr>
              <a:t>AD HOC MEETING ON OBSERVATIONAL METADATA, </a:t>
            </a:r>
            <a:br>
              <a:rPr lang="en-US" dirty="0" smtClean="0">
                <a:solidFill>
                  <a:srgbClr val="000000"/>
                </a:solidFill>
              </a:rPr>
            </a:br>
            <a:r>
              <a:rPr lang="en-US" dirty="0" smtClean="0">
                <a:solidFill>
                  <a:srgbClr val="000000"/>
                </a:solidFill>
              </a:rPr>
              <a:t>10-11 Nov 2014, WMO Geneva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89C1FD-B8CB-E640-935C-219342EE0F3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93494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fr-CH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5" y="1052513"/>
            <a:ext cx="4279900" cy="4897437"/>
          </a:xfrm>
        </p:spPr>
        <p:txBody>
          <a:bodyPr/>
          <a:lstStyle/>
          <a:p>
            <a:pPr lvl="0"/>
            <a:r>
              <a:rPr lang="fr-CH" smtClean="0"/>
              <a:t>Click to edit Master text styles</a:t>
            </a:r>
          </a:p>
          <a:p>
            <a:pPr lvl="1"/>
            <a:r>
              <a:rPr lang="fr-CH" smtClean="0"/>
              <a:t>Second level</a:t>
            </a:r>
          </a:p>
          <a:p>
            <a:pPr lvl="2"/>
            <a:r>
              <a:rPr lang="fr-CH" smtClean="0"/>
              <a:t>Third level</a:t>
            </a:r>
          </a:p>
          <a:p>
            <a:pPr lvl="3"/>
            <a:r>
              <a:rPr lang="fr-CH" smtClean="0"/>
              <a:t>Fourth level</a:t>
            </a:r>
          </a:p>
          <a:p>
            <a:pPr lvl="4"/>
            <a:r>
              <a:rPr lang="fr-CH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/>
          <a:p>
            <a:pPr lvl="0"/>
            <a:r>
              <a:rPr lang="fr-CH" smtClean="0"/>
              <a:t>Click to edit Master text styles</a:t>
            </a:r>
          </a:p>
          <a:p>
            <a:pPr lvl="1"/>
            <a:r>
              <a:rPr lang="fr-CH" smtClean="0"/>
              <a:t>Second level</a:t>
            </a:r>
          </a:p>
          <a:p>
            <a:pPr lvl="2"/>
            <a:r>
              <a:rPr lang="fr-CH" smtClean="0"/>
              <a:t>Third level</a:t>
            </a:r>
          </a:p>
          <a:p>
            <a:pPr lvl="3"/>
            <a:r>
              <a:rPr lang="fr-CH" smtClean="0"/>
              <a:t>Fourth level</a:t>
            </a:r>
          </a:p>
          <a:p>
            <a:pPr lvl="4"/>
            <a:r>
              <a:rPr lang="fr-CH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dirty="0" smtClean="0">
                <a:solidFill>
                  <a:srgbClr val="000000"/>
                </a:solidFill>
              </a:rPr>
              <a:t>AD HOC MEETING ON OBSERVATIONAL METADATA, </a:t>
            </a:r>
            <a:br>
              <a:rPr lang="en-US" dirty="0" smtClean="0">
                <a:solidFill>
                  <a:srgbClr val="000000"/>
                </a:solidFill>
              </a:rPr>
            </a:br>
            <a:r>
              <a:rPr lang="en-US" dirty="0" smtClean="0">
                <a:solidFill>
                  <a:srgbClr val="000000"/>
                </a:solidFill>
              </a:rPr>
              <a:t>10-11 Nov 2014, WMO Geneva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5867400" y="6478588"/>
            <a:ext cx="1152525" cy="312737"/>
          </a:xfrm>
        </p:spPr>
        <p:txBody>
          <a:bodyPr/>
          <a:lstStyle>
            <a:lvl1pPr>
              <a:defRPr/>
            </a:lvl1pPr>
          </a:lstStyle>
          <a:p>
            <a:fld id="{E6E700E2-FCB2-C241-B702-D5F47F404C3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71104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ur Titel Variant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287214" y="279747"/>
            <a:ext cx="7101210" cy="989013"/>
          </a:xfrm>
          <a:prstGeom prst="rect">
            <a:avLst/>
          </a:prstGeom>
          <a:noFill/>
        </p:spPr>
        <p:txBody>
          <a:bodyPr/>
          <a:lstStyle>
            <a:lvl1pPr>
              <a:defRPr/>
            </a:lvl1pPr>
          </a:lstStyle>
          <a:p>
            <a:r>
              <a:rPr lang="de-DE" dirty="0" smtClean="0"/>
              <a:t>Titelmasterformat durch Klicken bearbeiten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8087092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wmf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22.xml"/><Relationship Id="rId26" Type="http://schemas.openxmlformats.org/officeDocument/2006/relationships/slideLayout" Target="../slideLayouts/slideLayout30.xml"/><Relationship Id="rId39" Type="http://schemas.openxmlformats.org/officeDocument/2006/relationships/slideLayout" Target="../slideLayouts/slideLayout43.xml"/><Relationship Id="rId3" Type="http://schemas.openxmlformats.org/officeDocument/2006/relationships/slideLayout" Target="../slideLayouts/slideLayout7.xml"/><Relationship Id="rId21" Type="http://schemas.openxmlformats.org/officeDocument/2006/relationships/slideLayout" Target="../slideLayouts/slideLayout25.xml"/><Relationship Id="rId34" Type="http://schemas.openxmlformats.org/officeDocument/2006/relationships/slideLayout" Target="../slideLayouts/slideLayout38.xml"/><Relationship Id="rId42" Type="http://schemas.openxmlformats.org/officeDocument/2006/relationships/theme" Target="../theme/theme2.xml"/><Relationship Id="rId7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21.xml"/><Relationship Id="rId25" Type="http://schemas.openxmlformats.org/officeDocument/2006/relationships/slideLayout" Target="../slideLayouts/slideLayout29.xml"/><Relationship Id="rId33" Type="http://schemas.openxmlformats.org/officeDocument/2006/relationships/slideLayout" Target="../slideLayouts/slideLayout37.xml"/><Relationship Id="rId38" Type="http://schemas.openxmlformats.org/officeDocument/2006/relationships/slideLayout" Target="../slideLayouts/slideLayout42.xml"/><Relationship Id="rId2" Type="http://schemas.openxmlformats.org/officeDocument/2006/relationships/slideLayout" Target="../slideLayouts/slideLayout6.xml"/><Relationship Id="rId16" Type="http://schemas.openxmlformats.org/officeDocument/2006/relationships/slideLayout" Target="../slideLayouts/slideLayout20.xml"/><Relationship Id="rId20" Type="http://schemas.openxmlformats.org/officeDocument/2006/relationships/slideLayout" Target="../slideLayouts/slideLayout24.xml"/><Relationship Id="rId29" Type="http://schemas.openxmlformats.org/officeDocument/2006/relationships/slideLayout" Target="../slideLayouts/slideLayout33.xml"/><Relationship Id="rId41" Type="http://schemas.openxmlformats.org/officeDocument/2006/relationships/slideLayout" Target="../slideLayouts/slideLayout45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24" Type="http://schemas.openxmlformats.org/officeDocument/2006/relationships/slideLayout" Target="../slideLayouts/slideLayout28.xml"/><Relationship Id="rId32" Type="http://schemas.openxmlformats.org/officeDocument/2006/relationships/slideLayout" Target="../slideLayouts/slideLayout36.xml"/><Relationship Id="rId37" Type="http://schemas.openxmlformats.org/officeDocument/2006/relationships/slideLayout" Target="../slideLayouts/slideLayout41.xml"/><Relationship Id="rId40" Type="http://schemas.openxmlformats.org/officeDocument/2006/relationships/slideLayout" Target="../slideLayouts/slideLayout44.xml"/><Relationship Id="rId5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9.xml"/><Relationship Id="rId23" Type="http://schemas.openxmlformats.org/officeDocument/2006/relationships/slideLayout" Target="../slideLayouts/slideLayout27.xml"/><Relationship Id="rId28" Type="http://schemas.openxmlformats.org/officeDocument/2006/relationships/slideLayout" Target="../slideLayouts/slideLayout32.xml"/><Relationship Id="rId36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14.xml"/><Relationship Id="rId19" Type="http://schemas.openxmlformats.org/officeDocument/2006/relationships/slideLayout" Target="../slideLayouts/slideLayout23.xml"/><Relationship Id="rId31" Type="http://schemas.openxmlformats.org/officeDocument/2006/relationships/slideLayout" Target="../slideLayouts/slideLayout35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8.xml"/><Relationship Id="rId22" Type="http://schemas.openxmlformats.org/officeDocument/2006/relationships/slideLayout" Target="../slideLayouts/slideLayout26.xml"/><Relationship Id="rId27" Type="http://schemas.openxmlformats.org/officeDocument/2006/relationships/slideLayout" Target="../slideLayouts/slideLayout31.xml"/><Relationship Id="rId30" Type="http://schemas.openxmlformats.org/officeDocument/2006/relationships/slideLayout" Target="../slideLayouts/slideLayout34.xml"/><Relationship Id="rId35" Type="http://schemas.openxmlformats.org/officeDocument/2006/relationships/slideLayout" Target="../slideLayouts/slideLayout39.xml"/><Relationship Id="rId43" Type="http://schemas.openxmlformats.org/officeDocument/2006/relationships/image" Target="../media/image4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image" Target="../media/image4.jpeg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3"/>
          <p:cNvSpPr txBox="1">
            <a:spLocks noChangeArrowheads="1"/>
          </p:cNvSpPr>
          <p:nvPr/>
        </p:nvSpPr>
        <p:spPr bwMode="auto">
          <a:xfrm>
            <a:off x="6448425" y="6205539"/>
            <a:ext cx="2266950" cy="145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sz="21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lnSpc>
                <a:spcPct val="105000"/>
              </a:lnSpc>
              <a:spcBef>
                <a:spcPct val="50000"/>
              </a:spcBef>
              <a:defRPr/>
            </a:pPr>
            <a:fld id="{1EE35605-8AB3-442C-A293-9F31FDF185BC}" type="slidenum">
              <a:rPr lang="de-CH" sz="900" smtClean="0"/>
              <a:pPr algn="r">
                <a:lnSpc>
                  <a:spcPct val="105000"/>
                </a:lnSpc>
                <a:spcBef>
                  <a:spcPct val="50000"/>
                </a:spcBef>
                <a:defRPr/>
              </a:pPr>
              <a:t>‹#›</a:t>
            </a:fld>
            <a:r>
              <a:rPr lang="de-CH" sz="900" smtClean="0"/>
              <a:t> </a:t>
            </a:r>
          </a:p>
        </p:txBody>
      </p:sp>
      <p:sp>
        <p:nvSpPr>
          <p:cNvPr id="3" name="AutoShape 34"/>
          <p:cNvSpPr>
            <a:spLocks noChangeArrowheads="1"/>
          </p:cNvSpPr>
          <p:nvPr/>
        </p:nvSpPr>
        <p:spPr bwMode="auto">
          <a:xfrm>
            <a:off x="1296000" y="6165001"/>
            <a:ext cx="7232650" cy="408989"/>
          </a:xfrm>
          <a:prstGeom prst="octagon">
            <a:avLst>
              <a:gd name="adj" fmla="val 2928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05000"/>
              </a:lnSpc>
              <a:spcBef>
                <a:spcPct val="50000"/>
              </a:spcBef>
            </a:pPr>
            <a:r>
              <a:rPr lang="de-CH" sz="900" b="1" dirty="0" smtClean="0"/>
              <a:t>WMDS &amp; OSCAR/Surface</a:t>
            </a:r>
            <a:r>
              <a:rPr lang="de-CH" sz="900" dirty="0" smtClean="0"/>
              <a:t> </a:t>
            </a:r>
            <a:r>
              <a:rPr lang="de-CH" sz="900" b="1" dirty="0" err="1" smtClean="0"/>
              <a:t>development</a:t>
            </a:r>
            <a:r>
              <a:rPr lang="de-CH" sz="900" b="1" baseline="0" dirty="0" smtClean="0"/>
              <a:t> and </a:t>
            </a:r>
            <a:r>
              <a:rPr lang="de-CH" sz="900" b="1" baseline="0" dirty="0" err="1" smtClean="0"/>
              <a:t>implementation</a:t>
            </a:r>
            <a:r>
              <a:rPr lang="de-CH" sz="900" baseline="0" dirty="0" smtClean="0"/>
              <a:t> | </a:t>
            </a:r>
            <a:r>
              <a:rPr lang="de-CH" sz="900" baseline="0" dirty="0" smtClean="0"/>
              <a:t>IPET-MDRD-2, 22-25 June 2015, Melbourne</a:t>
            </a:r>
            <a:r>
              <a:rPr lang="de-CH" sz="900" dirty="0"/>
              <a:t/>
            </a:r>
            <a:br>
              <a:rPr lang="de-CH" sz="900" dirty="0"/>
            </a:br>
            <a:r>
              <a:rPr lang="de-CH" sz="900" dirty="0" smtClean="0"/>
              <a:t>Jörg Klausen</a:t>
            </a:r>
            <a:endParaRPr lang="de-CH" sz="900" b="1" dirty="0"/>
          </a:p>
        </p:txBody>
      </p:sp>
      <p:sp>
        <p:nvSpPr>
          <p:cNvPr id="4" name="Line 40"/>
          <p:cNvSpPr>
            <a:spLocks noChangeShapeType="1"/>
          </p:cNvSpPr>
          <p:nvPr/>
        </p:nvSpPr>
        <p:spPr bwMode="auto">
          <a:xfrm flipH="1">
            <a:off x="1285875" y="6162675"/>
            <a:ext cx="74961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5" name="Picture 44" descr="Wappen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32" y="387000"/>
            <a:ext cx="2921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WMO_Word_header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3" t="15806" r="80905" b="15859"/>
          <a:stretch/>
        </p:blipFill>
        <p:spPr bwMode="auto">
          <a:xfrm>
            <a:off x="8349002" y="332590"/>
            <a:ext cx="433048" cy="439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00" r:id="rId3"/>
    <p:sldLayoutId id="2147483759" r:id="rId4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1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Char char="•"/>
        <a:defRPr sz="21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B2B2B2"/>
        </a:buClr>
        <a:buChar char="•"/>
        <a:defRPr sz="21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C0C0C0"/>
        </a:buClr>
        <a:buChar char="•"/>
        <a:defRPr sz="21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DDDDDD"/>
        </a:buClr>
        <a:buChar char="•"/>
        <a:defRPr sz="21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DDDDDD"/>
        </a:buClr>
        <a:buChar char="•"/>
        <a:defRPr sz="21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DDDDDD"/>
        </a:buClr>
        <a:buChar char="•"/>
        <a:defRPr sz="21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DDDDDD"/>
        </a:buClr>
        <a:buChar char="•"/>
        <a:defRPr sz="21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DDDDDD"/>
        </a:buClr>
        <a:buChar char="•"/>
        <a:defRPr sz="21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1.jpeg" descr="wmo_ppt_2012.jpg"/>
          <p:cNvPicPr/>
          <p:nvPr/>
        </p:nvPicPr>
        <p:blipFill>
          <a:blip r:embed="rId43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Shape 3"/>
          <p:cNvSpPr>
            <a:spLocks noGrp="1"/>
          </p:cNvSpPr>
          <p:nvPr>
            <p:ph type="title"/>
          </p:nvPr>
        </p:nvSpPr>
        <p:spPr>
          <a:xfrm>
            <a:off x="250825" y="117475"/>
            <a:ext cx="8713790" cy="93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 anchor="ctr"/>
          <a:lstStyle/>
          <a:p>
            <a:pPr lvl="0">
              <a:defRPr sz="1800"/>
            </a:pPr>
            <a:r>
              <a:rPr sz="3000"/>
              <a:t>Click to edit Master title style</a:t>
            </a:r>
          </a:p>
        </p:txBody>
      </p:sp>
      <p:sp>
        <p:nvSpPr>
          <p:cNvPr id="4" name="Shape 4"/>
          <p:cNvSpPr>
            <a:spLocks noGrp="1"/>
          </p:cNvSpPr>
          <p:nvPr>
            <p:ph type="body" idx="1"/>
          </p:nvPr>
        </p:nvSpPr>
        <p:spPr>
          <a:xfrm>
            <a:off x="250825" y="1052512"/>
            <a:ext cx="8713790" cy="58054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/>
          <a:lstStyle/>
          <a:p>
            <a:pPr lvl="0">
              <a:defRPr sz="1800"/>
            </a:pPr>
            <a:r>
              <a:rPr sz="2800"/>
              <a:t>Click to edit Master text styles</a:t>
            </a:r>
          </a:p>
          <a:p>
            <a:pPr lvl="1">
              <a:defRPr sz="1800"/>
            </a:pPr>
            <a:r>
              <a:rPr sz="2800"/>
              <a:t>Second level</a:t>
            </a:r>
          </a:p>
          <a:p>
            <a:pPr lvl="2">
              <a:defRPr sz="1800"/>
            </a:pPr>
            <a:r>
              <a:rPr sz="2800"/>
              <a:t>Third level</a:t>
            </a:r>
          </a:p>
          <a:p>
            <a:pPr lvl="3">
              <a:defRPr sz="1800"/>
            </a:pPr>
            <a:r>
              <a:rPr sz="2800"/>
              <a:t>Fourth level</a:t>
            </a:r>
          </a:p>
          <a:p>
            <a:pPr lvl="4">
              <a:defRPr sz="1800"/>
            </a:pPr>
            <a:r>
              <a:rPr sz="2800"/>
              <a:t>Fifth level</a:t>
            </a:r>
          </a:p>
        </p:txBody>
      </p:sp>
      <p:sp>
        <p:nvSpPr>
          <p:cNvPr id="5" name="Shape 5"/>
          <p:cNvSpPr>
            <a:spLocks noGrp="1"/>
          </p:cNvSpPr>
          <p:nvPr>
            <p:ph type="sldNum" sz="quarter" idx="2"/>
          </p:nvPr>
        </p:nvSpPr>
        <p:spPr>
          <a:xfrm>
            <a:off x="5867402" y="6478589"/>
            <a:ext cx="1152525" cy="276995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 algn="r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eaLnBrk="1" fontAlgn="auto" hangingPunct="1">
              <a:spcAft>
                <a:spcPts val="0"/>
              </a:spcAft>
            </a:pPr>
            <a:fld id="{86CB4B4D-7CA3-9044-876B-883B54F8677D}" type="slidenum">
              <a:rPr kern="0">
                <a:solidFill>
                  <a:sysClr val="windowText" lastClr="000000"/>
                </a:solidFill>
              </a:rPr>
              <a:pPr eaLnBrk="1" fontAlgn="auto" hangingPunct="1">
                <a:spcAft>
                  <a:spcPts val="0"/>
                </a:spcAft>
              </a:pPr>
              <a:t>‹#›</a:t>
            </a:fld>
            <a:endParaRPr kern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703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  <p:sldLayoutId id="2147483729" r:id="rId12"/>
    <p:sldLayoutId id="2147483730" r:id="rId13"/>
    <p:sldLayoutId id="2147483731" r:id="rId14"/>
    <p:sldLayoutId id="2147483732" r:id="rId15"/>
    <p:sldLayoutId id="2147483733" r:id="rId16"/>
    <p:sldLayoutId id="2147483734" r:id="rId17"/>
    <p:sldLayoutId id="2147483735" r:id="rId18"/>
    <p:sldLayoutId id="2147483736" r:id="rId19"/>
    <p:sldLayoutId id="2147483737" r:id="rId20"/>
    <p:sldLayoutId id="2147483738" r:id="rId21"/>
    <p:sldLayoutId id="2147483739" r:id="rId22"/>
    <p:sldLayoutId id="2147483740" r:id="rId23"/>
    <p:sldLayoutId id="2147483741" r:id="rId24"/>
    <p:sldLayoutId id="2147483742" r:id="rId25"/>
    <p:sldLayoutId id="2147483743" r:id="rId26"/>
    <p:sldLayoutId id="2147483744" r:id="rId27"/>
    <p:sldLayoutId id="2147483745" r:id="rId28"/>
    <p:sldLayoutId id="2147483746" r:id="rId29"/>
    <p:sldLayoutId id="2147483747" r:id="rId30"/>
    <p:sldLayoutId id="2147483748" r:id="rId31"/>
    <p:sldLayoutId id="2147483749" r:id="rId32"/>
    <p:sldLayoutId id="2147483750" r:id="rId33"/>
    <p:sldLayoutId id="2147483751" r:id="rId34"/>
    <p:sldLayoutId id="2147483752" r:id="rId35"/>
    <p:sldLayoutId id="2147483753" r:id="rId36"/>
    <p:sldLayoutId id="2147483754" r:id="rId37"/>
    <p:sldLayoutId id="2147483755" r:id="rId38"/>
    <p:sldLayoutId id="2147483756" r:id="rId39"/>
    <p:sldLayoutId id="2147483757" r:id="rId40"/>
    <p:sldLayoutId id="2147483758" r:id="rId41"/>
  </p:sldLayoutIdLst>
  <p:transition spd="med"/>
  <p:txStyles>
    <p:titleStyle>
      <a:lvl1pPr>
        <a:defRPr sz="3000">
          <a:latin typeface="Arial"/>
          <a:ea typeface="Arial"/>
          <a:cs typeface="Arial"/>
          <a:sym typeface="Arial"/>
        </a:defRPr>
      </a:lvl1pPr>
      <a:lvl2pPr>
        <a:defRPr sz="3000">
          <a:latin typeface="Arial"/>
          <a:ea typeface="Arial"/>
          <a:cs typeface="Arial"/>
          <a:sym typeface="Arial"/>
        </a:defRPr>
      </a:lvl2pPr>
      <a:lvl3pPr>
        <a:defRPr sz="3000">
          <a:latin typeface="Arial"/>
          <a:ea typeface="Arial"/>
          <a:cs typeface="Arial"/>
          <a:sym typeface="Arial"/>
        </a:defRPr>
      </a:lvl3pPr>
      <a:lvl4pPr>
        <a:defRPr sz="3000">
          <a:latin typeface="Arial"/>
          <a:ea typeface="Arial"/>
          <a:cs typeface="Arial"/>
          <a:sym typeface="Arial"/>
        </a:defRPr>
      </a:lvl4pPr>
      <a:lvl5pPr>
        <a:defRPr sz="3000">
          <a:latin typeface="Arial"/>
          <a:ea typeface="Arial"/>
          <a:cs typeface="Arial"/>
          <a:sym typeface="Arial"/>
        </a:defRPr>
      </a:lvl5pPr>
      <a:lvl6pPr>
        <a:defRPr sz="3000">
          <a:latin typeface="Arial"/>
          <a:ea typeface="Arial"/>
          <a:cs typeface="Arial"/>
          <a:sym typeface="Arial"/>
        </a:defRPr>
      </a:lvl6pPr>
      <a:lvl7pPr>
        <a:defRPr sz="3000">
          <a:latin typeface="Arial"/>
          <a:ea typeface="Arial"/>
          <a:cs typeface="Arial"/>
          <a:sym typeface="Arial"/>
        </a:defRPr>
      </a:lvl7pPr>
      <a:lvl8pPr>
        <a:defRPr sz="3000">
          <a:latin typeface="Arial"/>
          <a:ea typeface="Arial"/>
          <a:cs typeface="Arial"/>
          <a:sym typeface="Arial"/>
        </a:defRPr>
      </a:lvl8pPr>
      <a:lvl9pPr>
        <a:defRPr sz="3000">
          <a:latin typeface="Arial"/>
          <a:ea typeface="Arial"/>
          <a:cs typeface="Arial"/>
          <a:sym typeface="Arial"/>
        </a:defRPr>
      </a:lvl9pPr>
    </p:titleStyle>
    <p:bodyStyle>
      <a:lvl1pPr marL="533400" indent="-533400">
        <a:spcBef>
          <a:spcPts val="600"/>
        </a:spcBef>
        <a:buClr>
          <a:srgbClr val="FF9900"/>
        </a:buClr>
        <a:buSzPct val="100000"/>
        <a:buFont typeface="Wingdings"/>
        <a:buChar char="▪"/>
        <a:defRPr sz="2800">
          <a:latin typeface="Arial"/>
          <a:ea typeface="Arial"/>
          <a:cs typeface="Arial"/>
          <a:sym typeface="Arial"/>
        </a:defRPr>
      </a:lvl1pPr>
      <a:lvl2pPr marL="990600" indent="-533400">
        <a:spcBef>
          <a:spcPts val="600"/>
        </a:spcBef>
        <a:buClr>
          <a:srgbClr val="FF9900"/>
        </a:buClr>
        <a:buSzPct val="100000"/>
        <a:buFont typeface="Wingdings"/>
        <a:buChar char="▪"/>
        <a:defRPr sz="2800">
          <a:latin typeface="Arial"/>
          <a:ea typeface="Arial"/>
          <a:cs typeface="Arial"/>
          <a:sym typeface="Arial"/>
        </a:defRPr>
      </a:lvl2pPr>
      <a:lvl3pPr marL="1447800" indent="-533400">
        <a:spcBef>
          <a:spcPts val="600"/>
        </a:spcBef>
        <a:buClr>
          <a:srgbClr val="FF9900"/>
        </a:buClr>
        <a:buSzPct val="100000"/>
        <a:buFont typeface="Wingdings"/>
        <a:buChar char="▪"/>
        <a:defRPr sz="2800">
          <a:latin typeface="Arial"/>
          <a:ea typeface="Arial"/>
          <a:cs typeface="Arial"/>
          <a:sym typeface="Arial"/>
        </a:defRPr>
      </a:lvl3pPr>
      <a:lvl4pPr marL="1905000" indent="-533400">
        <a:spcBef>
          <a:spcPts val="600"/>
        </a:spcBef>
        <a:buClr>
          <a:srgbClr val="FF9900"/>
        </a:buClr>
        <a:buSzPct val="100000"/>
        <a:buFont typeface="Wingdings"/>
        <a:buChar char="▪"/>
        <a:defRPr sz="2800">
          <a:latin typeface="Arial"/>
          <a:ea typeface="Arial"/>
          <a:cs typeface="Arial"/>
          <a:sym typeface="Arial"/>
        </a:defRPr>
      </a:lvl4pPr>
      <a:lvl5pPr marL="2362200" indent="-533400">
        <a:spcBef>
          <a:spcPts val="600"/>
        </a:spcBef>
        <a:buClr>
          <a:srgbClr val="FF9900"/>
        </a:buClr>
        <a:buSzPct val="100000"/>
        <a:buFont typeface="Wingdings"/>
        <a:buChar char="▪"/>
        <a:defRPr sz="2800">
          <a:latin typeface="Arial"/>
          <a:ea typeface="Arial"/>
          <a:cs typeface="Arial"/>
          <a:sym typeface="Arial"/>
        </a:defRPr>
      </a:lvl5pPr>
      <a:lvl6pPr marL="2819400" indent="-533400">
        <a:spcBef>
          <a:spcPts val="600"/>
        </a:spcBef>
        <a:buClr>
          <a:srgbClr val="FF9900"/>
        </a:buClr>
        <a:buSzPct val="100000"/>
        <a:buFont typeface="Wingdings"/>
        <a:buChar char="▪"/>
        <a:defRPr sz="2800">
          <a:latin typeface="Arial"/>
          <a:ea typeface="Arial"/>
          <a:cs typeface="Arial"/>
          <a:sym typeface="Arial"/>
        </a:defRPr>
      </a:lvl6pPr>
      <a:lvl7pPr marL="3276600" indent="-533400">
        <a:spcBef>
          <a:spcPts val="600"/>
        </a:spcBef>
        <a:buClr>
          <a:srgbClr val="FF9900"/>
        </a:buClr>
        <a:buSzPct val="100000"/>
        <a:buFont typeface="Wingdings"/>
        <a:buChar char="▪"/>
        <a:defRPr sz="2800">
          <a:latin typeface="Arial"/>
          <a:ea typeface="Arial"/>
          <a:cs typeface="Arial"/>
          <a:sym typeface="Arial"/>
        </a:defRPr>
      </a:lvl7pPr>
      <a:lvl8pPr marL="3733800" indent="-533400">
        <a:spcBef>
          <a:spcPts val="600"/>
        </a:spcBef>
        <a:buClr>
          <a:srgbClr val="FF9900"/>
        </a:buClr>
        <a:buSzPct val="100000"/>
        <a:buFont typeface="Wingdings"/>
        <a:buChar char="▪"/>
        <a:defRPr sz="2800">
          <a:latin typeface="Arial"/>
          <a:ea typeface="Arial"/>
          <a:cs typeface="Arial"/>
          <a:sym typeface="Arial"/>
        </a:defRPr>
      </a:lvl8pPr>
      <a:lvl9pPr marL="4191000" indent="-533400">
        <a:spcBef>
          <a:spcPts val="600"/>
        </a:spcBef>
        <a:buClr>
          <a:srgbClr val="FF9900"/>
        </a:buClr>
        <a:buSzPct val="100000"/>
        <a:buFont typeface="Wingdings"/>
        <a:buChar char="▪"/>
        <a:defRPr sz="2800">
          <a:latin typeface="Arial"/>
          <a:ea typeface="Arial"/>
          <a:cs typeface="Arial"/>
          <a:sym typeface="Arial"/>
        </a:defRPr>
      </a:lvl9pPr>
    </p:bodyStyle>
    <p:otherStyle>
      <a:lvl1pPr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1pPr>
      <a:lvl2pPr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2pPr>
      <a:lvl3pPr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3pPr>
      <a:lvl4pPr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4pPr>
      <a:lvl5pPr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5pPr>
      <a:lvl6pPr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6pPr>
      <a:lvl7pPr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7pPr>
      <a:lvl8pPr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8pPr>
      <a:lvl9pPr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3" descr="wmo_ppt_2012.jpg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152550E9-806D-054C-AC82-9A252E4C391C}" type="slidenum">
              <a:rPr lang="en-US">
                <a:solidFill>
                  <a:srgbClr val="000000"/>
                </a:solidFill>
                <a:ea typeface="ＭＳ Ｐゴシック" charset="0"/>
              </a:rPr>
              <a:pPr/>
              <a:t>‹#›</a:t>
            </a:fld>
            <a:endParaRPr lang="en-US">
              <a:solidFill>
                <a:srgbClr val="000000"/>
              </a:solidFill>
              <a:ea typeface="ＭＳ Ｐゴシック" charset="0"/>
            </a:endParaRPr>
          </a:p>
        </p:txBody>
      </p:sp>
      <p:sp>
        <p:nvSpPr>
          <p:cNvPr id="7" name="Footer Placeholder 6"/>
          <p:cNvSpPr>
            <a:spLocks noGrp="1" noChangeArrowheads="1"/>
          </p:cNvSpPr>
          <p:nvPr>
            <p:ph type="ftr" sz="quarter" idx="3"/>
          </p:nvPr>
        </p:nvSpPr>
        <p:spPr>
          <a:xfrm>
            <a:off x="1042988" y="6453188"/>
            <a:ext cx="4465637" cy="312737"/>
          </a:xfrm>
          <a:prstGeom prst="rect">
            <a:avLst/>
          </a:prstGeom>
          <a:ln/>
        </p:spPr>
        <p:txBody>
          <a:bodyPr/>
          <a:lstStyle>
            <a:lvl1pPr>
              <a:defRPr sz="1200"/>
            </a:lvl1pPr>
          </a:lstStyle>
          <a:p>
            <a:pPr eaLnBrk="1" hangingPunct="1"/>
            <a:r>
              <a:rPr lang="en-US" b="1" smtClean="0">
                <a:solidFill>
                  <a:srgbClr val="000000"/>
                </a:solidFill>
              </a:rPr>
              <a:t>AD HOC MEETING ON OBSERVATIONAL METADATA, </a:t>
            </a:r>
            <a:br>
              <a:rPr lang="en-US" b="1" smtClean="0">
                <a:solidFill>
                  <a:srgbClr val="000000"/>
                </a:solidFill>
              </a:rPr>
            </a:br>
            <a:r>
              <a:rPr lang="en-US" b="1" smtClean="0">
                <a:solidFill>
                  <a:srgbClr val="000000"/>
                </a:solidFill>
              </a:rPr>
              <a:t>10-11 Nov 2014, WMO Geneva</a:t>
            </a:r>
            <a:endParaRPr lang="en-US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7941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ＭＳ Ｐゴシック" charset="0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charset="0"/>
        <a:buChar char="§"/>
        <a:defRPr sz="2800">
          <a:solidFill>
            <a:schemeClr val="tx1"/>
          </a:solidFill>
          <a:latin typeface="Arial" charset="0"/>
          <a:ea typeface="ＭＳ Ｐゴシック" charset="0"/>
          <a:cs typeface="+mn-cs"/>
        </a:defRPr>
      </a:lvl1pPr>
      <a:lvl2pPr marL="990600" indent="-5334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charset="0"/>
        <a:buChar char="§"/>
        <a:defRPr sz="2400">
          <a:solidFill>
            <a:srgbClr val="3366FF"/>
          </a:solidFill>
          <a:latin typeface="Arial" charset="0"/>
          <a:ea typeface="ＭＳ Ｐゴシック" charset="0"/>
        </a:defRPr>
      </a:lvl2pPr>
      <a:lvl3pPr marL="1371600" indent="-4572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charset="0"/>
        <a:buChar char="§"/>
        <a:defRPr sz="1800">
          <a:solidFill>
            <a:schemeClr val="tx1"/>
          </a:solidFill>
          <a:latin typeface="Arial" charset="0"/>
          <a:ea typeface="ＭＳ Ｐゴシック" charset="0"/>
        </a:defRPr>
      </a:lvl3pPr>
      <a:lvl4pPr marL="17526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charset="0"/>
        <a:buChar char="§"/>
        <a:defRPr sz="2000">
          <a:solidFill>
            <a:schemeClr val="tx1"/>
          </a:solidFill>
          <a:latin typeface="Arial" charset="0"/>
          <a:ea typeface="ＭＳ Ｐゴシック" charset="0"/>
        </a:defRPr>
      </a:lvl4pPr>
      <a:lvl5pPr marL="22098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charset="0"/>
        <a:buChar char="§"/>
        <a:defRPr sz="2000">
          <a:solidFill>
            <a:schemeClr val="tx1"/>
          </a:solidFill>
          <a:latin typeface="Arial" charset="0"/>
          <a:ea typeface="ＭＳ Ｐゴシック" charset="0"/>
        </a:defRPr>
      </a:lvl5pPr>
      <a:lvl6pPr marL="26670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5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h/url?sa=i&amp;rct=j&amp;q=&amp;esrc=s&amp;frm=1&amp;source=images&amp;cd=&amp;cad=rja&amp;uact=8&amp;ved=0CAcQjRw&amp;url=http://earthanditsspecialplaces.blogspot.com/2012/01/39-some-sacred-geometry-squaring-circle.html&amp;ei=BSpiVd-oN6qp7Aa1goLoDg&amp;bvm=bv.93990622,d.bGg&amp;psig=AFQjCNFtyYgkjVXxfgHNzaSJy3hHITRYCA&amp;ust=1432583032259864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8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h/url?sa=i&amp;rct=j&amp;q=&amp;esrc=s&amp;frm=1&amp;source=images&amp;cd=&amp;cad=rja&amp;uact=8&amp;ved=0CAcQjRw&amp;url=http://www.mydestination.com/blog/review-the-best-exotic-marigold-hotel/&amp;ei=_RtCVeLdJo-raaCkgfAG&amp;bvm=bv.92189499,d.d24&amp;psig=AFQjCNF_0gtMS0R0TZi-YFPdXZdz98N42w&amp;ust=1430482207588194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http://www.google.ch/url?sa=i&amp;rct=j&amp;q=&amp;esrc=s&amp;frm=1&amp;source=images&amp;cd=&amp;cad=rja&amp;uact=8&amp;ved=0CAcQjRw&amp;url=http://www.spreadshirt.de/strichm%C3%A4nnchen%2Bt-shirts&amp;ei=l-FiVfupHIOv7AaxxYLIBQ&amp;bvm=bv.93990622,d.bGg&amp;psig=AFQjCNG_s4g1BBr6X2dAMxrvNdCut2n9NA&amp;ust=1432629909451279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0" name="Titel 7189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sz="4000" dirty="0" smtClean="0"/>
              <a:t>WIGOS Metadata Standard </a:t>
            </a:r>
            <a:br>
              <a:rPr lang="de-DE" sz="4000" dirty="0" smtClean="0"/>
            </a:br>
            <a:r>
              <a:rPr lang="de-DE" sz="4000" dirty="0" smtClean="0"/>
              <a:t>&amp; OSCAR/Surface</a:t>
            </a:r>
            <a:r>
              <a:rPr lang="de-DE" sz="4000" dirty="0" smtClean="0"/>
              <a:t/>
            </a:r>
            <a:br>
              <a:rPr lang="de-DE" sz="4000" dirty="0" smtClean="0"/>
            </a:br>
            <a:r>
              <a:rPr lang="de-DE" sz="2400" dirty="0" err="1" smtClean="0"/>
              <a:t>development</a:t>
            </a:r>
            <a:r>
              <a:rPr lang="de-DE" sz="2400" dirty="0" smtClean="0"/>
              <a:t> and </a:t>
            </a:r>
            <a:r>
              <a:rPr lang="de-DE" sz="2400" dirty="0" err="1" smtClean="0"/>
              <a:t>implementation</a:t>
            </a:r>
            <a:endParaRPr lang="de-DE" sz="4000" dirty="0"/>
          </a:p>
        </p:txBody>
      </p:sp>
      <p:sp>
        <p:nvSpPr>
          <p:cNvPr id="7191" name="Untertitel 7190"/>
          <p:cNvSpPr>
            <a:spLocks noGrp="1"/>
          </p:cNvSpPr>
          <p:nvPr>
            <p:ph type="subTitle" idx="1"/>
          </p:nvPr>
        </p:nvSpPr>
        <p:spPr>
          <a:xfrm>
            <a:off x="1295636" y="4437112"/>
            <a:ext cx="6857764" cy="648072"/>
          </a:xfrm>
        </p:spPr>
        <p:txBody>
          <a:bodyPr/>
          <a:lstStyle/>
          <a:p>
            <a:r>
              <a:rPr lang="de-DE" sz="2400" dirty="0" smtClean="0"/>
              <a:t>Jörg Klausen</a:t>
            </a:r>
          </a:p>
          <a:p>
            <a:r>
              <a:rPr lang="de-DE" sz="1800" dirty="0" smtClean="0"/>
              <a:t>MeteoSwiss</a:t>
            </a:r>
          </a:p>
          <a:p>
            <a:r>
              <a:rPr lang="de-DE" sz="1800" dirty="0" smtClean="0"/>
              <a:t>Co-</a:t>
            </a:r>
            <a:r>
              <a:rPr lang="de-DE" sz="1800" dirty="0" err="1" smtClean="0"/>
              <a:t>chair</a:t>
            </a:r>
            <a:r>
              <a:rPr lang="de-DE" sz="1800" dirty="0" smtClean="0"/>
              <a:t> ICG-WIGOS TT-WMD</a:t>
            </a:r>
          </a:p>
          <a:p>
            <a:r>
              <a:rPr lang="de-DE" sz="1800" dirty="0" err="1" smtClean="0"/>
              <a:t>Chair</a:t>
            </a:r>
            <a:r>
              <a:rPr lang="de-DE" sz="1800" dirty="0" smtClean="0"/>
              <a:t> OPAG EPAC </a:t>
            </a:r>
            <a:r>
              <a:rPr lang="de-DE" sz="1800" dirty="0" smtClean="0"/>
              <a:t>ET-WDC</a:t>
            </a:r>
          </a:p>
          <a:p>
            <a:r>
              <a:rPr lang="de-DE" sz="1800" dirty="0" smtClean="0"/>
              <a:t>OSCAR Project </a:t>
            </a:r>
            <a:r>
              <a:rPr lang="de-DE" sz="1800" dirty="0" err="1" smtClean="0"/>
              <a:t>manager</a:t>
            </a:r>
            <a:endParaRPr lang="de-DE" sz="1800" dirty="0" smtClean="0"/>
          </a:p>
          <a:p>
            <a:endParaRPr lang="de-DE" sz="2400" dirty="0" smtClean="0"/>
          </a:p>
          <a:p>
            <a:r>
              <a:rPr lang="de-DE" sz="1200" dirty="0" smtClean="0"/>
              <a:t>IPET-MDRD-2, 22-25 June 2015, Melbourne</a:t>
            </a:r>
            <a:endParaRPr lang="de-DE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err="1" smtClean="0"/>
              <a:t>Acknowledgments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5876" y="1196753"/>
            <a:ext cx="7472363" cy="4824537"/>
          </a:xfrm>
        </p:spPr>
        <p:txBody>
          <a:bodyPr/>
          <a:lstStyle/>
          <a:p>
            <a:r>
              <a:rPr lang="de-CH" sz="1600" dirty="0" smtClean="0"/>
              <a:t>ICG-WIGOS, TT-WMD</a:t>
            </a:r>
          </a:p>
          <a:p>
            <a:pPr lvl="1"/>
            <a:r>
              <a:rPr lang="de-CH" sz="1400" dirty="0" smtClean="0"/>
              <a:t>Sue Barrell, Bertrand </a:t>
            </a:r>
            <a:r>
              <a:rPr lang="de-CH" sz="1400" dirty="0" err="1" smtClean="0"/>
              <a:t>Calpini</a:t>
            </a:r>
            <a:r>
              <a:rPr lang="de-CH" sz="1400" dirty="0" smtClean="0"/>
              <a:t>, …</a:t>
            </a:r>
          </a:p>
          <a:p>
            <a:pPr lvl="1"/>
            <a:r>
              <a:rPr lang="de-CH" sz="1400" dirty="0" smtClean="0"/>
              <a:t>Brian Howe, Karl Monnik, Joe </a:t>
            </a:r>
            <a:r>
              <a:rPr lang="de-CH" sz="1400" dirty="0" err="1" smtClean="0"/>
              <a:t>Swaykos</a:t>
            </a:r>
            <a:r>
              <a:rPr lang="de-CH" sz="1400" dirty="0" smtClean="0"/>
              <a:t>, Tony Boston, Uli </a:t>
            </a:r>
            <a:r>
              <a:rPr lang="de-CH" sz="1400" dirty="0" err="1" smtClean="0"/>
              <a:t>Looser</a:t>
            </a:r>
            <a:r>
              <a:rPr lang="de-CH" sz="1400" dirty="0" smtClean="0"/>
              <a:t>, Ercan </a:t>
            </a:r>
            <a:r>
              <a:rPr lang="de-CH" sz="1400" dirty="0" err="1" smtClean="0"/>
              <a:t>Büyükbas</a:t>
            </a:r>
            <a:r>
              <a:rPr lang="de-CH" sz="1400" dirty="0" smtClean="0"/>
              <a:t>, Zhao </a:t>
            </a:r>
            <a:r>
              <a:rPr lang="de-CH" sz="1400" dirty="0" err="1" smtClean="0"/>
              <a:t>Licheng</a:t>
            </a:r>
            <a:r>
              <a:rPr lang="de-CH" sz="1400" dirty="0" smtClean="0"/>
              <a:t>, Antonio Mestre, Tim Oakley, Steve Foreman, Dean Lockett, Luis </a:t>
            </a:r>
            <a:r>
              <a:rPr lang="de-CH" sz="1400" dirty="0" err="1" smtClean="0"/>
              <a:t>Nunes</a:t>
            </a:r>
            <a:r>
              <a:rPr lang="de-CH" sz="1400" dirty="0" smtClean="0"/>
              <a:t>, Roger Atkinson, …</a:t>
            </a:r>
          </a:p>
          <a:p>
            <a:r>
              <a:rPr lang="de-CH" sz="1600" dirty="0" smtClean="0"/>
              <a:t>Project </a:t>
            </a:r>
            <a:r>
              <a:rPr lang="de-CH" sz="1600" dirty="0" smtClean="0"/>
              <a:t>Team at MeteoSwiss</a:t>
            </a:r>
          </a:p>
          <a:p>
            <a:pPr lvl="1"/>
            <a:r>
              <a:rPr lang="de-CH" sz="1400" dirty="0" smtClean="0"/>
              <a:t>Jürg </a:t>
            </a:r>
            <a:r>
              <a:rPr lang="de-CH" sz="1400" dirty="0"/>
              <a:t>Mannes, Lucia Cappelletti, Bertrand </a:t>
            </a:r>
            <a:r>
              <a:rPr lang="de-CH" sz="1400" dirty="0" err="1"/>
              <a:t>Calpini</a:t>
            </a:r>
            <a:r>
              <a:rPr lang="de-CH" sz="1400" dirty="0"/>
              <a:t>, Marc Musa, Martin Brändli, Lars Koppa, Sascha Spreitzer, Christian Walder, Estelle Grüter, Marc Leutenegger, Stefan Sandmeier, Martin Schäfer, Alex Rubli, Claudia Sigg, Markus Abbt, Walter Brunelli , Josefa Mettler, </a:t>
            </a:r>
            <a:r>
              <a:rPr lang="de-CH" sz="1400" dirty="0" smtClean="0"/>
              <a:t>…</a:t>
            </a:r>
          </a:p>
          <a:p>
            <a:r>
              <a:rPr lang="de-CH" sz="1600" dirty="0" smtClean="0"/>
              <a:t>Project Team at WMO</a:t>
            </a:r>
          </a:p>
          <a:p>
            <a:pPr lvl="1"/>
            <a:r>
              <a:rPr lang="de-CH" sz="1400" dirty="0" smtClean="0"/>
              <a:t>Wenjian Zhang, Lars Peter Riishojgaard, Etienne Charpentier, Timo </a:t>
            </a:r>
            <a:r>
              <a:rPr lang="de-CH" sz="1400" dirty="0" err="1" smtClean="0"/>
              <a:t>Pröscholdt</a:t>
            </a:r>
            <a:r>
              <a:rPr lang="de-CH" sz="1400" dirty="0" smtClean="0"/>
              <a:t>, …</a:t>
            </a:r>
          </a:p>
          <a:p>
            <a:r>
              <a:rPr lang="de-CH" sz="1600" dirty="0" smtClean="0"/>
              <a:t>Project Team at European Dynamics</a:t>
            </a:r>
          </a:p>
          <a:p>
            <a:pPr lvl="1"/>
            <a:r>
              <a:rPr lang="de-CH" sz="1400" dirty="0" err="1"/>
              <a:t>Nassos</a:t>
            </a:r>
            <a:r>
              <a:rPr lang="de-CH" sz="1400" dirty="0"/>
              <a:t> Michas, Christina Kaskoura, Martin </a:t>
            </a:r>
            <a:r>
              <a:rPr lang="de-CH" sz="1400" dirty="0" err="1"/>
              <a:t>Ulmann</a:t>
            </a:r>
            <a:r>
              <a:rPr lang="de-CH" sz="1400" dirty="0"/>
              <a:t>, Lia Christou</a:t>
            </a:r>
            <a:r>
              <a:rPr lang="de-CH" sz="1400" dirty="0" smtClean="0"/>
              <a:t>, Nektaria </a:t>
            </a:r>
            <a:r>
              <a:rPr lang="de-CH" sz="1400" dirty="0" err="1" smtClean="0"/>
              <a:t>Pappa</a:t>
            </a:r>
            <a:r>
              <a:rPr lang="de-CH" sz="1400" dirty="0" smtClean="0"/>
              <a:t>, …</a:t>
            </a:r>
          </a:p>
          <a:p>
            <a:r>
              <a:rPr lang="de-CH" sz="1600" dirty="0" smtClean="0"/>
              <a:t>JCOMMOPS</a:t>
            </a:r>
            <a:r>
              <a:rPr lang="de-CH" sz="1600" dirty="0" smtClean="0"/>
              <a:t>, GAW WDCs, NDACC, ET-WDC, …</a:t>
            </a:r>
          </a:p>
          <a:p>
            <a:r>
              <a:rPr lang="de-CH" sz="1600" b="1" dirty="0" smtClean="0">
                <a:solidFill>
                  <a:srgbClr val="FF0000"/>
                </a:solidFill>
              </a:rPr>
              <a:t>Financial </a:t>
            </a:r>
            <a:r>
              <a:rPr lang="de-CH" sz="1600" b="1" dirty="0" err="1" smtClean="0">
                <a:solidFill>
                  <a:srgbClr val="FF0000"/>
                </a:solidFill>
              </a:rPr>
              <a:t>contributions</a:t>
            </a:r>
            <a:endParaRPr lang="de-CH" sz="1600" b="1" dirty="0">
              <a:solidFill>
                <a:srgbClr val="FF0000"/>
              </a:solidFill>
            </a:endParaRPr>
          </a:p>
          <a:p>
            <a:pPr lvl="1"/>
            <a:r>
              <a:rPr lang="de-CH" sz="1400" b="1" dirty="0" smtClean="0">
                <a:solidFill>
                  <a:srgbClr val="FF0000"/>
                </a:solidFill>
              </a:rPr>
              <a:t>Federal Department of </a:t>
            </a:r>
            <a:r>
              <a:rPr lang="de-CH" sz="1400" b="1" dirty="0" err="1" smtClean="0">
                <a:solidFill>
                  <a:srgbClr val="FF0000"/>
                </a:solidFill>
              </a:rPr>
              <a:t>Foreign</a:t>
            </a:r>
            <a:r>
              <a:rPr lang="de-CH" sz="1400" b="1" dirty="0" smtClean="0">
                <a:solidFill>
                  <a:srgbClr val="FF0000"/>
                </a:solidFill>
              </a:rPr>
              <a:t> Affairs, MeteoSwiss, WMO, Met </a:t>
            </a:r>
            <a:r>
              <a:rPr lang="de-CH" sz="1400" b="1" dirty="0" err="1" smtClean="0">
                <a:solidFill>
                  <a:srgbClr val="FF0000"/>
                </a:solidFill>
              </a:rPr>
              <a:t>Norway</a:t>
            </a:r>
            <a:endParaRPr lang="en-US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1472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CH" dirty="0" smtClean="0"/>
              <a:t>Motivation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6156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err="1" smtClean="0"/>
              <a:t>About</a:t>
            </a:r>
            <a:r>
              <a:rPr lang="de-CH" dirty="0" smtClean="0"/>
              <a:t> </a:t>
            </a:r>
            <a:r>
              <a:rPr lang="de-CH" dirty="0" err="1" smtClean="0"/>
              <a:t>observations</a:t>
            </a:r>
            <a:r>
              <a:rPr lang="de-CH" dirty="0" smtClean="0"/>
              <a:t> …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900"/>
              </a:spcBef>
            </a:pPr>
            <a:r>
              <a:rPr lang="de-CH" dirty="0" smtClean="0"/>
              <a:t>«</a:t>
            </a:r>
            <a:r>
              <a:rPr lang="de-CH" dirty="0" err="1" smtClean="0"/>
              <a:t>We</a:t>
            </a:r>
            <a:r>
              <a:rPr lang="de-CH" dirty="0" smtClean="0"/>
              <a:t> </a:t>
            </a:r>
            <a:r>
              <a:rPr lang="de-CH" dirty="0" err="1" smtClean="0"/>
              <a:t>cannot</a:t>
            </a:r>
            <a:r>
              <a:rPr lang="de-CH" dirty="0" smtClean="0"/>
              <a:t> manage </a:t>
            </a:r>
            <a:r>
              <a:rPr lang="de-CH" dirty="0" err="1" smtClean="0"/>
              <a:t>what</a:t>
            </a:r>
            <a:r>
              <a:rPr lang="de-CH" dirty="0" smtClean="0"/>
              <a:t> </a:t>
            </a:r>
            <a:r>
              <a:rPr lang="de-CH" dirty="0" err="1" smtClean="0"/>
              <a:t>we</a:t>
            </a:r>
            <a:r>
              <a:rPr lang="de-CH" dirty="0" smtClean="0"/>
              <a:t> </a:t>
            </a:r>
            <a:r>
              <a:rPr lang="de-CH" dirty="0" err="1" smtClean="0"/>
              <a:t>cannot</a:t>
            </a:r>
            <a:r>
              <a:rPr lang="de-CH" dirty="0" smtClean="0"/>
              <a:t> </a:t>
            </a:r>
            <a:r>
              <a:rPr lang="de-CH" dirty="0" err="1" smtClean="0"/>
              <a:t>measure</a:t>
            </a:r>
            <a:r>
              <a:rPr lang="de-CH" dirty="0" smtClean="0"/>
              <a:t>» (J. Butler)</a:t>
            </a:r>
            <a:endParaRPr lang="en-US" dirty="0" smtClean="0"/>
          </a:p>
          <a:p>
            <a:pPr lvl="1">
              <a:spcBef>
                <a:spcPts val="900"/>
              </a:spcBef>
            </a:pPr>
            <a:r>
              <a:rPr lang="de-CH" dirty="0" err="1" smtClean="0"/>
              <a:t>Observations</a:t>
            </a:r>
            <a:r>
              <a:rPr lang="de-CH" dirty="0" smtClean="0"/>
              <a:t> </a:t>
            </a:r>
            <a:r>
              <a:rPr lang="de-CH" dirty="0" err="1" smtClean="0"/>
              <a:t>are</a:t>
            </a:r>
            <a:r>
              <a:rPr lang="de-CH" dirty="0" smtClean="0"/>
              <a:t> </a:t>
            </a:r>
            <a:r>
              <a:rPr lang="de-CH" dirty="0" err="1" smtClean="0"/>
              <a:t>needed</a:t>
            </a:r>
            <a:endParaRPr lang="de-CH" dirty="0" smtClean="0"/>
          </a:p>
          <a:p>
            <a:pPr>
              <a:spcBef>
                <a:spcPts val="900"/>
              </a:spcBef>
            </a:pPr>
            <a:r>
              <a:rPr lang="de-CH" dirty="0" err="1" smtClean="0"/>
              <a:t>What’s</a:t>
            </a:r>
            <a:r>
              <a:rPr lang="de-CH" dirty="0" smtClean="0"/>
              <a:t> </a:t>
            </a:r>
            <a:r>
              <a:rPr lang="de-CH" dirty="0" err="1" smtClean="0"/>
              <a:t>the</a:t>
            </a:r>
            <a:r>
              <a:rPr lang="de-CH" dirty="0" smtClean="0"/>
              <a:t> </a:t>
            </a:r>
            <a:r>
              <a:rPr lang="de-CH" dirty="0" err="1" smtClean="0"/>
              <a:t>meaning</a:t>
            </a:r>
            <a:r>
              <a:rPr lang="de-CH" dirty="0" smtClean="0"/>
              <a:t> of «42»?</a:t>
            </a:r>
          </a:p>
          <a:p>
            <a:pPr lvl="1">
              <a:spcBef>
                <a:spcPts val="900"/>
              </a:spcBef>
            </a:pPr>
            <a:r>
              <a:rPr lang="de-CH" dirty="0" smtClean="0"/>
              <a:t>Basic </a:t>
            </a:r>
            <a:r>
              <a:rPr lang="de-CH" dirty="0" err="1" smtClean="0"/>
              <a:t>metadata</a:t>
            </a:r>
            <a:r>
              <a:rPr lang="de-CH" dirty="0" smtClean="0"/>
              <a:t> </a:t>
            </a:r>
            <a:r>
              <a:rPr lang="de-CH" dirty="0" err="1" smtClean="0"/>
              <a:t>are</a:t>
            </a:r>
            <a:r>
              <a:rPr lang="de-CH" dirty="0" smtClean="0"/>
              <a:t> </a:t>
            </a:r>
            <a:r>
              <a:rPr lang="de-CH" dirty="0" err="1" smtClean="0"/>
              <a:t>needed</a:t>
            </a:r>
            <a:r>
              <a:rPr lang="de-CH" dirty="0" smtClean="0"/>
              <a:t> </a:t>
            </a:r>
            <a:r>
              <a:rPr lang="de-CH" dirty="0" err="1" smtClean="0"/>
              <a:t>for</a:t>
            </a:r>
            <a:r>
              <a:rPr lang="de-CH" dirty="0" smtClean="0"/>
              <a:t> </a:t>
            </a:r>
            <a:r>
              <a:rPr lang="de-CH" dirty="0" err="1" smtClean="0"/>
              <a:t>any</a:t>
            </a:r>
            <a:r>
              <a:rPr lang="de-CH" dirty="0" smtClean="0"/>
              <a:t> </a:t>
            </a:r>
            <a:r>
              <a:rPr lang="de-CH" dirty="0" err="1" smtClean="0"/>
              <a:t>use</a:t>
            </a:r>
            <a:r>
              <a:rPr lang="de-CH" dirty="0" smtClean="0"/>
              <a:t> of </a:t>
            </a:r>
            <a:r>
              <a:rPr lang="de-CH" dirty="0" err="1" smtClean="0"/>
              <a:t>data</a:t>
            </a:r>
            <a:endParaRPr lang="de-CH" dirty="0" smtClean="0"/>
          </a:p>
          <a:p>
            <a:pPr>
              <a:spcBef>
                <a:spcPts val="900"/>
              </a:spcBef>
            </a:pPr>
            <a:r>
              <a:rPr lang="de-CH" dirty="0" err="1" smtClean="0"/>
              <a:t>Observations</a:t>
            </a:r>
            <a:r>
              <a:rPr lang="de-CH" dirty="0" smtClean="0"/>
              <a:t> </a:t>
            </a:r>
            <a:r>
              <a:rPr lang="de-CH" dirty="0" err="1" smtClean="0"/>
              <a:t>can</a:t>
            </a:r>
            <a:r>
              <a:rPr lang="de-CH" dirty="0" smtClean="0"/>
              <a:t> </a:t>
            </a:r>
            <a:r>
              <a:rPr lang="de-CH" dirty="0" err="1" smtClean="0"/>
              <a:t>be</a:t>
            </a:r>
            <a:r>
              <a:rPr lang="de-CH" dirty="0" smtClean="0"/>
              <a:t> </a:t>
            </a:r>
            <a:r>
              <a:rPr lang="de-CH" dirty="0" err="1" smtClean="0"/>
              <a:t>used</a:t>
            </a:r>
            <a:r>
              <a:rPr lang="de-CH" dirty="0" smtClean="0"/>
              <a:t> in different </a:t>
            </a:r>
            <a:r>
              <a:rPr lang="de-CH" dirty="0" err="1" smtClean="0"/>
              <a:t>ways</a:t>
            </a:r>
            <a:endParaRPr lang="de-CH" dirty="0" smtClean="0"/>
          </a:p>
          <a:p>
            <a:pPr lvl="1">
              <a:spcBef>
                <a:spcPts val="900"/>
              </a:spcBef>
            </a:pPr>
            <a:r>
              <a:rPr lang="de-CH" dirty="0" err="1" smtClean="0"/>
              <a:t>For</a:t>
            </a:r>
            <a:r>
              <a:rPr lang="de-CH" dirty="0" smtClean="0"/>
              <a:t> </a:t>
            </a:r>
            <a:r>
              <a:rPr lang="de-CH" dirty="0" err="1" smtClean="0"/>
              <a:t>adequate</a:t>
            </a:r>
            <a:r>
              <a:rPr lang="de-CH" dirty="0" smtClean="0"/>
              <a:t> </a:t>
            </a:r>
            <a:r>
              <a:rPr lang="de-CH" dirty="0" err="1" smtClean="0"/>
              <a:t>use</a:t>
            </a:r>
            <a:r>
              <a:rPr lang="de-CH" dirty="0" smtClean="0"/>
              <a:t> of </a:t>
            </a:r>
            <a:r>
              <a:rPr lang="de-CH" dirty="0" err="1" smtClean="0"/>
              <a:t>data</a:t>
            </a:r>
            <a:r>
              <a:rPr lang="de-CH" dirty="0" smtClean="0"/>
              <a:t>, </a:t>
            </a:r>
            <a:r>
              <a:rPr lang="de-CH" dirty="0" err="1" smtClean="0"/>
              <a:t>adequate</a:t>
            </a:r>
            <a:r>
              <a:rPr lang="de-CH" dirty="0" smtClean="0"/>
              <a:t> </a:t>
            </a:r>
            <a:r>
              <a:rPr lang="de-CH" dirty="0" err="1" smtClean="0"/>
              <a:t>information</a:t>
            </a:r>
            <a:r>
              <a:rPr lang="de-CH" dirty="0" smtClean="0"/>
              <a:t> </a:t>
            </a:r>
            <a:r>
              <a:rPr lang="de-CH" dirty="0" err="1" smtClean="0"/>
              <a:t>about</a:t>
            </a:r>
            <a:r>
              <a:rPr lang="de-CH" dirty="0" smtClean="0"/>
              <a:t> </a:t>
            </a:r>
            <a:r>
              <a:rPr lang="de-CH" dirty="0" err="1" smtClean="0"/>
              <a:t>the</a:t>
            </a:r>
            <a:r>
              <a:rPr lang="de-CH" dirty="0" smtClean="0"/>
              <a:t> </a:t>
            </a:r>
            <a:r>
              <a:rPr lang="de-CH" dirty="0" err="1" smtClean="0"/>
              <a:t>data</a:t>
            </a:r>
            <a:r>
              <a:rPr lang="de-CH" dirty="0" smtClean="0"/>
              <a:t> </a:t>
            </a:r>
            <a:r>
              <a:rPr lang="de-CH" dirty="0" err="1" smtClean="0"/>
              <a:t>is</a:t>
            </a:r>
            <a:r>
              <a:rPr lang="de-CH" dirty="0" smtClean="0"/>
              <a:t> </a:t>
            </a:r>
            <a:r>
              <a:rPr lang="de-CH" dirty="0" err="1" smtClean="0"/>
              <a:t>critical</a:t>
            </a:r>
            <a:endParaRPr lang="de-CH" dirty="0" smtClean="0"/>
          </a:p>
          <a:p>
            <a:pPr>
              <a:spcBef>
                <a:spcPts val="900"/>
              </a:spcBef>
            </a:pPr>
            <a:r>
              <a:rPr lang="de-CH" dirty="0" smtClean="0"/>
              <a:t>The </a:t>
            </a:r>
            <a:r>
              <a:rPr lang="de-CH" dirty="0" err="1" smtClean="0"/>
              <a:t>whole</a:t>
            </a:r>
            <a:r>
              <a:rPr lang="de-CH" dirty="0" smtClean="0"/>
              <a:t> </a:t>
            </a:r>
            <a:r>
              <a:rPr lang="de-CH" dirty="0" err="1" smtClean="0"/>
              <a:t>is</a:t>
            </a:r>
            <a:r>
              <a:rPr lang="de-CH" dirty="0" smtClean="0"/>
              <a:t> </a:t>
            </a:r>
            <a:r>
              <a:rPr lang="de-CH" dirty="0" err="1" smtClean="0"/>
              <a:t>more</a:t>
            </a:r>
            <a:r>
              <a:rPr lang="de-CH" dirty="0" smtClean="0"/>
              <a:t> </a:t>
            </a:r>
            <a:r>
              <a:rPr lang="de-CH" dirty="0" err="1" smtClean="0"/>
              <a:t>than</a:t>
            </a:r>
            <a:r>
              <a:rPr lang="de-CH" dirty="0" smtClean="0"/>
              <a:t> </a:t>
            </a:r>
            <a:r>
              <a:rPr lang="de-CH" dirty="0" err="1" smtClean="0"/>
              <a:t>the</a:t>
            </a:r>
            <a:r>
              <a:rPr lang="de-CH" dirty="0" smtClean="0"/>
              <a:t> </a:t>
            </a:r>
            <a:r>
              <a:rPr lang="de-CH" dirty="0" err="1" smtClean="0"/>
              <a:t>sum</a:t>
            </a:r>
            <a:r>
              <a:rPr lang="de-CH" dirty="0" smtClean="0"/>
              <a:t> of </a:t>
            </a:r>
            <a:r>
              <a:rPr lang="de-CH" dirty="0" err="1" smtClean="0"/>
              <a:t>the</a:t>
            </a:r>
            <a:r>
              <a:rPr lang="de-CH" dirty="0" smtClean="0"/>
              <a:t> </a:t>
            </a:r>
            <a:r>
              <a:rPr lang="de-CH" dirty="0" err="1" smtClean="0"/>
              <a:t>pieces</a:t>
            </a:r>
            <a:endParaRPr lang="de-CH" dirty="0" smtClean="0"/>
          </a:p>
          <a:p>
            <a:pPr lvl="1">
              <a:spcBef>
                <a:spcPts val="900"/>
              </a:spcBef>
            </a:pPr>
            <a:r>
              <a:rPr lang="de-CH" dirty="0" smtClean="0"/>
              <a:t>Smart </a:t>
            </a:r>
            <a:r>
              <a:rPr lang="de-CH" dirty="0" err="1" smtClean="0"/>
              <a:t>co-location</a:t>
            </a:r>
            <a:r>
              <a:rPr lang="de-CH" dirty="0" smtClean="0"/>
              <a:t> / </a:t>
            </a:r>
            <a:r>
              <a:rPr lang="de-CH" dirty="0" err="1" smtClean="0"/>
              <a:t>combination</a:t>
            </a:r>
            <a:r>
              <a:rPr lang="de-CH" dirty="0" smtClean="0"/>
              <a:t> of </a:t>
            </a:r>
            <a:r>
              <a:rPr lang="de-CH" dirty="0" err="1" smtClean="0"/>
              <a:t>observations</a:t>
            </a:r>
            <a:r>
              <a:rPr lang="de-CH" dirty="0" smtClean="0"/>
              <a:t> </a:t>
            </a:r>
            <a:r>
              <a:rPr lang="de-CH" dirty="0" err="1" smtClean="0"/>
              <a:t>has</a:t>
            </a:r>
            <a:r>
              <a:rPr lang="de-CH" dirty="0" smtClean="0"/>
              <a:t> a </a:t>
            </a:r>
            <a:r>
              <a:rPr lang="de-CH" dirty="0" err="1" smtClean="0"/>
              <a:t>much</a:t>
            </a:r>
            <a:r>
              <a:rPr lang="de-CH" dirty="0" smtClean="0"/>
              <a:t> larger potential </a:t>
            </a:r>
            <a:r>
              <a:rPr lang="de-CH" dirty="0" err="1" smtClean="0"/>
              <a:t>than</a:t>
            </a:r>
            <a:r>
              <a:rPr lang="de-CH" dirty="0" smtClean="0"/>
              <a:t> </a:t>
            </a:r>
            <a:r>
              <a:rPr lang="de-CH" dirty="0" err="1" smtClean="0"/>
              <a:t>single</a:t>
            </a:r>
            <a:r>
              <a:rPr lang="de-CH" dirty="0" smtClean="0"/>
              <a:t> </a:t>
            </a:r>
            <a:r>
              <a:rPr lang="de-CH" dirty="0" err="1" smtClean="0"/>
              <a:t>observations</a:t>
            </a:r>
            <a:endParaRPr lang="de-CH" dirty="0" smtClean="0"/>
          </a:p>
        </p:txBody>
      </p:sp>
    </p:spTree>
    <p:extLst>
      <p:ext uri="{BB962C8B-B14F-4D97-AF65-F5344CB8AC3E}">
        <p14:creationId xmlns:p14="http://schemas.microsoft.com/office/powerpoint/2010/main" val="2527852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or Metadata?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Position of aircraft making AMDAR observations</a:t>
            </a:r>
          </a:p>
          <a:p>
            <a:r>
              <a:rPr lang="en-US" dirty="0" smtClean="0"/>
              <a:t>Surface pressure observation used for GPS IWV inversion</a:t>
            </a:r>
          </a:p>
          <a:p>
            <a:r>
              <a:rPr lang="en-US" dirty="0" smtClean="0"/>
              <a:t>Total ozone data used to calibrate radio </a:t>
            </a:r>
            <a:r>
              <a:rPr lang="en-US" dirty="0" err="1" smtClean="0"/>
              <a:t>sonde</a:t>
            </a:r>
            <a:r>
              <a:rPr lang="en-US" dirty="0" smtClean="0"/>
              <a:t> observation</a:t>
            </a: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719487" y="3558609"/>
            <a:ext cx="319189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Bradley Hand ITC" panose="03070402050302030203" pitchFamily="66" charset="0"/>
              </a:rPr>
              <a:t>One man’s data </a:t>
            </a:r>
            <a:br>
              <a:rPr lang="en-US" sz="2000" dirty="0" smtClean="0">
                <a:latin typeface="Bradley Hand ITC" panose="03070402050302030203" pitchFamily="66" charset="0"/>
              </a:rPr>
            </a:br>
            <a:r>
              <a:rPr lang="en-US" sz="2000" dirty="0" smtClean="0">
                <a:latin typeface="Bradley Hand ITC" panose="03070402050302030203" pitchFamily="66" charset="0"/>
              </a:rPr>
              <a:t>are another man’s metadata</a:t>
            </a:r>
          </a:p>
          <a:p>
            <a:endParaRPr lang="en-US" sz="2000" dirty="0" smtClean="0">
              <a:latin typeface="Bradley Hand ITC" panose="03070402050302030203" pitchFamily="66" charset="0"/>
            </a:endParaRPr>
          </a:p>
          <a:p>
            <a:endParaRPr lang="en-US" sz="2000" dirty="0">
              <a:latin typeface="Bradley Hand ITC" panose="03070402050302030203" pitchFamily="66" charset="0"/>
            </a:endParaRPr>
          </a:p>
          <a:p>
            <a:r>
              <a:rPr lang="en-US" sz="2000" dirty="0" smtClean="0">
                <a:latin typeface="Bradley Hand ITC" panose="03070402050302030203" pitchFamily="66" charset="0"/>
                <a:sym typeface="Wingdings" panose="05000000000000000000" pitchFamily="2" charset="2"/>
              </a:rPr>
              <a:t>Data and metadata </a:t>
            </a:r>
            <a:br>
              <a:rPr lang="en-US" sz="2000" dirty="0" smtClean="0">
                <a:latin typeface="Bradley Hand ITC" panose="03070402050302030203" pitchFamily="66" charset="0"/>
                <a:sym typeface="Wingdings" panose="05000000000000000000" pitchFamily="2" charset="2"/>
              </a:rPr>
            </a:br>
            <a:r>
              <a:rPr lang="en-US" sz="2000" dirty="0" smtClean="0">
                <a:latin typeface="Bradley Hand ITC" panose="03070402050302030203" pitchFamily="66" charset="0"/>
                <a:sym typeface="Wingdings" panose="05000000000000000000" pitchFamily="2" charset="2"/>
              </a:rPr>
              <a:t>must hold on to each other!</a:t>
            </a:r>
            <a:endParaRPr lang="en-US" sz="2000" dirty="0" smtClean="0">
              <a:latin typeface="Bradley Hand ITC" panose="03070402050302030203" pitchFamily="66" charset="0"/>
            </a:endParaRPr>
          </a:p>
        </p:txBody>
      </p:sp>
      <p:pic>
        <p:nvPicPr>
          <p:cNvPr id="5" name="Picture 2" descr="http://www.zeno.org/Meyers-1905.images/I/100173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3" y="3462253"/>
            <a:ext cx="2520280" cy="2538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4758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7214" y="44624"/>
            <a:ext cx="7101210" cy="989013"/>
          </a:xfrm>
        </p:spPr>
        <p:txBody>
          <a:bodyPr/>
          <a:lstStyle/>
          <a:p>
            <a:r>
              <a:rPr lang="en-GB" b="1" dirty="0" smtClean="0"/>
              <a:t>WIS &amp; WIGOS Metadata</a:t>
            </a:r>
            <a:endParaRPr lang="en-US" b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4294967295"/>
          </p:nvPr>
        </p:nvSpPr>
        <p:spPr>
          <a:xfrm>
            <a:off x="1518022" y="1160463"/>
            <a:ext cx="3702050" cy="1908175"/>
          </a:xfrm>
          <a:prstGeom prst="rect">
            <a:avLst/>
          </a:prstGeom>
        </p:spPr>
        <p:txBody>
          <a:bodyPr/>
          <a:lstStyle/>
          <a:p>
            <a:r>
              <a:rPr lang="en-US" sz="2000" dirty="0" smtClean="0"/>
              <a:t>Make observations discoverable and accessible</a:t>
            </a:r>
          </a:p>
          <a:p>
            <a:r>
              <a:rPr lang="en-US" sz="2000" dirty="0" smtClean="0"/>
              <a:t>Describe data policy</a:t>
            </a:r>
          </a:p>
          <a:p>
            <a:pPr marL="0" indent="0">
              <a:buNone/>
            </a:pPr>
            <a:r>
              <a:rPr lang="en-US" sz="2000" dirty="0" smtClean="0">
                <a:sym typeface="Wingdings" panose="05000000000000000000" pitchFamily="2" charset="2"/>
              </a:rPr>
              <a:t> Operational</a:t>
            </a:r>
            <a:endParaRPr lang="en-US" sz="2000" dirty="0" smtClean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59818"/>
            <a:ext cx="1151487" cy="1549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 rot="19739964">
            <a:off x="244199" y="1226743"/>
            <a:ext cx="726481" cy="400110"/>
          </a:xfrm>
          <a:prstGeom prst="rect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WIS</a:t>
            </a:r>
            <a:endParaRPr lang="en-US" sz="20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1045" name="Group 1044"/>
          <p:cNvGrpSpPr/>
          <p:nvPr/>
        </p:nvGrpSpPr>
        <p:grpSpPr>
          <a:xfrm>
            <a:off x="40200" y="3362109"/>
            <a:ext cx="7980480" cy="1909141"/>
            <a:chOff x="40200" y="3362109"/>
            <a:chExt cx="7980480" cy="1909141"/>
          </a:xfrm>
        </p:grpSpPr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3362110"/>
              <a:ext cx="1151486" cy="15453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4" name="Text Placeholder 2"/>
            <p:cNvSpPr txBox="1">
              <a:spLocks/>
            </p:cNvSpPr>
            <p:nvPr/>
          </p:nvSpPr>
          <p:spPr>
            <a:xfrm>
              <a:off x="1475655" y="3362109"/>
              <a:ext cx="6545025" cy="1909141"/>
            </a:xfrm>
            <a:prstGeom prst="rect">
              <a:avLst/>
            </a:prstGeom>
            <a:noFill/>
            <a:ln/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Char char="•"/>
                <a:defRPr sz="2100">
                  <a:solidFill>
                    <a:schemeClr val="tx1"/>
                  </a:solidFill>
                  <a:latin typeface="+mn-lt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2B2B2"/>
                </a:buClr>
                <a:buChar char="•"/>
                <a:defRPr sz="2100">
                  <a:solidFill>
                    <a:schemeClr val="tx1"/>
                  </a:solidFill>
                  <a:latin typeface="+mn-lt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C0C0C0"/>
                </a:buClr>
                <a:buChar char="•"/>
                <a:defRPr sz="2100">
                  <a:solidFill>
                    <a:schemeClr val="tx1"/>
                  </a:solidFill>
                  <a:latin typeface="+mn-lt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DDDDD"/>
                </a:buClr>
                <a:buChar char="•"/>
                <a:defRPr sz="2100">
                  <a:solidFill>
                    <a:schemeClr val="tx1"/>
                  </a:solidFill>
                  <a:latin typeface="+mn-lt"/>
                </a:defRPr>
              </a:lvl5pPr>
              <a:lvl6pPr marL="25146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DDDDDD"/>
                </a:buClr>
                <a:buChar char="•"/>
                <a:defRPr sz="2100">
                  <a:solidFill>
                    <a:schemeClr val="tx1"/>
                  </a:solidFill>
                  <a:latin typeface="+mn-lt"/>
                </a:defRPr>
              </a:lvl6pPr>
              <a:lvl7pPr marL="29718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DDDDDD"/>
                </a:buClr>
                <a:buChar char="•"/>
                <a:defRPr sz="2100">
                  <a:solidFill>
                    <a:schemeClr val="tx1"/>
                  </a:solidFill>
                  <a:latin typeface="+mn-lt"/>
                </a:defRPr>
              </a:lvl7pPr>
              <a:lvl8pPr marL="3429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DDDDDD"/>
                </a:buClr>
                <a:buChar char="•"/>
                <a:defRPr sz="2100">
                  <a:solidFill>
                    <a:schemeClr val="tx1"/>
                  </a:solidFill>
                  <a:latin typeface="+mn-lt"/>
                </a:defRPr>
              </a:lvl8pPr>
              <a:lvl9pPr marL="38862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DDDDDD"/>
                </a:buClr>
                <a:buChar char="•"/>
                <a:defRPr sz="2100">
                  <a:solidFill>
                    <a:schemeClr val="tx1"/>
                  </a:solidFill>
                  <a:latin typeface="+mn-lt"/>
                </a:defRPr>
              </a:lvl9pPr>
            </a:lstStyle>
            <a:p>
              <a:r>
                <a:rPr lang="en-US" sz="2000" b="0" kern="0" dirty="0"/>
                <a:t>Describe </a:t>
              </a:r>
              <a:r>
                <a:rPr lang="en-US" sz="2000" b="0" kern="0" dirty="0" smtClean="0"/>
                <a:t>observation to</a:t>
              </a:r>
              <a:br>
                <a:rPr lang="en-US" sz="2000" b="0" kern="0" dirty="0" smtClean="0"/>
              </a:br>
              <a:r>
                <a:rPr lang="en-US" sz="2000" b="0" kern="0" dirty="0" smtClean="0"/>
                <a:t>enable adequate use </a:t>
              </a:r>
            </a:p>
            <a:p>
              <a:r>
                <a:rPr lang="en-US" sz="2000" b="0" kern="0" dirty="0" smtClean="0"/>
                <a:t>Support rational evolution </a:t>
              </a:r>
              <a:br>
                <a:rPr lang="en-US" sz="2000" b="0" kern="0" dirty="0" smtClean="0"/>
              </a:br>
              <a:r>
                <a:rPr lang="en-US" sz="2000" b="0" kern="0" dirty="0" smtClean="0"/>
                <a:t>of observing systems </a:t>
              </a:r>
              <a:r>
                <a:rPr lang="en-US" sz="2000" b="0" kern="0" dirty="0" smtClean="0">
                  <a:sym typeface="Wingdings" panose="05000000000000000000" pitchFamily="2" charset="2"/>
                </a:rPr>
                <a:t> RRR</a:t>
              </a:r>
            </a:p>
            <a:p>
              <a:pPr>
                <a:buFont typeface="Wingdings"/>
                <a:buChar char="à"/>
              </a:pPr>
              <a:r>
                <a:rPr lang="en-US" sz="2000" b="0" kern="0" dirty="0" smtClean="0">
                  <a:sym typeface="Wingdings" panose="05000000000000000000" pitchFamily="2" charset="2"/>
                </a:rPr>
                <a:t>Semantic standard developed </a:t>
              </a:r>
              <a:br>
                <a:rPr lang="en-US" sz="2000" b="0" kern="0" dirty="0" smtClean="0">
                  <a:sym typeface="Wingdings" panose="05000000000000000000" pitchFamily="2" charset="2"/>
                </a:rPr>
              </a:br>
              <a:r>
                <a:rPr lang="en-US" sz="2000" b="0" kern="0" dirty="0" smtClean="0">
                  <a:sym typeface="Wingdings" panose="05000000000000000000" pitchFamily="2" charset="2"/>
                </a:rPr>
                <a:t>and under review</a:t>
              </a:r>
            </a:p>
            <a:p>
              <a:pPr>
                <a:buFont typeface="Wingdings"/>
                <a:buChar char="à"/>
              </a:pPr>
              <a:r>
                <a:rPr lang="en-US" sz="2000" b="0" kern="0" dirty="0" smtClean="0">
                  <a:sym typeface="Wingdings" panose="05000000000000000000" pitchFamily="2" charset="2"/>
                </a:rPr>
                <a:t>Formalization coming soon</a:t>
              </a:r>
            </a:p>
            <a:p>
              <a:pPr>
                <a:buFont typeface="Wingdings"/>
                <a:buChar char="à"/>
              </a:pPr>
              <a:r>
                <a:rPr lang="en-US" sz="2000" b="0" kern="0" dirty="0" smtClean="0">
                  <a:sym typeface="Wingdings" panose="05000000000000000000" pitchFamily="2" charset="2"/>
                </a:rPr>
                <a:t>Adoption by Members in phases 2016-2020</a:t>
              </a:r>
            </a:p>
            <a:p>
              <a:pPr marL="0" indent="0">
                <a:buNone/>
              </a:pPr>
              <a:endParaRPr lang="en-US" sz="2000" b="0" kern="0" dirty="0" smtClean="0">
                <a:sym typeface="Wingdings" panose="05000000000000000000" pitchFamily="2" charset="2"/>
              </a:endParaRPr>
            </a:p>
            <a:p>
              <a:endParaRPr lang="en-US" sz="2000" b="0" kern="0" dirty="0" smtClean="0"/>
            </a:p>
            <a:p>
              <a:endParaRPr lang="en-US" sz="2000" b="0" kern="0" dirty="0"/>
            </a:p>
          </p:txBody>
        </p:sp>
        <p:sp>
          <p:nvSpPr>
            <p:cNvPr id="15" name="TextBox 14"/>
            <p:cNvSpPr txBox="1"/>
            <p:nvPr/>
          </p:nvSpPr>
          <p:spPr>
            <a:xfrm rot="19739964">
              <a:off x="40200" y="3511020"/>
              <a:ext cx="1152880" cy="400110"/>
            </a:xfrm>
            <a:prstGeom prst="rect">
              <a:avLst/>
            </a:prstGeom>
            <a:solidFill>
              <a:srgbClr val="FF00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en-US" sz="2000" b="0" dirty="0" smtClean="0">
                  <a:solidFill>
                    <a:schemeClr val="bg1"/>
                  </a:solidFill>
                  <a:latin typeface="Arial Black" panose="020B0A04020102020204" pitchFamily="34" charset="0"/>
                </a:rPr>
                <a:t>WIGOS</a:t>
              </a:r>
              <a:endParaRPr lang="en-US" sz="2000" b="0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</p:grpSp>
      <p:grpSp>
        <p:nvGrpSpPr>
          <p:cNvPr id="1042" name="Group 1041"/>
          <p:cNvGrpSpPr/>
          <p:nvPr/>
        </p:nvGrpSpPr>
        <p:grpSpPr>
          <a:xfrm>
            <a:off x="5580112" y="1795870"/>
            <a:ext cx="3384934" cy="3234864"/>
            <a:chOff x="5580112" y="1795870"/>
            <a:chExt cx="3384934" cy="3234864"/>
          </a:xfrm>
        </p:grpSpPr>
        <p:sp>
          <p:nvSpPr>
            <p:cNvPr id="11" name="Rectangle 10"/>
            <p:cNvSpPr/>
            <p:nvPr/>
          </p:nvSpPr>
          <p:spPr bwMode="auto">
            <a:xfrm>
              <a:off x="8494798" y="2398936"/>
              <a:ext cx="470248" cy="138499"/>
            </a:xfrm>
            <a:prstGeom prst="rect">
              <a:avLst/>
            </a:prstGeom>
            <a:solidFill>
              <a:srgbClr val="FF9797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36000" tIns="0" rIns="36000" bIns="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Contact</a:t>
              </a:r>
            </a:p>
          </p:txBody>
        </p:sp>
        <p:sp>
          <p:nvSpPr>
            <p:cNvPr id="18" name="Rectangle 17"/>
            <p:cNvSpPr/>
            <p:nvPr/>
          </p:nvSpPr>
          <p:spPr bwMode="auto">
            <a:xfrm>
              <a:off x="8343410" y="2060848"/>
              <a:ext cx="579252" cy="138499"/>
            </a:xfrm>
            <a:prstGeom prst="rect">
              <a:avLst/>
            </a:prstGeom>
            <a:solidFill>
              <a:srgbClr val="FFC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36000" tIns="0" rIns="36000" bIns="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900" b="0" dirty="0" smtClean="0">
                  <a:solidFill>
                    <a:schemeClr val="tx1"/>
                  </a:solidFill>
                </a:rPr>
                <a:t>Keywords</a:t>
              </a:r>
              <a:endParaRPr kumimoji="0" lang="en-US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  <p:sp>
          <p:nvSpPr>
            <p:cNvPr id="19" name="Rectangle 18"/>
            <p:cNvSpPr/>
            <p:nvPr/>
          </p:nvSpPr>
          <p:spPr bwMode="auto">
            <a:xfrm>
              <a:off x="7668344" y="3002469"/>
              <a:ext cx="970385" cy="138499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36000" tIns="0" rIns="36000" bIns="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900" b="0" dirty="0" smtClean="0">
                  <a:solidFill>
                    <a:schemeClr val="tx1"/>
                  </a:solidFill>
                </a:rPr>
                <a:t>Legal Constraints</a:t>
              </a:r>
              <a:endParaRPr kumimoji="0" lang="en-US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  <p:sp>
          <p:nvSpPr>
            <p:cNvPr id="20" name="Rectangle 19"/>
            <p:cNvSpPr/>
            <p:nvPr/>
          </p:nvSpPr>
          <p:spPr bwMode="auto">
            <a:xfrm>
              <a:off x="7461751" y="1795870"/>
              <a:ext cx="1117861" cy="138499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36000" tIns="0" rIns="36000" bIns="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900" b="0" dirty="0" smtClean="0">
                  <a:solidFill>
                    <a:schemeClr val="tx1"/>
                  </a:solidFill>
                </a:rPr>
                <a:t>Geographical Extent</a:t>
              </a:r>
              <a:endParaRPr kumimoji="0" lang="en-US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  <p:sp>
          <p:nvSpPr>
            <p:cNvPr id="22" name="Rectangle 21"/>
            <p:cNvSpPr/>
            <p:nvPr/>
          </p:nvSpPr>
          <p:spPr bwMode="auto">
            <a:xfrm>
              <a:off x="7093756" y="2297832"/>
              <a:ext cx="806488" cy="214114"/>
            </a:xfrm>
            <a:prstGeom prst="rect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36000" tIns="0" rIns="36000" bIns="0" numCol="1" rtlCol="0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900" b="0" dirty="0" err="1" smtClean="0">
                  <a:solidFill>
                    <a:schemeClr val="tx1"/>
                  </a:solidFill>
                </a:rPr>
                <a:t>MD_Metadata</a:t>
              </a:r>
              <a:endParaRPr kumimoji="0" lang="en-US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  <p:cxnSp>
          <p:nvCxnSpPr>
            <p:cNvPr id="13" name="Straight Arrow Connector 12"/>
            <p:cNvCxnSpPr>
              <a:endCxn id="20" idx="2"/>
            </p:cNvCxnSpPr>
            <p:nvPr/>
          </p:nvCxnSpPr>
          <p:spPr bwMode="auto">
            <a:xfrm flipV="1">
              <a:off x="7668344" y="1934369"/>
              <a:ext cx="352338" cy="363463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3" name="Straight Arrow Connector 22"/>
            <p:cNvCxnSpPr>
              <a:endCxn id="18" idx="1"/>
            </p:cNvCxnSpPr>
            <p:nvPr/>
          </p:nvCxnSpPr>
          <p:spPr bwMode="auto">
            <a:xfrm flipV="1">
              <a:off x="7900244" y="2130098"/>
              <a:ext cx="443166" cy="218782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5" name="Straight Arrow Connector 24"/>
            <p:cNvCxnSpPr/>
            <p:nvPr/>
          </p:nvCxnSpPr>
          <p:spPr bwMode="auto">
            <a:xfrm>
              <a:off x="7900244" y="2436537"/>
              <a:ext cx="594554" cy="31648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7" name="Straight Arrow Connector 26"/>
            <p:cNvCxnSpPr>
              <a:endCxn id="19" idx="0"/>
            </p:cNvCxnSpPr>
            <p:nvPr/>
          </p:nvCxnSpPr>
          <p:spPr bwMode="auto">
            <a:xfrm>
              <a:off x="7668344" y="2511946"/>
              <a:ext cx="485193" cy="490523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41" name="Rectangle 40"/>
            <p:cNvSpPr/>
            <p:nvPr/>
          </p:nvSpPr>
          <p:spPr bwMode="auto">
            <a:xfrm>
              <a:off x="8282128" y="2714437"/>
              <a:ext cx="649784" cy="138499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36000" tIns="0" rIns="36000" bIns="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900" b="0" dirty="0" smtClean="0">
                  <a:solidFill>
                    <a:schemeClr val="tx1"/>
                  </a:solidFill>
                </a:rPr>
                <a:t>Distribution</a:t>
              </a:r>
              <a:endParaRPr kumimoji="0" lang="en-US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  <p:cxnSp>
          <p:nvCxnSpPr>
            <p:cNvPr id="43" name="Straight Arrow Connector 42"/>
            <p:cNvCxnSpPr/>
            <p:nvPr/>
          </p:nvCxnSpPr>
          <p:spPr bwMode="auto">
            <a:xfrm>
              <a:off x="7796935" y="2511946"/>
              <a:ext cx="485193" cy="27174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032" name="TextBox 1031"/>
            <p:cNvSpPr txBox="1"/>
            <p:nvPr/>
          </p:nvSpPr>
          <p:spPr>
            <a:xfrm>
              <a:off x="5580112" y="4430570"/>
              <a:ext cx="3241509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i="1" dirty="0" err="1" smtClean="0">
                  <a:solidFill>
                    <a:schemeClr val="bg2">
                      <a:lumMod val="50000"/>
                    </a:schemeClr>
                  </a:solidFill>
                  <a:latin typeface="Calibri" panose="020F0502020204030204" pitchFamily="34" charset="0"/>
                </a:rPr>
                <a:t>MD_Metadata</a:t>
              </a:r>
              <a:r>
                <a:rPr lang="en-US" sz="1100" i="1" dirty="0" smtClean="0">
                  <a:solidFill>
                    <a:schemeClr val="bg2">
                      <a:lumMod val="50000"/>
                    </a:schemeClr>
                  </a:solidFill>
                  <a:latin typeface="Calibri" panose="020F0502020204030204" pitchFamily="34" charset="0"/>
                </a:rPr>
                <a:t>: Something somewhere that can be accessed under certain conditions and about which someone knows more.</a:t>
              </a:r>
              <a:endParaRPr lang="en-US" sz="1100" i="1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036" name="Freeform 1035"/>
            <p:cNvSpPr/>
            <p:nvPr/>
          </p:nvSpPr>
          <p:spPr bwMode="auto">
            <a:xfrm>
              <a:off x="6614160" y="4630830"/>
              <a:ext cx="563880" cy="47880"/>
            </a:xfrm>
            <a:custGeom>
              <a:avLst/>
              <a:gdLst>
                <a:gd name="connsiteX0" fmla="*/ 0 w 563880"/>
                <a:gd name="connsiteY0" fmla="*/ 32610 h 47880"/>
                <a:gd name="connsiteX1" fmla="*/ 38100 w 563880"/>
                <a:gd name="connsiteY1" fmla="*/ 17370 h 47880"/>
                <a:gd name="connsiteX2" fmla="*/ 335280 w 563880"/>
                <a:gd name="connsiteY2" fmla="*/ 17370 h 47880"/>
                <a:gd name="connsiteX3" fmla="*/ 434340 w 563880"/>
                <a:gd name="connsiteY3" fmla="*/ 32610 h 47880"/>
                <a:gd name="connsiteX4" fmla="*/ 480060 w 563880"/>
                <a:gd name="connsiteY4" fmla="*/ 40230 h 47880"/>
                <a:gd name="connsiteX5" fmla="*/ 563880 w 563880"/>
                <a:gd name="connsiteY5" fmla="*/ 47850 h 478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63880" h="47880">
                  <a:moveTo>
                    <a:pt x="0" y="32610"/>
                  </a:moveTo>
                  <a:cubicBezTo>
                    <a:pt x="12700" y="27530"/>
                    <a:pt x="25293" y="22173"/>
                    <a:pt x="38100" y="17370"/>
                  </a:cubicBezTo>
                  <a:cubicBezTo>
                    <a:pt x="136399" y="-19492"/>
                    <a:pt x="182102" y="13115"/>
                    <a:pt x="335280" y="17370"/>
                  </a:cubicBezTo>
                  <a:cubicBezTo>
                    <a:pt x="385536" y="34122"/>
                    <a:pt x="340045" y="20823"/>
                    <a:pt x="434340" y="32610"/>
                  </a:cubicBezTo>
                  <a:cubicBezTo>
                    <a:pt x="449671" y="34526"/>
                    <a:pt x="464765" y="38045"/>
                    <a:pt x="480060" y="40230"/>
                  </a:cubicBezTo>
                  <a:cubicBezTo>
                    <a:pt x="540016" y="48795"/>
                    <a:pt x="523729" y="47850"/>
                    <a:pt x="563880" y="47850"/>
                  </a:cubicBezTo>
                </a:path>
              </a:pathLst>
            </a:custGeom>
            <a:noFill/>
            <a:ln w="38100" cap="flat" cmpd="sng" algn="ctr">
              <a:solidFill>
                <a:srgbClr val="FF99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37" name="Freeform 1036"/>
            <p:cNvSpPr/>
            <p:nvPr/>
          </p:nvSpPr>
          <p:spPr bwMode="auto">
            <a:xfrm>
              <a:off x="7261860" y="4639510"/>
              <a:ext cx="640080" cy="16310"/>
            </a:xfrm>
            <a:custGeom>
              <a:avLst/>
              <a:gdLst>
                <a:gd name="connsiteX0" fmla="*/ 0 w 640080"/>
                <a:gd name="connsiteY0" fmla="*/ 16310 h 16310"/>
                <a:gd name="connsiteX1" fmla="*/ 53340 w 640080"/>
                <a:gd name="connsiteY1" fmla="*/ 8690 h 16310"/>
                <a:gd name="connsiteX2" fmla="*/ 83820 w 640080"/>
                <a:gd name="connsiteY2" fmla="*/ 1070 h 16310"/>
                <a:gd name="connsiteX3" fmla="*/ 640080 w 640080"/>
                <a:gd name="connsiteY3" fmla="*/ 1070 h 163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0080" h="16310">
                  <a:moveTo>
                    <a:pt x="0" y="16310"/>
                  </a:moveTo>
                  <a:cubicBezTo>
                    <a:pt x="17780" y="13770"/>
                    <a:pt x="35669" y="11903"/>
                    <a:pt x="53340" y="8690"/>
                  </a:cubicBezTo>
                  <a:cubicBezTo>
                    <a:pt x="63644" y="6817"/>
                    <a:pt x="73348" y="1206"/>
                    <a:pt x="83820" y="1070"/>
                  </a:cubicBezTo>
                  <a:cubicBezTo>
                    <a:pt x="269224" y="-1338"/>
                    <a:pt x="454660" y="1070"/>
                    <a:pt x="640080" y="1070"/>
                  </a:cubicBezTo>
                </a:path>
              </a:pathLst>
            </a:custGeom>
            <a:noFill/>
            <a:ln w="38100" cap="flat" cmpd="sng" algn="ctr">
              <a:solidFill>
                <a:srgbClr val="92D05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38" name="Freeform 1037"/>
            <p:cNvSpPr/>
            <p:nvPr/>
          </p:nvSpPr>
          <p:spPr bwMode="auto">
            <a:xfrm>
              <a:off x="5661660" y="4800600"/>
              <a:ext cx="518160" cy="22860"/>
            </a:xfrm>
            <a:custGeom>
              <a:avLst/>
              <a:gdLst>
                <a:gd name="connsiteX0" fmla="*/ 0 w 518160"/>
                <a:gd name="connsiteY0" fmla="*/ 22860 h 22860"/>
                <a:gd name="connsiteX1" fmla="*/ 38100 w 518160"/>
                <a:gd name="connsiteY1" fmla="*/ 7620 h 22860"/>
                <a:gd name="connsiteX2" fmla="*/ 91440 w 518160"/>
                <a:gd name="connsiteY2" fmla="*/ 0 h 22860"/>
                <a:gd name="connsiteX3" fmla="*/ 449580 w 518160"/>
                <a:gd name="connsiteY3" fmla="*/ 7620 h 22860"/>
                <a:gd name="connsiteX4" fmla="*/ 518160 w 518160"/>
                <a:gd name="connsiteY4" fmla="*/ 15240 h 22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8160" h="22860">
                  <a:moveTo>
                    <a:pt x="0" y="22860"/>
                  </a:moveTo>
                  <a:cubicBezTo>
                    <a:pt x="12700" y="17780"/>
                    <a:pt x="24830" y="10937"/>
                    <a:pt x="38100" y="7620"/>
                  </a:cubicBezTo>
                  <a:cubicBezTo>
                    <a:pt x="55524" y="3264"/>
                    <a:pt x="73479" y="0"/>
                    <a:pt x="91440" y="0"/>
                  </a:cubicBezTo>
                  <a:cubicBezTo>
                    <a:pt x="210847" y="0"/>
                    <a:pt x="330200" y="5080"/>
                    <a:pt x="449580" y="7620"/>
                  </a:cubicBezTo>
                  <a:cubicBezTo>
                    <a:pt x="486898" y="20059"/>
                    <a:pt x="464408" y="15240"/>
                    <a:pt x="518160" y="15240"/>
                  </a:cubicBezTo>
                </a:path>
              </a:pathLst>
            </a:custGeom>
            <a:noFill/>
            <a:ln w="38100" cap="flat" cmpd="sng" algn="ctr">
              <a:solidFill>
                <a:schemeClr val="accent5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39" name="Freeform 1038"/>
            <p:cNvSpPr/>
            <p:nvPr/>
          </p:nvSpPr>
          <p:spPr bwMode="auto">
            <a:xfrm>
              <a:off x="7010400" y="4785360"/>
              <a:ext cx="579120" cy="45720"/>
            </a:xfrm>
            <a:custGeom>
              <a:avLst/>
              <a:gdLst>
                <a:gd name="connsiteX0" fmla="*/ 0 w 579120"/>
                <a:gd name="connsiteY0" fmla="*/ 45720 h 45720"/>
                <a:gd name="connsiteX1" fmla="*/ 60960 w 579120"/>
                <a:gd name="connsiteY1" fmla="*/ 22860 h 45720"/>
                <a:gd name="connsiteX2" fmla="*/ 129540 w 579120"/>
                <a:gd name="connsiteY2" fmla="*/ 7620 h 45720"/>
                <a:gd name="connsiteX3" fmla="*/ 160020 w 579120"/>
                <a:gd name="connsiteY3" fmla="*/ 0 h 45720"/>
                <a:gd name="connsiteX4" fmla="*/ 426720 w 579120"/>
                <a:gd name="connsiteY4" fmla="*/ 7620 h 45720"/>
                <a:gd name="connsiteX5" fmla="*/ 472440 w 579120"/>
                <a:gd name="connsiteY5" fmla="*/ 15240 h 45720"/>
                <a:gd name="connsiteX6" fmla="*/ 548640 w 579120"/>
                <a:gd name="connsiteY6" fmla="*/ 22860 h 45720"/>
                <a:gd name="connsiteX7" fmla="*/ 579120 w 579120"/>
                <a:gd name="connsiteY7" fmla="*/ 30480 h 45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79120" h="45720">
                  <a:moveTo>
                    <a:pt x="0" y="45720"/>
                  </a:moveTo>
                  <a:cubicBezTo>
                    <a:pt x="20130" y="37668"/>
                    <a:pt x="40055" y="28833"/>
                    <a:pt x="60960" y="22860"/>
                  </a:cubicBezTo>
                  <a:cubicBezTo>
                    <a:pt x="93481" y="13568"/>
                    <a:pt x="94185" y="15477"/>
                    <a:pt x="129540" y="7620"/>
                  </a:cubicBezTo>
                  <a:cubicBezTo>
                    <a:pt x="139763" y="5348"/>
                    <a:pt x="149860" y="2540"/>
                    <a:pt x="160020" y="0"/>
                  </a:cubicBezTo>
                  <a:cubicBezTo>
                    <a:pt x="248920" y="2540"/>
                    <a:pt x="337889" y="3287"/>
                    <a:pt x="426720" y="7620"/>
                  </a:cubicBezTo>
                  <a:cubicBezTo>
                    <a:pt x="442152" y="8373"/>
                    <a:pt x="457109" y="13324"/>
                    <a:pt x="472440" y="15240"/>
                  </a:cubicBezTo>
                  <a:cubicBezTo>
                    <a:pt x="497770" y="18406"/>
                    <a:pt x="523240" y="20320"/>
                    <a:pt x="548640" y="22860"/>
                  </a:cubicBezTo>
                  <a:cubicBezTo>
                    <a:pt x="573910" y="31283"/>
                    <a:pt x="563468" y="30480"/>
                    <a:pt x="579120" y="30480"/>
                  </a:cubicBezTo>
                </a:path>
              </a:pathLst>
            </a:custGeom>
            <a:noFill/>
            <a:ln w="38100" cap="flat" cmpd="sng" algn="ctr">
              <a:solidFill>
                <a:schemeClr val="accent6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40" name="Freeform 1039"/>
            <p:cNvSpPr/>
            <p:nvPr/>
          </p:nvSpPr>
          <p:spPr bwMode="auto">
            <a:xfrm>
              <a:off x="5676900" y="4979659"/>
              <a:ext cx="495300" cy="27381"/>
            </a:xfrm>
            <a:custGeom>
              <a:avLst/>
              <a:gdLst>
                <a:gd name="connsiteX0" fmla="*/ 0 w 495300"/>
                <a:gd name="connsiteY0" fmla="*/ 26681 h 27381"/>
                <a:gd name="connsiteX1" fmla="*/ 45720 w 495300"/>
                <a:gd name="connsiteY1" fmla="*/ 11441 h 27381"/>
                <a:gd name="connsiteX2" fmla="*/ 327660 w 495300"/>
                <a:gd name="connsiteY2" fmla="*/ 11441 h 27381"/>
                <a:gd name="connsiteX3" fmla="*/ 434340 w 495300"/>
                <a:gd name="connsiteY3" fmla="*/ 19061 h 27381"/>
                <a:gd name="connsiteX4" fmla="*/ 457200 w 495300"/>
                <a:gd name="connsiteY4" fmla="*/ 26681 h 27381"/>
                <a:gd name="connsiteX5" fmla="*/ 495300 w 495300"/>
                <a:gd name="connsiteY5" fmla="*/ 26681 h 273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95300" h="27381">
                  <a:moveTo>
                    <a:pt x="0" y="26681"/>
                  </a:moveTo>
                  <a:cubicBezTo>
                    <a:pt x="15240" y="21601"/>
                    <a:pt x="30222" y="15668"/>
                    <a:pt x="45720" y="11441"/>
                  </a:cubicBezTo>
                  <a:cubicBezTo>
                    <a:pt x="135367" y="-13008"/>
                    <a:pt x="247896" y="8948"/>
                    <a:pt x="327660" y="11441"/>
                  </a:cubicBezTo>
                  <a:cubicBezTo>
                    <a:pt x="363220" y="13981"/>
                    <a:pt x="398934" y="14896"/>
                    <a:pt x="434340" y="19061"/>
                  </a:cubicBezTo>
                  <a:cubicBezTo>
                    <a:pt x="442317" y="19999"/>
                    <a:pt x="449230" y="25685"/>
                    <a:pt x="457200" y="26681"/>
                  </a:cubicBezTo>
                  <a:cubicBezTo>
                    <a:pt x="469802" y="28256"/>
                    <a:pt x="482600" y="26681"/>
                    <a:pt x="495300" y="26681"/>
                  </a:cubicBezTo>
                </a:path>
              </a:pathLst>
            </a:custGeom>
            <a:noFill/>
            <a:ln w="38100" cap="flat" cmpd="sng" algn="ctr">
              <a:solidFill>
                <a:srgbClr val="FF979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pic>
        <p:nvPicPr>
          <p:cNvPr id="5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5928" y="1186451"/>
            <a:ext cx="4259118" cy="3130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5325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Placeholder 2"/>
          <p:cNvSpPr txBox="1">
            <a:spLocks/>
          </p:cNvSpPr>
          <p:nvPr/>
        </p:nvSpPr>
        <p:spPr>
          <a:xfrm>
            <a:off x="4512120" y="1412777"/>
            <a:ext cx="3475275" cy="4608512"/>
          </a:xfrm>
          <a:prstGeom prst="rect">
            <a:avLst/>
          </a:prstGeom>
          <a:solidFill>
            <a:schemeClr val="bg1"/>
          </a:solidFill>
          <a:ln/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1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de-CH" kern="0" dirty="0" err="1" smtClean="0"/>
              <a:t>Scope</a:t>
            </a:r>
            <a:endParaRPr lang="en-US" kern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WIGOS Metadata Standard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5877" y="1412777"/>
            <a:ext cx="3718173" cy="4608512"/>
          </a:xfrm>
        </p:spPr>
        <p:txBody>
          <a:bodyPr/>
          <a:lstStyle/>
          <a:p>
            <a:pPr marL="0" indent="0">
              <a:buNone/>
            </a:pPr>
            <a:r>
              <a:rPr lang="de-CH" dirty="0" err="1" smtClean="0"/>
              <a:t>Principles</a:t>
            </a:r>
            <a:endParaRPr lang="en-US" dirty="0"/>
          </a:p>
        </p:txBody>
      </p:sp>
      <p:sp>
        <p:nvSpPr>
          <p:cNvPr id="16" name="TextBox 8"/>
          <p:cNvSpPr txBox="1"/>
          <p:nvPr/>
        </p:nvSpPr>
        <p:spPr>
          <a:xfrm>
            <a:off x="1285876" y="1988841"/>
            <a:ext cx="3214116" cy="4078039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8016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92024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56032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20040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84048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48056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2064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Enable adequate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use of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observations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Timestamp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every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piece of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metadata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For all internationally exchanged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observations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For all types of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observations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Metadata updates in a timely/useful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manner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Applicable to all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disciplines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Acceptable to and applicable by all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Members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Forward-looking but also respecting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legacy</a:t>
            </a:r>
            <a:endParaRPr lang="en-GB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798549" y="3483082"/>
            <a:ext cx="3452809" cy="735057"/>
          </a:xfrm>
          <a:prstGeom prst="rect">
            <a:avLst/>
          </a:prstGeom>
          <a:effectLst/>
        </p:spPr>
      </p:pic>
      <p:sp>
        <p:nvSpPr>
          <p:cNvPr id="30" name="Isosceles Triangle 29"/>
          <p:cNvSpPr/>
          <p:nvPr/>
        </p:nvSpPr>
        <p:spPr bwMode="auto">
          <a:xfrm rot="5400000">
            <a:off x="6154656" y="3748710"/>
            <a:ext cx="3723540" cy="203798"/>
          </a:xfrm>
          <a:prstGeom prst="triangle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2049" name="Group 2048"/>
          <p:cNvGrpSpPr/>
          <p:nvPr/>
        </p:nvGrpSpPr>
        <p:grpSpPr>
          <a:xfrm>
            <a:off x="4499992" y="1432320"/>
            <a:ext cx="3572068" cy="3364832"/>
            <a:chOff x="4499992" y="1432320"/>
            <a:chExt cx="3572068" cy="3364832"/>
          </a:xfrm>
        </p:grpSpPr>
        <p:pic>
          <p:nvPicPr>
            <p:cNvPr id="34" name="Picture 2" descr="http://2.bp.blogspot.com/-mmOzBQGy-VI/TxMlcpjfwKI/AAAAAAAAA4g/pSuaSEx-IjY/s1600/Square+and+circle+1.jpg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56818" y="2348880"/>
              <a:ext cx="2604445" cy="2448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5" name="Rectangle 34"/>
            <p:cNvSpPr/>
            <p:nvPr/>
          </p:nvSpPr>
          <p:spPr>
            <a:xfrm>
              <a:off x="4499992" y="1432320"/>
              <a:ext cx="357206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de-CH" sz="2000" dirty="0"/>
                <a:t>… </a:t>
              </a:r>
              <a:r>
                <a:rPr lang="de-CH" sz="2000" dirty="0" err="1"/>
                <a:t>or</a:t>
              </a:r>
              <a:r>
                <a:rPr lang="de-CH" sz="2000" dirty="0"/>
                <a:t>, </a:t>
              </a:r>
              <a:r>
                <a:rPr lang="de-CH" sz="2000" dirty="0" err="1" smtClean="0"/>
                <a:t>how</a:t>
              </a:r>
              <a:r>
                <a:rPr lang="de-CH" sz="2000" dirty="0" smtClean="0"/>
                <a:t> </a:t>
              </a:r>
              <a:r>
                <a:rPr lang="de-CH" sz="2000" dirty="0" err="1"/>
                <a:t>to</a:t>
              </a:r>
              <a:r>
                <a:rPr lang="de-CH" sz="2000" dirty="0"/>
                <a:t> </a:t>
              </a:r>
              <a:r>
                <a:rPr lang="de-CH" sz="2000" dirty="0" err="1"/>
                <a:t>square</a:t>
              </a:r>
              <a:r>
                <a:rPr lang="de-CH" sz="2000" dirty="0"/>
                <a:t> </a:t>
              </a:r>
              <a:r>
                <a:rPr lang="de-CH" sz="2000" dirty="0" err="1"/>
                <a:t>the</a:t>
              </a:r>
              <a:r>
                <a:rPr lang="de-CH" sz="2000" dirty="0"/>
                <a:t> </a:t>
              </a:r>
              <a:r>
                <a:rPr lang="de-CH" sz="2000" dirty="0" err="1"/>
                <a:t>circle</a:t>
              </a:r>
              <a:endParaRPr lang="en-US" sz="2000" dirty="0"/>
            </a:p>
          </p:txBody>
        </p:sp>
      </p:grpSp>
      <p:sp>
        <p:nvSpPr>
          <p:cNvPr id="36" name="TextBox 27"/>
          <p:cNvSpPr txBox="1"/>
          <p:nvPr/>
        </p:nvSpPr>
        <p:spPr>
          <a:xfrm>
            <a:off x="4512118" y="1988839"/>
            <a:ext cx="2895600" cy="398570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8016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92024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56032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20040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84048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48056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2064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Observed variable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Purpose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observation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Station/platform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Environment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Instruments and method of observation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Sampling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Analysis/processing and reporting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Data quality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Ownership and data policy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Contact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9831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30" grpId="0" animBg="1"/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TT-WMD Terms </a:t>
            </a:r>
            <a:r>
              <a:rPr lang="en-US" dirty="0" smtClean="0"/>
              <a:t>of 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1600" b="1" dirty="0" smtClean="0"/>
              <a:t>Identify </a:t>
            </a:r>
            <a:r>
              <a:rPr lang="en-US" sz="1600" b="1" dirty="0"/>
              <a:t>the information </a:t>
            </a:r>
            <a:r>
              <a:rPr lang="en-US" sz="1600" b="1" dirty="0" smtClean="0"/>
              <a:t>needed </a:t>
            </a:r>
            <a:r>
              <a:rPr lang="en-US" sz="1600" b="1" dirty="0"/>
              <a:t>to allow the majority of users to use WIGOS observations in appropriate contexts and in a defensible way</a:t>
            </a:r>
            <a:r>
              <a:rPr lang="en-US" sz="1600" dirty="0"/>
              <a:t>;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1600" b="1" dirty="0" smtClean="0"/>
              <a:t>Create </a:t>
            </a:r>
            <a:r>
              <a:rPr lang="en-US" sz="1600" b="1" dirty="0"/>
              <a:t>the WIGOS Core Metadata Standard that allows the essential information to be exchanged unambiguously, regardless of the format used for the transfer</a:t>
            </a:r>
            <a:r>
              <a:rPr lang="en-US" sz="1600" dirty="0"/>
              <a:t>;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1600" dirty="0" smtClean="0"/>
              <a:t>Define </a:t>
            </a:r>
            <a:r>
              <a:rPr lang="en-US" sz="1600" dirty="0"/>
              <a:t>a mechanism for maintaining the WIGOS Core Metadata Standard, including </a:t>
            </a:r>
            <a:r>
              <a:rPr lang="en-US" sz="1600" dirty="0" smtClean="0"/>
              <a:t>[elements] </a:t>
            </a:r>
            <a:r>
              <a:rPr lang="en-US" sz="1600" dirty="0"/>
              <a:t>additional to the Core and coordinate with the ICG-WIGOS Task Team on Regulatory Material (TT-WRM) on any appropriate documentation as needed for WIGOS related Manual(s) and Guide(s);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1600" dirty="0" smtClean="0"/>
              <a:t>Implement </a:t>
            </a:r>
            <a:r>
              <a:rPr lang="en-US" sz="1600" dirty="0"/>
              <a:t>within the WIGOS Core Metadata Standard, and the WMO Core Metadata Profile, a </a:t>
            </a:r>
            <a:r>
              <a:rPr lang="en-US" sz="1600" b="1" dirty="0"/>
              <a:t>standard method of providing users with an indication of the quality of the data</a:t>
            </a:r>
            <a:r>
              <a:rPr lang="en-US" sz="1600" dirty="0"/>
              <a:t>, and to do so in a way that distinguishes with the quality management of the data (“</a:t>
            </a:r>
            <a:r>
              <a:rPr lang="en-US" sz="1600" b="1" dirty="0"/>
              <a:t>quality of the observation</a:t>
            </a:r>
            <a:r>
              <a:rPr lang="en-US" sz="1600" dirty="0"/>
              <a:t>”) and ensuring that the user is able to identify which applications the data are suitable for (</a:t>
            </a:r>
            <a:r>
              <a:rPr lang="en-US" sz="1600" b="1" dirty="0"/>
              <a:t>“classification” of the observation</a:t>
            </a:r>
            <a:r>
              <a:rPr lang="en-US" sz="1600" dirty="0"/>
              <a:t>”);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1600" dirty="0" smtClean="0"/>
              <a:t>To </a:t>
            </a:r>
            <a:r>
              <a:rPr lang="en-US" sz="1600" dirty="0"/>
              <a:t>coordinate regularly with the ICG-WIGOS as needed and report at least annually to the ICG-WIGOS on the progress;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1600" dirty="0" smtClean="0"/>
              <a:t>To </a:t>
            </a:r>
            <a:r>
              <a:rPr lang="en-US" sz="1600" dirty="0"/>
              <a:t>complete its tasks and hand over additional requirements to its successor (if required) in time for approval by Cg-17.</a:t>
            </a:r>
          </a:p>
          <a:p>
            <a:pPr marL="514350" indent="-514350">
              <a:buFont typeface="+mj-lt"/>
              <a:buAutoNum type="arabicPeriod"/>
            </a:pPr>
            <a:endParaRPr lang="en-US" sz="160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</p:spPr>
        <p:txBody>
          <a:bodyPr/>
          <a:lstStyle/>
          <a:p>
            <a:r>
              <a:rPr lang="en-US" smtClean="0">
                <a:solidFill>
                  <a:srgbClr val="000000"/>
                </a:solidFill>
              </a:rPr>
              <a:t>CIMO MC, 10-14 March 2014, Payerne, Switzerland</a:t>
            </a:r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8285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Profiling of WIGOS Metadata Standard</a:t>
            </a:r>
            <a:endParaRPr lang="de-C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826" y="1052513"/>
            <a:ext cx="5041254" cy="4897437"/>
          </a:xfrm>
        </p:spPr>
        <p:txBody>
          <a:bodyPr/>
          <a:lstStyle/>
          <a:p>
            <a:r>
              <a:rPr lang="en-US" sz="2400" dirty="0"/>
              <a:t>S</a:t>
            </a:r>
            <a:r>
              <a:rPr lang="en-US" sz="2400" dirty="0" smtClean="0"/>
              <a:t>pecify sub-sets of standard for particular application areas, e.g.</a:t>
            </a:r>
          </a:p>
          <a:p>
            <a:pPr lvl="1"/>
            <a:r>
              <a:rPr lang="en-US" sz="2000" dirty="0" smtClean="0"/>
              <a:t>Particular science projects</a:t>
            </a:r>
          </a:p>
          <a:p>
            <a:pPr lvl="1"/>
            <a:r>
              <a:rPr lang="en-US" sz="2000" dirty="0" smtClean="0"/>
              <a:t>Climate</a:t>
            </a:r>
          </a:p>
          <a:p>
            <a:pPr lvl="1"/>
            <a:r>
              <a:rPr lang="en-US" sz="2000" dirty="0" smtClean="0"/>
              <a:t>Air Traffic </a:t>
            </a:r>
          </a:p>
          <a:p>
            <a:pPr lvl="1"/>
            <a:r>
              <a:rPr lang="en-US" sz="2000" dirty="0" smtClean="0"/>
              <a:t>NWP Assimilation</a:t>
            </a:r>
          </a:p>
          <a:p>
            <a:pPr lvl="1"/>
            <a:r>
              <a:rPr lang="en-US" sz="2000" dirty="0" smtClean="0"/>
              <a:t>Warnings</a:t>
            </a:r>
          </a:p>
          <a:p>
            <a:pPr lvl="1"/>
            <a:r>
              <a:rPr lang="en-US" sz="2000" dirty="0" smtClean="0"/>
              <a:t>Road Forecasts</a:t>
            </a:r>
          </a:p>
          <a:p>
            <a:r>
              <a:rPr lang="en-US" sz="2400" dirty="0" smtClean="0"/>
              <a:t>Profiling makes standard more manageable at the risk of precluding future data use.</a:t>
            </a:r>
          </a:p>
          <a:p>
            <a:r>
              <a:rPr lang="en-US" sz="2400" dirty="0" smtClean="0"/>
              <a:t>Profiles must not simply eliminate the “difficult elements” </a:t>
            </a:r>
          </a:p>
          <a:p>
            <a:endParaRPr lang="de-CH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000000"/>
                </a:solidFill>
              </a:rPr>
              <a:t>CIMO MC, 10-14 March 2014, Payerne, Switzerland</a:t>
            </a: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2925" y="4005064"/>
            <a:ext cx="2789555" cy="2016125"/>
          </a:xfrm>
          <a:prstGeom prst="rect">
            <a:avLst/>
          </a:prstGeom>
          <a:noFill/>
        </p:spPr>
      </p:pic>
      <p:cxnSp>
        <p:nvCxnSpPr>
          <p:cNvPr id="12" name="Straight Arrow Connector 11"/>
          <p:cNvCxnSpPr/>
          <p:nvPr/>
        </p:nvCxnSpPr>
        <p:spPr>
          <a:xfrm flipV="1">
            <a:off x="4860032" y="2132856"/>
            <a:ext cx="0" cy="172819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 rot="16200000">
            <a:off x="4238581" y="3075836"/>
            <a:ext cx="169469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Metdata</a:t>
            </a:r>
            <a:r>
              <a:rPr lang="en-US" dirty="0" smtClean="0"/>
              <a:t> demands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260636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Concepts of Time in WIGOS Metadata</a:t>
            </a:r>
            <a:endParaRPr lang="de-CH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eaLnBrk="0" hangingPunct="0"/>
            <a:r>
              <a:rPr lang="en-US" b="0" smtClean="0">
                <a:solidFill>
                  <a:srgbClr val="000000"/>
                </a:solidFill>
                <a:ea typeface="ＭＳ Ｐゴシック" charset="0"/>
              </a:rPr>
              <a:t>CIMO MC, 10-14 March 2014, Payerne, Switzerland</a:t>
            </a:r>
            <a:endParaRPr lang="en-US" b="0" dirty="0">
              <a:solidFill>
                <a:srgbClr val="000000"/>
              </a:solidFill>
              <a:ea typeface="ＭＳ Ｐゴシック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40" y="1052736"/>
            <a:ext cx="8513310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921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Concepts of Space in WIGOS Metadata</a:t>
            </a:r>
            <a:endParaRPr lang="de-CH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000000"/>
                </a:solidFill>
              </a:rPr>
              <a:t>CIMO MC, 10-14 March 2014, Payerne, Switzerland</a:t>
            </a: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052736"/>
            <a:ext cx="8424936" cy="4834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402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6300192" y="1124744"/>
            <a:ext cx="2051164" cy="144016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 smtClean="0"/>
              <a:t>WIGOS</a:t>
            </a:r>
            <a:endParaRPr lang="de-CH" dirty="0"/>
          </a:p>
        </p:txBody>
      </p:sp>
      <p:sp>
        <p:nvSpPr>
          <p:cNvPr id="7" name="Rectangle 6"/>
          <p:cNvSpPr/>
          <p:nvPr/>
        </p:nvSpPr>
        <p:spPr>
          <a:xfrm>
            <a:off x="7020272" y="1772816"/>
            <a:ext cx="1209318" cy="93610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r>
              <a:rPr lang="en-US" dirty="0" smtClean="0"/>
              <a:t>WIS</a:t>
            </a:r>
            <a:endParaRPr lang="de-C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Considerations for WIGOS Metadata</a:t>
            </a:r>
            <a:endParaRPr lang="de-CH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50825" y="1052513"/>
            <a:ext cx="4753223" cy="4897437"/>
          </a:xfrm>
        </p:spPr>
        <p:txBody>
          <a:bodyPr/>
          <a:lstStyle/>
          <a:p>
            <a:r>
              <a:rPr lang="en-US" sz="2400" dirty="0" smtClean="0"/>
              <a:t>Generation</a:t>
            </a:r>
            <a:endParaRPr lang="en-US" sz="2400" dirty="0"/>
          </a:p>
          <a:p>
            <a:pPr lvl="1"/>
            <a:r>
              <a:rPr lang="en-US" sz="2000" dirty="0"/>
              <a:t>Various levels of </a:t>
            </a:r>
            <a:r>
              <a:rPr lang="en-US" sz="2000" dirty="0" smtClean="0"/>
              <a:t>granularity</a:t>
            </a:r>
          </a:p>
          <a:p>
            <a:pPr lvl="1"/>
            <a:endParaRPr lang="en-US" sz="2000" dirty="0" smtClean="0"/>
          </a:p>
          <a:p>
            <a:pPr lvl="1"/>
            <a:endParaRPr lang="en-US" sz="2000" dirty="0" smtClean="0"/>
          </a:p>
          <a:p>
            <a:r>
              <a:rPr lang="en-US" sz="2400" dirty="0" smtClean="0"/>
              <a:t>Transmission</a:t>
            </a:r>
            <a:endParaRPr lang="en-US" sz="2400" dirty="0"/>
          </a:p>
          <a:p>
            <a:pPr lvl="1"/>
            <a:r>
              <a:rPr lang="en-US" sz="2000" dirty="0"/>
              <a:t>Various intervals for (incremental) </a:t>
            </a:r>
            <a:r>
              <a:rPr lang="en-US" sz="2000" dirty="0" smtClean="0"/>
              <a:t>update</a:t>
            </a:r>
          </a:p>
          <a:p>
            <a:pPr lvl="1"/>
            <a:endParaRPr lang="en-US" sz="2000" dirty="0" smtClean="0"/>
          </a:p>
          <a:p>
            <a:endParaRPr lang="en-US" sz="2400" dirty="0" smtClean="0"/>
          </a:p>
          <a:p>
            <a:r>
              <a:rPr lang="en-US" sz="2400" dirty="0" smtClean="0"/>
              <a:t>Access and use</a:t>
            </a:r>
          </a:p>
          <a:p>
            <a:pPr lvl="1"/>
            <a:r>
              <a:rPr lang="en-US" sz="2000" dirty="0" smtClean="0"/>
              <a:t>By humans (researchers, managers, the public)</a:t>
            </a:r>
          </a:p>
          <a:p>
            <a:pPr lvl="1"/>
            <a:r>
              <a:rPr lang="en-US" sz="2000" dirty="0" smtClean="0"/>
              <a:t>By machines (services)</a:t>
            </a:r>
            <a:endParaRPr lang="en-US" sz="2000" dirty="0"/>
          </a:p>
          <a:p>
            <a:endParaRPr lang="de-CH" sz="2400" dirty="0"/>
          </a:p>
        </p:txBody>
      </p:sp>
      <p:grpSp>
        <p:nvGrpSpPr>
          <p:cNvPr id="6" name="Group 5"/>
          <p:cNvGrpSpPr/>
          <p:nvPr/>
        </p:nvGrpSpPr>
        <p:grpSpPr>
          <a:xfrm>
            <a:off x="5977811" y="2924944"/>
            <a:ext cx="2770653" cy="1555532"/>
            <a:chOff x="683568" y="3573016"/>
            <a:chExt cx="3561441" cy="1999505"/>
          </a:xfrm>
        </p:grpSpPr>
        <p:pic>
          <p:nvPicPr>
            <p:cNvPr id="3074" name="Picture 2" descr="http://us.123rf.com/400wm/400/400/broukoid/broukoid0803/broukoid080300002/2628924-an-isolated-three-cogwheels-on-white-background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1403648" y="3573016"/>
              <a:ext cx="2330912" cy="17474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Rectangular Callout 4"/>
            <p:cNvSpPr/>
            <p:nvPr/>
          </p:nvSpPr>
          <p:spPr bwMode="auto">
            <a:xfrm>
              <a:off x="683568" y="3599954"/>
              <a:ext cx="936104" cy="504056"/>
            </a:xfrm>
            <a:prstGeom prst="wedgeRectCallout">
              <a:avLst>
                <a:gd name="adj1" fmla="val 113220"/>
                <a:gd name="adj2" fmla="val 123543"/>
              </a:avLst>
            </a:prstGeom>
            <a:solidFill>
              <a:schemeClr val="bg1">
                <a:lumMod val="85000"/>
              </a:schemeClr>
            </a:solidFill>
            <a:ln w="25400" cap="flat" cmpd="sng" algn="ctr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Rather invariant</a:t>
              </a:r>
              <a:endParaRPr kumimoji="0" lang="de-CH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9" name="Rectangular Callout 8"/>
            <p:cNvSpPr/>
            <p:nvPr/>
          </p:nvSpPr>
          <p:spPr bwMode="auto">
            <a:xfrm>
              <a:off x="3308904" y="5068464"/>
              <a:ext cx="936105" cy="504057"/>
            </a:xfrm>
            <a:prstGeom prst="wedgeRectCallout">
              <a:avLst>
                <a:gd name="adj1" fmla="val -94014"/>
                <a:gd name="adj2" fmla="val -90910"/>
              </a:avLst>
            </a:prstGeom>
            <a:solidFill>
              <a:schemeClr val="bg1">
                <a:lumMod val="85000"/>
              </a:schemeClr>
            </a:solidFill>
            <a:ln w="25400" cap="flat" cmpd="sng" algn="ctr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Very dynamic</a:t>
              </a:r>
              <a:endParaRPr kumimoji="0" lang="de-CH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" name="Rectangular Callout 9"/>
            <p:cNvSpPr/>
            <p:nvPr/>
          </p:nvSpPr>
          <p:spPr bwMode="auto">
            <a:xfrm>
              <a:off x="2915816" y="3617804"/>
              <a:ext cx="1296144" cy="360040"/>
            </a:xfrm>
            <a:prstGeom prst="wedgeRectCallout">
              <a:avLst>
                <a:gd name="adj1" fmla="val -22895"/>
                <a:gd name="adj2" fmla="val 202521"/>
              </a:avLst>
            </a:prstGeom>
            <a:solidFill>
              <a:schemeClr val="bg1">
                <a:lumMod val="85000"/>
              </a:schemeClr>
            </a:solidFill>
            <a:ln w="25400" cap="flat" cmpd="sng" algn="ctr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intermediate</a:t>
              </a:r>
              <a:endParaRPr kumimoji="0" lang="de-CH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pic>
        <p:nvPicPr>
          <p:cNvPr id="3078" name="Picture 6" descr="an example of a typical image of a Tree of Lif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432" y="1124744"/>
            <a:ext cx="2232248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://www.koreaittimes.com/images/imagecache/medium/kids-on-a-compute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7041" y="4797152"/>
            <a:ext cx="1461539" cy="969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data:image/jpeg;base64,/9j/4AAQSkZJRgABAQAAAQABAAD/2wCEAAkGBhQQEBQUEBQVFBQVFBUVFRUVFhQUFRQVFBQVFRUUFRQYHSYeFxkjGRQVHy8gIycpLCwsFR4xNTAqNSYrLCkBCQoKDgwOGg8PGiwkHyQsLzExLCwpKS0sKikpKS8vLCwsKiwsLCwpKSksLCo1KSkvLCksKS0pKSkpKSwpLCksKf/AABEIAMMBAgMBIgACEQEDEQH/xAAcAAABBAMBAAAAAAAAAAAAAAAAAQIFBwMEBgj/xABJEAABBAADAwkDBwgKAQUAAAABAAIDEQQSIQUxQQYHEyIyUWFxgZGhsRQjUnKywdEkQkNic4KSwggVMzRTdJOis/Bjg4Sjw/H/xAAaAQEAAgMBAAAAAAAAAAAAAAAAAQMCBAUG/8QAMREAAgECBAMFCQEAAwAAAAAAAAECAxEEEiFBBTFREyJhcfAUMoGRobHB0eFCBhUW/9oADAMBAAIRAxEAPwC8UIQgBCEIAQhCAEiEhKACU0lBKQoBbSWkQhAtota82MYzRzgD3cVrYvbDGstpBO4eHiVnGnKXJFM69OF7yWhvSThvaIC1ztWMcVyG09u5d51K0sJ0uIFxjq/TccrT5d/ot1YRJXkzlS4m27QRYUOKa/suB+PsT3yhu8qvhs3FMkYWPbWYZi1xto4nKRqugmxxOpNlVywyvo9C+GPbj3o2ZMP2kAiPajTv0XOme0CVT2CCxU7nXNeCLGoS2uc2ftLI6j2Tv/FdCCtapTcGb9GsqiH2ltMtLarLh6E0FLaAVCEIAQhCAEIQgBCEIAQhIgFQkRaALRaS0loAJSWhJaALSItIhALR2xj+hiLhvNAeZ4+y1mx+ObCwvedB7SeAC4PbXKJ04p1Bt2Gjge++9bmFw0qsr20ORxPiVPCwcL99rRL7+AYrah79/FRWJ2qRuK1JplGzSue4MYLc40B957gu92cYnj41Z1XoZxiflGJYxx0cbd9Uakfd6rvxiKaA3QAUANwA3Uue2RyTihqSUl8tb7Ia294A/FSjiBuOnitOp3mdWgsiNgzHvSGVa3SI6RV5TYzmxnS9ItXpEdIpyjtDb6RdXsubNCwnur2GvuXE9ItvA7WdEeqdOI4FU1qLnHQ2cNilSleXI7a0oKwYXEiRgc3cRf4hZrXLatoegTTV0OBTgUwFKCoMh4SptpQgFQhCAEIQgBCEIBEloJTbQC2ktJaRALaLSIQBaRCEIBIi0IDiuXuOIkjj4Buf1cSP5feuPkltdbzj4Ijo5huro3eBsub7bd7Fw/S2F6PByXYxSPA8Upy9rm5elbQbipqBWbki0GR8h39keAFX7z7lH4t2iz8mMTla4dzj76Kvk7uxVBZKd/I7KTEWsZlUeMVaDiVX2Zn7Sje6VBlUecSmnEqeyMXikSPTJOmUd8oKTpyp7IweLRI9Mjp1G9MUvSlT2Ri8WWDyQmzQO8HkD1AKnVFcm8AYcO1ru0bc7wLuB8hSlF5yu06kmup73BxlGhBS52FTgmpQqTaHApwTAnAoSOSpoSoBUIQgBCEIDGSkQUloASITS8DeQgHIWhPt/DRmpMRCw9zpY2/EqLm5xtmsJDsbh7Hc8H4WhB0SFxE3PRsptj5ST9WKV1+RDVFTf0gNnNum4h3dUbR9p4QFmIWjsTazcXhosRGCGyxteAasBw3GuI3LeQGHF4RsrHMkAc1wog/93qvtq83ErXE4Zwe0/muOVw9dxVjoV9KvOl7pqYnB0sR76167lTHm8xjtC1g8S8fctvZ3NfiI3EmSKi2iAXHXeOHf8VZyFe8bVfQ1Y8JoJW1+ZT2Kw74HlkrS0jv4+IPELH0w71ZeNwjJMcwSNa8fJZNHAEX0zOBWvidjQMxeHDYowHNxGYZRRytYWkg91n2rejxBWV1rY49TgDzNxnpffmV30wTw1xBIa6hqTlNV3kqytq4VjXYbKxrfyqPstAsZJO4LY5QH8jxH7CX7BWP/AGPK0efiZx/4+tc0+Xh/Suodh4h4tsEhHfVfFbUfJHFO/RV9ZzR7rVj4QfNs+o37IWVUS4jU2SNqPAMPvJ/T9Fex8hMSd5jb+8SfcFP7D5HMgcHyO6R47OlNae8DiV0aRUVMbVmrNm5R4ThaMlJRu11FQkQtQ6gqVIhQBwSgpqUFCR4TgmApQUA9CRKgBCEICvudvlNicBBC/CvDM0jmuJa135tt7W7cVUcvLvbWI6zJpyDuMbGMb6ZWgK3OerCZ9lOd/hyxP9pLP51VfJPZfSwNfvpz21r+ab09CrqMIzlaTsaeNxSwtPtGRE0m15XXJPiL73YjJ8HLTl5MYmQ3NOyzvzzPkPrV2rUhw8TMo6pzbtwvyWvj8OwgkN7Oh3ijfeO9bWHoUqsra/P+Hmf/AEVSUrKBW7OQX0p2/uxSO+NJr+SkTO1JM76rGN+Ll3mUvyFm8A5xmGpvq5RV7qu+KjNqxZX5ZA5rw4gg1p4VpS6UOGw3/P7NinxSvOVm18DmcNydjfeSGZ9by6RjR5aN3rQ2xgmMa7LB0Zadbe9zhru109y77YmNY1mQgGnOzaE7zYOmvhfhS5/lpM15NVfR06tNQSW6cDVe5RXwUIUsyR0MPiqlStla082XHzLYzpNjYf8A8Zlj/hkcR7nBdyqo/o747NgcRHeseIzAdwkY372lWuvPHZBCRKpAISJUBFzf36P/AC0v/LEkx4/K8L5Yj/jYlnH5dF/l5v8AkhKTaH97wv8A7j/jarlt5P8AJU9/NfgdtjtYb/Ms+xIncoP7piP2En2Cm7X7WG/zLPsSJ23/AO6T/sZPslQucfW5L/162N3DDqN+q34BZE2PsjyHwSqplgIQhACFhxmMZDG6SVwaxgtzjuAHFaEnKaAC81jvAoe11ICWQuVxnONhY98jL8ZGfBtlRUnPJhGnW3/sw4n2uaAUB34ShQPJTlhBtJj3QB46Mhr2vblILhYqiQRofYp5QBQU4JqUISPCcEwFOCAVCEIDmOcLB9LsvFtqz0LnDzZ17/2qlub7bIZE5kpd0LJw52WswEjQCWg7z1V6Dx+GEkUjDuex7T5OaQfivJMEhjdI3jVeoOX8VnTtm1NPG0O3ouHl9zosTtRgw0XzjxI3E4ionMIPQl1NcH7rBBFd5WbaPKnJlZGZCJI2nEAuAD3tcS10ZG7QA68bXN4vFTTMibI8ubC1zYwQOqHOL3C95txJ1tOdC58bTR6hLCeGvWaL/iXXwNTI7SNJ4SmmnZb/AF1Ovwe1A6AzFzKDgzeGveSN/R94FZuGoIKi3Slzi6ybPHVR2DwVm63VansBs8u1O4LvOd43NH2elTnaJNYLkFNNHHJG1wD25nOc+Jgsk1kOeyKreAl2rzXTxwSyXDTYXucM3SO6ozEtIaA06b9d5Vg8iH3hIwI8xbbSdODj91KY2uQYnte6OJrmuBzOYMwcKINrytXEVO0cX1O9CnHInEqP+jljKnxkXB0Ucnqx5Z/9ivVecOZPEdDtvIT245o9NxIGcenUXo9abVnY2BEJUigCoQhxrfp56ICNxI/LIf2U/wBqFM2ifyrCec//ABJgxImxQMZDmRRyNc4atzyOZTA7cSAwk1usJdrRuJikjGZ8Ty7LYbna5pY9oJ0DqIIvTThauS1SfT73KXLn5/oybX7WG/zLPsSJ23f7rP8Asn/ZJK0cRtGOdoZmMMoc17BI3K5r2GwQ06SN3g5SbBOqyf1u5oIniIFaujuWMjjbaztHm0+anI1bwIzrUmI3W0EbiAR5EaJygtnYktb+TyMliGga86tH0RK2zQ4Zmk+KkmbTb+kBjP61ZfR4tvvCrlBplkZpm2hIDeo3JVgZnOc4zq2Vi/2Ve17R968tSG8S7uzu04dor1PzgYZ0uzZ2M7TxG0XoNZo15ZfEW4p7XCiHuBHcQ4ghRdXsTZ2uSrQnhNCeEBb3MUPmsX+0i9zHfirRVa8x0NYXEO75w3+GJh/mVlIQKlCalQDwnBMCcEJHIRaEBiK8p8qMD0O08TGeE8o9ri4e4r1Y5ecOdbCth25IXCmvMUh4WHMAcQfMFZQdpIh8iCgwZdeUXWp8FLYPYTzlaAfnNR3ezv8AxWePlZBBm6PIzM0NcBlOYAVqDevjvWCXnDYA0NLjl7IaDTdb6u6tV16WIjGTTSts789OnmczEKrLuxWhJYLYwzBvGzeh0oZjr30Ca7gp9mDAZ83qLIvdqN+9cCecbK7NHCM4GUPdV1rpevefao7F8vsQ/QZWjuFn8FnU4inJW5eRVDAdx3TzPe53BxBa4skkmbHTjlie4W47rF1S1toz4XK3LBnf0Ra8yPIqT6Y1NrgodoYrEEhjroWayNAG6yXbkP2bIf7XERN8HTZz/DHmWpXxcak1NJq3jZO6tqlzN7DUHRhlbv4k1yMxPybbmEdYozxtJ4VKOjP2l6gxspZG9zRbmtJA8QF5NwewpWTQvw7Xzlr2OJbFK1oLXAgZngXdL1FsblNBjQ9sbiJG2JIZAWTR39KN2tdzhYPeufN5rvlc246WMGC2vNMwGMRfWeXg+jGj35gtxgmO+Vo8GR173OcVtwYNrBQAPmFmpRTvCCi9fEVLSk2tEaPyNx7T5T+9k+wGrE7YkZ1MbXH9fr/btSMkgaC5xoAWSdwC0v6zJ7ET3DvcWxjzAcc3uVqctipqO5mjhygNoADcBVeQA3Js8VkDvJv0CwulncRQiZv168mn+0LXlcS4B2IJ36RhjSPRoc5Sou5i7D8ZszMA1wD2kjRwBvz4KNxELYQQybJQ/s3uD2+TQTmb6H0W8/BNdXUlk1/PLyD/AKjgPcspwRDaZFG2/EA+xjfvVilbcxcbmjBhmzDO6PK4aB7MzSaHaa6g4jzC2GslZ2XCVvc/qv8ALMBR9QFvR4J4FdJQ/VaPi/N8Ep2Y09ovdpWr3D3NoLF1ESoMimhpJy54HgWQ2m6HcS3Vjh40sOM29NDkaSyQudTSGFubXsuAcQDXEUpvC7LZHeUDX2+p4+qwY7YrXkFtA8fFUV71I5Yu3ibFC0JXkr+BB85mNA2XNldqXQgVob6eM2PYvMsTrxBJ1JcT5klei+cPZ0r8E9rGknNGaA35Xg0PHRUDHsWeOYukhkY0Gy5zCGjXTXdvpCEyUw7IrAkMgF6uYGu9jCR8VPO2ZgXYV7oJZ34kAFsbw0DtNDtGt16tneoHCOhJLZjI26p7QHNHg5u/2Ledyde4XA9k7d/zZ6w82Oo2rvZ6jjmSuip1oRdpO3rqW1zKxkYCSwReJfv0PYjb/KrAXmzZXK3G4B2WKWRlHWJ4Lm/6b93pS7rYvPgdBjIL73wn3mNx89zlSW8y2kLn9i8vcFjKEOIZnP6N/wA2+9NMrqvfwtT6gChOCaEoQkehIhAMldQJVB8/OFccVDNXVdDkJG7Mx7jR9HBX85cVzj7G6eDKADm7xdEIDz5g+Tgky5W4mQubmAZCI2kCrqR7usBY1AUvheQcruzhOF/P4j+WIAjytSHJ/lI/ZcvQ4kOfhSare+An85ne3vHsorpcbztYCM9TpZd46rMo8NXEab+CySRi2yG2VzVx0TiWkvuw2KRwjyncBmGexqNTqugwvN7hY+zhozXF5dJ6amgVzmJ5693Q4YacZH3Z78rQKTNk88L3TD5W0NhOlwins/W61lw7xoVmomN2d5HyeYGlrWRhpFU2NgBHG9N34og2Lh4Ow2Jla0Axpruoam1lZt7A5Q+TFQFpFgumDiR9Ukn0pR+L50tlw6MkdIRwhidX8TsoR2QVxk/KzBRSZHTsLgaLGhz3WD2dBwrctXb3LfBTURFMZGG4pmEQSx+LJLLt/Agg8QuD5X8s8JjH9JFhnslB0lLmNJHc9jbzad50XNf1i95pjS4+Fu9wVbZnYurk7zz9Ewtx4Mgb2ZWAB5H5oezQOd4tryWHHf0hBdYfCE+MsgHuaPvVTNwExa0TNezO/q5mltiuF/8AdVNQ8k2j+1fFGOJllaP9rbKzhTnP3VcxlOMfeZO7V56cdMwgHDxAjssYXuPdq66PimcneeLGRztOJkMsRcA8ODQQ0kAlpABBA19FA4vCYJgH5RmIO6GL+Z61Z5IDG8RRyElppz3gVpvyMFHXvWxHB1Wv6Ue0wvon8rfex6dnLZmdR1i9eJB7nNPDwNJYcR0f9o0M/Wb2PUDVnrp4rT2UwT4bDy6hzoInZ2mnaxt48deBtbDp3xnrjO0fnMHWH1mcfNvsVS1Vix6O5Jgg6jUHilUXGGuGfDvA11y6sJ/Wj4HyorKNqZNJxk/XHWjP729n71eawcHsZZ0byEB1ixqDuI4oWBmCEIQGDHR5oyPL4hVFzoTCOCOMb5JLP1Yxf2nD2K45GWCFQfOxtDNjRGN0MYB+s/rH3FvsUpX0RHiQ+wNjtna90lsaLDZLAYHtaXuaW1bzkF0Koak7gd5vJwiRwjJcWkUW9V5BAcDlBtu8AjXXS1CbG2m+J3Ve4NJstBGUnd1mOtrtCRRHFdVs7aeVpMnWznM88XE3o9rtNb3juC9PSi4qy1RwsVJPwYwzShuWYMnZ9GVoJHk7eFGYjA4STsufhn9z/nIr8HbwPVb78WovHSBytq4KFRXaNDDYipF9PL9cvoRuM5MTsGYNErN+eI5x512h7FtbE5eY3B6Qzvyj9HJ84weGV270paTWyseOgc5rt/VNXXeNyyu5RZjWMgbNVjMPm5Qe+xvruXGrYBRejt5+vwd6niZta2flo/19UWVsPn2BoYzD1+vCbH+m77irK2Dyigx0fSYZ+doNHQhzTvpzTqCvMeL+TkB2He/frHINW6b8w3i1b3MXgSIMRKbp8jWNHA5G2T7XUubODg7M3YSUldFo2hIhYGYrlG7aizMH1vuKk3LUxrbZ6hSQVnyx5GtnYXNHWr/voqN25sh2GkLXtrXTu9q9XnDg71H4jk1BIbdExx8QCpa6EXPK+HwMkh+bje76rSVNYLm/x03ZgcB3vIavSsGxY26Na0eQAW23BNHBTlZGZIoDAcymKf8A2j2M8gXH7l0uzuYmP9LJI/ypo9yuKGMDgFldIoyk5ivdlc0eCY4DoQTxL7cR7V1uD5HYeIdRgHk1o+5SOEb1ifBbahklS892zWRx4R7BXzj2nxsNO/2rhNn8lGyMt5O+qFbtNb9VaHPlh72fG/izEM9jmSA+8NXK7NYGwi9xYJL7gWhdbhqUs8Xz0/JoYyrKm4uPiR42bCyKmABrQbblzEnvJrUa6k/eEybZTXQnI0BpoihVX/8Aqw4+VjBY6Qtu8t0w+3VSOz9pieJwAyZKOhuwOBXfeSVlFcvh8DjqFSnFylLn6uWjzc4nPsnBnuga0+bCWH4KfkZa5DmnmvZjG/4c2IZ7JnEe5wXYLxrWV2PQ5syI3F7Pt2Ztsf8ATZo71G5w81ru2g+P+2bmb/ixgnT/AMkW8eYsKapYpMPasjPZlbi9iLhiFZ8JIGtPAdeFx8Wfmn6tFbEe3wyhiW9CdwfeaFx8JPzfJ1LUxWxhmL4nGKTi+Oqd+0jPVf8AHxWBu03RkMxbGhriGCZmsTidA2RjtYyd2tjxV2VT8fv/AH1oYqco+tDpw4HdraVc63ZjoTeFf0WusTgXQHybvjPi0+i38Ntgue1rmgEnKQDdOG/XiNFo15wouN3zdkbdJSqXsuRIyvppO6gTfcALJXlrlFtQ4ieWU75ZHO8mk9UegpehecLanybZmJeDTnM6NutdaUhgrxAcT6Lzi/CuNENdl0o0a1NDXzFLZw0M1RES5ajcLJXcug2djM2nu71Ew4Ag07QjgVIRRkUWigOPxC9PRpuxyMTVpcjLiraaG7ePwWtn7963MZ2RW/7jvRsfY/yjEMiJIDicxAstaASSArqlRU4tvY0qNN1noYti7XZBOXvbmGWhuNajgd+5N2lionYVxpvSPkLtNCC511XgNF03KHm8ncXSxsZKyhXyZtFtADrYcm9w3sJ14Kv8dgchkBeLjrqkPBdZAoAtBBF2Q6txXI9pVS7R0/ZlGyu1b6mswr01zf7J+S7Nw8ZFOLA931pOufivO/JfZRxWLghAvpJWg/VBt3uBXqlraAA3DQLiVJZptnSirKwqEJVWSPcsE4tpWdyxuQGo2NAjWbIl6NZ3KrMwBicQsnRJejCXIyMwBP6MlZQ0BKjkWKJiw8dDzWZIhYmRx/O5Bn2RP+qYneVStv3ErhOS20BJhOjd/hgfEfgrP5dYfpNmYto39A8/wjN/KqE5N7Zjic1kpe3MWixWQMN5iSdxBA9q6HD5RVRp9PrdGnjKUqkVl2f4Z008GHhac7M5c2uu66drq0HcPwUf8oABLQB1cmVja7wLrjZW1Bt7DieVrHBzLaGuIzyCxqWNPbIo2P1lyu0OU5InjZbmucafq06gWcvA2F06cYU6kql3eVubey6bFDoVHTjmkrLZJffctrmYnPyTEscCHMxb7B3guYwkHxsFWEqf5g8XUeMaTfXifqdSS14Ovou7j25KdWkFxNBjuq2+4kagDvXmsXiI0qtpf6b+506OGlUi3HZHTJCaFnQd50HtXOFmLk7eJZEPo4eKyP8A1JL9wTRyWicblEmIPfPK94/gFN9y2lTju/l6Rq5nsjexnKnCRnK6ZjnfQjuV/wDCy1DbQnkxg6NkT4oXEZ5JQGyOaCDlji3i67TqpdBhdmCMVG1sY7mNawe5bDcB3rOM4Q1jz9etyHCUuY6GMO7QWKDZDWSmQXdd63Y2UnrUmlJ6m3CTitCsufPHObh8NEOy+V73Hh82wBo/+Qn91VvsnaxaGtBBAqmmgQQbBbeh19Vd/LXYrMXGGTNzMuxwIdVZgeB1KqLbvN1LDboD0rPo7nj0/OVkJOBhOKmrG5mimJsAPdIHOO4NBoEZN4AsnyWMYAPeWg9xGhqqB3+Tmmu5wXLYfaMkLqIuvzX2CPI7x8PBdHgeUMT8xIAkc0MJOjyAQQAdztWt7jouth8eoRyx005HHnw/vd96dVsjPisCI213aWpnm+wRM8krW5sjWs/j1PuaPaojFTMkZTXHOBrmuyeN9xUXhPlTXOlwjnMMQGYtdR18Do4abit2qnVoPWzZXh5ONfLHWKuXrh8jtR1Hiz3Eaa2DoVV/PVPEW4cNyGSR7nukA1yN00O8WXaj9VbGzedp8ThFtXDmxR6WMZXi9xdHx82n0XE84W3Y8XjS6B2aJjGtY42L0zONHXtGvRefUHDvbW5rk/idtu+h0/MhsfNjJZjqIYw0EGxmkPA/VHvV3qvOZTAiPZ+c6Ome53mLyt9zferDC1ywVKhKhI9yxkLKUwhAY6QnUilJA1InUikA1CdSKQDUqWkUgNHa7A6GSM/pI3s/iaW/evLp2c5xG4VbTfeHHhvXqnEYXPxoqqOUfNzKMQ92HykPcXlrtA1ztTR4g76pZ06jpyzIhq6sVhiMAGgEucTddXqcO86+5azYANzQPE28+/T3K0Iea5766aSvBg/md+Cm8Bzb4aPUx5z3vJd7t3uVkq9STu2YKnFEPzObIeGYiV+jZOjYzhmDMxJA7rdXoVYOE5LRiQv61nfqa9BuWfZGzAwU0AAVQGgCmmNI3qicVLVl0JuN0jDHg2t3BZQ2tyfSKS5iNSJ9JKQDaQnUkpAa20Ic0Z8NfYoJ+FBXTUoiaDK4rOHQxkjkdvckIcSPnGdbg9ujh68fVVryk5v54LMQ6aMamh1h5t4+ivUx2tabAg7lk4GKl1POEG0ns0d1gODrDm+Tt48tR4KTwu07cCxxDrBo6ONG6I7MgscNfBWjyh5Cw4my9uV/02UHevAqtdvcgsRhbIHSx/SaNR9ZvBZQrzgrbdBkje60Zs7c5R/KWynEQNc8tAje2x0RGmoPWHFclFGXENGpJAHiSaC24cY4drrVpreYeAdv9DYUryLwHTY6KxYYTK79zUf7i1Q5QjSjSpqyW3gjJKTlmkXhyfw4w+HiibuYxrf4QBftF+q6LCYjvXPYQ7lMYUKgyJZCwgIQk20lJUIBtJMqehAMypMqyJKQDMqSlkpJSAZSKT6RSAZSwTYeza2qRSkGkMHfBHyJbtJaS5FjBBFlCyUn0ilBIykUn0ikAykUn0ikBjpFJ9IpCDHS1sVDeq3KSZVKdhYi+hS9EpHoh3JpgCszmLiRcuGtacuzrU+cOlbCAockwkytNv8ANvDibcG9HJ9JugP1m7isXI3m2lwr3ufRLgAHWKyg3u36mvYrOfhgVkaylgZEPh9jFu+lJQYQBZ8qcAoJCkJ1IQCoQhACEIQAhCEAIQhACEIQAhCEAIQhACEIQAhCEAIQhACRCEAIQhAIhCEAISIQC0hCEABKhCAVCEID/9k="/>
          <p:cNvSpPr>
            <a:spLocks noChangeAspect="1" noChangeArrowheads="1"/>
          </p:cNvSpPr>
          <p:nvPr/>
        </p:nvSpPr>
        <p:spPr bwMode="auto">
          <a:xfrm>
            <a:off x="63500" y="-3841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CH"/>
          </a:p>
        </p:txBody>
      </p:sp>
      <p:sp>
        <p:nvSpPr>
          <p:cNvPr id="8" name="AutoShape 4" descr="data:image/jpeg;base64,/9j/4AAQSkZJRgABAQAAAQABAAD/2wCEAAkGBhQQEBQUEBQVFBQVFBUVFRUVFhQUFRQVFBQVFRUUFRQYHSYeFxkjGRQVHy8gIycpLCwsFR4xNTAqNSYrLCkBCQoKDgwOGg8PGiwkHyQsLzExLCwpKS0sKikpKS8vLCwsKiwsLCwpKSksLCo1KSkvLCksKS0pKSkpKSwpLCksKf/AABEIAMMBAgMBIgACEQEDEQH/xAAcAAABBAMBAAAAAAAAAAAAAAAAAQIFBwMEBgj/xABJEAABBAADAwkDBwgKAQUAAAABAAIDEQQSIQUxQQYHEyIyUWFxgZGhsRQjUnKywdEkQkNic4KSwggVMzRTdJOis/Bjg4Sjw/H/xAAaAQEAAgMBAAAAAAAAAAAAAAAAAQMCBAUG/8QAMREAAgECBAMFCQEAAwAAAAAAAAECAxEEEiFBBTFREyJhcfAUMoGRobHB0eFCBhUW/9oADAMBAAIRAxEAPwC8UIQgBCEIAQhCAEiEhKACU0lBKQoBbSWkQhAtota82MYzRzgD3cVrYvbDGstpBO4eHiVnGnKXJFM69OF7yWhvSThvaIC1ztWMcVyG09u5d51K0sJ0uIFxjq/TccrT5d/ot1YRJXkzlS4m27QRYUOKa/suB+PsT3yhu8qvhs3FMkYWPbWYZi1xto4nKRqugmxxOpNlVywyvo9C+GPbj3o2ZMP2kAiPajTv0XOme0CVT2CCxU7nXNeCLGoS2uc2ftLI6j2Tv/FdCCtapTcGb9GsqiH2ltMtLarLh6E0FLaAVCEIAQhCAEIQgBCEIAQhIgFQkRaALRaS0loAJSWhJaALSItIhALR2xj+hiLhvNAeZ4+y1mx+ObCwvedB7SeAC4PbXKJ04p1Bt2Gjge++9bmFw0qsr20ORxPiVPCwcL99rRL7+AYrah79/FRWJ2qRuK1JplGzSue4MYLc40B957gu92cYnj41Z1XoZxiflGJYxx0cbd9Uakfd6rvxiKaA3QAUANwA3Uue2RyTihqSUl8tb7Ia294A/FSjiBuOnitOp3mdWgsiNgzHvSGVa3SI6RV5TYzmxnS9ItXpEdIpyjtDb6RdXsubNCwnur2GvuXE9ItvA7WdEeqdOI4FU1qLnHQ2cNilSleXI7a0oKwYXEiRgc3cRf4hZrXLatoegTTV0OBTgUwFKCoMh4SptpQgFQhCAEIQgBCEIBEloJTbQC2ktJaRALaLSIQBaRCEIBIi0IDiuXuOIkjj4Buf1cSP5feuPkltdbzj4Ijo5huro3eBsub7bd7Fw/S2F6PByXYxSPA8Upy9rm5elbQbipqBWbki0GR8h39keAFX7z7lH4t2iz8mMTla4dzj76Kvk7uxVBZKd/I7KTEWsZlUeMVaDiVX2Zn7Sje6VBlUecSmnEqeyMXikSPTJOmUd8oKTpyp7IweLRI9Mjp1G9MUvSlT2Ri8WWDyQmzQO8HkD1AKnVFcm8AYcO1ru0bc7wLuB8hSlF5yu06kmup73BxlGhBS52FTgmpQqTaHApwTAnAoSOSpoSoBUIQgBCEIDGSkQUloASITS8DeQgHIWhPt/DRmpMRCw9zpY2/EqLm5xtmsJDsbh7Hc8H4WhB0SFxE3PRsptj5ST9WKV1+RDVFTf0gNnNum4h3dUbR9p4QFmIWjsTazcXhosRGCGyxteAasBw3GuI3LeQGHF4RsrHMkAc1wog/93qvtq83ErXE4Zwe0/muOVw9dxVjoV9KvOl7pqYnB0sR76167lTHm8xjtC1g8S8fctvZ3NfiI3EmSKi2iAXHXeOHf8VZyFe8bVfQ1Y8JoJW1+ZT2Kw74HlkrS0jv4+IPELH0w71ZeNwjJMcwSNa8fJZNHAEX0zOBWvidjQMxeHDYowHNxGYZRRytYWkg91n2rejxBWV1rY49TgDzNxnpffmV30wTw1xBIa6hqTlNV3kqytq4VjXYbKxrfyqPstAsZJO4LY5QH8jxH7CX7BWP/AGPK0efiZx/4+tc0+Xh/Suodh4h4tsEhHfVfFbUfJHFO/RV9ZzR7rVj4QfNs+o37IWVUS4jU2SNqPAMPvJ/T9Fex8hMSd5jb+8SfcFP7D5HMgcHyO6R47OlNae8DiV0aRUVMbVmrNm5R4ThaMlJRu11FQkQtQ6gqVIhQBwSgpqUFCR4TgmApQUA9CRKgBCEICvudvlNicBBC/CvDM0jmuJa135tt7W7cVUcvLvbWI6zJpyDuMbGMb6ZWgK3OerCZ9lOd/hyxP9pLP51VfJPZfSwNfvpz21r+ab09CrqMIzlaTsaeNxSwtPtGRE0m15XXJPiL73YjJ8HLTl5MYmQ3NOyzvzzPkPrV2rUhw8TMo6pzbtwvyWvj8OwgkN7Oh3ijfeO9bWHoUqsra/P+Hmf/AEVSUrKBW7OQX0p2/uxSO+NJr+SkTO1JM76rGN+Ll3mUvyFm8A5xmGpvq5RV7qu+KjNqxZX5ZA5rw4gg1p4VpS6UOGw3/P7NinxSvOVm18DmcNydjfeSGZ9by6RjR5aN3rQ2xgmMa7LB0Zadbe9zhru109y77YmNY1mQgGnOzaE7zYOmvhfhS5/lpM15NVfR06tNQSW6cDVe5RXwUIUsyR0MPiqlStla082XHzLYzpNjYf8A8Zlj/hkcR7nBdyqo/o747NgcRHeseIzAdwkY372lWuvPHZBCRKpAISJUBFzf36P/AC0v/LEkx4/K8L5Yj/jYlnH5dF/l5v8AkhKTaH97wv8A7j/jarlt5P8AJU9/NfgdtjtYb/Ms+xIncoP7piP2En2Cm7X7WG/zLPsSJ23/AO6T/sZPslQucfW5L/162N3DDqN+q34BZE2PsjyHwSqplgIQhACFhxmMZDG6SVwaxgtzjuAHFaEnKaAC81jvAoe11ICWQuVxnONhY98jL8ZGfBtlRUnPJhGnW3/sw4n2uaAUB34ShQPJTlhBtJj3QB46Mhr2vblILhYqiQRofYp5QBQU4JqUISPCcEwFOCAVCEIDmOcLB9LsvFtqz0LnDzZ17/2qlub7bIZE5kpd0LJw52WswEjQCWg7z1V6Dx+GEkUjDuex7T5OaQfivJMEhjdI3jVeoOX8VnTtm1NPG0O3ouHl9zosTtRgw0XzjxI3E4ionMIPQl1NcH7rBBFd5WbaPKnJlZGZCJI2nEAuAD3tcS10ZG7QA68bXN4vFTTMibI8ubC1zYwQOqHOL3C95txJ1tOdC58bTR6hLCeGvWaL/iXXwNTI7SNJ4SmmnZb/AF1Ovwe1A6AzFzKDgzeGveSN/R94FZuGoIKi3Slzi6ybPHVR2DwVm63VansBs8u1O4LvOd43NH2elTnaJNYLkFNNHHJG1wD25nOc+Jgsk1kOeyKreAl2rzXTxwSyXDTYXucM3SO6ozEtIaA06b9d5Vg8iH3hIwI8xbbSdODj91KY2uQYnte6OJrmuBzOYMwcKINrytXEVO0cX1O9CnHInEqP+jljKnxkXB0Ucnqx5Z/9ivVecOZPEdDtvIT245o9NxIGcenUXo9abVnY2BEJUigCoQhxrfp56ICNxI/LIf2U/wBqFM2ifyrCec//ABJgxImxQMZDmRRyNc4atzyOZTA7cSAwk1usJdrRuJikjGZ8Ty7LYbna5pY9oJ0DqIIvTThauS1SfT73KXLn5/oybX7WG/zLPsSJ23f7rP8Asn/ZJK0cRtGOdoZmMMoc17BI3K5r2GwQ06SN3g5SbBOqyf1u5oIniIFaujuWMjjbaztHm0+anI1bwIzrUmI3W0EbiAR5EaJygtnYktb+TyMliGga86tH0RK2zQ4Zmk+KkmbTb+kBjP61ZfR4tvvCrlBplkZpm2hIDeo3JVgZnOc4zq2Vi/2Ve17R968tSG8S7uzu04dor1PzgYZ0uzZ2M7TxG0XoNZo15ZfEW4p7XCiHuBHcQ4ghRdXsTZ2uSrQnhNCeEBb3MUPmsX+0i9zHfirRVa8x0NYXEO75w3+GJh/mVlIQKlCalQDwnBMCcEJHIRaEBiK8p8qMD0O08TGeE8o9ri4e4r1Y5ecOdbCth25IXCmvMUh4WHMAcQfMFZQdpIh8iCgwZdeUXWp8FLYPYTzlaAfnNR3ezv8AxWePlZBBm6PIzM0NcBlOYAVqDevjvWCXnDYA0NLjl7IaDTdb6u6tV16WIjGTTSts789OnmczEKrLuxWhJYLYwzBvGzeh0oZjr30Ca7gp9mDAZ83qLIvdqN+9cCecbK7NHCM4GUPdV1rpevefao7F8vsQ/QZWjuFn8FnU4inJW5eRVDAdx3TzPe53BxBa4skkmbHTjlie4W47rF1S1toz4XK3LBnf0Ra8yPIqT6Y1NrgodoYrEEhjroWayNAG6yXbkP2bIf7XERN8HTZz/DHmWpXxcak1NJq3jZO6tqlzN7DUHRhlbv4k1yMxPybbmEdYozxtJ4VKOjP2l6gxspZG9zRbmtJA8QF5NwewpWTQvw7Xzlr2OJbFK1oLXAgZngXdL1FsblNBjQ9sbiJG2JIZAWTR39KN2tdzhYPeufN5rvlc246WMGC2vNMwGMRfWeXg+jGj35gtxgmO+Vo8GR173OcVtwYNrBQAPmFmpRTvCCi9fEVLSk2tEaPyNx7T5T+9k+wGrE7YkZ1MbXH9fr/btSMkgaC5xoAWSdwC0v6zJ7ET3DvcWxjzAcc3uVqctipqO5mjhygNoADcBVeQA3Js8VkDvJv0CwulncRQiZv168mn+0LXlcS4B2IJ36RhjSPRoc5Sou5i7D8ZszMA1wD2kjRwBvz4KNxELYQQybJQ/s3uD2+TQTmb6H0W8/BNdXUlk1/PLyD/AKjgPcspwRDaZFG2/EA+xjfvVilbcxcbmjBhmzDO6PK4aB7MzSaHaa6g4jzC2GslZ2XCVvc/qv8ALMBR9QFvR4J4FdJQ/VaPi/N8Ep2Y09ovdpWr3D3NoLF1ESoMimhpJy54HgWQ2m6HcS3Vjh40sOM29NDkaSyQudTSGFubXsuAcQDXEUpvC7LZHeUDX2+p4+qwY7YrXkFtA8fFUV71I5Yu3ibFC0JXkr+BB85mNA2XNldqXQgVob6eM2PYvMsTrxBJ1JcT5klei+cPZ0r8E9rGknNGaA35Xg0PHRUDHsWeOYukhkY0Gy5zCGjXTXdvpCEyUw7IrAkMgF6uYGu9jCR8VPO2ZgXYV7oJZ34kAFsbw0DtNDtGt16tneoHCOhJLZjI26p7QHNHg5u/2Ledyde4XA9k7d/zZ6w82Oo2rvZ6jjmSuip1oRdpO3rqW1zKxkYCSwReJfv0PYjb/KrAXmzZXK3G4B2WKWRlHWJ4Lm/6b93pS7rYvPgdBjIL73wn3mNx89zlSW8y2kLn9i8vcFjKEOIZnP6N/wA2+9NMrqvfwtT6gChOCaEoQkehIhAMldQJVB8/OFccVDNXVdDkJG7Mx7jR9HBX85cVzj7G6eDKADm7xdEIDz5g+Tgky5W4mQubmAZCI2kCrqR7usBY1AUvheQcruzhOF/P4j+WIAjytSHJ/lI/ZcvQ4kOfhSare+An85ne3vHsorpcbztYCM9TpZd46rMo8NXEab+CySRi2yG2VzVx0TiWkvuw2KRwjyncBmGexqNTqugwvN7hY+zhozXF5dJ6amgVzmJ5693Q4YacZH3Z78rQKTNk88L3TD5W0NhOlwins/W61lw7xoVmomN2d5HyeYGlrWRhpFU2NgBHG9N34og2Lh4Ow2Jla0Axpruoam1lZt7A5Q+TFQFpFgumDiR9Ukn0pR+L50tlw6MkdIRwhidX8TsoR2QVxk/KzBRSZHTsLgaLGhz3WD2dBwrctXb3LfBTURFMZGG4pmEQSx+LJLLt/Agg8QuD5X8s8JjH9JFhnslB0lLmNJHc9jbzad50XNf1i95pjS4+Fu9wVbZnYurk7zz9Ewtx4Mgb2ZWAB5H5oezQOd4tryWHHf0hBdYfCE+MsgHuaPvVTNwExa0TNezO/q5mltiuF/8AdVNQ8k2j+1fFGOJllaP9rbKzhTnP3VcxlOMfeZO7V56cdMwgHDxAjssYXuPdq66PimcneeLGRztOJkMsRcA8ODQQ0kAlpABBA19FA4vCYJgH5RmIO6GL+Z61Z5IDG8RRyElppz3gVpvyMFHXvWxHB1Wv6Ue0wvon8rfex6dnLZmdR1i9eJB7nNPDwNJYcR0f9o0M/Wb2PUDVnrp4rT2UwT4bDy6hzoInZ2mnaxt48deBtbDp3xnrjO0fnMHWH1mcfNvsVS1Vix6O5Jgg6jUHilUXGGuGfDvA11y6sJ/Wj4HyorKNqZNJxk/XHWjP729n71eawcHsZZ0byEB1ixqDuI4oWBmCEIQGDHR5oyPL4hVFzoTCOCOMb5JLP1Yxf2nD2K45GWCFQfOxtDNjRGN0MYB+s/rH3FvsUpX0RHiQ+wNjtna90lsaLDZLAYHtaXuaW1bzkF0Koak7gd5vJwiRwjJcWkUW9V5BAcDlBtu8AjXXS1CbG2m+J3Ve4NJstBGUnd1mOtrtCRRHFdVs7aeVpMnWznM88XE3o9rtNb3juC9PSi4qy1RwsVJPwYwzShuWYMnZ9GVoJHk7eFGYjA4STsufhn9z/nIr8HbwPVb78WovHSBytq4KFRXaNDDYipF9PL9cvoRuM5MTsGYNErN+eI5x512h7FtbE5eY3B6Qzvyj9HJ84weGV270paTWyseOgc5rt/VNXXeNyyu5RZjWMgbNVjMPm5Qe+xvruXGrYBRejt5+vwd6niZta2flo/19UWVsPn2BoYzD1+vCbH+m77irK2Dyigx0fSYZ+doNHQhzTvpzTqCvMeL+TkB2He/frHINW6b8w3i1b3MXgSIMRKbp8jWNHA5G2T7XUubODg7M3YSUldFo2hIhYGYrlG7aizMH1vuKk3LUxrbZ6hSQVnyx5GtnYXNHWr/voqN25sh2GkLXtrXTu9q9XnDg71H4jk1BIbdExx8QCpa6EXPK+HwMkh+bje76rSVNYLm/x03ZgcB3vIavSsGxY26Na0eQAW23BNHBTlZGZIoDAcymKf8A2j2M8gXH7l0uzuYmP9LJI/ypo9yuKGMDgFldIoyk5ivdlc0eCY4DoQTxL7cR7V1uD5HYeIdRgHk1o+5SOEb1ifBbahklS892zWRx4R7BXzj2nxsNO/2rhNn8lGyMt5O+qFbtNb9VaHPlh72fG/izEM9jmSA+8NXK7NYGwi9xYJL7gWhdbhqUs8Xz0/JoYyrKm4uPiR42bCyKmABrQbblzEnvJrUa6k/eEybZTXQnI0BpoihVX/8Aqw4+VjBY6Qtu8t0w+3VSOz9pieJwAyZKOhuwOBXfeSVlFcvh8DjqFSnFylLn6uWjzc4nPsnBnuga0+bCWH4KfkZa5DmnmvZjG/4c2IZ7JnEe5wXYLxrWV2PQ5syI3F7Pt2Ztsf8ATZo71G5w81ru2g+P+2bmb/ixgnT/AMkW8eYsKapYpMPasjPZlbi9iLhiFZ8JIGtPAdeFx8Wfmn6tFbEe3wyhiW9CdwfeaFx8JPzfJ1LUxWxhmL4nGKTi+Oqd+0jPVf8AHxWBu03RkMxbGhriGCZmsTidA2RjtYyd2tjxV2VT8fv/AH1oYqco+tDpw4HdraVc63ZjoTeFf0WusTgXQHybvjPi0+i38Ntgue1rmgEnKQDdOG/XiNFo15wouN3zdkbdJSqXsuRIyvppO6gTfcALJXlrlFtQ4ieWU75ZHO8mk9UegpehecLanybZmJeDTnM6NutdaUhgrxAcT6Lzi/CuNENdl0o0a1NDXzFLZw0M1RES5ajcLJXcug2djM2nu71Ew4Ag07QjgVIRRkUWigOPxC9PRpuxyMTVpcjLiraaG7ePwWtn7963MZ2RW/7jvRsfY/yjEMiJIDicxAstaASSArqlRU4tvY0qNN1noYti7XZBOXvbmGWhuNajgd+5N2lionYVxpvSPkLtNCC511XgNF03KHm8ncXSxsZKyhXyZtFtADrYcm9w3sJ14Kv8dgchkBeLjrqkPBdZAoAtBBF2Q6txXI9pVS7R0/ZlGyu1b6mswr01zf7J+S7Nw8ZFOLA931pOufivO/JfZRxWLghAvpJWg/VBt3uBXqlraAA3DQLiVJZptnSirKwqEJVWSPcsE4tpWdyxuQGo2NAjWbIl6NZ3KrMwBicQsnRJejCXIyMwBP6MlZQ0BKjkWKJiw8dDzWZIhYmRx/O5Bn2RP+qYneVStv3ErhOS20BJhOjd/hgfEfgrP5dYfpNmYto39A8/wjN/KqE5N7Zjic1kpe3MWixWQMN5iSdxBA9q6HD5RVRp9PrdGnjKUqkVl2f4Z008GHhac7M5c2uu66drq0HcPwUf8oABLQB1cmVja7wLrjZW1Bt7DieVrHBzLaGuIzyCxqWNPbIo2P1lyu0OU5InjZbmucafq06gWcvA2F06cYU6kql3eVubey6bFDoVHTjmkrLZJffctrmYnPyTEscCHMxb7B3guYwkHxsFWEqf5g8XUeMaTfXifqdSS14Ovou7j25KdWkFxNBjuq2+4kagDvXmsXiI0qtpf6b+506OGlUi3HZHTJCaFnQd50HtXOFmLk7eJZEPo4eKyP8A1JL9wTRyWicblEmIPfPK94/gFN9y2lTju/l6Rq5nsjexnKnCRnK6ZjnfQjuV/wDCy1DbQnkxg6NkT4oXEZ5JQGyOaCDlji3i67TqpdBhdmCMVG1sY7mNawe5bDcB3rOM4Q1jz9etyHCUuY6GMO7QWKDZDWSmQXdd63Y2UnrUmlJ6m3CTitCsufPHObh8NEOy+V73Hh82wBo/+Qn91VvsnaxaGtBBAqmmgQQbBbeh19Vd/LXYrMXGGTNzMuxwIdVZgeB1KqLbvN1LDboD0rPo7nj0/OVkJOBhOKmrG5mimJsAPdIHOO4NBoEZN4AsnyWMYAPeWg9xGhqqB3+Tmmu5wXLYfaMkLqIuvzX2CPI7x8PBdHgeUMT8xIAkc0MJOjyAQQAdztWt7jouth8eoRyx005HHnw/vd96dVsjPisCI213aWpnm+wRM8krW5sjWs/j1PuaPaojFTMkZTXHOBrmuyeN9xUXhPlTXOlwjnMMQGYtdR18Do4abit2qnVoPWzZXh5ONfLHWKuXrh8jtR1Hiz3Eaa2DoVV/PVPEW4cNyGSR7nukA1yN00O8WXaj9VbGzedp8ThFtXDmxR6WMZXi9xdHx82n0XE84W3Y8XjS6B2aJjGtY42L0zONHXtGvRefUHDvbW5rk/idtu+h0/MhsfNjJZjqIYw0EGxmkPA/VHvV3qvOZTAiPZ+c6Ome53mLyt9zferDC1ywVKhKhI9yxkLKUwhAY6QnUilJA1InUikA1CdSKQDUqWkUgNHa7A6GSM/pI3s/iaW/evLp2c5xG4VbTfeHHhvXqnEYXPxoqqOUfNzKMQ92HykPcXlrtA1ztTR4g76pZ06jpyzIhq6sVhiMAGgEucTddXqcO86+5azYANzQPE28+/T3K0Iea5766aSvBg/md+Cm8Bzb4aPUx5z3vJd7t3uVkq9STu2YKnFEPzObIeGYiV+jZOjYzhmDMxJA7rdXoVYOE5LRiQv61nfqa9BuWfZGzAwU0AAVQGgCmmNI3qicVLVl0JuN0jDHg2t3BZQ2tyfSKS5iNSJ9JKQDaQnUkpAa20Ic0Z8NfYoJ+FBXTUoiaDK4rOHQxkjkdvckIcSPnGdbg9ujh68fVVryk5v54LMQ6aMamh1h5t4+ivUx2tabAg7lk4GKl1POEG0ns0d1gODrDm+Tt48tR4KTwu07cCxxDrBo6ONG6I7MgscNfBWjyh5Cw4my9uV/02UHevAqtdvcgsRhbIHSx/SaNR9ZvBZQrzgrbdBkje60Zs7c5R/KWynEQNc8tAje2x0RGmoPWHFclFGXENGpJAHiSaC24cY4drrVpreYeAdv9DYUryLwHTY6KxYYTK79zUf7i1Q5QjSjSpqyW3gjJKTlmkXhyfw4w+HiibuYxrf4QBftF+q6LCYjvXPYQ7lMYUKgyJZCwgIQk20lJUIBtJMqehAMypMqyJKQDMqSlkpJSAZSKT6RSAZSwTYeza2qRSkGkMHfBHyJbtJaS5FjBBFlCyUn0ilBIykUn0ikAykUn0ikBjpFJ9IpCDHS1sVDeq3KSZVKdhYi+hS9EpHoh3JpgCszmLiRcuGtacuzrU+cOlbCAockwkytNv8ANvDibcG9HJ9JugP1m7isXI3m2lwr3ufRLgAHWKyg3u36mvYrOfhgVkaylgZEPh9jFu+lJQYQBZ8qcAoJCkJ1IQCoQhACEIQAhCEAIQhACEIQAhCEAIQhACEIQAhCEAIQhACRCEAIQhAIhCEAISIQC0hCEABKhCAVCEID/9k="/>
          <p:cNvSpPr>
            <a:spLocks noChangeAspect="1" noChangeArrowheads="1"/>
          </p:cNvSpPr>
          <p:nvPr/>
        </p:nvSpPr>
        <p:spPr bwMode="auto">
          <a:xfrm>
            <a:off x="215900" y="-2317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CH"/>
          </a:p>
        </p:txBody>
      </p:sp>
      <p:pic>
        <p:nvPicPr>
          <p:cNvPr id="2054" name="Picture 6" descr="Sicherheit, Skalierbarkeit und Kontrolle 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3242" y="5157192"/>
            <a:ext cx="1482329" cy="932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Footer Placeholder 10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eaLnBrk="0" hangingPunct="0"/>
            <a:r>
              <a:rPr lang="en-US" b="0" smtClean="0">
                <a:solidFill>
                  <a:srgbClr val="000000"/>
                </a:solidFill>
                <a:ea typeface="ＭＳ Ｐゴシック" charset="0"/>
              </a:rPr>
              <a:t>CIMO MC, 10-14 March 2014, Payerne, Switzerland</a:t>
            </a:r>
            <a:endParaRPr lang="en-US" b="0" dirty="0">
              <a:solidFill>
                <a:srgbClr val="000000"/>
              </a:solidFill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6223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91680" y="1520789"/>
            <a:ext cx="6552728" cy="410274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rtlCol="0" anchor="t"/>
          <a:lstStyle/>
          <a:p>
            <a:pPr algn="ctr" defTabSz="914304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b="1" dirty="0" err="1">
                <a:solidFill>
                  <a:srgbClr val="0070C0"/>
                </a:solidFill>
              </a:rPr>
              <a:t>StationSet</a:t>
            </a:r>
            <a:endParaRPr lang="en-US" sz="1400" b="1" dirty="0">
              <a:solidFill>
                <a:srgbClr val="0070C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979712" y="2024845"/>
            <a:ext cx="5760640" cy="3324369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rtlCol="0" anchor="t"/>
          <a:lstStyle/>
          <a:p>
            <a:pPr algn="ctr" defTabSz="914304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b="1" dirty="0">
                <a:solidFill>
                  <a:srgbClr val="0070C0"/>
                </a:solidFill>
              </a:rPr>
              <a:t>Station</a:t>
            </a:r>
          </a:p>
        </p:txBody>
      </p:sp>
      <p:sp>
        <p:nvSpPr>
          <p:cNvPr id="6" name="Rectangle 5"/>
          <p:cNvSpPr/>
          <p:nvPr/>
        </p:nvSpPr>
        <p:spPr>
          <a:xfrm>
            <a:off x="2267744" y="2456892"/>
            <a:ext cx="3960440" cy="2618005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rtlCol="0" anchor="t"/>
          <a:lstStyle/>
          <a:p>
            <a:pPr algn="ctr" defTabSz="914304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b="1" dirty="0">
                <a:solidFill>
                  <a:srgbClr val="00B050"/>
                </a:solidFill>
              </a:rPr>
              <a:t>Observation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691680" y="5634766"/>
            <a:ext cx="2707774" cy="276989"/>
          </a:xfrm>
          <a:prstGeom prst="rect">
            <a:avLst/>
          </a:prstGeom>
          <a:noFill/>
        </p:spPr>
        <p:txBody>
          <a:bodyPr wrap="none" lIns="91431" tIns="45715" rIns="91431" bIns="45715" rtlCol="0">
            <a:spAutoFit/>
          </a:bodyPr>
          <a:lstStyle/>
          <a:p>
            <a:pPr defTabSz="914304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prstClr val="black"/>
                </a:solidFill>
                <a:latin typeface="Arial"/>
              </a:rPr>
              <a:t>NB: Station=Platform, mobile or fixed</a:t>
            </a:r>
          </a:p>
        </p:txBody>
      </p:sp>
      <p:sp>
        <p:nvSpPr>
          <p:cNvPr id="8" name="Rectangle 7"/>
          <p:cNvSpPr/>
          <p:nvPr/>
        </p:nvSpPr>
        <p:spPr>
          <a:xfrm>
            <a:off x="2555776" y="2960949"/>
            <a:ext cx="3312368" cy="1894496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rtlCol="0" anchor="t"/>
          <a:lstStyle/>
          <a:p>
            <a:pPr algn="ctr" defTabSz="914304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b="1" dirty="0">
                <a:solidFill>
                  <a:srgbClr val="00B050"/>
                </a:solidFill>
              </a:rPr>
              <a:t>Observation Segment</a:t>
            </a:r>
          </a:p>
        </p:txBody>
      </p:sp>
      <p:sp>
        <p:nvSpPr>
          <p:cNvPr id="9" name="Rectangle 8"/>
          <p:cNvSpPr/>
          <p:nvPr/>
        </p:nvSpPr>
        <p:spPr>
          <a:xfrm>
            <a:off x="2771800" y="3465005"/>
            <a:ext cx="1548172" cy="1170986"/>
          </a:xfrm>
          <a:prstGeom prst="rect">
            <a:avLst/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rtlCol="0" anchor="t"/>
          <a:lstStyle/>
          <a:p>
            <a:pPr algn="ctr" defTabSz="914304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b="1" dirty="0">
                <a:solidFill>
                  <a:srgbClr val="808080">
                    <a:lumMod val="75000"/>
                  </a:srgbClr>
                </a:solidFill>
              </a:rPr>
              <a:t>Instrument</a:t>
            </a:r>
          </a:p>
        </p:txBody>
      </p:sp>
      <p:sp>
        <p:nvSpPr>
          <p:cNvPr id="10" name="Rectangle 9"/>
          <p:cNvSpPr/>
          <p:nvPr/>
        </p:nvSpPr>
        <p:spPr>
          <a:xfrm>
            <a:off x="2924200" y="3987534"/>
            <a:ext cx="1071736" cy="485582"/>
          </a:xfrm>
          <a:prstGeom prst="rect">
            <a:avLst/>
          </a:prstGeom>
          <a:noFill/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rtlCol="0" anchor="t"/>
          <a:lstStyle/>
          <a:p>
            <a:pPr algn="ctr" defTabSz="914304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b="1" dirty="0">
                <a:solidFill>
                  <a:srgbClr val="FF6600"/>
                </a:solidFill>
              </a:rPr>
              <a:t>Contact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608823" y="3465004"/>
            <a:ext cx="1071736" cy="485582"/>
          </a:xfrm>
          <a:prstGeom prst="rect">
            <a:avLst/>
          </a:prstGeom>
          <a:noFill/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rtlCol="0" anchor="t"/>
          <a:lstStyle/>
          <a:p>
            <a:pPr algn="ctr" defTabSz="914304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b="1" dirty="0">
                <a:solidFill>
                  <a:srgbClr val="FF6600"/>
                </a:solidFill>
              </a:rPr>
              <a:t>Contact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516216" y="2456892"/>
            <a:ext cx="1071736" cy="485582"/>
          </a:xfrm>
          <a:prstGeom prst="rect">
            <a:avLst/>
          </a:prstGeom>
          <a:noFill/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rtlCol="0" anchor="t"/>
          <a:lstStyle/>
          <a:p>
            <a:pPr algn="ctr" defTabSz="914304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b="1" dirty="0">
                <a:solidFill>
                  <a:srgbClr val="FF6600"/>
                </a:solidFill>
              </a:rPr>
              <a:t>Contact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Logical Data Model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521394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err="1" smtClean="0"/>
              <a:t>Why</a:t>
            </a:r>
            <a:r>
              <a:rPr lang="de-CH" dirty="0" smtClean="0"/>
              <a:t> OSCAR/Surface?</a:t>
            </a:r>
            <a:endParaRPr lang="de-CH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 smtClean="0"/>
              <a:t>WIGOS = WMO </a:t>
            </a:r>
            <a:r>
              <a:rPr lang="de-CH" b="1" i="1" dirty="0" smtClean="0"/>
              <a:t>Integrated</a:t>
            </a:r>
            <a:r>
              <a:rPr lang="de-CH" i="1" dirty="0" smtClean="0"/>
              <a:t> </a:t>
            </a:r>
            <a:r>
              <a:rPr lang="de-CH" dirty="0" smtClean="0"/>
              <a:t>Global Observing System</a:t>
            </a:r>
          </a:p>
          <a:p>
            <a:r>
              <a:rPr lang="de-CH" dirty="0" smtClean="0"/>
              <a:t>Need </a:t>
            </a:r>
            <a:r>
              <a:rPr lang="de-CH" dirty="0" err="1" smtClean="0"/>
              <a:t>comprehensive</a:t>
            </a:r>
            <a:r>
              <a:rPr lang="de-CH" dirty="0" smtClean="0"/>
              <a:t> </a:t>
            </a:r>
            <a:r>
              <a:rPr lang="de-CH" dirty="0" err="1" smtClean="0"/>
              <a:t>overview</a:t>
            </a:r>
            <a:r>
              <a:rPr lang="de-CH" dirty="0" smtClean="0"/>
              <a:t> of Members’ </a:t>
            </a:r>
            <a:r>
              <a:rPr lang="de-CH" dirty="0" err="1" smtClean="0"/>
              <a:t>capabilities</a:t>
            </a:r>
            <a:endParaRPr lang="de-CH" dirty="0" smtClean="0"/>
          </a:p>
          <a:p>
            <a:pPr lvl="1"/>
            <a:r>
              <a:rPr lang="de-CH" dirty="0" err="1" smtClean="0"/>
              <a:t>Existing</a:t>
            </a:r>
            <a:r>
              <a:rPr lang="de-CH" dirty="0" smtClean="0"/>
              <a:t> </a:t>
            </a:r>
            <a:r>
              <a:rPr lang="de-CH" dirty="0" err="1" smtClean="0"/>
              <a:t>catalogues</a:t>
            </a:r>
            <a:r>
              <a:rPr lang="de-CH" dirty="0" smtClean="0"/>
              <a:t> </a:t>
            </a:r>
            <a:r>
              <a:rPr lang="de-CH" dirty="0" err="1" smtClean="0"/>
              <a:t>provide</a:t>
            </a:r>
            <a:r>
              <a:rPr lang="de-CH" dirty="0" smtClean="0"/>
              <a:t> essential </a:t>
            </a:r>
            <a:r>
              <a:rPr lang="de-CH" dirty="0" err="1" smtClean="0"/>
              <a:t>services</a:t>
            </a:r>
            <a:r>
              <a:rPr lang="de-CH" dirty="0" smtClean="0"/>
              <a:t>, but </a:t>
            </a:r>
          </a:p>
          <a:p>
            <a:pPr lvl="2"/>
            <a:r>
              <a:rPr lang="de-CH" dirty="0" err="1" smtClean="0"/>
              <a:t>only</a:t>
            </a:r>
            <a:r>
              <a:rPr lang="de-CH" dirty="0" smtClean="0"/>
              <a:t> sub-sets of global </a:t>
            </a:r>
            <a:r>
              <a:rPr lang="de-CH" dirty="0" err="1" smtClean="0"/>
              <a:t>capabilities</a:t>
            </a:r>
            <a:endParaRPr lang="de-CH" dirty="0"/>
          </a:p>
          <a:p>
            <a:pPr lvl="2"/>
            <a:r>
              <a:rPr lang="de-CH" dirty="0" smtClean="0"/>
              <a:t>limited </a:t>
            </a:r>
            <a:r>
              <a:rPr lang="de-CH" dirty="0" err="1" smtClean="0"/>
              <a:t>or</a:t>
            </a:r>
            <a:r>
              <a:rPr lang="de-CH" dirty="0" smtClean="0"/>
              <a:t> </a:t>
            </a:r>
            <a:r>
              <a:rPr lang="de-CH" dirty="0" err="1" smtClean="0"/>
              <a:t>very</a:t>
            </a:r>
            <a:r>
              <a:rPr lang="de-CH" dirty="0" smtClean="0"/>
              <a:t> </a:t>
            </a:r>
            <a:r>
              <a:rPr lang="de-CH" dirty="0" err="1" smtClean="0"/>
              <a:t>specialized</a:t>
            </a:r>
            <a:r>
              <a:rPr lang="de-CH" dirty="0" smtClean="0"/>
              <a:t> </a:t>
            </a:r>
            <a:r>
              <a:rPr lang="de-CH" dirty="0" err="1" smtClean="0"/>
              <a:t>metadata</a:t>
            </a:r>
            <a:r>
              <a:rPr lang="de-CH" dirty="0" smtClean="0"/>
              <a:t> </a:t>
            </a:r>
            <a:r>
              <a:rPr lang="de-CH" dirty="0" err="1" smtClean="0"/>
              <a:t>models</a:t>
            </a:r>
            <a:endParaRPr lang="de-CH" dirty="0" smtClean="0"/>
          </a:p>
          <a:p>
            <a:pPr lvl="1"/>
            <a:r>
              <a:rPr lang="de-CH" dirty="0" err="1" smtClean="0"/>
              <a:t>No</a:t>
            </a:r>
            <a:r>
              <a:rPr lang="de-CH" dirty="0" smtClean="0"/>
              <a:t> </a:t>
            </a:r>
            <a:r>
              <a:rPr lang="de-CH" dirty="0" err="1" smtClean="0"/>
              <a:t>history</a:t>
            </a:r>
            <a:r>
              <a:rPr lang="de-CH" dirty="0" smtClean="0"/>
              <a:t> of </a:t>
            </a:r>
            <a:r>
              <a:rPr lang="de-CH" dirty="0" err="1" smtClean="0"/>
              <a:t>observing</a:t>
            </a:r>
            <a:r>
              <a:rPr lang="de-CH" dirty="0" smtClean="0"/>
              <a:t> </a:t>
            </a:r>
            <a:r>
              <a:rPr lang="de-CH" dirty="0" err="1" smtClean="0"/>
              <a:t>systems</a:t>
            </a:r>
            <a:endParaRPr lang="en-US" dirty="0" smtClean="0"/>
          </a:p>
          <a:p>
            <a:r>
              <a:rPr lang="en-US" dirty="0" smtClean="0"/>
              <a:t>Pub 9 Vol A needs improvement</a:t>
            </a:r>
          </a:p>
          <a:p>
            <a:pPr lvl="1"/>
            <a:r>
              <a:rPr lang="en-US" dirty="0" smtClean="0"/>
              <a:t>only </a:t>
            </a:r>
            <a:r>
              <a:rPr lang="en-US" dirty="0" smtClean="0">
                <a:sym typeface="Wingdings" panose="05000000000000000000" pitchFamily="2" charset="2"/>
              </a:rPr>
              <a:t>internationally used </a:t>
            </a:r>
            <a:r>
              <a:rPr lang="en-US" dirty="0" smtClean="0"/>
              <a:t>synoptic and upper-air stations</a:t>
            </a:r>
          </a:p>
          <a:p>
            <a:pPr lvl="1"/>
            <a:r>
              <a:rPr lang="de-CH" dirty="0" err="1" smtClean="0"/>
              <a:t>very</a:t>
            </a:r>
            <a:r>
              <a:rPr lang="de-CH" dirty="0" smtClean="0"/>
              <a:t> limited </a:t>
            </a:r>
            <a:r>
              <a:rPr lang="de-CH" dirty="0" err="1" smtClean="0"/>
              <a:t>information</a:t>
            </a:r>
            <a:r>
              <a:rPr lang="de-CH" dirty="0" smtClean="0"/>
              <a:t> on individual </a:t>
            </a:r>
            <a:r>
              <a:rPr lang="de-CH" dirty="0" err="1" smtClean="0"/>
              <a:t>stations</a:t>
            </a:r>
            <a:r>
              <a:rPr lang="de-CH" dirty="0" smtClean="0"/>
              <a:t>/</a:t>
            </a:r>
            <a:r>
              <a:rPr lang="de-CH" dirty="0" err="1" smtClean="0"/>
              <a:t>platforms</a:t>
            </a:r>
            <a:endParaRPr lang="de-CH" dirty="0" smtClean="0"/>
          </a:p>
          <a:p>
            <a:r>
              <a:rPr lang="de-CH" dirty="0"/>
              <a:t>WIGOS </a:t>
            </a:r>
            <a:r>
              <a:rPr lang="de-CH" dirty="0" smtClean="0"/>
              <a:t>RRR </a:t>
            </a:r>
            <a:r>
              <a:rPr lang="de-CH" dirty="0" err="1" smtClean="0"/>
              <a:t>needs</a:t>
            </a:r>
            <a:r>
              <a:rPr lang="de-CH" dirty="0" smtClean="0"/>
              <a:t> </a:t>
            </a:r>
            <a:r>
              <a:rPr lang="de-CH" dirty="0" err="1" smtClean="0"/>
              <a:t>information</a:t>
            </a:r>
            <a:r>
              <a:rPr lang="de-CH" dirty="0" smtClean="0"/>
              <a:t> on </a:t>
            </a:r>
            <a:r>
              <a:rPr lang="de-CH" dirty="0" err="1" smtClean="0"/>
              <a:t>surface-based</a:t>
            </a:r>
            <a:r>
              <a:rPr lang="de-CH" dirty="0" smtClean="0"/>
              <a:t> </a:t>
            </a:r>
            <a:r>
              <a:rPr lang="de-CH" dirty="0" err="1" smtClean="0"/>
              <a:t>capabilities</a:t>
            </a:r>
            <a:r>
              <a:rPr lang="de-CH" dirty="0" smtClean="0"/>
              <a:t> </a:t>
            </a:r>
            <a:r>
              <a:rPr lang="de-CH" dirty="0" err="1" smtClean="0"/>
              <a:t>to</a:t>
            </a:r>
            <a:r>
              <a:rPr lang="de-CH" dirty="0" smtClean="0"/>
              <a:t> </a:t>
            </a:r>
            <a:r>
              <a:rPr lang="de-CH" dirty="0" err="1" smtClean="0"/>
              <a:t>complement</a:t>
            </a:r>
            <a:r>
              <a:rPr lang="de-CH" dirty="0" smtClean="0"/>
              <a:t> </a:t>
            </a:r>
            <a:r>
              <a:rPr lang="de-CH" dirty="0" err="1" smtClean="0"/>
              <a:t>space-based</a:t>
            </a:r>
            <a:r>
              <a:rPr lang="de-CH" dirty="0" smtClean="0"/>
              <a:t> </a:t>
            </a:r>
            <a:r>
              <a:rPr lang="de-CH" dirty="0" err="1" smtClean="0"/>
              <a:t>capabilities</a:t>
            </a:r>
            <a:endParaRPr lang="de-CH" dirty="0"/>
          </a:p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6538" y="2932969"/>
            <a:ext cx="5293593" cy="6867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6537" y="4149081"/>
            <a:ext cx="4314825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6688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WIGOS RRR </a:t>
            </a:r>
            <a:br>
              <a:rPr lang="de-CH" dirty="0" smtClean="0"/>
            </a:br>
            <a:r>
              <a:rPr lang="de-CH" sz="2000" dirty="0" smtClean="0"/>
              <a:t>(RRR = Rolling Review of Requirements)</a:t>
            </a:r>
            <a:endParaRPr lang="de-CH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WIGOS RRR process needs to know about capabilities</a:t>
            </a:r>
          </a:p>
          <a:p>
            <a:endParaRPr lang="de-CH" dirty="0"/>
          </a:p>
          <a:p>
            <a:endParaRPr lang="de-CH" dirty="0" smtClean="0"/>
          </a:p>
          <a:p>
            <a:endParaRPr lang="de-CH" dirty="0"/>
          </a:p>
          <a:p>
            <a:endParaRPr lang="de-CH" dirty="0" smtClean="0"/>
          </a:p>
          <a:p>
            <a:endParaRPr lang="de-CH" dirty="0"/>
          </a:p>
          <a:p>
            <a:endParaRPr lang="de-CH" dirty="0" smtClean="0"/>
          </a:p>
          <a:p>
            <a:endParaRPr lang="de-CH" dirty="0"/>
          </a:p>
          <a:p>
            <a:endParaRPr lang="de-CH" dirty="0" smtClean="0"/>
          </a:p>
          <a:p>
            <a:endParaRPr lang="de-CH" dirty="0"/>
          </a:p>
          <a:p>
            <a:endParaRPr lang="en-US" dirty="0"/>
          </a:p>
        </p:txBody>
      </p:sp>
      <p:sp>
        <p:nvSpPr>
          <p:cNvPr id="30" name="Freeform 29"/>
          <p:cNvSpPr/>
          <p:nvPr/>
        </p:nvSpPr>
        <p:spPr>
          <a:xfrm rot="3153693">
            <a:off x="5501906" y="3746732"/>
            <a:ext cx="529437" cy="500135"/>
          </a:xfrm>
          <a:custGeom>
            <a:avLst/>
            <a:gdLst>
              <a:gd name="connsiteX0" fmla="*/ 0 w 529437"/>
              <a:gd name="connsiteY0" fmla="*/ 100027 h 500135"/>
              <a:gd name="connsiteX1" fmla="*/ 279370 w 529437"/>
              <a:gd name="connsiteY1" fmla="*/ 100027 h 500135"/>
              <a:gd name="connsiteX2" fmla="*/ 279370 w 529437"/>
              <a:gd name="connsiteY2" fmla="*/ 0 h 500135"/>
              <a:gd name="connsiteX3" fmla="*/ 529437 w 529437"/>
              <a:gd name="connsiteY3" fmla="*/ 250068 h 500135"/>
              <a:gd name="connsiteX4" fmla="*/ 279370 w 529437"/>
              <a:gd name="connsiteY4" fmla="*/ 500135 h 500135"/>
              <a:gd name="connsiteX5" fmla="*/ 279370 w 529437"/>
              <a:gd name="connsiteY5" fmla="*/ 400108 h 500135"/>
              <a:gd name="connsiteX6" fmla="*/ 0 w 529437"/>
              <a:gd name="connsiteY6" fmla="*/ 400108 h 500135"/>
              <a:gd name="connsiteX7" fmla="*/ 0 w 529437"/>
              <a:gd name="connsiteY7" fmla="*/ 100027 h 500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9437" h="500135">
                <a:moveTo>
                  <a:pt x="0" y="100027"/>
                </a:moveTo>
                <a:lnTo>
                  <a:pt x="279370" y="100027"/>
                </a:lnTo>
                <a:lnTo>
                  <a:pt x="279370" y="0"/>
                </a:lnTo>
                <a:lnTo>
                  <a:pt x="529437" y="250068"/>
                </a:lnTo>
                <a:lnTo>
                  <a:pt x="279370" y="500135"/>
                </a:lnTo>
                <a:lnTo>
                  <a:pt x="279370" y="400108"/>
                </a:lnTo>
                <a:lnTo>
                  <a:pt x="0" y="400108"/>
                </a:lnTo>
                <a:lnTo>
                  <a:pt x="0" y="100027"/>
                </a:lnTo>
                <a:close/>
              </a:path>
            </a:pathLst>
          </a:custGeom>
          <a:gradFill rotWithShape="1">
            <a:gsLst>
              <a:gs pos="0">
                <a:srgbClr val="4F81BD">
                  <a:tint val="60000"/>
                  <a:hueOff val="0"/>
                  <a:satOff val="0"/>
                  <a:lumOff val="0"/>
                  <a:alphaOff val="0"/>
                  <a:tint val="50000"/>
                  <a:satMod val="300000"/>
                </a:srgbClr>
              </a:gs>
              <a:gs pos="35000">
                <a:srgbClr val="4F81BD">
                  <a:tint val="60000"/>
                  <a:hueOff val="0"/>
                  <a:satOff val="0"/>
                  <a:lumOff val="0"/>
                  <a:alphaOff val="0"/>
                  <a:tint val="37000"/>
                  <a:satMod val="300000"/>
                </a:srgbClr>
              </a:gs>
              <a:gs pos="100000">
                <a:srgbClr val="4F81BD">
                  <a:tint val="60000"/>
                  <a:hueOff val="0"/>
                  <a:satOff val="0"/>
                  <a:lumOff val="0"/>
                  <a:alphaOff val="0"/>
                  <a:tint val="15000"/>
                  <a:satMod val="350000"/>
                </a:srgbClr>
              </a:gs>
            </a:gsLst>
            <a:lin ang="16200000" scaled="1"/>
          </a:gradFill>
          <a:ln>
            <a:noFill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spcFirstLastPara="0" vert="horz" wrap="square" lIns="0" tIns="100026" rIns="150039" bIns="100027" numCol="1" spcCol="1270" anchor="ctr" anchorCtr="0">
            <a:noAutofit/>
          </a:bodyPr>
          <a:lstStyle/>
          <a:p>
            <a:pPr marL="0" marR="0" lvl="0" indent="0" algn="ctr" defTabSz="4445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de-CH" sz="10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Freeform 30"/>
          <p:cNvSpPr/>
          <p:nvPr/>
        </p:nvSpPr>
        <p:spPr>
          <a:xfrm>
            <a:off x="5538388" y="4395214"/>
            <a:ext cx="1481884" cy="542488"/>
          </a:xfrm>
          <a:custGeom>
            <a:avLst/>
            <a:gdLst>
              <a:gd name="connsiteX0" fmla="*/ 0 w 1481884"/>
              <a:gd name="connsiteY0" fmla="*/ 271244 h 542488"/>
              <a:gd name="connsiteX1" fmla="*/ 740942 w 1481884"/>
              <a:gd name="connsiteY1" fmla="*/ 0 h 542488"/>
              <a:gd name="connsiteX2" fmla="*/ 1481884 w 1481884"/>
              <a:gd name="connsiteY2" fmla="*/ 271244 h 542488"/>
              <a:gd name="connsiteX3" fmla="*/ 740942 w 1481884"/>
              <a:gd name="connsiteY3" fmla="*/ 542488 h 542488"/>
              <a:gd name="connsiteX4" fmla="*/ 0 w 1481884"/>
              <a:gd name="connsiteY4" fmla="*/ 271244 h 542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81884" h="542488">
                <a:moveTo>
                  <a:pt x="0" y="271244"/>
                </a:moveTo>
                <a:cubicBezTo>
                  <a:pt x="0" y="121440"/>
                  <a:pt x="331731" y="0"/>
                  <a:pt x="740942" y="0"/>
                </a:cubicBezTo>
                <a:cubicBezTo>
                  <a:pt x="1150153" y="0"/>
                  <a:pt x="1481884" y="121440"/>
                  <a:pt x="1481884" y="271244"/>
                </a:cubicBezTo>
                <a:cubicBezTo>
                  <a:pt x="1481884" y="421048"/>
                  <a:pt x="1150153" y="542488"/>
                  <a:pt x="740942" y="542488"/>
                </a:cubicBezTo>
                <a:cubicBezTo>
                  <a:pt x="331731" y="542488"/>
                  <a:pt x="0" y="421048"/>
                  <a:pt x="0" y="271244"/>
                </a:cubicBezTo>
                <a:close/>
              </a:path>
            </a:pathLst>
          </a:custGeom>
          <a:solidFill>
            <a:srgbClr val="1F497D">
              <a:lumMod val="40000"/>
              <a:lumOff val="60000"/>
            </a:srgbClr>
          </a:solidFill>
          <a:ln>
            <a:noFill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flat" dir="t"/>
          </a:scene3d>
          <a:sp3d prstMaterial="dkEdge">
            <a:bevelT w="8200" h="38100"/>
          </a:sp3d>
        </p:spPr>
        <p:txBody>
          <a:bodyPr spcFirstLastPara="0" vert="horz" wrap="square" lIns="232257" tIns="94686" rIns="232257" bIns="94686" numCol="1" spcCol="1270" anchor="ctr" anchorCtr="0">
            <a:noAutofit/>
          </a:bodyPr>
          <a:lstStyle/>
          <a:p>
            <a:pPr marL="0" marR="0" lvl="0" indent="0" algn="ctr" defTabSz="533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2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Requirements</a:t>
            </a:r>
          </a:p>
        </p:txBody>
      </p:sp>
      <p:grpSp>
        <p:nvGrpSpPr>
          <p:cNvPr id="52" name="Group 51"/>
          <p:cNvGrpSpPr/>
          <p:nvPr/>
        </p:nvGrpSpPr>
        <p:grpSpPr>
          <a:xfrm>
            <a:off x="4298642" y="2775641"/>
            <a:ext cx="1539218" cy="1509673"/>
            <a:chOff x="4298642" y="2277302"/>
            <a:chExt cx="1539218" cy="1509673"/>
          </a:xfrm>
        </p:grpSpPr>
        <p:sp>
          <p:nvSpPr>
            <p:cNvPr id="29" name="Freeform 28"/>
            <p:cNvSpPr/>
            <p:nvPr/>
          </p:nvSpPr>
          <p:spPr>
            <a:xfrm>
              <a:off x="4355976" y="2277302"/>
              <a:ext cx="1481884" cy="875363"/>
            </a:xfrm>
            <a:custGeom>
              <a:avLst/>
              <a:gdLst>
                <a:gd name="connsiteX0" fmla="*/ 0 w 1481884"/>
                <a:gd name="connsiteY0" fmla="*/ 437682 h 875363"/>
                <a:gd name="connsiteX1" fmla="*/ 740942 w 1481884"/>
                <a:gd name="connsiteY1" fmla="*/ 0 h 875363"/>
                <a:gd name="connsiteX2" fmla="*/ 1481884 w 1481884"/>
                <a:gd name="connsiteY2" fmla="*/ 437682 h 875363"/>
                <a:gd name="connsiteX3" fmla="*/ 740942 w 1481884"/>
                <a:gd name="connsiteY3" fmla="*/ 875364 h 875363"/>
                <a:gd name="connsiteX4" fmla="*/ 0 w 1481884"/>
                <a:gd name="connsiteY4" fmla="*/ 437682 h 875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81884" h="875363">
                  <a:moveTo>
                    <a:pt x="0" y="437682"/>
                  </a:moveTo>
                  <a:cubicBezTo>
                    <a:pt x="0" y="195957"/>
                    <a:pt x="331731" y="0"/>
                    <a:pt x="740942" y="0"/>
                  </a:cubicBezTo>
                  <a:cubicBezTo>
                    <a:pt x="1150153" y="0"/>
                    <a:pt x="1481884" y="195957"/>
                    <a:pt x="1481884" y="437682"/>
                  </a:cubicBezTo>
                  <a:cubicBezTo>
                    <a:pt x="1481884" y="679407"/>
                    <a:pt x="1150153" y="875364"/>
                    <a:pt x="740942" y="875364"/>
                  </a:cubicBezTo>
                  <a:cubicBezTo>
                    <a:pt x="331731" y="875364"/>
                    <a:pt x="0" y="679407"/>
                    <a:pt x="0" y="437682"/>
                  </a:cubicBezTo>
                  <a:close/>
                </a:path>
              </a:pathLst>
            </a:custGeom>
            <a:solidFill>
              <a:srgbClr val="4F81BD">
                <a:lumMod val="75000"/>
              </a:srgbClr>
            </a:solidFill>
            <a:ln>
              <a:noFill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txBody>
            <a:bodyPr spcFirstLastPara="0" vert="horz" wrap="square" lIns="232257" tIns="143434" rIns="232257" bIns="143434" numCol="1" spcCol="1270" anchor="ctr" anchorCtr="0">
              <a:noAutofit/>
            </a:bodyPr>
            <a:lstStyle/>
            <a:p>
              <a:pPr marL="0" marR="0" lvl="0" indent="0" algn="ctr" defTabSz="533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CH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Analysis</a:t>
              </a:r>
            </a:p>
            <a:p>
              <a:pPr marL="0" marR="0" lvl="0" indent="0" algn="ctr" defTabSz="533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CH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«Critical Review»</a:t>
              </a:r>
            </a:p>
          </p:txBody>
        </p:sp>
        <p:sp>
          <p:nvSpPr>
            <p:cNvPr id="34" name="Freeform 33"/>
            <p:cNvSpPr/>
            <p:nvPr/>
          </p:nvSpPr>
          <p:spPr>
            <a:xfrm rot="18446307">
              <a:off x="4283991" y="3272189"/>
              <a:ext cx="529437" cy="500135"/>
            </a:xfrm>
            <a:custGeom>
              <a:avLst/>
              <a:gdLst>
                <a:gd name="connsiteX0" fmla="*/ 0 w 529437"/>
                <a:gd name="connsiteY0" fmla="*/ 100027 h 500135"/>
                <a:gd name="connsiteX1" fmla="*/ 279370 w 529437"/>
                <a:gd name="connsiteY1" fmla="*/ 100027 h 500135"/>
                <a:gd name="connsiteX2" fmla="*/ 279370 w 529437"/>
                <a:gd name="connsiteY2" fmla="*/ 0 h 500135"/>
                <a:gd name="connsiteX3" fmla="*/ 529437 w 529437"/>
                <a:gd name="connsiteY3" fmla="*/ 250068 h 500135"/>
                <a:gd name="connsiteX4" fmla="*/ 279370 w 529437"/>
                <a:gd name="connsiteY4" fmla="*/ 500135 h 500135"/>
                <a:gd name="connsiteX5" fmla="*/ 279370 w 529437"/>
                <a:gd name="connsiteY5" fmla="*/ 400108 h 500135"/>
                <a:gd name="connsiteX6" fmla="*/ 0 w 529437"/>
                <a:gd name="connsiteY6" fmla="*/ 400108 h 500135"/>
                <a:gd name="connsiteX7" fmla="*/ 0 w 529437"/>
                <a:gd name="connsiteY7" fmla="*/ 100027 h 500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9437" h="500135">
                  <a:moveTo>
                    <a:pt x="0" y="100027"/>
                  </a:moveTo>
                  <a:lnTo>
                    <a:pt x="279370" y="100027"/>
                  </a:lnTo>
                  <a:lnTo>
                    <a:pt x="279370" y="0"/>
                  </a:lnTo>
                  <a:lnTo>
                    <a:pt x="529437" y="250068"/>
                  </a:lnTo>
                  <a:lnTo>
                    <a:pt x="279370" y="500135"/>
                  </a:lnTo>
                  <a:lnTo>
                    <a:pt x="279370" y="400108"/>
                  </a:lnTo>
                  <a:lnTo>
                    <a:pt x="0" y="400108"/>
                  </a:lnTo>
                  <a:lnTo>
                    <a:pt x="0" y="100027"/>
                  </a:lnTo>
                  <a:close/>
                </a:path>
              </a:pathLst>
            </a:custGeom>
            <a:gradFill rotWithShape="1">
              <a:gsLst>
                <a:gs pos="0">
                  <a:srgbClr val="4F81BD">
                    <a:tint val="60000"/>
                    <a:hueOff val="0"/>
                    <a:satOff val="0"/>
                    <a:lumOff val="0"/>
                    <a:alphaOff val="0"/>
                    <a:tint val="50000"/>
                    <a:satMod val="300000"/>
                  </a:srgbClr>
                </a:gs>
                <a:gs pos="35000">
                  <a:srgbClr val="4F81BD">
                    <a:tint val="60000"/>
                    <a:hueOff val="0"/>
                    <a:satOff val="0"/>
                    <a:lumOff val="0"/>
                    <a:alphaOff val="0"/>
                    <a:tint val="37000"/>
                    <a:satMod val="300000"/>
                  </a:srgbClr>
                </a:gs>
                <a:gs pos="100000">
                  <a:srgbClr val="4F81BD">
                    <a:tint val="60000"/>
                    <a:hueOff val="0"/>
                    <a:satOff val="0"/>
                    <a:lumOff val="0"/>
                    <a:alphaOff val="0"/>
                    <a:tint val="15000"/>
                    <a:satMod val="350000"/>
                  </a:srgbClr>
                </a:gs>
              </a:gsLst>
              <a:lin ang="16200000" scaled="1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spcFirstLastPara="0" vert="horz" wrap="square" lIns="-1" tIns="100027" rIns="150040" bIns="100026" numCol="1" spcCol="1270" anchor="ctr" anchorCtr="0">
              <a:noAutofit/>
            </a:bodyPr>
            <a:lstStyle/>
            <a:p>
              <a:pPr marL="0" marR="0" lvl="0" indent="0" algn="ctr" defTabSz="4445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de-CH" sz="10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7401632" y="1988840"/>
            <a:ext cx="2185584" cy="1556241"/>
            <a:chOff x="7401632" y="1490503"/>
            <a:chExt cx="2185584" cy="1556241"/>
          </a:xfrm>
        </p:grpSpPr>
        <p:pic>
          <p:nvPicPr>
            <p:cNvPr id="36" name="Picture 4" descr="http://cdnstatic-2.mydestination.com/blog/wp-content/uploads/2012/03/smiling-faces.jpg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2352" y="1490503"/>
              <a:ext cx="1634864" cy="1224480"/>
            </a:xfrm>
            <a:prstGeom prst="rect">
              <a:avLst/>
            </a:prstGeom>
            <a:noFill/>
            <a:effectLst>
              <a:softEdge rad="317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8" name="Rounded Rectangle 37"/>
            <p:cNvSpPr/>
            <p:nvPr/>
          </p:nvSpPr>
          <p:spPr bwMode="auto">
            <a:xfrm>
              <a:off x="7833680" y="2331655"/>
              <a:ext cx="936104" cy="715089"/>
            </a:xfrm>
            <a:prstGeom prst="roundRect">
              <a:avLst/>
            </a:prstGeom>
            <a:solidFill>
              <a:srgbClr val="4F81B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softEdge rad="63500"/>
            </a:effectLst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11726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EEECE1"/>
                  </a:solidFill>
                  <a:effectLst/>
                  <a:uLnTx/>
                  <a:uFillTx/>
                  <a:latin typeface="Calibri"/>
                </a:rPr>
                <a:t>Improved services for society</a:t>
              </a:r>
              <a:endParaRPr kumimoji="0" 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EEECE1"/>
                </a:solidFill>
                <a:effectLst/>
                <a:uLnTx/>
                <a:uFillTx/>
                <a:latin typeface="Calibri"/>
              </a:endParaRPr>
            </a:p>
          </p:txBody>
        </p:sp>
        <p:cxnSp>
          <p:nvCxnSpPr>
            <p:cNvPr id="39" name="Straight Arrow Connector 38"/>
            <p:cNvCxnSpPr/>
            <p:nvPr/>
          </p:nvCxnSpPr>
          <p:spPr bwMode="auto">
            <a:xfrm>
              <a:off x="7401632" y="2689199"/>
              <a:ext cx="292539" cy="0"/>
            </a:xfrm>
            <a:prstGeom prst="straightConnector1">
              <a:avLst/>
            </a:prstGeom>
            <a:noFill/>
            <a:ln w="25400" cap="flat" cmpd="sng" algn="ctr">
              <a:solidFill>
                <a:sysClr val="windowText" lastClr="000000">
                  <a:lumMod val="65000"/>
                  <a:lumOff val="35000"/>
                </a:sysClr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53" name="Group 52"/>
          <p:cNvGrpSpPr/>
          <p:nvPr/>
        </p:nvGrpSpPr>
        <p:grpSpPr>
          <a:xfrm>
            <a:off x="6012160" y="2932150"/>
            <a:ext cx="1346926" cy="510778"/>
            <a:chOff x="6012160" y="2433811"/>
            <a:chExt cx="1346926" cy="510777"/>
          </a:xfrm>
        </p:grpSpPr>
        <p:sp>
          <p:nvSpPr>
            <p:cNvPr id="40" name="Rounded Rectangle 39"/>
            <p:cNvSpPr/>
            <p:nvPr/>
          </p:nvSpPr>
          <p:spPr bwMode="auto">
            <a:xfrm>
              <a:off x="6444208" y="2433811"/>
              <a:ext cx="914878" cy="510777"/>
            </a:xfrm>
            <a:prstGeom prst="roundRect">
              <a:avLst/>
            </a:prstGeom>
            <a:solidFill>
              <a:srgbClr val="4F81B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dist="35921" dir="2700000" algn="ctr" rotWithShape="0">
                <a:srgbClr val="EEECE1"/>
              </a:outerShdw>
              <a:softEdge rad="63500"/>
            </a:effectLst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11726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EEECE1"/>
                  </a:solidFill>
                  <a:effectLst/>
                  <a:uLnTx/>
                  <a:uFillTx/>
                  <a:latin typeface="Calibri"/>
                </a:rPr>
                <a:t>Guidance for Action</a:t>
              </a:r>
              <a:endParaRPr kumimoji="0" 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EEECE1"/>
                </a:solidFill>
                <a:effectLst/>
                <a:uLnTx/>
                <a:uFillTx/>
                <a:latin typeface="Calibri"/>
              </a:endParaRPr>
            </a:p>
          </p:txBody>
        </p:sp>
        <p:cxnSp>
          <p:nvCxnSpPr>
            <p:cNvPr id="41" name="Straight Arrow Connector 40"/>
            <p:cNvCxnSpPr/>
            <p:nvPr/>
          </p:nvCxnSpPr>
          <p:spPr bwMode="auto">
            <a:xfrm>
              <a:off x="6012160" y="2714983"/>
              <a:ext cx="360650" cy="0"/>
            </a:xfrm>
            <a:prstGeom prst="straightConnector1">
              <a:avLst/>
            </a:prstGeom>
            <a:noFill/>
            <a:ln w="25400" cap="flat" cmpd="sng" algn="ctr">
              <a:solidFill>
                <a:sysClr val="windowText" lastClr="000000">
                  <a:lumMod val="65000"/>
                  <a:lumOff val="35000"/>
                </a:sysClr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51" name="Group 50"/>
          <p:cNvGrpSpPr/>
          <p:nvPr/>
        </p:nvGrpSpPr>
        <p:grpSpPr>
          <a:xfrm>
            <a:off x="1639872" y="3783321"/>
            <a:ext cx="3735007" cy="1728192"/>
            <a:chOff x="1639871" y="3284984"/>
            <a:chExt cx="3735007" cy="1728192"/>
          </a:xfrm>
        </p:grpSpPr>
        <p:sp>
          <p:nvSpPr>
            <p:cNvPr id="32" name="Freeform 31"/>
            <p:cNvSpPr/>
            <p:nvPr/>
          </p:nvSpPr>
          <p:spPr>
            <a:xfrm>
              <a:off x="4980970" y="3918052"/>
              <a:ext cx="393908" cy="500136"/>
            </a:xfrm>
            <a:custGeom>
              <a:avLst/>
              <a:gdLst>
                <a:gd name="connsiteX0" fmla="*/ 0 w 393908"/>
                <a:gd name="connsiteY0" fmla="*/ 100027 h 500135"/>
                <a:gd name="connsiteX1" fmla="*/ 196954 w 393908"/>
                <a:gd name="connsiteY1" fmla="*/ 100027 h 500135"/>
                <a:gd name="connsiteX2" fmla="*/ 196954 w 393908"/>
                <a:gd name="connsiteY2" fmla="*/ 0 h 500135"/>
                <a:gd name="connsiteX3" fmla="*/ 393908 w 393908"/>
                <a:gd name="connsiteY3" fmla="*/ 250068 h 500135"/>
                <a:gd name="connsiteX4" fmla="*/ 196954 w 393908"/>
                <a:gd name="connsiteY4" fmla="*/ 500135 h 500135"/>
                <a:gd name="connsiteX5" fmla="*/ 196954 w 393908"/>
                <a:gd name="connsiteY5" fmla="*/ 400108 h 500135"/>
                <a:gd name="connsiteX6" fmla="*/ 0 w 393908"/>
                <a:gd name="connsiteY6" fmla="*/ 400108 h 500135"/>
                <a:gd name="connsiteX7" fmla="*/ 0 w 393908"/>
                <a:gd name="connsiteY7" fmla="*/ 100027 h 500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93908" h="500135">
                  <a:moveTo>
                    <a:pt x="393908" y="400108"/>
                  </a:moveTo>
                  <a:lnTo>
                    <a:pt x="196954" y="400108"/>
                  </a:lnTo>
                  <a:lnTo>
                    <a:pt x="196954" y="500135"/>
                  </a:lnTo>
                  <a:lnTo>
                    <a:pt x="0" y="250067"/>
                  </a:lnTo>
                  <a:lnTo>
                    <a:pt x="196954" y="0"/>
                  </a:lnTo>
                  <a:lnTo>
                    <a:pt x="196954" y="100027"/>
                  </a:lnTo>
                  <a:lnTo>
                    <a:pt x="393908" y="100027"/>
                  </a:lnTo>
                  <a:lnTo>
                    <a:pt x="393908" y="400108"/>
                  </a:lnTo>
                  <a:close/>
                </a:path>
              </a:pathLst>
            </a:custGeom>
            <a:gradFill rotWithShape="1">
              <a:gsLst>
                <a:gs pos="0">
                  <a:srgbClr val="4F81BD">
                    <a:tint val="60000"/>
                    <a:hueOff val="0"/>
                    <a:satOff val="0"/>
                    <a:lumOff val="0"/>
                    <a:alphaOff val="0"/>
                    <a:tint val="50000"/>
                    <a:satMod val="300000"/>
                  </a:srgbClr>
                </a:gs>
                <a:gs pos="35000">
                  <a:srgbClr val="4F81BD">
                    <a:tint val="60000"/>
                    <a:hueOff val="0"/>
                    <a:satOff val="0"/>
                    <a:lumOff val="0"/>
                    <a:alphaOff val="0"/>
                    <a:tint val="37000"/>
                    <a:satMod val="300000"/>
                  </a:srgbClr>
                </a:gs>
                <a:gs pos="100000">
                  <a:srgbClr val="4F81BD">
                    <a:tint val="60000"/>
                    <a:hueOff val="0"/>
                    <a:satOff val="0"/>
                    <a:lumOff val="0"/>
                    <a:alphaOff val="0"/>
                    <a:tint val="15000"/>
                    <a:satMod val="350000"/>
                  </a:srgbClr>
                </a:gs>
              </a:gsLst>
              <a:lin ang="16200000" scaled="1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spcFirstLastPara="0" vert="horz" wrap="square" lIns="118171" tIns="100028" rIns="0" bIns="100027" numCol="1" spcCol="1270" anchor="ctr" anchorCtr="0">
              <a:noAutofit/>
            </a:bodyPr>
            <a:lstStyle/>
            <a:p>
              <a:pPr marL="0" marR="0" lvl="0" indent="0" algn="ctr" defTabSz="4445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de-CH" sz="10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3" name="Freeform 32"/>
            <p:cNvSpPr/>
            <p:nvPr/>
          </p:nvSpPr>
          <p:spPr>
            <a:xfrm>
              <a:off x="3313280" y="3896877"/>
              <a:ext cx="1481884" cy="542488"/>
            </a:xfrm>
            <a:custGeom>
              <a:avLst/>
              <a:gdLst>
                <a:gd name="connsiteX0" fmla="*/ 0 w 1481884"/>
                <a:gd name="connsiteY0" fmla="*/ 271244 h 542488"/>
                <a:gd name="connsiteX1" fmla="*/ 740942 w 1481884"/>
                <a:gd name="connsiteY1" fmla="*/ 0 h 542488"/>
                <a:gd name="connsiteX2" fmla="*/ 1481884 w 1481884"/>
                <a:gd name="connsiteY2" fmla="*/ 271244 h 542488"/>
                <a:gd name="connsiteX3" fmla="*/ 740942 w 1481884"/>
                <a:gd name="connsiteY3" fmla="*/ 542488 h 542488"/>
                <a:gd name="connsiteX4" fmla="*/ 0 w 1481884"/>
                <a:gd name="connsiteY4" fmla="*/ 271244 h 5424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81884" h="542488">
                  <a:moveTo>
                    <a:pt x="0" y="271244"/>
                  </a:moveTo>
                  <a:cubicBezTo>
                    <a:pt x="0" y="121440"/>
                    <a:pt x="331731" y="0"/>
                    <a:pt x="740942" y="0"/>
                  </a:cubicBezTo>
                  <a:cubicBezTo>
                    <a:pt x="1150153" y="0"/>
                    <a:pt x="1481884" y="121440"/>
                    <a:pt x="1481884" y="271244"/>
                  </a:cubicBezTo>
                  <a:cubicBezTo>
                    <a:pt x="1481884" y="421048"/>
                    <a:pt x="1150153" y="542488"/>
                    <a:pt x="740942" y="542488"/>
                  </a:cubicBezTo>
                  <a:cubicBezTo>
                    <a:pt x="331731" y="542488"/>
                    <a:pt x="0" y="421048"/>
                    <a:pt x="0" y="271244"/>
                  </a:cubicBezTo>
                  <a:close/>
                </a:path>
              </a:pathLst>
            </a:custGeom>
            <a:solidFill>
              <a:srgbClr val="1F497D">
                <a:lumMod val="60000"/>
                <a:lumOff val="40000"/>
              </a:srgbClr>
            </a:solidFill>
            <a:ln>
              <a:noFill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txBody>
            <a:bodyPr spcFirstLastPara="0" vert="horz" wrap="square" lIns="232257" tIns="94686" rIns="232257" bIns="94686" numCol="1" spcCol="1270" anchor="ctr" anchorCtr="0">
              <a:noAutofit/>
            </a:bodyPr>
            <a:lstStyle/>
            <a:p>
              <a:pPr marL="0" marR="0" lvl="0" indent="0" algn="ctr" defTabSz="533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CH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Capabilities</a:t>
              </a:r>
            </a:p>
          </p:txBody>
        </p:sp>
        <p:grpSp>
          <p:nvGrpSpPr>
            <p:cNvPr id="42" name="Group 41"/>
            <p:cNvGrpSpPr/>
            <p:nvPr/>
          </p:nvGrpSpPr>
          <p:grpSpPr>
            <a:xfrm>
              <a:off x="1661097" y="3284984"/>
              <a:ext cx="1604558" cy="953452"/>
              <a:chOff x="4918581" y="4216322"/>
              <a:chExt cx="1604558" cy="953452"/>
            </a:xfrm>
          </p:grpSpPr>
          <p:sp>
            <p:nvSpPr>
              <p:cNvPr id="43" name="Rounded Rectangle 42"/>
              <p:cNvSpPr/>
              <p:nvPr/>
            </p:nvSpPr>
            <p:spPr bwMode="auto">
              <a:xfrm>
                <a:off x="4918581" y="4216322"/>
                <a:ext cx="1152128" cy="953452"/>
              </a:xfrm>
              <a:prstGeom prst="roundRect">
                <a:avLst/>
              </a:prstGeom>
              <a:solidFill>
                <a:srgbClr val="1F497D">
                  <a:lumMod val="60000"/>
                  <a:lumOff val="40000"/>
                </a:srgbClr>
              </a:solidFill>
              <a:ln w="254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>
                <a:softEdge rad="63500"/>
              </a:effectLst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defTabSz="117267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</a:rPr>
                  <a:t>Surface-based </a:t>
                </a:r>
                <a:r>
                  <a:rPr kumimoji="0" lang="en-US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</a:rPr>
                  <a:t>observing systems</a:t>
                </a:r>
                <a:endParaRPr kumimoji="0" lang="en-US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cxnSp>
            <p:nvCxnSpPr>
              <p:cNvPr id="44" name="Straight Arrow Connector 43"/>
              <p:cNvCxnSpPr>
                <a:stCxn id="43" idx="3"/>
              </p:cNvCxnSpPr>
              <p:nvPr/>
            </p:nvCxnSpPr>
            <p:spPr bwMode="auto">
              <a:xfrm>
                <a:off x="6070709" y="4693049"/>
                <a:ext cx="452430" cy="75407"/>
              </a:xfrm>
              <a:prstGeom prst="straightConnector1">
                <a:avLst/>
              </a:prstGeom>
              <a:noFill/>
              <a:ln w="25400" cap="flat" cmpd="sng" algn="ctr">
                <a:solidFill>
                  <a:sysClr val="windowText" lastClr="000000">
                    <a:lumMod val="65000"/>
                    <a:lumOff val="35000"/>
                  </a:sysClr>
                </a:solidFill>
                <a:prstDash val="solid"/>
                <a:round/>
                <a:headEnd type="none" w="med" len="med"/>
                <a:tailEnd type="arrow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</p:grpSp>
        <p:grpSp>
          <p:nvGrpSpPr>
            <p:cNvPr id="45" name="Group 44"/>
            <p:cNvGrpSpPr/>
            <p:nvPr/>
          </p:nvGrpSpPr>
          <p:grpSpPr>
            <a:xfrm>
              <a:off x="1639871" y="4298087"/>
              <a:ext cx="1625784" cy="715089"/>
              <a:chOff x="3739125" y="4050543"/>
              <a:chExt cx="1625784" cy="715089"/>
            </a:xfrm>
          </p:grpSpPr>
          <p:sp>
            <p:nvSpPr>
              <p:cNvPr id="46" name="Rounded Rectangle 45"/>
              <p:cNvSpPr/>
              <p:nvPr/>
            </p:nvSpPr>
            <p:spPr bwMode="auto">
              <a:xfrm>
                <a:off x="3739125" y="4050543"/>
                <a:ext cx="1173354" cy="715089"/>
              </a:xfrm>
              <a:prstGeom prst="roundRect">
                <a:avLst/>
              </a:prstGeom>
              <a:solidFill>
                <a:srgbClr val="1F497D">
                  <a:lumMod val="60000"/>
                  <a:lumOff val="40000"/>
                </a:srgbClr>
              </a:solidFill>
              <a:ln w="254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>
                <a:softEdge rad="63500"/>
              </a:effectLst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defTabSz="117267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EEECE1"/>
                    </a:solidFill>
                    <a:effectLst/>
                    <a:uLnTx/>
                    <a:uFillTx/>
                    <a:latin typeface="Calibri"/>
                  </a:rPr>
                  <a:t>Space-based </a:t>
                </a:r>
                <a:r>
                  <a:rPr kumimoji="0" lang="en-US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EEECE1"/>
                    </a:solidFill>
                    <a:effectLst/>
                    <a:uLnTx/>
                    <a:uFillTx/>
                    <a:latin typeface="Calibri"/>
                  </a:rPr>
                  <a:t>observing systems</a:t>
                </a:r>
                <a:endParaRPr kumimoji="0" lang="en-US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EEECE1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cxnSp>
            <p:nvCxnSpPr>
              <p:cNvPr id="47" name="Straight Arrow Connector 46"/>
              <p:cNvCxnSpPr>
                <a:stCxn id="46" idx="3"/>
              </p:cNvCxnSpPr>
              <p:nvPr/>
            </p:nvCxnSpPr>
            <p:spPr bwMode="auto">
              <a:xfrm flipV="1">
                <a:off x="4912479" y="4182870"/>
                <a:ext cx="452430" cy="225218"/>
              </a:xfrm>
              <a:prstGeom prst="straightConnector1">
                <a:avLst/>
              </a:prstGeom>
              <a:noFill/>
              <a:ln w="25400" cap="flat" cmpd="sng" algn="ctr">
                <a:solidFill>
                  <a:sysClr val="windowText" lastClr="000000">
                    <a:lumMod val="65000"/>
                    <a:lumOff val="35000"/>
                  </a:sysClr>
                </a:solidFill>
                <a:prstDash val="solid"/>
                <a:round/>
                <a:headEnd type="none" w="med" len="med"/>
                <a:tailEnd type="arrow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</p:grpSp>
      </p:grpSp>
      <p:sp>
        <p:nvSpPr>
          <p:cNvPr id="55" name="TextBox 54"/>
          <p:cNvSpPr txBox="1"/>
          <p:nvPr/>
        </p:nvSpPr>
        <p:spPr>
          <a:xfrm>
            <a:off x="4895311" y="3990053"/>
            <a:ext cx="6270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600" b="1" dirty="0" smtClean="0">
                <a:solidFill>
                  <a:srgbClr val="0070C0"/>
                </a:solidFill>
              </a:rPr>
              <a:t>RRR</a:t>
            </a:r>
            <a:endParaRPr lang="en-US" sz="1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2040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6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6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6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1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1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3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3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9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0" grpId="0" animBg="1"/>
      <p:bldP spid="31" grpId="0" animBg="1"/>
      <p:bldP spid="5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CH" dirty="0" err="1" smtClean="0"/>
              <a:t>Current</a:t>
            </a:r>
            <a:r>
              <a:rPr lang="de-CH" dirty="0" smtClean="0"/>
              <a:t> Status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7799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Web </a:t>
            </a:r>
            <a:r>
              <a:rPr lang="de-CH" dirty="0" err="1" smtClean="0"/>
              <a:t>Application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 err="1" smtClean="0"/>
              <a:t>Industry</a:t>
            </a:r>
            <a:r>
              <a:rPr lang="de-CH" dirty="0" smtClean="0"/>
              <a:t>-standard </a:t>
            </a:r>
            <a:r>
              <a:rPr lang="de-CH" dirty="0" err="1" smtClean="0"/>
              <a:t>technology</a:t>
            </a:r>
            <a:r>
              <a:rPr lang="de-CH" dirty="0" smtClean="0"/>
              <a:t> </a:t>
            </a:r>
            <a:r>
              <a:rPr lang="de-CH" dirty="0" err="1" smtClean="0"/>
              <a:t>stack</a:t>
            </a:r>
            <a:endParaRPr lang="de-CH" dirty="0" smtClean="0"/>
          </a:p>
          <a:p>
            <a:pPr lvl="1"/>
            <a:r>
              <a:rPr lang="de-CH" dirty="0" smtClean="0"/>
              <a:t>Oracle DB, </a:t>
            </a:r>
            <a:r>
              <a:rPr lang="de-CH" dirty="0" err="1" smtClean="0"/>
              <a:t>ArcGIS</a:t>
            </a:r>
            <a:endParaRPr lang="de-CH" dirty="0" smtClean="0"/>
          </a:p>
          <a:p>
            <a:pPr lvl="1"/>
            <a:r>
              <a:rPr lang="de-CH" dirty="0" smtClean="0"/>
              <a:t>JEE, </a:t>
            </a:r>
            <a:r>
              <a:rPr lang="de-CH" dirty="0" err="1" smtClean="0"/>
              <a:t>AngularJS</a:t>
            </a:r>
            <a:endParaRPr lang="de-CH" dirty="0" smtClean="0"/>
          </a:p>
          <a:p>
            <a:r>
              <a:rPr lang="de-CH" dirty="0" smtClean="0"/>
              <a:t>Safe and </a:t>
            </a:r>
            <a:r>
              <a:rPr lang="de-CH" dirty="0" err="1" smtClean="0"/>
              <a:t>secure</a:t>
            </a:r>
            <a:r>
              <a:rPr lang="de-CH" dirty="0" smtClean="0"/>
              <a:t>, </a:t>
            </a:r>
            <a:r>
              <a:rPr lang="de-CH" dirty="0" err="1" smtClean="0"/>
              <a:t>traceable</a:t>
            </a:r>
            <a:endParaRPr lang="de-CH" dirty="0" smtClean="0"/>
          </a:p>
          <a:p>
            <a:r>
              <a:rPr lang="de-CH" dirty="0" err="1" smtClean="0"/>
              <a:t>Publicly</a:t>
            </a:r>
            <a:r>
              <a:rPr lang="de-CH" dirty="0" smtClean="0"/>
              <a:t> </a:t>
            </a:r>
            <a:r>
              <a:rPr lang="de-CH" dirty="0" err="1" smtClean="0"/>
              <a:t>available</a:t>
            </a:r>
            <a:r>
              <a:rPr lang="de-CH" dirty="0" smtClean="0"/>
              <a:t> </a:t>
            </a:r>
            <a:r>
              <a:rPr lang="de-CH" dirty="0" err="1" smtClean="0"/>
              <a:t>for</a:t>
            </a:r>
            <a:r>
              <a:rPr lang="de-CH" dirty="0" smtClean="0"/>
              <a:t> </a:t>
            </a:r>
            <a:r>
              <a:rPr lang="de-CH" dirty="0" err="1" smtClean="0"/>
              <a:t>anonymous</a:t>
            </a:r>
            <a:r>
              <a:rPr lang="de-CH" dirty="0" smtClean="0"/>
              <a:t> </a:t>
            </a:r>
            <a:r>
              <a:rPr lang="de-CH" dirty="0" err="1" smtClean="0"/>
              <a:t>use</a:t>
            </a:r>
            <a:endParaRPr lang="de-CH" dirty="0" smtClean="0"/>
          </a:p>
          <a:p>
            <a:r>
              <a:rPr lang="de-CH" dirty="0" smtClean="0"/>
              <a:t>Management </a:t>
            </a:r>
            <a:r>
              <a:rPr lang="de-CH" dirty="0" err="1" smtClean="0"/>
              <a:t>console</a:t>
            </a:r>
            <a:r>
              <a:rPr lang="de-CH" dirty="0" smtClean="0"/>
              <a:t> </a:t>
            </a:r>
            <a:r>
              <a:rPr lang="de-CH" dirty="0" err="1" smtClean="0"/>
              <a:t>for</a:t>
            </a:r>
            <a:r>
              <a:rPr lang="de-CH" dirty="0" smtClean="0"/>
              <a:t> registered </a:t>
            </a:r>
            <a:r>
              <a:rPr lang="de-CH" dirty="0" err="1" smtClean="0"/>
              <a:t>users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742381"/>
            <a:ext cx="7092280" cy="1125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8" y="4518489"/>
            <a:ext cx="655815" cy="37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 bwMode="auto">
          <a:xfrm>
            <a:off x="1344340" y="3683125"/>
            <a:ext cx="7200800" cy="1244991"/>
          </a:xfrm>
          <a:prstGeom prst="roundRect">
            <a:avLst>
              <a:gd name="adj" fmla="val 7486"/>
            </a:avLst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Rounded Rectangle 6"/>
          <p:cNvSpPr/>
          <p:nvPr/>
        </p:nvSpPr>
        <p:spPr bwMode="auto">
          <a:xfrm>
            <a:off x="2843808" y="4513727"/>
            <a:ext cx="828092" cy="376288"/>
          </a:xfrm>
          <a:prstGeom prst="round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0362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4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OSCAR quick </a:t>
            </a:r>
            <a:r>
              <a:rPr lang="de-CH" dirty="0" err="1" smtClean="0"/>
              <a:t>access</a:t>
            </a:r>
            <a:r>
              <a:rPr lang="de-CH" dirty="0" smtClean="0"/>
              <a:t> &amp; </a:t>
            </a:r>
            <a:r>
              <a:rPr lang="de-CH" dirty="0" err="1" smtClean="0"/>
              <a:t>reports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5" y="2861196"/>
            <a:ext cx="3228657" cy="264893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16832"/>
            <a:ext cx="2146494" cy="3951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391531"/>
            <a:ext cx="1789648" cy="1050603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2532" y="2861197"/>
            <a:ext cx="1975624" cy="3039047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Callout 4"/>
          <p:cNvSpPr/>
          <p:nvPr/>
        </p:nvSpPr>
        <p:spPr bwMode="auto">
          <a:xfrm>
            <a:off x="1403921" y="1124744"/>
            <a:ext cx="1943945" cy="968864"/>
          </a:xfrm>
          <a:prstGeom prst="wedgeEllipseCallout">
            <a:avLst>
              <a:gd name="adj1" fmla="val -35870"/>
              <a:gd name="adj2" fmla="val 155173"/>
            </a:avLst>
          </a:prstGeom>
          <a:solidFill>
            <a:schemeClr val="bg2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CH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</a:rPr>
              <a:t>Quick </a:t>
            </a:r>
            <a:r>
              <a:rPr kumimoji="0" lang="de-CH" sz="1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</a:rPr>
              <a:t>access</a:t>
            </a:r>
            <a:endParaRPr kumimoji="0" lang="de-CH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CH" sz="1400" b="1" dirty="0" smtClean="0">
                <a:solidFill>
                  <a:srgbClr val="FF0000"/>
                </a:solidFill>
              </a:rPr>
              <a:t>&amp;</a:t>
            </a:r>
            <a:endParaRPr lang="de-CH" sz="1400" b="1" dirty="0">
              <a:solidFill>
                <a:srgbClr val="FF0000"/>
              </a:solidFill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CH" sz="1400" b="1" dirty="0" err="1" smtClean="0">
                <a:solidFill>
                  <a:srgbClr val="FF0000"/>
                </a:solidFill>
              </a:rPr>
              <a:t>Map</a:t>
            </a:r>
            <a:r>
              <a:rPr lang="de-CH" sz="1400" b="1" dirty="0" smtClean="0">
                <a:solidFill>
                  <a:srgbClr val="FF0000"/>
                </a:solidFill>
              </a:rPr>
              <a:t> </a:t>
            </a:r>
            <a:r>
              <a:rPr lang="de-CH" sz="1400" b="1" dirty="0" err="1" smtClean="0">
                <a:solidFill>
                  <a:srgbClr val="FF0000"/>
                </a:solidFill>
              </a:rPr>
              <a:t>filter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10" name="Oval Callout 9"/>
          <p:cNvSpPr/>
          <p:nvPr/>
        </p:nvSpPr>
        <p:spPr bwMode="auto">
          <a:xfrm>
            <a:off x="4828589" y="5157192"/>
            <a:ext cx="1943945" cy="832957"/>
          </a:xfrm>
          <a:prstGeom prst="wedgeEllipseCallout">
            <a:avLst>
              <a:gd name="adj1" fmla="val 77806"/>
              <a:gd name="adj2" fmla="val -132296"/>
            </a:avLst>
          </a:prstGeom>
          <a:solidFill>
            <a:schemeClr val="bg2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CH" sz="1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</a:rPr>
              <a:t>Detailed</a:t>
            </a:r>
            <a:r>
              <a:rPr kumimoji="0" lang="de-CH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</a:rPr>
              <a:t> </a:t>
            </a:r>
            <a:r>
              <a:rPr kumimoji="0" lang="de-CH" sz="1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</a:rPr>
              <a:t>station</a:t>
            </a:r>
            <a:r>
              <a:rPr kumimoji="0" lang="de-CH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</a:rPr>
              <a:t> </a:t>
            </a:r>
            <a:r>
              <a:rPr kumimoji="0" lang="de-CH" sz="1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</a:rPr>
              <a:t>report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72534" y="1709085"/>
            <a:ext cx="176348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dirty="0" smtClean="0"/>
              <a:t>          + </a:t>
            </a:r>
            <a:r>
              <a:rPr lang="de-CH" dirty="0" err="1" smtClean="0"/>
              <a:t>click</a:t>
            </a:r>
            <a:endParaRPr lang="de-CH" dirty="0" smtClean="0"/>
          </a:p>
          <a:p>
            <a:endParaRPr lang="de-CH" dirty="0"/>
          </a:p>
          <a:p>
            <a:r>
              <a:rPr lang="de-CH" dirty="0" smtClean="0"/>
              <a:t>          =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749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337 0.06921 L -0.00712 -0.0358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24" y="-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966 0.38843 L 3.88889E-6 -1.48148E-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83" y="-19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606861"/>
            <a:ext cx="2232247" cy="2443635"/>
          </a:xfrm>
          <a:prstGeom prst="rect">
            <a:avLst/>
          </a:prstGeom>
          <a:noFill/>
          <a:ln w="9525">
            <a:solidFill>
              <a:schemeClr val="bg2">
                <a:lumMod val="40000"/>
                <a:lumOff val="6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5860" y="1757833"/>
            <a:ext cx="3919877" cy="315798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OSCAR </a:t>
            </a:r>
            <a:r>
              <a:rPr lang="de-CH" dirty="0" err="1" smtClean="0"/>
              <a:t>search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418998" y="2081754"/>
            <a:ext cx="1948805" cy="1385878"/>
            <a:chOff x="539552" y="2691194"/>
            <a:chExt cx="1948805" cy="1385877"/>
          </a:xfrm>
        </p:grpSpPr>
        <p:pic>
          <p:nvPicPr>
            <p:cNvPr id="4099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552" y="2691194"/>
              <a:ext cx="1948805" cy="1110366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Rectangle 2"/>
            <p:cNvSpPr/>
            <p:nvPr/>
          </p:nvSpPr>
          <p:spPr>
            <a:xfrm>
              <a:off x="663072" y="3815461"/>
              <a:ext cx="1460656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de-CH" sz="1100" b="1" dirty="0">
                  <a:solidFill>
                    <a:schemeClr val="bg2"/>
                  </a:solidFill>
                </a:rPr>
                <a:t>Instruments (</a:t>
              </a:r>
              <a:r>
                <a:rPr lang="de-CH" sz="1100" b="1" dirty="0" err="1">
                  <a:solidFill>
                    <a:schemeClr val="bg2"/>
                  </a:solidFill>
                </a:rPr>
                <a:t>soon</a:t>
              </a:r>
              <a:r>
                <a:rPr lang="de-CH" sz="1100" b="1" dirty="0">
                  <a:solidFill>
                    <a:schemeClr val="bg2"/>
                  </a:solidFill>
                </a:rPr>
                <a:t>)</a:t>
              </a:r>
            </a:p>
          </p:txBody>
        </p:sp>
      </p:grpSp>
      <p:sp>
        <p:nvSpPr>
          <p:cNvPr id="5" name="Oval Callout 4"/>
          <p:cNvSpPr/>
          <p:nvPr/>
        </p:nvSpPr>
        <p:spPr bwMode="auto">
          <a:xfrm>
            <a:off x="675453" y="1020229"/>
            <a:ext cx="2088232" cy="824295"/>
          </a:xfrm>
          <a:prstGeom prst="wedgeEllipseCallout">
            <a:avLst>
              <a:gd name="adj1" fmla="val -18233"/>
              <a:gd name="adj2" fmla="val 127965"/>
            </a:avLst>
          </a:prstGeom>
          <a:solidFill>
            <a:schemeClr val="bg2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CH" sz="1400" b="1" dirty="0" err="1" smtClean="0">
                <a:solidFill>
                  <a:srgbClr val="FF0000"/>
                </a:solidFill>
              </a:rPr>
              <a:t>Various</a:t>
            </a:r>
            <a:r>
              <a:rPr lang="de-CH" sz="1400" b="1" dirty="0" smtClean="0">
                <a:solidFill>
                  <a:srgbClr val="FF0000"/>
                </a:solidFill>
              </a:rPr>
              <a:t> </a:t>
            </a:r>
            <a:r>
              <a:rPr lang="de-CH" sz="1400" b="1" dirty="0" err="1" smtClean="0">
                <a:solidFill>
                  <a:srgbClr val="FF0000"/>
                </a:solidFill>
              </a:rPr>
              <a:t>search</a:t>
            </a:r>
            <a:r>
              <a:rPr lang="de-CH" sz="1400" b="1" dirty="0" smtClean="0">
                <a:solidFill>
                  <a:srgbClr val="FF0000"/>
                </a:solidFill>
              </a:rPr>
              <a:t> </a:t>
            </a:r>
            <a:r>
              <a:rPr lang="de-CH" sz="1400" b="1" dirty="0" err="1" smtClean="0">
                <a:solidFill>
                  <a:srgbClr val="FF0000"/>
                </a:solidFill>
              </a:rPr>
              <a:t>targets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2" y="1407109"/>
            <a:ext cx="1513305" cy="378967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Oval Callout 9"/>
          <p:cNvSpPr/>
          <p:nvPr/>
        </p:nvSpPr>
        <p:spPr bwMode="auto">
          <a:xfrm>
            <a:off x="4828589" y="5157192"/>
            <a:ext cx="1943945" cy="832957"/>
          </a:xfrm>
          <a:prstGeom prst="wedgeEllipseCallout">
            <a:avLst>
              <a:gd name="adj1" fmla="val -15524"/>
              <a:gd name="adj2" fmla="val -116613"/>
            </a:avLst>
          </a:prstGeom>
          <a:solidFill>
            <a:schemeClr val="bg2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CH" sz="1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</a:rPr>
              <a:t>Finely</a:t>
            </a:r>
            <a:r>
              <a:rPr kumimoji="0" lang="de-CH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</a:rPr>
              <a:t> </a:t>
            </a:r>
            <a:r>
              <a:rPr kumimoji="0" lang="de-CH" sz="1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</a:rPr>
              <a:t>tuned</a:t>
            </a:r>
            <a:r>
              <a:rPr kumimoji="0" lang="de-CH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</a:rPr>
              <a:t> </a:t>
            </a:r>
            <a:r>
              <a:rPr kumimoji="0" lang="de-CH" sz="1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</a:rPr>
              <a:t>search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77617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476 0.21087 L 0.00104 -0.0302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-12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99 0.23075 L 1.66667E-6 3.4104E-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86" y="-115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7968 0.07099 L -3.05556E-6 -4.85549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76" y="-35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431" y="1094616"/>
            <a:ext cx="4509465" cy="346296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894346"/>
            <a:ext cx="2870082" cy="157205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OSCAR </a:t>
            </a:r>
            <a:r>
              <a:rPr lang="de-CH" dirty="0" err="1" smtClean="0"/>
              <a:t>search</a:t>
            </a:r>
            <a:r>
              <a:rPr lang="de-CH" dirty="0" smtClean="0"/>
              <a:t> </a:t>
            </a:r>
            <a:r>
              <a:rPr lang="de-CH" dirty="0" err="1" smtClean="0"/>
              <a:t>results</a:t>
            </a:r>
            <a:endParaRPr lang="en-US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140969"/>
            <a:ext cx="4373941" cy="284814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 bwMode="auto">
          <a:xfrm>
            <a:off x="971600" y="5171892"/>
            <a:ext cx="2231977" cy="832957"/>
          </a:xfrm>
          <a:prstGeom prst="wedgeEllipseCallout">
            <a:avLst>
              <a:gd name="adj1" fmla="val 148737"/>
              <a:gd name="adj2" fmla="val -107901"/>
            </a:avLst>
          </a:prstGeom>
          <a:solidFill>
            <a:schemeClr val="bg2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CH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</a:rPr>
              <a:t>Integration </a:t>
            </a:r>
            <a:r>
              <a:rPr kumimoji="0" lang="de-CH" sz="1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</a:rPr>
              <a:t>with</a:t>
            </a:r>
            <a:r>
              <a:rPr kumimoji="0" lang="de-CH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</a:rPr>
              <a:t> </a:t>
            </a:r>
            <a:r>
              <a:rPr kumimoji="0" lang="de-CH" sz="1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</a:rPr>
              <a:t>GoogleEarth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8" name="Oval Callout 7"/>
          <p:cNvSpPr/>
          <p:nvPr/>
        </p:nvSpPr>
        <p:spPr bwMode="auto">
          <a:xfrm>
            <a:off x="5660459" y="888235"/>
            <a:ext cx="2231977" cy="832957"/>
          </a:xfrm>
          <a:prstGeom prst="wedgeEllipseCallout">
            <a:avLst>
              <a:gd name="adj1" fmla="val 22431"/>
              <a:gd name="adj2" fmla="val 92458"/>
            </a:avLst>
          </a:prstGeom>
          <a:solidFill>
            <a:schemeClr val="bg2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CH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</a:rPr>
              <a:t>Download </a:t>
            </a:r>
            <a:r>
              <a:rPr kumimoji="0" lang="de-CH" sz="1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</a:rPr>
              <a:t>for</a:t>
            </a:r>
            <a:r>
              <a:rPr kumimoji="0" lang="de-CH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</a:rPr>
              <a:t> </a:t>
            </a:r>
            <a:r>
              <a:rPr lang="de-CH" sz="1400" b="1" dirty="0" err="1">
                <a:solidFill>
                  <a:srgbClr val="FF0000"/>
                </a:solidFill>
              </a:rPr>
              <a:t>f</a:t>
            </a:r>
            <a:r>
              <a:rPr kumimoji="0" lang="de-CH" sz="1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</a:rPr>
              <a:t>urther</a:t>
            </a:r>
            <a:r>
              <a:rPr kumimoji="0" lang="de-CH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</a:rPr>
              <a:t> </a:t>
            </a:r>
            <a:r>
              <a:rPr kumimoji="0" lang="de-CH" sz="1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</a:rPr>
              <a:t>analysis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</a:endParaRPr>
          </a:p>
        </p:txBody>
      </p:sp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1773" y="1354138"/>
            <a:ext cx="1381125" cy="1352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9633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OSCAR </a:t>
            </a:r>
            <a:r>
              <a:rPr lang="de-CH" dirty="0" err="1" smtClean="0"/>
              <a:t>management</a:t>
            </a:r>
            <a:r>
              <a:rPr lang="de-CH" dirty="0" smtClean="0"/>
              <a:t> </a:t>
            </a:r>
            <a:r>
              <a:rPr lang="de-CH" dirty="0" err="1" smtClean="0"/>
              <a:t>console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 err="1" smtClean="0"/>
              <a:t>Stations</a:t>
            </a:r>
            <a:endParaRPr lang="de-CH" dirty="0" smtClean="0"/>
          </a:p>
          <a:p>
            <a:pPr lvl="1"/>
            <a:r>
              <a:rPr lang="de-CH" dirty="0" smtClean="0"/>
              <a:t>Basic </a:t>
            </a:r>
            <a:r>
              <a:rPr lang="de-CH" dirty="0" err="1" smtClean="0"/>
              <a:t>characteristics</a:t>
            </a:r>
            <a:endParaRPr lang="de-CH" dirty="0" smtClean="0"/>
          </a:p>
          <a:p>
            <a:pPr lvl="1"/>
            <a:r>
              <a:rPr lang="de-CH" dirty="0" err="1" smtClean="0"/>
              <a:t>Photos</a:t>
            </a:r>
            <a:endParaRPr lang="de-CH" dirty="0" smtClean="0"/>
          </a:p>
          <a:p>
            <a:pPr lvl="1"/>
            <a:r>
              <a:rPr lang="de-CH" dirty="0" err="1" smtClean="0"/>
              <a:t>History</a:t>
            </a:r>
            <a:endParaRPr lang="de-CH" dirty="0" smtClean="0"/>
          </a:p>
          <a:p>
            <a:r>
              <a:rPr lang="de-CH" dirty="0" err="1" smtClean="0"/>
              <a:t>Observations</a:t>
            </a:r>
            <a:endParaRPr lang="de-CH" dirty="0" smtClean="0"/>
          </a:p>
          <a:p>
            <a:pPr lvl="1"/>
            <a:r>
              <a:rPr lang="de-CH" dirty="0" smtClean="0"/>
              <a:t>Location</a:t>
            </a:r>
          </a:p>
          <a:p>
            <a:pPr lvl="1"/>
            <a:r>
              <a:rPr lang="de-CH" dirty="0" smtClean="0"/>
              <a:t>Variable</a:t>
            </a:r>
          </a:p>
          <a:p>
            <a:pPr lvl="1"/>
            <a:r>
              <a:rPr lang="de-CH" dirty="0" err="1" smtClean="0"/>
              <a:t>Methods</a:t>
            </a:r>
            <a:endParaRPr lang="de-CH" dirty="0" smtClean="0"/>
          </a:p>
          <a:p>
            <a:pPr lvl="1"/>
            <a:r>
              <a:rPr lang="de-CH" dirty="0" smtClean="0"/>
              <a:t>Instruments</a:t>
            </a:r>
          </a:p>
          <a:p>
            <a:pPr lvl="1"/>
            <a:r>
              <a:rPr lang="de-CH" dirty="0" smtClean="0"/>
              <a:t>Quality and </a:t>
            </a:r>
            <a:r>
              <a:rPr lang="de-CH" dirty="0" err="1" smtClean="0"/>
              <a:t>uncertainty</a:t>
            </a:r>
            <a:endParaRPr lang="de-CH" dirty="0" smtClean="0"/>
          </a:p>
          <a:p>
            <a:pPr lvl="1"/>
            <a:r>
              <a:rPr lang="de-CH" dirty="0" err="1" smtClean="0"/>
              <a:t>History</a:t>
            </a:r>
            <a:endParaRPr lang="de-CH" dirty="0"/>
          </a:p>
          <a:p>
            <a:r>
              <a:rPr lang="de-CH" dirty="0" err="1" smtClean="0"/>
              <a:t>Contacts</a:t>
            </a:r>
            <a:endParaRPr lang="de-CH" dirty="0"/>
          </a:p>
          <a:p>
            <a:r>
              <a:rPr lang="de-CH" dirty="0" err="1" smtClean="0"/>
              <a:t>Bibliographic</a:t>
            </a:r>
            <a:r>
              <a:rPr lang="de-CH" dirty="0" smtClean="0"/>
              <a:t> </a:t>
            </a:r>
            <a:r>
              <a:rPr lang="de-CH" dirty="0" err="1" smtClean="0"/>
              <a:t>references</a:t>
            </a:r>
            <a:endParaRPr lang="de-CH" dirty="0" smtClean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412776"/>
            <a:ext cx="4309380" cy="352839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2816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b="1" dirty="0" err="1" smtClean="0"/>
              <a:t>Authentification</a:t>
            </a:r>
            <a:r>
              <a:rPr lang="de-CH" dirty="0" smtClean="0"/>
              <a:t> </a:t>
            </a:r>
            <a:r>
              <a:rPr lang="de-CH" dirty="0" err="1" smtClean="0"/>
              <a:t>by</a:t>
            </a:r>
            <a:r>
              <a:rPr lang="de-CH" dirty="0" smtClean="0"/>
              <a:t> </a:t>
            </a:r>
            <a:r>
              <a:rPr lang="de-CH" dirty="0" err="1" smtClean="0"/>
              <a:t>identity</a:t>
            </a:r>
            <a:r>
              <a:rPr lang="de-CH" dirty="0" smtClean="0"/>
              <a:t> </a:t>
            </a:r>
            <a:r>
              <a:rPr lang="de-CH" dirty="0" err="1" smtClean="0"/>
              <a:t>provider</a:t>
            </a:r>
            <a:r>
              <a:rPr lang="de-CH" dirty="0" smtClean="0"/>
              <a:t> (Swiss </a:t>
            </a:r>
            <a:r>
              <a:rPr lang="de-CH" dirty="0" err="1" smtClean="0"/>
              <a:t>Government</a:t>
            </a:r>
            <a:r>
              <a:rPr lang="de-CH" dirty="0" smtClean="0"/>
              <a:t>)</a:t>
            </a:r>
            <a:endParaRPr lang="en-US" dirty="0" smtClean="0"/>
          </a:p>
          <a:p>
            <a:r>
              <a:rPr lang="de-CH" b="1" dirty="0" err="1" smtClean="0"/>
              <a:t>Authorization</a:t>
            </a:r>
            <a:r>
              <a:rPr lang="de-CH" dirty="0" smtClean="0"/>
              <a:t> </a:t>
            </a:r>
            <a:r>
              <a:rPr lang="de-CH" dirty="0" err="1" smtClean="0"/>
              <a:t>within</a:t>
            </a:r>
            <a:r>
              <a:rPr lang="de-CH" dirty="0" smtClean="0"/>
              <a:t> </a:t>
            </a:r>
            <a:r>
              <a:rPr lang="de-CH" dirty="0" err="1" smtClean="0"/>
              <a:t>application</a:t>
            </a:r>
            <a:r>
              <a:rPr lang="de-CH" dirty="0" smtClean="0"/>
              <a:t> </a:t>
            </a:r>
            <a:r>
              <a:rPr lang="de-CH" dirty="0" err="1" smtClean="0"/>
              <a:t>based</a:t>
            </a:r>
            <a:r>
              <a:rPr lang="de-CH" dirty="0" smtClean="0"/>
              <a:t> on </a:t>
            </a:r>
            <a:br>
              <a:rPr lang="de-CH" dirty="0" smtClean="0"/>
            </a:br>
            <a:r>
              <a:rPr lang="de-CH" dirty="0" smtClean="0"/>
              <a:t>«trust-</a:t>
            </a:r>
            <a:r>
              <a:rPr lang="de-CH" dirty="0" err="1" smtClean="0"/>
              <a:t>relationships</a:t>
            </a:r>
            <a:r>
              <a:rPr lang="de-CH" dirty="0" smtClean="0"/>
              <a:t>» and </a:t>
            </a:r>
            <a:r>
              <a:rPr lang="de-CH" dirty="0" err="1" smtClean="0"/>
              <a:t>various</a:t>
            </a:r>
            <a:r>
              <a:rPr lang="de-CH" dirty="0" smtClean="0"/>
              <a:t> «</a:t>
            </a:r>
            <a:r>
              <a:rPr lang="de-CH" dirty="0" err="1" smtClean="0"/>
              <a:t>user</a:t>
            </a:r>
            <a:r>
              <a:rPr lang="de-CH" dirty="0" smtClean="0"/>
              <a:t> </a:t>
            </a:r>
            <a:r>
              <a:rPr lang="de-CH" dirty="0" err="1" smtClean="0"/>
              <a:t>roles</a:t>
            </a:r>
            <a:r>
              <a:rPr lang="de-CH" dirty="0" smtClean="0"/>
              <a:t>»</a:t>
            </a:r>
          </a:p>
          <a:p>
            <a:pPr marL="457200" lvl="1" indent="0">
              <a:buNone/>
            </a:pPr>
            <a:endParaRPr lang="de-CH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3831708" y="3321088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400" dirty="0" smtClean="0">
                <a:solidFill>
                  <a:srgbClr val="FF0000"/>
                </a:solidFill>
              </a:rPr>
              <a:t>Edit all </a:t>
            </a:r>
            <a:r>
              <a:rPr lang="de-CH" sz="1400" dirty="0" err="1" smtClean="0">
                <a:solidFill>
                  <a:srgbClr val="FF0000"/>
                </a:solidFill>
              </a:rPr>
              <a:t>stations</a:t>
            </a:r>
            <a:r>
              <a:rPr lang="de-CH" sz="1400" dirty="0" smtClean="0">
                <a:solidFill>
                  <a:srgbClr val="FF0000"/>
                </a:solidFill>
              </a:rPr>
              <a:t> in </a:t>
            </a:r>
            <a:r>
              <a:rPr lang="de-CH" sz="1400" dirty="0" err="1" smtClean="0">
                <a:solidFill>
                  <a:srgbClr val="FF0000"/>
                </a:solidFill>
              </a:rPr>
              <a:t>country</a:t>
            </a:r>
            <a:endParaRPr lang="de-CH" sz="1400" dirty="0" smtClean="0">
              <a:solidFill>
                <a:srgbClr val="FF0000"/>
              </a:solidFill>
            </a:endParaRPr>
          </a:p>
          <a:p>
            <a:r>
              <a:rPr lang="de-CH" sz="1400" dirty="0">
                <a:solidFill>
                  <a:srgbClr val="FF0000"/>
                </a:solidFill>
              </a:rPr>
              <a:t>Also: </a:t>
            </a:r>
            <a:r>
              <a:rPr lang="de-CH" sz="1400" dirty="0" err="1">
                <a:solidFill>
                  <a:srgbClr val="FF0000"/>
                </a:solidFill>
              </a:rPr>
              <a:t>register</a:t>
            </a:r>
            <a:r>
              <a:rPr lang="de-CH" sz="1400" dirty="0">
                <a:solidFill>
                  <a:srgbClr val="FF0000"/>
                </a:solidFill>
              </a:rPr>
              <a:t> </a:t>
            </a:r>
            <a:r>
              <a:rPr lang="de-CH" sz="1400" dirty="0" err="1">
                <a:solidFill>
                  <a:srgbClr val="FF0000"/>
                </a:solidFill>
              </a:rPr>
              <a:t>new</a:t>
            </a:r>
            <a:r>
              <a:rPr lang="de-CH" sz="1400" dirty="0">
                <a:solidFill>
                  <a:srgbClr val="FF0000"/>
                </a:solidFill>
              </a:rPr>
              <a:t> </a:t>
            </a:r>
            <a:r>
              <a:rPr lang="de-CH" sz="1400" dirty="0" err="1" smtClean="0">
                <a:solidFill>
                  <a:srgbClr val="FF0000"/>
                </a:solidFill>
              </a:rPr>
              <a:t>contact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Security and </a:t>
            </a:r>
            <a:r>
              <a:rPr lang="de-CH" dirty="0" err="1" smtClean="0"/>
              <a:t>user</a:t>
            </a:r>
            <a:r>
              <a:rPr lang="de-CH" dirty="0" smtClean="0"/>
              <a:t> </a:t>
            </a:r>
            <a:r>
              <a:rPr lang="de-CH" dirty="0" err="1" smtClean="0"/>
              <a:t>management</a:t>
            </a:r>
            <a:endParaRPr lang="en-US" dirty="0"/>
          </a:p>
        </p:txBody>
      </p:sp>
      <p:pic>
        <p:nvPicPr>
          <p:cNvPr id="7170" name="Picture 2" descr="http://image4.spreadshirtmedia.net/image-server/v1/compositions/21197447/views/1,width=235,height=235,appearanceId=1/tanzendes-Maennchen-T-Shirts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3F3F3"/>
              </a:clrFrom>
              <a:clrTo>
                <a:srgbClr val="F3F3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0" r="19707"/>
          <a:stretch/>
        </p:blipFill>
        <p:spPr bwMode="auto">
          <a:xfrm>
            <a:off x="3200557" y="3137397"/>
            <a:ext cx="548575" cy="900000"/>
          </a:xfrm>
          <a:prstGeom prst="rect">
            <a:avLst/>
          </a:prstGeom>
          <a:solidFill>
            <a:srgbClr val="FF0000"/>
          </a:solidFill>
        </p:spPr>
      </p:pic>
      <p:sp>
        <p:nvSpPr>
          <p:cNvPr id="4" name="TextBox 3"/>
          <p:cNvSpPr txBox="1"/>
          <p:nvPr/>
        </p:nvSpPr>
        <p:spPr>
          <a:xfrm>
            <a:off x="3163420" y="4060438"/>
            <a:ext cx="692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800" b="1" dirty="0" smtClean="0">
                <a:solidFill>
                  <a:srgbClr val="FF0000"/>
                </a:solidFill>
                <a:latin typeface="Segoe Script" panose="020B0504020000000003" pitchFamily="34" charset="0"/>
              </a:rPr>
              <a:t>NFP</a:t>
            </a:r>
            <a:endParaRPr lang="en-US" sz="1800" b="1" dirty="0">
              <a:solidFill>
                <a:srgbClr val="FF0000"/>
              </a:solidFill>
              <a:latin typeface="Segoe Script" panose="020B0504020000000003" pitchFamily="34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5964" y="2889040"/>
            <a:ext cx="2296983" cy="139671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Arrow Connector 5"/>
          <p:cNvCxnSpPr>
            <a:stCxn id="7170" idx="3"/>
            <a:endCxn id="7171" idx="1"/>
          </p:cNvCxnSpPr>
          <p:nvPr/>
        </p:nvCxnSpPr>
        <p:spPr bwMode="auto">
          <a:xfrm>
            <a:off x="3749130" y="3587397"/>
            <a:ext cx="2386832" cy="0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12" name="Picture 2" descr="http://image4.spreadshirtmedia.net/image-server/v1/compositions/21197447/views/1,width=235,height=235,appearanceId=1/tanzendes-Maennchen-T-Shirts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3F3F3"/>
              </a:clrFrom>
              <a:clrTo>
                <a:srgbClr val="F3F3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0" r="19707"/>
          <a:stretch/>
        </p:blipFill>
        <p:spPr bwMode="auto">
          <a:xfrm>
            <a:off x="4119743" y="4247459"/>
            <a:ext cx="548575" cy="900000"/>
          </a:xfrm>
          <a:prstGeom prst="rect">
            <a:avLst/>
          </a:prstGeom>
          <a:solidFill>
            <a:srgbClr val="00B0F0"/>
          </a:solidFill>
        </p:spPr>
      </p:pic>
      <p:sp>
        <p:nvSpPr>
          <p:cNvPr id="13" name="TextBox 12"/>
          <p:cNvSpPr txBox="1"/>
          <p:nvPr/>
        </p:nvSpPr>
        <p:spPr>
          <a:xfrm>
            <a:off x="3399660" y="5150316"/>
            <a:ext cx="20329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800" b="1" dirty="0" smtClean="0">
                <a:solidFill>
                  <a:srgbClr val="00B0F0"/>
                </a:solidFill>
                <a:latin typeface="Segoe Script" panose="020B0504020000000003" pitchFamily="34" charset="0"/>
              </a:rPr>
              <a:t>Station </a:t>
            </a:r>
            <a:r>
              <a:rPr lang="de-CH" sz="1800" b="1" dirty="0" err="1" smtClean="0">
                <a:solidFill>
                  <a:srgbClr val="00B0F0"/>
                </a:solidFill>
                <a:latin typeface="Segoe Script" panose="020B0504020000000003" pitchFamily="34" charset="0"/>
              </a:rPr>
              <a:t>contact</a:t>
            </a:r>
            <a:endParaRPr lang="en-US" sz="1800" b="1" dirty="0">
              <a:solidFill>
                <a:srgbClr val="00B0F0"/>
              </a:solidFill>
              <a:latin typeface="Segoe Script" panose="020B0504020000000003" pitchFamily="34" charset="0"/>
            </a:endParaRPr>
          </a:p>
        </p:txBody>
      </p:sp>
      <p:cxnSp>
        <p:nvCxnSpPr>
          <p:cNvPr id="10" name="Elbow Connector 9"/>
          <p:cNvCxnSpPr>
            <a:stCxn id="12" idx="3"/>
            <a:endCxn id="7171" idx="2"/>
          </p:cNvCxnSpPr>
          <p:nvPr/>
        </p:nvCxnSpPr>
        <p:spPr bwMode="auto">
          <a:xfrm flipV="1">
            <a:off x="4668316" y="4285755"/>
            <a:ext cx="2616138" cy="411704"/>
          </a:xfrm>
          <a:prstGeom prst="bentConnector2">
            <a:avLst/>
          </a:prstGeom>
          <a:solidFill>
            <a:schemeClr val="accent1"/>
          </a:solidFill>
          <a:ln w="12700" cap="flat" cmpd="sng" algn="ctr">
            <a:solidFill>
              <a:srgbClr val="00B0F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" name="Elbow Connector 15"/>
          <p:cNvCxnSpPr>
            <a:stCxn id="4" idx="2"/>
            <a:endCxn id="12" idx="1"/>
          </p:cNvCxnSpPr>
          <p:nvPr/>
        </p:nvCxnSpPr>
        <p:spPr bwMode="auto">
          <a:xfrm rot="16200000" flipH="1">
            <a:off x="3680942" y="4258657"/>
            <a:ext cx="267689" cy="609914"/>
          </a:xfrm>
          <a:prstGeom prst="bentConnector2">
            <a:avLst/>
          </a:prstGeom>
          <a:solidFill>
            <a:schemeClr val="accent1"/>
          </a:solidFill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0" name="Picture 2" descr="http://image4.spreadshirtmedia.net/image-server/v1/compositions/21197447/views/1,width=235,height=235,appearanceId=1/tanzendes-Maennchen-T-Shirts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3F3F3"/>
              </a:clrFrom>
              <a:clrTo>
                <a:srgbClr val="F3F3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0" r="19707"/>
          <a:stretch/>
        </p:blipFill>
        <p:spPr bwMode="auto">
          <a:xfrm>
            <a:off x="1763679" y="3137397"/>
            <a:ext cx="548575" cy="900000"/>
          </a:xfrm>
          <a:prstGeom prst="rect">
            <a:avLst/>
          </a:prstGeom>
          <a:solidFill>
            <a:srgbClr val="00B050"/>
          </a:solidFill>
        </p:spPr>
      </p:pic>
      <p:sp>
        <p:nvSpPr>
          <p:cNvPr id="21" name="TextBox 20"/>
          <p:cNvSpPr txBox="1"/>
          <p:nvPr/>
        </p:nvSpPr>
        <p:spPr>
          <a:xfrm>
            <a:off x="1547664" y="4060438"/>
            <a:ext cx="1059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800" b="1" dirty="0" smtClean="0">
                <a:solidFill>
                  <a:srgbClr val="00B050"/>
                </a:solidFill>
                <a:latin typeface="Segoe Script" panose="020B0504020000000003" pitchFamily="34" charset="0"/>
              </a:rPr>
              <a:t>Admin</a:t>
            </a:r>
            <a:endParaRPr lang="en-US" sz="1800" b="1" dirty="0">
              <a:solidFill>
                <a:srgbClr val="00B050"/>
              </a:solidFill>
              <a:latin typeface="Segoe Script" panose="020B0504020000000003" pitchFamily="34" charset="0"/>
            </a:endParaRPr>
          </a:p>
        </p:txBody>
      </p:sp>
      <p:cxnSp>
        <p:nvCxnSpPr>
          <p:cNvPr id="24" name="Straight Arrow Connector 23"/>
          <p:cNvCxnSpPr>
            <a:stCxn id="20" idx="3"/>
            <a:endCxn id="7170" idx="1"/>
          </p:cNvCxnSpPr>
          <p:nvPr/>
        </p:nvCxnSpPr>
        <p:spPr bwMode="auto">
          <a:xfrm>
            <a:off x="2312254" y="3587397"/>
            <a:ext cx="888303" cy="0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8" name="TextBox 27"/>
          <p:cNvSpPr txBox="1"/>
          <p:nvPr/>
        </p:nvSpPr>
        <p:spPr>
          <a:xfrm>
            <a:off x="2311907" y="3321088"/>
            <a:ext cx="8515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400" dirty="0" smtClean="0">
                <a:solidFill>
                  <a:srgbClr val="00B050"/>
                </a:solidFill>
              </a:rPr>
              <a:t>Register</a:t>
            </a:r>
          </a:p>
          <a:p>
            <a:endParaRPr lang="en-US" sz="1400" dirty="0">
              <a:solidFill>
                <a:srgbClr val="00B05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983836" y="4444751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400" dirty="0" smtClean="0">
                <a:solidFill>
                  <a:srgbClr val="00B0F0"/>
                </a:solidFill>
              </a:rPr>
              <a:t>Edit </a:t>
            </a:r>
            <a:r>
              <a:rPr lang="de-CH" sz="1400" dirty="0" err="1" smtClean="0">
                <a:solidFill>
                  <a:srgbClr val="00B0F0"/>
                </a:solidFill>
              </a:rPr>
              <a:t>assigned</a:t>
            </a:r>
            <a:r>
              <a:rPr lang="de-CH" sz="1400" dirty="0" smtClean="0">
                <a:solidFill>
                  <a:srgbClr val="00B0F0"/>
                </a:solidFill>
              </a:rPr>
              <a:t> </a:t>
            </a:r>
            <a:r>
              <a:rPr lang="de-CH" sz="1400" dirty="0" err="1" smtClean="0">
                <a:solidFill>
                  <a:srgbClr val="00B0F0"/>
                </a:solidFill>
              </a:rPr>
              <a:t>stations</a:t>
            </a:r>
            <a:endParaRPr lang="de-CH" sz="1400" dirty="0" smtClean="0">
              <a:solidFill>
                <a:srgbClr val="00B0F0"/>
              </a:solidFill>
            </a:endParaRPr>
          </a:p>
          <a:p>
            <a:r>
              <a:rPr lang="de-CH" sz="1400" dirty="0">
                <a:solidFill>
                  <a:srgbClr val="00B0F0"/>
                </a:solidFill>
              </a:rPr>
              <a:t>Also: </a:t>
            </a:r>
            <a:r>
              <a:rPr lang="de-CH" sz="1400" dirty="0" err="1">
                <a:solidFill>
                  <a:srgbClr val="00B0F0"/>
                </a:solidFill>
              </a:rPr>
              <a:t>register</a:t>
            </a:r>
            <a:r>
              <a:rPr lang="de-CH" sz="1400" dirty="0">
                <a:solidFill>
                  <a:srgbClr val="00B0F0"/>
                </a:solidFill>
              </a:rPr>
              <a:t> </a:t>
            </a:r>
            <a:r>
              <a:rPr lang="de-CH" sz="1400" dirty="0" err="1">
                <a:solidFill>
                  <a:srgbClr val="00B0F0"/>
                </a:solidFill>
              </a:rPr>
              <a:t>new</a:t>
            </a:r>
            <a:r>
              <a:rPr lang="de-CH" sz="1400" dirty="0">
                <a:solidFill>
                  <a:srgbClr val="00B0F0"/>
                </a:solidFill>
              </a:rPr>
              <a:t> </a:t>
            </a:r>
            <a:r>
              <a:rPr lang="de-CH" sz="1400" dirty="0" err="1" smtClean="0">
                <a:solidFill>
                  <a:srgbClr val="00B0F0"/>
                </a:solidFill>
              </a:rPr>
              <a:t>contact</a:t>
            </a:r>
            <a:endParaRPr lang="en-US" sz="1400" dirty="0">
              <a:solidFill>
                <a:srgbClr val="00B0F0"/>
              </a:solidFill>
            </a:endParaRPr>
          </a:p>
        </p:txBody>
      </p:sp>
      <p:pic>
        <p:nvPicPr>
          <p:cNvPr id="41" name="Picture 2" descr="http://image4.spreadshirtmedia.net/image-server/v1/compositions/21197447/views/1,width=235,height=235,appearanceId=1/tanzendes-Maennchen-T-Shirts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3F3F3"/>
              </a:clrFrom>
              <a:clrTo>
                <a:srgbClr val="F3F3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0" r="19707"/>
          <a:stretch/>
        </p:blipFill>
        <p:spPr bwMode="auto">
          <a:xfrm>
            <a:off x="7576124" y="5121288"/>
            <a:ext cx="548575" cy="900000"/>
          </a:xfrm>
          <a:prstGeom prst="rect">
            <a:avLst/>
          </a:prstGeom>
          <a:solidFill>
            <a:srgbClr val="C0C0C0"/>
          </a:solidFill>
        </p:spPr>
      </p:pic>
      <p:cxnSp>
        <p:nvCxnSpPr>
          <p:cNvPr id="7180" name="Elbow Connector 7179"/>
          <p:cNvCxnSpPr>
            <a:stCxn id="13" idx="2"/>
            <a:endCxn id="41" idx="1"/>
          </p:cNvCxnSpPr>
          <p:nvPr/>
        </p:nvCxnSpPr>
        <p:spPr bwMode="auto">
          <a:xfrm rot="16200000" flipH="1">
            <a:off x="5970304" y="3965468"/>
            <a:ext cx="51640" cy="3159999"/>
          </a:xfrm>
          <a:prstGeom prst="bentConnector2">
            <a:avLst/>
          </a:prstGeom>
          <a:solidFill>
            <a:schemeClr val="accent1"/>
          </a:solidFill>
          <a:ln w="12700" cap="flat" cmpd="sng" algn="ctr">
            <a:solidFill>
              <a:srgbClr val="B2B2B2"/>
            </a:solidFill>
            <a:prstDash val="dash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182" name="Elbow Connector 7181"/>
          <p:cNvCxnSpPr>
            <a:stCxn id="41" idx="3"/>
            <a:endCxn id="7171" idx="3"/>
          </p:cNvCxnSpPr>
          <p:nvPr/>
        </p:nvCxnSpPr>
        <p:spPr bwMode="auto">
          <a:xfrm flipV="1">
            <a:off x="8124697" y="3587397"/>
            <a:ext cx="308248" cy="1983891"/>
          </a:xfrm>
          <a:prstGeom prst="bentConnector3">
            <a:avLst>
              <a:gd name="adj1" fmla="val 174161"/>
            </a:avLst>
          </a:prstGeom>
          <a:solidFill>
            <a:schemeClr val="accent1"/>
          </a:solidFill>
          <a:ln w="12700" cap="flat" cmpd="sng" algn="ctr">
            <a:solidFill>
              <a:srgbClr val="DDDDDD"/>
            </a:solidFill>
            <a:prstDash val="dash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184" name="Elbow Connector 7183"/>
          <p:cNvCxnSpPr>
            <a:stCxn id="20" idx="0"/>
            <a:endCxn id="7171" idx="0"/>
          </p:cNvCxnSpPr>
          <p:nvPr/>
        </p:nvCxnSpPr>
        <p:spPr bwMode="auto">
          <a:xfrm rot="5400000" flipH="1" flipV="1">
            <a:off x="4537032" y="389976"/>
            <a:ext cx="248357" cy="5246489"/>
          </a:xfrm>
          <a:prstGeom prst="bentConnector3">
            <a:avLst>
              <a:gd name="adj1" fmla="val 192045"/>
            </a:avLst>
          </a:prstGeom>
          <a:solidFill>
            <a:schemeClr val="accent1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559850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4" grpId="0"/>
      <p:bldP spid="13" grpId="0"/>
      <p:bldP spid="28" grpId="0"/>
      <p:bldP spid="29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Data </a:t>
            </a:r>
            <a:r>
              <a:rPr lang="de-CH" dirty="0" err="1" smtClean="0"/>
              <a:t>integration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5875" y="1772816"/>
            <a:ext cx="6310461" cy="4248472"/>
          </a:xfrm>
        </p:spPr>
        <p:txBody>
          <a:bodyPr/>
          <a:lstStyle/>
          <a:p>
            <a:r>
              <a:rPr lang="de-CH" dirty="0" smtClean="0"/>
              <a:t>GAWSIS</a:t>
            </a:r>
            <a:endParaRPr lang="en-US" dirty="0"/>
          </a:p>
          <a:p>
            <a:pPr lvl="1"/>
            <a:r>
              <a:rPr lang="de-CH" dirty="0" smtClean="0">
                <a:sym typeface="Wingdings" panose="05000000000000000000" pitchFamily="2" charset="2"/>
              </a:rPr>
              <a:t>Metadata </a:t>
            </a:r>
            <a:r>
              <a:rPr lang="de-CH" dirty="0" err="1" smtClean="0">
                <a:sym typeface="Wingdings" panose="05000000000000000000" pitchFamily="2" charset="2"/>
              </a:rPr>
              <a:t>for</a:t>
            </a:r>
            <a:r>
              <a:rPr lang="de-CH" dirty="0" smtClean="0">
                <a:sym typeface="Wingdings" panose="05000000000000000000" pitchFamily="2" charset="2"/>
              </a:rPr>
              <a:t> </a:t>
            </a:r>
            <a:r>
              <a:rPr lang="de-CH" dirty="0" err="1" smtClean="0">
                <a:sym typeface="Wingdings" panose="05000000000000000000" pitchFamily="2" charset="2"/>
              </a:rPr>
              <a:t>the</a:t>
            </a:r>
            <a:r>
              <a:rPr lang="de-CH" dirty="0" smtClean="0">
                <a:sym typeface="Wingdings" panose="05000000000000000000" pitchFamily="2" charset="2"/>
              </a:rPr>
              <a:t> Global Atmosphere Watch</a:t>
            </a:r>
          </a:p>
          <a:p>
            <a:r>
              <a:rPr lang="de-CH" dirty="0" smtClean="0">
                <a:sym typeface="Wingdings" panose="05000000000000000000" pitchFamily="2" charset="2"/>
              </a:rPr>
              <a:t>WMO Pub 9 </a:t>
            </a:r>
            <a:r>
              <a:rPr lang="de-CH" dirty="0" err="1" smtClean="0">
                <a:sym typeface="Wingdings" panose="05000000000000000000" pitchFamily="2" charset="2"/>
              </a:rPr>
              <a:t>Vol</a:t>
            </a:r>
            <a:r>
              <a:rPr lang="de-CH" dirty="0" smtClean="0">
                <a:sym typeface="Wingdings" panose="05000000000000000000" pitchFamily="2" charset="2"/>
              </a:rPr>
              <a:t> A</a:t>
            </a:r>
          </a:p>
          <a:p>
            <a:pPr lvl="1"/>
            <a:r>
              <a:rPr lang="de-CH" dirty="0" smtClean="0">
                <a:sym typeface="Wingdings" panose="05000000000000000000" pitchFamily="2" charset="2"/>
              </a:rPr>
              <a:t>Catalogue of </a:t>
            </a:r>
            <a:r>
              <a:rPr lang="de-CH" dirty="0" err="1" smtClean="0">
                <a:sym typeface="Wingdings" panose="05000000000000000000" pitchFamily="2" charset="2"/>
              </a:rPr>
              <a:t>synoptic</a:t>
            </a:r>
            <a:r>
              <a:rPr lang="de-CH" dirty="0" smtClean="0">
                <a:sym typeface="Wingdings" panose="05000000000000000000" pitchFamily="2" charset="2"/>
              </a:rPr>
              <a:t> and </a:t>
            </a:r>
            <a:r>
              <a:rPr lang="de-CH" dirty="0" err="1" smtClean="0">
                <a:sym typeface="Wingdings" panose="05000000000000000000" pitchFamily="2" charset="2"/>
              </a:rPr>
              <a:t>upper-air</a:t>
            </a:r>
            <a:r>
              <a:rPr lang="de-CH" dirty="0" smtClean="0">
                <a:sym typeface="Wingdings" panose="05000000000000000000" pitchFamily="2" charset="2"/>
              </a:rPr>
              <a:t> </a:t>
            </a:r>
            <a:r>
              <a:rPr lang="de-CH" dirty="0" err="1" smtClean="0">
                <a:sym typeface="Wingdings" panose="05000000000000000000" pitchFamily="2" charset="2"/>
              </a:rPr>
              <a:t>stations</a:t>
            </a:r>
            <a:r>
              <a:rPr lang="de-CH" dirty="0" smtClean="0">
                <a:sym typeface="Wingdings" panose="05000000000000000000" pitchFamily="2" charset="2"/>
              </a:rPr>
              <a:t> of GOS</a:t>
            </a:r>
          </a:p>
          <a:p>
            <a:r>
              <a:rPr lang="de-CH" dirty="0" smtClean="0">
                <a:sym typeface="Wingdings" panose="05000000000000000000" pitchFamily="2" charset="2"/>
              </a:rPr>
              <a:t>JCOMMOPS</a:t>
            </a:r>
          </a:p>
          <a:p>
            <a:pPr lvl="1"/>
            <a:r>
              <a:rPr lang="de-CH" dirty="0" smtClean="0">
                <a:sym typeface="Wingdings" panose="05000000000000000000" pitchFamily="2" charset="2"/>
              </a:rPr>
              <a:t>Marine </a:t>
            </a:r>
            <a:r>
              <a:rPr lang="de-CH" dirty="0" err="1" smtClean="0">
                <a:sym typeface="Wingdings" panose="05000000000000000000" pitchFamily="2" charset="2"/>
              </a:rPr>
              <a:t>element</a:t>
            </a:r>
            <a:r>
              <a:rPr lang="de-CH" dirty="0" smtClean="0">
                <a:sym typeface="Wingdings" panose="05000000000000000000" pitchFamily="2" charset="2"/>
              </a:rPr>
              <a:t> of GOS / GOOS</a:t>
            </a:r>
          </a:p>
          <a:p>
            <a:r>
              <a:rPr lang="de-CH" dirty="0" smtClean="0">
                <a:sym typeface="Wingdings" panose="05000000000000000000" pitchFamily="2" charset="2"/>
              </a:rPr>
              <a:t>WMO Radar DB</a:t>
            </a:r>
          </a:p>
          <a:p>
            <a:pPr lvl="1"/>
            <a:r>
              <a:rPr lang="de-CH" dirty="0" smtClean="0">
                <a:sym typeface="Wingdings" panose="05000000000000000000" pitchFamily="2" charset="2"/>
              </a:rPr>
              <a:t>World-</a:t>
            </a:r>
            <a:r>
              <a:rPr lang="de-CH" dirty="0" err="1" smtClean="0">
                <a:sym typeface="Wingdings" panose="05000000000000000000" pitchFamily="2" charset="2"/>
              </a:rPr>
              <a:t>wide</a:t>
            </a:r>
            <a:r>
              <a:rPr lang="de-CH" dirty="0" smtClean="0">
                <a:sym typeface="Wingdings" panose="05000000000000000000" pitchFamily="2" charset="2"/>
              </a:rPr>
              <a:t> </a:t>
            </a:r>
            <a:r>
              <a:rPr lang="de-CH" dirty="0" err="1" smtClean="0">
                <a:sym typeface="Wingdings" panose="05000000000000000000" pitchFamily="2" charset="2"/>
              </a:rPr>
              <a:t>radars</a:t>
            </a:r>
            <a:endParaRPr lang="de-CH" dirty="0" smtClean="0">
              <a:sym typeface="Wingdings" panose="05000000000000000000" pitchFamily="2" charset="2"/>
            </a:endParaRPr>
          </a:p>
          <a:p>
            <a:r>
              <a:rPr lang="de-CH" dirty="0" err="1" smtClean="0">
                <a:sym typeface="Wingdings" panose="05000000000000000000" pitchFamily="2" charset="2"/>
              </a:rPr>
              <a:t>Amdar</a:t>
            </a:r>
            <a:endParaRPr lang="de-CH" dirty="0">
              <a:sym typeface="Wingdings" panose="05000000000000000000" pitchFamily="2" charset="2"/>
            </a:endParaRPr>
          </a:p>
          <a:p>
            <a:pPr lvl="1"/>
            <a:r>
              <a:rPr lang="de-CH" dirty="0" smtClean="0">
                <a:sym typeface="Wingdings" panose="05000000000000000000" pitchFamily="2" charset="2"/>
              </a:rPr>
              <a:t>Coming </a:t>
            </a:r>
            <a:r>
              <a:rPr lang="de-CH" dirty="0" err="1" smtClean="0">
                <a:sym typeface="Wingdings" panose="05000000000000000000" pitchFamily="2" charset="2"/>
              </a:rPr>
              <a:t>soon</a:t>
            </a:r>
            <a:r>
              <a:rPr lang="de-CH" dirty="0" smtClean="0">
                <a:sym typeface="Wingdings" panose="05000000000000000000" pitchFamily="2" charset="2"/>
              </a:rPr>
              <a:t> …</a:t>
            </a:r>
            <a:endParaRPr lang="de-CH" dirty="0" smtClean="0"/>
          </a:p>
        </p:txBody>
      </p:sp>
      <p:sp>
        <p:nvSpPr>
          <p:cNvPr id="4" name="Text Placeholder 2"/>
          <p:cNvSpPr txBox="1">
            <a:spLocks/>
          </p:cNvSpPr>
          <p:nvPr/>
        </p:nvSpPr>
        <p:spPr>
          <a:xfrm>
            <a:off x="7524330" y="1340768"/>
            <a:ext cx="1269901" cy="4608512"/>
          </a:xfrm>
          <a:prstGeom prst="rect">
            <a:avLst/>
          </a:prstGeom>
          <a:noFill/>
          <a:ln/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1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Char char="•"/>
              <a:defRPr sz="1800" i="1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r">
              <a:buNone/>
            </a:pPr>
            <a:r>
              <a:rPr lang="de-CH" kern="0" dirty="0" smtClean="0">
                <a:solidFill>
                  <a:srgbClr val="00B0F0"/>
                </a:solidFill>
              </a:rPr>
              <a:t># </a:t>
            </a:r>
            <a:r>
              <a:rPr lang="de-CH" kern="0" dirty="0" err="1" smtClean="0">
                <a:solidFill>
                  <a:srgbClr val="00B0F0"/>
                </a:solidFill>
              </a:rPr>
              <a:t>stations</a:t>
            </a:r>
            <a:endParaRPr lang="de-CH" kern="0" dirty="0" smtClean="0">
              <a:solidFill>
                <a:srgbClr val="00B0F0"/>
              </a:solidFill>
            </a:endParaRPr>
          </a:p>
          <a:p>
            <a:pPr marL="0" indent="0" algn="r">
              <a:buNone/>
            </a:pPr>
            <a:endParaRPr lang="de-CH" kern="0" dirty="0" smtClean="0">
              <a:solidFill>
                <a:srgbClr val="00B0F0"/>
              </a:solidFill>
            </a:endParaRPr>
          </a:p>
          <a:p>
            <a:pPr marL="0" indent="0" algn="r">
              <a:buNone/>
            </a:pPr>
            <a:r>
              <a:rPr lang="de-CH" sz="1800" kern="0" dirty="0" smtClean="0">
                <a:solidFill>
                  <a:srgbClr val="00B0F0"/>
                </a:solidFill>
              </a:rPr>
              <a:t>1’053</a:t>
            </a:r>
          </a:p>
          <a:p>
            <a:pPr marL="0" indent="0" algn="r">
              <a:buNone/>
            </a:pPr>
            <a:endParaRPr lang="de-CH" sz="1800" kern="0" dirty="0">
              <a:solidFill>
                <a:srgbClr val="00B0F0"/>
              </a:solidFill>
            </a:endParaRPr>
          </a:p>
          <a:p>
            <a:pPr marL="0" indent="0" algn="r">
              <a:buNone/>
            </a:pPr>
            <a:r>
              <a:rPr lang="de-CH" sz="1800" kern="0" dirty="0" smtClean="0">
                <a:solidFill>
                  <a:srgbClr val="00B0F0"/>
                </a:solidFill>
              </a:rPr>
              <a:t> 13’026</a:t>
            </a:r>
          </a:p>
          <a:p>
            <a:pPr marL="0" indent="0" algn="r">
              <a:buNone/>
            </a:pPr>
            <a:endParaRPr lang="de-CH" sz="1800" kern="0" dirty="0" smtClean="0">
              <a:solidFill>
                <a:srgbClr val="00B0F0"/>
              </a:solidFill>
            </a:endParaRPr>
          </a:p>
          <a:p>
            <a:pPr marL="0" indent="0" algn="r">
              <a:buNone/>
            </a:pPr>
            <a:r>
              <a:rPr lang="de-CH" sz="1800" kern="0" dirty="0" smtClean="0">
                <a:solidFill>
                  <a:srgbClr val="00B0F0"/>
                </a:solidFill>
              </a:rPr>
              <a:t>11’387</a:t>
            </a:r>
          </a:p>
          <a:p>
            <a:pPr marL="0" indent="0" algn="r">
              <a:buNone/>
            </a:pPr>
            <a:endParaRPr lang="de-CH" sz="1800" kern="0" dirty="0">
              <a:solidFill>
                <a:srgbClr val="00B0F0"/>
              </a:solidFill>
            </a:endParaRPr>
          </a:p>
          <a:p>
            <a:pPr marL="0" indent="0" algn="r">
              <a:buNone/>
            </a:pPr>
            <a:r>
              <a:rPr lang="de-CH" sz="1800" kern="0" dirty="0" smtClean="0">
                <a:solidFill>
                  <a:srgbClr val="00B0F0"/>
                </a:solidFill>
              </a:rPr>
              <a:t> 762</a:t>
            </a:r>
          </a:p>
        </p:txBody>
      </p:sp>
    </p:spTree>
    <p:extLst>
      <p:ext uri="{BB962C8B-B14F-4D97-AF65-F5344CB8AC3E}">
        <p14:creationId xmlns:p14="http://schemas.microsoft.com/office/powerpoint/2010/main" val="1936983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err="1" smtClean="0"/>
              <a:t>What</a:t>
            </a:r>
            <a:r>
              <a:rPr lang="de-CH" dirty="0" smtClean="0"/>
              <a:t> </a:t>
            </a:r>
            <a:r>
              <a:rPr lang="de-CH" dirty="0" err="1" smtClean="0"/>
              <a:t>you</a:t>
            </a:r>
            <a:r>
              <a:rPr lang="de-CH" dirty="0" smtClean="0"/>
              <a:t> </a:t>
            </a:r>
            <a:r>
              <a:rPr lang="de-CH" dirty="0" err="1" smtClean="0"/>
              <a:t>can</a:t>
            </a:r>
            <a:r>
              <a:rPr lang="de-CH" dirty="0" smtClean="0"/>
              <a:t> do </a:t>
            </a:r>
            <a:r>
              <a:rPr lang="de-CH" dirty="0" err="1" smtClean="0"/>
              <a:t>for</a:t>
            </a:r>
            <a:r>
              <a:rPr lang="de-CH" dirty="0" smtClean="0"/>
              <a:t> OSCAR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 smtClean="0"/>
              <a:t>Review </a:t>
            </a:r>
            <a:r>
              <a:rPr lang="de-CH" dirty="0" err="1" smtClean="0"/>
              <a:t>your</a:t>
            </a:r>
            <a:r>
              <a:rPr lang="de-CH" dirty="0" smtClean="0"/>
              <a:t> </a:t>
            </a:r>
            <a:r>
              <a:rPr lang="de-CH" dirty="0" err="1" smtClean="0"/>
              <a:t>stations</a:t>
            </a:r>
            <a:r>
              <a:rPr lang="de-CH" dirty="0" smtClean="0"/>
              <a:t>, </a:t>
            </a:r>
            <a:r>
              <a:rPr lang="de-CH" dirty="0" err="1" smtClean="0"/>
              <a:t>correct</a:t>
            </a:r>
            <a:r>
              <a:rPr lang="de-CH" dirty="0" smtClean="0"/>
              <a:t> and </a:t>
            </a:r>
            <a:r>
              <a:rPr lang="de-CH" dirty="0" err="1" smtClean="0"/>
              <a:t>complement</a:t>
            </a:r>
            <a:r>
              <a:rPr lang="de-CH" dirty="0" smtClean="0"/>
              <a:t> </a:t>
            </a:r>
            <a:r>
              <a:rPr lang="de-CH" dirty="0" err="1" smtClean="0"/>
              <a:t>information</a:t>
            </a:r>
            <a:r>
              <a:rPr lang="de-CH" dirty="0" smtClean="0"/>
              <a:t> on </a:t>
            </a:r>
            <a:r>
              <a:rPr lang="de-CH" dirty="0" err="1" smtClean="0"/>
              <a:t>observations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204" y="2204865"/>
            <a:ext cx="3891172" cy="3725591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940152" y="2509292"/>
            <a:ext cx="215636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600" dirty="0" smtClean="0">
                <a:solidFill>
                  <a:srgbClr val="FF0000"/>
                </a:solidFill>
              </a:rPr>
              <a:t>Unit: </a:t>
            </a:r>
            <a:r>
              <a:rPr lang="de-CH" sz="1600" dirty="0" err="1" smtClean="0">
                <a:solidFill>
                  <a:srgbClr val="FF0000"/>
                </a:solidFill>
              </a:rPr>
              <a:t>unknown</a:t>
            </a:r>
            <a:endParaRPr lang="de-CH" sz="1600" dirty="0" smtClean="0">
              <a:solidFill>
                <a:srgbClr val="FF0000"/>
              </a:solidFill>
            </a:endParaRPr>
          </a:p>
          <a:p>
            <a:r>
              <a:rPr lang="de-CH" sz="1600" dirty="0" err="1" smtClean="0">
                <a:solidFill>
                  <a:srgbClr val="FF0000"/>
                </a:solidFill>
              </a:rPr>
              <a:t>Method</a:t>
            </a:r>
            <a:r>
              <a:rPr lang="de-CH" sz="1600" dirty="0" smtClean="0">
                <a:solidFill>
                  <a:srgbClr val="FF0000"/>
                </a:solidFill>
              </a:rPr>
              <a:t>: </a:t>
            </a:r>
            <a:r>
              <a:rPr lang="de-CH" sz="1600" dirty="0" err="1" smtClean="0">
                <a:solidFill>
                  <a:srgbClr val="FF0000"/>
                </a:solidFill>
              </a:rPr>
              <a:t>unknown</a:t>
            </a:r>
            <a:endParaRPr lang="de-CH" sz="1600" dirty="0" smtClean="0">
              <a:solidFill>
                <a:srgbClr val="FF0000"/>
              </a:solidFill>
            </a:endParaRPr>
          </a:p>
          <a:p>
            <a:r>
              <a:rPr lang="de-CH" sz="1600" dirty="0" err="1" smtClean="0">
                <a:solidFill>
                  <a:srgbClr val="FF0000"/>
                </a:solidFill>
              </a:rPr>
              <a:t>Latency</a:t>
            </a:r>
            <a:r>
              <a:rPr lang="de-CH" sz="1600" dirty="0" smtClean="0">
                <a:solidFill>
                  <a:srgbClr val="FF0000"/>
                </a:solidFill>
              </a:rPr>
              <a:t>: </a:t>
            </a:r>
            <a:r>
              <a:rPr lang="de-CH" sz="1600" dirty="0" err="1" smtClean="0">
                <a:solidFill>
                  <a:srgbClr val="FF0000"/>
                </a:solidFill>
              </a:rPr>
              <a:t>unknown</a:t>
            </a:r>
            <a:endParaRPr lang="de-CH" sz="1600" dirty="0" smtClean="0">
              <a:solidFill>
                <a:srgbClr val="FF0000"/>
              </a:solidFill>
            </a:endParaRPr>
          </a:p>
          <a:p>
            <a:r>
              <a:rPr lang="de-CH" sz="1600" dirty="0" err="1" smtClean="0">
                <a:solidFill>
                  <a:srgbClr val="FF0000"/>
                </a:solidFill>
              </a:rPr>
              <a:t>Uncertainty</a:t>
            </a:r>
            <a:r>
              <a:rPr lang="de-CH" sz="1600" dirty="0" smtClean="0">
                <a:solidFill>
                  <a:srgbClr val="FF0000"/>
                </a:solidFill>
              </a:rPr>
              <a:t>: </a:t>
            </a:r>
            <a:r>
              <a:rPr lang="de-CH" sz="1600" dirty="0" err="1" smtClean="0">
                <a:solidFill>
                  <a:srgbClr val="FF0000"/>
                </a:solidFill>
              </a:rPr>
              <a:t>unknown</a:t>
            </a:r>
            <a:endParaRPr lang="de-CH" sz="1600" dirty="0" smtClean="0">
              <a:solidFill>
                <a:srgbClr val="FF0000"/>
              </a:solidFill>
            </a:endParaRPr>
          </a:p>
          <a:p>
            <a:endParaRPr lang="de-CH" sz="1600" dirty="0" smtClean="0">
              <a:solidFill>
                <a:srgbClr val="FF0000"/>
              </a:solidFill>
            </a:endParaRPr>
          </a:p>
          <a:p>
            <a:r>
              <a:rPr lang="de-CH" sz="1600" dirty="0" smtClean="0">
                <a:solidFill>
                  <a:srgbClr val="FF0000"/>
                </a:solidFill>
              </a:rPr>
              <a:t>… </a:t>
            </a:r>
            <a:r>
              <a:rPr lang="de-CH" sz="1600" dirty="0" err="1" smtClean="0">
                <a:solidFill>
                  <a:srgbClr val="FF0000"/>
                </a:solidFill>
              </a:rPr>
              <a:t>more</a:t>
            </a:r>
            <a:r>
              <a:rPr lang="de-CH" sz="1600" dirty="0" smtClean="0">
                <a:solidFill>
                  <a:srgbClr val="FF0000"/>
                </a:solidFill>
              </a:rPr>
              <a:t> </a:t>
            </a:r>
            <a:r>
              <a:rPr lang="de-CH" sz="1600" dirty="0" err="1" smtClean="0">
                <a:solidFill>
                  <a:srgbClr val="FF0000"/>
                </a:solidFill>
              </a:rPr>
              <a:t>unknown</a:t>
            </a:r>
            <a:endParaRPr lang="de-CH" sz="1600" dirty="0" smtClean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25494" y="5573258"/>
            <a:ext cx="20906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600" dirty="0" smtClean="0">
                <a:solidFill>
                  <a:srgbClr val="FF0000"/>
                </a:solidFill>
              </a:rPr>
              <a:t>Instrument: </a:t>
            </a:r>
            <a:r>
              <a:rPr lang="de-CH" sz="1600" dirty="0" err="1" smtClean="0">
                <a:solidFill>
                  <a:srgbClr val="FF0000"/>
                </a:solidFill>
              </a:rPr>
              <a:t>unknown</a:t>
            </a:r>
            <a:endParaRPr lang="en-US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7073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CH" dirty="0" smtClean="0"/>
              <a:t>Outlook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8120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Outlook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600"/>
              </a:spcBef>
            </a:pPr>
            <a:r>
              <a:rPr lang="de-CH" dirty="0" err="1" smtClean="0"/>
              <a:t>Thorough</a:t>
            </a:r>
            <a:r>
              <a:rPr lang="de-CH" dirty="0" smtClean="0"/>
              <a:t> beta-</a:t>
            </a:r>
            <a:r>
              <a:rPr lang="de-CH" dirty="0" err="1" smtClean="0"/>
              <a:t>testing</a:t>
            </a:r>
            <a:r>
              <a:rPr lang="de-CH" dirty="0" smtClean="0"/>
              <a:t> of </a:t>
            </a:r>
            <a:r>
              <a:rPr lang="de-CH" dirty="0" err="1" smtClean="0"/>
              <a:t>functionalities</a:t>
            </a:r>
            <a:endParaRPr lang="de-CH" dirty="0" smtClean="0"/>
          </a:p>
          <a:p>
            <a:pPr>
              <a:spcBef>
                <a:spcPts val="600"/>
              </a:spcBef>
            </a:pPr>
            <a:r>
              <a:rPr lang="de-CH" dirty="0" smtClean="0"/>
              <a:t>Quality </a:t>
            </a:r>
            <a:r>
              <a:rPr lang="de-CH" dirty="0" err="1" smtClean="0"/>
              <a:t>control</a:t>
            </a:r>
            <a:r>
              <a:rPr lang="de-CH" dirty="0"/>
              <a:t> </a:t>
            </a:r>
            <a:r>
              <a:rPr lang="de-CH" dirty="0" smtClean="0"/>
              <a:t>of </a:t>
            </a:r>
            <a:r>
              <a:rPr lang="de-CH" dirty="0" err="1" smtClean="0"/>
              <a:t>migrated</a:t>
            </a:r>
            <a:r>
              <a:rPr lang="de-CH" dirty="0" smtClean="0"/>
              <a:t> </a:t>
            </a:r>
            <a:r>
              <a:rPr lang="de-CH" dirty="0" err="1" smtClean="0"/>
              <a:t>information</a:t>
            </a:r>
            <a:endParaRPr lang="de-CH" dirty="0" smtClean="0"/>
          </a:p>
          <a:p>
            <a:pPr>
              <a:spcBef>
                <a:spcPts val="600"/>
              </a:spcBef>
            </a:pPr>
            <a:r>
              <a:rPr lang="de-CH" dirty="0" err="1" smtClean="0"/>
              <a:t>Implement</a:t>
            </a:r>
            <a:r>
              <a:rPr lang="de-CH" dirty="0" smtClean="0"/>
              <a:t> </a:t>
            </a:r>
            <a:r>
              <a:rPr lang="de-CH" dirty="0" err="1" smtClean="0"/>
              <a:t>batch</a:t>
            </a:r>
            <a:r>
              <a:rPr lang="de-CH" dirty="0" smtClean="0"/>
              <a:t> </a:t>
            </a:r>
            <a:r>
              <a:rPr lang="de-CH" dirty="0" err="1" smtClean="0"/>
              <a:t>upload</a:t>
            </a:r>
            <a:r>
              <a:rPr lang="de-CH" dirty="0" smtClean="0"/>
              <a:t>/</a:t>
            </a:r>
            <a:r>
              <a:rPr lang="de-CH" dirty="0" err="1" smtClean="0"/>
              <a:t>download</a:t>
            </a:r>
            <a:r>
              <a:rPr lang="de-CH" dirty="0" smtClean="0"/>
              <a:t> </a:t>
            </a:r>
            <a:r>
              <a:rPr lang="de-CH" dirty="0" err="1" smtClean="0"/>
              <a:t>functionality</a:t>
            </a:r>
            <a:r>
              <a:rPr lang="de-CH" dirty="0" smtClean="0"/>
              <a:t> of «</a:t>
            </a:r>
            <a:r>
              <a:rPr lang="de-CH" dirty="0" err="1" smtClean="0"/>
              <a:t>Vol</a:t>
            </a:r>
            <a:r>
              <a:rPr lang="de-CH" dirty="0" smtClean="0"/>
              <a:t> A» </a:t>
            </a:r>
            <a:r>
              <a:rPr lang="de-CH" dirty="0" err="1" smtClean="0"/>
              <a:t>information</a:t>
            </a:r>
            <a:r>
              <a:rPr lang="de-CH" dirty="0" smtClean="0"/>
              <a:t> </a:t>
            </a:r>
            <a:r>
              <a:rPr lang="de-CH" dirty="0" smtClean="0">
                <a:sym typeface="Wingdings" panose="05000000000000000000" pitchFamily="2" charset="2"/>
              </a:rPr>
              <a:t> Phase-out of «</a:t>
            </a:r>
            <a:r>
              <a:rPr lang="de-CH" dirty="0" err="1" smtClean="0">
                <a:sym typeface="Wingdings" panose="05000000000000000000" pitchFamily="2" charset="2"/>
              </a:rPr>
              <a:t>Vol</a:t>
            </a:r>
            <a:r>
              <a:rPr lang="de-CH" dirty="0" smtClean="0">
                <a:sym typeface="Wingdings" panose="05000000000000000000" pitchFamily="2" charset="2"/>
              </a:rPr>
              <a:t> A»</a:t>
            </a:r>
            <a:endParaRPr lang="de-CH" dirty="0" smtClean="0"/>
          </a:p>
          <a:p>
            <a:pPr>
              <a:spcBef>
                <a:spcPts val="600"/>
              </a:spcBef>
            </a:pPr>
            <a:r>
              <a:rPr lang="de-CH" dirty="0"/>
              <a:t>More </a:t>
            </a:r>
            <a:r>
              <a:rPr lang="de-CH" dirty="0" err="1"/>
              <a:t>adequate</a:t>
            </a:r>
            <a:r>
              <a:rPr lang="de-CH" dirty="0"/>
              <a:t> </a:t>
            </a:r>
            <a:r>
              <a:rPr lang="de-CH" dirty="0" err="1"/>
              <a:t>map</a:t>
            </a:r>
            <a:r>
              <a:rPr lang="de-CH" dirty="0"/>
              <a:t> </a:t>
            </a:r>
            <a:r>
              <a:rPr lang="de-CH" dirty="0" err="1"/>
              <a:t>projection</a:t>
            </a:r>
            <a:r>
              <a:rPr lang="de-CH" dirty="0"/>
              <a:t> and </a:t>
            </a:r>
            <a:r>
              <a:rPr lang="de-CH" dirty="0" err="1"/>
              <a:t>higher</a:t>
            </a:r>
            <a:r>
              <a:rPr lang="de-CH" dirty="0"/>
              <a:t>-resolution </a:t>
            </a:r>
            <a:r>
              <a:rPr lang="de-CH" dirty="0" err="1"/>
              <a:t>maps</a:t>
            </a:r>
            <a:endParaRPr lang="en-US" dirty="0"/>
          </a:p>
          <a:p>
            <a:pPr>
              <a:spcBef>
                <a:spcPts val="600"/>
              </a:spcBef>
            </a:pPr>
            <a:r>
              <a:rPr lang="de-CH" dirty="0" err="1" smtClean="0"/>
              <a:t>Develop</a:t>
            </a:r>
            <a:r>
              <a:rPr lang="de-CH" dirty="0" smtClean="0"/>
              <a:t> ABOS/AMDAR-</a:t>
            </a:r>
            <a:r>
              <a:rPr lang="de-CH" dirty="0" err="1" smtClean="0"/>
              <a:t>specific</a:t>
            </a:r>
            <a:r>
              <a:rPr lang="de-CH" dirty="0" smtClean="0"/>
              <a:t> </a:t>
            </a:r>
            <a:r>
              <a:rPr lang="de-CH" dirty="0" err="1" smtClean="0"/>
              <a:t>parts</a:t>
            </a:r>
            <a:endParaRPr lang="de-CH" dirty="0" smtClean="0"/>
          </a:p>
          <a:p>
            <a:pPr>
              <a:spcBef>
                <a:spcPts val="600"/>
              </a:spcBef>
            </a:pPr>
            <a:r>
              <a:rPr lang="de-CH" dirty="0" err="1" smtClean="0"/>
              <a:t>Operationalize</a:t>
            </a:r>
            <a:r>
              <a:rPr lang="de-CH" dirty="0" smtClean="0"/>
              <a:t> OSCAR/Surface (</a:t>
            </a:r>
            <a:r>
              <a:rPr lang="de-CH" dirty="0" err="1" smtClean="0"/>
              <a:t>by</a:t>
            </a:r>
            <a:r>
              <a:rPr lang="de-CH" dirty="0" smtClean="0"/>
              <a:t> 2015/Q4)</a:t>
            </a:r>
          </a:p>
          <a:p>
            <a:pPr>
              <a:spcBef>
                <a:spcPts val="600"/>
              </a:spcBef>
            </a:pPr>
            <a:r>
              <a:rPr lang="de-CH" dirty="0" err="1" smtClean="0"/>
              <a:t>Integrate</a:t>
            </a:r>
            <a:r>
              <a:rPr lang="de-CH" dirty="0" smtClean="0"/>
              <a:t> wind </a:t>
            </a:r>
            <a:r>
              <a:rPr lang="de-CH" dirty="0" err="1" smtClean="0"/>
              <a:t>profilers</a:t>
            </a:r>
            <a:endParaRPr lang="de-CH" dirty="0" smtClean="0"/>
          </a:p>
          <a:p>
            <a:pPr>
              <a:spcBef>
                <a:spcPts val="600"/>
              </a:spcBef>
            </a:pPr>
            <a:r>
              <a:rPr lang="de-CH" dirty="0" err="1" smtClean="0"/>
              <a:t>Extend</a:t>
            </a:r>
            <a:r>
              <a:rPr lang="de-CH" dirty="0" smtClean="0"/>
              <a:t> </a:t>
            </a:r>
            <a:r>
              <a:rPr lang="de-CH" dirty="0" err="1" smtClean="0"/>
              <a:t>functionalities</a:t>
            </a:r>
            <a:r>
              <a:rPr lang="de-CH" dirty="0" smtClean="0"/>
              <a:t> (</a:t>
            </a:r>
            <a:r>
              <a:rPr lang="de-CH" dirty="0" err="1" smtClean="0"/>
              <a:t>subject</a:t>
            </a:r>
            <a:r>
              <a:rPr lang="de-CH" dirty="0" smtClean="0"/>
              <a:t> </a:t>
            </a:r>
            <a:r>
              <a:rPr lang="de-CH" dirty="0" err="1" smtClean="0"/>
              <a:t>to</a:t>
            </a:r>
            <a:r>
              <a:rPr lang="de-CH" dirty="0" smtClean="0"/>
              <a:t> </a:t>
            </a:r>
            <a:r>
              <a:rPr lang="de-CH" dirty="0" err="1" smtClean="0"/>
              <a:t>further</a:t>
            </a:r>
            <a:r>
              <a:rPr lang="de-CH" dirty="0" smtClean="0"/>
              <a:t> </a:t>
            </a:r>
            <a:r>
              <a:rPr lang="de-CH" dirty="0" err="1" smtClean="0"/>
              <a:t>funding</a:t>
            </a:r>
            <a:r>
              <a:rPr lang="de-CH" dirty="0" smtClean="0"/>
              <a:t>)</a:t>
            </a:r>
          </a:p>
          <a:p>
            <a:pPr lvl="1">
              <a:spcBef>
                <a:spcPts val="600"/>
              </a:spcBef>
            </a:pPr>
            <a:r>
              <a:rPr lang="de-CH" dirty="0" err="1" smtClean="0"/>
              <a:t>Integrate</a:t>
            </a:r>
            <a:r>
              <a:rPr lang="de-CH" dirty="0" smtClean="0"/>
              <a:t> «Requirements» </a:t>
            </a:r>
            <a:r>
              <a:rPr lang="de-CH" dirty="0" err="1" smtClean="0"/>
              <a:t>module</a:t>
            </a:r>
            <a:endParaRPr lang="de-CH" dirty="0" smtClean="0"/>
          </a:p>
          <a:p>
            <a:pPr lvl="1">
              <a:spcBef>
                <a:spcPts val="600"/>
              </a:spcBef>
            </a:pPr>
            <a:r>
              <a:rPr lang="de-CH" dirty="0" err="1" smtClean="0"/>
              <a:t>Integrate</a:t>
            </a:r>
            <a:r>
              <a:rPr lang="de-CH" dirty="0" smtClean="0"/>
              <a:t> «Space» </a:t>
            </a:r>
            <a:r>
              <a:rPr lang="de-CH" dirty="0" err="1" smtClean="0"/>
              <a:t>capabilities</a:t>
            </a:r>
            <a:r>
              <a:rPr lang="de-CH" dirty="0" smtClean="0"/>
              <a:t> </a:t>
            </a:r>
            <a:r>
              <a:rPr lang="de-CH" dirty="0" err="1" smtClean="0"/>
              <a:t>module</a:t>
            </a:r>
            <a:endParaRPr lang="de-CH" dirty="0" smtClean="0"/>
          </a:p>
          <a:p>
            <a:pPr lvl="1">
              <a:spcBef>
                <a:spcPts val="600"/>
              </a:spcBef>
            </a:pPr>
            <a:r>
              <a:rPr lang="de-CH" dirty="0" err="1" smtClean="0"/>
              <a:t>Agree</a:t>
            </a:r>
            <a:r>
              <a:rPr lang="de-CH" dirty="0" smtClean="0"/>
              <a:t> and </a:t>
            </a:r>
            <a:r>
              <a:rPr lang="de-CH" dirty="0" err="1" smtClean="0"/>
              <a:t>develop</a:t>
            </a:r>
            <a:r>
              <a:rPr lang="de-CH" dirty="0" smtClean="0"/>
              <a:t> </a:t>
            </a:r>
            <a:r>
              <a:rPr lang="de-CH" dirty="0" err="1" smtClean="0"/>
              <a:t>algorithms</a:t>
            </a:r>
            <a:r>
              <a:rPr lang="de-CH" dirty="0" smtClean="0"/>
              <a:t> </a:t>
            </a:r>
            <a:r>
              <a:rPr lang="de-CH" dirty="0" err="1" smtClean="0"/>
              <a:t>for</a:t>
            </a:r>
            <a:r>
              <a:rPr lang="de-CH" dirty="0" smtClean="0"/>
              <a:t> RRR</a:t>
            </a:r>
          </a:p>
          <a:p>
            <a:pPr>
              <a:spcBef>
                <a:spcPts val="600"/>
              </a:spcBef>
            </a:pPr>
            <a:endParaRPr lang="de-CH" dirty="0" smtClean="0"/>
          </a:p>
          <a:p>
            <a:pPr>
              <a:spcBef>
                <a:spcPts val="600"/>
              </a:spcBef>
            </a:pPr>
            <a:endParaRPr lang="de-CH" dirty="0" smtClean="0"/>
          </a:p>
          <a:p>
            <a:pPr>
              <a:spcBef>
                <a:spcPts val="600"/>
              </a:spcBef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9887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221" y="1086093"/>
            <a:ext cx="5907085" cy="1622827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611562" y="2838995"/>
            <a:ext cx="8385757" cy="246221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Web-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based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platforms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for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the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WMO Integrated Global Observing System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_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covering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land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,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air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,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ocean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and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space</a:t>
            </a:r>
            <a:endParaRPr lang="de-CH" sz="2200" dirty="0">
              <a:solidFill>
                <a:prstClr val="black"/>
              </a:solidFill>
              <a:latin typeface="Calibri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_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documenting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stations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and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observations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, and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their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histories</a:t>
            </a:r>
            <a:endParaRPr lang="de-CH" sz="2200" dirty="0" smtClean="0">
              <a:solidFill>
                <a:prstClr val="black"/>
              </a:solidFill>
              <a:latin typeface="Calibri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_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enabling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comparison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of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requirements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and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capabilities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(RRR)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_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facilitating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network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planning</a:t>
            </a:r>
            <a:endParaRPr lang="de-CH" sz="2200" dirty="0" smtClean="0">
              <a:solidFill>
                <a:prstClr val="black"/>
              </a:solidFill>
              <a:latin typeface="Calibri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_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applicable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to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all WMO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Application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Areas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_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supporting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your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service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to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society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!</a:t>
            </a:r>
          </a:p>
        </p:txBody>
      </p:sp>
      <p:sp>
        <p:nvSpPr>
          <p:cNvPr id="2" name="Rectangle 1"/>
          <p:cNvSpPr/>
          <p:nvPr/>
        </p:nvSpPr>
        <p:spPr>
          <a:xfrm rot="20525804">
            <a:off x="4181082" y="4964900"/>
            <a:ext cx="537874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c</a:t>
            </a:r>
            <a:r>
              <a:rPr lang="en-US" sz="3600" b="1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oming now …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600" b="1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oscar.wmo.int/surface</a:t>
            </a:r>
            <a:endParaRPr lang="en-US" sz="3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err="1">
                <a:solidFill>
                  <a:srgbClr val="FF0000"/>
                </a:solidFill>
                <a:latin typeface="Brush Script Std" pitchFamily="50" charset="0"/>
              </a:rPr>
              <a:t>Thanks</a:t>
            </a:r>
            <a:r>
              <a:rPr lang="de-CH" dirty="0">
                <a:solidFill>
                  <a:srgbClr val="FF0000"/>
                </a:solidFill>
                <a:latin typeface="Brush Script Std" pitchFamily="50" charset="0"/>
              </a:rPr>
              <a:t> </a:t>
            </a:r>
            <a:r>
              <a:rPr lang="de-CH" dirty="0" err="1">
                <a:solidFill>
                  <a:srgbClr val="FF0000"/>
                </a:solidFill>
                <a:latin typeface="Brush Script Std" pitchFamily="50" charset="0"/>
              </a:rPr>
              <a:t>for</a:t>
            </a:r>
            <a:r>
              <a:rPr lang="de-CH" dirty="0">
                <a:solidFill>
                  <a:srgbClr val="FF0000"/>
                </a:solidFill>
                <a:latin typeface="Brush Script Std" pitchFamily="50" charset="0"/>
              </a:rPr>
              <a:t> </a:t>
            </a:r>
            <a:r>
              <a:rPr lang="de-CH" dirty="0" err="1">
                <a:solidFill>
                  <a:srgbClr val="FF0000"/>
                </a:solidFill>
                <a:latin typeface="Brush Script Std" pitchFamily="50" charset="0"/>
              </a:rPr>
              <a:t>your</a:t>
            </a:r>
            <a:r>
              <a:rPr lang="de-CH" dirty="0">
                <a:solidFill>
                  <a:srgbClr val="FF0000"/>
                </a:solidFill>
                <a:latin typeface="Brush Script Std" pitchFamily="50" charset="0"/>
              </a:rPr>
              <a:t> </a:t>
            </a:r>
            <a:r>
              <a:rPr lang="de-CH" dirty="0" err="1">
                <a:solidFill>
                  <a:srgbClr val="FF0000"/>
                </a:solidFill>
                <a:latin typeface="Brush Script Std" pitchFamily="50" charset="0"/>
              </a:rPr>
              <a:t>attention</a:t>
            </a:r>
            <a:r>
              <a:rPr lang="de-CH" dirty="0" smtClean="0">
                <a:solidFill>
                  <a:srgbClr val="FF0000"/>
                </a:solidFill>
                <a:latin typeface="Brush Script Std" pitchFamily="50" charset="0"/>
              </a:rPr>
              <a:t>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7502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9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4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6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7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8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2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CH" dirty="0" err="1" smtClean="0"/>
              <a:t>Supplementary</a:t>
            </a:r>
            <a:r>
              <a:rPr lang="de-CH" dirty="0" smtClean="0"/>
              <a:t> material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420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Data Integration «</a:t>
            </a:r>
            <a:r>
              <a:rPr lang="de-CH" dirty="0" err="1" smtClean="0"/>
              <a:t>Vol</a:t>
            </a:r>
            <a:r>
              <a:rPr lang="de-CH" dirty="0" smtClean="0"/>
              <a:t> A»</a:t>
            </a:r>
            <a:br>
              <a:rPr lang="de-CH" dirty="0" smtClean="0"/>
            </a:br>
            <a:r>
              <a:rPr lang="de-CH" sz="2000" dirty="0" smtClean="0"/>
              <a:t>1. Basics</a:t>
            </a:r>
            <a:endParaRPr lang="en-US" sz="2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de-CH" dirty="0" smtClean="0"/>
              <a:t>All </a:t>
            </a:r>
            <a:r>
              <a:rPr lang="de-CH" dirty="0" err="1" smtClean="0"/>
              <a:t>stations</a:t>
            </a:r>
            <a:r>
              <a:rPr lang="de-CH" dirty="0" smtClean="0"/>
              <a:t> </a:t>
            </a:r>
            <a:r>
              <a:rPr lang="de-CH" dirty="0" err="1" smtClean="0"/>
              <a:t>integrated</a:t>
            </a:r>
            <a:r>
              <a:rPr lang="de-CH" dirty="0" smtClean="0"/>
              <a:t> </a:t>
            </a:r>
            <a:r>
              <a:rPr lang="de-CH" dirty="0" err="1" smtClean="0"/>
              <a:t>with</a:t>
            </a:r>
            <a:r>
              <a:rPr lang="de-CH" dirty="0" smtClean="0"/>
              <a:t> </a:t>
            </a:r>
            <a:r>
              <a:rPr lang="de-CH" dirty="0" err="1" smtClean="0"/>
              <a:t>territory</a:t>
            </a:r>
            <a:r>
              <a:rPr lang="de-CH" dirty="0" smtClean="0"/>
              <a:t>, </a:t>
            </a:r>
            <a:r>
              <a:rPr lang="de-CH" dirty="0" err="1" smtClean="0"/>
              <a:t>positions</a:t>
            </a:r>
            <a:endParaRPr lang="de-CH" dirty="0"/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de-CH" dirty="0" smtClean="0"/>
              <a:t>New WMO </a:t>
            </a:r>
            <a:r>
              <a:rPr lang="de-CH" dirty="0" err="1" smtClean="0"/>
              <a:t>identifier</a:t>
            </a:r>
            <a:r>
              <a:rPr lang="de-CH" dirty="0" smtClean="0"/>
              <a:t> </a:t>
            </a:r>
            <a:r>
              <a:rPr lang="de-CH" dirty="0" err="1" smtClean="0"/>
              <a:t>from</a:t>
            </a:r>
            <a:r>
              <a:rPr lang="de-CH" dirty="0" smtClean="0"/>
              <a:t> </a:t>
            </a:r>
            <a:r>
              <a:rPr lang="de-CH" dirty="0" err="1" smtClean="0"/>
              <a:t>old</a:t>
            </a:r>
            <a:r>
              <a:rPr lang="de-CH" dirty="0" smtClean="0"/>
              <a:t> WMO </a:t>
            </a:r>
            <a:r>
              <a:rPr lang="de-CH" dirty="0" err="1" smtClean="0"/>
              <a:t>index</a:t>
            </a:r>
            <a:r>
              <a:rPr lang="de-CH" dirty="0" smtClean="0"/>
              <a:t> and sub-index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dirty="0" err="1"/>
              <a:t>ObsRems</a:t>
            </a:r>
            <a:r>
              <a:rPr lang="en-US" dirty="0"/>
              <a:t> (as character string under station description</a:t>
            </a:r>
            <a:r>
              <a:rPr lang="en-US" dirty="0" smtClean="0"/>
              <a:t>)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de-CH" dirty="0"/>
              <a:t>Station </a:t>
            </a:r>
            <a:r>
              <a:rPr lang="de-CH" dirty="0" err="1"/>
              <a:t>class</a:t>
            </a:r>
            <a:r>
              <a:rPr lang="de-CH" dirty="0"/>
              <a:t> (</a:t>
            </a:r>
            <a:r>
              <a:rPr lang="de-CH" dirty="0" err="1"/>
              <a:t>from</a:t>
            </a:r>
            <a:r>
              <a:rPr lang="de-CH" dirty="0"/>
              <a:t> </a:t>
            </a:r>
            <a:r>
              <a:rPr lang="de-CH" dirty="0" err="1" smtClean="0"/>
              <a:t>ObsRems</a:t>
            </a:r>
            <a:r>
              <a:rPr lang="de-CH" dirty="0" smtClean="0"/>
              <a:t>)</a:t>
            </a:r>
          </a:p>
          <a:p>
            <a:pPr lvl="1">
              <a:lnSpc>
                <a:spcPct val="150000"/>
              </a:lnSpc>
              <a:spcBef>
                <a:spcPts val="600"/>
              </a:spcBef>
            </a:pPr>
            <a:r>
              <a:rPr lang="de-CH" b="1" dirty="0" smtClean="0"/>
              <a:t>A</a:t>
            </a:r>
            <a:r>
              <a:rPr lang="de-CH" dirty="0" smtClean="0"/>
              <a:t> </a:t>
            </a:r>
            <a:r>
              <a:rPr lang="de-CH" dirty="0"/>
              <a:t>(</a:t>
            </a:r>
            <a:r>
              <a:rPr lang="de-CH" dirty="0" err="1"/>
              <a:t>aerodrome</a:t>
            </a:r>
            <a:r>
              <a:rPr lang="de-CH" dirty="0"/>
              <a:t>), </a:t>
            </a:r>
            <a:r>
              <a:rPr lang="de-CH" b="1" dirty="0" smtClean="0"/>
              <a:t>AGRIMET</a:t>
            </a:r>
            <a:r>
              <a:rPr lang="de-CH" dirty="0" smtClean="0"/>
              <a:t> </a:t>
            </a:r>
            <a:r>
              <a:rPr lang="de-CH" dirty="0"/>
              <a:t>(</a:t>
            </a:r>
            <a:r>
              <a:rPr lang="de-CH" dirty="0" err="1"/>
              <a:t>agromet</a:t>
            </a:r>
            <a:r>
              <a:rPr lang="de-CH" dirty="0"/>
              <a:t> </a:t>
            </a:r>
            <a:r>
              <a:rPr lang="de-CH" dirty="0" err="1"/>
              <a:t>station</a:t>
            </a:r>
            <a:r>
              <a:rPr lang="de-CH" dirty="0"/>
              <a:t>), </a:t>
            </a:r>
            <a:r>
              <a:rPr lang="de-CH" b="1" dirty="0" smtClean="0"/>
              <a:t>C</a:t>
            </a:r>
            <a:r>
              <a:rPr lang="de-CH" dirty="0" smtClean="0"/>
              <a:t> </a:t>
            </a:r>
            <a:r>
              <a:rPr lang="de-CH" dirty="0"/>
              <a:t>(</a:t>
            </a:r>
            <a:r>
              <a:rPr lang="de-CH" dirty="0" err="1"/>
              <a:t>coastal</a:t>
            </a:r>
            <a:r>
              <a:rPr lang="de-CH" dirty="0"/>
              <a:t>), </a:t>
            </a:r>
            <a:r>
              <a:rPr lang="de-CH" b="1" dirty="0" smtClean="0"/>
              <a:t>HD/A</a:t>
            </a:r>
            <a:r>
              <a:rPr lang="de-CH" dirty="0" smtClean="0"/>
              <a:t> </a:t>
            </a:r>
            <a:r>
              <a:rPr lang="de-CH" dirty="0"/>
              <a:t>(</a:t>
            </a:r>
            <a:r>
              <a:rPr lang="de-CH" dirty="0" err="1"/>
              <a:t>helideck</a:t>
            </a:r>
            <a:r>
              <a:rPr lang="de-CH" dirty="0"/>
              <a:t>, offshore), </a:t>
            </a:r>
            <a:r>
              <a:rPr lang="de-CH" b="1" dirty="0" smtClean="0"/>
              <a:t>HU/FC</a:t>
            </a:r>
            <a:r>
              <a:rPr lang="de-CH" dirty="0" smtClean="0"/>
              <a:t> </a:t>
            </a:r>
            <a:r>
              <a:rPr lang="de-CH" dirty="0"/>
              <a:t>(h</a:t>
            </a:r>
            <a:r>
              <a:rPr lang="en-US" dirty="0" err="1"/>
              <a:t>urricane</a:t>
            </a:r>
            <a:r>
              <a:rPr lang="en-US" dirty="0"/>
              <a:t>, tropical cyclone or typhoon forecast </a:t>
            </a:r>
            <a:r>
              <a:rPr lang="en-US" dirty="0" err="1"/>
              <a:t>centre</a:t>
            </a:r>
            <a:r>
              <a:rPr lang="de-CH" dirty="0"/>
              <a:t>), </a:t>
            </a:r>
            <a:r>
              <a:rPr lang="de-CH" b="1" dirty="0" smtClean="0"/>
              <a:t>HY/A</a:t>
            </a:r>
            <a:r>
              <a:rPr lang="de-CH" dirty="0" smtClean="0"/>
              <a:t> </a:t>
            </a:r>
            <a:r>
              <a:rPr lang="de-CH" dirty="0"/>
              <a:t>(</a:t>
            </a:r>
            <a:r>
              <a:rPr lang="de-CH" dirty="0" err="1"/>
              <a:t>seaplane</a:t>
            </a:r>
            <a:r>
              <a:rPr lang="de-CH" dirty="0"/>
              <a:t> </a:t>
            </a:r>
            <a:r>
              <a:rPr lang="de-CH" dirty="0" err="1"/>
              <a:t>base</a:t>
            </a:r>
            <a:r>
              <a:rPr lang="de-CH" dirty="0"/>
              <a:t>), </a:t>
            </a:r>
            <a:r>
              <a:rPr lang="de-CH" b="1" dirty="0" smtClean="0"/>
              <a:t>L</a:t>
            </a:r>
            <a:r>
              <a:rPr lang="de-CH" dirty="0" smtClean="0"/>
              <a:t> </a:t>
            </a:r>
            <a:r>
              <a:rPr lang="de-CH" dirty="0"/>
              <a:t>(</a:t>
            </a:r>
            <a:r>
              <a:rPr lang="de-CH" dirty="0" err="1"/>
              <a:t>lightship</a:t>
            </a:r>
            <a:r>
              <a:rPr lang="de-CH" dirty="0"/>
              <a:t>), </a:t>
            </a:r>
            <a:r>
              <a:rPr lang="de-CH" b="1" dirty="0" smtClean="0"/>
              <a:t>LH</a:t>
            </a:r>
            <a:r>
              <a:rPr lang="de-CH" dirty="0" smtClean="0"/>
              <a:t> </a:t>
            </a:r>
            <a:r>
              <a:rPr lang="de-CH" dirty="0"/>
              <a:t>(</a:t>
            </a:r>
            <a:r>
              <a:rPr lang="de-CH" dirty="0" err="1"/>
              <a:t>lighthouse</a:t>
            </a:r>
            <a:r>
              <a:rPr lang="de-CH" dirty="0"/>
              <a:t>), </a:t>
            </a:r>
            <a:r>
              <a:rPr lang="de-CH" b="1" dirty="0" smtClean="0"/>
              <a:t>M</a:t>
            </a:r>
            <a:r>
              <a:rPr lang="de-CH" dirty="0" smtClean="0"/>
              <a:t> </a:t>
            </a:r>
            <a:r>
              <a:rPr lang="de-CH" dirty="0"/>
              <a:t>(</a:t>
            </a:r>
            <a:r>
              <a:rPr lang="de-CH" dirty="0" err="1"/>
              <a:t>mountain</a:t>
            </a:r>
            <a:r>
              <a:rPr lang="de-CH" dirty="0"/>
              <a:t> </a:t>
            </a:r>
            <a:r>
              <a:rPr lang="de-CH" dirty="0" err="1"/>
              <a:t>station</a:t>
            </a:r>
            <a:r>
              <a:rPr lang="de-CH" dirty="0"/>
              <a:t>), </a:t>
            </a:r>
            <a:r>
              <a:rPr lang="de-CH" b="1" dirty="0" smtClean="0"/>
              <a:t>R/FC</a:t>
            </a:r>
            <a:r>
              <a:rPr lang="de-CH" dirty="0" smtClean="0"/>
              <a:t> </a:t>
            </a:r>
            <a:r>
              <a:rPr lang="de-CH" dirty="0"/>
              <a:t>(River </a:t>
            </a:r>
            <a:r>
              <a:rPr lang="de-CH" dirty="0" err="1"/>
              <a:t>forecast</a:t>
            </a:r>
            <a:r>
              <a:rPr lang="de-CH" dirty="0"/>
              <a:t> </a:t>
            </a:r>
            <a:r>
              <a:rPr lang="de-CH" dirty="0" err="1"/>
              <a:t>centre</a:t>
            </a:r>
            <a:r>
              <a:rPr lang="de-CH" dirty="0"/>
              <a:t>), </a:t>
            </a:r>
            <a:r>
              <a:rPr lang="en-US" b="1" dirty="0" smtClean="0"/>
              <a:t>TI/WA/FC</a:t>
            </a:r>
            <a:r>
              <a:rPr lang="en-US" dirty="0" smtClean="0"/>
              <a:t> </a:t>
            </a:r>
            <a:r>
              <a:rPr lang="en-US" dirty="0"/>
              <a:t>(Tidal wave forecast </a:t>
            </a:r>
            <a:r>
              <a:rPr lang="en-US" dirty="0" err="1"/>
              <a:t>centre</a:t>
            </a:r>
            <a:r>
              <a:rPr lang="en-US" dirty="0" smtClean="0"/>
              <a:t>)</a:t>
            </a:r>
            <a:endParaRPr lang="de-CH" dirty="0" smtClean="0"/>
          </a:p>
        </p:txBody>
      </p:sp>
    </p:spTree>
    <p:extLst>
      <p:ext uri="{BB962C8B-B14F-4D97-AF65-F5344CB8AC3E}">
        <p14:creationId xmlns:p14="http://schemas.microsoft.com/office/powerpoint/2010/main" val="955655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Data Integration «</a:t>
            </a:r>
            <a:r>
              <a:rPr lang="de-CH" dirty="0" err="1" smtClean="0"/>
              <a:t>Vol</a:t>
            </a:r>
            <a:r>
              <a:rPr lang="de-CH" dirty="0" smtClean="0"/>
              <a:t> A»</a:t>
            </a:r>
            <a:br>
              <a:rPr lang="de-CH" dirty="0" smtClean="0"/>
            </a:br>
            <a:r>
              <a:rPr lang="de-CH" sz="2000" dirty="0" smtClean="0"/>
              <a:t>2. </a:t>
            </a:r>
            <a:r>
              <a:rPr lang="de-CH" sz="2000" dirty="0" err="1" smtClean="0"/>
              <a:t>Observations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 smtClean="0"/>
              <a:t>Surface </a:t>
            </a:r>
            <a:r>
              <a:rPr lang="de-CH" dirty="0" err="1"/>
              <a:t>observation</a:t>
            </a:r>
            <a:r>
              <a:rPr lang="de-CH" dirty="0"/>
              <a:t> </a:t>
            </a:r>
            <a:r>
              <a:rPr lang="de-CH" dirty="0" err="1"/>
              <a:t>program</a:t>
            </a:r>
            <a:r>
              <a:rPr lang="de-CH" dirty="0"/>
              <a:t> </a:t>
            </a:r>
            <a:r>
              <a:rPr lang="en-US" dirty="0"/>
              <a:t>(from WMO No. 544)</a:t>
            </a:r>
            <a:endParaRPr lang="de-CH" dirty="0"/>
          </a:p>
          <a:p>
            <a:pPr lvl="1"/>
            <a:r>
              <a:rPr lang="en-US" dirty="0"/>
              <a:t>Manned station</a:t>
            </a:r>
          </a:p>
          <a:p>
            <a:pPr lvl="2"/>
            <a:r>
              <a:rPr lang="en-US" dirty="0" smtClean="0"/>
              <a:t>“Pressure</a:t>
            </a:r>
            <a:r>
              <a:rPr lang="en-US" dirty="0"/>
              <a:t>", "Wind (direction and speed)", "Air temperature", "Humidity", "Present weather", "Past weather", "Cloud amount", "Type of cloud", "Height of cloud base", "Visibility“</a:t>
            </a:r>
          </a:p>
          <a:p>
            <a:pPr lvl="1"/>
            <a:r>
              <a:rPr lang="en-US" dirty="0"/>
              <a:t>Automatic station (from “AUT” flag in </a:t>
            </a:r>
            <a:r>
              <a:rPr lang="en-US" dirty="0" err="1"/>
              <a:t>ObsRems</a:t>
            </a:r>
            <a:r>
              <a:rPr lang="en-US" dirty="0"/>
              <a:t>)</a:t>
            </a:r>
          </a:p>
          <a:p>
            <a:pPr lvl="2"/>
            <a:r>
              <a:rPr lang="en-US" dirty="0" smtClean="0"/>
              <a:t>“Pressure</a:t>
            </a:r>
            <a:r>
              <a:rPr lang="en-US" dirty="0"/>
              <a:t>", "Wind (direction and speed)", "Air temperature", "Humidity“, “Precipitation (yes/no)”</a:t>
            </a:r>
          </a:p>
          <a:p>
            <a:r>
              <a:rPr lang="en-US" dirty="0"/>
              <a:t>Barometer height (from HA) for observation “pressure</a:t>
            </a:r>
            <a:r>
              <a:rPr lang="en-US" dirty="0" smtClean="0"/>
              <a:t>”</a:t>
            </a:r>
          </a:p>
          <a:p>
            <a:r>
              <a:rPr lang="de-CH" dirty="0"/>
              <a:t>Additional </a:t>
            </a:r>
            <a:r>
              <a:rPr lang="de-CH" dirty="0" err="1"/>
              <a:t>observations</a:t>
            </a:r>
            <a:r>
              <a:rPr lang="de-CH" dirty="0"/>
              <a:t> (</a:t>
            </a:r>
            <a:r>
              <a:rPr lang="de-CH" dirty="0" err="1"/>
              <a:t>from</a:t>
            </a:r>
            <a:r>
              <a:rPr lang="de-CH" dirty="0"/>
              <a:t> </a:t>
            </a:r>
            <a:r>
              <a:rPr lang="de-CH" dirty="0" err="1"/>
              <a:t>ObsRems</a:t>
            </a:r>
            <a:r>
              <a:rPr lang="de-CH" dirty="0"/>
              <a:t>)</a:t>
            </a:r>
          </a:p>
          <a:p>
            <a:pPr lvl="1"/>
            <a:r>
              <a:rPr lang="de-CH" dirty="0"/>
              <a:t>40 </a:t>
            </a:r>
            <a:r>
              <a:rPr lang="de-CH" dirty="0" smtClean="0"/>
              <a:t>variables (</a:t>
            </a:r>
            <a:r>
              <a:rPr lang="de-CH" dirty="0" err="1" smtClean="0"/>
              <a:t>only</a:t>
            </a:r>
            <a:r>
              <a:rPr lang="de-CH" dirty="0" smtClean="0"/>
              <a:t> </a:t>
            </a:r>
            <a:r>
              <a:rPr lang="de-CH" dirty="0" err="1" smtClean="0"/>
              <a:t>well</a:t>
            </a:r>
            <a:r>
              <a:rPr lang="de-CH" dirty="0" smtClean="0"/>
              <a:t> </a:t>
            </a:r>
            <a:r>
              <a:rPr lang="de-CH" dirty="0" err="1" smtClean="0"/>
              <a:t>defined</a:t>
            </a:r>
            <a:r>
              <a:rPr lang="de-CH" dirty="0" smtClean="0"/>
              <a:t> variables </a:t>
            </a:r>
            <a:r>
              <a:rPr lang="de-CH" dirty="0" err="1" smtClean="0"/>
              <a:t>integrated</a:t>
            </a:r>
            <a:r>
              <a:rPr lang="de-CH" dirty="0" smtClean="0"/>
              <a:t>)</a:t>
            </a:r>
          </a:p>
          <a:p>
            <a:r>
              <a:rPr lang="de-CH" dirty="0" err="1"/>
              <a:t>Upper-air</a:t>
            </a:r>
            <a:r>
              <a:rPr lang="de-CH" dirty="0"/>
              <a:t> </a:t>
            </a:r>
            <a:r>
              <a:rPr lang="de-CH" dirty="0" err="1"/>
              <a:t>observations</a:t>
            </a:r>
            <a:r>
              <a:rPr lang="de-CH" dirty="0"/>
              <a:t> (</a:t>
            </a:r>
            <a:r>
              <a:rPr lang="de-CH" dirty="0" err="1"/>
              <a:t>from</a:t>
            </a:r>
            <a:r>
              <a:rPr lang="de-CH" dirty="0"/>
              <a:t> UA-1 … UA-4)</a:t>
            </a:r>
          </a:p>
          <a:p>
            <a:pPr lvl="1"/>
            <a:r>
              <a:rPr lang="de-CH" dirty="0"/>
              <a:t>«R»: PTU, wind</a:t>
            </a:r>
          </a:p>
          <a:p>
            <a:pPr lvl="1"/>
            <a:r>
              <a:rPr lang="de-CH" dirty="0"/>
              <a:t>«P», «W», «WP»: </a:t>
            </a:r>
            <a:r>
              <a:rPr lang="de-CH" dirty="0" smtClean="0"/>
              <a:t>wind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0706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Data Integration «</a:t>
            </a:r>
            <a:r>
              <a:rPr lang="de-CH" dirty="0" err="1" smtClean="0"/>
              <a:t>Vol</a:t>
            </a:r>
            <a:r>
              <a:rPr lang="de-CH" dirty="0" smtClean="0"/>
              <a:t> A»</a:t>
            </a:r>
            <a:br>
              <a:rPr lang="de-CH" dirty="0" smtClean="0"/>
            </a:br>
            <a:r>
              <a:rPr lang="de-CH" sz="2000" dirty="0" smtClean="0"/>
              <a:t>3. </a:t>
            </a:r>
            <a:r>
              <a:rPr lang="de-CH" sz="2000" dirty="0" err="1" smtClean="0"/>
              <a:t>Schedules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sz="1900" dirty="0"/>
              <a:t>Surface</a:t>
            </a:r>
          </a:p>
          <a:p>
            <a:pPr lvl="1"/>
            <a:r>
              <a:rPr lang="de-CH" sz="1600" dirty="0" err="1"/>
              <a:t>Consider</a:t>
            </a:r>
            <a:r>
              <a:rPr lang="de-CH" sz="1600" dirty="0"/>
              <a:t> </a:t>
            </a:r>
            <a:r>
              <a:rPr lang="de-CH" sz="1600" dirty="0" err="1"/>
              <a:t>synoptic</a:t>
            </a:r>
            <a:r>
              <a:rPr lang="de-CH" sz="1600" dirty="0"/>
              <a:t> </a:t>
            </a:r>
            <a:r>
              <a:rPr lang="de-CH" sz="1600" dirty="0" err="1"/>
              <a:t>schedules</a:t>
            </a:r>
            <a:r>
              <a:rPr lang="de-CH" sz="1600" dirty="0"/>
              <a:t> (</a:t>
            </a:r>
            <a:r>
              <a:rPr lang="de-CH" sz="1600" dirty="0" err="1"/>
              <a:t>from</a:t>
            </a:r>
            <a:r>
              <a:rPr lang="de-CH" sz="1600" dirty="0"/>
              <a:t> SO-1 … SO-8)</a:t>
            </a:r>
          </a:p>
          <a:p>
            <a:pPr lvl="1"/>
            <a:r>
              <a:rPr lang="de-CH" sz="1600" dirty="0" err="1"/>
              <a:t>Consider</a:t>
            </a:r>
            <a:r>
              <a:rPr lang="de-CH" sz="1600" dirty="0"/>
              <a:t> (semi-)</a:t>
            </a:r>
            <a:r>
              <a:rPr lang="de-CH" sz="1600" dirty="0" err="1"/>
              <a:t>hourly</a:t>
            </a:r>
            <a:r>
              <a:rPr lang="de-CH" sz="1600" dirty="0"/>
              <a:t> </a:t>
            </a:r>
            <a:r>
              <a:rPr lang="de-CH" sz="1600" dirty="0" err="1"/>
              <a:t>observations</a:t>
            </a:r>
            <a:r>
              <a:rPr lang="de-CH" sz="1600" dirty="0"/>
              <a:t> (</a:t>
            </a:r>
            <a:r>
              <a:rPr lang="de-CH" sz="1600" dirty="0" err="1"/>
              <a:t>from</a:t>
            </a:r>
            <a:r>
              <a:rPr lang="de-CH" sz="1600" dirty="0"/>
              <a:t> </a:t>
            </a:r>
            <a:r>
              <a:rPr lang="de-CH" sz="1600" dirty="0" err="1"/>
              <a:t>ObsHs</a:t>
            </a:r>
            <a:r>
              <a:rPr lang="de-CH" sz="1600" dirty="0"/>
              <a:t>)</a:t>
            </a:r>
          </a:p>
          <a:p>
            <a:pPr lvl="1"/>
            <a:r>
              <a:rPr lang="de-CH" sz="1600" dirty="0" err="1"/>
              <a:t>Consider</a:t>
            </a:r>
            <a:r>
              <a:rPr lang="de-CH" sz="1600" dirty="0"/>
              <a:t> </a:t>
            </a:r>
            <a:r>
              <a:rPr lang="de-CH" sz="1600" dirty="0" err="1"/>
              <a:t>some</a:t>
            </a:r>
            <a:r>
              <a:rPr lang="de-CH" sz="1600" dirty="0"/>
              <a:t> </a:t>
            </a:r>
            <a:r>
              <a:rPr lang="de-CH" sz="1600" dirty="0" err="1"/>
              <a:t>constraints</a:t>
            </a:r>
            <a:r>
              <a:rPr lang="de-CH" sz="1600" dirty="0"/>
              <a:t> </a:t>
            </a:r>
            <a:r>
              <a:rPr lang="de-CH" sz="1600" dirty="0" err="1"/>
              <a:t>concerning</a:t>
            </a:r>
            <a:r>
              <a:rPr lang="de-CH" sz="1600" dirty="0"/>
              <a:t> </a:t>
            </a:r>
            <a:r>
              <a:rPr lang="de-CH" sz="1600" dirty="0" err="1"/>
              <a:t>weekdays</a:t>
            </a:r>
            <a:r>
              <a:rPr lang="de-CH" sz="1600" dirty="0"/>
              <a:t> (</a:t>
            </a:r>
            <a:r>
              <a:rPr lang="de-CH" sz="1600" dirty="0" err="1"/>
              <a:t>from</a:t>
            </a:r>
            <a:r>
              <a:rPr lang="de-CH" sz="1600" dirty="0"/>
              <a:t> </a:t>
            </a:r>
            <a:r>
              <a:rPr lang="de-CH" sz="1600" dirty="0" err="1"/>
              <a:t>ObsRems</a:t>
            </a:r>
            <a:r>
              <a:rPr lang="de-CH" sz="1600" dirty="0"/>
              <a:t>)</a:t>
            </a:r>
          </a:p>
          <a:p>
            <a:endParaRPr lang="de-CH" sz="1900" dirty="0"/>
          </a:p>
          <a:p>
            <a:r>
              <a:rPr lang="de-CH" sz="1900" dirty="0" err="1"/>
              <a:t>Upper</a:t>
            </a:r>
            <a:r>
              <a:rPr lang="de-CH" sz="1900" dirty="0"/>
              <a:t>-Air</a:t>
            </a:r>
          </a:p>
          <a:p>
            <a:pPr lvl="1"/>
            <a:r>
              <a:rPr lang="de-CH" sz="1600" dirty="0" err="1"/>
              <a:t>Consider</a:t>
            </a:r>
            <a:r>
              <a:rPr lang="de-CH" sz="1600" dirty="0"/>
              <a:t> </a:t>
            </a:r>
            <a:r>
              <a:rPr lang="de-CH" sz="1600" dirty="0" err="1"/>
              <a:t>upper-air</a:t>
            </a:r>
            <a:r>
              <a:rPr lang="de-CH" sz="1600" dirty="0"/>
              <a:t> </a:t>
            </a:r>
            <a:r>
              <a:rPr lang="de-CH" sz="1600" dirty="0" err="1"/>
              <a:t>schedules</a:t>
            </a:r>
            <a:r>
              <a:rPr lang="de-CH" sz="1600" dirty="0"/>
              <a:t> (</a:t>
            </a:r>
            <a:r>
              <a:rPr lang="de-CH" sz="1600" dirty="0" err="1"/>
              <a:t>from</a:t>
            </a:r>
            <a:r>
              <a:rPr lang="de-CH" sz="1600" dirty="0"/>
              <a:t> UA-1 … UA-4)</a:t>
            </a:r>
          </a:p>
          <a:p>
            <a:pPr lvl="1"/>
            <a:r>
              <a:rPr lang="de-CH" sz="1600" dirty="0" err="1"/>
              <a:t>Consider</a:t>
            </a:r>
            <a:r>
              <a:rPr lang="de-CH" sz="1600" dirty="0"/>
              <a:t> </a:t>
            </a:r>
            <a:r>
              <a:rPr lang="de-CH" sz="1600" dirty="0" err="1"/>
              <a:t>some</a:t>
            </a:r>
            <a:r>
              <a:rPr lang="de-CH" sz="1600" dirty="0"/>
              <a:t> </a:t>
            </a:r>
            <a:r>
              <a:rPr lang="de-CH" sz="1600" dirty="0" err="1"/>
              <a:t>constraints</a:t>
            </a:r>
            <a:r>
              <a:rPr lang="de-CH" sz="1600" dirty="0"/>
              <a:t> </a:t>
            </a:r>
            <a:r>
              <a:rPr lang="de-CH" sz="1600" dirty="0" err="1"/>
              <a:t>concerning</a:t>
            </a:r>
            <a:r>
              <a:rPr lang="de-CH" sz="1600" dirty="0"/>
              <a:t> </a:t>
            </a:r>
            <a:r>
              <a:rPr lang="de-CH" sz="1600" dirty="0" err="1"/>
              <a:t>weekdays</a:t>
            </a:r>
            <a:r>
              <a:rPr lang="de-CH" sz="1600" dirty="0"/>
              <a:t> (</a:t>
            </a:r>
            <a:r>
              <a:rPr lang="de-CH" sz="1600" dirty="0" err="1"/>
              <a:t>from</a:t>
            </a:r>
            <a:r>
              <a:rPr lang="de-CH" sz="1600" dirty="0"/>
              <a:t> </a:t>
            </a:r>
            <a:r>
              <a:rPr lang="de-CH" sz="1600" dirty="0" err="1"/>
              <a:t>ObsRems</a:t>
            </a:r>
            <a:r>
              <a:rPr lang="de-CH" sz="1600" dirty="0"/>
              <a:t>)</a:t>
            </a:r>
          </a:p>
          <a:p>
            <a:pPr lvl="1"/>
            <a:endParaRPr lang="de-CH" sz="1600" dirty="0"/>
          </a:p>
          <a:p>
            <a:pPr>
              <a:buFont typeface="Wingdings"/>
              <a:buChar char="à"/>
            </a:pPr>
            <a:r>
              <a:rPr lang="de-CH" sz="1900" dirty="0" err="1">
                <a:sym typeface="Wingdings" panose="05000000000000000000" pitchFamily="2" charset="2"/>
              </a:rPr>
              <a:t>Schedules</a:t>
            </a:r>
            <a:r>
              <a:rPr lang="de-CH" sz="1900" dirty="0">
                <a:sym typeface="Wingdings" panose="05000000000000000000" pitchFamily="2" charset="2"/>
              </a:rPr>
              <a:t> </a:t>
            </a:r>
            <a:r>
              <a:rPr lang="de-CH" sz="1900" dirty="0" err="1">
                <a:sym typeface="Wingdings" panose="05000000000000000000" pitchFamily="2" charset="2"/>
              </a:rPr>
              <a:t>are</a:t>
            </a:r>
            <a:r>
              <a:rPr lang="de-CH" sz="1900" dirty="0">
                <a:sym typeface="Wingdings" panose="05000000000000000000" pitchFamily="2" charset="2"/>
              </a:rPr>
              <a:t> </a:t>
            </a:r>
            <a:r>
              <a:rPr lang="de-CH" sz="1900" dirty="0" err="1">
                <a:sym typeface="Wingdings" panose="05000000000000000000" pitchFamily="2" charset="2"/>
              </a:rPr>
              <a:t>formally</a:t>
            </a:r>
            <a:r>
              <a:rPr lang="de-CH" sz="1900" dirty="0">
                <a:sym typeface="Wingdings" panose="05000000000000000000" pitchFamily="2" charset="2"/>
              </a:rPr>
              <a:t> </a:t>
            </a:r>
            <a:r>
              <a:rPr lang="de-CH" sz="1900" dirty="0" err="1">
                <a:sym typeface="Wingdings" panose="05000000000000000000" pitchFamily="2" charset="2"/>
              </a:rPr>
              <a:t>correct</a:t>
            </a:r>
            <a:r>
              <a:rPr lang="de-CH" sz="1900" dirty="0">
                <a:sym typeface="Wingdings" panose="05000000000000000000" pitchFamily="2" charset="2"/>
              </a:rPr>
              <a:t>, but </a:t>
            </a:r>
            <a:r>
              <a:rPr lang="de-CH" sz="1900" dirty="0" err="1">
                <a:sym typeface="Wingdings" panose="05000000000000000000" pitchFamily="2" charset="2"/>
              </a:rPr>
              <a:t>can</a:t>
            </a:r>
            <a:r>
              <a:rPr lang="de-CH" sz="1900" dirty="0">
                <a:sym typeface="Wingdings" panose="05000000000000000000" pitchFamily="2" charset="2"/>
              </a:rPr>
              <a:t> </a:t>
            </a:r>
            <a:r>
              <a:rPr lang="de-CH" sz="1900" dirty="0" err="1">
                <a:sym typeface="Wingdings" panose="05000000000000000000" pitchFamily="2" charset="2"/>
              </a:rPr>
              <a:t>be</a:t>
            </a:r>
            <a:r>
              <a:rPr lang="de-CH" sz="1900" dirty="0">
                <a:sym typeface="Wingdings" panose="05000000000000000000" pitchFamily="2" charset="2"/>
              </a:rPr>
              <a:t> redundant </a:t>
            </a:r>
            <a:r>
              <a:rPr lang="de-CH" sz="1700" dirty="0">
                <a:sym typeface="Wingdings" panose="05000000000000000000" pitchFamily="2" charset="2"/>
              </a:rPr>
              <a:t/>
            </a:r>
            <a:br>
              <a:rPr lang="de-CH" sz="1700" dirty="0">
                <a:sym typeface="Wingdings" panose="05000000000000000000" pitchFamily="2" charset="2"/>
              </a:rPr>
            </a:br>
            <a:r>
              <a:rPr lang="de-CH" sz="1700" dirty="0" smtClean="0">
                <a:sym typeface="Wingdings" panose="05000000000000000000" pitchFamily="2" charset="2"/>
              </a:rPr>
              <a:t>	</a:t>
            </a:r>
            <a:endParaRPr lang="de-CH" sz="1700" dirty="0">
              <a:sym typeface="Wingdings" panose="05000000000000000000" pitchFamily="2" charset="2"/>
            </a:endParaRPr>
          </a:p>
          <a:p>
            <a:pPr>
              <a:buFont typeface="Wingdings"/>
              <a:buChar char="à"/>
            </a:pPr>
            <a:r>
              <a:rPr lang="de-CH" sz="1900" dirty="0" err="1">
                <a:sym typeface="Wingdings" panose="05000000000000000000" pitchFamily="2" charset="2"/>
              </a:rPr>
              <a:t>No</a:t>
            </a:r>
            <a:r>
              <a:rPr lang="de-CH" sz="1900" dirty="0">
                <a:sym typeface="Wingdings" panose="05000000000000000000" pitchFamily="2" charset="2"/>
              </a:rPr>
              <a:t> </a:t>
            </a:r>
            <a:r>
              <a:rPr lang="de-CH" sz="1900" dirty="0" err="1">
                <a:sym typeface="Wingdings" panose="05000000000000000000" pitchFamily="2" charset="2"/>
              </a:rPr>
              <a:t>schedules</a:t>
            </a:r>
            <a:r>
              <a:rPr lang="de-CH" sz="1900" dirty="0">
                <a:sym typeface="Wingdings" panose="05000000000000000000" pitchFamily="2" charset="2"/>
              </a:rPr>
              <a:t> </a:t>
            </a:r>
            <a:r>
              <a:rPr lang="de-CH" sz="1900" dirty="0" err="1">
                <a:sym typeface="Wingdings" panose="05000000000000000000" pitchFamily="2" charset="2"/>
              </a:rPr>
              <a:t>for</a:t>
            </a:r>
            <a:r>
              <a:rPr lang="de-CH" sz="1900" dirty="0">
                <a:sym typeface="Wingdings" panose="05000000000000000000" pitchFamily="2" charset="2"/>
              </a:rPr>
              <a:t> «additional» </a:t>
            </a:r>
            <a:r>
              <a:rPr lang="de-CH" sz="1900" dirty="0" err="1">
                <a:sym typeface="Wingdings" panose="05000000000000000000" pitchFamily="2" charset="2"/>
              </a:rPr>
              <a:t>observations</a:t>
            </a:r>
            <a:r>
              <a:rPr lang="de-CH" sz="1900" dirty="0">
                <a:sym typeface="Wingdings" panose="05000000000000000000" pitchFamily="2" charset="2"/>
              </a:rPr>
              <a:t> </a:t>
            </a:r>
            <a:r>
              <a:rPr lang="de-CH" sz="1900" dirty="0" smtClean="0">
                <a:sym typeface="Wingdings" panose="05000000000000000000" pitchFamily="2" charset="2"/>
              </a:rPr>
              <a:t/>
            </a:r>
            <a:br>
              <a:rPr lang="de-CH" sz="1900" dirty="0" smtClean="0">
                <a:sym typeface="Wingdings" panose="05000000000000000000" pitchFamily="2" charset="2"/>
              </a:rPr>
            </a:br>
            <a:r>
              <a:rPr lang="de-CH" sz="1900" dirty="0" smtClean="0">
                <a:sym typeface="Wingdings" panose="05000000000000000000" pitchFamily="2" charset="2"/>
              </a:rPr>
              <a:t>(</a:t>
            </a:r>
            <a:r>
              <a:rPr lang="de-CH" sz="1900" dirty="0" err="1">
                <a:sym typeface="Wingdings" panose="05000000000000000000" pitchFamily="2" charset="2"/>
              </a:rPr>
              <a:t>too</a:t>
            </a:r>
            <a:r>
              <a:rPr lang="de-CH" sz="1900" dirty="0">
                <a:sym typeface="Wingdings" panose="05000000000000000000" pitchFamily="2" charset="2"/>
              </a:rPr>
              <a:t> </a:t>
            </a:r>
            <a:r>
              <a:rPr lang="de-CH" sz="1900" dirty="0" err="1">
                <a:sym typeface="Wingdings" panose="05000000000000000000" pitchFamily="2" charset="2"/>
              </a:rPr>
              <a:t>little</a:t>
            </a:r>
            <a:r>
              <a:rPr lang="de-CH" sz="1900" dirty="0">
                <a:sym typeface="Wingdings" panose="05000000000000000000" pitchFamily="2" charset="2"/>
              </a:rPr>
              <a:t> </a:t>
            </a:r>
            <a:r>
              <a:rPr lang="de-CH" sz="1900" dirty="0" err="1">
                <a:sym typeface="Wingdings" panose="05000000000000000000" pitchFamily="2" charset="2"/>
              </a:rPr>
              <a:t>information</a:t>
            </a:r>
            <a:r>
              <a:rPr lang="de-CH" sz="1900" dirty="0">
                <a:sym typeface="Wingdings" panose="05000000000000000000" pitchFamily="2" charset="2"/>
              </a:rPr>
              <a:t> </a:t>
            </a:r>
            <a:r>
              <a:rPr lang="de-CH" sz="1900" dirty="0" err="1">
                <a:sym typeface="Wingdings" panose="05000000000000000000" pitchFamily="2" charset="2"/>
              </a:rPr>
              <a:t>available</a:t>
            </a:r>
            <a:r>
              <a:rPr lang="de-CH" sz="1900" dirty="0">
                <a:sym typeface="Wingdings" panose="05000000000000000000" pitchFamily="2" charset="2"/>
              </a:rPr>
              <a:t>)</a:t>
            </a:r>
            <a:endParaRPr lang="de-CH" sz="19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7913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0" y="5949280"/>
            <a:ext cx="8964488" cy="90872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z="2400" dirty="0" smtClean="0"/>
              <a:t>https://gawsisdepl.meteoswiss.ch/GAWSIS</a:t>
            </a:r>
            <a:endParaRPr lang="en-US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1" y="1320201"/>
            <a:ext cx="5619352" cy="5128107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553" y="5176168"/>
            <a:ext cx="2100027" cy="127214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Bent Arrow 6"/>
          <p:cNvSpPr/>
          <p:nvPr/>
        </p:nvSpPr>
        <p:spPr bwMode="auto">
          <a:xfrm>
            <a:off x="1835696" y="4221088"/>
            <a:ext cx="864096" cy="720080"/>
          </a:xfrm>
          <a:prstGeom prst="bentArrow">
            <a:avLst>
              <a:gd name="adj1" fmla="val 12886"/>
              <a:gd name="adj2" fmla="val 25356"/>
              <a:gd name="adj3" fmla="val 25000"/>
              <a:gd name="adj4" fmla="val 40900"/>
            </a:avLst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1400" b="1" i="0" u="none" strike="noStrike" cap="none" normalizeH="0" baseline="0" smtClean="0">
              <a:ln>
                <a:noFill/>
              </a:ln>
              <a:solidFill>
                <a:srgbClr val="FF0000"/>
              </a:solidFill>
              <a:effectLst/>
              <a:latin typeface="Arial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2096" y="1602249"/>
            <a:ext cx="264459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sz="1800" dirty="0" smtClean="0"/>
              <a:t>WIGOS </a:t>
            </a:r>
            <a:r>
              <a:rPr lang="de-CH" sz="1800" dirty="0" err="1" smtClean="0"/>
              <a:t>metadata</a:t>
            </a:r>
            <a:r>
              <a:rPr lang="de-CH" sz="1800" dirty="0" smtClean="0"/>
              <a:t> standard-</a:t>
            </a:r>
            <a:r>
              <a:rPr lang="de-CH" sz="1800" dirty="0" err="1" smtClean="0"/>
              <a:t>compliant</a:t>
            </a:r>
            <a:endParaRPr lang="de-CH" sz="1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sz="1800" dirty="0" err="1" smtClean="0"/>
              <a:t>Historization</a:t>
            </a:r>
            <a:endParaRPr lang="de-CH" sz="1800" dirty="0"/>
          </a:p>
          <a:p>
            <a:r>
              <a:rPr lang="de-CH" sz="1800" dirty="0" smtClean="0"/>
              <a:t>	</a:t>
            </a:r>
          </a:p>
          <a:p>
            <a:endParaRPr lang="de-CH" sz="1800" dirty="0"/>
          </a:p>
          <a:p>
            <a:r>
              <a:rPr lang="de-CH" sz="1800" dirty="0" smtClean="0"/>
              <a:t>GO LIVE in 2015/Q3</a:t>
            </a:r>
          </a:p>
          <a:p>
            <a:endParaRPr lang="de-CH" sz="1800" dirty="0"/>
          </a:p>
          <a:p>
            <a:r>
              <a:rPr lang="de-CH" sz="1800" b="1" dirty="0" err="1" smtClean="0"/>
              <a:t>Please</a:t>
            </a:r>
            <a:r>
              <a:rPr lang="de-CH" sz="1800" b="1" dirty="0" smtClean="0"/>
              <a:t> </a:t>
            </a:r>
            <a:r>
              <a:rPr lang="de-CH" sz="1800" b="1" dirty="0" err="1" smtClean="0"/>
              <a:t>sign</a:t>
            </a:r>
            <a:r>
              <a:rPr lang="de-CH" sz="1800" b="1" dirty="0" smtClean="0"/>
              <a:t> </a:t>
            </a:r>
            <a:r>
              <a:rPr lang="de-CH" sz="1800" b="1" dirty="0" err="1" smtClean="0"/>
              <a:t>up</a:t>
            </a:r>
            <a:r>
              <a:rPr lang="de-CH" sz="1800" b="1" dirty="0" smtClean="0"/>
              <a:t> </a:t>
            </a:r>
            <a:r>
              <a:rPr lang="de-CH" sz="1800" b="1" dirty="0" err="1" smtClean="0"/>
              <a:t>for</a:t>
            </a:r>
            <a:r>
              <a:rPr lang="de-CH" sz="1800" b="1" dirty="0" smtClean="0"/>
              <a:t> </a:t>
            </a:r>
            <a:br>
              <a:rPr lang="de-CH" sz="1800" b="1" dirty="0" smtClean="0"/>
            </a:br>
            <a:r>
              <a:rPr lang="de-CH" sz="1800" b="1" dirty="0" smtClean="0"/>
              <a:t>Beta-</a:t>
            </a:r>
            <a:r>
              <a:rPr lang="de-CH" sz="1800" b="1" dirty="0" err="1" smtClean="0"/>
              <a:t>testing</a:t>
            </a:r>
            <a:r>
              <a:rPr lang="de-CH" sz="1800" b="1" dirty="0" smtClean="0"/>
              <a:t>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CH" sz="1800" dirty="0"/>
          </a:p>
        </p:txBody>
      </p:sp>
    </p:spTree>
    <p:extLst>
      <p:ext uri="{BB962C8B-B14F-4D97-AF65-F5344CB8AC3E}">
        <p14:creationId xmlns:p14="http://schemas.microsoft.com/office/powerpoint/2010/main" val="1057491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Shape 155"/>
          <p:cNvSpPr>
            <a:spLocks noGrp="1"/>
          </p:cNvSpPr>
          <p:nvPr>
            <p:ph type="title"/>
          </p:nvPr>
        </p:nvSpPr>
        <p:spPr>
          <a:xfrm>
            <a:off x="5580112" y="0"/>
            <a:ext cx="3384503" cy="408096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lvl="0"/>
            <a:r>
              <a:rPr lang="de-CH" sz="1200" dirty="0" smtClean="0"/>
              <a:t>Source: Sue Barrell, Cg-17 WIGOS </a:t>
            </a:r>
            <a:r>
              <a:rPr lang="de-CH" sz="1200" dirty="0" err="1" smtClean="0"/>
              <a:t>side</a:t>
            </a:r>
            <a:r>
              <a:rPr lang="de-CH" sz="1200" dirty="0" smtClean="0"/>
              <a:t> </a:t>
            </a:r>
            <a:r>
              <a:rPr lang="de-CH" sz="1200" dirty="0" err="1" smtClean="0"/>
              <a:t>event</a:t>
            </a:r>
            <a:endParaRPr sz="1200" dirty="0"/>
          </a:p>
        </p:txBody>
      </p:sp>
      <p:sp>
        <p:nvSpPr>
          <p:cNvPr id="156" name="Shape 156"/>
          <p:cNvSpPr>
            <a:spLocks noGrp="1"/>
          </p:cNvSpPr>
          <p:nvPr>
            <p:ph type="sldNum" sz="quarter" idx="2"/>
          </p:nvPr>
        </p:nvSpPr>
        <p:spPr>
          <a:xfrm>
            <a:off x="5867402" y="6478589"/>
            <a:ext cx="1152525" cy="172815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 fontScale="77500" lnSpcReduction="20000"/>
          </a:bodyPr>
          <a:lstStyle/>
          <a:p>
            <a:pPr>
              <a:defRPr sz="1800"/>
            </a:pPr>
            <a:fld id="{86CB4B4D-7CA3-9044-876B-883B54F8677D}" type="slidenum">
              <a:rPr>
                <a:solidFill>
                  <a:srgbClr val="000000"/>
                </a:solidFill>
              </a:rPr>
              <a:pPr>
                <a:defRPr sz="1800"/>
              </a:pPr>
              <a:t>33</a:t>
            </a:fld>
            <a:endParaRPr>
              <a:solidFill>
                <a:srgbClr val="000000"/>
              </a:solidFill>
            </a:endParaRPr>
          </a:p>
        </p:txBody>
      </p:sp>
      <p:pic>
        <p:nvPicPr>
          <p:cNvPr id="157" name="image14.jpe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408096"/>
            <a:ext cx="9144000" cy="6333272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417403268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D MeteoSchweiz Variante 1">
  <a:themeElements>
    <a:clrScheme name="GSEDI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SED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CH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CH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GSEDI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SEDI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SEDI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SEDI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SEDI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SEDI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SEDI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SEDI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SEDI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SEDI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SEDI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SEDI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AEDEF"/>
      </a:accent5>
      <a:accent6>
        <a:srgbClr val="2D2D8A"/>
      </a:accent6>
      <a:hlink>
        <a:srgbClr val="0000FF"/>
      </a:hlink>
      <a:folHlink>
        <a:srgbClr val="FF00FF"/>
      </a:folHlink>
    </a:clrScheme>
    <a:fontScheme name="Default">
      <a:majorFont>
        <a:latin typeface="Avenir Roman"/>
        <a:ea typeface="Avenir Roman"/>
        <a:cs typeface="Avenir Roman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BBE0E3"/>
          </a:solidFill>
          <a:prstDash val="solid"/>
          <a:bevel/>
        </a:ln>
        <a:effectLst>
          <a:outerShdw blurRad="38100" dist="23000" dir="5400000" rotWithShape="0">
            <a:srgbClr val="000000">
              <a:alpha val="35000"/>
            </a:srgbClr>
          </a:outerShdw>
        </a:effectLst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140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BBE0E3"/>
          </a:solidFill>
          <a:prstDash val="solid"/>
          <a:bevel/>
        </a:ln>
        <a:effectLst>
          <a:outerShdw blurRad="38100" dist="23000" dir="5400000" rotWithShape="0">
            <a:srgbClr val="000000">
              <a:alpha val="35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140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3.xml><?xml version="1.0" encoding="utf-8"?>
<a:theme xmlns:a="http://schemas.openxmlformats.org/drawingml/2006/main" name="Body slide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7711EB1397DA214C991D0114E1C6705F" ma:contentTypeVersion="1" ma:contentTypeDescription="Ein neues Dokument erstellen." ma:contentTypeScope="" ma:versionID="4f497952251489acb7320a0ddcdc69ee">
  <xsd:schema xmlns:xsd="http://www.w3.org/2001/XMLSchema" xmlns:p="http://schemas.microsoft.com/office/2006/metadata/properties" xmlns:ns1="http://schemas.microsoft.com/sharepoint/v3" targetNamespace="http://schemas.microsoft.com/office/2006/metadata/properties" ma:root="true" ma:fieldsID="5e9f62132f8a72b8ccdf838efe357e29" ns1:_=""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dms="http://schemas.microsoft.com/office/2006/documentManagement/types" targetNamespace="http://schemas.microsoft.com/sharepoint/v3" elementFormDefault="qualified">
    <xsd:import namespace="http://schemas.microsoft.com/office/2006/documentManagement/types"/>
    <xsd:element name="PublishingStartDate" ma:index="8" nillable="true" ma:displayName="Geplantes Startdatum" ma:description="" ma:hidden="true" ma:internalName="PublishingStartDate">
      <xsd:simpleType>
        <xsd:restriction base="dms:Unknown"/>
      </xsd:simpleType>
    </xsd:element>
    <xsd:element name="PublishingExpirationDate" ma:index="9" nillable="true" ma:displayName="Geplantes Enddatum" ma:description="" ma:hidden="true" ma:internalName="PublishingExpirationDat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 ma:readOnly="tru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DEE9CD66-01A1-48D3-A44D-6CE49655947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8F031FF-B88D-427D-A541-B3BADEC17DB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3.xml><?xml version="1.0" encoding="utf-8"?>
<ds:datastoreItem xmlns:ds="http://schemas.openxmlformats.org/officeDocument/2006/customXml" ds:itemID="{B470CE0D-FADF-4C0F-90CA-E3B937E9A86B}">
  <ds:schemaRefs>
    <ds:schemaRef ds:uri="http://schemas.microsoft.com/sharepoint/v3"/>
    <ds:schemaRef ds:uri="http://schemas.microsoft.com/office/2006/documentManagement/types"/>
    <ds:schemaRef ds:uri="http://purl.org/dc/elements/1.1/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CD_MeteoSwiss_Var1_en</Template>
  <TotalTime>0</TotalTime>
  <Words>1604</Words>
  <Application>Microsoft Office PowerPoint</Application>
  <PresentationFormat>On-screen Show (4:3)</PresentationFormat>
  <Paragraphs>308</Paragraphs>
  <Slides>33</Slides>
  <Notes>3</Notes>
  <HiddenSlides>1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33</vt:i4>
      </vt:variant>
    </vt:vector>
  </HeadingPairs>
  <TitlesOfParts>
    <vt:vector size="36" baseType="lpstr">
      <vt:lpstr>CD MeteoSchweiz Variante 1</vt:lpstr>
      <vt:lpstr>Default</vt:lpstr>
      <vt:lpstr>Body slide</vt:lpstr>
      <vt:lpstr>WIGOS Metadata Standard  &amp; OSCAR/Surface development and implementation</vt:lpstr>
      <vt:lpstr>Acknowledgments</vt:lpstr>
      <vt:lpstr>PowerPoint Presentation</vt:lpstr>
      <vt:lpstr>About observations …</vt:lpstr>
      <vt:lpstr>Data or Metadata?</vt:lpstr>
      <vt:lpstr>WIS &amp; WIGOS Metadata</vt:lpstr>
      <vt:lpstr>WIGOS Metadata Standard</vt:lpstr>
      <vt:lpstr>TT-WMD Terms of Reference</vt:lpstr>
      <vt:lpstr>Profiling of WIGOS Metadata Standard</vt:lpstr>
      <vt:lpstr>Concepts of Time in WIGOS Metadata</vt:lpstr>
      <vt:lpstr>Concepts of Space in WIGOS Metadata</vt:lpstr>
      <vt:lpstr>Considerations for WIGOS Metadata</vt:lpstr>
      <vt:lpstr>Logical Data Model</vt:lpstr>
      <vt:lpstr>Why OSCAR/Surface?</vt:lpstr>
      <vt:lpstr>WIGOS RRR  (RRR = Rolling Review of Requirements)</vt:lpstr>
      <vt:lpstr>PowerPoint Presentation</vt:lpstr>
      <vt:lpstr>Web Application</vt:lpstr>
      <vt:lpstr>OSCAR quick access &amp; reports</vt:lpstr>
      <vt:lpstr>OSCAR search</vt:lpstr>
      <vt:lpstr>OSCAR search results</vt:lpstr>
      <vt:lpstr>OSCAR management console</vt:lpstr>
      <vt:lpstr>Security and user management</vt:lpstr>
      <vt:lpstr>Data integration</vt:lpstr>
      <vt:lpstr>What you can do for OSCAR</vt:lpstr>
      <vt:lpstr>PowerPoint Presentation</vt:lpstr>
      <vt:lpstr>Outlook</vt:lpstr>
      <vt:lpstr>Thanks for your attention!</vt:lpstr>
      <vt:lpstr>PowerPoint Presentation</vt:lpstr>
      <vt:lpstr>Data Integration «Vol A» 1. Basics</vt:lpstr>
      <vt:lpstr>Data Integration «Vol A» 2. Observations</vt:lpstr>
      <vt:lpstr>Data Integration «Vol A» 3. Schedules</vt:lpstr>
      <vt:lpstr>https://gawsisdepl.meteoswiss.ch/GAWSIS</vt:lpstr>
      <vt:lpstr>Source: Sue Barrell, Cg-17 WIGOS side event</vt:lpstr>
    </vt:vector>
  </TitlesOfParts>
  <Company>MeteoSwiss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OSCAR/Surface development and implementation</dc:title>
  <dc:creator>Klausen Jörg</dc:creator>
  <cp:lastModifiedBy>Klausen Jörg</cp:lastModifiedBy>
  <cp:revision>86</cp:revision>
  <cp:lastPrinted>2015-05-26T08:09:57Z</cp:lastPrinted>
  <dcterms:created xsi:type="dcterms:W3CDTF">2015-05-19T14:48:56Z</dcterms:created>
  <dcterms:modified xsi:type="dcterms:W3CDTF">2015-06-23T04:09:04Z</dcterms:modified>
</cp:coreProperties>
</file>