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48"/>
  </p:notesMasterIdLst>
  <p:handoutMasterIdLst>
    <p:handoutMasterId r:id="rId49"/>
  </p:handoutMasterIdLst>
  <p:sldIdLst>
    <p:sldId id="263" r:id="rId3"/>
    <p:sldId id="256" r:id="rId4"/>
    <p:sldId id="268" r:id="rId5"/>
    <p:sldId id="265" r:id="rId6"/>
    <p:sldId id="273" r:id="rId7"/>
    <p:sldId id="272" r:id="rId8"/>
    <p:sldId id="307" r:id="rId9"/>
    <p:sldId id="271" r:id="rId10"/>
    <p:sldId id="270" r:id="rId11"/>
    <p:sldId id="269" r:id="rId12"/>
    <p:sldId id="314" r:id="rId13"/>
    <p:sldId id="279" r:id="rId14"/>
    <p:sldId id="285" r:id="rId15"/>
    <p:sldId id="313" r:id="rId16"/>
    <p:sldId id="310" r:id="rId17"/>
    <p:sldId id="309" r:id="rId18"/>
    <p:sldId id="317" r:id="rId19"/>
    <p:sldId id="316" r:id="rId20"/>
    <p:sldId id="311" r:id="rId21"/>
    <p:sldId id="312" r:id="rId22"/>
    <p:sldId id="305" r:id="rId23"/>
    <p:sldId id="306" r:id="rId24"/>
    <p:sldId id="315" r:id="rId25"/>
    <p:sldId id="275" r:id="rId26"/>
    <p:sldId id="286" r:id="rId27"/>
    <p:sldId id="287" r:id="rId28"/>
    <p:sldId id="288" r:id="rId29"/>
    <p:sldId id="289" r:id="rId30"/>
    <p:sldId id="290" r:id="rId31"/>
    <p:sldId id="292" r:id="rId32"/>
    <p:sldId id="291" r:id="rId33"/>
    <p:sldId id="295" r:id="rId34"/>
    <p:sldId id="294" r:id="rId35"/>
    <p:sldId id="298" r:id="rId36"/>
    <p:sldId id="297" r:id="rId37"/>
    <p:sldId id="299" r:id="rId38"/>
    <p:sldId id="296" r:id="rId39"/>
    <p:sldId id="301" r:id="rId40"/>
    <p:sldId id="293" r:id="rId41"/>
    <p:sldId id="300" r:id="rId42"/>
    <p:sldId id="302" r:id="rId43"/>
    <p:sldId id="318" r:id="rId44"/>
    <p:sldId id="319" r:id="rId45"/>
    <p:sldId id="320" r:id="rId46"/>
    <p:sldId id="262" r:id="rId47"/>
  </p:sldIdLst>
  <p:sldSz cx="9144000" cy="6858000" type="screen4x3"/>
  <p:notesSz cx="6807200" cy="9939338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0000"/>
    <a:srgbClr val="003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3" autoAdjust="0"/>
    <p:restoredTop sz="94617" autoAdjust="0"/>
  </p:normalViewPr>
  <p:slideViewPr>
    <p:cSldViewPr>
      <p:cViewPr>
        <p:scale>
          <a:sx n="85" d="100"/>
          <a:sy n="85" d="100"/>
        </p:scale>
        <p:origin x="-720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838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838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838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720" y="4721186"/>
            <a:ext cx="5445760" cy="447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838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3603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965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8206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627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3705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1190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8254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2268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742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6354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08101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7606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421172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0159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25533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01801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73576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13828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48005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0641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50879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25638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18889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97974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75364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0218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37359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70448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08869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92767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3826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100630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22397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98055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51735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36242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932833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39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41569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357041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985341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060346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666884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297106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45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753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mailto:m.flannery@bom.gov.au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560" y="2492896"/>
            <a:ext cx="7921625" cy="1730375"/>
          </a:xfrm>
        </p:spPr>
        <p:txBody>
          <a:bodyPr/>
          <a:lstStyle/>
          <a:p>
            <a:r>
              <a:rPr lang="en-US" dirty="0"/>
              <a:t>Quality Assurance and Quality Control of the Australian Climate Data Record</a:t>
            </a:r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23528" y="5085184"/>
            <a:ext cx="3528392" cy="914400"/>
          </a:xfrm>
        </p:spPr>
        <p:txBody>
          <a:bodyPr/>
          <a:lstStyle/>
          <a:p>
            <a:r>
              <a:rPr lang="en-US" altLang="en-US" sz="1600" dirty="0">
                <a:latin typeface="Calibri" pitchFamily="34" charset="0"/>
              </a:rPr>
              <a:t>Meaghan Flannery</a:t>
            </a:r>
          </a:p>
          <a:p>
            <a:r>
              <a:rPr lang="en-US" altLang="en-US" sz="1600" dirty="0">
                <a:latin typeface="Calibri" pitchFamily="34" charset="0"/>
              </a:rPr>
              <a:t>Manager Data Quality Control Unit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/>
              <a:t>Ad hoc inter-</a:t>
            </a:r>
            <a:r>
              <a:rPr lang="en-US" sz="1200" dirty="0" err="1"/>
              <a:t>programme</a:t>
            </a:r>
            <a:r>
              <a:rPr lang="en-US" sz="1200" dirty="0"/>
              <a:t> workshop on representation of WIGOS and climate metadata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Outline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556792"/>
            <a:ext cx="8713788" cy="2880543"/>
          </a:xfrm>
        </p:spPr>
        <p:txBody>
          <a:bodyPr/>
          <a:lstStyle/>
          <a:p>
            <a:r>
              <a:rPr lang="en-AU" altLang="en-US" dirty="0">
                <a:ea typeface="ＭＳ Ｐゴシック" pitchFamily="34" charset="-128"/>
              </a:rPr>
              <a:t>Data Lifecycle and Data </a:t>
            </a:r>
            <a:r>
              <a:rPr lang="en-AU" altLang="en-US" dirty="0" smtClean="0">
                <a:ea typeface="ＭＳ Ｐゴシック" pitchFamily="34" charset="-128"/>
              </a:rPr>
              <a:t>Provenance</a:t>
            </a:r>
          </a:p>
          <a:p>
            <a:pPr marL="0" indent="0">
              <a:buNone/>
            </a:pPr>
            <a:endParaRPr lang="en-AU" altLang="en-US" dirty="0">
              <a:ea typeface="ＭＳ Ｐゴシック" pitchFamily="34" charset="-128"/>
            </a:endParaRPr>
          </a:p>
          <a:p>
            <a:r>
              <a:rPr lang="en-AU" altLang="en-US" dirty="0" smtClean="0">
                <a:ea typeface="ＭＳ Ｐゴシック" pitchFamily="34" charset="-128"/>
              </a:rPr>
              <a:t>Metadata</a:t>
            </a:r>
          </a:p>
          <a:p>
            <a:pPr marL="0" indent="0">
              <a:buNone/>
            </a:pPr>
            <a:endParaRPr lang="en-AU" altLang="en-US" dirty="0">
              <a:ea typeface="ＭＳ Ｐゴシック" pitchFamily="34" charset="-128"/>
            </a:endParaRPr>
          </a:p>
          <a:p>
            <a:r>
              <a:rPr lang="en-AU" altLang="en-US" dirty="0">
                <a:ea typeface="ＭＳ Ｐゴシック" pitchFamily="34" charset="-128"/>
              </a:rPr>
              <a:t>Quality Assurance (QA) and Quality Control (QC</a:t>
            </a:r>
            <a:r>
              <a:rPr lang="en-AU" altLang="en-US" dirty="0" smtClean="0">
                <a:ea typeface="ＭＳ Ｐゴシック" pitchFamily="34" charset="-128"/>
              </a:rPr>
              <a:t>)</a:t>
            </a:r>
          </a:p>
          <a:p>
            <a:pPr marL="0" indent="0">
              <a:buNone/>
            </a:pPr>
            <a:endParaRPr lang="en-AU" altLang="en-US" dirty="0">
              <a:ea typeface="ＭＳ Ｐゴシック" pitchFamily="34" charset="-128"/>
            </a:endParaRPr>
          </a:p>
          <a:p>
            <a:r>
              <a:rPr lang="en-AU" altLang="en-US" dirty="0">
                <a:ea typeface="ＭＳ Ｐゴシック" pitchFamily="34" charset="-128"/>
              </a:rPr>
              <a:t>Why QA/QC is important</a:t>
            </a:r>
          </a:p>
          <a:p>
            <a:pPr marL="0" indent="0">
              <a:buNone/>
            </a:pP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Data Lifecycle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1008335"/>
          </a:xfrm>
        </p:spPr>
        <p:txBody>
          <a:bodyPr/>
          <a:lstStyle/>
          <a:p>
            <a:pPr marL="0" indent="0">
              <a:spcBef>
                <a:spcPct val="50000"/>
              </a:spcBef>
              <a:buNone/>
            </a:pPr>
            <a:r>
              <a:rPr lang="en-AU" altLang="en-US" sz="2000" dirty="0"/>
              <a:t>The Data lifecycle:  …</a:t>
            </a:r>
            <a:r>
              <a:rPr lang="en-AU" altLang="en-US" sz="2000" i="1" dirty="0"/>
              <a:t>Documentation of all processes involved in the end product of a data point value from sensor through to final archive and product generation. </a:t>
            </a:r>
            <a:endParaRPr lang="en-AU" altLang="en-US" sz="2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3</a:t>
            </a:fld>
            <a:endParaRPr lang="en-GB" altLang="en-US"/>
          </a:p>
        </p:txBody>
      </p:sp>
      <p:pic>
        <p:nvPicPr>
          <p:cNvPr id="7" name="Picture 6" descr="observations sl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781300"/>
            <a:ext cx="3313113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omputer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2392363"/>
            <a:ext cx="2382837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ine 12"/>
          <p:cNvSpPr>
            <a:spLocks noChangeShapeType="1"/>
          </p:cNvSpPr>
          <p:nvPr/>
        </p:nvSpPr>
        <p:spPr bwMode="auto">
          <a:xfrm>
            <a:off x="3168650" y="4402138"/>
            <a:ext cx="847725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grpSp>
        <p:nvGrpSpPr>
          <p:cNvPr id="10" name="Group 8"/>
          <p:cNvGrpSpPr>
            <a:grpSpLocks/>
          </p:cNvGrpSpPr>
          <p:nvPr/>
        </p:nvGrpSpPr>
        <p:grpSpPr bwMode="auto">
          <a:xfrm>
            <a:off x="6046788" y="2457450"/>
            <a:ext cx="2640012" cy="2373313"/>
            <a:chOff x="3696" y="2115"/>
            <a:chExt cx="1663" cy="1495"/>
          </a:xfrm>
        </p:grpSpPr>
        <p:pic>
          <p:nvPicPr>
            <p:cNvPr id="11" name="Picture 9" descr="QM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2432"/>
              <a:ext cx="1663" cy="11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3923" y="2115"/>
              <a:ext cx="11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AU" altLang="en-US" b="1"/>
                <a:t>Quality Control</a:t>
              </a:r>
              <a:endParaRPr lang="en-US" altLang="en-US" b="1"/>
            </a:p>
          </p:txBody>
        </p:sp>
      </p:grpSp>
      <p:sp>
        <p:nvSpPr>
          <p:cNvPr id="13" name="Line 13"/>
          <p:cNvSpPr>
            <a:spLocks noChangeShapeType="1"/>
          </p:cNvSpPr>
          <p:nvPr/>
        </p:nvSpPr>
        <p:spPr bwMode="auto">
          <a:xfrm flipV="1">
            <a:off x="5045075" y="3465513"/>
            <a:ext cx="866775" cy="0"/>
          </a:xfrm>
          <a:prstGeom prst="line">
            <a:avLst/>
          </a:prstGeom>
          <a:noFill/>
          <a:ln w="635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 rot="201688">
            <a:off x="5045075" y="4395788"/>
            <a:ext cx="2533650" cy="808037"/>
          </a:xfrm>
          <a:custGeom>
            <a:avLst/>
            <a:gdLst>
              <a:gd name="T0" fmla="*/ 1598 w 1598"/>
              <a:gd name="T1" fmla="*/ 0 h 854"/>
              <a:gd name="T2" fmla="*/ 1496 w 1598"/>
              <a:gd name="T3" fmla="*/ 475 h 854"/>
              <a:gd name="T4" fmla="*/ 1062 w 1598"/>
              <a:gd name="T5" fmla="*/ 813 h 854"/>
              <a:gd name="T6" fmla="*/ 378 w 1598"/>
              <a:gd name="T7" fmla="*/ 723 h 854"/>
              <a:gd name="T8" fmla="*/ 0 w 1598"/>
              <a:gd name="T9" fmla="*/ 277 h 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98" h="854">
                <a:moveTo>
                  <a:pt x="1598" y="0"/>
                </a:moveTo>
                <a:cubicBezTo>
                  <a:pt x="1580" y="80"/>
                  <a:pt x="1585" y="340"/>
                  <a:pt x="1496" y="475"/>
                </a:cubicBezTo>
                <a:cubicBezTo>
                  <a:pt x="1407" y="610"/>
                  <a:pt x="1248" y="772"/>
                  <a:pt x="1062" y="813"/>
                </a:cubicBezTo>
                <a:cubicBezTo>
                  <a:pt x="876" y="854"/>
                  <a:pt x="555" y="812"/>
                  <a:pt x="378" y="723"/>
                </a:cubicBezTo>
                <a:cubicBezTo>
                  <a:pt x="201" y="634"/>
                  <a:pt x="79" y="370"/>
                  <a:pt x="0" y="277"/>
                </a:cubicBezTo>
              </a:path>
            </a:pathLst>
          </a:custGeom>
          <a:noFill/>
          <a:ln w="635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auto">
          <a:xfrm>
            <a:off x="3488531" y="5445224"/>
            <a:ext cx="3436937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defTabSz="914400" eaLnBrk="1" hangingPunct="1">
              <a:spcBef>
                <a:spcPct val="50000"/>
              </a:spcBef>
              <a:buFontTx/>
              <a:buChar char="•"/>
            </a:pPr>
            <a:r>
              <a:rPr lang="en-AU" altLang="en-US" sz="1800" dirty="0"/>
              <a:t>  High Quality Data Sets</a:t>
            </a:r>
          </a:p>
          <a:p>
            <a:pPr defTabSz="914400" eaLnBrk="1" hangingPunct="1">
              <a:spcBef>
                <a:spcPct val="50000"/>
              </a:spcBef>
              <a:buFontTx/>
              <a:buChar char="•"/>
            </a:pPr>
            <a:r>
              <a:rPr lang="en-AU" altLang="en-US" sz="1800" dirty="0"/>
              <a:t>  Product Generation</a:t>
            </a:r>
            <a:endParaRPr lang="en-US" altLang="en-US" sz="1800" dirty="0"/>
          </a:p>
        </p:txBody>
      </p:sp>
      <p:sp>
        <p:nvSpPr>
          <p:cNvPr id="16" name="Line 15"/>
          <p:cNvSpPr>
            <a:spLocks noChangeShapeType="1"/>
          </p:cNvSpPr>
          <p:nvPr/>
        </p:nvSpPr>
        <p:spPr bwMode="auto">
          <a:xfrm>
            <a:off x="4651037" y="5018859"/>
            <a:ext cx="0" cy="517104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Data Lifecycle</a:t>
            </a:r>
            <a:endParaRPr lang="en-GB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4897437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AU" altLang="en-US" sz="1400" b="1" dirty="0"/>
              <a:t>Data </a:t>
            </a:r>
            <a:r>
              <a:rPr lang="en-AU" altLang="en-US" sz="1400" b="1" dirty="0" smtClean="0"/>
              <a:t>generated</a:t>
            </a:r>
            <a:endParaRPr lang="en-AU" altLang="en-US" sz="1400" b="1" dirty="0"/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1400" dirty="0" smtClean="0"/>
              <a:t>	Sensor </a:t>
            </a:r>
            <a:r>
              <a:rPr lang="en-AU" altLang="en-US" sz="1400" dirty="0"/>
              <a:t>generates value either automatically; or data is manually read from an </a:t>
            </a:r>
            <a:r>
              <a:rPr lang="en-AU" altLang="en-US" sz="1400" dirty="0" smtClean="0"/>
              <a:t>instrument</a:t>
            </a:r>
            <a:r>
              <a:rPr lang="en-AU" altLang="en-US" sz="1400" dirty="0"/>
              <a:t>; or </a:t>
            </a:r>
            <a:r>
              <a:rPr lang="en-AU" altLang="en-US" sz="1400" dirty="0" smtClean="0"/>
              <a:t>	data </a:t>
            </a:r>
            <a:r>
              <a:rPr lang="en-AU" altLang="en-US" sz="1400" dirty="0"/>
              <a:t>is estimated from a non instrumental source</a:t>
            </a:r>
            <a:endParaRPr lang="en-AU" altLang="en-US" sz="1400" dirty="0"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n-AU" altLang="en-US" sz="1400" b="1" dirty="0" smtClean="0">
                <a:cs typeface="Arial" charset="0"/>
              </a:rPr>
              <a:t>Data </a:t>
            </a:r>
            <a:r>
              <a:rPr lang="en-AU" altLang="en-US" sz="1400" b="1" dirty="0">
                <a:cs typeface="Arial" charset="0"/>
              </a:rPr>
              <a:t>recorded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1400" dirty="0">
                <a:cs typeface="Arial" charset="0"/>
              </a:rPr>
              <a:t>	</a:t>
            </a:r>
            <a:r>
              <a:rPr lang="en-AU" altLang="en-US" sz="1400" dirty="0" smtClean="0">
                <a:cs typeface="Arial" charset="0"/>
              </a:rPr>
              <a:t>AWS or ASOS-CS </a:t>
            </a:r>
            <a:r>
              <a:rPr lang="en-AU" altLang="en-US" sz="1400" dirty="0">
                <a:cs typeface="Arial" charset="0"/>
              </a:rPr>
              <a:t>compiles data into parameter; or manually read value is entered into a </a:t>
            </a:r>
            <a:r>
              <a:rPr lang="en-AU" altLang="en-US" sz="1400" dirty="0" smtClean="0">
                <a:cs typeface="Arial" charset="0"/>
              </a:rPr>
              <a:t>	station record </a:t>
            </a:r>
          </a:p>
          <a:p>
            <a:pPr>
              <a:spcBef>
                <a:spcPct val="50000"/>
              </a:spcBef>
            </a:pPr>
            <a:r>
              <a:rPr lang="en-AU" altLang="en-US" sz="1400" b="1" dirty="0">
                <a:cs typeface="Arial" charset="0"/>
              </a:rPr>
              <a:t>Data transmitted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1400" dirty="0">
                <a:cs typeface="Arial" charset="0"/>
              </a:rPr>
              <a:t>	</a:t>
            </a:r>
            <a:r>
              <a:rPr lang="en-AU" altLang="en-US" sz="1400" dirty="0" smtClean="0">
                <a:cs typeface="Arial" charset="0"/>
              </a:rPr>
              <a:t>Data </a:t>
            </a:r>
            <a:r>
              <a:rPr lang="en-AU" altLang="en-US" sz="1400" dirty="0">
                <a:cs typeface="Arial" charset="0"/>
              </a:rPr>
              <a:t>is transmitted automatically by AWS </a:t>
            </a:r>
            <a:r>
              <a:rPr lang="en-AU" altLang="en-US" sz="1400" dirty="0" smtClean="0">
                <a:cs typeface="Arial" charset="0"/>
              </a:rPr>
              <a:t>or ASOS-CS (usually </a:t>
            </a:r>
            <a:r>
              <a:rPr lang="en-AU" altLang="en-US" sz="1400" dirty="0">
                <a:cs typeface="Arial" charset="0"/>
              </a:rPr>
              <a:t>via coded </a:t>
            </a:r>
            <a:r>
              <a:rPr lang="en-AU" altLang="en-US" sz="1400" dirty="0" smtClean="0">
                <a:cs typeface="Arial" charset="0"/>
              </a:rPr>
              <a:t>message); </a:t>
            </a:r>
            <a:r>
              <a:rPr lang="en-AU" altLang="en-US" sz="1400" dirty="0">
                <a:cs typeface="Arial" charset="0"/>
              </a:rPr>
              <a:t>or data is </a:t>
            </a:r>
            <a:r>
              <a:rPr lang="en-AU" altLang="en-US" sz="1400" dirty="0" smtClean="0">
                <a:cs typeface="Arial" charset="0"/>
              </a:rPr>
              <a:t>	manually </a:t>
            </a:r>
            <a:r>
              <a:rPr lang="en-AU" altLang="en-US" sz="1400" dirty="0">
                <a:cs typeface="Arial" charset="0"/>
              </a:rPr>
              <a:t>coded and transmitted</a:t>
            </a:r>
          </a:p>
          <a:p>
            <a:pPr>
              <a:spcBef>
                <a:spcPct val="50000"/>
              </a:spcBef>
            </a:pPr>
            <a:r>
              <a:rPr lang="en-AU" altLang="en-US" sz="1400" b="1" dirty="0" smtClean="0">
                <a:cs typeface="Arial" charset="0"/>
              </a:rPr>
              <a:t>Data </a:t>
            </a:r>
            <a:r>
              <a:rPr lang="en-AU" altLang="en-US" sz="1400" b="1" dirty="0">
                <a:cs typeface="Arial" charset="0"/>
              </a:rPr>
              <a:t>ingested into Database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1400" dirty="0">
                <a:cs typeface="Arial" charset="0"/>
              </a:rPr>
              <a:t>	</a:t>
            </a:r>
            <a:r>
              <a:rPr lang="en-AU" altLang="en-US" sz="1400" dirty="0" smtClean="0">
                <a:cs typeface="Arial" charset="0"/>
              </a:rPr>
              <a:t>Automatically </a:t>
            </a:r>
            <a:r>
              <a:rPr lang="en-AU" altLang="en-US" sz="1400" dirty="0">
                <a:cs typeface="Arial" charset="0"/>
              </a:rPr>
              <a:t>from message ingest or </a:t>
            </a:r>
            <a:r>
              <a:rPr lang="en-AU" altLang="en-US" sz="1400" dirty="0"/>
              <a:t>data is digitised after the event from the </a:t>
            </a:r>
            <a:r>
              <a:rPr lang="en-AU" altLang="en-US" sz="1400" dirty="0" smtClean="0"/>
              <a:t>station record</a:t>
            </a:r>
          </a:p>
          <a:p>
            <a:pPr marL="0" indent="0">
              <a:spcBef>
                <a:spcPct val="50000"/>
              </a:spcBef>
              <a:buNone/>
            </a:pPr>
            <a:endParaRPr lang="en-AU" altLang="en-US" sz="1400" dirty="0" smtClean="0"/>
          </a:p>
          <a:p>
            <a:r>
              <a:rPr lang="en-AU" altLang="en-US" sz="1400" b="1" dirty="0" smtClean="0"/>
              <a:t>Quality </a:t>
            </a:r>
            <a:r>
              <a:rPr lang="en-AU" altLang="en-US" sz="1400" b="1" dirty="0"/>
              <a:t>Control of raw data sets</a:t>
            </a:r>
          </a:p>
          <a:p>
            <a:pPr marL="0" indent="0">
              <a:buNone/>
            </a:pPr>
            <a:r>
              <a:rPr lang="en-AU" altLang="en-US" sz="1400" dirty="0" smtClean="0"/>
              <a:t>  	Raw </a:t>
            </a:r>
            <a:r>
              <a:rPr lang="en-AU" altLang="en-US" sz="1400" dirty="0"/>
              <a:t>data is assessed for relevance either automatically, semi-automatically or </a:t>
            </a:r>
            <a:r>
              <a:rPr lang="en-AU" altLang="en-US" sz="1400" dirty="0" smtClean="0"/>
              <a:t>manually</a:t>
            </a:r>
          </a:p>
          <a:p>
            <a:pPr marL="0" indent="0">
              <a:buNone/>
            </a:pPr>
            <a:endParaRPr lang="en-AU" altLang="en-US" sz="1400" dirty="0"/>
          </a:p>
          <a:p>
            <a:r>
              <a:rPr lang="en-AU" altLang="en-US" sz="1400" b="1" dirty="0" smtClean="0"/>
              <a:t>Value </a:t>
            </a:r>
            <a:r>
              <a:rPr lang="en-AU" altLang="en-US" sz="1400" b="1" dirty="0"/>
              <a:t>added datasets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1400" dirty="0" smtClean="0"/>
              <a:t>	High </a:t>
            </a:r>
            <a:r>
              <a:rPr lang="en-AU" altLang="en-US" sz="1400" dirty="0"/>
              <a:t>Quality Datasets using temporal analysis of record and homogenisation techniques </a:t>
            </a:r>
            <a:endParaRPr lang="en-US" altLang="en-US" sz="1400" dirty="0"/>
          </a:p>
          <a:p>
            <a:pPr>
              <a:spcBef>
                <a:spcPct val="50000"/>
              </a:spcBef>
              <a:buFontTx/>
              <a:buChar char="•"/>
            </a:pPr>
            <a:endParaRPr lang="en-AU" altLang="en-US" sz="1600" dirty="0">
              <a:solidFill>
                <a:srgbClr val="336699"/>
              </a:solidFill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Workshop on representation of WIGOS and climate metadata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Data Provenance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700808"/>
            <a:ext cx="8497639" cy="4249142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AU" altLang="en-US" sz="1800" dirty="0"/>
              <a:t>Data Provenance:  </a:t>
            </a:r>
            <a:r>
              <a:rPr lang="en-AU" altLang="en-US" sz="1800" i="1" dirty="0"/>
              <a:t>The ability to trace and verify the creation of data, how it has been used or moved among different databases, as well as altered throughout its lifecycle…</a:t>
            </a:r>
          </a:p>
          <a:p>
            <a:pPr>
              <a:spcBef>
                <a:spcPct val="50000"/>
              </a:spcBef>
            </a:pPr>
            <a:endParaRPr lang="en-AU" altLang="en-US" sz="1800" i="1" dirty="0"/>
          </a:p>
          <a:p>
            <a:pPr lvl="2">
              <a:spcBef>
                <a:spcPct val="50000"/>
              </a:spcBef>
            </a:pPr>
            <a:r>
              <a:rPr lang="en-AU" altLang="en-US" sz="1800" dirty="0"/>
              <a:t>Data Provenance provides for</a:t>
            </a:r>
          </a:p>
          <a:p>
            <a:pPr lvl="4">
              <a:spcBef>
                <a:spcPct val="50000"/>
              </a:spcBef>
              <a:buFontTx/>
              <a:buChar char="•"/>
            </a:pPr>
            <a:r>
              <a:rPr lang="en-AU" altLang="en-US" sz="1800" dirty="0"/>
              <a:t>  Traceability</a:t>
            </a:r>
          </a:p>
          <a:p>
            <a:pPr lvl="4">
              <a:spcBef>
                <a:spcPct val="50000"/>
              </a:spcBef>
              <a:buFontTx/>
              <a:buChar char="•"/>
            </a:pPr>
            <a:r>
              <a:rPr lang="en-AU" altLang="en-US" sz="1800" dirty="0"/>
              <a:t>  Reproducibility	</a:t>
            </a:r>
          </a:p>
          <a:p>
            <a:pPr lvl="4">
              <a:spcBef>
                <a:spcPct val="50000"/>
              </a:spcBef>
              <a:buFontTx/>
              <a:buChar char="•"/>
            </a:pPr>
            <a:r>
              <a:rPr lang="en-AU" altLang="en-US" sz="1800" dirty="0"/>
              <a:t>  Data Confidence</a:t>
            </a:r>
            <a:endParaRPr lang="en-US" altLang="en-US" sz="24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Data Provenance</a:t>
            </a:r>
            <a:endParaRPr lang="en-GB" altLang="en-US" dirty="0" smtClean="0"/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4897437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AU" altLang="en-US" sz="2400" b="1" dirty="0"/>
              <a:t>Data Provenance is achieved through</a:t>
            </a:r>
            <a:r>
              <a:rPr lang="en-AU" altLang="en-US" sz="2400" b="1" dirty="0" smtClean="0"/>
              <a:t>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2000" dirty="0" smtClean="0"/>
              <a:t>	Archiving </a:t>
            </a:r>
            <a:r>
              <a:rPr lang="en-AU" altLang="en-US" sz="2000" dirty="0"/>
              <a:t>and identifying data at all stages of it’s life cycle </a:t>
            </a:r>
            <a:r>
              <a:rPr lang="en-AU" altLang="en-US" sz="2000" dirty="0" smtClean="0"/>
              <a:t>i.e.</a:t>
            </a:r>
          </a:p>
          <a:p>
            <a:pPr lvl="1">
              <a:spcBef>
                <a:spcPct val="50000"/>
              </a:spcBef>
            </a:pPr>
            <a:r>
              <a:rPr lang="en-AU" altLang="en-US" sz="1600" dirty="0" smtClean="0"/>
              <a:t>Station </a:t>
            </a:r>
            <a:r>
              <a:rPr lang="en-AU" altLang="en-US" sz="1600" dirty="0"/>
              <a:t>record scans stored in addition to digitised </a:t>
            </a:r>
            <a:r>
              <a:rPr lang="en-AU" altLang="en-US" sz="1600" dirty="0" smtClean="0"/>
              <a:t>data</a:t>
            </a:r>
          </a:p>
          <a:p>
            <a:pPr lvl="1">
              <a:spcBef>
                <a:spcPct val="50000"/>
              </a:spcBef>
            </a:pPr>
            <a:r>
              <a:rPr lang="en-AU" altLang="en-US" sz="1600" dirty="0" smtClean="0"/>
              <a:t>AWS </a:t>
            </a:r>
            <a:r>
              <a:rPr lang="en-AU" altLang="en-US" sz="1600" dirty="0"/>
              <a:t>messages stored in addition to ingested </a:t>
            </a:r>
            <a:r>
              <a:rPr lang="en-AU" altLang="en-US" sz="1600" dirty="0" smtClean="0"/>
              <a:t>data</a:t>
            </a:r>
          </a:p>
          <a:p>
            <a:pPr lvl="1">
              <a:spcBef>
                <a:spcPct val="50000"/>
              </a:spcBef>
            </a:pPr>
            <a:r>
              <a:rPr lang="en-AU" altLang="en-US" sz="1600" dirty="0" smtClean="0"/>
              <a:t>Raw </a:t>
            </a:r>
            <a:r>
              <a:rPr lang="en-AU" altLang="en-US" sz="1600" dirty="0"/>
              <a:t>data stored in addition to the QC datasets and value added datasets </a:t>
            </a:r>
            <a:endParaRPr lang="en-AU" altLang="en-US" sz="1600" dirty="0" smtClean="0"/>
          </a:p>
          <a:p>
            <a:pPr lvl="1">
              <a:spcBef>
                <a:spcPct val="50000"/>
              </a:spcBef>
            </a:pPr>
            <a:r>
              <a:rPr lang="en-AU" altLang="en-US" sz="1600" dirty="0"/>
              <a:t>Metadata is ‘tied’ to the data record</a:t>
            </a:r>
            <a:endParaRPr lang="en-US" altLang="en-US" sz="1600" dirty="0"/>
          </a:p>
          <a:p>
            <a:pPr lvl="1">
              <a:spcBef>
                <a:spcPct val="50000"/>
              </a:spcBef>
            </a:pPr>
            <a:r>
              <a:rPr lang="en-AU" altLang="en-US" sz="1600" dirty="0" smtClean="0"/>
              <a:t>Complete </a:t>
            </a:r>
            <a:r>
              <a:rPr lang="en-AU" altLang="en-US" sz="1600" dirty="0"/>
              <a:t>audit trail </a:t>
            </a:r>
            <a:r>
              <a:rPr lang="en-AU" altLang="en-US" sz="1600" dirty="0" smtClean="0"/>
              <a:t>and monitoring of </a:t>
            </a:r>
            <a:r>
              <a:rPr lang="en-AU" altLang="en-US" sz="1600" dirty="0"/>
              <a:t>QC decisions and operator </a:t>
            </a:r>
            <a:r>
              <a:rPr lang="en-AU" altLang="en-US" sz="1600" dirty="0" smtClean="0"/>
              <a:t>ID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6</a:t>
            </a:fld>
            <a:endParaRPr lang="en-GB" altLang="en-US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1" y="4005064"/>
            <a:ext cx="8951912" cy="16843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Example of Risk to Data Provenance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4897437"/>
          </a:xfrm>
        </p:spPr>
        <p:txBody>
          <a:bodyPr/>
          <a:lstStyle/>
          <a:p>
            <a:pPr>
              <a:spcBef>
                <a:spcPct val="50000"/>
              </a:spcBef>
            </a:pPr>
            <a:endParaRPr lang="en-US" altLang="en-US" sz="2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7</a:t>
            </a:fld>
            <a:endParaRPr lang="en-GB" altLang="en-US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67544" y="1813441"/>
            <a:ext cx="1872580" cy="369332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AIFS Correction</a:t>
            </a:r>
            <a:endParaRPr kumimoji="0" lang="en-US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5760640" cy="538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08720"/>
            <a:ext cx="3648075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64" y="4509120"/>
            <a:ext cx="8581108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7235823" y="4725144"/>
            <a:ext cx="792163" cy="144463"/>
          </a:xfrm>
          <a:prstGeom prst="rect">
            <a:avLst/>
          </a:prstGeom>
          <a:solidFill>
            <a:srgbClr val="FF0000">
              <a:alpha val="39999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7235825" y="5661248"/>
            <a:ext cx="792163" cy="142875"/>
          </a:xfrm>
          <a:prstGeom prst="rect">
            <a:avLst/>
          </a:prstGeom>
          <a:solidFill>
            <a:srgbClr val="FF0000">
              <a:alpha val="39999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11188" y="1628775"/>
            <a:ext cx="3967753" cy="646331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Regional Correction that does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altLang="en-US" sz="1800" kern="0" dirty="0">
                <a:solidFill>
                  <a:srgbClr val="000000"/>
                </a:solidFill>
              </a:rPr>
              <a:t>n</a:t>
            </a:r>
            <a:r>
              <a:rPr lang="en-AU" altLang="en-US" sz="1800" kern="0" dirty="0" smtClean="0">
                <a:solidFill>
                  <a:srgbClr val="000000"/>
                </a:solidFill>
              </a:rPr>
              <a:t>ot meet data provenance guidelines</a:t>
            </a:r>
            <a:endParaRPr kumimoji="0" lang="en-US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4859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Metadata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916832"/>
            <a:ext cx="8641655" cy="3312591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AU" altLang="en-US" sz="2400" dirty="0"/>
              <a:t>Metadata: …</a:t>
            </a:r>
            <a:r>
              <a:rPr lang="en-AU" altLang="en-US" sz="2400" i="1" dirty="0"/>
              <a:t>A set of data that gives information about the data.</a:t>
            </a:r>
          </a:p>
          <a:p>
            <a:pPr>
              <a:spcBef>
                <a:spcPct val="50000"/>
              </a:spcBef>
            </a:pPr>
            <a:endParaRPr lang="en-AU" altLang="en-US" sz="2400" i="1" dirty="0"/>
          </a:p>
          <a:p>
            <a:pPr>
              <a:spcBef>
                <a:spcPct val="50000"/>
              </a:spcBef>
            </a:pPr>
            <a:r>
              <a:rPr lang="en-AU" altLang="en-US" sz="2400" dirty="0"/>
              <a:t>Metadata can be about the data </a:t>
            </a:r>
            <a:r>
              <a:rPr lang="en-AU" altLang="en-US" sz="2400" dirty="0" smtClean="0"/>
              <a:t>itself, how </a:t>
            </a:r>
            <a:r>
              <a:rPr lang="en-AU" altLang="en-US" sz="2400" dirty="0"/>
              <a:t>the data is </a:t>
            </a:r>
            <a:r>
              <a:rPr lang="en-AU" altLang="en-US" sz="2400" dirty="0" smtClean="0"/>
              <a:t>generated (parameter algorithms), and processed (including quality control method)</a:t>
            </a:r>
            <a:endParaRPr lang="en-AU" altLang="en-US" sz="2400" dirty="0"/>
          </a:p>
          <a:p>
            <a:pPr>
              <a:spcBef>
                <a:spcPct val="50000"/>
              </a:spcBef>
            </a:pPr>
            <a:endParaRPr lang="en-US" altLang="en-US" sz="2400" dirty="0">
              <a:solidFill>
                <a:srgbClr val="336699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Metadata Unpacked (Not a Definitive List)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497639" cy="5040783"/>
          </a:xfrm>
        </p:spPr>
        <p:txBody>
          <a:bodyPr/>
          <a:lstStyle/>
          <a:p>
            <a:r>
              <a:rPr lang="en-AU" altLang="en-US" sz="1600" dirty="0" smtClean="0">
                <a:ea typeface="ＭＳ Ｐゴシック" pitchFamily="34" charset="-128"/>
              </a:rPr>
              <a:t>Data </a:t>
            </a:r>
            <a:r>
              <a:rPr lang="en-AU" altLang="en-US" sz="1600" dirty="0">
                <a:ea typeface="ＭＳ Ｐゴシック" pitchFamily="34" charset="-128"/>
              </a:rPr>
              <a:t>/ sensor / station location </a:t>
            </a:r>
            <a:endParaRPr lang="en-AU" altLang="en-US" sz="1600" dirty="0" smtClean="0">
              <a:ea typeface="ＭＳ Ｐゴシック" pitchFamily="34" charset="-128"/>
            </a:endParaRPr>
          </a:p>
          <a:p>
            <a:r>
              <a:rPr lang="en-AU" altLang="en-US" sz="1600" dirty="0" smtClean="0">
                <a:ea typeface="ＭＳ Ｐゴシック" pitchFamily="34" charset="-128"/>
              </a:rPr>
              <a:t>Sensor metrics / specifications / User Acceptance Testing</a:t>
            </a:r>
            <a:endParaRPr lang="en-AU" altLang="en-US" sz="1600" dirty="0">
              <a:ea typeface="ＭＳ Ｐゴシック" pitchFamily="34" charset="-128"/>
            </a:endParaRPr>
          </a:p>
          <a:p>
            <a:r>
              <a:rPr lang="en-AU" altLang="en-US" sz="1600" dirty="0" smtClean="0">
                <a:ea typeface="ＭＳ Ｐゴシック" pitchFamily="34" charset="-128"/>
              </a:rPr>
              <a:t>Type </a:t>
            </a:r>
            <a:r>
              <a:rPr lang="en-AU" altLang="en-US" sz="1600" dirty="0">
                <a:ea typeface="ＭＳ Ｐゴシック" pitchFamily="34" charset="-128"/>
              </a:rPr>
              <a:t>of instrument / Instrument ID / AWS </a:t>
            </a:r>
            <a:r>
              <a:rPr lang="en-AU" altLang="en-US" sz="1600" dirty="0" smtClean="0">
                <a:ea typeface="ＭＳ Ｐゴシック" pitchFamily="34" charset="-128"/>
              </a:rPr>
              <a:t>type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AWS algorithms for parameter generation</a:t>
            </a:r>
            <a:endParaRPr lang="en-AU" altLang="en-US" sz="1600" dirty="0">
              <a:ea typeface="ＭＳ Ｐゴシック" pitchFamily="34" charset="-128"/>
            </a:endParaRPr>
          </a:p>
          <a:p>
            <a:r>
              <a:rPr lang="en-AU" altLang="en-US" sz="1600" dirty="0" smtClean="0">
                <a:ea typeface="ＭＳ Ｐゴシック" pitchFamily="34" charset="-128"/>
              </a:rPr>
              <a:t>Time </a:t>
            </a:r>
            <a:r>
              <a:rPr lang="en-AU" altLang="en-US" sz="1600" dirty="0">
                <a:ea typeface="ＭＳ Ｐゴシック" pitchFamily="34" charset="-128"/>
              </a:rPr>
              <a:t>of </a:t>
            </a:r>
            <a:r>
              <a:rPr lang="en-AU" altLang="en-US" sz="1600" dirty="0" smtClean="0">
                <a:ea typeface="ＭＳ Ｐゴシック" pitchFamily="34" charset="-128"/>
              </a:rPr>
              <a:t>observation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Ingest method</a:t>
            </a:r>
            <a:endParaRPr lang="en-AU" altLang="en-US" sz="1600" dirty="0">
              <a:ea typeface="ＭＳ Ｐゴシック" pitchFamily="34" charset="-128"/>
            </a:endParaRPr>
          </a:p>
          <a:p>
            <a:r>
              <a:rPr lang="en-AU" altLang="en-US" sz="1600" dirty="0" smtClean="0">
                <a:ea typeface="ＭＳ Ｐゴシック" pitchFamily="34" charset="-128"/>
              </a:rPr>
              <a:t>Station </a:t>
            </a:r>
            <a:r>
              <a:rPr lang="en-AU" altLang="en-US" sz="1600" dirty="0">
                <a:ea typeface="ＭＳ Ｐゴシック" pitchFamily="34" charset="-128"/>
              </a:rPr>
              <a:t>elevation and topography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Instrument </a:t>
            </a:r>
            <a:r>
              <a:rPr lang="en-AU" altLang="en-US" sz="1600" dirty="0">
                <a:ea typeface="ＭＳ Ｐゴシック" pitchFamily="34" charset="-128"/>
              </a:rPr>
              <a:t>calibration and checks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Station </a:t>
            </a:r>
            <a:r>
              <a:rPr lang="en-AU" altLang="en-US" sz="1600" dirty="0">
                <a:ea typeface="ＭＳ Ｐゴシック" pitchFamily="34" charset="-128"/>
              </a:rPr>
              <a:t>history file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Site </a:t>
            </a:r>
            <a:r>
              <a:rPr lang="en-AU" altLang="en-US" sz="1600" dirty="0">
                <a:ea typeface="ＭＳ Ｐゴシック" pitchFamily="34" charset="-128"/>
              </a:rPr>
              <a:t>exposure and site </a:t>
            </a:r>
            <a:r>
              <a:rPr lang="en-AU" altLang="en-US" sz="1600" dirty="0" smtClean="0">
                <a:ea typeface="ＭＳ Ｐゴシック" pitchFamily="34" charset="-128"/>
              </a:rPr>
              <a:t>diagrams / photographs </a:t>
            </a:r>
            <a:r>
              <a:rPr lang="en-AU" altLang="en-US" sz="1600" dirty="0">
                <a:ea typeface="ＭＳ Ｐゴシック" pitchFamily="34" charset="-128"/>
              </a:rPr>
              <a:t>with skyline imagery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Inspection </a:t>
            </a:r>
            <a:r>
              <a:rPr lang="en-AU" altLang="en-US" sz="1600" dirty="0">
                <a:ea typeface="ＭＳ Ｐゴシック" pitchFamily="34" charset="-128"/>
              </a:rPr>
              <a:t>visits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Staff training (level of competency)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Original data (hardcopy, or archival quality image; message storage)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Data transmission, ingestion and storage process for hardcopy and electronic data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Quality control / processing algorithms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Quality control flagging process (justifications for flags and operator ID)</a:t>
            </a:r>
          </a:p>
          <a:p>
            <a:r>
              <a:rPr lang="en-AU" altLang="en-US" sz="1600" dirty="0" smtClean="0">
                <a:ea typeface="ＭＳ Ｐゴシック" pitchFamily="34" charset="-128"/>
              </a:rPr>
              <a:t>And ….</a:t>
            </a:r>
            <a:endParaRPr lang="en-US" altLang="en-US" sz="16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Verdana" pitchFamily="34" charset="0"/>
                <a:ea typeface="ＭＳ Ｐゴシック" pitchFamily="34" charset="-128"/>
              </a:rPr>
              <a:t>Metadata Standard Examples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10</a:t>
            </a:fld>
            <a:endParaRPr lang="en-GB" altLang="en-US"/>
          </a:p>
        </p:txBody>
      </p:sp>
      <p:pic>
        <p:nvPicPr>
          <p:cNvPr id="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600200"/>
            <a:ext cx="4392613" cy="4075113"/>
          </a:xfrm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592" y="764704"/>
            <a:ext cx="3038475" cy="324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08920"/>
            <a:ext cx="3260725" cy="358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62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Verdana" pitchFamily="34" charset="0"/>
                <a:ea typeface="ＭＳ Ｐゴシック" pitchFamily="34" charset="-128"/>
              </a:rPr>
              <a:t>Metadata </a:t>
            </a:r>
            <a:r>
              <a:rPr lang="en-AU" altLang="en-US" dirty="0" smtClean="0">
                <a:latin typeface="Verdana" pitchFamily="34" charset="0"/>
                <a:ea typeface="ＭＳ Ｐゴシック" pitchFamily="34" charset="-128"/>
              </a:rPr>
              <a:t>Siting - </a:t>
            </a:r>
            <a:r>
              <a:rPr lang="en-AU" altLang="en-US" dirty="0" err="1" smtClean="0">
                <a:latin typeface="Verdana" pitchFamily="34" charset="0"/>
                <a:ea typeface="ＭＳ Ｐゴシック" pitchFamily="34" charset="-128"/>
              </a:rPr>
              <a:t>SitesDB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11</a:t>
            </a:fld>
            <a:endParaRPr lang="en-GB" altLang="en-US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72053"/>
            <a:ext cx="3215316" cy="241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637829" cy="3659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069755"/>
            <a:ext cx="216217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680" y="3680247"/>
            <a:ext cx="3317023" cy="245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53705"/>
            <a:ext cx="2553585" cy="2881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74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Metadata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4897437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AU" altLang="en-US" sz="2400" b="1" dirty="0"/>
              <a:t>Metadata of Method and Process</a:t>
            </a:r>
          </a:p>
          <a:p>
            <a:pPr marL="0" indent="0">
              <a:spcBef>
                <a:spcPct val="50000"/>
              </a:spcBef>
              <a:buNone/>
            </a:pPr>
            <a:endParaRPr lang="en-AU" altLang="en-US" sz="2000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AU" altLang="en-US" sz="2000" dirty="0" smtClean="0"/>
              <a:t>Algorithms </a:t>
            </a:r>
            <a:r>
              <a:rPr lang="en-AU" altLang="en-US" sz="2000" dirty="0"/>
              <a:t>used to generate data at the </a:t>
            </a:r>
            <a:r>
              <a:rPr lang="en-AU" altLang="en-US" sz="2000" dirty="0" smtClean="0"/>
              <a:t>AWS / ASOS-CS </a:t>
            </a:r>
            <a:r>
              <a:rPr lang="en-AU" altLang="en-US" sz="2000" dirty="0"/>
              <a:t>and manual observation procedures</a:t>
            </a:r>
            <a:r>
              <a:rPr lang="en-AU" altLang="en-US" sz="2000" dirty="0" smtClean="0"/>
              <a:t>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AU" altLang="en-US" sz="2000" dirty="0" smtClean="0"/>
              <a:t>Ingest and data transmission process</a:t>
            </a:r>
            <a:endParaRPr lang="en-AU" altLang="en-US" sz="2000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AU" altLang="en-US" sz="2000" dirty="0" smtClean="0"/>
              <a:t>QC </a:t>
            </a:r>
            <a:r>
              <a:rPr lang="en-AU" altLang="en-US" sz="2000" dirty="0"/>
              <a:t>algorithms and procedures used to identify suspect data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AU" altLang="en-US" sz="2000" dirty="0" smtClean="0"/>
              <a:t>Flagging </a:t>
            </a:r>
            <a:r>
              <a:rPr lang="en-AU" altLang="en-US" sz="2000" dirty="0"/>
              <a:t>procedures for data quality and data </a:t>
            </a:r>
            <a:r>
              <a:rPr lang="en-AU" altLang="en-US" sz="2000" dirty="0" smtClean="0"/>
              <a:t>source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AU" altLang="en-US" sz="2000" dirty="0" smtClean="0"/>
              <a:t>Supervision and adherence to best practice and WMO guidelines</a:t>
            </a:r>
            <a:endParaRPr lang="en-AU" altLang="en-US" sz="2000" dirty="0"/>
          </a:p>
          <a:p>
            <a:pPr>
              <a:spcBef>
                <a:spcPct val="50000"/>
              </a:spcBef>
              <a:buFontTx/>
              <a:buChar char="•"/>
            </a:pPr>
            <a:endParaRPr lang="en-AU" altLang="en-US" sz="2000" dirty="0"/>
          </a:p>
          <a:p>
            <a:pPr marL="0" indent="0">
              <a:spcBef>
                <a:spcPct val="50000"/>
              </a:spcBef>
              <a:buNone/>
            </a:pPr>
            <a:r>
              <a:rPr lang="en-AU" altLang="en-US" sz="2400" i="1" dirty="0"/>
              <a:t>Metadata provides confidence in the data for the user</a:t>
            </a:r>
            <a:endParaRPr lang="en-US" altLang="en-US" sz="2400" i="1" dirty="0"/>
          </a:p>
          <a:p>
            <a:pPr>
              <a:spcBef>
                <a:spcPct val="50000"/>
              </a:spcBef>
            </a:pPr>
            <a:endParaRPr lang="en-US" altLang="en-US" sz="2000" dirty="0">
              <a:solidFill>
                <a:srgbClr val="336699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341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The Importance of 'Metadata' - Sensor</a:t>
            </a:r>
          </a:p>
        </p:txBody>
      </p:sp>
      <p:sp>
        <p:nvSpPr>
          <p:cNvPr id="717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250824" y="1052513"/>
            <a:ext cx="8641655" cy="4897437"/>
          </a:xfrm>
        </p:spPr>
        <p:txBody>
          <a:bodyPr/>
          <a:lstStyle/>
          <a:p>
            <a:pPr marL="0" indent="0">
              <a:spcBef>
                <a:spcPct val="50000"/>
              </a:spcBef>
              <a:buNone/>
            </a:pPr>
            <a:r>
              <a:rPr lang="en-AU" altLang="en-US" sz="2000" dirty="0">
                <a:latin typeface="Comic Sans MS" pitchFamily="66" charset="0"/>
              </a:rPr>
              <a:t>Flinders Reef - 200783</a:t>
            </a:r>
            <a:endParaRPr lang="en-US" altLang="en-US" sz="2000" dirty="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altLang="en-US" sz="2000" dirty="0">
              <a:solidFill>
                <a:srgbClr val="336699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13</a:t>
            </a:fld>
            <a:endParaRPr lang="en-GB" altLang="en-US"/>
          </a:p>
        </p:txBody>
      </p:sp>
      <p:pic>
        <p:nvPicPr>
          <p:cNvPr id="6" name="Picture 5" descr="flinders reef 20080312 to 200803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213"/>
            <a:ext cx="4643438" cy="2773362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linders Ree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1052513"/>
            <a:ext cx="5465762" cy="4100512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sitesdb flinders ree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2963"/>
            <a:ext cx="9144000" cy="1368425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71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 - Sensor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14</a:t>
            </a:fld>
            <a:endParaRPr lang="en-GB" altLang="en-US"/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2736"/>
            <a:ext cx="6856412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20" y="5445224"/>
            <a:ext cx="824388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66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</a:t>
            </a:r>
            <a:br>
              <a:rPr lang="en-GB" altLang="en-US" dirty="0" smtClean="0"/>
            </a:br>
            <a:r>
              <a:rPr lang="en-GB" altLang="en-US" dirty="0" smtClean="0"/>
              <a:t>Faulty Humidity Sensor – Flinders Island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15</a:t>
            </a:fld>
            <a:endParaRPr lang="en-GB" altLang="en-US"/>
          </a:p>
        </p:txBody>
      </p:sp>
      <p:pic>
        <p:nvPicPr>
          <p:cNvPr id="5" name="Picture 6" descr="insp conf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48" y="1473197"/>
            <a:ext cx="7173644" cy="485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2"/>
          <p:cNvSpPr>
            <a:spLocks noChangeArrowheads="1"/>
          </p:cNvSpPr>
          <p:nvPr/>
        </p:nvSpPr>
        <p:spPr bwMode="auto">
          <a:xfrm rot="5400000">
            <a:off x="1612474" y="2169245"/>
            <a:ext cx="792163" cy="2873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 rot="5400000">
            <a:off x="4535612" y="2577272"/>
            <a:ext cx="792163" cy="2873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auto">
          <a:xfrm rot="5400000">
            <a:off x="5471716" y="2286415"/>
            <a:ext cx="792163" cy="2873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 rot="16200000">
            <a:off x="7127900" y="4041452"/>
            <a:ext cx="792162" cy="287338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0000"/>
              </a:gs>
            </a:gsLst>
            <a:lin ang="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0090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</a:t>
            </a:r>
            <a:r>
              <a:rPr lang="en-GB" altLang="en-US" dirty="0" smtClean="0"/>
              <a:t>'Metadata'</a:t>
            </a:r>
            <a:br>
              <a:rPr lang="en-GB" altLang="en-US" dirty="0" smtClean="0"/>
            </a:br>
            <a:r>
              <a:rPr lang="en-GB" altLang="en-US" dirty="0" smtClean="0"/>
              <a:t>Faulty </a:t>
            </a:r>
            <a:r>
              <a:rPr lang="en-GB" altLang="en-US" dirty="0"/>
              <a:t>Humidity Sensor – Flinders Island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16</a:t>
            </a:fld>
            <a:endParaRPr lang="en-GB" altLang="en-US"/>
          </a:p>
        </p:txBody>
      </p:sp>
      <p:pic>
        <p:nvPicPr>
          <p:cNvPr id="8" name="Picture 4" descr="insp conf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1437"/>
            <a:ext cx="8316416" cy="48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187624" y="1997076"/>
            <a:ext cx="2803525" cy="423862"/>
          </a:xfrm>
          <a:prstGeom prst="rect">
            <a:avLst/>
          </a:prstGeom>
          <a:solidFill>
            <a:srgbClr val="FFFFFF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  <a:buClrTx/>
              <a:buFontTx/>
              <a:buNone/>
            </a:pPr>
            <a:r>
              <a:rPr lang="en-AU" altLang="en-US" sz="18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Normal sensor function</a:t>
            </a:r>
            <a:endParaRPr lang="en-US" altLang="en-US" sz="1800" b="1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6804248" y="2097162"/>
            <a:ext cx="0" cy="3384550"/>
          </a:xfrm>
          <a:prstGeom prst="line">
            <a:avLst/>
          </a:prstGeom>
          <a:noFill/>
          <a:ln w="76200">
            <a:solidFill>
              <a:srgbClr val="FF33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314" y="2924944"/>
            <a:ext cx="1354137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109" y="2110640"/>
            <a:ext cx="2177157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7191412" y="1954955"/>
            <a:ext cx="1882246" cy="646331"/>
          </a:xfrm>
          <a:prstGeom prst="rect">
            <a:avLst/>
          </a:prstGeom>
          <a:solidFill>
            <a:srgbClr val="FFFFFF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AU" altLang="en-US" sz="1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Data Flagged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AU" altLang="en-US" sz="1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Back to this </a:t>
            </a:r>
            <a:r>
              <a:rPr lang="en-AU" altLang="en-US" sz="18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pt</a:t>
            </a:r>
            <a:endParaRPr lang="en-US" altLang="en-US" sz="18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73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</a:t>
            </a:r>
            <a:br>
              <a:rPr lang="en-GB" altLang="en-US" dirty="0" smtClean="0"/>
            </a:br>
            <a:r>
              <a:rPr lang="en-GB" altLang="en-US" dirty="0" smtClean="0"/>
              <a:t>Faulty Humidity Sensor – </a:t>
            </a:r>
            <a:r>
              <a:rPr lang="en-GB" altLang="en-US" dirty="0" err="1" smtClean="0"/>
              <a:t>Ngayawili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17</a:t>
            </a:fld>
            <a:endParaRPr lang="en-GB" alt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090462"/>
            <a:ext cx="8064896" cy="5185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9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</a:t>
            </a:r>
            <a:br>
              <a:rPr lang="en-GB" altLang="en-US" dirty="0" smtClean="0"/>
            </a:br>
            <a:r>
              <a:rPr lang="en-GB" altLang="en-US" dirty="0" smtClean="0"/>
              <a:t>Faulty Humidity Sensor – </a:t>
            </a:r>
            <a:r>
              <a:rPr lang="en-GB" altLang="en-US" dirty="0" err="1" smtClean="0"/>
              <a:t>Ngayawili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18</a:t>
            </a:fld>
            <a:endParaRPr lang="en-GB" altLang="en-US"/>
          </a:p>
        </p:txBody>
      </p:sp>
      <p:pic>
        <p:nvPicPr>
          <p:cNvPr id="11" name="Picture 5" descr="ngayawil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6" y="1196752"/>
            <a:ext cx="6191250" cy="4991100"/>
          </a:xfrm>
          <a:prstGeom prst="rect">
            <a:avLst/>
          </a:prstGeom>
          <a:noFill/>
          <a:ln w="57150">
            <a:solidFill>
              <a:srgbClr val="EE941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ngayawili c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16563"/>
            <a:ext cx="9126538" cy="37465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ngayawili sitesd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1341438"/>
            <a:ext cx="8594725" cy="204946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9"/>
          <p:cNvSpPr>
            <a:spLocks noChangeArrowheads="1"/>
          </p:cNvSpPr>
          <p:nvPr/>
        </p:nvSpPr>
        <p:spPr bwMode="auto">
          <a:xfrm>
            <a:off x="3247005" y="3933056"/>
            <a:ext cx="647700" cy="647700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>
              <a:spcBef>
                <a:spcPct val="0"/>
              </a:spcBef>
              <a:buClrTx/>
              <a:buFontTx/>
              <a:buNone/>
            </a:pPr>
            <a:endParaRPr lang="en-AU" sz="360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5" name="Line 10"/>
          <p:cNvSpPr>
            <a:spLocks noChangeShapeType="1"/>
          </p:cNvSpPr>
          <p:nvPr/>
        </p:nvSpPr>
        <p:spPr bwMode="auto">
          <a:xfrm flipH="1">
            <a:off x="3926273" y="3825082"/>
            <a:ext cx="2232025" cy="3603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0"/>
              </a:spcBef>
              <a:buClrTx/>
              <a:buFontTx/>
              <a:buNone/>
            </a:pPr>
            <a:endParaRPr lang="en-AU" sz="3600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187901" y="3645024"/>
            <a:ext cx="2759075" cy="1462088"/>
          </a:xfrm>
          <a:prstGeom prst="rect">
            <a:avLst/>
          </a:prstGeom>
          <a:solidFill>
            <a:srgbClr val="FFFFFF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Dew Point is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too high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alt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Rotronics</a:t>
            </a:r>
            <a:r>
              <a:rPr kumimoji="0" lang="en-AU" altLang="en-US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 MP101-T4-W4W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Humidity Probe</a:t>
            </a:r>
            <a:endParaRPr kumimoji="0" lang="en-US" altLang="en-US" sz="16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32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 - Practices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4" name="Rectangle 3"/>
          <p:cNvSpPr/>
          <p:nvPr/>
        </p:nvSpPr>
        <p:spPr>
          <a:xfrm>
            <a:off x="179512" y="1556792"/>
            <a:ext cx="1584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altLang="en-US" sz="1600" b="1" i="1" dirty="0"/>
              <a:t>Alice Springs M.O</a:t>
            </a:r>
            <a:r>
              <a:rPr lang="en-AU" altLang="en-US" sz="1600" b="1" i="1" dirty="0" smtClean="0"/>
              <a:t>.</a:t>
            </a:r>
            <a:endParaRPr lang="en-AU" altLang="en-US" sz="1600" b="1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94" y="1268716"/>
            <a:ext cx="7188348" cy="5099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663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 - Practices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20</a:t>
            </a:fld>
            <a:endParaRPr lang="en-GB" altLang="en-US"/>
          </a:p>
        </p:txBody>
      </p:sp>
      <p:sp>
        <p:nvSpPr>
          <p:cNvPr id="4" name="Rectangle 3"/>
          <p:cNvSpPr/>
          <p:nvPr/>
        </p:nvSpPr>
        <p:spPr>
          <a:xfrm>
            <a:off x="250825" y="908720"/>
            <a:ext cx="1584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altLang="en-US" sz="1600" b="1" i="1" dirty="0"/>
              <a:t>Alice Springs M.O</a:t>
            </a:r>
            <a:r>
              <a:rPr lang="en-AU" altLang="en-US" sz="1600" b="1" i="1" dirty="0" smtClean="0"/>
              <a:t>.</a:t>
            </a:r>
            <a:endParaRPr lang="en-AU" altLang="en-US" sz="1600" b="1" i="1" dirty="0"/>
          </a:p>
        </p:txBody>
      </p:sp>
      <p:pic>
        <p:nvPicPr>
          <p:cNvPr id="7" name="Picture 4" descr="alice springs dewpoints  Oct 2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09" y="1516430"/>
            <a:ext cx="7401735" cy="4745171"/>
          </a:xfrm>
          <a:prstGeom prst="rect">
            <a:avLst/>
          </a:prstGeom>
          <a:noFill/>
          <a:ln w="38100">
            <a:solidFill>
              <a:srgbClr val="EE941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zo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288" y="936263"/>
            <a:ext cx="2424112" cy="502126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ine 7"/>
          <p:cNvSpPr>
            <a:spLocks noChangeShapeType="1"/>
          </p:cNvSpPr>
          <p:nvPr/>
        </p:nvSpPr>
        <p:spPr bwMode="auto">
          <a:xfrm flipH="1">
            <a:off x="2843808" y="4869160"/>
            <a:ext cx="361248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751869" y="3573016"/>
            <a:ext cx="1008062" cy="189000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7476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 - Practices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21</a:t>
            </a:fld>
            <a:endParaRPr lang="en-GB" altLang="en-US"/>
          </a:p>
        </p:txBody>
      </p:sp>
      <p:pic>
        <p:nvPicPr>
          <p:cNvPr id="6" name="Picture 2" descr="Mildura screen wash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3238"/>
            <a:ext cx="7572375" cy="4524375"/>
          </a:xfrm>
          <a:prstGeom prst="rect">
            <a:avLst/>
          </a:prstGeom>
          <a:noFill/>
          <a:ln w="38100">
            <a:solidFill>
              <a:srgbClr val="EE941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55650" y="980728"/>
            <a:ext cx="1944687" cy="66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AU" altLang="en-US" sz="1600" b="1" i="1" dirty="0"/>
              <a:t>Mildura M.O.</a:t>
            </a:r>
          </a:p>
          <a:p>
            <a:r>
              <a:rPr lang="en-AU" altLang="en-US" sz="1400" b="1" i="1" dirty="0"/>
              <a:t>Noon 2008-05-08</a:t>
            </a:r>
            <a:endParaRPr lang="en-US" altLang="en-US" sz="1400" b="1" i="1" dirty="0"/>
          </a:p>
        </p:txBody>
      </p:sp>
    </p:spTree>
    <p:extLst>
      <p:ext uri="{BB962C8B-B14F-4D97-AF65-F5344CB8AC3E}">
        <p14:creationId xmlns:p14="http://schemas.microsoft.com/office/powerpoint/2010/main" val="158556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'Metadata</a:t>
            </a:r>
            <a:r>
              <a:rPr lang="en-GB" altLang="en-US" dirty="0" smtClean="0"/>
              <a:t>' - Practices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22</a:t>
            </a:fld>
            <a:endParaRPr lang="en-GB" altLang="en-US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7313" y="1023938"/>
            <a:ext cx="9094787" cy="5324475"/>
          </a:xfrm>
          <a:prstGeom prst="rect">
            <a:avLst/>
          </a:prstGeom>
          <a:solidFill>
            <a:srgbClr val="FFFFFF"/>
          </a:solidFill>
          <a:ln w="38100">
            <a:solidFill>
              <a:srgbClr val="EE941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Metar</a:t>
            </a:r>
            <a:endParaRPr kumimoji="0" lang="en-US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2008-05-08 12:00 MSLP=1023.8 SLP=1017.5 AT=16.4 WB=12.8 DWPT=9.4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 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OneMinute</a:t>
            </a: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Data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2008-05-08 12:00 MSLP=1023.9 SLP=1017.5 AT=13.1 WB=12.1 DWPT=11.2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 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Field Book entry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2008-05-08 12:00 MSLP=1023.9 SLP=1017.5 AT=13.1 WB=12.2 DWPT=09.4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 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 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050802 DFXX SITE:076031 DATE:20080508 TIME:0200 WMO:94693 SLP:10175 QFF:10239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QNH:10239 PTA:8006 PTC:2002 DB:+164 WB:+094 DP:+114 RH:065 TN33:+049 WD:119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WS:003 WDV:059 WSN:000 WGSM10:006 WGSH03:008 WGDM10:152 WGDH03:147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WGTM10:0155 WGTH03:0119 IW:4 VIS:35000 AVIS:9999 TCLD:1 TCL:1 TCM:0 TCH:0 CL1A:1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CL1T:6 CL1H:020 CL1D:180 CEIL:CLR BLW 125 IX:1 WX:02 PW1:002 PW2:002 WXA:// PWA://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RFM10:0000 RFH03:0000 IR:4 QCAP:00000 QCDB:02000 QCWB:02000 QCDP:00000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QCRH:02000 QCWS:01000 QCWD:01000 QCRF:01000 QCVS:01000 VER:03 SWV:M2.01.38.00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SENDDATE:20080508 SENDTIME:0206 IT:+299 BV:135 AL:/ OUT:0000 MSN:0097 MEC:923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MCC:605 MCS:754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Comments in Field Book Remarks:       Screen Cleaned @11:10LST</a:t>
            </a:r>
            <a:r>
              <a:rPr kumimoji="0" lang="en-US" alt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 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4357688" y="1341438"/>
            <a:ext cx="863600" cy="215900"/>
          </a:xfrm>
          <a:prstGeom prst="rect">
            <a:avLst/>
          </a:prstGeom>
          <a:solidFill>
            <a:srgbClr val="33CC33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5221288" y="1341438"/>
            <a:ext cx="863600" cy="215900"/>
          </a:xfrm>
          <a:prstGeom prst="rect">
            <a:avLst/>
          </a:prstGeom>
          <a:solidFill>
            <a:srgbClr val="FFFF00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6086476" y="1341438"/>
            <a:ext cx="1008062" cy="215900"/>
          </a:xfrm>
          <a:prstGeom prst="rect">
            <a:avLst/>
          </a:prstGeom>
          <a:solidFill>
            <a:srgbClr val="00FFFF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4357688" y="2060575"/>
            <a:ext cx="792163" cy="1008063"/>
          </a:xfrm>
          <a:prstGeom prst="rect">
            <a:avLst/>
          </a:prstGeom>
          <a:solidFill>
            <a:srgbClr val="FF00FF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V="1">
            <a:off x="3349626" y="1557338"/>
            <a:ext cx="1152525" cy="2232025"/>
          </a:xfrm>
          <a:prstGeom prst="line">
            <a:avLst/>
          </a:prstGeom>
          <a:noFill/>
          <a:ln w="38100">
            <a:solidFill>
              <a:srgbClr val="33CC33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3205163" y="3789363"/>
            <a:ext cx="863600" cy="215900"/>
          </a:xfrm>
          <a:prstGeom prst="rect">
            <a:avLst/>
          </a:prstGeom>
          <a:solidFill>
            <a:srgbClr val="33CC33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4068763" y="3789363"/>
            <a:ext cx="863600" cy="215900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5003800" y="3789363"/>
            <a:ext cx="792163" cy="215900"/>
          </a:xfrm>
          <a:prstGeom prst="rect">
            <a:avLst/>
          </a:prstGeom>
          <a:solidFill>
            <a:srgbClr val="0066FF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4284663" y="4724400"/>
            <a:ext cx="2592387" cy="288925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179388" y="4965507"/>
            <a:ext cx="1223962" cy="263693"/>
          </a:xfrm>
          <a:prstGeom prst="rect">
            <a:avLst/>
          </a:prstGeom>
          <a:solidFill>
            <a:srgbClr val="FF0000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179388" y="5949950"/>
            <a:ext cx="6192837" cy="287338"/>
          </a:xfrm>
          <a:prstGeom prst="rect">
            <a:avLst/>
          </a:prstGeom>
          <a:solidFill>
            <a:srgbClr val="0066FF">
              <a:alpha val="50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6651625" y="5518150"/>
            <a:ext cx="2492375" cy="86360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Metadata used by DQCU to explain OMD temperature anomalies</a:t>
            </a:r>
            <a:endParaRPr kumimoji="0" lang="en-US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9" name="Line 20"/>
          <p:cNvSpPr>
            <a:spLocks noChangeShapeType="1"/>
          </p:cNvSpPr>
          <p:nvPr/>
        </p:nvSpPr>
        <p:spPr bwMode="auto">
          <a:xfrm flipH="1" flipV="1">
            <a:off x="6372225" y="6092825"/>
            <a:ext cx="360363" cy="730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36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5481638" y="1700213"/>
            <a:ext cx="3662362" cy="3689350"/>
          </a:xfrm>
          <a:prstGeom prst="rect">
            <a:avLst/>
          </a:prstGeom>
          <a:solidFill>
            <a:srgbClr val="FFFFFF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	</a:t>
            </a:r>
            <a:r>
              <a:rPr kumimoji="0" lang="en-AU" altLang="en-US" sz="2000" b="1" i="1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QC Issues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altLang="en-US" sz="2000" b="1" i="1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MDF and </a:t>
            </a:r>
            <a:r>
              <a:rPr kumimoji="0" lang="en-AU" alt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Metar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DB probably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sourced from LIG </a:t>
            </a: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(DQCU needs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this information to apply </a:t>
            </a:r>
            <a:r>
              <a:rPr kumimoji="0" lang="en-AU" altLang="en-US" sz="16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QualFlag</a:t>
            </a: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3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– high certainty )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A8 has been filled in from 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</a:t>
            </a:r>
            <a:r>
              <a:rPr kumimoji="0" lang="en-AU" alt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Metconsole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screen, not from 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the corrected MDF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WB temp is different for </a:t>
            </a:r>
            <a:r>
              <a:rPr kumimoji="0" lang="en-AU" alt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Metar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,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OMD, A8 and MDF.  </a:t>
            </a: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(DQCU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applies a </a:t>
            </a:r>
            <a:r>
              <a:rPr kumimoji="0" lang="en-AU" altLang="en-US" sz="16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QualFlag</a:t>
            </a: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6 – suspect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read</a:t>
            </a:r>
            <a:r>
              <a:rPr kumimoji="0" lang="en-AU" alt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</a:t>
            </a:r>
            <a:r>
              <a:rPr kumimoji="0" lang="en-AU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	</a:t>
            </a:r>
            <a:endParaRPr kumimoji="0" lang="en-US" altLang="en-US" sz="1800" b="1" i="1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3186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The Importance of </a:t>
            </a:r>
            <a:r>
              <a:rPr lang="en-GB" altLang="en-US" dirty="0" smtClean="0"/>
              <a:t>'Metadata' </a:t>
            </a:r>
            <a:br>
              <a:rPr lang="en-GB" altLang="en-US" dirty="0" smtClean="0"/>
            </a:br>
            <a:r>
              <a:rPr lang="en-GB" altLang="en-US" dirty="0" err="1" smtClean="0"/>
              <a:t>Metconsole</a:t>
            </a:r>
            <a:r>
              <a:rPr lang="en-GB" altLang="en-US" dirty="0" smtClean="0"/>
              <a:t> Issues (Data Provision)</a:t>
            </a:r>
            <a:br>
              <a:rPr lang="en-GB" altLang="en-US" dirty="0" smtClean="0"/>
            </a:b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23</a:t>
            </a:fld>
            <a:endParaRPr lang="en-GB" altLang="en-US"/>
          </a:p>
        </p:txBody>
      </p:sp>
      <p:sp>
        <p:nvSpPr>
          <p:cNvPr id="16" name="Text Box 41"/>
          <p:cNvSpPr txBox="1">
            <a:spLocks noChangeArrowheads="1"/>
          </p:cNvSpPr>
          <p:nvPr/>
        </p:nvSpPr>
        <p:spPr bwMode="auto">
          <a:xfrm>
            <a:off x="4090988" y="5805264"/>
            <a:ext cx="5053012" cy="342900"/>
          </a:xfrm>
          <a:prstGeom prst="rect">
            <a:avLst/>
          </a:prstGeom>
          <a:solidFill>
            <a:srgbClr val="FFFFFF"/>
          </a:solidFill>
          <a:ln w="38100">
            <a:solidFill>
              <a:srgbClr val="EE941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400" b="1" i="1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This can be detected by filling in A8 from coded message</a:t>
            </a:r>
            <a:endParaRPr kumimoji="0" lang="en-US" altLang="en-US" sz="1400" b="1" i="1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6948488" y="0"/>
            <a:ext cx="219551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0"/>
              </a:spcBef>
              <a:buClrTx/>
              <a:buFontTx/>
              <a:buNone/>
            </a:pPr>
            <a:r>
              <a:rPr lang="en-AU" altLang="en-US" sz="1600" b="1" i="1" dirty="0" smtClean="0">
                <a:latin typeface="Arial" pitchFamily="34" charset="0"/>
              </a:rPr>
              <a:t>Coffs Harbour M.O.</a:t>
            </a:r>
          </a:p>
          <a:p>
            <a:pPr algn="l">
              <a:spcBef>
                <a:spcPct val="0"/>
              </a:spcBef>
              <a:buClrTx/>
              <a:buFontTx/>
              <a:buNone/>
            </a:pPr>
            <a:r>
              <a:rPr lang="en-AU" altLang="en-US" sz="1400" b="1" i="1" dirty="0" smtClean="0">
                <a:latin typeface="Arial" pitchFamily="34" charset="0"/>
              </a:rPr>
              <a:t>6am &amp; 9am 2008-11-02</a:t>
            </a:r>
            <a:endParaRPr lang="en-US" altLang="en-US" sz="1400" b="1" i="1" dirty="0" smtClean="0">
              <a:latin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836712"/>
            <a:ext cx="9202738" cy="482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99066" y="5502079"/>
            <a:ext cx="3816350" cy="741363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6am values are the same as 9am Obs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16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The 9am Obs are in error</a:t>
            </a:r>
            <a:endParaRPr kumimoji="0" lang="en-US" altLang="en-US" sz="16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65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24</a:t>
            </a:fld>
            <a:endParaRPr lang="en-GB" altLang="en-US"/>
          </a:p>
        </p:txBody>
      </p:sp>
      <p:sp>
        <p:nvSpPr>
          <p:cNvPr id="4" name="Rectangle 3"/>
          <p:cNvSpPr/>
          <p:nvPr/>
        </p:nvSpPr>
        <p:spPr>
          <a:xfrm>
            <a:off x="395536" y="1556792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1" hangingPunct="1">
              <a:buClrTx/>
            </a:pPr>
            <a:r>
              <a:rPr lang="en-AU" altLang="en-US" b="1" dirty="0">
                <a:ea typeface="ＭＳ Ｐゴシック" pitchFamily="34" charset="-128"/>
              </a:rPr>
              <a:t>Quality Assurance:  </a:t>
            </a:r>
            <a:r>
              <a:rPr lang="en-AU" altLang="en-US" dirty="0">
                <a:ea typeface="ＭＳ Ｐゴシック" pitchFamily="34" charset="-128"/>
              </a:rPr>
              <a:t>…</a:t>
            </a:r>
            <a:r>
              <a:rPr lang="en-AU" altLang="en-US" i="1" dirty="0">
                <a:ea typeface="ＭＳ Ｐゴシック" pitchFamily="34" charset="-128"/>
              </a:rPr>
              <a:t>The overall process providing a measure of confidence that the product will meet quality requirements.</a:t>
            </a:r>
          </a:p>
          <a:p>
            <a:pPr lvl="0" algn="l" eaLnBrk="1" hangingPunct="1">
              <a:buClrTx/>
            </a:pPr>
            <a:endParaRPr lang="en-AU" altLang="en-US" i="1" dirty="0">
              <a:ea typeface="ＭＳ Ｐゴシック" pitchFamily="34" charset="-128"/>
            </a:endParaRPr>
          </a:p>
          <a:p>
            <a:pPr lvl="0" algn="l" eaLnBrk="1" hangingPunct="1">
              <a:buClrTx/>
            </a:pPr>
            <a:r>
              <a:rPr lang="en-AU" altLang="en-US" b="1" dirty="0" smtClean="0">
                <a:ea typeface="ＭＳ Ｐゴシック" pitchFamily="34" charset="-128"/>
              </a:rPr>
              <a:t>Quality </a:t>
            </a:r>
            <a:r>
              <a:rPr lang="en-AU" altLang="en-US" b="1" dirty="0">
                <a:ea typeface="ＭＳ Ｐゴシック" pitchFamily="34" charset="-128"/>
              </a:rPr>
              <a:t>Control:  </a:t>
            </a:r>
            <a:r>
              <a:rPr lang="en-AU" altLang="en-US" dirty="0">
                <a:ea typeface="ＭＳ Ｐゴシック" pitchFamily="34" charset="-128"/>
              </a:rPr>
              <a:t>…</a:t>
            </a:r>
            <a:r>
              <a:rPr lang="en-AU" altLang="en-US" i="1" dirty="0">
                <a:ea typeface="ＭＳ Ｐゴシック" pitchFamily="34" charset="-128"/>
              </a:rPr>
              <a:t>The process or processes within the Quality Assurance method that ensures Quality Assurance outcomes are met.  This includes operational techniques to determine validity thereby fulfilling requirements for ‘quality</a:t>
            </a:r>
            <a:r>
              <a:rPr lang="en-AU" altLang="en-US" i="1" dirty="0" smtClean="0">
                <a:ea typeface="ＭＳ Ｐゴシック" pitchFamily="34" charset="-128"/>
              </a:rPr>
              <a:t>’.</a:t>
            </a:r>
          </a:p>
          <a:p>
            <a:pPr lvl="0" algn="l" eaLnBrk="1" hangingPunct="1">
              <a:buClrTx/>
            </a:pPr>
            <a:endParaRPr lang="en-AU" altLang="en-US" i="1" dirty="0">
              <a:ea typeface="ＭＳ Ｐゴシック" pitchFamily="34" charset="-128"/>
            </a:endParaRPr>
          </a:p>
          <a:p>
            <a:pPr lvl="0" algn="l" eaLnBrk="1" hangingPunct="1">
              <a:buClrTx/>
            </a:pPr>
            <a:r>
              <a:rPr lang="en-AU" altLang="en-US" b="1" i="1" dirty="0" smtClean="0">
                <a:ea typeface="ＭＳ Ｐゴシック" pitchFamily="34" charset="-128"/>
              </a:rPr>
              <a:t>Metadata is essential to Quality Assurance process</a:t>
            </a:r>
            <a:endParaRPr lang="en-AU" altLang="en-US" b="1" i="1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348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25</a:t>
            </a:fld>
            <a:endParaRPr lang="en-GB" altLang="en-US"/>
          </a:p>
        </p:txBody>
      </p:sp>
      <p:sp>
        <p:nvSpPr>
          <p:cNvPr id="7" name="Rectangle 3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Arial" charset="0"/>
              <a:buNone/>
            </a:pPr>
            <a:r>
              <a:rPr lang="en-AU" altLang="en-US" sz="2000" i="1" kern="0" smtClean="0">
                <a:ea typeface="ＭＳ Ｐゴシック" pitchFamily="34" charset="-128"/>
              </a:rPr>
              <a:t>What is ‘Quality’ ?</a:t>
            </a:r>
          </a:p>
          <a:p>
            <a:pPr>
              <a:buFont typeface="Arial" charset="0"/>
              <a:buNone/>
            </a:pPr>
            <a:endParaRPr lang="en-AU" altLang="en-US" sz="2000" i="1" kern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AU" altLang="en-US" kern="0" smtClean="0">
                <a:ea typeface="ＭＳ Ｐゴシック" pitchFamily="34" charset="-128"/>
              </a:rPr>
              <a:t> </a:t>
            </a:r>
            <a:r>
              <a:rPr lang="en-AU" altLang="en-US" sz="1800" kern="0" smtClean="0">
                <a:ea typeface="ＭＳ Ｐゴシック" pitchFamily="34" charset="-128"/>
              </a:rPr>
              <a:t>Ensuring that the data archived is the same as the data recorded at the sensor…</a:t>
            </a:r>
          </a:p>
          <a:p>
            <a:pPr>
              <a:buFont typeface="Arial" charset="0"/>
              <a:buNone/>
            </a:pPr>
            <a:endParaRPr lang="en-AU" altLang="en-US" sz="1800" kern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AU" altLang="en-US" sz="1800" kern="0" smtClean="0">
                <a:ea typeface="ＭＳ Ｐゴシック" pitchFamily="34" charset="-128"/>
              </a:rPr>
              <a:t>AND</a:t>
            </a:r>
          </a:p>
          <a:p>
            <a:pPr>
              <a:buFont typeface="Arial" charset="0"/>
              <a:buNone/>
            </a:pPr>
            <a:endParaRPr lang="en-AU" altLang="en-US" sz="1800" kern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AU" altLang="en-US" sz="1800" kern="0" smtClean="0">
                <a:ea typeface="ＭＳ Ｐゴシック" pitchFamily="34" charset="-128"/>
              </a:rPr>
              <a:t>…That this data is representative of a meteorological event</a:t>
            </a:r>
          </a:p>
          <a:p>
            <a:pPr>
              <a:buFont typeface="Arial" charset="0"/>
              <a:buNone/>
            </a:pPr>
            <a:endParaRPr lang="en-AU" altLang="en-US" sz="1800" kern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AU" altLang="en-US" sz="1800" kern="0" smtClean="0">
                <a:ea typeface="ＭＳ Ｐゴシック" pitchFamily="34" charset="-128"/>
              </a:rPr>
              <a:t>AND</a:t>
            </a:r>
          </a:p>
          <a:p>
            <a:pPr>
              <a:buFont typeface="Arial" charset="0"/>
              <a:buNone/>
            </a:pPr>
            <a:endParaRPr lang="en-AU" altLang="en-US" sz="1800" kern="0" smtClean="0">
              <a:ea typeface="ＭＳ Ｐゴシック" pitchFamily="34" charset="-128"/>
            </a:endParaRPr>
          </a:p>
          <a:p>
            <a:pPr>
              <a:buFont typeface="Arial" charset="0"/>
              <a:buNone/>
            </a:pPr>
            <a:r>
              <a:rPr lang="en-AU" altLang="en-US" sz="1800" kern="0" smtClean="0">
                <a:ea typeface="ＭＳ Ｐゴシック" pitchFamily="34" charset="-128"/>
              </a:rPr>
              <a:t>…That this is a consistent outcome with time</a:t>
            </a:r>
            <a:endParaRPr lang="en-US" altLang="en-US" sz="1800" kern="0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26</a:t>
            </a:fld>
            <a:endParaRPr lang="en-GB" altLang="en-US"/>
          </a:p>
        </p:txBody>
      </p:sp>
      <p:sp>
        <p:nvSpPr>
          <p:cNvPr id="5" name="Rectangle 4"/>
          <p:cNvSpPr/>
          <p:nvPr/>
        </p:nvSpPr>
        <p:spPr>
          <a:xfrm>
            <a:off x="683568" y="1628800"/>
            <a:ext cx="6174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1" hangingPunct="1">
              <a:buClrTx/>
            </a:pPr>
            <a:r>
              <a:rPr lang="en-AU" altLang="en-US" dirty="0">
                <a:ea typeface="ＭＳ Ｐゴシック" pitchFamily="34" charset="-128"/>
              </a:rPr>
              <a:t>QC method assessing data validity</a:t>
            </a:r>
          </a:p>
          <a:p>
            <a:pPr lvl="0" algn="l" eaLnBrk="1" hangingPunct="1">
              <a:buClrTx/>
            </a:pPr>
            <a:endParaRPr lang="en-AU" altLang="en-US" dirty="0">
              <a:ea typeface="ＭＳ Ｐゴシック" pitchFamily="34" charset="-128"/>
            </a:endParaRPr>
          </a:p>
          <a:p>
            <a:pPr marL="342900" lvl="0" indent="-342900" algn="l" eaLnBrk="1" hangingPunct="1">
              <a:buFont typeface="Wingdings" panose="05000000000000000000" pitchFamily="2" charset="2"/>
              <a:buChar char="§"/>
            </a:pPr>
            <a:r>
              <a:rPr lang="en-AU" altLang="en-US" dirty="0" smtClean="0">
                <a:ea typeface="ＭＳ Ｐゴシック" pitchFamily="34" charset="-128"/>
              </a:rPr>
              <a:t>Automatic</a:t>
            </a:r>
          </a:p>
          <a:p>
            <a:pPr marL="342900" lvl="0" indent="-342900" algn="l" eaLnBrk="1" hangingPunct="1">
              <a:buFont typeface="Wingdings" panose="05000000000000000000" pitchFamily="2" charset="2"/>
              <a:buChar char="§"/>
            </a:pPr>
            <a:r>
              <a:rPr lang="en-AU" altLang="en-US" dirty="0" smtClean="0">
                <a:ea typeface="ＭＳ Ｐゴシック" pitchFamily="34" charset="-128"/>
              </a:rPr>
              <a:t>Semi Automated</a:t>
            </a:r>
          </a:p>
          <a:p>
            <a:pPr marL="342900" lvl="0" indent="-342900" algn="l" eaLnBrk="1" hangingPunct="1">
              <a:buFont typeface="Wingdings" panose="05000000000000000000" pitchFamily="2" charset="2"/>
              <a:buChar char="§"/>
            </a:pPr>
            <a:r>
              <a:rPr lang="en-AU" altLang="en-US" dirty="0" smtClean="0">
                <a:ea typeface="ＭＳ Ｐゴシック" pitchFamily="34" charset="-128"/>
              </a:rPr>
              <a:t>Manual</a:t>
            </a:r>
            <a:endParaRPr lang="en-AU" alt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27</a:t>
            </a:fld>
            <a:endParaRPr lang="en-GB" alt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995363" y="1536700"/>
            <a:ext cx="7691437" cy="503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defTabSz="457200" eaLnBrk="1" hangingPunct="1">
              <a:buClrTx/>
              <a:buFontTx/>
              <a:buNone/>
            </a:pPr>
            <a:r>
              <a:rPr lang="en-AU" altLang="en-US" dirty="0" smtClean="0">
                <a:ea typeface="ＭＳ Ｐゴシック" pitchFamily="34" charset="-128"/>
              </a:rPr>
              <a:t>Assessment techniques and tests (some examples…)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Spatial inconsistency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Inconsistency with other parameters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Rapid change / spikes – Internal and temporal consistency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Climatological outliers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Repetition and duplication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Period gaps (missing observations)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Temporal and time series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Heuristic Algorithms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Multivariate Analysis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And others…</a:t>
            </a:r>
          </a:p>
          <a:p>
            <a:pPr algn="l" defTabSz="457200" eaLnBrk="1" hangingPunct="1">
              <a:buClrTx/>
              <a:buFontTx/>
              <a:buNone/>
            </a:pPr>
            <a:endParaRPr lang="en-US" altLang="en-US" sz="1800" dirty="0" smtClean="0">
              <a:solidFill>
                <a:srgbClr val="336699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</a:t>
            </a:r>
            <a:br>
              <a:rPr lang="en-GB" altLang="en-US" dirty="0" smtClean="0"/>
            </a:br>
            <a:r>
              <a:rPr lang="en-GB" altLang="en-US" dirty="0" smtClean="0"/>
              <a:t>Error types associated with QC tests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28</a:t>
            </a:fld>
            <a:endParaRPr lang="en-GB" alt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57200" y="1620838"/>
            <a:ext cx="82296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False positives (Type I Error)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altLang="en-US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The test rejects the test assumption that the ‘data is representative of a meteorological event’ resulting in valid data identified as ‘suspect’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kern="0" dirty="0"/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Often targets valid outliers/extremes labelling data as ‘suspect’ and resulting in the data record being smoothed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kern="0" dirty="0"/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Results in incomplete data sets if valid data identified incorrectly as ‘suspects’ are not identified</a:t>
            </a:r>
          </a:p>
        </p:txBody>
      </p:sp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Example of Type 1 Error – False Positive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29</a:t>
            </a:fld>
            <a:endParaRPr lang="en-GB" alt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1409700"/>
            <a:ext cx="767715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Example of Type 1 Error – False Positive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30</a:t>
            </a:fld>
            <a:endParaRPr lang="en-GB" alt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1414463"/>
            <a:ext cx="4140200" cy="451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3" y="2159000"/>
            <a:ext cx="3630612" cy="303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713788" cy="503783"/>
          </a:xfrm>
        </p:spPr>
        <p:txBody>
          <a:bodyPr/>
          <a:lstStyle/>
          <a:p>
            <a:r>
              <a:rPr lang="en-GB" altLang="en-US" dirty="0" smtClean="0"/>
              <a:t>Example of Type 1 Error – False Positive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31</a:t>
            </a:fld>
            <a:endParaRPr lang="en-GB" alt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6649733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02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Quality Assurance and Quality Control</a:t>
            </a:r>
            <a:br>
              <a:rPr lang="en-GB" altLang="en-US" dirty="0"/>
            </a:br>
            <a:r>
              <a:rPr lang="en-GB" altLang="en-US" dirty="0"/>
              <a:t>Error types associated with QC tests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32</a:t>
            </a:fld>
            <a:endParaRPr lang="en-GB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57200" y="1620838"/>
            <a:ext cx="822960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defTabSz="457200" eaLnBrk="1" hangingPunct="1">
              <a:buClrTx/>
              <a:buFontTx/>
              <a:buNone/>
            </a:pPr>
            <a:r>
              <a:rPr lang="en-AU" altLang="en-US" b="1" dirty="0" smtClean="0">
                <a:ea typeface="ＭＳ Ｐゴシック" pitchFamily="34" charset="-128"/>
              </a:rPr>
              <a:t>False negatives (Type II error)</a:t>
            </a:r>
          </a:p>
          <a:p>
            <a:pPr algn="l" defTabSz="457200" eaLnBrk="1" hangingPunct="1">
              <a:buClrTx/>
              <a:buFontTx/>
              <a:buNone/>
            </a:pPr>
            <a:endParaRPr lang="en-AU" altLang="en-US" dirty="0" smtClean="0">
              <a:ea typeface="ＭＳ Ｐゴシック" pitchFamily="34" charset="-128"/>
            </a:endParaRP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The test fails to reject the test assumption that the ‘data is not representative of a meteorological event’ resulting in erroneous data identified as ‘valid’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Introduces error into the data record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Presents as statistically insignificant</a:t>
            </a:r>
          </a:p>
          <a:p>
            <a:pPr algn="l" defTabSz="457200" eaLnBrk="1" hangingPunct="1">
              <a:buClrTx/>
              <a:buFontTx/>
              <a:buChar char="•"/>
            </a:pPr>
            <a:endParaRPr lang="en-AU" altLang="en-US" sz="1800" dirty="0" smtClean="0">
              <a:ea typeface="ＭＳ Ｐゴシック" pitchFamily="34" charset="-128"/>
            </a:endParaRPr>
          </a:p>
          <a:p>
            <a:pPr algn="l" defTabSz="457200" eaLnBrk="1" hangingPunct="1">
              <a:buClrTx/>
              <a:buFontTx/>
              <a:buNone/>
            </a:pPr>
            <a:r>
              <a:rPr lang="en-AU" altLang="en-US" sz="1800" b="1" i="1" dirty="0" smtClean="0">
                <a:ea typeface="ＭＳ Ｐゴシック" pitchFamily="34" charset="-128"/>
              </a:rPr>
              <a:t>Controlling test limits to minimise Type I errors will usually increase </a:t>
            </a:r>
          </a:p>
          <a:p>
            <a:pPr algn="l" defTabSz="457200" eaLnBrk="1" hangingPunct="1">
              <a:buClrTx/>
              <a:buFontTx/>
              <a:buNone/>
            </a:pPr>
            <a:r>
              <a:rPr lang="en-AU" altLang="en-US" sz="1800" b="1" i="1" dirty="0" smtClean="0">
                <a:ea typeface="ＭＳ Ｐゴシック" pitchFamily="34" charset="-128"/>
              </a:rPr>
              <a:t>Type II errors</a:t>
            </a:r>
            <a:endParaRPr lang="en-US" altLang="en-US" sz="1800" b="1" i="1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2770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Example of Type II Error – False Negative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33</a:t>
            </a:fld>
            <a:endParaRPr lang="en-GB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6811867" cy="5038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900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Example of Type II Error – False Negative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34</a:t>
            </a:fld>
            <a:endParaRPr lang="en-GB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12813"/>
            <a:ext cx="7212087" cy="5347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7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8713788" cy="792162"/>
          </a:xfrm>
        </p:spPr>
        <p:txBody>
          <a:bodyPr/>
          <a:lstStyle/>
          <a:p>
            <a:r>
              <a:rPr lang="en-GB" altLang="en-US" dirty="0" smtClean="0"/>
              <a:t>Quality Assurance and Quality Control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 smtClean="0"/>
              <a:t>Benefits and risks of Quality Control Process</a:t>
            </a:r>
            <a:br>
              <a:rPr lang="en-GB" altLang="en-US" dirty="0" smtClean="0"/>
            </a:b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35</a:t>
            </a:fld>
            <a:endParaRPr lang="en-GB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04799" y="1646238"/>
            <a:ext cx="822960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altLang="en-US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Automated systems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altLang="en-US" sz="2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Consistent and objective processing of all data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kern="0" dirty="0"/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Increased false positive and false negative errors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kern="0" dirty="0"/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Cost effective model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kern="0" dirty="0"/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Suited to high density networks and networks with high frequency data</a:t>
            </a: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1800" b="0" kern="0" dirty="0">
              <a:solidFill>
                <a:srgbClr val="336699"/>
              </a:solidFill>
            </a:endParaRPr>
          </a:p>
          <a:p>
            <a:pPr marL="285750" marR="0" lvl="0" indent="-28575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18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Suited</a:t>
            </a:r>
            <a:r>
              <a:rPr kumimoji="0" lang="en-AU" altLang="en-US" sz="180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 to AWSs with multiple sensors</a:t>
            </a:r>
            <a:endParaRPr kumimoji="0" lang="en-US" altLang="en-US" sz="18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3727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8713788" cy="792162"/>
          </a:xfrm>
        </p:spPr>
        <p:txBody>
          <a:bodyPr/>
          <a:lstStyle/>
          <a:p>
            <a:r>
              <a:rPr lang="en-GB" altLang="en-US" dirty="0" smtClean="0"/>
              <a:t>Quality Assurance and Quality Control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dirty="0" smtClean="0"/>
              <a:t>Benefits and risks of Quality Control Process</a:t>
            </a:r>
            <a:br>
              <a:rPr lang="en-GB" altLang="en-US" dirty="0" smtClean="0"/>
            </a:b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36</a:t>
            </a:fld>
            <a:endParaRPr lang="en-GB" altLang="en-US"/>
          </a:p>
        </p:txBody>
      </p:sp>
      <p:sp>
        <p:nvSpPr>
          <p:cNvPr id="4" name="Rectangle 3"/>
          <p:cNvSpPr/>
          <p:nvPr/>
        </p:nvSpPr>
        <p:spPr>
          <a:xfrm>
            <a:off x="395536" y="1196752"/>
            <a:ext cx="82809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defTabSz="457200" eaLnBrk="1" hangingPunct="1">
              <a:buClrTx/>
            </a:pPr>
            <a:r>
              <a:rPr lang="en-AU" altLang="en-US" dirty="0">
                <a:ea typeface="ＭＳ Ｐゴシック" pitchFamily="34" charset="-128"/>
              </a:rPr>
              <a:t>The Semi-automated skilled operator model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Automated </a:t>
            </a:r>
            <a:r>
              <a:rPr lang="en-AU" altLang="en-US" sz="1800" dirty="0">
                <a:ea typeface="ＭＳ Ｐゴシック" pitchFamily="34" charset="-128"/>
              </a:rPr>
              <a:t>testing is performed to identify ‘suspect’ values where testing limits are optimised for the identification of all statistically identifiable errors, which are then evaluated </a:t>
            </a:r>
            <a:r>
              <a:rPr lang="en-AU" altLang="en-US" sz="1800" dirty="0" smtClean="0">
                <a:ea typeface="ＭＳ Ｐゴシック" pitchFamily="34" charset="-128"/>
              </a:rPr>
              <a:t>manually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Significantly </a:t>
            </a:r>
            <a:r>
              <a:rPr lang="en-AU" altLang="en-US" sz="1800" dirty="0">
                <a:ea typeface="ＭＳ Ｐゴシック" pitchFamily="34" charset="-128"/>
              </a:rPr>
              <a:t>lower rate of type I and type II errors than fully automated QC </a:t>
            </a:r>
            <a:r>
              <a:rPr lang="en-AU" altLang="en-US" sz="1800" dirty="0" smtClean="0">
                <a:ea typeface="ＭＳ Ｐゴシック" pitchFamily="34" charset="-128"/>
              </a:rPr>
              <a:t>testing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More </a:t>
            </a:r>
            <a:r>
              <a:rPr lang="en-AU" altLang="en-US" sz="1800" dirty="0">
                <a:ea typeface="ＭＳ Ｐゴシック" pitchFamily="34" charset="-128"/>
              </a:rPr>
              <a:t>resource intensive than fully automated </a:t>
            </a:r>
            <a:r>
              <a:rPr lang="en-AU" altLang="en-US" sz="1800" dirty="0" smtClean="0">
                <a:ea typeface="ＭＳ Ｐゴシック" pitchFamily="34" charset="-128"/>
              </a:rPr>
              <a:t>QC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Allows </a:t>
            </a:r>
            <a:r>
              <a:rPr lang="en-AU" altLang="en-US" sz="1800" dirty="0">
                <a:ea typeface="ＭＳ Ｐゴシック" pitchFamily="34" charset="-128"/>
              </a:rPr>
              <a:t>for data </a:t>
            </a:r>
            <a:r>
              <a:rPr lang="en-AU" altLang="en-US" sz="1800" dirty="0" smtClean="0">
                <a:ea typeface="ＭＳ Ｐゴシック" pitchFamily="34" charset="-128"/>
              </a:rPr>
              <a:t>recovery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Benchmark </a:t>
            </a:r>
            <a:r>
              <a:rPr lang="en-AU" altLang="en-US" sz="1800" dirty="0">
                <a:ea typeface="ＭＳ Ｐゴシック" pitchFamily="34" charset="-128"/>
              </a:rPr>
              <a:t>system for evaluating fully automated QC </a:t>
            </a:r>
            <a:r>
              <a:rPr lang="en-AU" altLang="en-US" sz="1800" dirty="0" smtClean="0">
                <a:ea typeface="ＭＳ Ｐゴシック" pitchFamily="34" charset="-128"/>
              </a:rPr>
              <a:t>performance and the UAT of new data provision and data processing systems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Requires highly skilled staff and process management to ensure objective analysis</a:t>
            </a:r>
          </a:p>
          <a:p>
            <a:pPr marL="285750" lvl="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WMO </a:t>
            </a:r>
            <a:r>
              <a:rPr lang="en-AU" altLang="en-US" sz="1800" dirty="0">
                <a:ea typeface="ＭＳ Ｐゴシック" pitchFamily="34" charset="-128"/>
              </a:rPr>
              <a:t>endorsed best practice QC method </a:t>
            </a:r>
            <a:endParaRPr lang="en-AU" altLang="en-US" sz="1800" dirty="0" smtClean="0">
              <a:ea typeface="ＭＳ Ｐゴシック" pitchFamily="34" charset="-128"/>
            </a:endParaRPr>
          </a:p>
          <a:p>
            <a:pPr lvl="0" algn="l" defTabSz="457200" eaLnBrk="1" hangingPunct="1">
              <a:buClrTx/>
            </a:pPr>
            <a:endParaRPr lang="en-AU" altLang="en-US" sz="18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515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Quality Assurance and Quality Control</a:t>
            </a:r>
            <a:br>
              <a:rPr lang="en-GB" altLang="en-US" dirty="0"/>
            </a:br>
            <a:r>
              <a:rPr lang="en-GB" altLang="en-US" dirty="0"/>
              <a:t>Benefits and risks of Quality Control Process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37</a:t>
            </a:fld>
            <a:endParaRPr lang="en-GB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8260853" cy="5342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31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</a:t>
            </a:r>
            <a:r>
              <a:rPr lang="en-GB" altLang="en-US" dirty="0"/>
              <a:t>Quality Control</a:t>
            </a:r>
            <a:br>
              <a:rPr lang="en-GB" altLang="en-US" dirty="0"/>
            </a:br>
            <a:r>
              <a:rPr lang="en-GB" altLang="en-US" dirty="0"/>
              <a:t>Benefits and risks of Quality Control Process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38</a:t>
            </a:fld>
            <a:endParaRPr lang="en-GB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96752"/>
            <a:ext cx="8901895" cy="508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320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Quality Assurance and Quality Control</a:t>
            </a:r>
            <a:br>
              <a:rPr lang="en-GB" altLang="en-US" dirty="0"/>
            </a:br>
            <a:r>
              <a:rPr lang="en-GB" altLang="en-US" dirty="0"/>
              <a:t>Benefits and risks of Quality Control Process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39</a:t>
            </a:fld>
            <a:endParaRPr lang="en-GB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37473" y="1268760"/>
            <a:ext cx="82296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defTabSz="457200" eaLnBrk="1" hangingPunct="1">
              <a:buClrTx/>
              <a:buFontTx/>
              <a:buNone/>
            </a:pPr>
            <a:r>
              <a:rPr lang="en-AU" altLang="en-US" b="1" dirty="0" smtClean="0">
                <a:ea typeface="ＭＳ Ｐゴシック" pitchFamily="34" charset="-128"/>
              </a:rPr>
              <a:t>Fully Manual QC</a:t>
            </a:r>
          </a:p>
          <a:p>
            <a:pPr algn="l" defTabSz="457200" eaLnBrk="1" hangingPunct="1">
              <a:buClrTx/>
              <a:buFontTx/>
              <a:buNone/>
            </a:pPr>
            <a:endParaRPr lang="en-AU" altLang="en-US" b="1" dirty="0" smtClean="0">
              <a:ea typeface="ＭＳ Ｐゴシック" pitchFamily="34" charset="-128"/>
            </a:endParaRP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Resource intensive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Used to quantify false negative errors for testing algorithm efficacy in QC system development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Less objective than other methods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Encourages reactive QC that only evaluates part of the data sets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Without statistical testing there is a tendency in evaluating data to skew to the normal and 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Prone to human error, requires highly skilled staff and management process</a:t>
            </a:r>
          </a:p>
          <a:p>
            <a:pPr marL="285750" indent="-285750" algn="l" defTabSz="457200" eaLnBrk="1" hangingPunct="1"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ea typeface="ＭＳ Ｐゴシック" pitchFamily="34" charset="-128"/>
              </a:rPr>
              <a:t>Significantly lower data confidence levels if sole QC method</a:t>
            </a:r>
          </a:p>
          <a:p>
            <a:pPr algn="l" defTabSz="457200" eaLnBrk="1" hangingPunct="1">
              <a:buClrTx/>
              <a:buFontTx/>
              <a:buChar char="•"/>
            </a:pPr>
            <a:endParaRPr lang="en-US" altLang="en-US" sz="1800" dirty="0" smtClean="0">
              <a:solidFill>
                <a:srgbClr val="336699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5119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Quality Assurance and Quality Control Benefits of Quality Control</a:t>
            </a:r>
            <a:br>
              <a:rPr lang="en-GB" altLang="en-US" dirty="0" smtClean="0"/>
            </a:br>
            <a:r>
              <a:rPr lang="en-AU" altLang="en-US" sz="3200" dirty="0">
                <a:solidFill>
                  <a:schemeClr val="bg1"/>
                </a:solidFill>
                <a:latin typeface="Verdana" pitchFamily="34" charset="0"/>
                <a:ea typeface="ＭＳ Ｐゴシック" pitchFamily="34" charset="-128"/>
              </a:rPr>
              <a:t>Benefits of </a:t>
            </a:r>
            <a:r>
              <a:rPr lang="en-AU" altLang="en-US" sz="3200" dirty="0" smtClean="0">
                <a:solidFill>
                  <a:schemeClr val="bg1"/>
                </a:solidFill>
                <a:latin typeface="Verdana" pitchFamily="34" charset="0"/>
                <a:ea typeface="ＭＳ Ｐゴシック" pitchFamily="34" charset="-128"/>
              </a:rPr>
              <a:t>QCB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40</a:t>
            </a:fld>
            <a:endParaRPr lang="en-GB" alt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51520" y="1196752"/>
            <a:ext cx="8507288" cy="4370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Data recovery for some methods leading to more complete data sets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2000" kern="0" dirty="0"/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Promotes user confidence in the data within the limits of the QC method and metadata available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2000" kern="0" dirty="0"/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Enables network monitoring to identify systemic and procedural errors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2000" kern="0" dirty="0"/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Feedback loop to data providers on station / parameter / data delivery performance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2000" kern="0" dirty="0"/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Validation of extremes leading to more reliable datasets</a:t>
            </a:r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endParaRPr lang="en-AU" altLang="en-US" sz="2000" kern="0" dirty="0"/>
          </a:p>
          <a:p>
            <a:pPr marL="342900" marR="0" lvl="0" indent="-34290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AU" altLang="en-US" sz="20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charset="0"/>
                <a:ea typeface="ＭＳ Ｐゴシック" pitchFamily="34" charset="-128"/>
              </a:rPr>
              <a:t>Greater accuracy and confidence for Climate Prediction and Modelling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336699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63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Summary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41</a:t>
            </a:fld>
            <a:endParaRPr lang="en-GB" altLang="en-US"/>
          </a:p>
        </p:txBody>
      </p:sp>
      <p:sp>
        <p:nvSpPr>
          <p:cNvPr id="5" name="Rectangle 3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rgbClr val="595959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4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Quality Assurance and Quality Control is fundamental to the management of the climate record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400" dirty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4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Climate data quality underpins products and services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400" dirty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4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Metadata and provenance is vital to ensuring confidence in the data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400" dirty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4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Fully automated QC is superior to manual QC however the semi-automated skilled operator model minimises errors and allows for data recovery</a:t>
            </a:r>
            <a:endParaRPr lang="en-US" altLang="en-US" sz="24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4079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Future Challenges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42</a:t>
            </a:fld>
            <a:endParaRPr lang="en-GB" altLang="en-US"/>
          </a:p>
        </p:txBody>
      </p:sp>
      <p:sp>
        <p:nvSpPr>
          <p:cNvPr id="5" name="Rectangle 3"/>
          <p:cNvSpPr txBox="1">
            <a:spLocks/>
          </p:cNvSpPr>
          <p:nvPr/>
        </p:nvSpPr>
        <p:spPr bwMode="auto">
          <a:xfrm>
            <a:off x="457200" y="980728"/>
            <a:ext cx="8229600" cy="514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rgbClr val="595959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Implications to provenance, QA/QC with the ingestion of crowdsourced/3</a:t>
            </a:r>
            <a:r>
              <a:rPr lang="en-AU" altLang="en-US" sz="18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FOI considerations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Risk to climate monitoring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Limited metadata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Quality of the metadata is difficult to quantify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Limited availability of metadata in the QC process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Unknown station / sensor quality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Lack of consistency and non adherence to standards within the network (data sets) – installations, sensors, data provision platforms, data provision, AWS parameter algorithms, site inspections, maintenance and observational practices, UAT and systems testing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Limited or no capacity to store metadata for QC and FOI use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Contamination of quality datasets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Temporal longevity of station datasets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18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If flagging for quality is introduced (i.e., AWS site quality) maintaining the currency of this rating is an issue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18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8345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Facing the Challenge…the Logistics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43</a:t>
            </a:fld>
            <a:endParaRPr lang="en-GB" altLang="en-US"/>
          </a:p>
        </p:txBody>
      </p:sp>
      <p:sp>
        <p:nvSpPr>
          <p:cNvPr id="5" name="Rectangle 3"/>
          <p:cNvSpPr txBox="1">
            <a:spLocks/>
          </p:cNvSpPr>
          <p:nvPr/>
        </p:nvSpPr>
        <p:spPr bwMode="auto">
          <a:xfrm>
            <a:off x="410331" y="1052737"/>
            <a:ext cx="856895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rgbClr val="595959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Developing QMS to accommodate the metadata and data quality uncertainty of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 into current processing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Significant expansion of network may require automated processing of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Utilising flags / tiers to indicate level of QC,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metadata quality (siting, AWS, unknown metadata </a:t>
            </a:r>
            <a:r>
              <a:rPr lang="en-AU" altLang="en-US" sz="2000" dirty="0" err="1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etc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Ensuring hybrid datasets include data source flags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Encouraging high frequency data provision from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 providers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Storage considerations for high frequency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 including security issues (consider accessing external portals for this information)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QC systems would require upgrading in processing speed, process sophistication  and storage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Access to online training to educate data providers in best practice</a:t>
            </a:r>
          </a:p>
          <a:p>
            <a:pPr marL="0" indent="0">
              <a:lnSpc>
                <a:spcPct val="90000"/>
              </a:lnSpc>
              <a:buNone/>
            </a:pP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000" dirty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1500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Facing the </a:t>
            </a:r>
            <a:r>
              <a:rPr lang="en-GB" altLang="en-US" dirty="0" smtClean="0"/>
              <a:t>Challenge… Risks and Benefits</a:t>
            </a:r>
            <a:endParaRPr lang="en-GB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5868144" y="6580450"/>
            <a:ext cx="1152525" cy="312737"/>
          </a:xfrm>
        </p:spPr>
        <p:txBody>
          <a:bodyPr/>
          <a:lstStyle/>
          <a:p>
            <a:fld id="{239C8C6E-DC4D-4ADB-B1A3-71E1766CCA84}" type="slidenum">
              <a:rPr lang="en-GB" altLang="en-US" smtClean="0"/>
              <a:pPr/>
              <a:t>44</a:t>
            </a:fld>
            <a:endParaRPr lang="en-GB" altLang="en-US"/>
          </a:p>
        </p:txBody>
      </p:sp>
      <p:sp>
        <p:nvSpPr>
          <p:cNvPr id="5" name="Rectangle 3"/>
          <p:cNvSpPr txBox="1">
            <a:spLocks/>
          </p:cNvSpPr>
          <p:nvPr/>
        </p:nvSpPr>
        <p:spPr bwMode="auto">
          <a:xfrm>
            <a:off x="395536" y="1340769"/>
            <a:ext cx="856895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00" kern="1200">
                <a:solidFill>
                  <a:srgbClr val="595959"/>
                </a:solidFill>
                <a:latin typeface="+mn-lt"/>
                <a:ea typeface="ＭＳ Ｐゴシック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District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 providers may falsify data for material gain  (i.e. </a:t>
            </a:r>
            <a:r>
              <a:rPr lang="en-AU" altLang="en-US" sz="2000" dirty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rought assistance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Enhanced networks and data availability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High frequency data and enhanced </a:t>
            </a:r>
            <a:r>
              <a:rPr lang="en-AU" altLang="en-US" sz="200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networks – simplifies QC</a:t>
            </a: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data providers may dispute QC decisions – require a crowdsourcing method to address this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Lack of metadata introduces risk into the FOI process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The provision of </a:t>
            </a:r>
            <a:r>
              <a:rPr lang="en-AU" altLang="en-US" sz="2000" dirty="0" err="1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QC'ed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data for clients will have increased risk of data error which may have negative commercial 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impact however there will be more data available</a:t>
            </a: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Bureau's reputation may be compromised by the provision of poor </a:t>
            </a:r>
            <a:r>
              <a:rPr lang="en-AU" altLang="en-US" sz="2000" dirty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quality 3rd party data 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if the uncertainty of the data is not provided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It 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is important to have a network of high quality to 'anchor' 3</a:t>
            </a:r>
            <a:r>
              <a:rPr lang="en-AU" altLang="en-US" sz="2000" baseline="30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rd</a:t>
            </a:r>
            <a:r>
              <a:rPr lang="en-AU" altLang="en-US" sz="2000" dirty="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 party and crowdsourced data particularly in data sparse regions.</a:t>
            </a:r>
          </a:p>
          <a:p>
            <a:pPr marL="0" indent="0">
              <a:lnSpc>
                <a:spcPct val="90000"/>
              </a:lnSpc>
              <a:buNone/>
            </a:pP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 marL="0" indent="0">
              <a:lnSpc>
                <a:spcPct val="90000"/>
              </a:lnSpc>
              <a:buNone/>
            </a:pPr>
            <a:endParaRPr lang="en-AU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AU" altLang="en-US" sz="2000" dirty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US" altLang="en-US" sz="2000" dirty="0" smtClean="0">
              <a:solidFill>
                <a:schemeClr val="tx1"/>
              </a:solidFill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984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Meaghan Flannery</a:t>
            </a:r>
          </a:p>
          <a:p>
            <a:r>
              <a:rPr lang="en-GB" altLang="en-US" dirty="0" smtClean="0">
                <a:hlinkClick r:id="rId3"/>
              </a:rPr>
              <a:t>m.flannery@bom.gov.au</a:t>
            </a:r>
            <a:endParaRPr lang="en-GB" altLang="en-US" dirty="0" smtClean="0"/>
          </a:p>
          <a:p>
            <a:r>
              <a:rPr lang="en-GB" altLang="en-US" dirty="0" smtClean="0"/>
              <a:t>+61 3 96694100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45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3464</TotalTime>
  <Words>2093</Words>
  <Application>Microsoft Office PowerPoint</Application>
  <PresentationFormat>On-screen Show (4:3)</PresentationFormat>
  <Paragraphs>432</Paragraphs>
  <Slides>45</Slides>
  <Notes>45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47" baseType="lpstr">
      <vt:lpstr>blank</vt:lpstr>
      <vt:lpstr>Closing slide</vt:lpstr>
      <vt:lpstr>Quality Assurance and Quality Control of the Australian Climate Data Record</vt:lpstr>
      <vt:lpstr>Outline</vt:lpstr>
      <vt:lpstr>Data Lifecycle</vt:lpstr>
      <vt:lpstr>Data Lifecycle</vt:lpstr>
      <vt:lpstr>Data Provenance</vt:lpstr>
      <vt:lpstr>Data Provenance</vt:lpstr>
      <vt:lpstr>Example of Risk to Data Provenance</vt:lpstr>
      <vt:lpstr>Metadata</vt:lpstr>
      <vt:lpstr>Metadata Unpacked (Not a Definitive List)</vt:lpstr>
      <vt:lpstr>Metadata Standard Examples</vt:lpstr>
      <vt:lpstr>Metadata Siting - SitesDB</vt:lpstr>
      <vt:lpstr>Metadata</vt:lpstr>
      <vt:lpstr>The Importance of 'Metadata' - Sensor</vt:lpstr>
      <vt:lpstr>The Importance of 'Metadata' - Sensor</vt:lpstr>
      <vt:lpstr>The Importance of 'Metadata' Faulty Humidity Sensor – Flinders Island</vt:lpstr>
      <vt:lpstr>The Importance of 'Metadata' Faulty Humidity Sensor – Flinders Island</vt:lpstr>
      <vt:lpstr>The Importance of 'Metadata' Faulty Humidity Sensor – Ngayawili</vt:lpstr>
      <vt:lpstr>The Importance of 'Metadata' Faulty Humidity Sensor – Ngayawili</vt:lpstr>
      <vt:lpstr>The Importance of 'Metadata' - Practices</vt:lpstr>
      <vt:lpstr>The Importance of 'Metadata' - Practices</vt:lpstr>
      <vt:lpstr>The Importance of 'Metadata' - Practices</vt:lpstr>
      <vt:lpstr>The Importance of 'Metadata' - Practices</vt:lpstr>
      <vt:lpstr>The Importance of 'Metadata'  Metconsole Issues (Data Provision) </vt:lpstr>
      <vt:lpstr>Quality Assurance and Quality Control</vt:lpstr>
      <vt:lpstr>Quality Assurance and Quality Control</vt:lpstr>
      <vt:lpstr>Quality Assurance and Quality Control</vt:lpstr>
      <vt:lpstr>Quality Assurance and Quality Control</vt:lpstr>
      <vt:lpstr>Quality Assurance and Quality Control Error types associated with QC tests</vt:lpstr>
      <vt:lpstr>Example of Type 1 Error – False Positive</vt:lpstr>
      <vt:lpstr>Example of Type 1 Error – False Positive</vt:lpstr>
      <vt:lpstr>Example of Type 1 Error – False Positive</vt:lpstr>
      <vt:lpstr>Quality Assurance and Quality Control Error types associated with QC tests</vt:lpstr>
      <vt:lpstr>Example of Type II Error – False Negative</vt:lpstr>
      <vt:lpstr>Example of Type II Error – False Negative</vt:lpstr>
      <vt:lpstr>Quality Assurance and Quality Control Benefits and risks of Quality Control Process </vt:lpstr>
      <vt:lpstr>Quality Assurance and Quality Control Benefits and risks of Quality Control Process </vt:lpstr>
      <vt:lpstr>Quality Assurance and Quality Control Benefits and risks of Quality Control Process</vt:lpstr>
      <vt:lpstr>Quality Assurance and Quality Control Benefits and risks of Quality Control Process</vt:lpstr>
      <vt:lpstr>Quality Assurance and Quality Control Benefits and risks of Quality Control Process</vt:lpstr>
      <vt:lpstr>Quality Assurance and Quality Control Benefits of Quality Control Benefits of QCB</vt:lpstr>
      <vt:lpstr>Summary</vt:lpstr>
      <vt:lpstr>Future Challenges</vt:lpstr>
      <vt:lpstr>Facing the Challenge…the Logistics</vt:lpstr>
      <vt:lpstr>Facing the Challenge… Risks and Benefits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Meaghan M. Flannery</cp:lastModifiedBy>
  <cp:revision>68</cp:revision>
  <cp:lastPrinted>2015-06-19T07:04:57Z</cp:lastPrinted>
  <dcterms:created xsi:type="dcterms:W3CDTF">2015-06-10T14:25:34Z</dcterms:created>
  <dcterms:modified xsi:type="dcterms:W3CDTF">2015-06-22T23:35:02Z</dcterms:modified>
</cp:coreProperties>
</file>