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6"/>
  </p:notesMasterIdLst>
  <p:handoutMasterIdLst>
    <p:handoutMasterId r:id="rId17"/>
  </p:handoutMasterIdLst>
  <p:sldIdLst>
    <p:sldId id="263" r:id="rId3"/>
    <p:sldId id="256" r:id="rId4"/>
    <p:sldId id="265" r:id="rId5"/>
    <p:sldId id="266" r:id="rId6"/>
    <p:sldId id="267" r:id="rId7"/>
    <p:sldId id="268" r:id="rId8"/>
    <p:sldId id="269" r:id="rId9"/>
    <p:sldId id="281" r:id="rId10"/>
    <p:sldId id="282" r:id="rId11"/>
    <p:sldId id="283" r:id="rId12"/>
    <p:sldId id="284" r:id="rId13"/>
    <p:sldId id="285" r:id="rId14"/>
    <p:sldId id="262" r:id="rId15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 snapToGrid="0" snapToObjects="1">
      <p:cViewPr>
        <p:scale>
          <a:sx n="96" d="100"/>
          <a:sy n="96" d="100"/>
        </p:scale>
        <p:origin x="-87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set of nominal</a:t>
            </a:r>
            <a:r>
              <a:rPr lang="en-GB" baseline="0" dirty="0" smtClean="0"/>
              <a:t> values permitted for a given attribute are expressed as code-tables in WMO Technical Regulation – normally WMO No. 306 Manual on Codes, supplementary code-tables can be found in other publications (e.g. WMO No. 49-2 Meteorological Service for International Air Navigation)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Crucial design choice NOT to use «enumeration» entities in the conceptual model.</a:t>
            </a:r>
          </a:p>
          <a:p>
            <a:endParaRPr lang="en-GB" dirty="0" smtClean="0"/>
          </a:p>
          <a:p>
            <a:r>
              <a:rPr lang="en-GB" dirty="0" smtClean="0"/>
              <a:t>Use of «enumeration» entities will lead to a fragile model; changes to membership of code-lists would result</a:t>
            </a:r>
            <a:r>
              <a:rPr lang="en-GB" baseline="0" dirty="0" smtClean="0"/>
              <a:t> in changes to the model, thus requiring new XSD to be published and hence force modification to software systems bound to those XSD.</a:t>
            </a:r>
          </a:p>
          <a:p>
            <a:endParaRPr lang="en-GB" baseline="0" dirty="0" smtClean="0"/>
          </a:p>
          <a:p>
            <a:r>
              <a:rPr lang="en-GB" baseline="0" dirty="0" smtClean="0"/>
              <a:t>Given the biannual amendment cycle for WMO No. 306 Manual on Codes, such a regime would be prohibitive.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Use «</a:t>
            </a:r>
            <a:r>
              <a:rPr lang="en-GB" dirty="0" err="1" smtClean="0"/>
              <a:t>CodeList</a:t>
            </a:r>
            <a:r>
              <a:rPr lang="en-GB" dirty="0" smtClean="0"/>
              <a:t>» classes in the conceptual model to reference</a:t>
            </a:r>
            <a:r>
              <a:rPr lang="en-GB" baseline="0" dirty="0" smtClean="0"/>
              <a:t> an externally managed controlled vocabulary / dictionary</a:t>
            </a:r>
            <a:r>
              <a:rPr lang="en-GB" dirty="0" smtClean="0"/>
              <a:t>.</a:t>
            </a:r>
          </a:p>
          <a:p>
            <a:endParaRPr lang="en-GB" baseline="0" dirty="0" smtClean="0"/>
          </a:p>
          <a:p>
            <a:r>
              <a:rPr lang="en-GB" baseline="0" dirty="0" smtClean="0"/>
              <a:t>Rely on existing governance regime – maintain the code-lists </a:t>
            </a:r>
            <a:r>
              <a:rPr lang="en-GB" baseline="0" dirty="0" err="1" smtClean="0"/>
              <a:t>outwith</a:t>
            </a:r>
            <a:r>
              <a:rPr lang="en-GB" baseline="0" dirty="0" smtClean="0"/>
              <a:t> the model &amp; refer to the code-tables in the context of existing Technical Regulation.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BCC32F-53A2-42CA-9E93-31C19E66317A}" type="slidenum">
              <a:rPr lang="en-GB"/>
              <a:pPr/>
              <a:t>10</a:t>
            </a:fld>
            <a:endParaRPr lang="en-GB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8537-660A-42C7-A0CD-C4AB5ED045B1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emf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e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e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3.org/TR/json-ld/" TargetMode="External"/><Relationship Id="rId3" Type="http://schemas.openxmlformats.org/officeDocument/2006/relationships/hyperlink" Target="http://codes.wmo.int/" TargetMode="External"/><Relationship Id="rId7" Type="http://schemas.openxmlformats.org/officeDocument/2006/relationships/hyperlink" Target="http://www.w3.org/TR/turtle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www.w3.org/TR/REC-rdf-syntax/" TargetMode="External"/><Relationship Id="rId5" Type="http://schemas.openxmlformats.org/officeDocument/2006/relationships/hyperlink" Target="http://www.w3.org/TR/html-markup/" TargetMode="External"/><Relationship Id="rId4" Type="http://schemas.openxmlformats.org/officeDocument/2006/relationships/hyperlink" Target="http://www.w3.org/Protocols/rfc2616/rfc2616-sec12.html" TargetMode="External"/><Relationship Id="rId9" Type="http://schemas.openxmlformats.org/officeDocument/2006/relationships/hyperlink" Target="https://github.com/UKGovLD/ukl-registry-poc/wiki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emf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Approach to model-driven development of data exchange standards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Jeremy Tandy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/>
              <a:t>Ad hoc inter-</a:t>
            </a:r>
            <a:r>
              <a:rPr lang="en-US" sz="1200" dirty="0" err="1"/>
              <a:t>programme</a:t>
            </a:r>
            <a:r>
              <a:rPr lang="en-US" sz="1200" dirty="0"/>
              <a:t> workshop on representation of WIGOS and climate metadata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rved Left Arrow 62"/>
          <p:cNvSpPr/>
          <p:nvPr/>
        </p:nvSpPr>
        <p:spPr>
          <a:xfrm rot="20047002" flipV="1">
            <a:off x="7048700" y="2001125"/>
            <a:ext cx="1064179" cy="2281958"/>
          </a:xfrm>
          <a:prstGeom prst="curvedLeftArrow">
            <a:avLst/>
          </a:prstGeom>
          <a:gradFill>
            <a:gsLst>
              <a:gs pos="0">
                <a:srgbClr val="4F81BD">
                  <a:lumMod val="75000"/>
                  <a:alpha val="20000"/>
                </a:srgbClr>
              </a:gs>
              <a:gs pos="100000">
                <a:srgbClr val="1F497D">
                  <a:lumMod val="60000"/>
                  <a:lumOff val="40000"/>
                  <a:alpha val="10000"/>
                </a:srgbClr>
              </a:gs>
            </a:gsLst>
            <a:lin ang="16200000" scaled="0"/>
          </a:gradFill>
          <a:ln w="12700" cap="flat" cmpd="sng" algn="ctr">
            <a:gradFill>
              <a:gsLst>
                <a:gs pos="0">
                  <a:sysClr val="window" lastClr="FFFFFF"/>
                </a:gs>
                <a:gs pos="100000">
                  <a:srgbClr val="4F81BD">
                    <a:lumMod val="75000"/>
                  </a:srgb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9pPr>
          </a:lstStyle>
          <a:p>
            <a:pPr algn="r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5400" b="0" ker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Specification to data encoding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  <p:grpSp>
        <p:nvGrpSpPr>
          <p:cNvPr id="5" name="Group 4"/>
          <p:cNvGrpSpPr/>
          <p:nvPr/>
        </p:nvGrpSpPr>
        <p:grpSpPr>
          <a:xfrm>
            <a:off x="5243465" y="934886"/>
            <a:ext cx="1703766" cy="2079357"/>
            <a:chOff x="4427984" y="813303"/>
            <a:chExt cx="2234778" cy="2727429"/>
          </a:xfrm>
        </p:grpSpPr>
        <p:grpSp>
          <p:nvGrpSpPr>
            <p:cNvPr id="4" name="Group 3"/>
            <p:cNvGrpSpPr/>
            <p:nvPr/>
          </p:nvGrpSpPr>
          <p:grpSpPr>
            <a:xfrm rot="21410398">
              <a:off x="4427984" y="1196752"/>
              <a:ext cx="1598836" cy="2252673"/>
              <a:chOff x="4427984" y="1196752"/>
              <a:chExt cx="1598836" cy="2252673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27984" y="1196752"/>
                <a:ext cx="1598836" cy="22526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0000"/>
              <a:stretch/>
            </p:blipFill>
            <p:spPr bwMode="auto">
              <a:xfrm>
                <a:off x="4427984" y="1844824"/>
                <a:ext cx="1598836" cy="11263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5157">
              <a:off x="4570511" y="813303"/>
              <a:ext cx="2092251" cy="2727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2" name="Group 51"/>
          <p:cNvGrpSpPr/>
          <p:nvPr/>
        </p:nvGrpSpPr>
        <p:grpSpPr>
          <a:xfrm>
            <a:off x="128336" y="2487917"/>
            <a:ext cx="4021443" cy="3719781"/>
            <a:chOff x="128336" y="2487917"/>
            <a:chExt cx="4021443" cy="3719781"/>
          </a:xfrm>
        </p:grpSpPr>
        <p:pic>
          <p:nvPicPr>
            <p:cNvPr id="48" name="Picture 47" descr="UML_logo.gif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22"/>
            <a:stretch/>
          </p:blipFill>
          <p:spPr>
            <a:xfrm>
              <a:off x="180973" y="3405183"/>
              <a:ext cx="672246" cy="712432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128336" y="2487917"/>
              <a:ext cx="4021443" cy="3719781"/>
              <a:chOff x="128336" y="2487917"/>
              <a:chExt cx="4021443" cy="3719781"/>
            </a:xfrm>
          </p:grpSpPr>
          <p:grpSp>
            <p:nvGrpSpPr>
              <p:cNvPr id="27" name="Group 6"/>
              <p:cNvGrpSpPr/>
              <p:nvPr/>
            </p:nvGrpSpPr>
            <p:grpSpPr>
              <a:xfrm>
                <a:off x="128336" y="3356992"/>
                <a:ext cx="4021443" cy="2850706"/>
                <a:chOff x="91013" y="3798944"/>
                <a:chExt cx="4021443" cy="2850706"/>
              </a:xfrm>
            </p:grpSpPr>
            <p:grpSp>
              <p:nvGrpSpPr>
                <p:cNvPr id="28" name="Group 104"/>
                <p:cNvGrpSpPr/>
                <p:nvPr/>
              </p:nvGrpSpPr>
              <p:grpSpPr>
                <a:xfrm>
                  <a:off x="617663" y="4024004"/>
                  <a:ext cx="2269844" cy="1644742"/>
                  <a:chOff x="1985545" y="2393858"/>
                  <a:chExt cx="2269844" cy="1644742"/>
                </a:xfrm>
              </p:grpSpPr>
              <p:grpSp>
                <p:nvGrpSpPr>
                  <p:cNvPr id="34" name="Group 105"/>
                  <p:cNvGrpSpPr/>
                  <p:nvPr/>
                </p:nvGrpSpPr>
                <p:grpSpPr>
                  <a:xfrm>
                    <a:off x="2238097" y="2393858"/>
                    <a:ext cx="809903" cy="673795"/>
                    <a:chOff x="7646884" y="3147368"/>
                    <a:chExt cx="1396559" cy="673795"/>
                  </a:xfrm>
                </p:grpSpPr>
                <p:sp>
                  <p:nvSpPr>
                    <p:cNvPr id="45" name="Rectangle 44"/>
                    <p:cNvSpPr/>
                    <p:nvPr/>
                  </p:nvSpPr>
                  <p:spPr>
                    <a:xfrm>
                      <a:off x="7646884" y="3148709"/>
                      <a:ext cx="1396559" cy="672454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>
                      <a:solidFill>
                        <a:schemeClr val="tx1"/>
                      </a:solidFill>
                    </a:ln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pPr algn="ctr"/>
                      <a:r>
                        <a:rPr lang="en-GB" sz="1000" b="1" dirty="0" smtClean="0">
                          <a:solidFill>
                            <a:prstClr val="black"/>
                          </a:solidFill>
                        </a:rPr>
                        <a:t>********</a:t>
                      </a:r>
                      <a:endParaRPr lang="en-GB" sz="1000" b="1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6" name="Rectangle 45"/>
                    <p:cNvSpPr/>
                    <p:nvPr/>
                  </p:nvSpPr>
                  <p:spPr>
                    <a:xfrm>
                      <a:off x="7646884" y="3345353"/>
                      <a:ext cx="1396559" cy="38127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****</a:t>
                      </a:r>
                      <a:endParaRPr lang="en-GB" sz="900" dirty="0">
                        <a:solidFill>
                          <a:prstClr val="black"/>
                        </a:solidFill>
                      </a:endParaRPr>
                    </a:p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*******</a:t>
                      </a:r>
                      <a:endParaRPr lang="en-GB" sz="900" b="1" dirty="0">
                        <a:solidFill>
                          <a:prstClr val="black"/>
                        </a:solidFill>
                      </a:endParaRPr>
                    </a:p>
                  </p:txBody>
                </p:sp>
                <p:cxnSp>
                  <p:nvCxnSpPr>
                    <p:cNvPr id="47" name="Straight Connector 46"/>
                    <p:cNvCxnSpPr/>
                    <p:nvPr/>
                  </p:nvCxnSpPr>
                  <p:spPr>
                    <a:xfrm>
                      <a:off x="9043443" y="3147368"/>
                      <a:ext cx="0" cy="673795"/>
                    </a:xfrm>
                    <a:prstGeom prst="line">
                      <a:avLst/>
                    </a:prstGeom>
                    <a:ln w="95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" name="Group 106"/>
                  <p:cNvGrpSpPr/>
                  <p:nvPr/>
                </p:nvGrpSpPr>
                <p:grpSpPr>
                  <a:xfrm>
                    <a:off x="1985545" y="3565433"/>
                    <a:ext cx="809903" cy="473167"/>
                    <a:chOff x="7646884" y="3147368"/>
                    <a:chExt cx="1396559" cy="473167"/>
                  </a:xfrm>
                </p:grpSpPr>
                <p:sp>
                  <p:nvSpPr>
                    <p:cNvPr id="42" name="Rectangle 41"/>
                    <p:cNvSpPr/>
                    <p:nvPr/>
                  </p:nvSpPr>
                  <p:spPr>
                    <a:xfrm>
                      <a:off x="7646884" y="3148709"/>
                      <a:ext cx="1396559" cy="47182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>
                      <a:solidFill>
                        <a:schemeClr val="tx1"/>
                      </a:solidFill>
                    </a:ln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pPr algn="ctr"/>
                      <a:r>
                        <a:rPr lang="en-GB" sz="1000" b="1" dirty="0" smtClean="0">
                          <a:solidFill>
                            <a:prstClr val="black"/>
                          </a:solidFill>
                        </a:rPr>
                        <a:t>*********</a:t>
                      </a:r>
                      <a:endParaRPr lang="en-GB" sz="1000" b="1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" name="Rectangle 42"/>
                    <p:cNvSpPr/>
                    <p:nvPr/>
                  </p:nvSpPr>
                  <p:spPr>
                    <a:xfrm>
                      <a:off x="7646884" y="3345353"/>
                      <a:ext cx="1396559" cy="190635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*********</a:t>
                      </a:r>
                      <a:endParaRPr lang="en-GB" sz="900" dirty="0">
                        <a:solidFill>
                          <a:prstClr val="black"/>
                        </a:solidFill>
                      </a:endParaRPr>
                    </a:p>
                  </p:txBody>
                </p:sp>
                <p:cxnSp>
                  <p:nvCxnSpPr>
                    <p:cNvPr id="44" name="Straight Connector 43"/>
                    <p:cNvCxnSpPr/>
                    <p:nvPr/>
                  </p:nvCxnSpPr>
                  <p:spPr>
                    <a:xfrm>
                      <a:off x="9043443" y="3147368"/>
                      <a:ext cx="0" cy="473167"/>
                    </a:xfrm>
                    <a:prstGeom prst="line">
                      <a:avLst/>
                    </a:prstGeom>
                    <a:ln w="95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6" name="Group 107"/>
                  <p:cNvGrpSpPr/>
                  <p:nvPr/>
                </p:nvGrpSpPr>
                <p:grpSpPr>
                  <a:xfrm>
                    <a:off x="3445486" y="2872680"/>
                    <a:ext cx="809903" cy="882301"/>
                    <a:chOff x="7646884" y="3147368"/>
                    <a:chExt cx="1396559" cy="882301"/>
                  </a:xfrm>
                </p:grpSpPr>
                <p:sp>
                  <p:nvSpPr>
                    <p:cNvPr id="39" name="Rectangle 38"/>
                    <p:cNvSpPr/>
                    <p:nvPr/>
                  </p:nvSpPr>
                  <p:spPr>
                    <a:xfrm>
                      <a:off x="7646884" y="3148708"/>
                      <a:ext cx="1396559" cy="880961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>
                      <a:solidFill>
                        <a:schemeClr val="tx1"/>
                      </a:solidFill>
                    </a:ln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pPr algn="ctr"/>
                      <a:r>
                        <a:rPr lang="en-GB" sz="1000" b="1" dirty="0" smtClean="0">
                          <a:solidFill>
                            <a:prstClr val="black"/>
                          </a:solidFill>
                        </a:rPr>
                        <a:t>********</a:t>
                      </a:r>
                      <a:endParaRPr lang="en-GB" sz="1000" b="1" dirty="0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" name="Rectangle 39"/>
                    <p:cNvSpPr/>
                    <p:nvPr/>
                  </p:nvSpPr>
                  <p:spPr>
                    <a:xfrm>
                      <a:off x="7646884" y="3345352"/>
                      <a:ext cx="1396559" cy="588999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63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t" anchorCtr="0"/>
                    <a:lstStyle/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</a:t>
                      </a:r>
                      <a:endParaRPr lang="en-GB" sz="900" dirty="0">
                        <a:solidFill>
                          <a:prstClr val="black"/>
                        </a:solidFill>
                      </a:endParaRPr>
                    </a:p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*******</a:t>
                      </a:r>
                    </a:p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**********</a:t>
                      </a:r>
                    </a:p>
                    <a:p>
                      <a:r>
                        <a:rPr lang="en-GB" sz="900" b="1" dirty="0" smtClean="0">
                          <a:solidFill>
                            <a:prstClr val="black"/>
                          </a:solidFill>
                        </a:rPr>
                        <a:t>**</a:t>
                      </a:r>
                      <a:endParaRPr lang="en-GB" sz="900" b="1" dirty="0">
                        <a:solidFill>
                          <a:prstClr val="black"/>
                        </a:solidFill>
                      </a:endParaRPr>
                    </a:p>
                  </p:txBody>
                </p:sp>
                <p:cxnSp>
                  <p:nvCxnSpPr>
                    <p:cNvPr id="41" name="Straight Connector 40"/>
                    <p:cNvCxnSpPr/>
                    <p:nvPr/>
                  </p:nvCxnSpPr>
                  <p:spPr>
                    <a:xfrm>
                      <a:off x="9043443" y="3147368"/>
                      <a:ext cx="0" cy="882301"/>
                    </a:xfrm>
                    <a:prstGeom prst="line">
                      <a:avLst/>
                    </a:prstGeom>
                    <a:ln w="95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37" name="Straight Arrow Connector 8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048000" y="2912364"/>
                    <a:ext cx="397486" cy="158300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8" name="Straight Arrow Connector 83"/>
                  <p:cNvCxnSpPr>
                    <a:cxnSpLocks noChangeShapeType="1"/>
                    <a:stCxn id="40" idx="1"/>
                  </p:cNvCxnSpPr>
                  <p:nvPr/>
                </p:nvCxnSpPr>
                <p:spPr bwMode="auto">
                  <a:xfrm flipH="1">
                    <a:off x="2795448" y="3365164"/>
                    <a:ext cx="650038" cy="294499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rgbClr val="000000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9" name="Rectangle 28"/>
                <p:cNvSpPr/>
                <p:nvPr/>
              </p:nvSpPr>
              <p:spPr bwMode="auto">
                <a:xfrm>
                  <a:off x="91741" y="3798944"/>
                  <a:ext cx="3600583" cy="2850706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7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cxnSp>
              <p:nvCxnSpPr>
                <p:cNvPr id="30" name="Straight Arrow Connector 83"/>
                <p:cNvCxnSpPr>
                  <a:cxnSpLocks noChangeShapeType="1"/>
                  <a:stCxn id="18" idx="1"/>
                  <a:endCxn id="29" idx="3"/>
                </p:cNvCxnSpPr>
                <p:nvPr/>
              </p:nvCxnSpPr>
              <p:spPr bwMode="auto">
                <a:xfrm flipH="1">
                  <a:off x="3692324" y="5152289"/>
                  <a:ext cx="263433" cy="72008"/>
                </a:xfrm>
                <a:prstGeom prst="straightConnector1">
                  <a:avLst/>
                </a:prstGeom>
                <a:noFill/>
                <a:ln w="9525" algn="ctr">
                  <a:solidFill>
                    <a:srgbClr val="000000"/>
                  </a:solidFill>
                  <a:prstDash val="lgDash"/>
                  <a:round/>
                  <a:headE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1" name="Rectangle 30"/>
                <p:cNvSpPr/>
                <p:nvPr/>
              </p:nvSpPr>
              <p:spPr bwMode="auto">
                <a:xfrm rot="16200000">
                  <a:off x="3378924" y="5108923"/>
                  <a:ext cx="1149674" cy="261610"/>
                </a:xfrm>
                <a:prstGeom prst="rect">
                  <a:avLst/>
                </a:prstGeom>
                <a:solidFill>
                  <a:schemeClr val="bg1">
                    <a:alpha val="80000"/>
                  </a:schemeClr>
                </a:solidFill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GB" sz="1100" b="1" i="1" kern="0" dirty="0" smtClean="0">
                      <a:solidFill>
                        <a:srgbClr val="595959"/>
                      </a:solidFill>
                      <a:latin typeface="+mn-lt"/>
                      <a:ea typeface="Times New Roman"/>
                      <a:cs typeface="+mn-cs"/>
                    </a:rPr>
                    <a:t>« derived from »</a:t>
                  </a:r>
                  <a:endParaRPr lang="en-GB" sz="1100" b="1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>
                  <a:off x="1321711" y="3808446"/>
                  <a:ext cx="2790745" cy="60529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400"/>
                    </a:spcAft>
                    <a:defRPr/>
                  </a:pPr>
                  <a:r>
                    <a:rPr lang="en-GB" sz="1600" b="1" i="1" kern="0" dirty="0" smtClean="0">
                      <a:latin typeface="+mn-lt"/>
                      <a:ea typeface="Times New Roman"/>
                      <a:cs typeface="+mn-cs"/>
                    </a:rPr>
                    <a:t>Application Schema</a:t>
                  </a:r>
                </a:p>
                <a:p>
                  <a:pPr algn="ctr" fontAlgn="auto">
                    <a:spcBef>
                      <a:spcPts val="0"/>
                    </a:spcBef>
                    <a:spcAft>
                      <a:spcPts val="400"/>
                    </a:spcAft>
                    <a:defRPr/>
                  </a:pPr>
                  <a:r>
                    <a:rPr lang="en-GB" sz="1400" b="1" i="1" kern="0" dirty="0" smtClean="0">
                      <a:latin typeface="+mn-lt"/>
                      <a:ea typeface="Times New Roman"/>
                      <a:cs typeface="+mn-cs"/>
                    </a:rPr>
                    <a:t>(aka ‘conceptual model’)</a:t>
                  </a:r>
                  <a:endParaRPr lang="en-GB" sz="1400" b="1" i="1" kern="0" dirty="0">
                    <a:latin typeface="+mn-lt"/>
                    <a:ea typeface="Times New Roman"/>
                    <a:cs typeface="+mn-cs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>
                  <a:off x="91013" y="5767789"/>
                  <a:ext cx="3601311" cy="83099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1200"/>
                    </a:spcAft>
                    <a:defRPr/>
                  </a:pPr>
                  <a:r>
                    <a:rPr lang="en-GB" sz="1600" b="1" i="1" kern="0" dirty="0" smtClean="0">
                      <a:solidFill>
                        <a:srgbClr val="595959"/>
                      </a:solidFill>
                      <a:latin typeface="+mn-lt"/>
                      <a:ea typeface="Times New Roman"/>
                      <a:cs typeface="+mn-cs"/>
                    </a:rPr>
                    <a:t>Technology independent description of content and structure of information to be exchanged for a given application</a:t>
                  </a:r>
                  <a:endParaRPr lang="en-GB" sz="1600" b="1" i="1" kern="0" dirty="0">
                    <a:solidFill>
                      <a:srgbClr val="595959"/>
                    </a:solidFill>
                    <a:latin typeface="+mn-lt"/>
                    <a:ea typeface="Times New Roman"/>
                    <a:cs typeface="+mn-cs"/>
                  </a:endParaRPr>
                </a:p>
              </p:txBody>
            </p:sp>
          </p:grpSp>
          <p:sp>
            <p:nvSpPr>
              <p:cNvPr id="54" name="Down Arrow 53"/>
              <p:cNvSpPr/>
              <p:nvPr/>
            </p:nvSpPr>
            <p:spPr>
              <a:xfrm rot="10800000" flipH="1" flipV="1">
                <a:off x="2217857" y="2487917"/>
                <a:ext cx="1200317" cy="1308374"/>
              </a:xfrm>
              <a:prstGeom prst="downArrow">
                <a:avLst/>
              </a:prstGeom>
              <a:gradFill>
                <a:gsLst>
                  <a:gs pos="0">
                    <a:srgbClr val="C00000">
                      <a:alpha val="20000"/>
                    </a:srgbClr>
                  </a:gs>
                  <a:gs pos="100000">
                    <a:srgbClr val="FF0000">
                      <a:alpha val="0"/>
                    </a:srgbClr>
                  </a:gs>
                </a:gsLst>
                <a:lin ang="16200000" scaled="0"/>
              </a:gradFill>
              <a:ln w="12700" cap="flat" cmpd="sng" algn="ctr">
                <a:gradFill>
                  <a:gsLst>
                    <a:gs pos="0">
                      <a:sysClr val="window" lastClr="FFFFFF"/>
                    </a:gs>
                    <a:gs pos="100000">
                      <a:srgbClr val="FF0000"/>
                    </a:gs>
                  </a:gsLst>
                  <a:lin ang="54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000" b="1" kern="1200">
                    <a:solidFill>
                      <a:schemeClr val="tx1"/>
                    </a:solidFill>
                    <a:latin typeface="CG Times"/>
                    <a:ea typeface="+mn-ea"/>
                    <a:cs typeface="+mn-cs"/>
                  </a:defRPr>
                </a:lvl9pPr>
              </a:lstStyle>
              <a:p>
                <a:pPr algn="r"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5400" b="0" kern="0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sp>
        <p:nvSpPr>
          <p:cNvPr id="56" name="Rectangle 55"/>
          <p:cNvSpPr/>
          <p:nvPr/>
        </p:nvSpPr>
        <p:spPr>
          <a:xfrm>
            <a:off x="6877178" y="1682176"/>
            <a:ext cx="1957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  <a:cs typeface="+mn-cs"/>
              </a:rPr>
              <a:t>WMO regulation and other specifications</a:t>
            </a:r>
            <a:endParaRPr lang="en-GB" sz="1600" b="1" i="1" kern="0" dirty="0">
              <a:solidFill>
                <a:srgbClr val="595959"/>
              </a:solidFill>
              <a:latin typeface="+mn-lt"/>
              <a:ea typeface="Times New Roman"/>
              <a:cs typeface="+mn-cs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5496" y="1185443"/>
            <a:ext cx="5095327" cy="1828800"/>
            <a:chOff x="35496" y="1185443"/>
            <a:chExt cx="5095327" cy="1828800"/>
          </a:xfrm>
        </p:grpSpPr>
        <p:sp>
          <p:nvSpPr>
            <p:cNvPr id="55" name="Down Arrow 54"/>
            <p:cNvSpPr/>
            <p:nvPr/>
          </p:nvSpPr>
          <p:spPr>
            <a:xfrm rot="16200000" flipH="1" flipV="1">
              <a:off x="3876477" y="1358748"/>
              <a:ext cx="1200317" cy="1308374"/>
            </a:xfrm>
            <a:prstGeom prst="downArrow">
              <a:avLst/>
            </a:prstGeom>
            <a:gradFill>
              <a:gsLst>
                <a:gs pos="0">
                  <a:srgbClr val="C00000">
                    <a:alpha val="20000"/>
                  </a:srgbClr>
                </a:gs>
                <a:gs pos="100000">
                  <a:srgbClr val="FF0000">
                    <a:alpha val="0"/>
                  </a:srgbClr>
                </a:gs>
              </a:gsLst>
              <a:lin ang="16200000" scaled="0"/>
            </a:gradFill>
            <a:ln w="12700" cap="flat" cmpd="sng" algn="ctr">
              <a:gradFill>
                <a:gsLst>
                  <a:gs pos="0">
                    <a:sysClr val="window" lastClr="FFFFFF"/>
                  </a:gs>
                  <a:gs pos="100000">
                    <a:srgbClr val="FF0000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9pPr>
            </a:lstStyle>
            <a:p>
              <a:pPr algn="r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5400" b="0" kern="0">
                <a:solidFill>
                  <a:srgbClr val="FFFFFF"/>
                </a:solidFill>
                <a:latin typeface="Arial" charset="0"/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1185443"/>
              <a:ext cx="2371725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Rectangle 56"/>
            <p:cNvSpPr/>
            <p:nvPr/>
          </p:nvSpPr>
          <p:spPr>
            <a:xfrm>
              <a:off x="35496" y="1720547"/>
              <a:ext cx="159887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Requirements</a:t>
              </a:r>
              <a:r>
                <a:rPr lang="en-GB" sz="1600" b="1" i="1" kern="0" dirty="0">
                  <a:solidFill>
                    <a:srgbClr val="595959"/>
                  </a:solidFill>
                  <a:latin typeface="+mn-lt"/>
                  <a:ea typeface="Times New Roman"/>
                </a:rPr>
                <a:t> 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model</a:t>
              </a:r>
              <a:endPara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105391" y="3405184"/>
            <a:ext cx="2826761" cy="1820663"/>
            <a:chOff x="6105391" y="3405184"/>
            <a:chExt cx="2826761" cy="1820663"/>
          </a:xfrm>
        </p:grpSpPr>
        <p:grpSp>
          <p:nvGrpSpPr>
            <p:cNvPr id="12" name="Group 23"/>
            <p:cNvGrpSpPr/>
            <p:nvPr/>
          </p:nvGrpSpPr>
          <p:grpSpPr>
            <a:xfrm>
              <a:off x="6826553" y="3445488"/>
              <a:ext cx="2105599" cy="1050389"/>
              <a:chOff x="6789230" y="4072640"/>
              <a:chExt cx="2105599" cy="1050389"/>
            </a:xfrm>
          </p:grpSpPr>
          <p:sp>
            <p:nvSpPr>
              <p:cNvPr id="13" name="Rectangle 12"/>
              <p:cNvSpPr/>
              <p:nvPr/>
            </p:nvSpPr>
            <p:spPr bwMode="auto">
              <a:xfrm>
                <a:off x="6789230" y="4072640"/>
                <a:ext cx="2105599" cy="1050389"/>
              </a:xfrm>
              <a:prstGeom prst="rect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r-FR" sz="1600" b="1" i="1" kern="0" dirty="0" smtClean="0">
                    <a:solidFill>
                      <a:sysClr val="windowText" lastClr="000000"/>
                    </a:solidFill>
                    <a:latin typeface="+mn-lt"/>
                    <a:cs typeface="+mn-cs"/>
                  </a:rPr>
                  <a:t>XML instance documents</a:t>
                </a:r>
                <a:endParaRPr lang="en-GB" sz="1600" b="1" i="1" kern="0" dirty="0">
                  <a:solidFill>
                    <a:sysClr val="windowText" lastClr="000000"/>
                  </a:solidFill>
                  <a:latin typeface="Calibri"/>
                  <a:cs typeface="+mn-cs"/>
                </a:endParaRPr>
              </a:p>
            </p:txBody>
          </p:sp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58707" y="4237002"/>
                <a:ext cx="714605" cy="714605"/>
              </a:xfrm>
              <a:prstGeom prst="rect">
                <a:avLst/>
              </a:prstGeom>
            </p:spPr>
          </p:pic>
        </p:grpSp>
        <p:sp>
          <p:nvSpPr>
            <p:cNvPr id="26" name="Rectangle 25"/>
            <p:cNvSpPr/>
            <p:nvPr/>
          </p:nvSpPr>
          <p:spPr>
            <a:xfrm>
              <a:off x="7165210" y="4641072"/>
              <a:ext cx="142828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u="sng" kern="0" dirty="0" err="1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Validatable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 data products</a:t>
              </a:r>
              <a:endParaRPr lang="en-GB" sz="1600" b="1" i="1" kern="0" dirty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</p:txBody>
        </p:sp>
        <p:cxnSp>
          <p:nvCxnSpPr>
            <p:cNvPr id="16" name="Straight Arrow Connector 83"/>
            <p:cNvCxnSpPr>
              <a:cxnSpLocks noChangeShapeType="1"/>
            </p:cNvCxnSpPr>
            <p:nvPr/>
          </p:nvCxnSpPr>
          <p:spPr bwMode="auto">
            <a:xfrm flipH="1" flipV="1">
              <a:off x="6105391" y="3949767"/>
              <a:ext cx="705120" cy="4882"/>
            </a:xfrm>
            <a:prstGeom prst="straightConnector1">
              <a:avLst/>
            </a:prstGeom>
            <a:noFill/>
            <a:ln w="9525" algn="ctr">
              <a:solidFill>
                <a:srgbClr val="000000"/>
              </a:solidFill>
              <a:prstDash val="lgDash"/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Rectangle 16"/>
            <p:cNvSpPr/>
            <p:nvPr/>
          </p:nvSpPr>
          <p:spPr bwMode="auto">
            <a:xfrm rot="16200000">
              <a:off x="6069409" y="3823568"/>
              <a:ext cx="1098378" cy="26161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100" b="1" i="1" kern="0" dirty="0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« conforms to »</a:t>
              </a:r>
              <a:endParaRPr lang="en-GB" sz="1100" b="1" dirty="0">
                <a:latin typeface="+mn-lt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975594" y="3356992"/>
            <a:ext cx="3346781" cy="2850705"/>
            <a:chOff x="2975594" y="3356992"/>
            <a:chExt cx="3346781" cy="2850705"/>
          </a:xfrm>
        </p:grpSpPr>
        <p:sp>
          <p:nvSpPr>
            <p:cNvPr id="18" name="Rectangle 17"/>
            <p:cNvSpPr/>
            <p:nvPr/>
          </p:nvSpPr>
          <p:spPr bwMode="auto">
            <a:xfrm>
              <a:off x="3993080" y="3356992"/>
              <a:ext cx="2329295" cy="2850705"/>
            </a:xfrm>
            <a:prstGeom prst="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19" name="Group 32769"/>
            <p:cNvGrpSpPr/>
            <p:nvPr/>
          </p:nvGrpSpPr>
          <p:grpSpPr>
            <a:xfrm>
              <a:off x="5455460" y="3520258"/>
              <a:ext cx="680907" cy="975619"/>
              <a:chOff x="5270111" y="4064872"/>
              <a:chExt cx="680907" cy="975619"/>
            </a:xfrm>
          </p:grpSpPr>
          <p:pic>
            <p:nvPicPr>
              <p:cNvPr id="22" name="Picture 2" descr="http://findicons.com/files/icons/1915/xml_docs/128/xsd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70111" y="4064872"/>
                <a:ext cx="680907" cy="6811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3" name="Group 46"/>
              <p:cNvGrpSpPr/>
              <p:nvPr/>
            </p:nvGrpSpPr>
            <p:grpSpPr>
              <a:xfrm>
                <a:off x="5300570" y="4701937"/>
                <a:ext cx="619987" cy="338554"/>
                <a:chOff x="5300570" y="4701937"/>
                <a:chExt cx="619987" cy="338554"/>
              </a:xfrm>
            </p:grpSpPr>
            <p:sp>
              <p:nvSpPr>
                <p:cNvPr id="24" name="Rectangle 23"/>
                <p:cNvSpPr/>
                <p:nvPr/>
              </p:nvSpPr>
              <p:spPr>
                <a:xfrm>
                  <a:off x="5300570" y="4753532"/>
                  <a:ext cx="619987" cy="241620"/>
                </a:xfrm>
                <a:prstGeom prst="rect">
                  <a:avLst/>
                </a:prstGeom>
                <a:solidFill>
                  <a:srgbClr val="FF33CC"/>
                </a:solidFill>
                <a:ln>
                  <a:noFill/>
                </a:ln>
                <a:effectLst>
                  <a:outerShdw blurRad="50800" dist="12700" dir="2700000" algn="tl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/>
                  <a:lightRig rig="threePt" dir="t">
                    <a:rot lat="0" lon="0" rev="2700000"/>
                  </a:lightRig>
                </a:scene3d>
                <a:sp3d extrusionH="38100" prstMaterial="plastic">
                  <a:bevelT w="38100" h="38100" prst="coolSlan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spc="50">
                    <a:ln w="13500">
                      <a:solidFill>
                        <a:schemeClr val="accent1">
                          <a:shade val="2500"/>
                          <a:alpha val="6500"/>
                        </a:schemeClr>
                      </a:solidFill>
                      <a:prstDash val="solid"/>
                    </a:ln>
                    <a:solidFill>
                      <a:schemeClr val="accent1">
                        <a:tint val="3000"/>
                        <a:alpha val="95000"/>
                      </a:schemeClr>
                    </a:solidFill>
                    <a:effectLst>
                      <a:innerShdw blurRad="50900" dist="38500" dir="13500000">
                        <a:srgbClr val="000000">
                          <a:alpha val="60000"/>
                        </a:srgbClr>
                      </a:innerShdw>
                    </a:effectLst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5340296" y="4701937"/>
                  <a:ext cx="540533" cy="338554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en-US" sz="1600" b="1" cap="none" spc="50" dirty="0" smtClean="0">
                      <a:ln w="13500">
                        <a:solidFill>
                          <a:schemeClr val="accent1">
                            <a:shade val="2500"/>
                            <a:alpha val="6500"/>
                          </a:schemeClr>
                        </a:solidFill>
                        <a:prstDash val="solid"/>
                      </a:ln>
                      <a:solidFill>
                        <a:schemeClr val="bg1">
                          <a:alpha val="95000"/>
                        </a:schemeClr>
                      </a:solidFill>
                      <a:effectLst>
                        <a:innerShdw blurRad="50900" dist="38500" dir="13500000">
                          <a:srgbClr val="000000">
                            <a:alpha val="60000"/>
                          </a:srgbClr>
                        </a:innerShdw>
                      </a:effectLst>
                    </a:rPr>
                    <a:t>SCH</a:t>
                  </a:r>
                  <a:endParaRPr lang="en-US" sz="1600" b="1" cap="none" spc="50" dirty="0">
                    <a:ln w="13500">
                      <a:solidFill>
                        <a:schemeClr val="accent1">
                          <a:shade val="2500"/>
                          <a:alpha val="6500"/>
                        </a:schemeClr>
                      </a:solidFill>
                      <a:prstDash val="solid"/>
                    </a:ln>
                    <a:solidFill>
                      <a:schemeClr val="bg1">
                        <a:alpha val="95000"/>
                      </a:schemeClr>
                    </a:solidFill>
                    <a:effectLst>
                      <a:innerShdw blurRad="50900" dist="38500" dir="13500000">
                        <a:srgbClr val="000000">
                          <a:alpha val="60000"/>
                        </a:srgbClr>
                      </a:innerShdw>
                    </a:effectLst>
                  </a:endParaRPr>
                </a:p>
              </p:txBody>
            </p:sp>
          </p:grpSp>
        </p:grpSp>
        <p:sp>
          <p:nvSpPr>
            <p:cNvPr id="20" name="Rectangle 19"/>
            <p:cNvSpPr/>
            <p:nvPr/>
          </p:nvSpPr>
          <p:spPr>
            <a:xfrm>
              <a:off x="3988505" y="3792359"/>
              <a:ext cx="1584501" cy="6873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en-GB" sz="1600" b="1" i="1" kern="0" dirty="0" smtClean="0">
                  <a:latin typeface="+mn-lt"/>
                  <a:ea typeface="Times New Roman"/>
                  <a:cs typeface="+mn-cs"/>
                </a:rPr>
                <a:t>XML Schema 1.0</a:t>
              </a:r>
            </a:p>
            <a:p>
              <a:pPr algn="r" fontAlgn="auto">
                <a:spcBef>
                  <a:spcPts val="0"/>
                </a:spcBef>
                <a:spcAft>
                  <a:spcPts val="800"/>
                </a:spcAft>
                <a:defRPr/>
              </a:pPr>
              <a:r>
                <a:rPr lang="en-GB" sz="1600" b="1" i="1" kern="0" dirty="0" err="1" smtClean="0">
                  <a:latin typeface="+mn-lt"/>
                  <a:ea typeface="Times New Roman"/>
                  <a:cs typeface="+mn-cs"/>
                </a:rPr>
                <a:t>Schematron</a:t>
              </a:r>
              <a:r>
                <a:rPr lang="en-GB" sz="1600" b="1" i="1" kern="0" dirty="0" smtClean="0">
                  <a:latin typeface="+mn-lt"/>
                  <a:ea typeface="Times New Roman"/>
                  <a:cs typeface="+mn-cs"/>
                </a:rPr>
                <a:t>  </a:t>
              </a:r>
              <a:r>
                <a:rPr lang="en-GB" sz="1600" b="1" i="1" kern="0" dirty="0" smtClean="0">
                  <a:solidFill>
                    <a:schemeClr val="bg1"/>
                  </a:solidFill>
                  <a:latin typeface="+mn-lt"/>
                  <a:ea typeface="Times New Roman"/>
                  <a:cs typeface="+mn-cs"/>
                </a:rPr>
                <a:t>.</a:t>
              </a:r>
              <a:endParaRPr lang="en-GB" sz="1400" b="1" i="1" kern="0" dirty="0">
                <a:solidFill>
                  <a:schemeClr val="bg1"/>
                </a:solidFill>
                <a:latin typeface="+mn-lt"/>
                <a:ea typeface="Times New Roman"/>
                <a:cs typeface="+mn-cs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179087" y="5489126"/>
              <a:ext cx="195728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Validation schema and rules</a:t>
              </a:r>
              <a:endParaRPr lang="en-GB" sz="1600" b="1" i="1" kern="0" dirty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</p:txBody>
        </p:sp>
        <p:sp>
          <p:nvSpPr>
            <p:cNvPr id="53" name="Down Arrow 52"/>
            <p:cNvSpPr/>
            <p:nvPr/>
          </p:nvSpPr>
          <p:spPr>
            <a:xfrm rot="5400000" flipH="1" flipV="1">
              <a:off x="3029622" y="4102529"/>
              <a:ext cx="1200317" cy="1308374"/>
            </a:xfrm>
            <a:prstGeom prst="downArrow">
              <a:avLst/>
            </a:prstGeom>
            <a:gradFill>
              <a:gsLst>
                <a:gs pos="0">
                  <a:srgbClr val="C00000">
                    <a:alpha val="20000"/>
                  </a:srgbClr>
                </a:gs>
                <a:gs pos="100000">
                  <a:srgbClr val="FF0000">
                    <a:alpha val="0"/>
                  </a:srgbClr>
                </a:gs>
              </a:gsLst>
              <a:lin ang="16200000" scaled="0"/>
            </a:gradFill>
            <a:ln w="12700" cap="flat" cmpd="sng" algn="ctr">
              <a:gradFill>
                <a:gsLst>
                  <a:gs pos="0">
                    <a:sysClr val="window" lastClr="FFFFFF"/>
                  </a:gs>
                  <a:gs pos="100000">
                    <a:srgbClr val="FF0000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000" b="1" kern="1200">
                  <a:solidFill>
                    <a:schemeClr val="tx1"/>
                  </a:solidFill>
                  <a:latin typeface="CG Times"/>
                  <a:ea typeface="+mn-ea"/>
                  <a:cs typeface="+mn-cs"/>
                </a:defRPr>
              </a:lvl9pPr>
            </a:lstStyle>
            <a:p>
              <a:pPr algn="r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5400" b="0" kern="0">
                <a:solidFill>
                  <a:srgbClr val="FFFFFF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Application Schema and Profiles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3</a:t>
            </a:fld>
            <a:endParaRPr lang="en-GB" altLang="en-US"/>
          </a:p>
        </p:txBody>
      </p:sp>
      <p:grpSp>
        <p:nvGrpSpPr>
          <p:cNvPr id="14" name="Group 27"/>
          <p:cNvGrpSpPr/>
          <p:nvPr/>
        </p:nvGrpSpPr>
        <p:grpSpPr>
          <a:xfrm>
            <a:off x="5355809" y="1081935"/>
            <a:ext cx="2901510" cy="1140841"/>
            <a:chOff x="13559" y="4148772"/>
            <a:chExt cx="3343916" cy="1140841"/>
          </a:xfrm>
        </p:grpSpPr>
        <p:sp>
          <p:nvSpPr>
            <p:cNvPr id="15" name="Rectangle 14"/>
            <p:cNvSpPr/>
            <p:nvPr/>
          </p:nvSpPr>
          <p:spPr bwMode="auto">
            <a:xfrm>
              <a:off x="13559" y="4325996"/>
              <a:ext cx="3343916" cy="963617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16599" y="4148772"/>
              <a:ext cx="1105719" cy="177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</a:rPr>
                <a:t>O&amp;M</a:t>
              </a: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1906" y="1332405"/>
            <a:ext cx="1223294" cy="78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Rectangle 24"/>
          <p:cNvSpPr/>
          <p:nvPr/>
        </p:nvSpPr>
        <p:spPr>
          <a:xfrm>
            <a:off x="741401" y="1196752"/>
            <a:ext cx="4131695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</a:rPr>
              <a:t>data models from </a:t>
            </a:r>
            <a:r>
              <a: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  <a:cs typeface="+mn-cs"/>
              </a:rPr>
              <a:t>ISO 19100-series of geographic information standards …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b="1" i="1" kern="0" dirty="0">
                <a:solidFill>
                  <a:srgbClr val="595959"/>
                </a:solidFill>
                <a:ea typeface="Times New Roman"/>
              </a:rPr>
              <a:t>► </a:t>
            </a:r>
            <a:r>
              <a: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</a:rPr>
              <a:t>Observations and Measurements</a:t>
            </a:r>
            <a:endParaRPr lang="en-GB" sz="1600" b="1" i="1" kern="0" dirty="0">
              <a:solidFill>
                <a:srgbClr val="595959"/>
              </a:solidFill>
              <a:latin typeface="+mn-lt"/>
              <a:ea typeface="Times New Roman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39552" y="2222776"/>
            <a:ext cx="7717767" cy="1663571"/>
            <a:chOff x="539552" y="2222776"/>
            <a:chExt cx="7717767" cy="1663571"/>
          </a:xfrm>
        </p:grpSpPr>
        <p:grpSp>
          <p:nvGrpSpPr>
            <p:cNvPr id="11" name="Group 27"/>
            <p:cNvGrpSpPr/>
            <p:nvPr/>
          </p:nvGrpSpPr>
          <p:grpSpPr>
            <a:xfrm>
              <a:off x="5355809" y="2655241"/>
              <a:ext cx="2901510" cy="1140841"/>
              <a:chOff x="13559" y="4148772"/>
              <a:chExt cx="3343916" cy="1140841"/>
            </a:xfrm>
          </p:grpSpPr>
          <p:sp>
            <p:nvSpPr>
              <p:cNvPr id="12" name="Rectangle 11"/>
              <p:cNvSpPr/>
              <p:nvPr/>
            </p:nvSpPr>
            <p:spPr bwMode="auto">
              <a:xfrm>
                <a:off x="13559" y="4325996"/>
                <a:ext cx="3343916" cy="96361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0"/>
              </a:gra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t" anchorCtr="0"/>
              <a:lstStyle/>
              <a:p>
                <a:pPr algn="ctr"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 bwMode="auto">
              <a:xfrm>
                <a:off x="16599" y="4148772"/>
                <a:ext cx="1105719" cy="17722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</a:rPr>
                  <a:t>METCE</a:t>
                </a: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7" name="Straight Arrow Connector 16"/>
            <p:cNvCxnSpPr>
              <a:cxnSpLocks noChangeShapeType="1"/>
              <a:stCxn id="12" idx="0"/>
              <a:endCxn id="15" idx="2"/>
            </p:cNvCxnSpPr>
            <p:nvPr/>
          </p:nvCxnSpPr>
          <p:spPr bwMode="auto">
            <a:xfrm flipV="1">
              <a:off x="6806564" y="2222776"/>
              <a:ext cx="0" cy="609689"/>
            </a:xfrm>
            <a:prstGeom prst="straightConnector1">
              <a:avLst/>
            </a:prstGeom>
            <a:noFill/>
            <a:ln w="9525" algn="ctr">
              <a:solidFill>
                <a:srgbClr val="000000"/>
              </a:solidFill>
              <a:prstDash val="dash"/>
              <a:round/>
              <a:headEnd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Isosceles Triangle 18"/>
            <p:cNvSpPr/>
            <p:nvPr/>
          </p:nvSpPr>
          <p:spPr>
            <a:xfrm>
              <a:off x="6706769" y="2232300"/>
              <a:ext cx="190936" cy="252440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/>
              <a:endParaRPr lang="en-GB" sz="1000" u="sng"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70357" y="3218010"/>
              <a:ext cx="2652796" cy="3157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Rectangle 25"/>
            <p:cNvSpPr/>
            <p:nvPr/>
          </p:nvSpPr>
          <p:spPr>
            <a:xfrm>
              <a:off x="539552" y="2655241"/>
              <a:ext cx="4333544" cy="12311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create an Application Schema that describes the concerns of your domain 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  <a:cs typeface="+mn-cs"/>
                </a:rPr>
                <a:t>… create only th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e elements special to your problem space</a:t>
              </a:r>
              <a:endPara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  <a:p>
              <a:pPr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>
                  <a:solidFill>
                    <a:srgbClr val="595959"/>
                  </a:solidFill>
                  <a:ea typeface="Times New Roman"/>
                </a:rPr>
                <a:t>► 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Weather, Water, Climate (METCE)</a:t>
              </a:r>
              <a:endParaRPr lang="en-GB" sz="1600" b="1" i="1" kern="0" dirty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40476" y="3796082"/>
            <a:ext cx="7616843" cy="1528482"/>
            <a:chOff x="640476" y="3796082"/>
            <a:chExt cx="7616843" cy="1528482"/>
          </a:xfrm>
        </p:grpSpPr>
        <p:grpSp>
          <p:nvGrpSpPr>
            <p:cNvPr id="8" name="Group 27"/>
            <p:cNvGrpSpPr/>
            <p:nvPr/>
          </p:nvGrpSpPr>
          <p:grpSpPr>
            <a:xfrm>
              <a:off x="5355809" y="4183723"/>
              <a:ext cx="2901510" cy="1140841"/>
              <a:chOff x="13559" y="4148772"/>
              <a:chExt cx="3343916" cy="1140841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13559" y="4325996"/>
                <a:ext cx="3343916" cy="96361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0"/>
              </a:gra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t" anchorCtr="0"/>
              <a:lstStyle/>
              <a:p>
                <a:pPr algn="ctr"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16599" y="4148772"/>
                <a:ext cx="1105719" cy="17722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</a:rPr>
                  <a:t>WIGOS</a:t>
                </a: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8" name="Straight Arrow Connector 16"/>
            <p:cNvCxnSpPr>
              <a:cxnSpLocks noChangeShapeType="1"/>
              <a:stCxn id="9" idx="0"/>
              <a:endCxn id="12" idx="2"/>
            </p:cNvCxnSpPr>
            <p:nvPr/>
          </p:nvCxnSpPr>
          <p:spPr bwMode="auto">
            <a:xfrm flipV="1">
              <a:off x="6806564" y="3796082"/>
              <a:ext cx="0" cy="564865"/>
            </a:xfrm>
            <a:prstGeom prst="straightConnector1">
              <a:avLst/>
            </a:prstGeom>
            <a:noFill/>
            <a:ln w="9525" algn="ctr">
              <a:solidFill>
                <a:srgbClr val="000000"/>
              </a:solidFill>
              <a:prstDash val="dash"/>
              <a:round/>
              <a:headEnd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Isosceles Triangle 19"/>
            <p:cNvSpPr/>
            <p:nvPr/>
          </p:nvSpPr>
          <p:spPr>
            <a:xfrm>
              <a:off x="6714644" y="3814571"/>
              <a:ext cx="190936" cy="252440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/>
              <a:endParaRPr lang="en-GB" sz="1000" u="sng"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98985" y="4389801"/>
              <a:ext cx="1195481" cy="88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7" name="Rectangle 26"/>
            <p:cNvSpPr/>
            <p:nvPr/>
          </p:nvSpPr>
          <p:spPr>
            <a:xfrm>
              <a:off x="640476" y="4293096"/>
              <a:ext cx="4333544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create a Profile that provides further specialisation … progressively adding more detail and constraint</a:t>
              </a:r>
              <a:endParaRPr lang="en-GB" sz="1600" b="1" i="1" kern="0" dirty="0" smtClean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  <a:p>
              <a:pPr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>
                  <a:solidFill>
                    <a:srgbClr val="595959"/>
                  </a:solidFill>
                  <a:ea typeface="Times New Roman"/>
                </a:rPr>
                <a:t>► </a:t>
              </a:r>
              <a:r>
                <a:rPr lang="en-GB" sz="1600" b="1" i="1" kern="0" dirty="0" smtClean="0">
                  <a:solidFill>
                    <a:srgbClr val="595959"/>
                  </a:solidFill>
                  <a:ea typeface="Times New Roman"/>
                </a:rPr>
                <a:t>Meteorological observation data (</a:t>
              </a:r>
              <a:r>
                <a:rPr lang="en-GB" sz="1600" b="1" i="1" kern="0" dirty="0" smtClean="0">
                  <a:solidFill>
                    <a:srgbClr val="595959"/>
                  </a:solidFill>
                  <a:latin typeface="+mn-lt"/>
                  <a:ea typeface="Times New Roman"/>
                </a:rPr>
                <a:t>WIGOS)</a:t>
              </a:r>
              <a:endParaRPr lang="en-GB" sz="1600" b="1" i="1" kern="0" dirty="0">
                <a:solidFill>
                  <a:srgbClr val="595959"/>
                </a:solidFill>
                <a:latin typeface="+mn-lt"/>
                <a:ea typeface="Times New Roman"/>
                <a:cs typeface="+mn-cs"/>
              </a:endParaRPr>
            </a:p>
          </p:txBody>
        </p:sp>
      </p:grpSp>
      <p:sp>
        <p:nvSpPr>
          <p:cNvPr id="28" name="Rectangle 27"/>
          <p:cNvSpPr/>
          <p:nvPr/>
        </p:nvSpPr>
        <p:spPr>
          <a:xfrm>
            <a:off x="467544" y="5457418"/>
            <a:ext cx="8005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000" b="1" i="1" kern="0" dirty="0" smtClean="0">
                <a:solidFill>
                  <a:srgbClr val="595959"/>
                </a:solidFill>
                <a:latin typeface="+mn-lt"/>
                <a:ea typeface="Times New Roman"/>
              </a:rPr>
              <a:t>Key point: Profiles mean you only need to govern and manage th</a:t>
            </a:r>
            <a:r>
              <a:rPr lang="en-GB" sz="2000" b="1" i="1" kern="0" dirty="0" smtClean="0">
                <a:solidFill>
                  <a:srgbClr val="595959"/>
                </a:solidFill>
                <a:latin typeface="+mn-lt"/>
                <a:ea typeface="Times New Roman"/>
              </a:rPr>
              <a:t>e extra bits special to your problem!</a:t>
            </a:r>
            <a:endParaRPr lang="en-GB" sz="2000" b="1" i="1" kern="0" dirty="0">
              <a:solidFill>
                <a:srgbClr val="595959"/>
              </a:solidFill>
              <a:latin typeface="+mn-lt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… more Profiles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4</a:t>
            </a:fld>
            <a:endParaRPr lang="en-GB" altLang="en-US"/>
          </a:p>
        </p:txBody>
      </p:sp>
      <p:grpSp>
        <p:nvGrpSpPr>
          <p:cNvPr id="6" name="Group 5"/>
          <p:cNvGrpSpPr/>
          <p:nvPr/>
        </p:nvGrpSpPr>
        <p:grpSpPr>
          <a:xfrm>
            <a:off x="5364088" y="-1949460"/>
            <a:ext cx="2901510" cy="4242629"/>
            <a:chOff x="5355809" y="1081935"/>
            <a:chExt cx="2901510" cy="4242629"/>
          </a:xfrm>
        </p:grpSpPr>
        <p:grpSp>
          <p:nvGrpSpPr>
            <p:cNvPr id="14" name="Group 27"/>
            <p:cNvGrpSpPr/>
            <p:nvPr/>
          </p:nvGrpSpPr>
          <p:grpSpPr>
            <a:xfrm>
              <a:off x="5355809" y="1081935"/>
              <a:ext cx="2901510" cy="1140841"/>
              <a:chOff x="13559" y="4148772"/>
              <a:chExt cx="3343916" cy="1140841"/>
            </a:xfrm>
          </p:grpSpPr>
          <p:sp>
            <p:nvSpPr>
              <p:cNvPr id="15" name="Rectangle 14"/>
              <p:cNvSpPr/>
              <p:nvPr/>
            </p:nvSpPr>
            <p:spPr bwMode="auto">
              <a:xfrm>
                <a:off x="13559" y="4325996"/>
                <a:ext cx="3343916" cy="96361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0"/>
              </a:gra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t" anchorCtr="0"/>
              <a:lstStyle/>
              <a:p>
                <a:pPr algn="ctr"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 bwMode="auto">
              <a:xfrm>
                <a:off x="16599" y="4148772"/>
                <a:ext cx="1105719" cy="17722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</a:rPr>
                  <a:t>O&amp;M</a:t>
                </a: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</p:grpSp>
        <p:pic>
          <p:nvPicPr>
            <p:cNvPr id="23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91906" y="1332405"/>
              <a:ext cx="1223294" cy="788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11" name="Group 27"/>
            <p:cNvGrpSpPr/>
            <p:nvPr/>
          </p:nvGrpSpPr>
          <p:grpSpPr>
            <a:xfrm>
              <a:off x="5355809" y="2655241"/>
              <a:ext cx="2901510" cy="1140841"/>
              <a:chOff x="13559" y="4148772"/>
              <a:chExt cx="3343916" cy="1140841"/>
            </a:xfrm>
          </p:grpSpPr>
          <p:sp>
            <p:nvSpPr>
              <p:cNvPr id="12" name="Rectangle 11"/>
              <p:cNvSpPr/>
              <p:nvPr/>
            </p:nvSpPr>
            <p:spPr bwMode="auto">
              <a:xfrm>
                <a:off x="13559" y="4325996"/>
                <a:ext cx="3343916" cy="96361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0"/>
              </a:gra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t" anchorCtr="0"/>
              <a:lstStyle/>
              <a:p>
                <a:pPr algn="ctr"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 bwMode="auto">
              <a:xfrm>
                <a:off x="16599" y="4148772"/>
                <a:ext cx="1105719" cy="17722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</a:rPr>
                  <a:t>METCE</a:t>
                </a: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7" name="Straight Arrow Connector 16"/>
            <p:cNvCxnSpPr>
              <a:cxnSpLocks noChangeShapeType="1"/>
              <a:stCxn id="12" idx="0"/>
              <a:endCxn id="15" idx="2"/>
            </p:cNvCxnSpPr>
            <p:nvPr/>
          </p:nvCxnSpPr>
          <p:spPr bwMode="auto">
            <a:xfrm flipV="1">
              <a:off x="6806564" y="2222776"/>
              <a:ext cx="0" cy="609689"/>
            </a:xfrm>
            <a:prstGeom prst="straightConnector1">
              <a:avLst/>
            </a:prstGeom>
            <a:noFill/>
            <a:ln w="9525" algn="ctr">
              <a:solidFill>
                <a:srgbClr val="000000"/>
              </a:solidFill>
              <a:prstDash val="dash"/>
              <a:round/>
              <a:headEnd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Isosceles Triangle 18"/>
            <p:cNvSpPr/>
            <p:nvPr/>
          </p:nvSpPr>
          <p:spPr>
            <a:xfrm>
              <a:off x="6706769" y="2232300"/>
              <a:ext cx="190936" cy="252440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/>
              <a:endParaRPr lang="en-GB" sz="1000" u="sng"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70357" y="3218010"/>
              <a:ext cx="2652796" cy="3157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8" name="Group 27"/>
            <p:cNvGrpSpPr/>
            <p:nvPr/>
          </p:nvGrpSpPr>
          <p:grpSpPr>
            <a:xfrm>
              <a:off x="5355809" y="4183723"/>
              <a:ext cx="2901510" cy="1140841"/>
              <a:chOff x="13559" y="4148772"/>
              <a:chExt cx="3343916" cy="1140841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13559" y="4325996"/>
                <a:ext cx="3343916" cy="96361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0"/>
              </a:gra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t" anchorCtr="0"/>
              <a:lstStyle/>
              <a:p>
                <a:pPr algn="ctr"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16599" y="4148772"/>
                <a:ext cx="1105719" cy="177225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</a:rPr>
                  <a:t>WIGOS</a:t>
                </a: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8" name="Straight Arrow Connector 16"/>
            <p:cNvCxnSpPr>
              <a:cxnSpLocks noChangeShapeType="1"/>
              <a:stCxn id="9" idx="0"/>
              <a:endCxn id="12" idx="2"/>
            </p:cNvCxnSpPr>
            <p:nvPr/>
          </p:nvCxnSpPr>
          <p:spPr bwMode="auto">
            <a:xfrm flipV="1">
              <a:off x="6806564" y="3796082"/>
              <a:ext cx="0" cy="564865"/>
            </a:xfrm>
            <a:prstGeom prst="straightConnector1">
              <a:avLst/>
            </a:prstGeom>
            <a:noFill/>
            <a:ln w="9525" algn="ctr">
              <a:solidFill>
                <a:srgbClr val="000000"/>
              </a:solidFill>
              <a:prstDash val="dash"/>
              <a:round/>
              <a:headEnd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Isosceles Triangle 19"/>
            <p:cNvSpPr/>
            <p:nvPr/>
          </p:nvSpPr>
          <p:spPr>
            <a:xfrm>
              <a:off x="6714644" y="3814571"/>
              <a:ext cx="190936" cy="252440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/>
              <a:endParaRPr lang="en-GB" sz="1000" u="sng"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98985" y="4389801"/>
              <a:ext cx="1195481" cy="88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4" name="Group 23"/>
          <p:cNvGrpSpPr/>
          <p:nvPr/>
        </p:nvGrpSpPr>
        <p:grpSpPr>
          <a:xfrm>
            <a:off x="539552" y="2300811"/>
            <a:ext cx="7717765" cy="3052527"/>
            <a:chOff x="539552" y="2300811"/>
            <a:chExt cx="7717765" cy="3052527"/>
          </a:xfrm>
        </p:grpSpPr>
        <p:sp>
          <p:nvSpPr>
            <p:cNvPr id="26" name="Rectangle 25"/>
            <p:cNvSpPr/>
            <p:nvPr/>
          </p:nvSpPr>
          <p:spPr>
            <a:xfrm>
              <a:off x="539552" y="2953411"/>
              <a:ext cx="433354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ea typeface="Times New Roman"/>
                </a:rPr>
                <a:t>► </a:t>
              </a:r>
              <a:r>
                <a:rPr lang="en-GB" sz="1600" i="1" kern="0" dirty="0">
                  <a:solidFill>
                    <a:schemeClr val="bg2"/>
                  </a:solidFill>
                  <a:latin typeface="Calibri" pitchFamily="34" charset="0"/>
                  <a:ea typeface="Times New Roman"/>
                </a:rPr>
                <a:t>(land-surface based)</a:t>
              </a:r>
              <a:r>
                <a:rPr lang="en-GB" sz="1600" b="1" i="1" kern="0" dirty="0">
                  <a:solidFill>
                    <a:schemeClr val="bg2"/>
                  </a:solidFill>
                  <a:latin typeface="Calibri" pitchFamily="34" charset="0"/>
                  <a:ea typeface="Times New Roman"/>
                </a:rPr>
                <a:t> Climate Observations Application Schema (COAS</a:t>
              </a:r>
              <a:r>
                <a:rPr lang="en-GB" sz="1600" b="1" i="1" kern="0" dirty="0" smtClean="0">
                  <a:solidFill>
                    <a:schemeClr val="bg2"/>
                  </a:solidFill>
                  <a:latin typeface="Calibri" pitchFamily="34" charset="0"/>
                  <a:ea typeface="Times New Roman"/>
                </a:rPr>
                <a:t>)</a:t>
              </a:r>
              <a:endParaRPr lang="en-GB" sz="1600" b="1" i="1" kern="0" dirty="0">
                <a:solidFill>
                  <a:schemeClr val="bg2"/>
                </a:solidFill>
                <a:latin typeface="Calibri" pitchFamily="34" charset="0"/>
                <a:ea typeface="Times New Roman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40476" y="4531632"/>
              <a:ext cx="433354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600" b="1" i="1" kern="0" dirty="0" smtClean="0">
                  <a:solidFill>
                    <a:srgbClr val="595959"/>
                  </a:solidFill>
                  <a:ea typeface="Times New Roman"/>
                </a:rPr>
                <a:t>► </a:t>
              </a:r>
              <a:r>
                <a:rPr lang="en-GB" sz="1600" b="1" i="1" kern="0" dirty="0">
                  <a:solidFill>
                    <a:schemeClr val="bg2"/>
                  </a:solidFill>
                  <a:latin typeface="Calibri" pitchFamily="34" charset="0"/>
                  <a:ea typeface="Times New Roman"/>
                </a:rPr>
                <a:t>CLIMAT message (derived from FM-71) </a:t>
              </a:r>
              <a:r>
                <a:rPr lang="en-GB" sz="1600" i="1" kern="0" dirty="0">
                  <a:solidFill>
                    <a:schemeClr val="bg2"/>
                  </a:solidFill>
                  <a:latin typeface="Calibri" pitchFamily="34" charset="0"/>
                  <a:ea typeface="Times New Roman"/>
                </a:rPr>
                <a:t>– report of monthly values from a land station</a:t>
              </a: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355802" y="2300811"/>
              <a:ext cx="2901515" cy="3052527"/>
              <a:chOff x="5355802" y="2033701"/>
              <a:chExt cx="2901515" cy="3052527"/>
            </a:xfrm>
          </p:grpSpPr>
          <p:grpSp>
            <p:nvGrpSpPr>
              <p:cNvPr id="29" name="Group 28"/>
              <p:cNvGrpSpPr/>
              <p:nvPr/>
            </p:nvGrpSpPr>
            <p:grpSpPr>
              <a:xfrm>
                <a:off x="5355807" y="2033701"/>
                <a:ext cx="2901510" cy="1528482"/>
                <a:chOff x="5355809" y="509702"/>
                <a:chExt cx="2901510" cy="1528482"/>
              </a:xfrm>
            </p:grpSpPr>
            <p:grpSp>
              <p:nvGrpSpPr>
                <p:cNvPr id="30" name="Group 27"/>
                <p:cNvGrpSpPr/>
                <p:nvPr/>
              </p:nvGrpSpPr>
              <p:grpSpPr>
                <a:xfrm>
                  <a:off x="5355809" y="897343"/>
                  <a:ext cx="2901510" cy="1140841"/>
                  <a:chOff x="13559" y="4148772"/>
                  <a:chExt cx="3343916" cy="1140841"/>
                </a:xfrm>
              </p:grpSpPr>
              <p:sp>
                <p:nvSpPr>
                  <p:cNvPr id="34" name="Rectangle 33"/>
                  <p:cNvSpPr/>
                  <p:nvPr/>
                </p:nvSpPr>
                <p:spPr bwMode="auto">
                  <a:xfrm>
                    <a:off x="13559" y="4325996"/>
                    <a:ext cx="3343916" cy="963617"/>
                  </a:xfrm>
                  <a:prstGeom prst="rect">
                    <a:avLst/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ln w="952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anchor="t" anchorCtr="0"/>
                  <a:lstStyle/>
                  <a:p>
                    <a:pPr algn="ctr">
                      <a:defRPr/>
                    </a:pPr>
                    <a:endParaRPr lang="en-GB" sz="1000" kern="0" dirty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35" name="Rectangle 34"/>
                  <p:cNvSpPr/>
                  <p:nvPr/>
                </p:nvSpPr>
                <p:spPr bwMode="auto">
                  <a:xfrm>
                    <a:off x="16599" y="4148772"/>
                    <a:ext cx="1105719" cy="177225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anchor="ctr" anchorCtr="0"/>
                  <a:lstStyle/>
                  <a:p>
                    <a:pPr algn="ctr">
                      <a:defRPr/>
                    </a:pPr>
                    <a:r>
                      <a:rPr lang="en-GB" sz="1000" kern="0" dirty="0" smtClean="0">
                        <a:solidFill>
                          <a:sysClr val="windowText" lastClr="000000"/>
                        </a:solidFill>
                      </a:rPr>
                      <a:t>COAS</a:t>
                    </a:r>
                    <a:endParaRPr lang="en-GB" sz="1000" kern="0" dirty="0">
                      <a:solidFill>
                        <a:sysClr val="windowText" lastClr="000000"/>
                      </a:solidFill>
                    </a:endParaRPr>
                  </a:p>
                </p:txBody>
              </p:sp>
            </p:grpSp>
            <p:cxnSp>
              <p:nvCxnSpPr>
                <p:cNvPr id="31" name="Straight Arrow Connector 16"/>
                <p:cNvCxnSpPr>
                  <a:cxnSpLocks noChangeShapeType="1"/>
                  <a:stCxn id="34" idx="0"/>
                </p:cNvCxnSpPr>
                <p:nvPr/>
              </p:nvCxnSpPr>
              <p:spPr bwMode="auto">
                <a:xfrm flipV="1">
                  <a:off x="6806564" y="509702"/>
                  <a:ext cx="0" cy="564865"/>
                </a:xfrm>
                <a:prstGeom prst="straightConnector1">
                  <a:avLst/>
                </a:prstGeom>
                <a:noFill/>
                <a:ln w="9525" algn="ctr">
                  <a:solidFill>
                    <a:srgbClr val="000000"/>
                  </a:solidFill>
                  <a:prstDash val="dash"/>
                  <a:round/>
                  <a:headEnd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2" name="Isosceles Triangle 31"/>
                <p:cNvSpPr/>
                <p:nvPr/>
              </p:nvSpPr>
              <p:spPr>
                <a:xfrm>
                  <a:off x="6714644" y="528191"/>
                  <a:ext cx="190936" cy="252440"/>
                </a:xfrm>
                <a:prstGeom prst="triangle">
                  <a:avLst/>
                </a:prstGeom>
                <a:solidFill>
                  <a:sysClr val="window" lastClr="FFFFFF"/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anchor="ctr" anchorCtr="0"/>
                <a:lstStyle/>
                <a:p>
                  <a:pPr algn="ctr"/>
                  <a:endParaRPr lang="en-GB" sz="1000" u="sng" kern="0">
                    <a:solidFill>
                      <a:sysClr val="windowText" lastClr="000000"/>
                    </a:solidFill>
                  </a:endParaRPr>
                </a:p>
              </p:txBody>
            </p:sp>
            <p:pic>
              <p:nvPicPr>
                <p:cNvPr id="33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6198985" y="1103421"/>
                  <a:ext cx="1195481" cy="8880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36" name="Group 35"/>
              <p:cNvGrpSpPr/>
              <p:nvPr/>
            </p:nvGrpSpPr>
            <p:grpSpPr>
              <a:xfrm>
                <a:off x="5355802" y="3557746"/>
                <a:ext cx="2901510" cy="1528482"/>
                <a:chOff x="5355809" y="509702"/>
                <a:chExt cx="2901510" cy="1528482"/>
              </a:xfrm>
            </p:grpSpPr>
            <p:grpSp>
              <p:nvGrpSpPr>
                <p:cNvPr id="37" name="Group 27"/>
                <p:cNvGrpSpPr/>
                <p:nvPr/>
              </p:nvGrpSpPr>
              <p:grpSpPr>
                <a:xfrm>
                  <a:off x="5355809" y="897343"/>
                  <a:ext cx="2901510" cy="1140841"/>
                  <a:chOff x="13559" y="4148772"/>
                  <a:chExt cx="3343916" cy="1140841"/>
                </a:xfrm>
              </p:grpSpPr>
              <p:sp>
                <p:nvSpPr>
                  <p:cNvPr id="41" name="Rectangle 40"/>
                  <p:cNvSpPr/>
                  <p:nvPr/>
                </p:nvSpPr>
                <p:spPr bwMode="auto">
                  <a:xfrm>
                    <a:off x="13559" y="4325996"/>
                    <a:ext cx="3343916" cy="963617"/>
                  </a:xfrm>
                  <a:prstGeom prst="rect">
                    <a:avLst/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ln w="952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anchor="t" anchorCtr="0"/>
                  <a:lstStyle/>
                  <a:p>
                    <a:pPr algn="ctr">
                      <a:defRPr/>
                    </a:pPr>
                    <a:endParaRPr lang="en-GB" sz="1000" kern="0" dirty="0">
                      <a:solidFill>
                        <a:sysClr val="windowText" lastClr="000000"/>
                      </a:solidFill>
                    </a:endParaRPr>
                  </a:p>
                </p:txBody>
              </p:sp>
              <p:sp>
                <p:nvSpPr>
                  <p:cNvPr id="42" name="Rectangle 41"/>
                  <p:cNvSpPr/>
                  <p:nvPr/>
                </p:nvSpPr>
                <p:spPr bwMode="auto">
                  <a:xfrm>
                    <a:off x="16599" y="4148772"/>
                    <a:ext cx="1105719" cy="177225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anchor="ctr" anchorCtr="0"/>
                  <a:lstStyle/>
                  <a:p>
                    <a:pPr algn="ctr">
                      <a:defRPr/>
                    </a:pPr>
                    <a:r>
                      <a:rPr lang="en-GB" sz="1000" kern="0" dirty="0" smtClean="0">
                        <a:solidFill>
                          <a:sysClr val="windowText" lastClr="000000"/>
                        </a:solidFill>
                      </a:rPr>
                      <a:t>CLIMAT</a:t>
                    </a:r>
                    <a:endParaRPr lang="en-GB" sz="1000" kern="0" dirty="0">
                      <a:solidFill>
                        <a:sysClr val="windowText" lastClr="000000"/>
                      </a:solidFill>
                    </a:endParaRPr>
                  </a:p>
                </p:txBody>
              </p:sp>
            </p:grpSp>
            <p:cxnSp>
              <p:nvCxnSpPr>
                <p:cNvPr id="38" name="Straight Arrow Connector 16"/>
                <p:cNvCxnSpPr>
                  <a:cxnSpLocks noChangeShapeType="1"/>
                  <a:stCxn id="41" idx="0"/>
                </p:cNvCxnSpPr>
                <p:nvPr/>
              </p:nvCxnSpPr>
              <p:spPr bwMode="auto">
                <a:xfrm flipV="1">
                  <a:off x="6806564" y="509702"/>
                  <a:ext cx="0" cy="564865"/>
                </a:xfrm>
                <a:prstGeom prst="straightConnector1">
                  <a:avLst/>
                </a:prstGeom>
                <a:noFill/>
                <a:ln w="9525" algn="ctr">
                  <a:solidFill>
                    <a:srgbClr val="000000"/>
                  </a:solidFill>
                  <a:prstDash val="dash"/>
                  <a:round/>
                  <a:headEnd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9" name="Isosceles Triangle 38"/>
                <p:cNvSpPr/>
                <p:nvPr/>
              </p:nvSpPr>
              <p:spPr>
                <a:xfrm>
                  <a:off x="6714644" y="528191"/>
                  <a:ext cx="190936" cy="252440"/>
                </a:xfrm>
                <a:prstGeom prst="triangle">
                  <a:avLst/>
                </a:prstGeom>
                <a:solidFill>
                  <a:sysClr val="window" lastClr="FFFFFF"/>
                </a:solidFill>
                <a:ln w="952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anchor="ctr" anchorCtr="0"/>
                <a:lstStyle/>
                <a:p>
                  <a:pPr algn="ctr"/>
                  <a:endParaRPr lang="en-GB" sz="1000" u="sng" kern="0">
                    <a:solidFill>
                      <a:sysClr val="windowText" lastClr="000000"/>
                    </a:solidFill>
                  </a:endParaRPr>
                </a:p>
              </p:txBody>
            </p:sp>
            <p:pic>
              <p:nvPicPr>
                <p:cNvPr id="4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6198985" y="1103421"/>
                  <a:ext cx="1195481" cy="8880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</p:grpSp>
      </p:grpSp>
      <p:sp>
        <p:nvSpPr>
          <p:cNvPr id="43" name="Rectangle 42"/>
          <p:cNvSpPr/>
          <p:nvPr/>
        </p:nvSpPr>
        <p:spPr>
          <a:xfrm>
            <a:off x="467544" y="5457418"/>
            <a:ext cx="8005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000" b="1" i="1" kern="0" dirty="0" smtClean="0">
                <a:solidFill>
                  <a:srgbClr val="595959"/>
                </a:solidFill>
                <a:latin typeface="+mn-lt"/>
                <a:ea typeface="Times New Roman"/>
              </a:rPr>
              <a:t>Further specialisation provides more detail – removes the ‘degrees of freedom’ in data exchange and makes for more robust data exchange</a:t>
            </a:r>
            <a:endParaRPr lang="en-GB" sz="2000" b="1" i="1" kern="0" dirty="0">
              <a:solidFill>
                <a:srgbClr val="595959"/>
              </a:solidFill>
              <a:latin typeface="+mn-lt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60642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/>
              <a:t>Nominal value-types; regulated set of terms (code-table)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8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1429">
            <a:off x="509674" y="1542182"/>
            <a:ext cx="3105612" cy="434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3"/>
          <p:cNvGrpSpPr/>
          <p:nvPr/>
        </p:nvGrpSpPr>
        <p:grpSpPr>
          <a:xfrm>
            <a:off x="845331" y="3059216"/>
            <a:ext cx="6857093" cy="3384826"/>
            <a:chOff x="903403" y="3341998"/>
            <a:chExt cx="6857093" cy="3384826"/>
          </a:xfrm>
        </p:grpSpPr>
        <p:pic>
          <p:nvPicPr>
            <p:cNvPr id="8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78">
              <a:off x="903403" y="3341998"/>
              <a:ext cx="6849116" cy="3384826"/>
            </a:xfrm>
            <a:prstGeom prst="rect">
              <a:avLst/>
            </a:prstGeom>
            <a:ln>
              <a:solidFill>
                <a:schemeClr val="tx1"/>
              </a:solidFill>
              <a:prstDash val="sysDot"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8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402" y="3619747"/>
              <a:ext cx="6851094" cy="2833120"/>
            </a:xfrm>
            <a:prstGeom prst="rect">
              <a:avLst/>
            </a:prstGeom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7" name="Rectangle 86"/>
            <p:cNvSpPr/>
            <p:nvPr/>
          </p:nvSpPr>
          <p:spPr>
            <a:xfrm>
              <a:off x="909401" y="6407568"/>
              <a:ext cx="55185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400" i="1" kern="0" dirty="0" smtClean="0">
                  <a:solidFill>
                    <a:schemeClr val="bg1">
                      <a:lumMod val="65000"/>
                    </a:schemeClr>
                  </a:solidFill>
                  <a:latin typeface="Calibri"/>
                  <a:ea typeface="Times New Roman"/>
                </a:rPr>
                <a:t>Excerpt from BUFR edition 4 Code- and Flag-tables</a:t>
              </a:r>
              <a:endParaRPr lang="en-GB" sz="1400" i="1" kern="0" dirty="0">
                <a:solidFill>
                  <a:schemeClr val="bg1">
                    <a:lumMod val="65000"/>
                  </a:schemeClr>
                </a:solidFill>
                <a:latin typeface="Calibri"/>
                <a:ea typeface="Times New Roman"/>
              </a:endParaRPr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4842492" y="1277448"/>
            <a:ext cx="3986182" cy="4257503"/>
            <a:chOff x="228567" y="4148772"/>
            <a:chExt cx="4593974" cy="4257503"/>
          </a:xfrm>
        </p:grpSpPr>
        <p:sp>
          <p:nvSpPr>
            <p:cNvPr id="68" name="Rectangle 67"/>
            <p:cNvSpPr/>
            <p:nvPr/>
          </p:nvSpPr>
          <p:spPr bwMode="auto">
            <a:xfrm>
              <a:off x="228567" y="4325996"/>
              <a:ext cx="4593974" cy="4080279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228567" y="4148772"/>
              <a:ext cx="1561715" cy="177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IWXXM METAR/SPECI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</p:grpSp>
      <p:grpSp>
        <p:nvGrpSpPr>
          <p:cNvPr id="7" name="Group 81"/>
          <p:cNvGrpSpPr/>
          <p:nvPr/>
        </p:nvGrpSpPr>
        <p:grpSpPr>
          <a:xfrm>
            <a:off x="5414679" y="1644214"/>
            <a:ext cx="2884425" cy="1780014"/>
            <a:chOff x="5599511" y="1644214"/>
            <a:chExt cx="2884425" cy="1780014"/>
          </a:xfrm>
        </p:grpSpPr>
        <p:sp>
          <p:nvSpPr>
            <p:cNvPr id="77" name="Rectangle 76"/>
            <p:cNvSpPr/>
            <p:nvPr/>
          </p:nvSpPr>
          <p:spPr bwMode="auto">
            <a:xfrm>
              <a:off x="5599511" y="1644214"/>
              <a:ext cx="2884425" cy="1780014"/>
            </a:xfrm>
            <a:prstGeom prst="rect">
              <a:avLst/>
            </a:prstGeom>
            <a:gradFill>
              <a:gsLst>
                <a:gs pos="0">
                  <a:srgbClr val="FEF4EC"/>
                </a:gs>
                <a:gs pos="100000">
                  <a:srgbClr val="FDEAC7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</a:t>
              </a: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DataType</a:t>
              </a:r>
              <a:r>
                <a:rPr lang="en-GB" sz="1000" kern="0" dirty="0">
                  <a:solidFill>
                    <a:sysClr val="windowText" lastClr="000000"/>
                  </a:solidFill>
                  <a:latin typeface="Calibri" pitchFamily="34" charset="0"/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AerodromeRunwayState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 bwMode="auto">
            <a:xfrm>
              <a:off x="5599516" y="2017311"/>
              <a:ext cx="2884420" cy="1304658"/>
            </a:xfrm>
            <a:prstGeom prst="rect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runway : Runway [0..1]</a:t>
              </a:r>
              <a:endParaRPr lang="en-GB" sz="1000" i="1" u="sng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cleared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contamination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RunwayContamination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snowClosure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depositType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RunwayDeposits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  <a:endParaRPr lang="en-GB" sz="1000" kern="0" dirty="0">
                <a:solidFill>
                  <a:srgbClr val="993300"/>
                </a:solidFill>
                <a:latin typeface="Calibri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5472112" y="2664585"/>
            <a:ext cx="2050142" cy="172766"/>
          </a:xfrm>
          <a:prstGeom prst="rect">
            <a:avLst/>
          </a:prstGeom>
          <a:noFill/>
          <a:ln w="12700" cap="flat" cmpd="sng" algn="ctr">
            <a:solidFill>
              <a:srgbClr val="003300"/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100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96" name="Oval 95"/>
          <p:cNvSpPr>
            <a:spLocks noChangeArrowheads="1"/>
          </p:cNvSpPr>
          <p:nvPr/>
        </p:nvSpPr>
        <p:spPr bwMode="auto">
          <a:xfrm>
            <a:off x="2255463" y="4087010"/>
            <a:ext cx="711472" cy="416906"/>
          </a:xfrm>
          <a:prstGeom prst="ellipse">
            <a:avLst/>
          </a:prstGeom>
          <a:noFill/>
          <a:ln w="76200" cap="flat" cmpd="sng" algn="ctr">
            <a:gradFill>
              <a:gsLst>
                <a:gs pos="0">
                  <a:srgbClr val="C00000">
                    <a:alpha val="40000"/>
                  </a:srgbClr>
                </a:gs>
                <a:gs pos="100000">
                  <a:srgbClr val="FF0000">
                    <a:alpha val="40000"/>
                  </a:srgb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b="1" kern="1200">
                <a:solidFill>
                  <a:schemeClr val="tx1"/>
                </a:solidFill>
                <a:latin typeface="CG Times"/>
                <a:ea typeface="+mn-ea"/>
                <a:cs typeface="+mn-cs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G Times"/>
              <a:ea typeface="+mn-ea"/>
              <a:cs typeface="+mn-cs"/>
            </a:endParaRPr>
          </a:p>
        </p:txBody>
      </p:sp>
      <p:grpSp>
        <p:nvGrpSpPr>
          <p:cNvPr id="8" name="Group 92"/>
          <p:cNvGrpSpPr/>
          <p:nvPr/>
        </p:nvGrpSpPr>
        <p:grpSpPr>
          <a:xfrm>
            <a:off x="4884274" y="3818313"/>
            <a:ext cx="3881336" cy="1921596"/>
            <a:chOff x="4902741" y="4138736"/>
            <a:chExt cx="3881336" cy="1921596"/>
          </a:xfrm>
        </p:grpSpPr>
        <p:pic>
          <p:nvPicPr>
            <p:cNvPr id="27" name="Picture 26"/>
            <p:cNvPicPr>
              <a:picLocks noChangeAspect="1" noChangeArrowheads="1"/>
            </p:cNvPicPr>
            <p:nvPr/>
          </p:nvPicPr>
          <p:blipFill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2741" y="4138736"/>
              <a:ext cx="3881336" cy="1921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itle 3"/>
            <p:cNvSpPr txBox="1">
              <a:spLocks/>
            </p:cNvSpPr>
            <p:nvPr/>
          </p:nvSpPr>
          <p:spPr bwMode="auto">
            <a:xfrm>
              <a:off x="5018127" y="4705686"/>
              <a:ext cx="3667328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1" u="none" strike="noStrike" kern="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charset="0"/>
                  <a:ea typeface="+mj-ea"/>
                  <a:cs typeface="+mj-cs"/>
                </a:rPr>
                <a:t>Technical</a:t>
              </a:r>
              <a:r>
                <a:rPr kumimoji="0" lang="en-GB" sz="1800" b="1" i="1" u="none" strike="noStrike" kern="0" cap="none" spc="0" normalizeH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charset="0"/>
                  <a:ea typeface="+mj-ea"/>
                  <a:cs typeface="+mj-cs"/>
                </a:rPr>
                <a:t> Regulation mandates the use of terms </a:t>
              </a:r>
              <a:r>
                <a:rPr kumimoji="0" lang="en-GB" sz="1800" b="1" i="1" u="sng" strike="noStrike" kern="0" cap="none" spc="0" normalizeH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charset="0"/>
                  <a:ea typeface="+mj-ea"/>
                  <a:cs typeface="+mj-cs"/>
                </a:rPr>
                <a:t>only</a:t>
              </a:r>
              <a:r>
                <a:rPr kumimoji="0" lang="en-GB" sz="1800" b="1" i="1" strike="noStrike" kern="0" cap="none" spc="0" normalizeH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charset="0"/>
                  <a:ea typeface="+mj-ea"/>
                  <a:cs typeface="+mj-cs"/>
                </a:rPr>
                <a:t> from</a:t>
              </a:r>
              <a:r>
                <a:rPr kumimoji="0" lang="en-GB" sz="1800" b="1" i="1" u="none" strike="noStrike" kern="0" cap="none" spc="0" normalizeH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charset="0"/>
                  <a:ea typeface="+mj-ea"/>
                  <a:cs typeface="+mj-cs"/>
                </a:rPr>
                <a:t> a specified controlled vocabulary</a:t>
              </a:r>
              <a:endParaRPr kumimoji="0" lang="en-GB" sz="1800" b="1" i="1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endParaRPr>
            </a:p>
          </p:txBody>
        </p:sp>
      </p:grpSp>
      <p:sp>
        <p:nvSpPr>
          <p:cNvPr id="24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6283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9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Design choice: avoid use of «enumeration» entities (</a:t>
            </a:r>
            <a:r>
              <a:rPr lang="en-GB" sz="2400" i="1" dirty="0" smtClean="0"/>
              <a:t>fragile</a:t>
            </a:r>
            <a:r>
              <a:rPr lang="en-GB" sz="2400" dirty="0" smtClean="0"/>
              <a:t>)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6</a:t>
            </a:fld>
            <a:endParaRPr lang="en-GB"/>
          </a:p>
        </p:txBody>
      </p:sp>
      <p:pic>
        <p:nvPicPr>
          <p:cNvPr id="8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1429">
            <a:off x="509674" y="1542182"/>
            <a:ext cx="3105612" cy="434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83"/>
          <p:cNvGrpSpPr/>
          <p:nvPr/>
        </p:nvGrpSpPr>
        <p:grpSpPr>
          <a:xfrm>
            <a:off x="845331" y="3059216"/>
            <a:ext cx="6857093" cy="3384826"/>
            <a:chOff x="903403" y="3341998"/>
            <a:chExt cx="6857093" cy="3384826"/>
          </a:xfrm>
        </p:grpSpPr>
        <p:pic>
          <p:nvPicPr>
            <p:cNvPr id="8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78">
              <a:off x="903403" y="3341998"/>
              <a:ext cx="6849116" cy="3384826"/>
            </a:xfrm>
            <a:prstGeom prst="rect">
              <a:avLst/>
            </a:prstGeom>
            <a:ln>
              <a:solidFill>
                <a:schemeClr val="tx1"/>
              </a:solidFill>
              <a:prstDash val="sysDot"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8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402" y="3619747"/>
              <a:ext cx="6851094" cy="2833120"/>
            </a:xfrm>
            <a:prstGeom prst="rect">
              <a:avLst/>
            </a:prstGeom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7" name="Rectangle 86"/>
            <p:cNvSpPr/>
            <p:nvPr/>
          </p:nvSpPr>
          <p:spPr>
            <a:xfrm>
              <a:off x="909401" y="6407568"/>
              <a:ext cx="55185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400" i="1" kern="0" dirty="0" smtClean="0">
                  <a:solidFill>
                    <a:schemeClr val="bg1">
                      <a:lumMod val="65000"/>
                    </a:schemeClr>
                  </a:solidFill>
                  <a:latin typeface="Calibri"/>
                  <a:ea typeface="Times New Roman"/>
                </a:rPr>
                <a:t>Excerpt from BUFR edition 4 Code- and Flag-tables</a:t>
              </a:r>
              <a:endParaRPr lang="en-GB" sz="1400" i="1" kern="0" dirty="0">
                <a:solidFill>
                  <a:schemeClr val="bg1">
                    <a:lumMod val="65000"/>
                  </a:schemeClr>
                </a:solidFill>
                <a:latin typeface="Calibri"/>
                <a:ea typeface="Times New Roman"/>
              </a:endParaRPr>
            </a:p>
          </p:txBody>
        </p:sp>
      </p:grpSp>
      <p:grpSp>
        <p:nvGrpSpPr>
          <p:cNvPr id="5" name="Group 27"/>
          <p:cNvGrpSpPr/>
          <p:nvPr/>
        </p:nvGrpSpPr>
        <p:grpSpPr>
          <a:xfrm>
            <a:off x="4842492" y="1277448"/>
            <a:ext cx="3986182" cy="4257503"/>
            <a:chOff x="228567" y="4148772"/>
            <a:chExt cx="4593974" cy="4257503"/>
          </a:xfrm>
        </p:grpSpPr>
        <p:sp>
          <p:nvSpPr>
            <p:cNvPr id="68" name="Rectangle 67"/>
            <p:cNvSpPr/>
            <p:nvPr/>
          </p:nvSpPr>
          <p:spPr bwMode="auto">
            <a:xfrm>
              <a:off x="228567" y="4325996"/>
              <a:ext cx="4593974" cy="4080279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228567" y="4148772"/>
              <a:ext cx="1561715" cy="177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IWXXM METAR/SPECI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</p:grpSp>
      <p:grpSp>
        <p:nvGrpSpPr>
          <p:cNvPr id="6" name="Group 81"/>
          <p:cNvGrpSpPr/>
          <p:nvPr/>
        </p:nvGrpSpPr>
        <p:grpSpPr>
          <a:xfrm>
            <a:off x="5414679" y="1644214"/>
            <a:ext cx="2884425" cy="1780014"/>
            <a:chOff x="5599511" y="1644214"/>
            <a:chExt cx="2884425" cy="1780014"/>
          </a:xfrm>
        </p:grpSpPr>
        <p:sp>
          <p:nvSpPr>
            <p:cNvPr id="77" name="Rectangle 76"/>
            <p:cNvSpPr/>
            <p:nvPr/>
          </p:nvSpPr>
          <p:spPr bwMode="auto">
            <a:xfrm>
              <a:off x="5599511" y="1644214"/>
              <a:ext cx="2884425" cy="1780014"/>
            </a:xfrm>
            <a:prstGeom prst="rect">
              <a:avLst/>
            </a:prstGeom>
            <a:gradFill>
              <a:gsLst>
                <a:gs pos="0">
                  <a:srgbClr val="FEF4EC"/>
                </a:gs>
                <a:gs pos="100000">
                  <a:srgbClr val="FDEAC7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</a:t>
              </a: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DataType</a:t>
              </a:r>
              <a:r>
                <a:rPr lang="en-GB" sz="1000" kern="0" dirty="0">
                  <a:solidFill>
                    <a:sysClr val="windowText" lastClr="000000"/>
                  </a:solidFill>
                  <a:latin typeface="Calibri" pitchFamily="34" charset="0"/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AerodromeRunwayState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 bwMode="auto">
            <a:xfrm>
              <a:off x="5599516" y="2017311"/>
              <a:ext cx="2884420" cy="1304658"/>
            </a:xfrm>
            <a:prstGeom prst="rect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runway : Runway [0..1]</a:t>
              </a:r>
              <a:endParaRPr lang="en-GB" sz="1000" i="1" u="sng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cleared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contamination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RunwayContamination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snowClosure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depositType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RunwayDeposits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  <a:endParaRPr lang="en-GB" sz="1000" kern="0" dirty="0">
                <a:solidFill>
                  <a:srgbClr val="993300"/>
                </a:solidFill>
                <a:latin typeface="Calibri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5472112" y="2664585"/>
            <a:ext cx="2050142" cy="172766"/>
          </a:xfrm>
          <a:prstGeom prst="rect">
            <a:avLst/>
          </a:prstGeom>
          <a:noFill/>
          <a:ln w="12700" cap="flat" cmpd="sng" algn="ctr">
            <a:solidFill>
              <a:srgbClr val="003300"/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100" kern="0">
              <a:solidFill>
                <a:sysClr val="windowText" lastClr="000000"/>
              </a:solidFill>
              <a:latin typeface="Calibri"/>
            </a:endParaRPr>
          </a:p>
        </p:txBody>
      </p:sp>
      <p:grpSp>
        <p:nvGrpSpPr>
          <p:cNvPr id="7" name="Group 34"/>
          <p:cNvGrpSpPr/>
          <p:nvPr/>
        </p:nvGrpSpPr>
        <p:grpSpPr>
          <a:xfrm>
            <a:off x="4968227" y="3552813"/>
            <a:ext cx="3735142" cy="1747470"/>
            <a:chOff x="3699038" y="2224419"/>
            <a:chExt cx="1847950" cy="1747470"/>
          </a:xfrm>
        </p:grpSpPr>
        <p:sp>
          <p:nvSpPr>
            <p:cNvPr id="29" name="Rectangle 28"/>
            <p:cNvSpPr/>
            <p:nvPr/>
          </p:nvSpPr>
          <p:spPr bwMode="auto">
            <a:xfrm>
              <a:off x="3699038" y="2224419"/>
              <a:ext cx="1847950" cy="1747470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«enumeration»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RunwayDeposits</a:t>
              </a:r>
              <a:endParaRPr lang="en-GB" sz="1000" kern="0" dirty="0" smtClean="0">
                <a:solidFill>
                  <a:sysClr val="windowText" lastClr="000000"/>
                </a:solidFill>
                <a:latin typeface="Calibri" pitchFamily="34" charset="0"/>
              </a:endParaRPr>
            </a:p>
            <a:p>
              <a:pPr algn="ctr">
                <a:spcBef>
                  <a:spcPts val="0"/>
                </a:spcBef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 bwMode="auto">
            <a:xfrm>
              <a:off x="3699040" y="2597515"/>
              <a:ext cx="1847948" cy="1374373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Clear_and_dry</a:t>
              </a:r>
              <a:endParaRPr lang="en-GB" sz="1000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Damp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Wet_with_water_patches</a:t>
              </a:r>
              <a:endParaRPr lang="en-GB" sz="1000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Rime_and_frost_covered</a:t>
              </a:r>
              <a:endParaRPr lang="en-GB" sz="1000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Dry_snow</a:t>
              </a:r>
              <a:endParaRPr lang="en-GB" sz="1000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Wet_snow</a:t>
              </a:r>
              <a:endParaRPr lang="en-GB" sz="1000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defRPr/>
              </a:pPr>
              <a:endParaRPr lang="en-GB" sz="1000" u="sng" kern="0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4977045" y="4882453"/>
            <a:ext cx="3715901" cy="342900"/>
            <a:chOff x="4977045" y="4267461"/>
            <a:chExt cx="3715901" cy="342900"/>
          </a:xfrm>
        </p:grpSpPr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l="51804" r="21347"/>
            <a:stretch>
              <a:fillRect/>
            </a:stretch>
          </p:blipFill>
          <p:spPr bwMode="auto">
            <a:xfrm>
              <a:off x="4977063" y="4267461"/>
              <a:ext cx="371588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l="51804" r="21347"/>
            <a:stretch>
              <a:fillRect/>
            </a:stretch>
          </p:blipFill>
          <p:spPr bwMode="auto">
            <a:xfrm flipV="1">
              <a:off x="4977045" y="4419861"/>
              <a:ext cx="371588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" name="Picture 22" descr="400px-Warning_icon_orange.sv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89243">
            <a:off x="6946961" y="3155354"/>
            <a:ext cx="1524754" cy="1524754"/>
          </a:xfrm>
          <a:prstGeom prst="rect">
            <a:avLst/>
          </a:prstGeom>
        </p:spPr>
      </p:pic>
      <p:sp>
        <p:nvSpPr>
          <p:cNvPr id="24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4013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Best practice: use «</a:t>
            </a:r>
            <a:r>
              <a:rPr lang="en-GB" sz="2400" dirty="0" err="1" smtClean="0"/>
              <a:t>CodeList</a:t>
            </a:r>
            <a:r>
              <a:rPr lang="en-GB" sz="2400" dirty="0" smtClean="0"/>
              <a:t>» class (</a:t>
            </a:r>
            <a:r>
              <a:rPr lang="en-GB" sz="2400" i="1" dirty="0" smtClean="0"/>
              <a:t>external reference</a:t>
            </a:r>
            <a:r>
              <a:rPr lang="en-GB" sz="2400" dirty="0" smtClean="0"/>
              <a:t>)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7</a:t>
            </a:fld>
            <a:endParaRPr lang="en-GB"/>
          </a:p>
        </p:txBody>
      </p:sp>
      <p:pic>
        <p:nvPicPr>
          <p:cNvPr id="8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1429">
            <a:off x="509674" y="1542182"/>
            <a:ext cx="3105612" cy="434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83"/>
          <p:cNvGrpSpPr/>
          <p:nvPr/>
        </p:nvGrpSpPr>
        <p:grpSpPr>
          <a:xfrm>
            <a:off x="845331" y="3059216"/>
            <a:ext cx="6857093" cy="3384826"/>
            <a:chOff x="903403" y="3341998"/>
            <a:chExt cx="6857093" cy="3384826"/>
          </a:xfrm>
        </p:grpSpPr>
        <p:pic>
          <p:nvPicPr>
            <p:cNvPr id="8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78">
              <a:off x="903403" y="3341998"/>
              <a:ext cx="6849116" cy="3384826"/>
            </a:xfrm>
            <a:prstGeom prst="rect">
              <a:avLst/>
            </a:prstGeom>
            <a:ln>
              <a:solidFill>
                <a:schemeClr val="tx1"/>
              </a:solidFill>
              <a:prstDash val="sysDot"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8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402" y="3619747"/>
              <a:ext cx="6851094" cy="2833120"/>
            </a:xfrm>
            <a:prstGeom prst="rect">
              <a:avLst/>
            </a:prstGeom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7" name="Rectangle 86"/>
            <p:cNvSpPr/>
            <p:nvPr/>
          </p:nvSpPr>
          <p:spPr>
            <a:xfrm>
              <a:off x="909401" y="6407568"/>
              <a:ext cx="55185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1200"/>
                </a:spcAft>
                <a:defRPr/>
              </a:pPr>
              <a:r>
                <a:rPr lang="en-GB" sz="1400" i="1" kern="0" dirty="0" smtClean="0">
                  <a:solidFill>
                    <a:schemeClr val="bg1">
                      <a:lumMod val="65000"/>
                    </a:schemeClr>
                  </a:solidFill>
                  <a:latin typeface="Calibri"/>
                  <a:ea typeface="Times New Roman"/>
                </a:rPr>
                <a:t>Excerpt from BUFR edition 4 Code- and Flag-tables</a:t>
              </a:r>
              <a:endParaRPr lang="en-GB" sz="1400" i="1" kern="0" dirty="0">
                <a:solidFill>
                  <a:schemeClr val="bg1">
                    <a:lumMod val="65000"/>
                  </a:schemeClr>
                </a:solidFill>
                <a:latin typeface="Calibri"/>
                <a:ea typeface="Times New Roman"/>
              </a:endParaRPr>
            </a:p>
          </p:txBody>
        </p:sp>
      </p:grpSp>
      <p:grpSp>
        <p:nvGrpSpPr>
          <p:cNvPr id="5" name="Group 27"/>
          <p:cNvGrpSpPr/>
          <p:nvPr/>
        </p:nvGrpSpPr>
        <p:grpSpPr>
          <a:xfrm>
            <a:off x="4842492" y="1277448"/>
            <a:ext cx="3986182" cy="4257503"/>
            <a:chOff x="228567" y="4148772"/>
            <a:chExt cx="4593974" cy="4257503"/>
          </a:xfrm>
        </p:grpSpPr>
        <p:sp>
          <p:nvSpPr>
            <p:cNvPr id="68" name="Rectangle 67"/>
            <p:cNvSpPr/>
            <p:nvPr/>
          </p:nvSpPr>
          <p:spPr bwMode="auto">
            <a:xfrm>
              <a:off x="228567" y="4325996"/>
              <a:ext cx="4593974" cy="4080279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228567" y="4148772"/>
              <a:ext cx="1561715" cy="177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IWXXM METAR/SPECI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</p:grpSp>
      <p:grpSp>
        <p:nvGrpSpPr>
          <p:cNvPr id="6" name="Group 81"/>
          <p:cNvGrpSpPr/>
          <p:nvPr/>
        </p:nvGrpSpPr>
        <p:grpSpPr>
          <a:xfrm>
            <a:off x="5414679" y="1644214"/>
            <a:ext cx="2884425" cy="1780014"/>
            <a:chOff x="5599511" y="1644214"/>
            <a:chExt cx="2884425" cy="1780014"/>
          </a:xfrm>
        </p:grpSpPr>
        <p:sp>
          <p:nvSpPr>
            <p:cNvPr id="77" name="Rectangle 76"/>
            <p:cNvSpPr/>
            <p:nvPr/>
          </p:nvSpPr>
          <p:spPr bwMode="auto">
            <a:xfrm>
              <a:off x="5599511" y="1644214"/>
              <a:ext cx="2884425" cy="1780014"/>
            </a:xfrm>
            <a:prstGeom prst="rect">
              <a:avLst/>
            </a:prstGeom>
            <a:gradFill>
              <a:gsLst>
                <a:gs pos="0">
                  <a:srgbClr val="FEF4EC"/>
                </a:gs>
                <a:gs pos="100000">
                  <a:srgbClr val="FDEAC7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</a:t>
              </a: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DataType</a:t>
              </a:r>
              <a:r>
                <a:rPr lang="en-GB" sz="1000" kern="0" dirty="0">
                  <a:solidFill>
                    <a:sysClr val="windowText" lastClr="000000"/>
                  </a:solidFill>
                  <a:latin typeface="Calibri" pitchFamily="34" charset="0"/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AerodromeRunwayState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 bwMode="auto">
            <a:xfrm>
              <a:off x="5599516" y="2017311"/>
              <a:ext cx="2884420" cy="1304658"/>
            </a:xfrm>
            <a:prstGeom prst="rect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runway : Runway [0..1]</a:t>
              </a:r>
              <a:endParaRPr lang="en-GB" sz="1000" i="1" u="sng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cleared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contamination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RunwayContamination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snowClosure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depositType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RunwayDeposits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  <a:endParaRPr lang="en-GB" sz="1000" kern="0" dirty="0">
                <a:solidFill>
                  <a:srgbClr val="993300"/>
                </a:solidFill>
                <a:latin typeface="Calibri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5472112" y="2664585"/>
            <a:ext cx="2050142" cy="172766"/>
          </a:xfrm>
          <a:prstGeom prst="rect">
            <a:avLst/>
          </a:prstGeom>
          <a:noFill/>
          <a:ln w="12700" cap="flat" cmpd="sng" algn="ctr">
            <a:solidFill>
              <a:srgbClr val="003300"/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100" kern="0">
              <a:solidFill>
                <a:sysClr val="windowText" lastClr="000000"/>
              </a:solidFill>
              <a:latin typeface="Calibri"/>
            </a:endParaRPr>
          </a:p>
        </p:txBody>
      </p:sp>
      <p:grpSp>
        <p:nvGrpSpPr>
          <p:cNvPr id="7" name="Group 34"/>
          <p:cNvGrpSpPr/>
          <p:nvPr/>
        </p:nvGrpSpPr>
        <p:grpSpPr>
          <a:xfrm>
            <a:off x="4973595" y="3581729"/>
            <a:ext cx="3735142" cy="1070772"/>
            <a:chOff x="3699038" y="2224419"/>
            <a:chExt cx="1847950" cy="1070772"/>
          </a:xfrm>
        </p:grpSpPr>
        <p:sp>
          <p:nvSpPr>
            <p:cNvPr id="25" name="Rectangle 24"/>
            <p:cNvSpPr/>
            <p:nvPr/>
          </p:nvSpPr>
          <p:spPr bwMode="auto">
            <a:xfrm>
              <a:off x="3699038" y="2224419"/>
              <a:ext cx="1847950" cy="1070772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</a:t>
              </a: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CodeList</a:t>
              </a: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»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RunwayDeposits</a:t>
              </a:r>
              <a:endParaRPr lang="en-GB" sz="1000" kern="0" dirty="0" smtClean="0">
                <a:solidFill>
                  <a:sysClr val="windowText" lastClr="000000"/>
                </a:solidFill>
                <a:latin typeface="Calibri" pitchFamily="34" charset="0"/>
              </a:endParaRPr>
            </a:p>
            <a:p>
              <a:pPr algn="ctr">
                <a:spcBef>
                  <a:spcPts val="0"/>
                </a:spcBef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 bwMode="auto">
            <a:xfrm>
              <a:off x="3699040" y="2597515"/>
              <a:ext cx="1847948" cy="585495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endParaRPr lang="en-GB" sz="1000" u="sng" kern="0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 cstate="print"/>
          <a:srcRect t="22349" r="62228"/>
          <a:stretch>
            <a:fillRect/>
          </a:stretch>
        </p:blipFill>
        <p:spPr bwMode="auto">
          <a:xfrm rot="15630906" flipH="1" flipV="1">
            <a:off x="4762205" y="2913920"/>
            <a:ext cx="1076686" cy="2204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700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The WMO Codes Registry service: resolving identifiers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21439" y="1103586"/>
            <a:ext cx="92416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dirty="0" smtClean="0">
                <a:solidFill>
                  <a:srgbClr val="000099"/>
                </a:solidFill>
              </a:rPr>
              <a:t>&lt;</a:t>
            </a:r>
            <a:r>
              <a:rPr lang="en-US" dirty="0" err="1" smtClean="0">
                <a:solidFill>
                  <a:srgbClr val="000099"/>
                </a:solidFill>
              </a:rPr>
              <a:t>iwxxm:runwayState</a:t>
            </a:r>
            <a:r>
              <a:rPr lang="en-US" dirty="0" smtClean="0">
                <a:solidFill>
                  <a:srgbClr val="000099"/>
                </a:solidFill>
              </a:rPr>
              <a:t>&gt;</a:t>
            </a:r>
            <a:br>
              <a:rPr lang="en-US" dirty="0" smtClean="0">
                <a:solidFill>
                  <a:srgbClr val="000099"/>
                </a:solidFill>
              </a:rPr>
            </a:br>
            <a:r>
              <a:rPr lang="en-US" dirty="0" smtClean="0">
                <a:solidFill>
                  <a:srgbClr val="000099"/>
                </a:solidFill>
              </a:rPr>
              <a:t>    &lt;</a:t>
            </a:r>
            <a:r>
              <a:rPr lang="en-US" dirty="0" err="1" smtClean="0">
                <a:solidFill>
                  <a:srgbClr val="000099"/>
                </a:solidFill>
              </a:rPr>
              <a:t>iwxxm:AerodromeRunwayState</a:t>
            </a:r>
            <a:r>
              <a:rPr lang="en-US" dirty="0" smtClean="0">
                <a:solidFill>
                  <a:srgbClr val="000099"/>
                </a:solidFill>
              </a:rPr>
              <a:t>&gt;</a:t>
            </a:r>
            <a:br>
              <a:rPr lang="en-US" dirty="0" smtClean="0">
                <a:solidFill>
                  <a:srgbClr val="000099"/>
                </a:solidFill>
              </a:rPr>
            </a:br>
            <a:r>
              <a:rPr lang="en-US" dirty="0" smtClean="0">
                <a:solidFill>
                  <a:srgbClr val="000099"/>
                </a:solidFill>
              </a:rPr>
              <a:t>        &lt;</a:t>
            </a:r>
            <a:r>
              <a:rPr lang="en-US" dirty="0" err="1" smtClean="0">
                <a:solidFill>
                  <a:srgbClr val="000099"/>
                </a:solidFill>
              </a:rPr>
              <a:t>iwxxm:depositType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  </a:t>
            </a:r>
            <a:r>
              <a:rPr lang="en-US" dirty="0" err="1" smtClean="0">
                <a:solidFill>
                  <a:srgbClr val="FF9900"/>
                </a:solidFill>
              </a:rPr>
              <a:t>xlink:href</a:t>
            </a:r>
            <a:r>
              <a:rPr lang="en-US" dirty="0" smtClean="0">
                <a:solidFill>
                  <a:srgbClr val="FF9900"/>
                </a:solidFill>
              </a:rPr>
              <a:t>=</a:t>
            </a:r>
            <a:r>
              <a:rPr lang="en-GB" dirty="0" smtClean="0">
                <a:solidFill>
                  <a:srgbClr val="993300"/>
                </a:solidFill>
              </a:rPr>
              <a:t>“</a:t>
            </a:r>
            <a:r>
              <a:rPr lang="en-GB" sz="2300" dirty="0" smtClean="0">
                <a:solidFill>
                  <a:srgbClr val="993300"/>
                </a:solidFill>
              </a:rPr>
              <a:t>http://codes.wmo.int/bufr4/codeflag/0-20-086/1</a:t>
            </a:r>
            <a:r>
              <a:rPr lang="en-GB" dirty="0" smtClean="0">
                <a:solidFill>
                  <a:srgbClr val="993300"/>
                </a:solidFill>
              </a:rPr>
              <a:t>”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dirty="0" smtClean="0"/>
              <a:t>             </a:t>
            </a:r>
            <a:r>
              <a:rPr lang="en-US" dirty="0" err="1" smtClean="0">
                <a:solidFill>
                  <a:srgbClr val="FF9900"/>
                </a:solidFill>
              </a:rPr>
              <a:t>xlink:title</a:t>
            </a:r>
            <a:r>
              <a:rPr lang="en-US" dirty="0" smtClean="0">
                <a:solidFill>
                  <a:srgbClr val="FF9900"/>
                </a:solidFill>
              </a:rPr>
              <a:t>=</a:t>
            </a:r>
            <a:r>
              <a:rPr lang="en-GB" dirty="0" smtClean="0">
                <a:solidFill>
                  <a:srgbClr val="993300"/>
                </a:solidFill>
              </a:rPr>
              <a:t>“Damp”</a:t>
            </a:r>
            <a:r>
              <a:rPr lang="en-US" dirty="0" smtClean="0">
                <a:solidFill>
                  <a:srgbClr val="000099"/>
                </a:solidFill>
              </a:rPr>
              <a:t>/&gt;</a:t>
            </a:r>
            <a:br>
              <a:rPr lang="en-US" dirty="0" smtClean="0">
                <a:solidFill>
                  <a:srgbClr val="000099"/>
                </a:solidFill>
              </a:rPr>
            </a:br>
            <a:r>
              <a:rPr lang="en-US" dirty="0" smtClean="0">
                <a:solidFill>
                  <a:srgbClr val="000099"/>
                </a:solidFill>
              </a:rPr>
              <a:t>    &lt;/</a:t>
            </a:r>
            <a:r>
              <a:rPr lang="en-US" dirty="0" err="1" smtClean="0">
                <a:solidFill>
                  <a:srgbClr val="000099"/>
                </a:solidFill>
              </a:rPr>
              <a:t>iwxxm:AerodromeRunwayState</a:t>
            </a:r>
            <a:r>
              <a:rPr lang="en-US" dirty="0" smtClean="0">
                <a:solidFill>
                  <a:srgbClr val="000099"/>
                </a:solidFill>
              </a:rPr>
              <a:t>&gt;</a:t>
            </a:r>
            <a:br>
              <a:rPr lang="en-US" dirty="0" smtClean="0">
                <a:solidFill>
                  <a:srgbClr val="000099"/>
                </a:solidFill>
              </a:rPr>
            </a:br>
            <a:r>
              <a:rPr lang="en-US" dirty="0" smtClean="0">
                <a:solidFill>
                  <a:srgbClr val="000099"/>
                </a:solidFill>
              </a:rPr>
              <a:t>&lt;/</a:t>
            </a:r>
            <a:r>
              <a:rPr lang="en-US" dirty="0" err="1" smtClean="0">
                <a:solidFill>
                  <a:srgbClr val="000099"/>
                </a:solidFill>
              </a:rPr>
              <a:t>iwxxm:runwayState</a:t>
            </a:r>
            <a:r>
              <a:rPr lang="en-US" dirty="0" smtClean="0">
                <a:solidFill>
                  <a:srgbClr val="000099"/>
                </a:solidFill>
              </a:rPr>
              <a:t>&gt;</a:t>
            </a:r>
            <a:endParaRPr lang="en-GB" dirty="0">
              <a:solidFill>
                <a:srgbClr val="000099"/>
              </a:solidFill>
            </a:endParaRPr>
          </a:p>
        </p:txBody>
      </p:sp>
      <p:pic>
        <p:nvPicPr>
          <p:cNvPr id="11" name="Picture 4" descr="http://cdn1.iconfinder.com/data/icons/cc_mono_icon_set/blacks/48x48/cursor_arro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18" y="2460249"/>
            <a:ext cx="440168" cy="4401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92"/>
          <p:cNvGrpSpPr/>
          <p:nvPr/>
        </p:nvGrpSpPr>
        <p:grpSpPr>
          <a:xfrm>
            <a:off x="4212053" y="3895536"/>
            <a:ext cx="3881336" cy="1921596"/>
            <a:chOff x="4902741" y="4138736"/>
            <a:chExt cx="3881336" cy="1921596"/>
          </a:xfrm>
        </p:grpSpPr>
        <p:pic>
          <p:nvPicPr>
            <p:cNvPr id="7" name="Picture 6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2741" y="4138736"/>
              <a:ext cx="3881336" cy="1921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itle 3"/>
            <p:cNvSpPr txBox="1">
              <a:spLocks/>
            </p:cNvSpPr>
            <p:nvPr/>
          </p:nvSpPr>
          <p:spPr bwMode="auto">
            <a:xfrm>
              <a:off x="5018127" y="4705686"/>
              <a:ext cx="3667328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800" b="1" i="1" kern="0" noProof="0" dirty="0" smtClean="0">
                  <a:solidFill>
                    <a:schemeClr val="tx2"/>
                  </a:solidFill>
                  <a:ea typeface="+mj-ea"/>
                  <a:cs typeface="+mj-cs"/>
                </a:rPr>
                <a:t>“codes” sub-domain prefix added to wmo.int Internet domain name to enable redirection using DNS …</a:t>
              </a:r>
              <a:endParaRPr kumimoji="0" lang="en-GB" sz="1800" b="1" i="1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endParaRPr>
            </a:p>
          </p:txBody>
        </p:sp>
      </p:grpSp>
      <p:sp>
        <p:nvSpPr>
          <p:cNvPr id="9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706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806FDB-9353-4B14-832B-E29ACA4D9A82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724" y="903238"/>
            <a:ext cx="8655269" cy="503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The WMO Codes Registry service: resolving identifiers</a:t>
            </a:r>
            <a:endParaRPr lang="en-GB" sz="2400" dirty="0"/>
          </a:p>
        </p:txBody>
      </p:sp>
      <p:pic>
        <p:nvPicPr>
          <p:cNvPr id="8" name="Picture 4" descr="http://cdn1.iconfinder.com/data/icons/cc_mono_icon_set/blacks/48x48/cursor_arro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18" y="2460249"/>
            <a:ext cx="440168" cy="4401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56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2400" dirty="0" smtClean="0"/>
              <a:t>WMO </a:t>
            </a:r>
            <a:r>
              <a:rPr lang="en-GB" sz="2400" dirty="0" smtClean="0"/>
              <a:t>Codes Registry</a:t>
            </a: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319088" y="981075"/>
            <a:ext cx="8645525" cy="4891088"/>
          </a:xfrm>
          <a:prstGeom prst="rect">
            <a:avLst/>
          </a:prstGeom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WMO Codes Registry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is the Service that resolves these HTTP URIs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Provides </a:t>
            </a:r>
            <a:r>
              <a:rPr lang="en-US" i="1" kern="0" dirty="0" smtClean="0"/>
              <a:t>useful</a:t>
            </a:r>
            <a:r>
              <a:rPr lang="en-US" kern="0" dirty="0" smtClean="0"/>
              <a:t> information about each identified resource or concept (as determined by WMO) – using </a:t>
            </a:r>
            <a:r>
              <a:rPr lang="en-US" kern="0" dirty="0" smtClean="0">
                <a:hlinkClick r:id="rId4"/>
              </a:rPr>
              <a:t>content negotiation</a:t>
            </a:r>
            <a:r>
              <a:rPr lang="en-US" kern="0" dirty="0" smtClean="0"/>
              <a:t> to render both human- and machine-readable content (</a:t>
            </a:r>
            <a:r>
              <a:rPr lang="en-US" kern="0" dirty="0" smtClean="0">
                <a:hlinkClick r:id="rId5"/>
              </a:rPr>
              <a:t>HTML</a:t>
            </a:r>
            <a:r>
              <a:rPr lang="en-US" kern="0" dirty="0" smtClean="0"/>
              <a:t>, </a:t>
            </a:r>
            <a:r>
              <a:rPr lang="en-US" kern="0" dirty="0" smtClean="0">
                <a:hlinkClick r:id="rId6"/>
              </a:rPr>
              <a:t>RDF/XML</a:t>
            </a:r>
            <a:r>
              <a:rPr lang="en-US" kern="0" dirty="0" smtClean="0"/>
              <a:t>, </a:t>
            </a:r>
            <a:r>
              <a:rPr lang="en-US" kern="0" dirty="0" smtClean="0">
                <a:hlinkClick r:id="rId7"/>
              </a:rPr>
              <a:t>Turtle</a:t>
            </a:r>
            <a:r>
              <a:rPr lang="en-US" kern="0" dirty="0" smtClean="0"/>
              <a:t> &amp; </a:t>
            </a:r>
            <a:r>
              <a:rPr lang="en-US" kern="0" dirty="0" smtClean="0">
                <a:hlinkClick r:id="rId8"/>
              </a:rPr>
              <a:t>JSON-LD</a:t>
            </a:r>
            <a:r>
              <a:rPr lang="en-US" kern="0" dirty="0" smtClean="0"/>
              <a:t>)</a:t>
            </a:r>
            <a:endParaRPr lang="en-US" kern="0" dirty="0" smtClean="0"/>
          </a:p>
          <a:p>
            <a:pPr marL="533400" lvl="0" indent="-533400" algn="l" eaLnBrk="1" hangingPunct="1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O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perated by </a:t>
            </a:r>
            <a:r>
              <a:rPr lang="en-US" kern="0" dirty="0" smtClean="0"/>
              <a:t>Met Office  on behalf of </a:t>
            </a:r>
            <a:r>
              <a:rPr lang="en-US" kern="0" dirty="0" smtClean="0"/>
              <a:t>WMO</a:t>
            </a:r>
            <a:endParaRPr lang="en-US" kern="0" dirty="0" smtClean="0"/>
          </a:p>
          <a:p>
            <a:pPr marL="533400" lvl="0" indent="-533400" algn="l" eaLnBrk="1" hangingPunct="1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Built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using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9"/>
              </a:rPr>
              <a:t>open-source Registry software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developed by UK Government</a:t>
            </a:r>
          </a:p>
          <a:p>
            <a:pPr marL="533400" lvl="0" indent="-533400" algn="l" eaLnBrk="1" hangingPunct="1"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kern="0" baseline="0" dirty="0" smtClean="0"/>
          </a:p>
          <a:p>
            <a:pPr marL="533400" lvl="0" indent="-533400" algn="l" eaLnBrk="1" hangingPunct="1">
              <a:spcBef>
                <a:spcPct val="20000"/>
              </a:spcBef>
              <a:buFont typeface="Wingdings" pitchFamily="2" charset="2"/>
              <a:buChar char="§"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41853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HTTP URIs assigned to code-tables too …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11</a:t>
            </a:fld>
            <a:endParaRPr lang="en-GB"/>
          </a:p>
        </p:txBody>
      </p:sp>
      <p:grpSp>
        <p:nvGrpSpPr>
          <p:cNvPr id="2" name="Group 27"/>
          <p:cNvGrpSpPr/>
          <p:nvPr/>
        </p:nvGrpSpPr>
        <p:grpSpPr>
          <a:xfrm>
            <a:off x="5015918" y="1277448"/>
            <a:ext cx="3986182" cy="4257503"/>
            <a:chOff x="228567" y="4148772"/>
            <a:chExt cx="4593974" cy="4257503"/>
          </a:xfrm>
        </p:grpSpPr>
        <p:sp>
          <p:nvSpPr>
            <p:cNvPr id="68" name="Rectangle 67"/>
            <p:cNvSpPr/>
            <p:nvPr/>
          </p:nvSpPr>
          <p:spPr bwMode="auto">
            <a:xfrm>
              <a:off x="228567" y="4325996"/>
              <a:ext cx="4593974" cy="4080279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defRPr/>
              </a:pPr>
              <a:endParaRPr lang="en-GB" sz="10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228567" y="4148772"/>
              <a:ext cx="1561715" cy="177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ctr">
                <a:defRPr/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IWXXM METAR/SPECI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</p:grpSp>
      <p:grpSp>
        <p:nvGrpSpPr>
          <p:cNvPr id="5" name="Group 81"/>
          <p:cNvGrpSpPr/>
          <p:nvPr/>
        </p:nvGrpSpPr>
        <p:grpSpPr>
          <a:xfrm>
            <a:off x="5588105" y="1644214"/>
            <a:ext cx="2884425" cy="1780014"/>
            <a:chOff x="5599511" y="1644214"/>
            <a:chExt cx="2884425" cy="1780014"/>
          </a:xfrm>
        </p:grpSpPr>
        <p:sp>
          <p:nvSpPr>
            <p:cNvPr id="77" name="Rectangle 76"/>
            <p:cNvSpPr/>
            <p:nvPr/>
          </p:nvSpPr>
          <p:spPr bwMode="auto">
            <a:xfrm>
              <a:off x="5599511" y="1644214"/>
              <a:ext cx="2884425" cy="1780014"/>
            </a:xfrm>
            <a:prstGeom prst="rect">
              <a:avLst/>
            </a:prstGeom>
            <a:gradFill>
              <a:gsLst>
                <a:gs pos="0">
                  <a:srgbClr val="FEF4EC"/>
                </a:gs>
                <a:gs pos="100000">
                  <a:srgbClr val="FDEAC7"/>
                </a:gs>
              </a:gsLst>
              <a:lin ang="16200000" scaled="0"/>
            </a:gradFill>
            <a:ln w="9525" cap="flat" cmpd="sng" algn="ctr">
              <a:solidFill>
                <a:sysClr val="windowText" lastClr="000000"/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t" anchorCtr="0"/>
            <a:lstStyle/>
            <a:p>
              <a:pPr algn="ctr">
                <a:spcBef>
                  <a:spcPts val="0"/>
                </a:spcBef>
              </a:pPr>
              <a:r>
                <a: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rPr>
                <a:t>«</a:t>
              </a: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DataType</a:t>
              </a:r>
              <a:r>
                <a:rPr lang="en-GB" sz="1000" kern="0" dirty="0">
                  <a:solidFill>
                    <a:sysClr val="windowText" lastClr="000000"/>
                  </a:solidFill>
                  <a:latin typeface="Calibri" pitchFamily="34" charset="0"/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en-GB" sz="1000" kern="0" dirty="0" err="1" smtClean="0">
                  <a:solidFill>
                    <a:sysClr val="windowText" lastClr="000000"/>
                  </a:solidFill>
                  <a:latin typeface="Calibri" pitchFamily="34" charset="0"/>
                </a:rPr>
                <a:t>AerodromeRunwayState</a:t>
              </a:r>
              <a:endParaRPr lang="en-GB" sz="1000" kern="0" dirty="0">
                <a:solidFill>
                  <a:sysClr val="windowText" lastClr="000000"/>
                </a:solidFill>
                <a:latin typeface="Calibri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 bwMode="auto">
            <a:xfrm>
              <a:off x="5599516" y="2017311"/>
              <a:ext cx="2884420" cy="1304658"/>
            </a:xfrm>
            <a:prstGeom prst="rect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 anchorCtr="0"/>
            <a:lstStyle/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runway : Runway [0..1]</a:t>
              </a:r>
              <a:endParaRPr lang="en-GB" sz="1000" i="1" u="sng" kern="0" dirty="0" smtClean="0">
                <a:solidFill>
                  <a:srgbClr val="993300"/>
                </a:solidFill>
                <a:latin typeface="Calibri" pitchFamily="34" charset="0"/>
              </a:endParaRP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cleared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contamination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RunwayContamination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snowClosure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Boolean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depositType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RunwayDeposits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DepthOfDeposit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BrakingAction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</a:p>
            <a:p>
              <a:pPr algn="l">
                <a:spcBef>
                  <a:spcPts val="0"/>
                </a:spcBef>
                <a:defRPr/>
              </a:pP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+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: </a:t>
              </a:r>
              <a:r>
                <a:rPr lang="en-GB" sz="1000" kern="0" dirty="0" err="1" smtClean="0">
                  <a:solidFill>
                    <a:srgbClr val="993300"/>
                  </a:solidFill>
                  <a:latin typeface="Calibri" pitchFamily="34" charset="0"/>
                </a:rPr>
                <a:t>FrictionCoefficient</a:t>
              </a:r>
              <a:r>
                <a:rPr lang="en-GB" sz="1000" kern="0" dirty="0" smtClean="0">
                  <a:solidFill>
                    <a:srgbClr val="993300"/>
                  </a:solidFill>
                  <a:latin typeface="Calibri" pitchFamily="34" charset="0"/>
                </a:rPr>
                <a:t> [0..1]</a:t>
              </a:r>
              <a:endParaRPr lang="en-GB" sz="1000" kern="0" dirty="0">
                <a:solidFill>
                  <a:srgbClr val="993300"/>
                </a:solidFill>
                <a:latin typeface="Calibri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5645538" y="2664585"/>
            <a:ext cx="2050142" cy="172766"/>
          </a:xfrm>
          <a:prstGeom prst="rect">
            <a:avLst/>
          </a:prstGeom>
          <a:noFill/>
          <a:ln w="12700" cap="flat" cmpd="sng" algn="ctr">
            <a:solidFill>
              <a:srgbClr val="003300"/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100" kern="0">
              <a:solidFill>
                <a:sysClr val="windowText" lastClr="000000"/>
              </a:solidFill>
              <a:latin typeface="Calibri"/>
            </a:endParaRPr>
          </a:p>
        </p:txBody>
      </p:sp>
      <p:grpSp>
        <p:nvGrpSpPr>
          <p:cNvPr id="6" name="Group 19"/>
          <p:cNvGrpSpPr/>
          <p:nvPr/>
        </p:nvGrpSpPr>
        <p:grpSpPr>
          <a:xfrm>
            <a:off x="5147021" y="3552813"/>
            <a:ext cx="3735142" cy="1073429"/>
            <a:chOff x="5162787" y="3552813"/>
            <a:chExt cx="3735142" cy="1073429"/>
          </a:xfrm>
        </p:grpSpPr>
        <p:grpSp>
          <p:nvGrpSpPr>
            <p:cNvPr id="7" name="Group 34"/>
            <p:cNvGrpSpPr/>
            <p:nvPr/>
          </p:nvGrpSpPr>
          <p:grpSpPr>
            <a:xfrm>
              <a:off x="5162787" y="3552813"/>
              <a:ext cx="3735142" cy="1070772"/>
              <a:chOff x="3699038" y="2224419"/>
              <a:chExt cx="1847950" cy="1070772"/>
            </a:xfrm>
          </p:grpSpPr>
          <p:sp>
            <p:nvSpPr>
              <p:cNvPr id="23" name="Rectangle 22"/>
              <p:cNvSpPr/>
              <p:nvPr/>
            </p:nvSpPr>
            <p:spPr bwMode="auto">
              <a:xfrm>
                <a:off x="3699038" y="2224419"/>
                <a:ext cx="1847950" cy="1070772"/>
              </a:xfrm>
              <a:prstGeom prst="rect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t" anchorCtr="0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en-GB" sz="1000" kern="0" dirty="0" smtClean="0">
                    <a:solidFill>
                      <a:sysClr val="windowText" lastClr="000000"/>
                    </a:solidFill>
                    <a:latin typeface="Calibri" pitchFamily="34" charset="0"/>
                  </a:rPr>
                  <a:t>«</a:t>
                </a:r>
                <a:r>
                  <a:rPr lang="en-GB" sz="1000" kern="0" dirty="0" err="1" smtClean="0">
                    <a:solidFill>
                      <a:sysClr val="windowText" lastClr="000000"/>
                    </a:solidFill>
                    <a:latin typeface="Calibri" pitchFamily="34" charset="0"/>
                  </a:rPr>
                  <a:t>CodeList</a:t>
                </a:r>
                <a:r>
                  <a:rPr lang="en-GB" sz="1000" kern="0" dirty="0" smtClean="0">
                    <a:solidFill>
                      <a:sysClr val="windowText" lastClr="000000"/>
                    </a:solidFill>
                    <a:latin typeface="Calibri" pitchFamily="34" charset="0"/>
                  </a:rPr>
                  <a:t>»</a:t>
                </a: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GB" sz="1000" kern="0" dirty="0" err="1" smtClean="0">
                    <a:solidFill>
                      <a:sysClr val="windowText" lastClr="000000"/>
                    </a:solidFill>
                    <a:latin typeface="Calibri" pitchFamily="34" charset="0"/>
                  </a:rPr>
                  <a:t>RunwayDeposits</a:t>
                </a:r>
                <a:endParaRPr lang="en-GB" sz="1000" kern="0" dirty="0" smtClean="0">
                  <a:solidFill>
                    <a:sysClr val="windowText" lastClr="000000"/>
                  </a:solidFill>
                  <a:latin typeface="Calibri" pitchFamily="34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endParaRPr lang="en-GB" sz="100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 bwMode="auto">
              <a:xfrm>
                <a:off x="3699040" y="2597516"/>
                <a:ext cx="1847948" cy="123678"/>
              </a:xfrm>
              <a:prstGeom prst="rect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 anchorCtr="0"/>
              <a:lstStyle/>
              <a:p>
                <a:pPr algn="ctr">
                  <a:defRPr/>
                </a:pPr>
                <a:endParaRPr lang="en-GB" sz="1000" u="sng" kern="0" dirty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22" name="Rectangle 21"/>
            <p:cNvSpPr/>
            <p:nvPr/>
          </p:nvSpPr>
          <p:spPr bwMode="auto">
            <a:xfrm>
              <a:off x="5162787" y="4052245"/>
              <a:ext cx="3735142" cy="573997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t" anchorCtr="0"/>
            <a:lstStyle/>
            <a:p>
              <a:pPr algn="ctr">
                <a:spcBef>
                  <a:spcPts val="0"/>
                </a:spcBef>
                <a:defRPr/>
              </a:pPr>
              <a:r>
                <a:rPr lang="en-GB" sz="1000" b="1" kern="0" dirty="0" smtClean="0">
                  <a:solidFill>
                    <a:srgbClr val="0070C0"/>
                  </a:solidFill>
                </a:rPr>
                <a:t>tagged values</a:t>
              </a:r>
              <a:r>
                <a:rPr lang="en-GB" sz="1000" kern="0" dirty="0" smtClean="0">
                  <a:solidFill>
                    <a:srgbClr val="0070C0"/>
                  </a:solidFill>
                </a:rPr>
                <a:t>: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GB" sz="1000" b="1" kern="0" dirty="0" smtClean="0">
                  <a:solidFill>
                    <a:srgbClr val="0070C0"/>
                  </a:solidFill>
                </a:rPr>
                <a:t>vocabulary</a:t>
              </a:r>
              <a:r>
                <a:rPr lang="en-GB" sz="1000" kern="0" dirty="0" smtClean="0">
                  <a:solidFill>
                    <a:srgbClr val="0070C0"/>
                  </a:solidFill>
                </a:rPr>
                <a:t> = “http://codes.wmo.int/bufr4/codeflag/0-20-086”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GB" sz="1000" b="1" kern="0" dirty="0" smtClean="0">
                  <a:solidFill>
                    <a:srgbClr val="0070C0"/>
                  </a:solidFill>
                </a:rPr>
                <a:t>extensibility</a:t>
              </a:r>
              <a:r>
                <a:rPr lang="en-GB" sz="1000" kern="0" dirty="0" smtClean="0">
                  <a:solidFill>
                    <a:srgbClr val="0070C0"/>
                  </a:solidFill>
                </a:rPr>
                <a:t> = “none”</a:t>
              </a:r>
              <a:endParaRPr lang="en-GB" sz="1000" kern="0" dirty="0">
                <a:solidFill>
                  <a:srgbClr val="0070C0"/>
                </a:solidFill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-4689" y="1198182"/>
            <a:ext cx="551946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&lt;</a:t>
            </a:r>
            <a:r>
              <a:rPr lang="en-US" sz="1800" dirty="0" err="1" smtClean="0">
                <a:solidFill>
                  <a:srgbClr val="000099"/>
                </a:solidFill>
              </a:rPr>
              <a:t>complexType</a:t>
            </a:r>
            <a:r>
              <a:rPr lang="en-US" sz="1800" dirty="0" smtClean="0">
                <a:solidFill>
                  <a:srgbClr val="000099"/>
                </a:solidFill>
              </a:rPr>
              <a:t> </a:t>
            </a:r>
            <a:r>
              <a:rPr lang="en-US" sz="1800" dirty="0" smtClean="0">
                <a:solidFill>
                  <a:srgbClr val="FF9900"/>
                </a:solidFill>
              </a:rPr>
              <a:t>name=</a:t>
            </a:r>
            <a:r>
              <a:rPr lang="en-US" sz="1800" dirty="0" smtClean="0">
                <a:solidFill>
                  <a:srgbClr val="993300"/>
                </a:solidFill>
              </a:rPr>
              <a:t>"</a:t>
            </a:r>
            <a:r>
              <a:rPr lang="en-US" sz="1800" dirty="0" err="1" smtClean="0">
                <a:solidFill>
                  <a:srgbClr val="993300"/>
                </a:solidFill>
              </a:rPr>
              <a:t>RunwayDepositsType</a:t>
            </a:r>
            <a:r>
              <a:rPr lang="en-US" sz="1800" dirty="0" smtClean="0">
                <a:solidFill>
                  <a:srgbClr val="993300"/>
                </a:solidFill>
              </a:rPr>
              <a:t>"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&lt;annotation&gt;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&lt;</a:t>
            </a:r>
            <a:r>
              <a:rPr lang="en-US" sz="1800" dirty="0" err="1" smtClean="0">
                <a:solidFill>
                  <a:srgbClr val="000099"/>
                </a:solidFill>
              </a:rPr>
              <a:t>appinfo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   &lt;vocabulary&gt;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      </a:t>
            </a:r>
            <a:r>
              <a:rPr lang="en-US" sz="1800" dirty="0" smtClean="0"/>
              <a:t>http://codes.wmo.int/bufr4/codeflag/0-20-086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   &lt;/vocabulary&gt;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   &lt;extensibility&gt;</a:t>
            </a:r>
            <a:r>
              <a:rPr lang="en-US" sz="1800" dirty="0" smtClean="0"/>
              <a:t>none</a:t>
            </a:r>
            <a:r>
              <a:rPr lang="en-US" sz="1800" dirty="0" smtClean="0">
                <a:solidFill>
                  <a:srgbClr val="000099"/>
                </a:solidFill>
              </a:rPr>
              <a:t>&lt;/extensibility&gt;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&lt;/</a:t>
            </a:r>
            <a:r>
              <a:rPr lang="en-US" sz="1800" dirty="0" err="1" smtClean="0">
                <a:solidFill>
                  <a:srgbClr val="000099"/>
                </a:solidFill>
              </a:rPr>
              <a:t>appinfo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&lt;documentation&gt;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   </a:t>
            </a:r>
            <a:r>
              <a:rPr lang="en-US" sz="1800" dirty="0" smtClean="0"/>
              <a:t>Type of deposit on a runway [..snip..]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&lt;/documentation&gt;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&lt;/annotation&gt;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&lt;</a:t>
            </a:r>
            <a:r>
              <a:rPr lang="en-US" sz="1800" dirty="0" err="1" smtClean="0">
                <a:solidFill>
                  <a:srgbClr val="000099"/>
                </a:solidFill>
              </a:rPr>
              <a:t>complexContent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   &lt;extension </a:t>
            </a:r>
            <a:r>
              <a:rPr lang="en-US" sz="1800" dirty="0" smtClean="0">
                <a:solidFill>
                  <a:srgbClr val="FF9900"/>
                </a:solidFill>
              </a:rPr>
              <a:t>base=</a:t>
            </a:r>
            <a:r>
              <a:rPr lang="en-US" sz="1800" dirty="0" smtClean="0">
                <a:solidFill>
                  <a:srgbClr val="993300"/>
                </a:solidFill>
              </a:rPr>
              <a:t>"</a:t>
            </a:r>
            <a:r>
              <a:rPr lang="en-US" sz="1800" dirty="0" err="1" smtClean="0">
                <a:solidFill>
                  <a:srgbClr val="993300"/>
                </a:solidFill>
              </a:rPr>
              <a:t>gml:ReferenceType</a:t>
            </a:r>
            <a:r>
              <a:rPr lang="en-US" sz="1800" dirty="0" smtClean="0">
                <a:solidFill>
                  <a:srgbClr val="993300"/>
                </a:solidFill>
              </a:rPr>
              <a:t>"</a:t>
            </a:r>
            <a:r>
              <a:rPr lang="en-US" sz="1800" dirty="0" smtClean="0">
                <a:solidFill>
                  <a:srgbClr val="000099"/>
                </a:solidFill>
              </a:rPr>
              <a:t>/&gt;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   &lt;/</a:t>
            </a:r>
            <a:r>
              <a:rPr lang="en-US" sz="1800" dirty="0" err="1" smtClean="0">
                <a:solidFill>
                  <a:srgbClr val="000099"/>
                </a:solidFill>
              </a:rPr>
              <a:t>complexContent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0099"/>
                </a:solidFill>
              </a:rPr>
              <a:t>&lt;/</a:t>
            </a:r>
            <a:r>
              <a:rPr lang="en-US" sz="1800" dirty="0" err="1" smtClean="0">
                <a:solidFill>
                  <a:srgbClr val="000099"/>
                </a:solidFill>
              </a:rPr>
              <a:t>complexType</a:t>
            </a:r>
            <a:r>
              <a:rPr lang="en-US" sz="1800" dirty="0" smtClean="0">
                <a:solidFill>
                  <a:srgbClr val="000099"/>
                </a:solidFill>
              </a:rPr>
              <a:t>&gt;</a:t>
            </a:r>
            <a:endParaRPr lang="en-GB" sz="1800" dirty="0">
              <a:solidFill>
                <a:srgbClr val="000099"/>
              </a:solidFill>
            </a:endParaRPr>
          </a:p>
        </p:txBody>
      </p:sp>
      <p:pic>
        <p:nvPicPr>
          <p:cNvPr id="29" name="Picture 4" descr="http://cdn1.iconfinder.com/data/icons/cc_mono_icon_set/blacks/48x48/cursor_arro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18" y="2460249"/>
            <a:ext cx="440168" cy="4401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Connector 26"/>
          <p:cNvCxnSpPr>
            <a:endCxn id="25" idx="3"/>
          </p:cNvCxnSpPr>
          <p:nvPr/>
        </p:nvCxnSpPr>
        <p:spPr>
          <a:xfrm>
            <a:off x="5015918" y="5536662"/>
            <a:ext cx="32364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015918" y="4959706"/>
            <a:ext cx="0" cy="5769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92"/>
          <p:cNvGrpSpPr/>
          <p:nvPr/>
        </p:nvGrpSpPr>
        <p:grpSpPr>
          <a:xfrm>
            <a:off x="4469657" y="4573631"/>
            <a:ext cx="3881336" cy="1921596"/>
            <a:chOff x="4902741" y="4138736"/>
            <a:chExt cx="3881336" cy="1921596"/>
          </a:xfrm>
        </p:grpSpPr>
        <p:pic>
          <p:nvPicPr>
            <p:cNvPr id="19" name="Picture 18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2741" y="4138736"/>
              <a:ext cx="3881336" cy="1921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itle 3"/>
            <p:cNvSpPr txBox="1">
              <a:spLocks/>
            </p:cNvSpPr>
            <p:nvPr/>
          </p:nvSpPr>
          <p:spPr bwMode="auto">
            <a:xfrm>
              <a:off x="5018127" y="4705686"/>
              <a:ext cx="3667328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800" b="1" i="1" kern="0" dirty="0" smtClean="0">
                  <a:solidFill>
                    <a:schemeClr val="tx2"/>
                  </a:solidFill>
                  <a:ea typeface="+mj-ea"/>
                  <a:cs typeface="+mj-cs"/>
                </a:rPr>
                <a:t>We needed an external reference from the model to the code-table; “vocabulary” tagged value is code-table URI</a:t>
              </a:r>
              <a:endParaRPr kumimoji="0" lang="en-GB" sz="1800" b="1" i="1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endParaRPr>
            </a:p>
          </p:txBody>
        </p:sp>
      </p:grpSp>
      <p:sp>
        <p:nvSpPr>
          <p:cNvPr id="26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8941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724" y="903238"/>
            <a:ext cx="8655269" cy="503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824" y="188913"/>
            <a:ext cx="8893175" cy="792162"/>
          </a:xfrm>
        </p:spPr>
        <p:txBody>
          <a:bodyPr/>
          <a:lstStyle/>
          <a:p>
            <a:r>
              <a:rPr lang="en-GB" sz="2400" dirty="0" smtClean="0"/>
              <a:t>HTTP URIs assigned to code-tables too …</a:t>
            </a:r>
            <a:endParaRPr lang="en-GB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41B809-43A0-4ECE-98D1-DD556E5D1DE0}" type="slidenum">
              <a:rPr lang="en-GB" smtClean="0"/>
              <a:pPr/>
              <a:t>12</a:t>
            </a:fld>
            <a:endParaRPr lang="en-GB"/>
          </a:p>
        </p:txBody>
      </p:sp>
      <p:pic>
        <p:nvPicPr>
          <p:cNvPr id="29" name="Picture 4" descr="http://cdn1.iconfinder.com/data/icons/cc_mono_icon_set/blacks/48x48/cursor_arro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18" y="2460249"/>
            <a:ext cx="440168" cy="4401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92"/>
          <p:cNvGrpSpPr/>
          <p:nvPr/>
        </p:nvGrpSpPr>
        <p:grpSpPr>
          <a:xfrm>
            <a:off x="5143336" y="3895531"/>
            <a:ext cx="3881336" cy="1921596"/>
            <a:chOff x="4902741" y="4138736"/>
            <a:chExt cx="3881336" cy="1921596"/>
          </a:xfrm>
        </p:grpSpPr>
        <p:pic>
          <p:nvPicPr>
            <p:cNvPr id="21" name="Picture 20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2741" y="4138736"/>
              <a:ext cx="3881336" cy="1921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itle 3"/>
            <p:cNvSpPr txBox="1">
              <a:spLocks/>
            </p:cNvSpPr>
            <p:nvPr/>
          </p:nvSpPr>
          <p:spPr bwMode="auto">
            <a:xfrm>
              <a:off x="5183849" y="4705686"/>
              <a:ext cx="3501605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800" b="1" i="1" kern="0" dirty="0" smtClean="0">
                  <a:solidFill>
                    <a:schemeClr val="tx2"/>
                  </a:solidFill>
                  <a:ea typeface="+mj-ea"/>
                  <a:cs typeface="+mj-cs"/>
                </a:rPr>
                <a:t>Each code-table is published as a “Register</a:t>
              </a:r>
              <a:r>
                <a:rPr lang="en-GB" sz="1800" b="1" i="1" kern="0" dirty="0" smtClean="0">
                  <a:solidFill>
                    <a:schemeClr val="tx2"/>
                  </a:solidFill>
                  <a:ea typeface="+mj-ea"/>
                  <a:cs typeface="+mj-cs"/>
                </a:rPr>
                <a:t>” … </a:t>
              </a:r>
              <a:r>
                <a:rPr lang="en-GB" sz="1800" b="1" i="1" kern="0" dirty="0" smtClean="0">
                  <a:solidFill>
                    <a:srgbClr val="0070C0"/>
                  </a:solidFill>
                  <a:ea typeface="+mj-ea"/>
                  <a:cs typeface="+mj-cs"/>
                </a:rPr>
                <a:t>which registers do we need to publish?</a:t>
              </a:r>
              <a:endParaRPr kumimoji="0" lang="en-GB" sz="1800" b="1" i="1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j-ea"/>
                <a:cs typeface="+mj-cs"/>
              </a:endParaRPr>
            </a:p>
          </p:txBody>
        </p:sp>
      </p:grpSp>
      <p:sp>
        <p:nvSpPr>
          <p:cNvPr id="9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2880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Thank </a:t>
            </a:r>
            <a:r>
              <a:rPr lang="en-GB" altLang="en-US" dirty="0" smtClean="0"/>
              <a:t>you</a:t>
            </a:r>
            <a:endParaRPr lang="en-GB" altLang="en-US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…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8584</TotalTime>
  <Words>1190</Words>
  <Application>Microsoft Office PowerPoint</Application>
  <PresentationFormat>On-screen Show (4:3)</PresentationFormat>
  <Paragraphs>184</Paragraphs>
  <Slides>13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blank</vt:lpstr>
      <vt:lpstr>Closing slide</vt:lpstr>
      <vt:lpstr>Approach to model-driven development of data exchange standards</vt:lpstr>
      <vt:lpstr>Specification to data encoding</vt:lpstr>
      <vt:lpstr>Application Schema and Profiles</vt:lpstr>
      <vt:lpstr>… more Profiles</vt:lpstr>
      <vt:lpstr>Nominal value-types; regulated set of terms (code-table)</vt:lpstr>
      <vt:lpstr>Design choice: avoid use of «enumeration» entities (fragile)</vt:lpstr>
      <vt:lpstr>Best practice: use «CodeList» class (external reference)</vt:lpstr>
      <vt:lpstr>The WMO Codes Registry service: resolving identifiers</vt:lpstr>
      <vt:lpstr>The WMO Codes Registry service: resolving identifiers</vt:lpstr>
      <vt:lpstr>WMO Codes Registry</vt:lpstr>
      <vt:lpstr>HTTP URIs assigned to code-tables too …</vt:lpstr>
      <vt:lpstr>HTTP URIs assigned to code-tables too …</vt:lpstr>
      <vt:lpstr>Thank you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Jeremy</cp:lastModifiedBy>
  <cp:revision>11</cp:revision>
  <dcterms:created xsi:type="dcterms:W3CDTF">2015-06-10T14:25:34Z</dcterms:created>
  <dcterms:modified xsi:type="dcterms:W3CDTF">2015-06-21T11:46:01Z</dcterms:modified>
</cp:coreProperties>
</file>