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</p:sldMasterIdLst>
  <p:notesMasterIdLst>
    <p:notesMasterId r:id="rId13"/>
  </p:notesMasterIdLst>
  <p:sldIdLst>
    <p:sldId id="256" r:id="rId3"/>
    <p:sldId id="284" r:id="rId4"/>
    <p:sldId id="296" r:id="rId5"/>
    <p:sldId id="297" r:id="rId6"/>
    <p:sldId id="298" r:id="rId7"/>
    <p:sldId id="299" r:id="rId8"/>
    <p:sldId id="300" r:id="rId9"/>
    <p:sldId id="301" r:id="rId10"/>
    <p:sldId id="302" r:id="rId11"/>
    <p:sldId id="27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9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E995D8-C189-4ACB-A62D-077288ECEFB6}" type="datetimeFigureOut">
              <a:rPr lang="en-GB" smtClean="0"/>
              <a:t>22/06/2015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BB7B5C-E986-40B0-A84F-3584ADDCB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115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b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B57740C1-A98A-4BEC-BBB8-7D405F507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250191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B57740C1-A98A-4BEC-BBB8-7D405F507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056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7740C1-A98A-4BEC-BBB8-7D405F507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951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7740C1-A98A-4BEC-BBB8-7D405F507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576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7740C1-A98A-4BEC-BBB8-7D405F507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82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7740C1-A98A-4BEC-BBB8-7D405F507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181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7740C1-A98A-4BEC-BBB8-7D405F507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287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7740C1-A98A-4BEC-BBB8-7D405F507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021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7740C1-A98A-4BEC-BBB8-7D405F507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672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7740C1-A98A-4BEC-BBB8-7D405F507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02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7740C1-A98A-4BEC-BBB8-7D405F507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738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7740C1-A98A-4BEC-BBB8-7D405F507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07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7740C1-A98A-4BEC-BBB8-7D405F5078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28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46AF8E-B76A-4B4C-BDB9-40D9CA37A16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1023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8825A5-5AB7-4377-AF3D-747348D889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7634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02E817-9F6B-4571-BDA9-2FA61D5498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07508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685FBC-C2B4-4A47-8F3B-6A40601653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36043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3F045-DEC8-445C-9FF0-2048906B0B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10788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9454B-5D87-4961-BC61-E52CD68E88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38015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25D408-B955-4E12-8BFC-CCECEF123A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0649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8921C4-2CC2-4543-AA0F-FDD70FC9E4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4570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A71167-7F2F-49C0-9C4E-1512CF4178B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08953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3BB7FD-EA5D-4A92-80F0-036FD67914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1966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CAC56C-2D52-4CFD-A0BB-663532A0877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06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0"/>
            <a:r>
              <a:rPr lang="en-GB" altLang="en-US" smtClean="0"/>
              <a:t>First level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endParaRPr lang="en-GB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B57740C1-A98A-4BEC-BBB8-7D405F5078F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This space can be used for contact information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US" smtClean="0"/>
              <a:t>Workshop on representation of WIGOS and climate metadata</a:t>
            </a:r>
            <a:endParaRPr lang="en-GB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F18803F5-A495-4A90-AA0A-F168D8F84A82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20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611188" y="3211513"/>
            <a:ext cx="7921625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  <a:latin typeface="Arial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 Narrow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 Narrow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 Narrow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r>
              <a:rPr lang="en-AU" altLang="en-US" kern="0" dirty="0" smtClean="0"/>
              <a:t>METCE Specific</a:t>
            </a:r>
          </a:p>
          <a:p>
            <a:r>
              <a:rPr lang="en-AU" altLang="en-US" kern="0" dirty="0" smtClean="0"/>
              <a:t>XML Schema Serialization</a:t>
            </a:r>
            <a:endParaRPr lang="en-GB" altLang="en-US" kern="0" dirty="0"/>
          </a:p>
        </p:txBody>
      </p:sp>
    </p:spTree>
    <p:extLst>
      <p:ext uri="{BB962C8B-B14F-4D97-AF65-F5344CB8AC3E}">
        <p14:creationId xmlns:p14="http://schemas.microsoft.com/office/powerpoint/2010/main" val="4123205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Introduction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During the development of </a:t>
            </a:r>
            <a:r>
              <a:rPr lang="en-AU" dirty="0" err="1" smtClean="0"/>
              <a:t>AvXML</a:t>
            </a:r>
            <a:r>
              <a:rPr lang="en-AU" dirty="0" smtClean="0"/>
              <a:t>, specializations to the standard XML serialization have been implemented.  These include</a:t>
            </a:r>
          </a:p>
          <a:p>
            <a:pPr marL="0" indent="0">
              <a:buNone/>
            </a:pPr>
            <a:endParaRPr lang="en-AU" dirty="0" smtClean="0"/>
          </a:p>
          <a:p>
            <a:pPr lvl="1"/>
            <a:r>
              <a:rPr lang="en-AU" dirty="0"/>
              <a:t>Serialization </a:t>
            </a:r>
            <a:r>
              <a:rPr lang="en-AU" dirty="0" smtClean="0"/>
              <a:t>of </a:t>
            </a:r>
            <a:r>
              <a:rPr lang="en-AU" dirty="0"/>
              <a:t>«</a:t>
            </a:r>
            <a:r>
              <a:rPr lang="en-AU" dirty="0" err="1"/>
              <a:t>CodeList</a:t>
            </a:r>
            <a:r>
              <a:rPr lang="en-AU" dirty="0"/>
              <a:t>» type </a:t>
            </a:r>
            <a:endParaRPr lang="en-AU" dirty="0" smtClean="0"/>
          </a:p>
          <a:p>
            <a:pPr lvl="1"/>
            <a:r>
              <a:rPr lang="en-US" dirty="0" smtClean="0"/>
              <a:t>Serialization </a:t>
            </a:r>
            <a:r>
              <a:rPr lang="en-US" dirty="0"/>
              <a:t>of UML classes as attributes to an XML element</a:t>
            </a:r>
            <a:endParaRPr lang="en-AU" dirty="0" smtClean="0"/>
          </a:p>
          <a:p>
            <a:pPr lvl="1"/>
            <a:r>
              <a:rPr lang="en-US" dirty="0" smtClean="0"/>
              <a:t>Serialization </a:t>
            </a:r>
            <a:r>
              <a:rPr lang="en-US" dirty="0"/>
              <a:t>of &lt;quantity/&gt; </a:t>
            </a:r>
            <a:r>
              <a:rPr lang="en-US" dirty="0" smtClean="0"/>
              <a:t>element</a:t>
            </a:r>
          </a:p>
          <a:p>
            <a:pPr lvl="1"/>
            <a:r>
              <a:rPr lang="en-US" dirty="0" smtClean="0"/>
              <a:t>Serialization </a:t>
            </a:r>
            <a:r>
              <a:rPr lang="en-US" dirty="0"/>
              <a:t>of </a:t>
            </a:r>
            <a:r>
              <a:rPr lang="en-US" dirty="0" err="1"/>
              <a:t>nilReason</a:t>
            </a:r>
            <a:r>
              <a:rPr lang="en-US" dirty="0"/>
              <a:t> attribute</a:t>
            </a: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307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Serialization of «</a:t>
            </a:r>
            <a:r>
              <a:rPr lang="en-US" dirty="0" err="1"/>
              <a:t>CodeList</a:t>
            </a:r>
            <a:r>
              <a:rPr lang="en-US" dirty="0"/>
              <a:t>» type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7091" y="1594520"/>
            <a:ext cx="9878831" cy="399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5041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3788" cy="792162"/>
          </a:xfrm>
        </p:spPr>
        <p:txBody>
          <a:bodyPr/>
          <a:lstStyle/>
          <a:p>
            <a:r>
              <a:rPr lang="en-US" sz="2800" dirty="0"/>
              <a:t>Serialization of UML classes as attributes to an XML </a:t>
            </a:r>
            <a:r>
              <a:rPr lang="en-US" sz="2800" dirty="0" smtClean="0"/>
              <a:t>element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Selected </a:t>
            </a:r>
            <a:r>
              <a:rPr lang="en-US" dirty="0"/>
              <a:t>UML classes of Simple Types can be serialized as attributes to the corresponding XML element of another UML class</a:t>
            </a:r>
          </a:p>
        </p:txBody>
      </p:sp>
    </p:spTree>
    <p:extLst>
      <p:ext uri="{BB962C8B-B14F-4D97-AF65-F5344CB8AC3E}">
        <p14:creationId xmlns:p14="http://schemas.microsoft.com/office/powerpoint/2010/main" val="3567395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Serialization of &lt;quantity/&gt; </a:t>
            </a:r>
            <a:r>
              <a:rPr lang="en-US" dirty="0" smtClean="0"/>
              <a:t>element</a:t>
            </a: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1700808"/>
            <a:ext cx="10632278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97614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Serialization of </a:t>
            </a:r>
            <a:r>
              <a:rPr lang="en-US" dirty="0" err="1"/>
              <a:t>nilReason</a:t>
            </a:r>
            <a:r>
              <a:rPr lang="en-US" dirty="0"/>
              <a:t> </a:t>
            </a:r>
            <a:r>
              <a:rPr lang="en-US" dirty="0" smtClean="0"/>
              <a:t>attribute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700808"/>
            <a:ext cx="12001807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8351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Implementation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Hong Kong, China had implemented these transformation specializations in </a:t>
            </a:r>
            <a:r>
              <a:rPr lang="en-US" dirty="0" err="1" smtClean="0"/>
              <a:t>FullMoon</a:t>
            </a:r>
            <a:r>
              <a:rPr lang="en-US" dirty="0" smtClean="0"/>
              <a:t>.  However, the community is not particularly active in advancing </a:t>
            </a:r>
            <a:r>
              <a:rPr lang="en-US" dirty="0" err="1" smtClean="0"/>
              <a:t>FullMoon</a:t>
            </a:r>
            <a:r>
              <a:rPr lang="en-US" dirty="0" smtClean="0"/>
              <a:t> to meet new standards</a:t>
            </a:r>
            <a:endParaRPr lang="en-US" dirty="0"/>
          </a:p>
          <a:p>
            <a:r>
              <a:rPr lang="en-US" dirty="0" err="1" smtClean="0"/>
              <a:t>Sparx</a:t>
            </a:r>
            <a:r>
              <a:rPr lang="en-US" dirty="0" smtClean="0"/>
              <a:t> Systems has kindly implemented these specializations into their GML exporter since EA11*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4941167"/>
            <a:ext cx="815665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* It should be noticed that certain stereotypes in EA UML profile for GML have a slightly</a:t>
            </a:r>
          </a:p>
          <a:p>
            <a:r>
              <a:rPr lang="en-US" dirty="0" smtClean="0"/>
              <a:t>  different format that their equivalents in </a:t>
            </a:r>
            <a:r>
              <a:rPr lang="en-US" dirty="0" err="1" smtClean="0"/>
              <a:t>FullMoon</a:t>
            </a:r>
            <a:r>
              <a:rPr lang="en-US" dirty="0" smtClean="0"/>
              <a:t>.  XMIs published so far (up to </a:t>
            </a:r>
            <a:r>
              <a:rPr lang="en-US" dirty="0" err="1" smtClean="0"/>
              <a:t>AvXML</a:t>
            </a:r>
            <a:r>
              <a:rPr lang="en-US" dirty="0" smtClean="0"/>
              <a:t> 1.1)</a:t>
            </a:r>
          </a:p>
          <a:p>
            <a:r>
              <a:rPr lang="en-US" dirty="0"/>
              <a:t> </a:t>
            </a:r>
            <a:r>
              <a:rPr lang="en-US" dirty="0" smtClean="0"/>
              <a:t> are for </a:t>
            </a:r>
            <a:r>
              <a:rPr lang="en-US" dirty="0" err="1" smtClean="0"/>
              <a:t>FullMoon</a:t>
            </a:r>
            <a:r>
              <a:rPr lang="en-US" dirty="0" smtClean="0"/>
              <a:t> so care should be taken when importing these XMIs into EA10 or above.</a:t>
            </a:r>
          </a:p>
          <a:p>
            <a:r>
              <a:rPr lang="en-US" dirty="0"/>
              <a:t> </a:t>
            </a:r>
            <a:r>
              <a:rPr lang="en-US" dirty="0" smtClean="0"/>
              <a:t> This should be rectified in future release of XMIs of </a:t>
            </a:r>
            <a:r>
              <a:rPr lang="en-US" dirty="0" err="1" smtClean="0"/>
              <a:t>AvXML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02601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Activation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Please refer to the original requirement specifications to </a:t>
            </a:r>
            <a:r>
              <a:rPr lang="en-US" dirty="0" err="1" smtClean="0"/>
              <a:t>Sparx</a:t>
            </a:r>
            <a:r>
              <a:rPr lang="en-US" dirty="0" smtClean="0"/>
              <a:t> Systems for the implementation of the specializations</a:t>
            </a:r>
          </a:p>
          <a:p>
            <a:r>
              <a:rPr lang="en-US" dirty="0" smtClean="0"/>
              <a:t>At first, activation are expected for individual Class.  </a:t>
            </a:r>
            <a:r>
              <a:rPr lang="en-US" dirty="0" smtClean="0"/>
              <a:t>For some reasons, </a:t>
            </a:r>
            <a:r>
              <a:rPr lang="en-US" dirty="0" err="1" smtClean="0"/>
              <a:t>Sparx</a:t>
            </a:r>
            <a:r>
              <a:rPr lang="en-US" dirty="0" smtClean="0"/>
              <a:t> Systems chose to implement activation </a:t>
            </a:r>
            <a:r>
              <a:rPr lang="en-US" dirty="0"/>
              <a:t>at </a:t>
            </a:r>
            <a:r>
              <a:rPr lang="en-US" dirty="0" smtClean="0"/>
              <a:t>«Leaf» level.  i.e. All Classes under the same </a:t>
            </a:r>
            <a:r>
              <a:rPr lang="en-US" dirty="0"/>
              <a:t>«Leaf» </a:t>
            </a:r>
            <a:r>
              <a:rPr lang="en-US" dirty="0" smtClean="0"/>
              <a:t>and satisfy the necessary criterion will be serialized in the specified way.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563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9"/>
            <a:ext cx="9144000" cy="491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27984" y="692696"/>
            <a:ext cx="2558714" cy="3693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«Leaf» </a:t>
            </a:r>
            <a:r>
              <a:rPr lang="en-US" dirty="0" smtClean="0">
                <a:solidFill>
                  <a:srgbClr val="FF0000"/>
                </a:solidFill>
              </a:rPr>
              <a:t>Observable Property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8" name="Straight Arrow Connector 7"/>
          <p:cNvCxnSpPr>
            <a:stCxn id="4" idx="2"/>
          </p:cNvCxnSpPr>
          <p:nvPr/>
        </p:nvCxnSpPr>
        <p:spPr>
          <a:xfrm>
            <a:off x="5707341" y="1062028"/>
            <a:ext cx="1168915" cy="114283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699792" y="5445224"/>
            <a:ext cx="6215035" cy="3693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Tagged value: </a:t>
            </a:r>
            <a:r>
              <a:rPr lang="en-US" dirty="0" err="1" smtClean="0">
                <a:solidFill>
                  <a:srgbClr val="FF0000"/>
                </a:solidFill>
              </a:rPr>
              <a:t>xsdEncodingRule</a:t>
            </a:r>
            <a:r>
              <a:rPr lang="en-US" dirty="0" smtClean="0">
                <a:solidFill>
                  <a:srgbClr val="FF0000"/>
                </a:solidFill>
              </a:rPr>
              <a:t> = iso19136_2007_METCE_Extensions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2" name="Straight Arrow Connector 11"/>
          <p:cNvCxnSpPr>
            <a:stCxn id="11" idx="0"/>
            <a:endCxn id="16" idx="3"/>
          </p:cNvCxnSpPr>
          <p:nvPr/>
        </p:nvCxnSpPr>
        <p:spPr>
          <a:xfrm flipV="1">
            <a:off x="5807310" y="4765516"/>
            <a:ext cx="1128910" cy="67970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6876256" y="2132856"/>
            <a:ext cx="1152128" cy="14401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6588224" y="4581128"/>
            <a:ext cx="2376264" cy="21602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10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Workshop on representation of WIGOS and climate metadata</a:t>
            </a: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8825A5-5AB7-4377-AF3D-747348D8893F}" type="slidenum">
              <a:rPr lang="en-GB" altLang="en-US" smtClean="0">
                <a:solidFill>
                  <a:srgbClr val="000000"/>
                </a:solidFill>
              </a:rPr>
              <a:pPr/>
              <a:t>10</a:t>
            </a:fld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1520" y="5157192"/>
            <a:ext cx="8713787" cy="792162"/>
          </a:xfrm>
        </p:spPr>
        <p:txBody>
          <a:bodyPr/>
          <a:lstStyle/>
          <a:p>
            <a:r>
              <a:rPr lang="en-GB" altLang="en-US" dirty="0" smtClean="0"/>
              <a:t>Thank you for your attention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4077072"/>
            <a:ext cx="8713787" cy="1944886"/>
          </a:xfrm>
        </p:spPr>
        <p:txBody>
          <a:bodyPr/>
          <a:lstStyle/>
          <a:p>
            <a:r>
              <a:rPr lang="en-US" altLang="en-US" dirty="0" smtClean="0"/>
              <a:t>B.L. Choy</a:t>
            </a:r>
          </a:p>
          <a:p>
            <a:r>
              <a:rPr lang="en-US" altLang="en-US" dirty="0" smtClean="0"/>
              <a:t>blchoy@hko.gov.hk</a:t>
            </a: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25437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IPET-MDRD-2_Pnn_PowerPointTemplate</Template>
  <TotalTime>1925</TotalTime>
  <Words>301</Words>
  <Application>Microsoft Office PowerPoint</Application>
  <PresentationFormat>On-screen Show (4:3)</PresentationFormat>
  <Paragraphs>33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blank</vt:lpstr>
      <vt:lpstr>Closing slide</vt:lpstr>
      <vt:lpstr>PowerPoint Presentation</vt:lpstr>
      <vt:lpstr>Introduction</vt:lpstr>
      <vt:lpstr>Serialization of «CodeList» type</vt:lpstr>
      <vt:lpstr>Serialization of UML classes as attributes to an XML element</vt:lpstr>
      <vt:lpstr>Serialization of &lt;quantity/&gt; element</vt:lpstr>
      <vt:lpstr>Serialization of nilReason attribute</vt:lpstr>
      <vt:lpstr>Implementation</vt:lpstr>
      <vt:lpstr>Activation </vt:lpstr>
      <vt:lpstr>Example</vt:lpstr>
      <vt:lpstr>Thank you for your attention</vt:lpstr>
    </vt:vector>
  </TitlesOfParts>
  <Company>Bureau of Meteorology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Dominic Lowe</dc:creator>
  <cp:lastModifiedBy>billy</cp:lastModifiedBy>
  <cp:revision>63</cp:revision>
  <dcterms:created xsi:type="dcterms:W3CDTF">2015-06-15T04:28:07Z</dcterms:created>
  <dcterms:modified xsi:type="dcterms:W3CDTF">2015-06-21T20:20:21Z</dcterms:modified>
</cp:coreProperties>
</file>