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35"/>
  </p:notesMasterIdLst>
  <p:handoutMasterIdLst>
    <p:handoutMasterId r:id="rId36"/>
  </p:handoutMasterIdLst>
  <p:sldIdLst>
    <p:sldId id="263" r:id="rId3"/>
    <p:sldId id="280" r:id="rId4"/>
    <p:sldId id="268" r:id="rId5"/>
    <p:sldId id="269" r:id="rId6"/>
    <p:sldId id="281" r:id="rId7"/>
    <p:sldId id="274" r:id="rId8"/>
    <p:sldId id="277" r:id="rId9"/>
    <p:sldId id="276" r:id="rId10"/>
    <p:sldId id="297" r:id="rId11"/>
    <p:sldId id="283" r:id="rId12"/>
    <p:sldId id="286" r:id="rId13"/>
    <p:sldId id="285" r:id="rId14"/>
    <p:sldId id="287" r:id="rId15"/>
    <p:sldId id="288" r:id="rId16"/>
    <p:sldId id="289" r:id="rId17"/>
    <p:sldId id="290" r:id="rId18"/>
    <p:sldId id="291" r:id="rId19"/>
    <p:sldId id="292" r:id="rId20"/>
    <p:sldId id="293" r:id="rId21"/>
    <p:sldId id="256" r:id="rId22"/>
    <p:sldId id="296" r:id="rId23"/>
    <p:sldId id="298" r:id="rId24"/>
    <p:sldId id="299" r:id="rId25"/>
    <p:sldId id="300" r:id="rId26"/>
    <p:sldId id="301" r:id="rId27"/>
    <p:sldId id="302" r:id="rId28"/>
    <p:sldId id="303" r:id="rId29"/>
    <p:sldId id="304" r:id="rId30"/>
    <p:sldId id="295" r:id="rId31"/>
    <p:sldId id="306" r:id="rId32"/>
    <p:sldId id="305" r:id="rId33"/>
    <p:sldId id="262" r:id="rId34"/>
  </p:sldIdLst>
  <p:sldSz cx="9144000" cy="6858000" type="screen4x3"/>
  <p:notesSz cx="6858000" cy="9144000"/>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DA9FF"/>
    <a:srgbClr val="EB30FF"/>
    <a:srgbClr val="00396B"/>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17" autoAdjust="0"/>
  </p:normalViewPr>
  <p:slideViewPr>
    <p:cSldViewPr>
      <p:cViewPr varScale="1">
        <p:scale>
          <a:sx n="154" d="100"/>
          <a:sy n="154" d="100"/>
        </p:scale>
        <p:origin x="-99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notesMaster" Target="notesMasters/notesMaster1.xml"/><Relationship Id="rId36" Type="http://schemas.openxmlformats.org/officeDocument/2006/relationships/handoutMaster" Target="handoutMasters/handoutMaster1.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37" Type="http://schemas.openxmlformats.org/officeDocument/2006/relationships/printerSettings" Target="printerSettings/printerSettings1.bin"/><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FC2EFD1F-561F-4C3E-96A1-D382CB12D855}" type="slidenum">
              <a:rPr lang="en-GB" altLang="en-US"/>
              <a:pPr/>
              <a:t>‹#›</a:t>
            </a:fld>
            <a:endParaRPr lang="en-GB" altLang="en-US"/>
          </a:p>
        </p:txBody>
      </p:sp>
    </p:spTree>
    <p:extLst>
      <p:ext uri="{BB962C8B-B14F-4D97-AF65-F5344CB8AC3E}">
        <p14:creationId xmlns:p14="http://schemas.microsoft.com/office/powerpoint/2010/main" val="10138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B646D5B-D828-4086-93A6-FAB251D3B76D}" type="slidenum">
              <a:rPr lang="en-GB" altLang="en-US"/>
              <a:pPr/>
              <a:t>‹#›</a:t>
            </a:fld>
            <a:endParaRPr lang="en-GB" altLang="en-US"/>
          </a:p>
        </p:txBody>
      </p:sp>
    </p:spTree>
    <p:extLst>
      <p:ext uri="{BB962C8B-B14F-4D97-AF65-F5344CB8AC3E}">
        <p14:creationId xmlns:p14="http://schemas.microsoft.com/office/powerpoint/2010/main" val="2108814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3</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4</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5</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9</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11</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20</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21</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22</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28</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29</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30</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31</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b="0" smtClean="0">
                <a:solidFill>
                  <a:schemeClr val="bg1"/>
                </a:solidFill>
              </a:defRPr>
            </a:lvl1pPr>
          </a:lstStyle>
          <a:p>
            <a:pPr lvl="0"/>
            <a:r>
              <a:rPr lang="en-US" noProof="0" smtClean="0"/>
              <a:t>Click to edit Master title style</a:t>
            </a:r>
            <a:endParaRPr lang="en-GB"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EC294A9C-8C64-48EA-9B05-80347025033A}" type="slidenum">
              <a:rPr lang="en-GB" altLang="en-US"/>
              <a:pPr/>
              <a:t>‹#›</a:t>
            </a:fld>
            <a:endParaRPr lang="en-GB" altLang="en-US"/>
          </a:p>
        </p:txBody>
      </p:sp>
    </p:spTree>
    <p:extLst>
      <p:ext uri="{BB962C8B-B14F-4D97-AF65-F5344CB8AC3E}">
        <p14:creationId xmlns:p14="http://schemas.microsoft.com/office/powerpoint/2010/main" val="1045250191"/>
      </p:ext>
    </p:extLst>
  </p:cSld>
  <p:clrMapOvr>
    <a:masterClrMapping/>
  </p:clrMapOvr>
  <p:transition xmlns:p14="http://schemas.microsoft.com/office/powerpoint/2010/mai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8DF94D46-51C4-4A7B-AB0C-7030AC7CFDAF}" type="slidenum">
              <a:rPr lang="en-GB" altLang="en-US"/>
              <a:pPr/>
              <a:t>‹#›</a:t>
            </a:fld>
            <a:endParaRPr lang="en-GB" altLang="en-US"/>
          </a:p>
        </p:txBody>
      </p:sp>
    </p:spTree>
    <p:extLst>
      <p:ext uri="{BB962C8B-B14F-4D97-AF65-F5344CB8AC3E}">
        <p14:creationId xmlns:p14="http://schemas.microsoft.com/office/powerpoint/2010/main" val="1529056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4FC5B4E0-B61B-4259-A3AF-243E0AE58827}" type="slidenum">
              <a:rPr lang="en-GB" altLang="en-US"/>
              <a:pPr/>
              <a:t>‹#›</a:t>
            </a:fld>
            <a:endParaRPr lang="en-GB" altLang="en-US"/>
          </a:p>
        </p:txBody>
      </p:sp>
    </p:spTree>
    <p:extLst>
      <p:ext uri="{BB962C8B-B14F-4D97-AF65-F5344CB8AC3E}">
        <p14:creationId xmlns:p14="http://schemas.microsoft.com/office/powerpoint/2010/main" val="3036951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F69ED9AF-FC6F-4E82-BD8F-21A0A348FC51}" type="slidenum">
              <a:rPr lang="en-GB" altLang="en-US"/>
              <a:pPr/>
              <a:t>‹#›</a:t>
            </a:fld>
            <a:endParaRPr lang="en-GB" altLang="en-US"/>
          </a:p>
        </p:txBody>
      </p:sp>
    </p:spTree>
    <p:extLst>
      <p:ext uri="{BB962C8B-B14F-4D97-AF65-F5344CB8AC3E}">
        <p14:creationId xmlns:p14="http://schemas.microsoft.com/office/powerpoint/2010/main" val="164057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4727585C-ABAC-4B9C-94D0-EA1B02690AFF}" type="slidenum">
              <a:rPr lang="en-GB" altLang="en-US"/>
              <a:pPr/>
              <a:t>‹#›</a:t>
            </a:fld>
            <a:endParaRPr lang="en-GB" altLang="en-US"/>
          </a:p>
        </p:txBody>
      </p:sp>
    </p:spTree>
    <p:extLst>
      <p:ext uri="{BB962C8B-B14F-4D97-AF65-F5344CB8AC3E}">
        <p14:creationId xmlns:p14="http://schemas.microsoft.com/office/powerpoint/2010/main" val="1682823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8" name="Rectangle 7"/>
          <p:cNvSpPr>
            <a:spLocks noGrp="1" noChangeArrowheads="1"/>
          </p:cNvSpPr>
          <p:nvPr>
            <p:ph type="sldNum" sz="quarter" idx="11"/>
          </p:nvPr>
        </p:nvSpPr>
        <p:spPr>
          <a:ln/>
        </p:spPr>
        <p:txBody>
          <a:bodyPr/>
          <a:lstStyle>
            <a:lvl1pPr>
              <a:defRPr/>
            </a:lvl1pPr>
          </a:lstStyle>
          <a:p>
            <a:fld id="{91BA6E20-CDA8-455C-916B-C088805D15FB}" type="slidenum">
              <a:rPr lang="en-GB" altLang="en-US"/>
              <a:pPr/>
              <a:t>‹#›</a:t>
            </a:fld>
            <a:endParaRPr lang="en-GB" altLang="en-US"/>
          </a:p>
        </p:txBody>
      </p:sp>
    </p:spTree>
    <p:extLst>
      <p:ext uri="{BB962C8B-B14F-4D97-AF65-F5344CB8AC3E}">
        <p14:creationId xmlns:p14="http://schemas.microsoft.com/office/powerpoint/2010/main" val="105218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4" name="Rectangle 7"/>
          <p:cNvSpPr>
            <a:spLocks noGrp="1" noChangeArrowheads="1"/>
          </p:cNvSpPr>
          <p:nvPr>
            <p:ph type="sldNum" sz="quarter" idx="11"/>
          </p:nvPr>
        </p:nvSpPr>
        <p:spPr>
          <a:ln/>
        </p:spPr>
        <p:txBody>
          <a:bodyPr/>
          <a:lstStyle>
            <a:lvl1pPr>
              <a:defRPr/>
            </a:lvl1pPr>
          </a:lstStyle>
          <a:p>
            <a:fld id="{239C8C6E-DC4D-4ADB-B1A3-71E1766CCA84}" type="slidenum">
              <a:rPr lang="en-GB" altLang="en-US"/>
              <a:pPr/>
              <a:t>‹#›</a:t>
            </a:fld>
            <a:endParaRPr lang="en-GB" altLang="en-US"/>
          </a:p>
        </p:txBody>
      </p:sp>
    </p:spTree>
    <p:extLst>
      <p:ext uri="{BB962C8B-B14F-4D97-AF65-F5344CB8AC3E}">
        <p14:creationId xmlns:p14="http://schemas.microsoft.com/office/powerpoint/2010/main" val="2474287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3" name="Rectangle 7"/>
          <p:cNvSpPr>
            <a:spLocks noGrp="1" noChangeArrowheads="1"/>
          </p:cNvSpPr>
          <p:nvPr>
            <p:ph type="sldNum" sz="quarter" idx="11"/>
          </p:nvPr>
        </p:nvSpPr>
        <p:spPr>
          <a:ln/>
        </p:spPr>
        <p:txBody>
          <a:bodyPr/>
          <a:lstStyle>
            <a:lvl1pPr>
              <a:defRPr/>
            </a:lvl1pPr>
          </a:lstStyle>
          <a:p>
            <a:fld id="{39D4EA56-4956-461C-8276-458B534D0BBE}" type="slidenum">
              <a:rPr lang="en-GB" altLang="en-US"/>
              <a:pPr/>
              <a:t>‹#›</a:t>
            </a:fld>
            <a:endParaRPr lang="en-GB" altLang="en-US"/>
          </a:p>
        </p:txBody>
      </p:sp>
    </p:spTree>
    <p:extLst>
      <p:ext uri="{BB962C8B-B14F-4D97-AF65-F5344CB8AC3E}">
        <p14:creationId xmlns:p14="http://schemas.microsoft.com/office/powerpoint/2010/main" val="3199021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B251ED7F-1685-40BD-AB27-C0F663EAEF4D}" type="slidenum">
              <a:rPr lang="en-GB" altLang="en-US"/>
              <a:pPr/>
              <a:t>‹#›</a:t>
            </a:fld>
            <a:endParaRPr lang="en-GB" altLang="en-US"/>
          </a:p>
        </p:txBody>
      </p:sp>
    </p:spTree>
    <p:extLst>
      <p:ext uri="{BB962C8B-B14F-4D97-AF65-F5344CB8AC3E}">
        <p14:creationId xmlns:p14="http://schemas.microsoft.com/office/powerpoint/2010/main" val="288667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C61173D5-B16F-4FF6-AC95-8BBA4875F561}" type="slidenum">
              <a:rPr lang="en-GB" altLang="en-US"/>
              <a:pPr/>
              <a:t>‹#›</a:t>
            </a:fld>
            <a:endParaRPr lang="en-GB" altLang="en-US"/>
          </a:p>
        </p:txBody>
      </p:sp>
    </p:spTree>
    <p:extLst>
      <p:ext uri="{BB962C8B-B14F-4D97-AF65-F5344CB8AC3E}">
        <p14:creationId xmlns:p14="http://schemas.microsoft.com/office/powerpoint/2010/main" val="2034027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A401E398-A74E-4638-877F-23DE799662E9}" type="slidenum">
              <a:rPr lang="en-GB" altLang="en-US"/>
              <a:pPr/>
              <a:t>‹#›</a:t>
            </a:fld>
            <a:endParaRPr lang="en-GB" altLang="en-US"/>
          </a:p>
        </p:txBody>
      </p:sp>
    </p:spTree>
    <p:extLst>
      <p:ext uri="{BB962C8B-B14F-4D97-AF65-F5344CB8AC3E}">
        <p14:creationId xmlns:p14="http://schemas.microsoft.com/office/powerpoint/2010/main" val="557738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99AEB7A8-A9DE-4A03-810F-2CDFA4811624}" type="slidenum">
              <a:rPr lang="en-GB" altLang="en-US"/>
              <a:pPr/>
              <a:t>‹#›</a:t>
            </a:fld>
            <a:endParaRPr lang="en-GB" altLang="en-US"/>
          </a:p>
        </p:txBody>
      </p:sp>
    </p:spTree>
    <p:extLst>
      <p:ext uri="{BB962C8B-B14F-4D97-AF65-F5344CB8AC3E}">
        <p14:creationId xmlns:p14="http://schemas.microsoft.com/office/powerpoint/2010/main" val="1098507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A321FD44-AED5-48AA-9021-A7DC76BAFB12}" type="slidenum">
              <a:rPr lang="en-GB" altLang="en-US"/>
              <a:pPr/>
              <a:t>‹#›</a:t>
            </a:fld>
            <a:endParaRPr lang="en-GB" altLang="en-US"/>
          </a:p>
        </p:txBody>
      </p:sp>
    </p:spTree>
    <p:extLst>
      <p:ext uri="{BB962C8B-B14F-4D97-AF65-F5344CB8AC3E}">
        <p14:creationId xmlns:p14="http://schemas.microsoft.com/office/powerpoint/2010/main" val="3077228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pPr/>
              <a:t>‹#›</a:t>
            </a:fld>
            <a:endParaRPr lang="en-GB" altLang="en-US"/>
          </a:p>
        </p:txBody>
      </p:sp>
    </p:spTree>
    <p:extLst>
      <p:ext uri="{BB962C8B-B14F-4D97-AF65-F5344CB8AC3E}">
        <p14:creationId xmlns:p14="http://schemas.microsoft.com/office/powerpoint/2010/main" val="2031023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pPr/>
              <a:t>‹#›</a:t>
            </a:fld>
            <a:endParaRPr lang="en-GB" altLang="en-US"/>
          </a:p>
        </p:txBody>
      </p:sp>
    </p:spTree>
    <p:extLst>
      <p:ext uri="{BB962C8B-B14F-4D97-AF65-F5344CB8AC3E}">
        <p14:creationId xmlns:p14="http://schemas.microsoft.com/office/powerpoint/2010/main" val="1707634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pPr/>
              <a:t>‹#›</a:t>
            </a:fld>
            <a:endParaRPr lang="en-GB" altLang="en-US"/>
          </a:p>
        </p:txBody>
      </p:sp>
    </p:spTree>
    <p:extLst>
      <p:ext uri="{BB962C8B-B14F-4D97-AF65-F5344CB8AC3E}">
        <p14:creationId xmlns:p14="http://schemas.microsoft.com/office/powerpoint/2010/main" val="4260750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pPr/>
              <a:t>‹#›</a:t>
            </a:fld>
            <a:endParaRPr lang="en-GB" altLang="en-US"/>
          </a:p>
        </p:txBody>
      </p:sp>
    </p:spTree>
    <p:extLst>
      <p:ext uri="{BB962C8B-B14F-4D97-AF65-F5344CB8AC3E}">
        <p14:creationId xmlns:p14="http://schemas.microsoft.com/office/powerpoint/2010/main" val="453604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pPr/>
              <a:t>‹#›</a:t>
            </a:fld>
            <a:endParaRPr lang="en-GB" altLang="en-US"/>
          </a:p>
        </p:txBody>
      </p:sp>
    </p:spTree>
    <p:extLst>
      <p:ext uri="{BB962C8B-B14F-4D97-AF65-F5344CB8AC3E}">
        <p14:creationId xmlns:p14="http://schemas.microsoft.com/office/powerpoint/2010/main" val="1121078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pPr/>
              <a:t>‹#›</a:t>
            </a:fld>
            <a:endParaRPr lang="en-GB" altLang="en-US"/>
          </a:p>
        </p:txBody>
      </p:sp>
    </p:spTree>
    <p:extLst>
      <p:ext uri="{BB962C8B-B14F-4D97-AF65-F5344CB8AC3E}">
        <p14:creationId xmlns:p14="http://schemas.microsoft.com/office/powerpoint/2010/main" val="5838015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pPr/>
              <a:t>‹#›</a:t>
            </a:fld>
            <a:endParaRPr lang="en-GB" altLang="en-US"/>
          </a:p>
        </p:txBody>
      </p:sp>
    </p:spTree>
    <p:extLst>
      <p:ext uri="{BB962C8B-B14F-4D97-AF65-F5344CB8AC3E}">
        <p14:creationId xmlns:p14="http://schemas.microsoft.com/office/powerpoint/2010/main" val="5906496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pPr/>
              <a:t>‹#›</a:t>
            </a:fld>
            <a:endParaRPr lang="en-GB" altLang="en-US"/>
          </a:p>
        </p:txBody>
      </p:sp>
    </p:spTree>
    <p:extLst>
      <p:ext uri="{BB962C8B-B14F-4D97-AF65-F5344CB8AC3E}">
        <p14:creationId xmlns:p14="http://schemas.microsoft.com/office/powerpoint/2010/main" val="195457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pPr/>
              <a:t>‹#›</a:t>
            </a:fld>
            <a:endParaRPr lang="en-GB" altLang="en-US"/>
          </a:p>
        </p:txBody>
      </p:sp>
    </p:spTree>
    <p:extLst>
      <p:ext uri="{BB962C8B-B14F-4D97-AF65-F5344CB8AC3E}">
        <p14:creationId xmlns:p14="http://schemas.microsoft.com/office/powerpoint/2010/main" val="2150895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pPr/>
              <a:t>‹#›</a:t>
            </a:fld>
            <a:endParaRPr lang="en-GB" altLang="en-US"/>
          </a:p>
        </p:txBody>
      </p:sp>
    </p:spTree>
    <p:extLst>
      <p:ext uri="{BB962C8B-B14F-4D97-AF65-F5344CB8AC3E}">
        <p14:creationId xmlns:p14="http://schemas.microsoft.com/office/powerpoint/2010/main" val="3569196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pPr/>
              <a:t>‹#›</a:t>
            </a:fld>
            <a:endParaRPr lang="en-GB" altLang="en-US"/>
          </a:p>
        </p:txBody>
      </p:sp>
    </p:spTree>
    <p:extLst>
      <p:ext uri="{BB962C8B-B14F-4D97-AF65-F5344CB8AC3E}">
        <p14:creationId xmlns:p14="http://schemas.microsoft.com/office/powerpoint/2010/main" val="55706031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4.xml"/><Relationship Id="rId12" Type="http://schemas.openxmlformats.org/officeDocument/2006/relationships/theme" Target="../theme/theme2.xml"/><Relationship Id="rId13" Type="http://schemas.openxmlformats.org/officeDocument/2006/relationships/image" Target="../media/image3.jpeg"/><Relationship Id="rId1" Type="http://schemas.openxmlformats.org/officeDocument/2006/relationships/slideLayout" Target="../slideLayouts/slideLayout14.xml"/><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5" Type="http://schemas.openxmlformats.org/officeDocument/2006/relationships/slideLayout" Target="../slideLayouts/slideLayout18.xml"/><Relationship Id="rId6" Type="http://schemas.openxmlformats.org/officeDocument/2006/relationships/slideLayout" Target="../slideLayouts/slideLayout19.xml"/><Relationship Id="rId7" Type="http://schemas.openxmlformats.org/officeDocument/2006/relationships/slideLayout" Target="../slideLayouts/slideLayout20.xml"/><Relationship Id="rId8" Type="http://schemas.openxmlformats.org/officeDocument/2006/relationships/slideLayout" Target="../slideLayouts/slideLayout21.xml"/><Relationship Id="rId9" Type="http://schemas.openxmlformats.org/officeDocument/2006/relationships/slideLayout" Target="../slideLayouts/slideLayout22.xml"/><Relationship Id="rId10"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US" smtClean="0"/>
              <a:t>Workshop on representation of WIGOS and climate metadata</a:t>
            </a:r>
            <a:endParaRPr lang="en-GB"/>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8511053-2C4D-45FF-851B-A5791203E235}"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hdr="0" dt="0"/>
  <p:txStyles>
    <p:titleStyle>
      <a:lvl1pPr algn="l" rtl="0" eaLnBrk="1" fontAlgn="base" hangingPunct="1">
        <a:spcBef>
          <a:spcPct val="0"/>
        </a:spcBef>
        <a:spcAft>
          <a:spcPct val="0"/>
        </a:spcAft>
        <a:defRPr sz="3000" b="1">
          <a:solidFill>
            <a:schemeClr val="tx2"/>
          </a:solidFill>
          <a:latin typeface="Arial" charset="0"/>
          <a:ea typeface="+mj-ea"/>
          <a:cs typeface="+mj-cs"/>
        </a:defRPr>
      </a:lvl1pPr>
      <a:lvl2pPr algn="l" rtl="0" eaLnBrk="1" fontAlgn="base" hangingPunct="1">
        <a:spcBef>
          <a:spcPct val="0"/>
        </a:spcBef>
        <a:spcAft>
          <a:spcPct val="0"/>
        </a:spcAft>
        <a:defRPr sz="3000" b="1">
          <a:solidFill>
            <a:schemeClr val="tx2"/>
          </a:solidFill>
          <a:latin typeface="Arial" charset="0"/>
        </a:defRPr>
      </a:lvl2pPr>
      <a:lvl3pPr algn="l" rtl="0" eaLnBrk="1" fontAlgn="base" hangingPunct="1">
        <a:spcBef>
          <a:spcPct val="0"/>
        </a:spcBef>
        <a:spcAft>
          <a:spcPct val="0"/>
        </a:spcAft>
        <a:defRPr sz="3000" b="1">
          <a:solidFill>
            <a:schemeClr val="tx2"/>
          </a:solidFill>
          <a:latin typeface="Arial" charset="0"/>
        </a:defRPr>
      </a:lvl3pPr>
      <a:lvl4pPr algn="l" rtl="0" eaLnBrk="1" fontAlgn="base" hangingPunct="1">
        <a:spcBef>
          <a:spcPct val="0"/>
        </a:spcBef>
        <a:spcAft>
          <a:spcPct val="0"/>
        </a:spcAft>
        <a:defRPr sz="3000" b="1">
          <a:solidFill>
            <a:schemeClr val="tx2"/>
          </a:solidFill>
          <a:latin typeface="Arial" charset="0"/>
        </a:defRPr>
      </a:lvl4pPr>
      <a:lvl5pPr algn="l" rtl="0" eaLnBrk="1" fontAlgn="base" hangingPunct="1">
        <a:spcBef>
          <a:spcPct val="0"/>
        </a:spcBef>
        <a:spcAft>
          <a:spcPct val="0"/>
        </a:spcAft>
        <a:defRPr sz="3000" b="1">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US" smtClean="0"/>
              <a:t>Workshop on representation of WIGOS and climate metadata</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a:xfrm>
            <a:off x="611188" y="2564905"/>
            <a:ext cx="7921625" cy="2376984"/>
          </a:xfrm>
        </p:spPr>
        <p:txBody>
          <a:bodyPr/>
          <a:lstStyle/>
          <a:p>
            <a:r>
              <a:rPr lang="en-US" dirty="0" smtClean="0"/>
              <a:t>Extending WIGOS encoding with CDMS Spec</a:t>
            </a:r>
            <a:endParaRPr lang="en-GB" altLang="en-US" dirty="0"/>
          </a:p>
        </p:txBody>
      </p:sp>
      <p:sp>
        <p:nvSpPr>
          <p:cNvPr id="5123" name="Rectangle 6"/>
          <p:cNvSpPr>
            <a:spLocks noGrp="1" noChangeArrowheads="1"/>
          </p:cNvSpPr>
          <p:nvPr>
            <p:ph type="subTitle" idx="1"/>
          </p:nvPr>
        </p:nvSpPr>
        <p:spPr/>
        <p:txBody>
          <a:bodyPr/>
          <a:lstStyle/>
          <a:p>
            <a:endParaRPr lang="en-US" altLang="en-US" dirty="0"/>
          </a:p>
        </p:txBody>
      </p:sp>
      <p:sp>
        <p:nvSpPr>
          <p:cNvPr id="15" name="Title 9"/>
          <p:cNvSpPr txBox="1">
            <a:spLocks/>
          </p:cNvSpPr>
          <p:nvPr/>
        </p:nvSpPr>
        <p:spPr>
          <a:xfrm>
            <a:off x="117475" y="6453188"/>
            <a:ext cx="2438400" cy="288925"/>
          </a:xfrm>
          <a:prstGeom prst="rect">
            <a:avLst/>
          </a:prstGeom>
        </p:spPr>
        <p:txBody>
          <a:bodyPr anchor="ctr">
            <a:normAutofit fontScale="70000" lnSpcReduction="20000"/>
          </a:bodyPr>
          <a:lstStyle/>
          <a:p>
            <a:pPr algn="l" defTabSz="457200" eaLnBrk="1" fontAlgn="auto" hangingPunct="1">
              <a:spcBef>
                <a:spcPct val="0"/>
              </a:spcBef>
              <a:spcAft>
                <a:spcPts val="0"/>
              </a:spcAft>
              <a:buClrTx/>
              <a:buFontTx/>
              <a:buNone/>
              <a:defRPr/>
            </a:pPr>
            <a:r>
              <a:rPr lang="en-US" sz="1200" dirty="0">
                <a:latin typeface="Arial"/>
                <a:ea typeface="+mj-ea"/>
                <a:cs typeface="Arial"/>
              </a:rPr>
              <a:t>WMO; </a:t>
            </a:r>
            <a:r>
              <a:rPr lang="en-US" sz="1200" dirty="0"/>
              <a:t>Ad hoc inter-</a:t>
            </a:r>
            <a:r>
              <a:rPr lang="en-US" sz="1200" dirty="0" err="1"/>
              <a:t>programme</a:t>
            </a:r>
            <a:r>
              <a:rPr lang="en-US" sz="1200" dirty="0"/>
              <a:t> workshop on representation of WIGOS and climate metadata</a:t>
            </a:r>
            <a:endParaRPr lang="en-US" sz="1200" dirty="0">
              <a:latin typeface="Arial"/>
              <a:ea typeface="+mj-ea"/>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a:xfrm>
            <a:off x="251520" y="1988840"/>
            <a:ext cx="8713788" cy="792162"/>
          </a:xfrm>
        </p:spPr>
        <p:txBody>
          <a:bodyPr/>
          <a:lstStyle/>
          <a:p>
            <a:pPr algn="ctr"/>
            <a:r>
              <a:rPr lang="en-US" sz="3200" dirty="0"/>
              <a:t>A brief </a:t>
            </a:r>
            <a:r>
              <a:rPr lang="en-US" sz="3200" dirty="0" smtClean="0"/>
              <a:t>recap</a:t>
            </a:r>
            <a:endParaRPr lang="en-GB" altLang="en-US" dirty="0" smtClean="0"/>
          </a:p>
        </p:txBody>
      </p:sp>
      <p:sp>
        <p:nvSpPr>
          <p:cNvPr id="6147" name="Rectangle 10"/>
          <p:cNvSpPr>
            <a:spLocks noGrp="1" noChangeArrowheads="1"/>
          </p:cNvSpPr>
          <p:nvPr>
            <p:ph type="body" idx="4294967295"/>
          </p:nvPr>
        </p:nvSpPr>
        <p:spPr/>
        <p:txBody>
          <a:bodyPr/>
          <a:lstStyle/>
          <a:p>
            <a:endParaRPr lang="en-US" sz="2400" dirty="0" smtClean="0"/>
          </a:p>
          <a:p>
            <a:endParaRPr lang="en-US" sz="2400" dirty="0"/>
          </a:p>
          <a:p>
            <a:endParaRPr lang="en-US" sz="2400" dirty="0"/>
          </a:p>
          <a:p>
            <a:pPr lvl="2"/>
            <a:endParaRPr lang="en-US" sz="1600" dirty="0" smtClean="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2</a:t>
            </a:fld>
            <a:endParaRPr lang="en-GB" altLang="en-US"/>
          </a:p>
        </p:txBody>
      </p:sp>
    </p:spTree>
    <p:extLst>
      <p:ext uri="{BB962C8B-B14F-4D97-AF65-F5344CB8AC3E}">
        <p14:creationId xmlns:p14="http://schemas.microsoft.com/office/powerpoint/2010/main" val="325439900"/>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Climate data management challenge</a:t>
            </a:r>
          </a:p>
        </p:txBody>
      </p:sp>
      <p:sp>
        <p:nvSpPr>
          <p:cNvPr id="6147" name="Rectangle 10"/>
          <p:cNvSpPr>
            <a:spLocks noGrp="1" noChangeArrowheads="1"/>
          </p:cNvSpPr>
          <p:nvPr>
            <p:ph type="body" idx="4294967295"/>
          </p:nvPr>
        </p:nvSpPr>
        <p:spPr/>
        <p:txBody>
          <a:bodyPr/>
          <a:lstStyle/>
          <a:p>
            <a:r>
              <a:rPr lang="en-US" sz="2400" dirty="0" smtClean="0"/>
              <a:t>One conclusion from UK Parliamentary Inquiry into </a:t>
            </a:r>
            <a:r>
              <a:rPr lang="en-US" sz="2400" dirty="0" err="1" smtClean="0"/>
              <a:t>ClimateGate</a:t>
            </a:r>
            <a:r>
              <a:rPr lang="en-US" sz="2400" dirty="0" smtClean="0"/>
              <a:t>:</a:t>
            </a:r>
          </a:p>
          <a:p>
            <a:endParaRPr lang="en-US" dirty="0" smtClean="0"/>
          </a:p>
          <a:p>
            <a:pPr lvl="1"/>
            <a:r>
              <a:rPr lang="en-US" sz="2000" dirty="0" smtClean="0"/>
              <a:t>"</a:t>
            </a:r>
            <a:r>
              <a:rPr lang="en-US" sz="2000" i="1" dirty="0"/>
              <a:t>...It is not standard practice in climate science to publish the raw data and the computer code in academic papers. However, climate science is a matter of great importance and the quality of the science should be irreproachable. We therefore consider that climate scientists should take steps to make available all the data that support their work (including raw data) and full methodological workings (including the computer codes...).</a:t>
            </a:r>
            <a:r>
              <a:rPr lang="en-US" sz="2000" dirty="0"/>
              <a:t>"</a:t>
            </a:r>
            <a:r>
              <a:rPr lang="en-US" sz="2000" dirty="0" smtClean="0"/>
              <a:t> </a:t>
            </a:r>
            <a:endParaRPr lang="en-US" sz="2000" dirty="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3</a:t>
            </a:fld>
            <a:endParaRPr lang="en-GB" altLang="en-US"/>
          </a:p>
        </p:txBody>
      </p:sp>
    </p:spTree>
    <p:extLst>
      <p:ext uri="{BB962C8B-B14F-4D97-AF65-F5344CB8AC3E}">
        <p14:creationId xmlns:p14="http://schemas.microsoft.com/office/powerpoint/2010/main" val="1209892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Time-series climate data</a:t>
            </a:r>
          </a:p>
        </p:txBody>
      </p:sp>
      <p:sp>
        <p:nvSpPr>
          <p:cNvPr id="6147" name="Rectangle 10"/>
          <p:cNvSpPr>
            <a:spLocks noGrp="1" noChangeArrowheads="1"/>
          </p:cNvSpPr>
          <p:nvPr>
            <p:ph type="body" idx="4294967295"/>
          </p:nvPr>
        </p:nvSpPr>
        <p:spPr/>
        <p:txBody>
          <a:bodyPr/>
          <a:lstStyle/>
          <a:p>
            <a:pPr marL="0" indent="0">
              <a:buNone/>
            </a:pPr>
            <a:endParaRPr lang="en-US" b="1" dirty="0" smtClean="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4</a:t>
            </a:fld>
            <a:endParaRPr lang="en-GB" altLang="en-US"/>
          </a:p>
        </p:txBody>
      </p:sp>
      <p:pic>
        <p:nvPicPr>
          <p:cNvPr id="4" name="Picture 3" descr="cdms-components-data-201401-v4.3.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7664" y="1093598"/>
            <a:ext cx="6048672" cy="4931953"/>
          </a:xfrm>
          <a:prstGeom prst="rect">
            <a:avLst/>
          </a:prstGeom>
        </p:spPr>
      </p:pic>
    </p:spTree>
    <p:extLst>
      <p:ext uri="{BB962C8B-B14F-4D97-AF65-F5344CB8AC3E}">
        <p14:creationId xmlns:p14="http://schemas.microsoft.com/office/powerpoint/2010/main" val="3373203794"/>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To note:</a:t>
            </a:r>
            <a:endParaRPr lang="en-GB" altLang="en-US" dirty="0" smtClean="0"/>
          </a:p>
        </p:txBody>
      </p:sp>
      <p:sp>
        <p:nvSpPr>
          <p:cNvPr id="6147" name="Rectangle 10"/>
          <p:cNvSpPr>
            <a:spLocks noGrp="1" noChangeArrowheads="1"/>
          </p:cNvSpPr>
          <p:nvPr>
            <p:ph type="body" idx="4294967295"/>
          </p:nvPr>
        </p:nvSpPr>
        <p:spPr/>
        <p:txBody>
          <a:bodyPr/>
          <a:lstStyle/>
          <a:p>
            <a:r>
              <a:rPr lang="en-US" sz="2000" dirty="0" smtClean="0"/>
              <a:t>View of what climate is data is expanding, e.g.:</a:t>
            </a:r>
          </a:p>
          <a:p>
            <a:pPr lvl="1"/>
            <a:r>
              <a:rPr lang="en-US" sz="1800" dirty="0" smtClean="0"/>
              <a:t>GCOS Essential Climate Variables</a:t>
            </a:r>
          </a:p>
          <a:p>
            <a:pPr lvl="1"/>
            <a:r>
              <a:rPr lang="en-US" sz="1800" dirty="0" smtClean="0"/>
              <a:t>We </a:t>
            </a:r>
            <a:r>
              <a:rPr lang="en-US" sz="1800" b="1" dirty="0" smtClean="0"/>
              <a:t>need</a:t>
            </a:r>
            <a:r>
              <a:rPr lang="en-US" sz="1800" dirty="0" smtClean="0"/>
              <a:t> </a:t>
            </a:r>
            <a:r>
              <a:rPr lang="en-US" sz="1800" u="sng" dirty="0" smtClean="0">
                <a:solidFill>
                  <a:srgbClr val="2F8CFF"/>
                </a:solidFill>
              </a:rPr>
              <a:t>formal data definitions</a:t>
            </a:r>
            <a:r>
              <a:rPr lang="en-US" sz="1800" dirty="0" smtClean="0"/>
              <a:t> for climate data</a:t>
            </a:r>
          </a:p>
          <a:p>
            <a:r>
              <a:rPr lang="en-US" sz="2000" dirty="0" smtClean="0"/>
              <a:t>We need comprehensive Climate Metadata for effective data management, including:</a:t>
            </a:r>
          </a:p>
          <a:p>
            <a:pPr lvl="1"/>
            <a:r>
              <a:rPr lang="en-US" sz="1800" dirty="0" smtClean="0"/>
              <a:t>Observations Metadata</a:t>
            </a:r>
          </a:p>
          <a:p>
            <a:pPr lvl="1"/>
            <a:r>
              <a:rPr lang="en-US" sz="1800" dirty="0" smtClean="0"/>
              <a:t>Discovery Metadata</a:t>
            </a:r>
          </a:p>
          <a:p>
            <a:pPr lvl="1"/>
            <a:r>
              <a:rPr lang="en-US" sz="1800" dirty="0" smtClean="0"/>
              <a:t>Data Provenance Metadata</a:t>
            </a:r>
          </a:p>
          <a:p>
            <a:pPr lvl="1"/>
            <a:r>
              <a:rPr lang="en-US" sz="1800" dirty="0" smtClean="0"/>
              <a:t>With rapidly increasing use of 3</a:t>
            </a:r>
            <a:r>
              <a:rPr lang="en-US" sz="1800" baseline="30000" dirty="0" smtClean="0"/>
              <a:t>rd</a:t>
            </a:r>
            <a:r>
              <a:rPr lang="en-US" sz="1800" dirty="0" smtClean="0"/>
              <a:t> party data, we also need to understand:</a:t>
            </a:r>
          </a:p>
          <a:p>
            <a:pPr lvl="2"/>
            <a:r>
              <a:rPr lang="en-US" sz="1800" dirty="0" smtClean="0"/>
              <a:t>Data Intellectual Property constraints</a:t>
            </a:r>
          </a:p>
          <a:p>
            <a:r>
              <a:rPr lang="en-US" sz="2000" dirty="0" smtClean="0"/>
              <a:t>Also:</a:t>
            </a:r>
          </a:p>
          <a:p>
            <a:pPr lvl="1"/>
            <a:r>
              <a:rPr lang="en-US" sz="1800" dirty="0" smtClean="0"/>
              <a:t>Understanding the varying quality of our data</a:t>
            </a:r>
          </a:p>
          <a:p>
            <a:pPr lvl="1"/>
            <a:r>
              <a:rPr lang="en-US" sz="1800" dirty="0" smtClean="0"/>
              <a:t>Data uncertainty</a:t>
            </a:r>
          </a:p>
          <a:p>
            <a:pPr lvl="1"/>
            <a:r>
              <a:rPr lang="en-US" sz="1800" dirty="0" smtClean="0"/>
              <a:t>Our data is interrelated</a:t>
            </a:r>
          </a:p>
          <a:p>
            <a:endParaRPr lang="en-US" sz="2400" dirty="0"/>
          </a:p>
          <a:p>
            <a:pPr lvl="2"/>
            <a:endParaRPr lang="en-US" sz="1600" dirty="0" smtClean="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5</a:t>
            </a:fld>
            <a:endParaRPr lang="en-GB" altLang="en-US"/>
          </a:p>
        </p:txBody>
      </p:sp>
    </p:spTree>
    <p:extLst>
      <p:ext uri="{BB962C8B-B14F-4D97-AF65-F5344CB8AC3E}">
        <p14:creationId xmlns:p14="http://schemas.microsoft.com/office/powerpoint/2010/main" val="3427479231"/>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476672"/>
            <a:ext cx="8713788" cy="5616623"/>
          </a:xfrm>
        </p:spPr>
        <p:txBody>
          <a:bodyPr/>
          <a:lstStyle/>
          <a:p>
            <a:endParaRPr lang="en-AU" dirty="0"/>
          </a:p>
        </p:txBody>
      </p:sp>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6</a:t>
            </a:fld>
            <a:endParaRPr lang="en-GB" altLang="en-US"/>
          </a:p>
        </p:txBody>
      </p:sp>
      <p:sp>
        <p:nvSpPr>
          <p:cNvPr id="9" name="Content Placeholder 8"/>
          <p:cNvSpPr>
            <a:spLocks noGrp="1"/>
          </p:cNvSpPr>
          <p:nvPr>
            <p:ph idx="1"/>
          </p:nvPr>
        </p:nvSpPr>
        <p:spPr/>
        <p:txBody>
          <a:bodyPr/>
          <a:lstStyle/>
          <a:p>
            <a:endParaRPr lang="en-AU"/>
          </a:p>
        </p:txBody>
      </p:sp>
      <p:pic>
        <p:nvPicPr>
          <p:cNvPr id="10" name="Picture 9"/>
          <p:cNvPicPr/>
          <p:nvPr/>
        </p:nvPicPr>
        <p:blipFill>
          <a:blip r:embed="rId2">
            <a:extLst>
              <a:ext uri="{28A0092B-C50C-407E-A947-70E740481C1C}">
                <a14:useLocalDpi xmlns:a14="http://schemas.microsoft.com/office/drawing/2010/main" val="0"/>
              </a:ext>
            </a:extLst>
          </a:blip>
          <a:stretch>
            <a:fillRect/>
          </a:stretch>
        </p:blipFill>
        <p:spPr>
          <a:xfrm>
            <a:off x="353377" y="476672"/>
            <a:ext cx="8437245" cy="5589905"/>
          </a:xfrm>
          <a:prstGeom prst="rect">
            <a:avLst/>
          </a:prstGeom>
        </p:spPr>
      </p:pic>
    </p:spTree>
    <p:extLst>
      <p:ext uri="{BB962C8B-B14F-4D97-AF65-F5344CB8AC3E}">
        <p14:creationId xmlns:p14="http://schemas.microsoft.com/office/powerpoint/2010/main" val="1691660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260648"/>
            <a:ext cx="8713788" cy="5904656"/>
          </a:xfrm>
        </p:spPr>
        <p:txBody>
          <a:bodyPr/>
          <a:lstStyle/>
          <a:p>
            <a:endParaRPr lang="en-AU" dirty="0"/>
          </a:p>
        </p:txBody>
      </p:sp>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7</a:t>
            </a:fld>
            <a:endParaRPr lang="en-GB" altLang="en-US"/>
          </a:p>
        </p:txBody>
      </p:sp>
      <p:pic>
        <p:nvPicPr>
          <p:cNvPr id="8" name="Picture 7" descr="beta_monitoring_points_circles_wdo.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365102"/>
            <a:ext cx="8100392" cy="5728194"/>
          </a:xfrm>
          <a:prstGeom prst="rect">
            <a:avLst/>
          </a:prstGeom>
        </p:spPr>
      </p:pic>
    </p:spTree>
    <p:extLst>
      <p:ext uri="{BB962C8B-B14F-4D97-AF65-F5344CB8AC3E}">
        <p14:creationId xmlns:p14="http://schemas.microsoft.com/office/powerpoint/2010/main" val="1455106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332656"/>
            <a:ext cx="8569647" cy="5760639"/>
          </a:xfrm>
        </p:spPr>
        <p:txBody>
          <a:bodyPr/>
          <a:lstStyle/>
          <a:p>
            <a:endParaRPr lang="en-AU"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93454" y="476672"/>
            <a:ext cx="7938986" cy="5472608"/>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8</a:t>
            </a:fld>
            <a:endParaRPr lang="en-GB" altLang="en-US"/>
          </a:p>
        </p:txBody>
      </p:sp>
    </p:spTree>
    <p:extLst>
      <p:ext uri="{BB962C8B-B14F-4D97-AF65-F5344CB8AC3E}">
        <p14:creationId xmlns:p14="http://schemas.microsoft.com/office/powerpoint/2010/main" val="1985201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a:xfrm>
            <a:off x="251520" y="1988840"/>
            <a:ext cx="8713788" cy="792162"/>
          </a:xfrm>
        </p:spPr>
        <p:txBody>
          <a:bodyPr/>
          <a:lstStyle/>
          <a:p>
            <a:pPr algn="ctr"/>
            <a:r>
              <a:rPr lang="en-US" sz="3200" dirty="0"/>
              <a:t>ET-</a:t>
            </a:r>
            <a:r>
              <a:rPr lang="en-US" sz="3200" dirty="0" smtClean="0"/>
              <a:t>CDMS</a:t>
            </a:r>
            <a:endParaRPr lang="en-GB" altLang="en-US" dirty="0" smtClean="0"/>
          </a:p>
        </p:txBody>
      </p:sp>
      <p:sp>
        <p:nvSpPr>
          <p:cNvPr id="6147" name="Rectangle 10"/>
          <p:cNvSpPr>
            <a:spLocks noGrp="1" noChangeArrowheads="1"/>
          </p:cNvSpPr>
          <p:nvPr>
            <p:ph type="body" idx="4294967295"/>
          </p:nvPr>
        </p:nvSpPr>
        <p:spPr/>
        <p:txBody>
          <a:bodyPr/>
          <a:lstStyle/>
          <a:p>
            <a:endParaRPr lang="en-US" sz="2400" dirty="0" smtClean="0"/>
          </a:p>
          <a:p>
            <a:endParaRPr lang="en-US" sz="2400" dirty="0"/>
          </a:p>
          <a:p>
            <a:endParaRPr lang="en-US" sz="2400" dirty="0"/>
          </a:p>
          <a:p>
            <a:pPr lvl="2"/>
            <a:endParaRPr lang="en-US" sz="1600" dirty="0" smtClean="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9</a:t>
            </a:fld>
            <a:endParaRPr lang="en-GB" altLang="en-US"/>
          </a:p>
        </p:txBody>
      </p:sp>
    </p:spTree>
    <p:extLst>
      <p:ext uri="{BB962C8B-B14F-4D97-AF65-F5344CB8AC3E}">
        <p14:creationId xmlns:p14="http://schemas.microsoft.com/office/powerpoint/2010/main" val="1288200406"/>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400" dirty="0"/>
              <a:t>WMO No. 1131, Climate Data Management System Specifications</a:t>
            </a:r>
            <a:endParaRPr lang="en-US" sz="2400" dirty="0"/>
          </a:p>
        </p:txBody>
      </p:sp>
      <p:pic>
        <p:nvPicPr>
          <p:cNvPr id="6" name="Content Placeholder 5" descr="cdms-spec-cover.png"/>
          <p:cNvPicPr>
            <a:picLocks noGrp="1" noChangeAspect="1"/>
          </p:cNvPicPr>
          <p:nvPr>
            <p:ph idx="1"/>
          </p:nvPr>
        </p:nvPicPr>
        <p:blipFill>
          <a:blip r:embed="rId2">
            <a:extLst>
              <a:ext uri="{28A0092B-C50C-407E-A947-70E740481C1C}">
                <a14:useLocalDpi xmlns:a14="http://schemas.microsoft.com/office/drawing/2010/main" val="0"/>
              </a:ext>
            </a:extLst>
          </a:blip>
          <a:srcRect l="-71240" r="-71240"/>
          <a:stretch>
            <a:fillRect/>
          </a:stretch>
        </p:blipFill>
        <p:spPr>
          <a:xfrm>
            <a:off x="250825" y="1052513"/>
            <a:ext cx="8642350" cy="5040312"/>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10</a:t>
            </a:fld>
            <a:endParaRPr lang="en-GB" altLang="en-US"/>
          </a:p>
        </p:txBody>
      </p:sp>
    </p:spTree>
    <p:extLst>
      <p:ext uri="{BB962C8B-B14F-4D97-AF65-F5344CB8AC3E}">
        <p14:creationId xmlns:p14="http://schemas.microsoft.com/office/powerpoint/2010/main" val="2901655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sz="2800" dirty="0" smtClean="0"/>
              <a:t>Climate Data Management System Specifications</a:t>
            </a:r>
            <a:endParaRPr lang="en-GB" altLang="en-US" sz="2800" dirty="0" smtClean="0"/>
          </a:p>
        </p:txBody>
      </p:sp>
      <p:sp>
        <p:nvSpPr>
          <p:cNvPr id="6147" name="Rectangle 10"/>
          <p:cNvSpPr>
            <a:spLocks noGrp="1" noChangeArrowheads="1"/>
          </p:cNvSpPr>
          <p:nvPr>
            <p:ph type="body" idx="4294967295"/>
          </p:nvPr>
        </p:nvSpPr>
        <p:spPr/>
        <p:txBody>
          <a:bodyPr/>
          <a:lstStyle/>
          <a:p>
            <a:r>
              <a:rPr lang="en-US" sz="2400" dirty="0" smtClean="0"/>
              <a:t>The CDMS Specs describe:</a:t>
            </a:r>
          </a:p>
          <a:p>
            <a:pPr lvl="1"/>
            <a:r>
              <a:rPr lang="en-US" sz="2400" dirty="0" smtClean="0"/>
              <a:t>a high level conceptual architecture</a:t>
            </a:r>
          </a:p>
          <a:p>
            <a:pPr lvl="1"/>
            <a:r>
              <a:rPr lang="en-US" sz="2400" dirty="0" smtClean="0"/>
              <a:t>functionality required in next generation CDMS </a:t>
            </a:r>
            <a:endParaRPr lang="en-US" sz="2400" dirty="0"/>
          </a:p>
          <a:p>
            <a:r>
              <a:rPr lang="en-US" sz="2400" dirty="0" smtClean="0"/>
              <a:t>Defined as:</a:t>
            </a:r>
          </a:p>
          <a:p>
            <a:pPr lvl="1"/>
            <a:r>
              <a:rPr lang="en-US" sz="2400" dirty="0" smtClean="0"/>
              <a:t>a set of components</a:t>
            </a:r>
          </a:p>
          <a:p>
            <a:pPr lvl="1"/>
            <a:r>
              <a:rPr lang="en-US" sz="2400" dirty="0" smtClean="0"/>
              <a:t>classified as required, recommended, optional</a:t>
            </a:r>
          </a:p>
          <a:p>
            <a:pPr lvl="1"/>
            <a:r>
              <a:rPr lang="en-US" sz="2400" dirty="0" smtClean="0"/>
              <a:t>meet needs of developed and developing countries</a:t>
            </a:r>
          </a:p>
          <a:p>
            <a:r>
              <a:rPr lang="en-US" sz="2400" dirty="0" smtClean="0"/>
              <a:t>Expect NMHS to meet requirements in 3-5 year time frame</a:t>
            </a:r>
          </a:p>
          <a:p>
            <a:r>
              <a:rPr lang="en-US" sz="2400" dirty="0" smtClean="0"/>
              <a:t>Also:</a:t>
            </a:r>
          </a:p>
          <a:p>
            <a:pPr lvl="1"/>
            <a:r>
              <a:rPr lang="en-US" sz="2400" dirty="0" smtClean="0"/>
              <a:t>Considerations for how to upgrade existing CDMS</a:t>
            </a:r>
          </a:p>
          <a:p>
            <a:pPr lvl="1"/>
            <a:r>
              <a:rPr lang="en-US" sz="2400" dirty="0" smtClean="0"/>
              <a:t>Recommendations</a:t>
            </a:r>
            <a:endParaRPr lang="en-US" sz="2400" dirty="0" smtClean="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11</a:t>
            </a:fld>
            <a:endParaRPr lang="en-GB" altLang="en-US"/>
          </a:p>
        </p:txBody>
      </p:sp>
    </p:spTree>
    <p:extLst>
      <p:ext uri="{BB962C8B-B14F-4D97-AF65-F5344CB8AC3E}">
        <p14:creationId xmlns:p14="http://schemas.microsoft.com/office/powerpoint/2010/main" val="3604840522"/>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High Level Components</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67906" y="1052513"/>
            <a:ext cx="6008188" cy="5040312"/>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12</a:t>
            </a:fld>
            <a:endParaRPr lang="en-GB" altLang="en-US"/>
          </a:p>
        </p:txBody>
      </p:sp>
    </p:spTree>
    <p:extLst>
      <p:ext uri="{BB962C8B-B14F-4D97-AF65-F5344CB8AC3E}">
        <p14:creationId xmlns:p14="http://schemas.microsoft.com/office/powerpoint/2010/main" val="3677100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CDMS Governance</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33169" y="1268760"/>
            <a:ext cx="8487303" cy="3672408"/>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13</a:t>
            </a:fld>
            <a:endParaRPr lang="en-GB" altLang="en-US"/>
          </a:p>
        </p:txBody>
      </p:sp>
    </p:spTree>
    <p:extLst>
      <p:ext uri="{BB962C8B-B14F-4D97-AF65-F5344CB8AC3E}">
        <p14:creationId xmlns:p14="http://schemas.microsoft.com/office/powerpoint/2010/main" val="2363655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CDMS </a:t>
            </a:r>
            <a:r>
              <a:rPr lang="en-GB" altLang="en-US" sz="2800" dirty="0" err="1" smtClean="0"/>
              <a:t>Timeseries</a:t>
            </a:r>
            <a:r>
              <a:rPr lang="en-GB" altLang="en-US" sz="2800" dirty="0" smtClean="0"/>
              <a:t> Climate Data</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403648" y="867774"/>
            <a:ext cx="6408711" cy="5225521"/>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14</a:t>
            </a:fld>
            <a:endParaRPr lang="en-GB" altLang="en-US"/>
          </a:p>
        </p:txBody>
      </p:sp>
    </p:spTree>
    <p:extLst>
      <p:ext uri="{BB962C8B-B14F-4D97-AF65-F5344CB8AC3E}">
        <p14:creationId xmlns:p14="http://schemas.microsoft.com/office/powerpoint/2010/main" val="996744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CDMS Climate Data Management</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49790" y="1250462"/>
            <a:ext cx="8470682" cy="3978738"/>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15</a:t>
            </a:fld>
            <a:endParaRPr lang="en-GB" altLang="en-US"/>
          </a:p>
        </p:txBody>
      </p:sp>
    </p:spTree>
    <p:extLst>
      <p:ext uri="{BB962C8B-B14F-4D97-AF65-F5344CB8AC3E}">
        <p14:creationId xmlns:p14="http://schemas.microsoft.com/office/powerpoint/2010/main" val="32151113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CDMS Climate Data Analysis</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49790" y="1628800"/>
            <a:ext cx="8470682" cy="2545496"/>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16</a:t>
            </a:fld>
            <a:endParaRPr lang="en-GB" altLang="en-US"/>
          </a:p>
        </p:txBody>
      </p:sp>
    </p:spTree>
    <p:extLst>
      <p:ext uri="{BB962C8B-B14F-4D97-AF65-F5344CB8AC3E}">
        <p14:creationId xmlns:p14="http://schemas.microsoft.com/office/powerpoint/2010/main" val="39239317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CDMS Climate Data Delivery</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75242" y="1655556"/>
            <a:ext cx="8445230" cy="3501636"/>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17</a:t>
            </a:fld>
            <a:endParaRPr lang="en-GB" altLang="en-US"/>
          </a:p>
        </p:txBody>
      </p:sp>
    </p:spTree>
    <p:extLst>
      <p:ext uri="{BB962C8B-B14F-4D97-AF65-F5344CB8AC3E}">
        <p14:creationId xmlns:p14="http://schemas.microsoft.com/office/powerpoint/2010/main" val="3265107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CDMS Climate Data Presentation</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23528" y="1484784"/>
            <a:ext cx="8496944" cy="2482252"/>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18</a:t>
            </a:fld>
            <a:endParaRPr lang="en-GB" altLang="en-US"/>
          </a:p>
        </p:txBody>
      </p:sp>
    </p:spTree>
    <p:extLst>
      <p:ext uri="{BB962C8B-B14F-4D97-AF65-F5344CB8AC3E}">
        <p14:creationId xmlns:p14="http://schemas.microsoft.com/office/powerpoint/2010/main" val="29092900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CDMS Climate Data Presentation</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9436" y="1290702"/>
            <a:ext cx="8603044" cy="3650466"/>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19</a:t>
            </a:fld>
            <a:endParaRPr lang="en-GB" altLang="en-US"/>
          </a:p>
        </p:txBody>
      </p:sp>
    </p:spTree>
    <p:extLst>
      <p:ext uri="{BB962C8B-B14F-4D97-AF65-F5344CB8AC3E}">
        <p14:creationId xmlns:p14="http://schemas.microsoft.com/office/powerpoint/2010/main" val="1439974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sz="2800" dirty="0" smtClean="0"/>
              <a:t>Status of CDMS Specs</a:t>
            </a:r>
            <a:endParaRPr lang="en-GB" altLang="en-US" sz="2800" dirty="0" smtClean="0"/>
          </a:p>
        </p:txBody>
      </p:sp>
      <p:sp>
        <p:nvSpPr>
          <p:cNvPr id="6147" name="Rectangle 10"/>
          <p:cNvSpPr>
            <a:spLocks noGrp="1" noChangeArrowheads="1"/>
          </p:cNvSpPr>
          <p:nvPr>
            <p:ph type="body" idx="4294967295"/>
          </p:nvPr>
        </p:nvSpPr>
        <p:spPr/>
        <p:txBody>
          <a:bodyPr/>
          <a:lstStyle/>
          <a:p>
            <a:r>
              <a:rPr lang="en-US" sz="2400" dirty="0" smtClean="0"/>
              <a:t>Published July 2014</a:t>
            </a:r>
          </a:p>
          <a:p>
            <a:r>
              <a:rPr lang="en-US" sz="2400" dirty="0" smtClean="0"/>
              <a:t>Endorsed:</a:t>
            </a:r>
          </a:p>
          <a:p>
            <a:pPr lvl="1"/>
            <a:r>
              <a:rPr lang="en-US" sz="2400" dirty="0" err="1" smtClean="0"/>
              <a:t>CCl</a:t>
            </a:r>
            <a:r>
              <a:rPr lang="en-US" sz="2400" dirty="0" smtClean="0"/>
              <a:t> 16</a:t>
            </a:r>
          </a:p>
          <a:p>
            <a:pPr lvl="1"/>
            <a:r>
              <a:rPr lang="en-US" sz="2400" dirty="0" smtClean="0"/>
              <a:t>CBS-Ext 2014</a:t>
            </a:r>
          </a:p>
          <a:p>
            <a:pPr lvl="1"/>
            <a:r>
              <a:rPr lang="en-US" sz="2400" dirty="0" smtClean="0"/>
              <a:t>Cg 17</a:t>
            </a:r>
            <a:endParaRPr lang="en-US" sz="2400" dirty="0" smtClean="0"/>
          </a:p>
          <a:p>
            <a:r>
              <a:rPr lang="en-US" sz="2400" dirty="0" smtClean="0"/>
              <a:t>Cg 17</a:t>
            </a:r>
          </a:p>
          <a:p>
            <a:pPr lvl="1"/>
            <a:r>
              <a:rPr lang="en-US" sz="2400" dirty="0" smtClean="0"/>
              <a:t>Resolution </a:t>
            </a:r>
            <a:r>
              <a:rPr lang="en-GB" sz="2400" dirty="0" smtClean="0"/>
              <a:t>4.2.3(2)/1 (Cg-17)</a:t>
            </a:r>
            <a:endParaRPr lang="en-AU" sz="2400" dirty="0" smtClean="0"/>
          </a:p>
          <a:p>
            <a:pPr lvl="2"/>
            <a:r>
              <a:rPr lang="en-US" sz="2000" dirty="0" smtClean="0"/>
              <a:t>Further develop aspects of CDMS Specs as WMO Standard</a:t>
            </a:r>
          </a:p>
          <a:p>
            <a:pPr lvl="2"/>
            <a:r>
              <a:rPr lang="en-US" sz="2000" dirty="0" smtClean="0"/>
              <a:t>Referenced in WIS Regulations</a:t>
            </a:r>
          </a:p>
          <a:p>
            <a:pPr lvl="2"/>
            <a:r>
              <a:rPr lang="en-US" sz="2000" dirty="0" smtClean="0"/>
              <a:t>Steve?</a:t>
            </a:r>
            <a:endParaRPr lang="en-US" sz="2000" dirty="0" smtClean="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20</a:t>
            </a:fld>
            <a:endParaRPr lang="en-GB" altLang="en-US"/>
          </a:p>
        </p:txBody>
      </p:sp>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sz="2800" dirty="0" smtClean="0"/>
              <a:t>Of Observations metadata</a:t>
            </a:r>
            <a:endParaRPr lang="en-GB" altLang="en-US" sz="2800" dirty="0" smtClean="0"/>
          </a:p>
        </p:txBody>
      </p:sp>
      <p:sp>
        <p:nvSpPr>
          <p:cNvPr id="6147" name="Rectangle 10"/>
          <p:cNvSpPr>
            <a:spLocks noGrp="1" noChangeArrowheads="1"/>
          </p:cNvSpPr>
          <p:nvPr>
            <p:ph type="body" idx="4294967295"/>
          </p:nvPr>
        </p:nvSpPr>
        <p:spPr/>
        <p:txBody>
          <a:bodyPr/>
          <a:lstStyle/>
          <a:p>
            <a:r>
              <a:rPr lang="en-US" sz="2400" dirty="0" err="1"/>
              <a:t>CCl</a:t>
            </a:r>
            <a:r>
              <a:rPr lang="en-US" sz="2400" dirty="0"/>
              <a:t> / WIGOS </a:t>
            </a:r>
            <a:r>
              <a:rPr lang="en-US" sz="2400" dirty="0" err="1"/>
              <a:t>adhoc</a:t>
            </a:r>
            <a:r>
              <a:rPr lang="en-US" sz="2400" dirty="0"/>
              <a:t> meeting on Observational Metadata in Geneva on November </a:t>
            </a:r>
            <a:r>
              <a:rPr lang="en-US" sz="2400" dirty="0" smtClean="0"/>
              <a:t>2014 </a:t>
            </a:r>
            <a:r>
              <a:rPr lang="en-US" sz="2400" dirty="0"/>
              <a:t>concluded </a:t>
            </a:r>
            <a:r>
              <a:rPr lang="en-US" sz="2400" dirty="0" smtClean="0"/>
              <a:t>that:</a:t>
            </a:r>
          </a:p>
          <a:p>
            <a:pPr lvl="1"/>
            <a:endParaRPr lang="en-US" sz="2400" dirty="0" smtClean="0"/>
          </a:p>
          <a:p>
            <a:pPr lvl="1"/>
            <a:r>
              <a:rPr lang="en-US" sz="2400" dirty="0" smtClean="0"/>
              <a:t>WIGOS </a:t>
            </a:r>
            <a:r>
              <a:rPr lang="en-US" sz="2400" dirty="0"/>
              <a:t>Metadata and Climate Observations Metadata </a:t>
            </a:r>
            <a:r>
              <a:rPr lang="en-US" sz="2400" dirty="0" smtClean="0"/>
              <a:t>are </a:t>
            </a:r>
            <a:r>
              <a:rPr lang="en-US" sz="2400" dirty="0"/>
              <a:t>essentially the </a:t>
            </a:r>
            <a:r>
              <a:rPr lang="en-US" sz="2400" dirty="0" smtClean="0"/>
              <a:t>same</a:t>
            </a:r>
          </a:p>
          <a:p>
            <a:pPr lvl="1"/>
            <a:r>
              <a:rPr lang="en-US" sz="2400" dirty="0" smtClean="0"/>
              <a:t>We only want one Observations Metadata Standard:</a:t>
            </a:r>
          </a:p>
          <a:p>
            <a:pPr lvl="2"/>
            <a:r>
              <a:rPr lang="en-US" sz="2000" dirty="0" smtClean="0"/>
              <a:t>i.e. WIGOS Observations Metadata Standard</a:t>
            </a:r>
          </a:p>
          <a:p>
            <a:endParaRPr lang="en-US" sz="2400" dirty="0" smtClean="0"/>
          </a:p>
          <a:p>
            <a:r>
              <a:rPr lang="en-US" sz="2400" dirty="0" smtClean="0">
                <a:solidFill>
                  <a:srgbClr val="3DA9FF"/>
                </a:solidFill>
              </a:rPr>
              <a:t>We may find through IPET-MDRD data modeling work that WIGOS Metadata and Climate Observations Metadata are more closely aligned</a:t>
            </a:r>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21</a:t>
            </a:fld>
            <a:endParaRPr lang="en-GB" altLang="en-US"/>
          </a:p>
        </p:txBody>
      </p:sp>
    </p:spTree>
    <p:extLst>
      <p:ext uri="{BB962C8B-B14F-4D97-AF65-F5344CB8AC3E}">
        <p14:creationId xmlns:p14="http://schemas.microsoft.com/office/powerpoint/2010/main" val="1046171574"/>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a:xfrm>
            <a:off x="251520" y="1916832"/>
            <a:ext cx="8713788" cy="1223864"/>
          </a:xfrm>
        </p:spPr>
        <p:txBody>
          <a:bodyPr/>
          <a:lstStyle/>
          <a:p>
            <a:pPr algn="ctr"/>
            <a:r>
              <a:rPr lang="en-US" sz="2800" dirty="0"/>
              <a:t>Extending WIGOS Metadata </a:t>
            </a:r>
            <a:r>
              <a:rPr lang="en-US" sz="2800" dirty="0" smtClean="0"/>
              <a:t/>
            </a:r>
            <a:br>
              <a:rPr lang="en-US" sz="2800" dirty="0" smtClean="0"/>
            </a:br>
            <a:r>
              <a:rPr lang="en-US" sz="2800" dirty="0" smtClean="0"/>
              <a:t>encoding </a:t>
            </a:r>
            <a:r>
              <a:rPr lang="en-US" sz="2800" dirty="0"/>
              <a:t>with CDMS Spec</a:t>
            </a:r>
            <a:r>
              <a:rPr lang="en-US" sz="3200" dirty="0"/>
              <a:t/>
            </a:r>
            <a:br>
              <a:rPr lang="en-US" sz="3200" dirty="0"/>
            </a:br>
            <a:endParaRPr lang="en-GB" altLang="en-US" dirty="0" smtClean="0"/>
          </a:p>
        </p:txBody>
      </p:sp>
      <p:sp>
        <p:nvSpPr>
          <p:cNvPr id="6147" name="Rectangle 10"/>
          <p:cNvSpPr>
            <a:spLocks noGrp="1" noChangeArrowheads="1"/>
          </p:cNvSpPr>
          <p:nvPr>
            <p:ph type="body" idx="4294967295"/>
          </p:nvPr>
        </p:nvSpPr>
        <p:spPr/>
        <p:txBody>
          <a:bodyPr/>
          <a:lstStyle/>
          <a:p>
            <a:endParaRPr lang="en-US" sz="2400" dirty="0" smtClean="0"/>
          </a:p>
          <a:p>
            <a:endParaRPr lang="en-US" sz="2400" dirty="0"/>
          </a:p>
          <a:p>
            <a:endParaRPr lang="en-US" sz="2400" dirty="0" smtClean="0"/>
          </a:p>
          <a:p>
            <a:endParaRPr lang="en-US" sz="2400" dirty="0"/>
          </a:p>
          <a:p>
            <a:pPr lvl="2"/>
            <a:endParaRPr lang="en-US" sz="1600" dirty="0" smtClean="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22</a:t>
            </a:fld>
            <a:endParaRPr lang="en-GB" altLang="en-US"/>
          </a:p>
        </p:txBody>
      </p:sp>
    </p:spTree>
    <p:extLst>
      <p:ext uri="{BB962C8B-B14F-4D97-AF65-F5344CB8AC3E}">
        <p14:creationId xmlns:p14="http://schemas.microsoft.com/office/powerpoint/2010/main" val="1526601137"/>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CDMS Governance</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33169" y="1268760"/>
            <a:ext cx="8487303" cy="3672408"/>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23</a:t>
            </a:fld>
            <a:endParaRPr lang="en-GB" altLang="en-US"/>
          </a:p>
        </p:txBody>
      </p:sp>
      <p:sp>
        <p:nvSpPr>
          <p:cNvPr id="3" name="Donut 2"/>
          <p:cNvSpPr/>
          <p:nvPr/>
        </p:nvSpPr>
        <p:spPr bwMode="auto">
          <a:xfrm>
            <a:off x="179512" y="3140968"/>
            <a:ext cx="2232248" cy="1296144"/>
          </a:xfrm>
          <a:prstGeom prst="donut">
            <a:avLst>
              <a:gd name="adj" fmla="val 2747"/>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charset="0"/>
            </a:endParaRPr>
          </a:p>
        </p:txBody>
      </p:sp>
    </p:spTree>
    <p:extLst>
      <p:ext uri="{BB962C8B-B14F-4D97-AF65-F5344CB8AC3E}">
        <p14:creationId xmlns:p14="http://schemas.microsoft.com/office/powerpoint/2010/main" val="40124782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CDMS </a:t>
            </a:r>
            <a:r>
              <a:rPr lang="en-GB" altLang="en-US" sz="2800" dirty="0" err="1" smtClean="0"/>
              <a:t>Timeseries</a:t>
            </a:r>
            <a:r>
              <a:rPr lang="en-GB" altLang="en-US" sz="2800" dirty="0" smtClean="0"/>
              <a:t> Climate Data</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403648" y="867774"/>
            <a:ext cx="6408711" cy="5225521"/>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24</a:t>
            </a:fld>
            <a:endParaRPr lang="en-GB" altLang="en-US"/>
          </a:p>
        </p:txBody>
      </p:sp>
      <p:sp>
        <p:nvSpPr>
          <p:cNvPr id="7" name="Donut 6"/>
          <p:cNvSpPr/>
          <p:nvPr/>
        </p:nvSpPr>
        <p:spPr bwMode="auto">
          <a:xfrm>
            <a:off x="971600" y="1340768"/>
            <a:ext cx="7272808" cy="1728192"/>
          </a:xfrm>
          <a:prstGeom prst="donut">
            <a:avLst>
              <a:gd name="adj" fmla="val 2289"/>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charset="0"/>
            </a:endParaRPr>
          </a:p>
        </p:txBody>
      </p:sp>
      <p:sp>
        <p:nvSpPr>
          <p:cNvPr id="8" name="Donut 7"/>
          <p:cNvSpPr/>
          <p:nvPr/>
        </p:nvSpPr>
        <p:spPr bwMode="auto">
          <a:xfrm>
            <a:off x="4427984" y="2924944"/>
            <a:ext cx="3312368" cy="1008112"/>
          </a:xfrm>
          <a:prstGeom prst="donut">
            <a:avLst>
              <a:gd name="adj" fmla="val 2744"/>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charset="0"/>
            </a:endParaRPr>
          </a:p>
        </p:txBody>
      </p:sp>
    </p:spTree>
    <p:extLst>
      <p:ext uri="{BB962C8B-B14F-4D97-AF65-F5344CB8AC3E}">
        <p14:creationId xmlns:p14="http://schemas.microsoft.com/office/powerpoint/2010/main" val="15619004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CDMS Climate Data Management</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49790" y="1250462"/>
            <a:ext cx="8470682" cy="3978738"/>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25</a:t>
            </a:fld>
            <a:endParaRPr lang="en-GB" altLang="en-US"/>
          </a:p>
        </p:txBody>
      </p:sp>
      <p:sp>
        <p:nvSpPr>
          <p:cNvPr id="7" name="Donut 6"/>
          <p:cNvSpPr/>
          <p:nvPr/>
        </p:nvSpPr>
        <p:spPr bwMode="auto">
          <a:xfrm>
            <a:off x="3707904" y="1628800"/>
            <a:ext cx="5256584" cy="3456384"/>
          </a:xfrm>
          <a:prstGeom prst="donut">
            <a:avLst>
              <a:gd name="adj" fmla="val 758"/>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charset="0"/>
            </a:endParaRPr>
          </a:p>
        </p:txBody>
      </p:sp>
    </p:spTree>
    <p:extLst>
      <p:ext uri="{BB962C8B-B14F-4D97-AF65-F5344CB8AC3E}">
        <p14:creationId xmlns:p14="http://schemas.microsoft.com/office/powerpoint/2010/main" val="20658435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CDMS Climate Data Delivery</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75242" y="1655556"/>
            <a:ext cx="8445230" cy="3501636"/>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26</a:t>
            </a:fld>
            <a:endParaRPr lang="en-GB" altLang="en-US"/>
          </a:p>
        </p:txBody>
      </p:sp>
      <p:sp>
        <p:nvSpPr>
          <p:cNvPr id="7" name="Donut 6"/>
          <p:cNvSpPr/>
          <p:nvPr/>
        </p:nvSpPr>
        <p:spPr bwMode="auto">
          <a:xfrm>
            <a:off x="5508104" y="1988840"/>
            <a:ext cx="1800200" cy="2880320"/>
          </a:xfrm>
          <a:prstGeom prst="donut">
            <a:avLst>
              <a:gd name="adj" fmla="val 1899"/>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charset="0"/>
            </a:endParaRPr>
          </a:p>
        </p:txBody>
      </p:sp>
      <p:sp>
        <p:nvSpPr>
          <p:cNvPr id="8" name="Donut 7"/>
          <p:cNvSpPr/>
          <p:nvPr/>
        </p:nvSpPr>
        <p:spPr bwMode="auto">
          <a:xfrm>
            <a:off x="971600" y="2780928"/>
            <a:ext cx="3024336" cy="1080120"/>
          </a:xfrm>
          <a:prstGeom prst="donut">
            <a:avLst>
              <a:gd name="adj" fmla="val 3018"/>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charset="0"/>
            </a:endParaRPr>
          </a:p>
        </p:txBody>
      </p:sp>
      <p:sp>
        <p:nvSpPr>
          <p:cNvPr id="9" name="Donut 8"/>
          <p:cNvSpPr/>
          <p:nvPr/>
        </p:nvSpPr>
        <p:spPr bwMode="auto">
          <a:xfrm>
            <a:off x="3923928" y="1988840"/>
            <a:ext cx="1656184" cy="2880320"/>
          </a:xfrm>
          <a:prstGeom prst="donut">
            <a:avLst>
              <a:gd name="adj" fmla="val 144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charset="0"/>
            </a:endParaRPr>
          </a:p>
        </p:txBody>
      </p:sp>
    </p:spTree>
    <p:extLst>
      <p:ext uri="{BB962C8B-B14F-4D97-AF65-F5344CB8AC3E}">
        <p14:creationId xmlns:p14="http://schemas.microsoft.com/office/powerpoint/2010/main" val="29720819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40960" cy="719137"/>
          </a:xfrm>
        </p:spPr>
        <p:txBody>
          <a:bodyPr/>
          <a:lstStyle/>
          <a:p>
            <a:r>
              <a:rPr lang="en-GB" altLang="en-US" sz="2800" dirty="0" smtClean="0"/>
              <a:t>CDMS Climate Data Presentation</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23528" y="1484784"/>
            <a:ext cx="8496944" cy="2482252"/>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27</a:t>
            </a:fld>
            <a:endParaRPr lang="en-GB" altLang="en-US"/>
          </a:p>
        </p:txBody>
      </p:sp>
      <p:sp>
        <p:nvSpPr>
          <p:cNvPr id="7" name="Donut 6"/>
          <p:cNvSpPr/>
          <p:nvPr/>
        </p:nvSpPr>
        <p:spPr bwMode="auto">
          <a:xfrm>
            <a:off x="3563888" y="2276872"/>
            <a:ext cx="5256584" cy="1224136"/>
          </a:xfrm>
          <a:prstGeom prst="donut">
            <a:avLst>
              <a:gd name="adj" fmla="val 3018"/>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charset="0"/>
            </a:endParaRPr>
          </a:p>
        </p:txBody>
      </p:sp>
    </p:spTree>
    <p:extLst>
      <p:ext uri="{BB962C8B-B14F-4D97-AF65-F5344CB8AC3E}">
        <p14:creationId xmlns:p14="http://schemas.microsoft.com/office/powerpoint/2010/main" val="10211144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a:xfrm>
            <a:off x="251520" y="1988840"/>
            <a:ext cx="8713788" cy="792162"/>
          </a:xfrm>
        </p:spPr>
        <p:txBody>
          <a:bodyPr/>
          <a:lstStyle/>
          <a:p>
            <a:pPr algn="ctr"/>
            <a:r>
              <a:rPr lang="en-US" sz="3200" dirty="0"/>
              <a:t>Strategic </a:t>
            </a:r>
            <a:r>
              <a:rPr lang="en-US" sz="3200" dirty="0" smtClean="0"/>
              <a:t>considerations</a:t>
            </a:r>
            <a:endParaRPr lang="en-GB" altLang="en-US" dirty="0" smtClean="0"/>
          </a:p>
        </p:txBody>
      </p:sp>
      <p:sp>
        <p:nvSpPr>
          <p:cNvPr id="6147" name="Rectangle 10"/>
          <p:cNvSpPr>
            <a:spLocks noGrp="1" noChangeArrowheads="1"/>
          </p:cNvSpPr>
          <p:nvPr>
            <p:ph type="body" idx="4294967295"/>
          </p:nvPr>
        </p:nvSpPr>
        <p:spPr/>
        <p:txBody>
          <a:bodyPr/>
          <a:lstStyle/>
          <a:p>
            <a:endParaRPr lang="en-US" sz="2400" dirty="0" smtClean="0"/>
          </a:p>
          <a:p>
            <a:endParaRPr lang="en-US" sz="2400" dirty="0"/>
          </a:p>
          <a:p>
            <a:endParaRPr lang="en-US" sz="2400" dirty="0" smtClean="0"/>
          </a:p>
          <a:p>
            <a:endParaRPr lang="en-US" sz="2400" dirty="0"/>
          </a:p>
          <a:p>
            <a:pPr lvl="2"/>
            <a:endParaRPr lang="en-US" sz="1600" dirty="0" smtClean="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28</a:t>
            </a:fld>
            <a:endParaRPr lang="en-GB" altLang="en-US"/>
          </a:p>
        </p:txBody>
      </p:sp>
    </p:spTree>
    <p:extLst>
      <p:ext uri="{BB962C8B-B14F-4D97-AF65-F5344CB8AC3E}">
        <p14:creationId xmlns:p14="http://schemas.microsoft.com/office/powerpoint/2010/main" val="1891032720"/>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sz="2800" dirty="0" smtClean="0"/>
              <a:t>ET-CDMS Vision (draft)</a:t>
            </a:r>
            <a:endParaRPr lang="en-GB" altLang="en-US" sz="2800" dirty="0" smtClean="0"/>
          </a:p>
        </p:txBody>
      </p:sp>
      <p:sp>
        <p:nvSpPr>
          <p:cNvPr id="6147" name="Rectangle 10"/>
          <p:cNvSpPr>
            <a:spLocks noGrp="1" noChangeArrowheads="1"/>
          </p:cNvSpPr>
          <p:nvPr>
            <p:ph type="body" idx="4294967295"/>
          </p:nvPr>
        </p:nvSpPr>
        <p:spPr/>
        <p:txBody>
          <a:bodyPr/>
          <a:lstStyle/>
          <a:p>
            <a:pPr>
              <a:spcBef>
                <a:spcPts val="0"/>
              </a:spcBef>
              <a:spcAft>
                <a:spcPts val="1200"/>
              </a:spcAft>
            </a:pPr>
            <a:r>
              <a:rPr lang="en-US" dirty="0"/>
              <a:t>Extend WIS to facilitate easy exchange, replication and use of a consistent </a:t>
            </a:r>
            <a:r>
              <a:rPr lang="en-US" b="1" u="sng" dirty="0">
                <a:solidFill>
                  <a:srgbClr val="3399FF"/>
                </a:solidFill>
              </a:rPr>
              <a:t>Global Climate Record</a:t>
            </a:r>
          </a:p>
          <a:p>
            <a:pPr lvl="1">
              <a:spcBef>
                <a:spcPts val="0"/>
              </a:spcBef>
              <a:spcAft>
                <a:spcPts val="600"/>
              </a:spcAft>
            </a:pPr>
            <a:r>
              <a:rPr lang="en-US" sz="2400" dirty="0"/>
              <a:t>This will require:</a:t>
            </a:r>
          </a:p>
          <a:p>
            <a:pPr lvl="2">
              <a:spcBef>
                <a:spcPts val="0"/>
              </a:spcBef>
              <a:spcAft>
                <a:spcPts val="600"/>
              </a:spcAft>
            </a:pPr>
            <a:r>
              <a:rPr lang="en-US" sz="2000" dirty="0"/>
              <a:t>Consistent climate data policy and framework</a:t>
            </a:r>
          </a:p>
          <a:p>
            <a:pPr lvl="2">
              <a:spcBef>
                <a:spcPts val="0"/>
              </a:spcBef>
              <a:spcAft>
                <a:spcPts val="600"/>
              </a:spcAft>
            </a:pPr>
            <a:r>
              <a:rPr lang="en-US" sz="2000" dirty="0"/>
              <a:t>Formal definitions of climate data</a:t>
            </a:r>
          </a:p>
          <a:p>
            <a:pPr lvl="2">
              <a:spcBef>
                <a:spcPts val="0"/>
              </a:spcBef>
              <a:spcAft>
                <a:spcPts val="600"/>
              </a:spcAft>
            </a:pPr>
            <a:r>
              <a:rPr lang="en-US" sz="2000" dirty="0"/>
              <a:t>Application schema to support consistent and semantic data exchange</a:t>
            </a:r>
          </a:p>
          <a:p>
            <a:pPr lvl="2">
              <a:spcBef>
                <a:spcPts val="0"/>
              </a:spcBef>
              <a:spcAft>
                <a:spcPts val="600"/>
              </a:spcAft>
            </a:pPr>
            <a:r>
              <a:rPr lang="en-US" sz="2000" dirty="0"/>
              <a:t>Efficient and effective </a:t>
            </a:r>
            <a:r>
              <a:rPr lang="en-US" sz="2000" b="1" u="sng" dirty="0">
                <a:solidFill>
                  <a:srgbClr val="3399FF"/>
                </a:solidFill>
              </a:rPr>
              <a:t>next generation </a:t>
            </a:r>
            <a:r>
              <a:rPr lang="en-US" sz="2000" dirty="0"/>
              <a:t>CDMS and Climate databases that:</a:t>
            </a:r>
          </a:p>
          <a:p>
            <a:pPr lvl="3">
              <a:spcBef>
                <a:spcPts val="0"/>
              </a:spcBef>
              <a:spcAft>
                <a:spcPts val="600"/>
              </a:spcAft>
            </a:pPr>
            <a:r>
              <a:rPr lang="en-US" sz="1600" dirty="0"/>
              <a:t>support data replication</a:t>
            </a:r>
          </a:p>
          <a:p>
            <a:pPr lvl="3">
              <a:spcBef>
                <a:spcPts val="0"/>
              </a:spcBef>
              <a:spcAft>
                <a:spcPts val="1200"/>
              </a:spcAft>
            </a:pPr>
            <a:r>
              <a:rPr lang="en-US" sz="1600" dirty="0"/>
              <a:t>have consistent functionality regardless of technology </a:t>
            </a:r>
          </a:p>
          <a:p>
            <a:endParaRPr lang="en-US" sz="2400" dirty="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29</a:t>
            </a:fld>
            <a:endParaRPr lang="en-GB" altLang="en-US"/>
          </a:p>
        </p:txBody>
      </p:sp>
    </p:spTree>
    <p:extLst>
      <p:ext uri="{BB962C8B-B14F-4D97-AF65-F5344CB8AC3E}">
        <p14:creationId xmlns:p14="http://schemas.microsoft.com/office/powerpoint/2010/main" val="4252609899"/>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sz="2800" dirty="0" smtClean="0"/>
              <a:t>Open-CDMS</a:t>
            </a:r>
            <a:endParaRPr lang="en-GB" altLang="en-US" sz="2800" dirty="0" smtClean="0"/>
          </a:p>
        </p:txBody>
      </p:sp>
      <p:sp>
        <p:nvSpPr>
          <p:cNvPr id="6147" name="Rectangle 10"/>
          <p:cNvSpPr>
            <a:spLocks noGrp="1" noChangeArrowheads="1"/>
          </p:cNvSpPr>
          <p:nvPr>
            <p:ph type="body" idx="4294967295"/>
          </p:nvPr>
        </p:nvSpPr>
        <p:spPr/>
        <p:txBody>
          <a:bodyPr/>
          <a:lstStyle/>
          <a:p>
            <a:pPr>
              <a:spcBef>
                <a:spcPts val="0"/>
              </a:spcBef>
              <a:spcAft>
                <a:spcPts val="1200"/>
              </a:spcAft>
            </a:pPr>
            <a:r>
              <a:rPr lang="en-US" sz="2400" dirty="0" smtClean="0"/>
              <a:t>Preliminary planning underway:</a:t>
            </a:r>
          </a:p>
          <a:p>
            <a:pPr lvl="1">
              <a:spcBef>
                <a:spcPts val="0"/>
              </a:spcBef>
              <a:spcAft>
                <a:spcPts val="600"/>
              </a:spcAft>
            </a:pPr>
            <a:r>
              <a:rPr lang="en-US" sz="2000" dirty="0" smtClean="0"/>
              <a:t>Develop an </a:t>
            </a:r>
            <a:r>
              <a:rPr lang="en-US" sz="2000" dirty="0"/>
              <a:t>o</a:t>
            </a:r>
            <a:r>
              <a:rPr lang="en-US" sz="2000" dirty="0" smtClean="0"/>
              <a:t>pen source next generation CDMS</a:t>
            </a:r>
          </a:p>
          <a:p>
            <a:pPr lvl="1">
              <a:spcBef>
                <a:spcPts val="0"/>
              </a:spcBef>
              <a:spcAft>
                <a:spcPts val="600"/>
              </a:spcAft>
            </a:pPr>
            <a:r>
              <a:rPr lang="en-US" sz="2000" dirty="0" smtClean="0"/>
              <a:t>Based on WMO No.1131, CDMS Specifications</a:t>
            </a:r>
            <a:endParaRPr lang="en-US" sz="2000" dirty="0"/>
          </a:p>
          <a:p>
            <a:pPr lvl="1">
              <a:spcBef>
                <a:spcPts val="0"/>
              </a:spcBef>
              <a:spcAft>
                <a:spcPts val="600"/>
              </a:spcAft>
            </a:pPr>
            <a:r>
              <a:rPr lang="en-US" sz="2000" dirty="0" smtClean="0"/>
              <a:t>Governance possibly via </a:t>
            </a:r>
            <a:r>
              <a:rPr lang="en-US" sz="2000" dirty="0" err="1" smtClean="0"/>
              <a:t>OpenWIS</a:t>
            </a:r>
            <a:r>
              <a:rPr lang="en-US" sz="2000" dirty="0" smtClean="0"/>
              <a:t> Association</a:t>
            </a:r>
          </a:p>
          <a:p>
            <a:pPr lvl="1">
              <a:spcBef>
                <a:spcPts val="0"/>
              </a:spcBef>
              <a:spcAft>
                <a:spcPts val="600"/>
              </a:spcAft>
            </a:pPr>
            <a:r>
              <a:rPr lang="en-US" sz="2000" dirty="0" smtClean="0"/>
              <a:t>NMHS pool and share investment and resources</a:t>
            </a:r>
          </a:p>
          <a:p>
            <a:pPr lvl="1">
              <a:spcBef>
                <a:spcPts val="0"/>
              </a:spcBef>
              <a:spcAft>
                <a:spcPts val="600"/>
              </a:spcAft>
            </a:pPr>
            <a:r>
              <a:rPr lang="en-US" sz="2000" dirty="0" smtClean="0"/>
              <a:t>Reuse open source applications and libraries where possible</a:t>
            </a:r>
            <a:endParaRPr lang="en-US" sz="2000" dirty="0"/>
          </a:p>
          <a:p>
            <a:pPr lvl="1">
              <a:spcBef>
                <a:spcPts val="0"/>
              </a:spcBef>
              <a:spcAft>
                <a:spcPts val="600"/>
              </a:spcAft>
            </a:pPr>
            <a:r>
              <a:rPr lang="en-US" sz="2000" dirty="0" smtClean="0"/>
              <a:t>Provide upgrade path for existing open source CDMS</a:t>
            </a:r>
          </a:p>
          <a:p>
            <a:pPr lvl="1">
              <a:spcBef>
                <a:spcPts val="0"/>
              </a:spcBef>
              <a:spcAft>
                <a:spcPts val="600"/>
              </a:spcAft>
            </a:pPr>
            <a:r>
              <a:rPr lang="en-US" sz="2000" dirty="0" smtClean="0"/>
              <a:t>Meet needs of developing and developed countries</a:t>
            </a:r>
            <a:endParaRPr lang="en-US" sz="2000" dirty="0"/>
          </a:p>
          <a:p>
            <a:pPr lvl="2">
              <a:spcBef>
                <a:spcPts val="0"/>
              </a:spcBef>
              <a:spcAft>
                <a:spcPts val="600"/>
              </a:spcAft>
            </a:pPr>
            <a:r>
              <a:rPr lang="en-US" sz="1800" dirty="0" smtClean="0"/>
              <a:t>Different component configurations packaged e.g.: </a:t>
            </a:r>
            <a:endParaRPr lang="en-US" sz="1800" dirty="0"/>
          </a:p>
          <a:p>
            <a:pPr lvl="3">
              <a:spcBef>
                <a:spcPts val="0"/>
              </a:spcBef>
              <a:spcAft>
                <a:spcPts val="1200"/>
              </a:spcAft>
            </a:pPr>
            <a:r>
              <a:rPr lang="en-US" sz="1800" dirty="0" smtClean="0"/>
              <a:t>CDMS-light </a:t>
            </a:r>
          </a:p>
          <a:p>
            <a:pPr lvl="3">
              <a:spcBef>
                <a:spcPts val="0"/>
              </a:spcBef>
              <a:spcAft>
                <a:spcPts val="1200"/>
              </a:spcAft>
            </a:pPr>
            <a:r>
              <a:rPr lang="en-US" sz="1800" dirty="0"/>
              <a:t>CDMS</a:t>
            </a:r>
            <a:r>
              <a:rPr lang="en-US" sz="1800" dirty="0" smtClean="0"/>
              <a:t>-heavy</a:t>
            </a:r>
          </a:p>
          <a:p>
            <a:pPr lvl="3">
              <a:spcBef>
                <a:spcPts val="0"/>
              </a:spcBef>
              <a:spcAft>
                <a:spcPts val="1200"/>
              </a:spcAft>
            </a:pPr>
            <a:endParaRPr lang="en-US" dirty="0"/>
          </a:p>
          <a:p>
            <a:endParaRPr lang="en-US" sz="2400" dirty="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30</a:t>
            </a:fld>
            <a:endParaRPr lang="en-GB" altLang="en-US"/>
          </a:p>
        </p:txBody>
      </p:sp>
    </p:spTree>
    <p:extLst>
      <p:ext uri="{BB962C8B-B14F-4D97-AF65-F5344CB8AC3E}">
        <p14:creationId xmlns:p14="http://schemas.microsoft.com/office/powerpoint/2010/main" val="3882210091"/>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sz="2800" dirty="0" smtClean="0"/>
              <a:t>Open-CDMS</a:t>
            </a:r>
            <a:endParaRPr lang="en-GB" altLang="en-US" sz="2800" dirty="0" smtClean="0"/>
          </a:p>
        </p:txBody>
      </p:sp>
      <p:sp>
        <p:nvSpPr>
          <p:cNvPr id="6147" name="Rectangle 10"/>
          <p:cNvSpPr>
            <a:spLocks noGrp="1" noChangeArrowheads="1"/>
          </p:cNvSpPr>
          <p:nvPr>
            <p:ph type="body" idx="4294967295"/>
          </p:nvPr>
        </p:nvSpPr>
        <p:spPr/>
        <p:txBody>
          <a:bodyPr/>
          <a:lstStyle/>
          <a:p>
            <a:pPr>
              <a:spcBef>
                <a:spcPts val="0"/>
              </a:spcBef>
              <a:spcAft>
                <a:spcPts val="1200"/>
              </a:spcAft>
            </a:pPr>
            <a:r>
              <a:rPr lang="en-US" sz="2400" dirty="0" smtClean="0"/>
              <a:t>Open-CDMS could potentially provide NMHS with consistent functionality for:</a:t>
            </a:r>
          </a:p>
          <a:p>
            <a:pPr lvl="1">
              <a:spcBef>
                <a:spcPts val="0"/>
              </a:spcBef>
              <a:spcAft>
                <a:spcPts val="1200"/>
              </a:spcAft>
            </a:pPr>
            <a:r>
              <a:rPr lang="en-US" sz="2400" dirty="0" smtClean="0"/>
              <a:t>Observations Metadata management </a:t>
            </a:r>
          </a:p>
          <a:p>
            <a:pPr lvl="1">
              <a:spcBef>
                <a:spcPts val="0"/>
              </a:spcBef>
              <a:spcAft>
                <a:spcPts val="1200"/>
              </a:spcAft>
            </a:pPr>
            <a:r>
              <a:rPr lang="en-US" sz="2400" dirty="0" smtClean="0"/>
              <a:t>replication to OSCAR</a:t>
            </a:r>
            <a:endParaRPr lang="en-US" sz="2400" dirty="0"/>
          </a:p>
          <a:p>
            <a:pPr lvl="3">
              <a:spcBef>
                <a:spcPts val="0"/>
              </a:spcBef>
              <a:spcAft>
                <a:spcPts val="1200"/>
              </a:spcAft>
            </a:pPr>
            <a:endParaRPr lang="en-US" dirty="0"/>
          </a:p>
          <a:p>
            <a:endParaRPr lang="en-US" sz="2400" dirty="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31</a:t>
            </a:fld>
            <a:endParaRPr lang="en-GB" altLang="en-US"/>
          </a:p>
        </p:txBody>
      </p:sp>
    </p:spTree>
    <p:extLst>
      <p:ext uri="{BB962C8B-B14F-4D97-AF65-F5344CB8AC3E}">
        <p14:creationId xmlns:p14="http://schemas.microsoft.com/office/powerpoint/2010/main" val="4184829729"/>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ltLang="en-US" dirty="0" smtClean="0"/>
              <a:t>Thank you for your attention</a:t>
            </a:r>
          </a:p>
        </p:txBody>
      </p:sp>
      <p:sp>
        <p:nvSpPr>
          <p:cNvPr id="9219" name="Rectangle 3"/>
          <p:cNvSpPr>
            <a:spLocks noGrp="1" noChangeArrowheads="1"/>
          </p:cNvSpPr>
          <p:nvPr>
            <p:ph type="body" idx="1"/>
          </p:nvPr>
        </p:nvSpPr>
        <p:spPr/>
        <p:txBody>
          <a:bodyPr/>
          <a:lstStyle/>
          <a:p>
            <a:pPr algn="l"/>
            <a:endParaRPr lang="en-GB" altLang="en-US" sz="1600" dirty="0" smtClean="0"/>
          </a:p>
          <a:p>
            <a:pPr algn="l"/>
            <a:r>
              <a:rPr lang="en-GB" altLang="en-US" sz="1600" dirty="0" smtClean="0"/>
              <a:t>Bruce Bannerman</a:t>
            </a:r>
          </a:p>
          <a:p>
            <a:pPr algn="l"/>
            <a:r>
              <a:rPr lang="en-GB" altLang="en-US" sz="1600" dirty="0" err="1" smtClean="0"/>
              <a:t>b.bannerman@bom.gov.au</a:t>
            </a:r>
            <a:endParaRPr lang="en-GB" altLang="en-US" sz="1600" dirty="0" smtClean="0"/>
          </a:p>
          <a:p>
            <a:pPr algn="l"/>
            <a:r>
              <a:rPr lang="en-GB" altLang="en-US" sz="1600" dirty="0" smtClean="0"/>
              <a:t>Australian Bureau of Meteorology</a:t>
            </a:r>
          </a:p>
          <a:p>
            <a:pPr algn="l"/>
            <a:r>
              <a:rPr lang="en-GB" altLang="en-US" sz="1600" dirty="0" smtClean="0"/>
              <a:t>Co-chair ET-CDMS </a:t>
            </a:r>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4F8825A5-5AB7-4377-AF3D-747348D8893F}" type="slidenum">
              <a:rPr lang="en-GB" altLang="en-US" smtClean="0"/>
              <a:pPr/>
              <a:t>32</a:t>
            </a:fld>
            <a:endParaRPr lang="en-GB" altLang="en-US" dirty="0"/>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IPET-MDRD-2_Pnn_PowerPointTemplat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IPET-MDRD-2_Pnn_PowerPointTemplate.potx</Template>
  <TotalTime>1069</TotalTime>
  <Words>916</Words>
  <Application>Microsoft Macintosh PowerPoint</Application>
  <PresentationFormat>On-screen Show (4:3)</PresentationFormat>
  <Paragraphs>186</Paragraphs>
  <Slides>32</Slides>
  <Notes>13</Notes>
  <HiddenSlides>0</HiddenSlides>
  <MMClips>0</MMClips>
  <ScaleCrop>false</ScaleCrop>
  <HeadingPairs>
    <vt:vector size="4" baseType="variant">
      <vt:variant>
        <vt:lpstr>Theme</vt:lpstr>
      </vt:variant>
      <vt:variant>
        <vt:i4>2</vt:i4>
      </vt:variant>
      <vt:variant>
        <vt:lpstr>Slide Titles</vt:lpstr>
      </vt:variant>
      <vt:variant>
        <vt:i4>32</vt:i4>
      </vt:variant>
    </vt:vector>
  </HeadingPairs>
  <TitlesOfParts>
    <vt:vector size="34" baseType="lpstr">
      <vt:lpstr>IPET-MDRD-2_Pnn_PowerPointTemplate</vt:lpstr>
      <vt:lpstr>Closing slide</vt:lpstr>
      <vt:lpstr>Extending WIGOS encoding with CDMS Spec</vt:lpstr>
      <vt:lpstr>A brief recap</vt:lpstr>
      <vt:lpstr>Climate data management challenge</vt:lpstr>
      <vt:lpstr>Time-series climate data</vt:lpstr>
      <vt:lpstr>To note:</vt:lpstr>
      <vt:lpstr>PowerPoint Presentation</vt:lpstr>
      <vt:lpstr>PowerPoint Presentation</vt:lpstr>
      <vt:lpstr>PowerPoint Presentation</vt:lpstr>
      <vt:lpstr>ET-CDMS</vt:lpstr>
      <vt:lpstr>WMO No. 1131, Climate Data Management System Specifications</vt:lpstr>
      <vt:lpstr>Climate Data Management System Specifications</vt:lpstr>
      <vt:lpstr>High Level Components</vt:lpstr>
      <vt:lpstr>CDMS Governance</vt:lpstr>
      <vt:lpstr>CDMS Timeseries Climate Data</vt:lpstr>
      <vt:lpstr>CDMS Climate Data Management</vt:lpstr>
      <vt:lpstr>CDMS Climate Data Analysis</vt:lpstr>
      <vt:lpstr>CDMS Climate Data Delivery</vt:lpstr>
      <vt:lpstr>CDMS Climate Data Presentation</vt:lpstr>
      <vt:lpstr>CDMS Climate Data Presentation</vt:lpstr>
      <vt:lpstr>Status of CDMS Specs</vt:lpstr>
      <vt:lpstr>Of Observations metadata</vt:lpstr>
      <vt:lpstr>Extending WIGOS Metadata  encoding with CDMS Spec </vt:lpstr>
      <vt:lpstr>CDMS Governance</vt:lpstr>
      <vt:lpstr>CDMS Timeseries Climate Data</vt:lpstr>
      <vt:lpstr>CDMS Climate Data Management</vt:lpstr>
      <vt:lpstr>CDMS Climate Data Delivery</vt:lpstr>
      <vt:lpstr>CDMS Climate Data Presentation</vt:lpstr>
      <vt:lpstr>Strategic considerations</vt:lpstr>
      <vt:lpstr>ET-CDMS Vision (draft)</vt:lpstr>
      <vt:lpstr>Open-CDMS</vt:lpstr>
      <vt:lpstr>Open-CDMS</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here</dc:title>
  <dc:creator>Steve Foreman</dc:creator>
  <cp:lastModifiedBy>Bruce Bannerman</cp:lastModifiedBy>
  <cp:revision>50</cp:revision>
  <dcterms:created xsi:type="dcterms:W3CDTF">2015-06-10T14:25:34Z</dcterms:created>
  <dcterms:modified xsi:type="dcterms:W3CDTF">2015-06-20T11:15:22Z</dcterms:modified>
</cp:coreProperties>
</file>