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5"/>
  </p:notesMasterIdLst>
  <p:handoutMasterIdLst>
    <p:handoutMasterId r:id="rId16"/>
  </p:handoutMasterIdLst>
  <p:sldIdLst>
    <p:sldId id="263" r:id="rId3"/>
    <p:sldId id="256" r:id="rId4"/>
    <p:sldId id="268" r:id="rId5"/>
    <p:sldId id="269" r:id="rId6"/>
    <p:sldId id="271" r:id="rId7"/>
    <p:sldId id="273" r:id="rId8"/>
    <p:sldId id="272" r:id="rId9"/>
    <p:sldId id="274" r:id="rId10"/>
    <p:sldId id="275" r:id="rId11"/>
    <p:sldId id="276" r:id="rId12"/>
    <p:sldId id="277" r:id="rId13"/>
    <p:sldId id="262" r:id="rId14"/>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8CFF"/>
    <a:srgbClr val="00396B"/>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varScale="1">
        <p:scale>
          <a:sx n="161" d="100"/>
          <a:sy n="161" d="100"/>
        </p:scale>
        <p:origin x="-79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notesMaster" Target="notesMasters/notesMaster1.xml"/><Relationship Id="rId16" Type="http://schemas.openxmlformats.org/officeDocument/2006/relationships/handoutMaster" Target="handoutMasters/handout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4</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5</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6</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7</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8</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9</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xmlns:p14="http://schemas.microsoft.com/office/powerpoint/2010/mai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theme" Target="../theme/theme2.xml"/><Relationship Id="rId13" Type="http://schemas.openxmlformats.org/officeDocument/2006/relationships/image" Target="../media/image3.jpe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User Stories</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To guide and validate the encoding of WIGOS Observations Metadata and Climate Metadata</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fontScale="70000" lnSpcReduction="20000"/>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a:t>Ad hoc inter-</a:t>
            </a:r>
            <a:r>
              <a:rPr lang="en-US" sz="1200" dirty="0" err="1"/>
              <a:t>programme</a:t>
            </a:r>
            <a:r>
              <a:rPr lang="en-US" sz="1200" dirty="0"/>
              <a:t> workshop on representation of WIGOS and climate metadata</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UC1	Exchange Observations Metadata</a:t>
            </a:r>
            <a:endParaRPr lang="en-GB" altLang="en-US" dirty="0" smtClean="0"/>
          </a:p>
        </p:txBody>
      </p:sp>
      <p:sp>
        <p:nvSpPr>
          <p:cNvPr id="6147" name="Rectangle 10"/>
          <p:cNvSpPr>
            <a:spLocks noGrp="1" noChangeArrowheads="1"/>
          </p:cNvSpPr>
          <p:nvPr>
            <p:ph type="body" idx="4294967295"/>
          </p:nvPr>
        </p:nvSpPr>
        <p:spPr/>
        <p:txBody>
          <a:bodyPr/>
          <a:lstStyle/>
          <a:p>
            <a:endParaRPr lang="en-US" altLang="en-US" sz="2400" dirty="0" smtClean="0"/>
          </a:p>
          <a:p>
            <a:r>
              <a:rPr lang="en-US" altLang="en-US" sz="2400" dirty="0" smtClean="0"/>
              <a:t>An observations network manager wants to ensure that the observation metadata for all stations / sensors in her network are replicated to OSCAR:</a:t>
            </a:r>
          </a:p>
          <a:p>
            <a:pPr lvl="1"/>
            <a:endParaRPr lang="en-US" altLang="en-US" sz="2000" dirty="0" smtClean="0"/>
          </a:p>
          <a:p>
            <a:pPr lvl="1"/>
            <a:r>
              <a:rPr lang="en-US" altLang="en-US" sz="2000" dirty="0" smtClean="0"/>
              <a:t>The process must:</a:t>
            </a:r>
          </a:p>
          <a:p>
            <a:pPr lvl="2"/>
            <a:r>
              <a:rPr lang="en-US" altLang="en-US" sz="1600" dirty="0"/>
              <a:t>t</a:t>
            </a:r>
            <a:r>
              <a:rPr lang="en-US" altLang="en-US" sz="1600" dirty="0" smtClean="0"/>
              <a:t>ransmit any changed observations metadata record</a:t>
            </a:r>
          </a:p>
          <a:p>
            <a:pPr lvl="2"/>
            <a:r>
              <a:rPr lang="en-US" altLang="en-US" sz="1600" dirty="0" smtClean="0"/>
              <a:t>be automated to minimise manual intervention.</a:t>
            </a:r>
          </a:p>
          <a:p>
            <a:pPr lvl="1"/>
            <a:endParaRPr lang="en-US" altLang="en-US" sz="2000" dirty="0" smtClean="0"/>
          </a:p>
          <a:p>
            <a:pPr lvl="1"/>
            <a:r>
              <a:rPr lang="en-US" altLang="en-US" sz="2000" dirty="0" smtClean="0"/>
              <a:t>Data exchanged must be conformant with:</a:t>
            </a:r>
          </a:p>
          <a:p>
            <a:pPr lvl="2"/>
            <a:r>
              <a:rPr lang="en-US" altLang="en-US" sz="1600" dirty="0" smtClean="0"/>
              <a:t>the WIGOS Observations Metadata Standard</a:t>
            </a:r>
          </a:p>
          <a:p>
            <a:pPr lvl="2"/>
            <a:r>
              <a:rPr lang="en-US" altLang="en-US" sz="1600" dirty="0"/>
              <a:t>a</a:t>
            </a:r>
            <a:r>
              <a:rPr lang="en-US" altLang="en-US" sz="1600" dirty="0" smtClean="0"/>
              <a:t> WMO formal encoding of the WIGOS Standard</a:t>
            </a:r>
          </a:p>
          <a:p>
            <a:pPr lvl="3"/>
            <a:r>
              <a:rPr lang="en-US" altLang="en-US" sz="1600" dirty="0" smtClean="0"/>
              <a:t>XML, BUFR, RDF, JSON </a:t>
            </a:r>
            <a:r>
              <a:rPr lang="en-US" altLang="en-US" sz="1600" dirty="0" err="1" smtClean="0"/>
              <a:t>etc</a:t>
            </a:r>
            <a:endParaRPr lang="en-US" alt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UC2	CDMS observations data contract</a:t>
            </a:r>
            <a:endParaRPr lang="en-GB" altLang="en-US" dirty="0" smtClean="0"/>
          </a:p>
        </p:txBody>
      </p:sp>
      <p:sp>
        <p:nvSpPr>
          <p:cNvPr id="6147" name="Rectangle 10"/>
          <p:cNvSpPr>
            <a:spLocks noGrp="1" noChangeArrowheads="1"/>
          </p:cNvSpPr>
          <p:nvPr>
            <p:ph type="body" idx="4294967295"/>
          </p:nvPr>
        </p:nvSpPr>
        <p:spPr/>
        <p:txBody>
          <a:bodyPr/>
          <a:lstStyle/>
          <a:p>
            <a:r>
              <a:rPr lang="en-US" sz="1600" dirty="0" smtClean="0"/>
              <a:t>An IT architect for a Climate Data Management System wants to develop a CDMS based on loosely coupled software components that will allow for ease of future application maintenance</a:t>
            </a:r>
          </a:p>
          <a:p>
            <a:endParaRPr lang="en-US" sz="1600" dirty="0" smtClean="0"/>
          </a:p>
          <a:p>
            <a:r>
              <a:rPr lang="en-US" sz="1600" dirty="0" smtClean="0"/>
              <a:t>An agreed formal definition of a climate observation is required, comprising</a:t>
            </a:r>
          </a:p>
          <a:p>
            <a:pPr lvl="1"/>
            <a:r>
              <a:rPr lang="en-US" sz="1600" dirty="0" smtClean="0"/>
              <a:t>The </a:t>
            </a:r>
            <a:r>
              <a:rPr lang="en-US" sz="1600" dirty="0">
                <a:solidFill>
                  <a:srgbClr val="2F8CFF"/>
                </a:solidFill>
              </a:rPr>
              <a:t>Observed Property</a:t>
            </a:r>
          </a:p>
          <a:p>
            <a:pPr lvl="1"/>
            <a:r>
              <a:rPr lang="en-US" sz="1600" dirty="0" smtClean="0"/>
              <a:t>The </a:t>
            </a:r>
            <a:r>
              <a:rPr lang="en-US" sz="1600" dirty="0" err="1" smtClean="0">
                <a:solidFill>
                  <a:srgbClr val="FF0000"/>
                </a:solidFill>
              </a:rPr>
              <a:t>timeseries</a:t>
            </a:r>
            <a:r>
              <a:rPr lang="en-US" sz="1600" dirty="0" smtClean="0">
                <a:solidFill>
                  <a:srgbClr val="FF0000"/>
                </a:solidFill>
              </a:rPr>
              <a:t> </a:t>
            </a:r>
            <a:r>
              <a:rPr lang="en-US" sz="1600" dirty="0" smtClean="0"/>
              <a:t>of:</a:t>
            </a:r>
          </a:p>
          <a:p>
            <a:pPr lvl="2"/>
            <a:r>
              <a:rPr lang="en-US" sz="1600" dirty="0" smtClean="0">
                <a:solidFill>
                  <a:srgbClr val="2F8CFF"/>
                </a:solidFill>
              </a:rPr>
              <a:t>observations </a:t>
            </a:r>
            <a:r>
              <a:rPr lang="en-US" sz="1600" dirty="0" smtClean="0"/>
              <a:t>at a sensor</a:t>
            </a:r>
          </a:p>
          <a:p>
            <a:pPr lvl="2"/>
            <a:r>
              <a:rPr lang="en-US" sz="1600" dirty="0" smtClean="0"/>
              <a:t>the </a:t>
            </a:r>
            <a:r>
              <a:rPr lang="en-US" sz="1600" dirty="0">
                <a:solidFill>
                  <a:srgbClr val="2F8CFF"/>
                </a:solidFill>
              </a:rPr>
              <a:t>quality flag</a:t>
            </a:r>
            <a:r>
              <a:rPr lang="en-US" sz="1600" dirty="0" smtClean="0"/>
              <a:t> of each observation</a:t>
            </a:r>
          </a:p>
          <a:p>
            <a:pPr lvl="2"/>
            <a:r>
              <a:rPr lang="en-US" sz="1600" dirty="0">
                <a:solidFill>
                  <a:srgbClr val="2F8CFF"/>
                </a:solidFill>
              </a:rPr>
              <a:t>WIGOS Observations Metadata </a:t>
            </a:r>
            <a:r>
              <a:rPr lang="en-US" sz="1600" dirty="0" smtClean="0"/>
              <a:t>describing the context of how the observations were made</a:t>
            </a:r>
          </a:p>
          <a:p>
            <a:pPr lvl="2"/>
            <a:r>
              <a:rPr lang="en-US" sz="1600" dirty="0">
                <a:solidFill>
                  <a:srgbClr val="2F8CFF"/>
                </a:solidFill>
              </a:rPr>
              <a:t>data provenance</a:t>
            </a:r>
            <a:r>
              <a:rPr lang="en-US" sz="1600" dirty="0" smtClean="0"/>
              <a:t> of observation data and observation metadata describing what was changed, when, by whom, how and why</a:t>
            </a:r>
          </a:p>
          <a:p>
            <a:pPr lvl="1"/>
            <a:r>
              <a:rPr lang="en-US" sz="1600" dirty="0">
                <a:solidFill>
                  <a:srgbClr val="2F8CFF"/>
                </a:solidFill>
              </a:rPr>
              <a:t>Intellectual Property </a:t>
            </a:r>
            <a:r>
              <a:rPr lang="en-US" sz="1600" dirty="0" smtClean="0"/>
              <a:t>relevant to the observation</a:t>
            </a:r>
          </a:p>
          <a:p>
            <a:endParaRPr lang="en-US" sz="1600" dirty="0" smtClean="0"/>
          </a:p>
          <a:p>
            <a:r>
              <a:rPr lang="en-US" sz="1600" dirty="0" smtClean="0"/>
              <a:t>The formal definition must be conformant with WMO formal encodings for:</a:t>
            </a:r>
          </a:p>
          <a:p>
            <a:pPr lvl="1"/>
            <a:r>
              <a:rPr lang="en-US" sz="1600" dirty="0" smtClean="0"/>
              <a:t>METCE </a:t>
            </a:r>
          </a:p>
          <a:p>
            <a:pPr lvl="1"/>
            <a:r>
              <a:rPr lang="en-US" sz="1600" dirty="0" smtClean="0"/>
              <a:t>WIGOS </a:t>
            </a:r>
          </a:p>
          <a:p>
            <a:endParaRPr lang="en-US" sz="1800" dirty="0" smtClean="0"/>
          </a:p>
          <a:p>
            <a:pPr lvl="1"/>
            <a:endParaRPr lang="en-US" altLang="en-US" sz="20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3</a:t>
            </a:fld>
            <a:endParaRPr lang="en-GB" altLang="en-US"/>
          </a:p>
        </p:txBody>
      </p:sp>
    </p:spTree>
    <p:extLst>
      <p:ext uri="{BB962C8B-B14F-4D97-AF65-F5344CB8AC3E}">
        <p14:creationId xmlns:p14="http://schemas.microsoft.com/office/powerpoint/2010/main" val="260011810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UC3	Climate Data QA – </a:t>
            </a:r>
            <a:r>
              <a:rPr lang="en-GB" altLang="en-US" dirty="0"/>
              <a:t>a</a:t>
            </a:r>
            <a:r>
              <a:rPr lang="en-GB" altLang="en-US" dirty="0" smtClean="0"/>
              <a:t>nomalous values</a:t>
            </a:r>
            <a:endParaRPr lang="en-GB" altLang="en-US" dirty="0" smtClean="0"/>
          </a:p>
        </p:txBody>
      </p:sp>
      <p:sp>
        <p:nvSpPr>
          <p:cNvPr id="6147" name="Rectangle 10"/>
          <p:cNvSpPr>
            <a:spLocks noGrp="1" noChangeArrowheads="1"/>
          </p:cNvSpPr>
          <p:nvPr>
            <p:ph type="body" idx="4294967295"/>
          </p:nvPr>
        </p:nvSpPr>
        <p:spPr/>
        <p:txBody>
          <a:bodyPr/>
          <a:lstStyle/>
          <a:p>
            <a:r>
              <a:rPr lang="en-US" sz="1800" dirty="0" smtClean="0"/>
              <a:t>A </a:t>
            </a:r>
            <a:r>
              <a:rPr lang="en-US" sz="1800" dirty="0"/>
              <a:t>climate data manager identifies a pattern in anomalous observation values at a set of </a:t>
            </a:r>
            <a:r>
              <a:rPr lang="en-US" sz="1800" dirty="0" smtClean="0"/>
              <a:t>stations</a:t>
            </a:r>
          </a:p>
          <a:p>
            <a:endParaRPr lang="en-US" sz="1800" dirty="0" smtClean="0"/>
          </a:p>
          <a:p>
            <a:r>
              <a:rPr lang="en-US" sz="1800" dirty="0"/>
              <a:t>The data manager investigates the </a:t>
            </a:r>
            <a:r>
              <a:rPr lang="en-US" sz="1800" b="1" dirty="0"/>
              <a:t>observations metadata</a:t>
            </a:r>
            <a:r>
              <a:rPr lang="en-US" sz="1800" dirty="0"/>
              <a:t> associated with each station and discovers that they all utilise the same model of sensor that is maintained by the same </a:t>
            </a:r>
            <a:r>
              <a:rPr lang="en-US" sz="1800" dirty="0" smtClean="0"/>
              <a:t>organisation</a:t>
            </a:r>
          </a:p>
          <a:p>
            <a:endParaRPr lang="en-US" sz="1800" dirty="0" smtClean="0"/>
          </a:p>
          <a:p>
            <a:r>
              <a:rPr lang="en-US" sz="1800" dirty="0"/>
              <a:t>Further investigation identifies that for a period of time that there was a deficiency in the maintenance process used on that model of sensor, by the maintenance </a:t>
            </a:r>
            <a:r>
              <a:rPr lang="en-US" sz="1800" dirty="0" smtClean="0"/>
              <a:t>organisation</a:t>
            </a:r>
          </a:p>
          <a:p>
            <a:endParaRPr lang="en-US" sz="1800" dirty="0" smtClean="0"/>
          </a:p>
          <a:p>
            <a:r>
              <a:rPr lang="en-US" sz="1800" dirty="0"/>
              <a:t>The data manager searches for all other stations that used the same model of sensor and that were maintained by that organisation over the identified time period and flags the affected observations as suspect for further follow up</a:t>
            </a:r>
            <a:r>
              <a:rPr lang="en-US" sz="1800" dirty="0" smtClean="0"/>
              <a:t>.</a:t>
            </a:r>
          </a:p>
          <a:p>
            <a:endParaRPr lang="en-US" sz="2000" dirty="0" smtClean="0">
              <a:solidFill>
                <a:schemeClr val="bg2">
                  <a:lumMod val="60000"/>
                  <a:lumOff val="40000"/>
                </a:schemeClr>
              </a:solidFill>
            </a:endParaRPr>
          </a:p>
          <a:p>
            <a:r>
              <a:rPr lang="en-US" sz="1800" dirty="0" smtClean="0">
                <a:solidFill>
                  <a:srgbClr val="2F8CFF"/>
                </a:solidFill>
              </a:rPr>
              <a:t>Comment</a:t>
            </a:r>
            <a:r>
              <a:rPr lang="en-US" sz="1800" dirty="0">
                <a:solidFill>
                  <a:srgbClr val="2F8CFF"/>
                </a:solidFill>
              </a:rPr>
              <a:t>: </a:t>
            </a:r>
            <a:r>
              <a:rPr lang="en-US" sz="1800" dirty="0" smtClean="0">
                <a:solidFill>
                  <a:srgbClr val="2F8CFF"/>
                </a:solidFill>
              </a:rPr>
              <a:t>there </a:t>
            </a:r>
            <a:r>
              <a:rPr lang="en-US" sz="1800" dirty="0">
                <a:solidFill>
                  <a:srgbClr val="2F8CFF"/>
                </a:solidFill>
              </a:rPr>
              <a:t>are many variations around this particular theme for any number of observations metadata parameters.</a:t>
            </a:r>
            <a:endParaRPr lang="en-US" altLang="en-US" sz="1800" dirty="0" smtClean="0">
              <a:solidFill>
                <a:srgbClr val="2F8CFF"/>
              </a:solidFill>
            </a:endParaRPr>
          </a:p>
          <a:p>
            <a:pPr lvl="1"/>
            <a:endParaRPr lang="en-US" altLang="en-US" sz="20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4</a:t>
            </a:fld>
            <a:endParaRPr lang="en-GB" altLang="en-US"/>
          </a:p>
        </p:txBody>
      </p:sp>
    </p:spTree>
    <p:extLst>
      <p:ext uri="{BB962C8B-B14F-4D97-AF65-F5344CB8AC3E}">
        <p14:creationId xmlns:p14="http://schemas.microsoft.com/office/powerpoint/2010/main" val="310254287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UC4	Climate Data Homogenisation</a:t>
            </a:r>
            <a:endParaRPr lang="en-GB" altLang="en-US" dirty="0" smtClean="0"/>
          </a:p>
        </p:txBody>
      </p:sp>
      <p:sp>
        <p:nvSpPr>
          <p:cNvPr id="6147" name="Rectangle 10"/>
          <p:cNvSpPr>
            <a:spLocks noGrp="1" noChangeArrowheads="1"/>
          </p:cNvSpPr>
          <p:nvPr>
            <p:ph type="body" idx="4294967295"/>
          </p:nvPr>
        </p:nvSpPr>
        <p:spPr/>
        <p:txBody>
          <a:bodyPr/>
          <a:lstStyle/>
          <a:p>
            <a:endParaRPr lang="en-US" sz="1800" dirty="0" smtClean="0"/>
          </a:p>
          <a:p>
            <a:r>
              <a:rPr lang="en-US" sz="1800" dirty="0" smtClean="0"/>
              <a:t>A </a:t>
            </a:r>
            <a:r>
              <a:rPr lang="en-US" sz="1800" dirty="0"/>
              <a:t>climate data manager is preparing a high quality homogenised set of </a:t>
            </a:r>
            <a:r>
              <a:rPr lang="en-US" sz="1800" dirty="0" smtClean="0"/>
              <a:t>data</a:t>
            </a:r>
          </a:p>
          <a:p>
            <a:endParaRPr lang="en-US" sz="1800" dirty="0" smtClean="0"/>
          </a:p>
          <a:p>
            <a:r>
              <a:rPr lang="en-US" sz="1800" dirty="0" smtClean="0"/>
              <a:t>He views </a:t>
            </a:r>
            <a:r>
              <a:rPr lang="en-US" sz="1800" dirty="0"/>
              <a:t>the time-series distribution of observation ‘values’ for a set of stations for specific phenomena and identifies step changes in the distribution of the data at specific time intervals</a:t>
            </a:r>
            <a:endParaRPr lang="en-US" sz="1800" dirty="0" smtClean="0"/>
          </a:p>
          <a:p>
            <a:endParaRPr lang="en-US" sz="1800" dirty="0" smtClean="0"/>
          </a:p>
          <a:p>
            <a:r>
              <a:rPr lang="en-US" sz="1800" dirty="0" smtClean="0"/>
              <a:t>He investigates </a:t>
            </a:r>
            <a:r>
              <a:rPr lang="en-US" sz="1800" dirty="0"/>
              <a:t>the </a:t>
            </a:r>
            <a:r>
              <a:rPr lang="en-US" sz="1800" b="1" dirty="0"/>
              <a:t>observations metadata</a:t>
            </a:r>
            <a:r>
              <a:rPr lang="en-US" sz="1800" dirty="0"/>
              <a:t> </a:t>
            </a:r>
            <a:r>
              <a:rPr lang="en-US" sz="1800" dirty="0" smtClean="0"/>
              <a:t>associated </a:t>
            </a:r>
            <a:r>
              <a:rPr lang="en-US" sz="1800" dirty="0"/>
              <a:t>with </a:t>
            </a:r>
            <a:r>
              <a:rPr lang="en-US" sz="1800" dirty="0" smtClean="0"/>
              <a:t>each station </a:t>
            </a:r>
            <a:r>
              <a:rPr lang="en-US" sz="1800" dirty="0"/>
              <a:t>/ sensor, and attempts to identify a cause of the step changes in values. These may possibly have been caused by a station relocation, a changed sensor, changed operating procedure etc. </a:t>
            </a:r>
            <a:endParaRPr lang="en-US" sz="1800" dirty="0" smtClean="0"/>
          </a:p>
          <a:p>
            <a:pPr marL="457200" lvl="1" indent="0">
              <a:buNone/>
            </a:pPr>
            <a:endParaRPr lang="en-US" altLang="en-US" sz="20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5</a:t>
            </a:fld>
            <a:endParaRPr lang="en-GB" altLang="en-US"/>
          </a:p>
        </p:txBody>
      </p:sp>
    </p:spTree>
    <p:extLst>
      <p:ext uri="{BB962C8B-B14F-4D97-AF65-F5344CB8AC3E}">
        <p14:creationId xmlns:p14="http://schemas.microsoft.com/office/powerpoint/2010/main" val="404624275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UC5	</a:t>
            </a:r>
            <a:r>
              <a:rPr lang="en-GB" altLang="en-US" dirty="0" smtClean="0"/>
              <a:t>Destroyed </a:t>
            </a:r>
            <a:r>
              <a:rPr lang="en-GB" altLang="en-US" dirty="0" smtClean="0"/>
              <a:t>Climate Station</a:t>
            </a:r>
            <a:endParaRPr lang="en-GB" altLang="en-US" dirty="0" smtClean="0"/>
          </a:p>
        </p:txBody>
      </p:sp>
      <p:sp>
        <p:nvSpPr>
          <p:cNvPr id="6147" name="Rectangle 10"/>
          <p:cNvSpPr>
            <a:spLocks noGrp="1" noChangeArrowheads="1"/>
          </p:cNvSpPr>
          <p:nvPr>
            <p:ph type="body" idx="4294967295"/>
          </p:nvPr>
        </p:nvSpPr>
        <p:spPr/>
        <p:txBody>
          <a:bodyPr/>
          <a:lstStyle/>
          <a:p>
            <a:endParaRPr lang="en-US" sz="1800" dirty="0" smtClean="0"/>
          </a:p>
          <a:p>
            <a:r>
              <a:rPr lang="en-US" sz="1800" dirty="0"/>
              <a:t>A Climatological station with a long time-series of observations and </a:t>
            </a:r>
            <a:r>
              <a:rPr lang="en-US" sz="1800" b="1" dirty="0"/>
              <a:t>observations metadata</a:t>
            </a:r>
            <a:r>
              <a:rPr lang="en-US" sz="1800" dirty="0"/>
              <a:t> is destroyed or </a:t>
            </a:r>
            <a:r>
              <a:rPr lang="en-US" sz="1800" dirty="0" smtClean="0"/>
              <a:t>decommissioned</a:t>
            </a:r>
          </a:p>
          <a:p>
            <a:endParaRPr lang="en-US" sz="1800" dirty="0" smtClean="0"/>
          </a:p>
          <a:p>
            <a:r>
              <a:rPr lang="en-US" sz="1800" dirty="0"/>
              <a:t>A climate data manager attempts to determine if there are any adjacent quality stations that could be promoted as a climate </a:t>
            </a:r>
            <a:r>
              <a:rPr lang="en-US" sz="1800" dirty="0" smtClean="0"/>
              <a:t>station</a:t>
            </a:r>
          </a:p>
          <a:p>
            <a:endParaRPr lang="en-US" sz="1800" dirty="0" smtClean="0"/>
          </a:p>
          <a:p>
            <a:r>
              <a:rPr lang="en-US" sz="1800" dirty="0" smtClean="0"/>
              <a:t>She selects </a:t>
            </a:r>
            <a:r>
              <a:rPr lang="en-US" sz="1800" dirty="0"/>
              <a:t>all stations within a buffer of five </a:t>
            </a:r>
            <a:r>
              <a:rPr lang="en-US" sz="1800" dirty="0" err="1"/>
              <a:t>kilometres</a:t>
            </a:r>
            <a:r>
              <a:rPr lang="en-US" sz="1800" dirty="0"/>
              <a:t> around the </a:t>
            </a:r>
            <a:r>
              <a:rPr lang="en-US" sz="1800" dirty="0" smtClean="0"/>
              <a:t>destroyed station</a:t>
            </a:r>
            <a:r>
              <a:rPr lang="en-US" sz="1800" dirty="0"/>
              <a:t>, modified to exclude stations within unsuitable topographic locations and reviews the </a:t>
            </a:r>
            <a:r>
              <a:rPr lang="en-US" sz="1800" dirty="0" err="1" smtClean="0"/>
              <a:t>timeseries</a:t>
            </a:r>
            <a:r>
              <a:rPr lang="en-US" sz="1800" dirty="0" smtClean="0"/>
              <a:t> </a:t>
            </a:r>
            <a:r>
              <a:rPr lang="en-US" sz="1800" dirty="0"/>
              <a:t>observations data and observations metadata to assess the potential of the station for preserving the long term climatological record for that area</a:t>
            </a:r>
            <a:endParaRPr lang="en-US" altLang="en-US" sz="20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6</a:t>
            </a:fld>
            <a:endParaRPr lang="en-GB" altLang="en-US"/>
          </a:p>
        </p:txBody>
      </p:sp>
    </p:spTree>
    <p:extLst>
      <p:ext uri="{BB962C8B-B14F-4D97-AF65-F5344CB8AC3E}">
        <p14:creationId xmlns:p14="http://schemas.microsoft.com/office/powerpoint/2010/main" val="48449387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UC6	Climate Analysis – derived data</a:t>
            </a:r>
            <a:endParaRPr lang="en-GB" altLang="en-US" dirty="0" smtClean="0"/>
          </a:p>
        </p:txBody>
      </p:sp>
      <p:sp>
        <p:nvSpPr>
          <p:cNvPr id="6147" name="Rectangle 10"/>
          <p:cNvSpPr>
            <a:spLocks noGrp="1" noChangeArrowheads="1"/>
          </p:cNvSpPr>
          <p:nvPr>
            <p:ph type="body" idx="4294967295"/>
          </p:nvPr>
        </p:nvSpPr>
        <p:spPr/>
        <p:txBody>
          <a:bodyPr/>
          <a:lstStyle/>
          <a:p>
            <a:endParaRPr lang="en-US" sz="1800" dirty="0" smtClean="0"/>
          </a:p>
          <a:p>
            <a:r>
              <a:rPr lang="en-US" sz="1800" dirty="0"/>
              <a:t>Automated software generates climate grids portraying the distribution of values of a selected phenomena across a country over defined time periods (e.g. yesterday, last month, last year</a:t>
            </a:r>
            <a:r>
              <a:rPr lang="en-US" sz="1800" dirty="0" smtClean="0"/>
              <a:t>)</a:t>
            </a:r>
          </a:p>
          <a:p>
            <a:endParaRPr lang="en-US" sz="1800" dirty="0" smtClean="0"/>
          </a:p>
          <a:p>
            <a:r>
              <a:rPr lang="en-US" sz="1800" dirty="0"/>
              <a:t>The software selects observations that meet a specific quality flag as at the runtime date and generates derived data over the given time </a:t>
            </a:r>
            <a:r>
              <a:rPr lang="en-US" sz="1800" dirty="0" smtClean="0"/>
              <a:t>period</a:t>
            </a:r>
          </a:p>
          <a:p>
            <a:endParaRPr lang="en-US" sz="1800" dirty="0" smtClean="0"/>
          </a:p>
          <a:p>
            <a:r>
              <a:rPr lang="en-US" sz="1800" dirty="0"/>
              <a:t>The software further queries </a:t>
            </a:r>
            <a:r>
              <a:rPr lang="en-US" sz="1800" b="1" dirty="0"/>
              <a:t>observations metadata</a:t>
            </a:r>
            <a:r>
              <a:rPr lang="en-US" sz="1800" dirty="0"/>
              <a:t> to ensure that the station was considered operational over the time period of the </a:t>
            </a:r>
            <a:r>
              <a:rPr lang="en-US" sz="1800" dirty="0" smtClean="0"/>
              <a:t>analysis</a:t>
            </a:r>
          </a:p>
          <a:p>
            <a:endParaRPr lang="en-US" sz="1800" dirty="0"/>
          </a:p>
          <a:p>
            <a:r>
              <a:rPr lang="en-US" sz="1800" dirty="0" smtClean="0"/>
              <a:t>The </a:t>
            </a:r>
            <a:r>
              <a:rPr lang="en-US" sz="1800" dirty="0"/>
              <a:t>software then generates climate grids using spatial statistical analysis, replacing existing grids where observation values </a:t>
            </a:r>
            <a:r>
              <a:rPr lang="en-US" sz="1800" dirty="0" smtClean="0"/>
              <a:t>have </a:t>
            </a:r>
            <a:r>
              <a:rPr lang="en-US" sz="1800" dirty="0"/>
              <a:t>been changed due to climate quality control </a:t>
            </a:r>
            <a:r>
              <a:rPr lang="en-US" sz="1800" dirty="0" smtClean="0"/>
              <a:t>processes</a:t>
            </a:r>
          </a:p>
          <a:p>
            <a:pPr marL="457200" lvl="1" indent="0">
              <a:buNone/>
            </a:pPr>
            <a:endParaRPr lang="en-US" altLang="en-US" sz="20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7</a:t>
            </a:fld>
            <a:endParaRPr lang="en-GB" altLang="en-US"/>
          </a:p>
        </p:txBody>
      </p:sp>
    </p:spTree>
    <p:extLst>
      <p:ext uri="{BB962C8B-B14F-4D97-AF65-F5344CB8AC3E}">
        <p14:creationId xmlns:p14="http://schemas.microsoft.com/office/powerpoint/2010/main" val="255108059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UC7	Exchange Climate data</a:t>
            </a:r>
            <a:endParaRPr lang="en-GB" altLang="en-US" dirty="0" smtClean="0"/>
          </a:p>
        </p:txBody>
      </p:sp>
      <p:sp>
        <p:nvSpPr>
          <p:cNvPr id="6147" name="Rectangle 10"/>
          <p:cNvSpPr>
            <a:spLocks noGrp="1" noChangeArrowheads="1"/>
          </p:cNvSpPr>
          <p:nvPr>
            <p:ph type="body" idx="4294967295"/>
          </p:nvPr>
        </p:nvSpPr>
        <p:spPr/>
        <p:txBody>
          <a:bodyPr/>
          <a:lstStyle/>
          <a:p>
            <a:r>
              <a:rPr lang="en-US" sz="1800" dirty="0" smtClean="0"/>
              <a:t>A </a:t>
            </a:r>
            <a:r>
              <a:rPr lang="en-US" sz="1800" dirty="0"/>
              <a:t>climate researcher wishes to undertake </a:t>
            </a:r>
            <a:r>
              <a:rPr lang="en-US" sz="1800" dirty="0" smtClean="0"/>
              <a:t>an annual </a:t>
            </a:r>
            <a:r>
              <a:rPr lang="en-US" sz="1800" dirty="0"/>
              <a:t>climate forecast </a:t>
            </a:r>
            <a:r>
              <a:rPr lang="en-US" sz="1800" dirty="0" smtClean="0"/>
              <a:t>analysis</a:t>
            </a:r>
          </a:p>
          <a:p>
            <a:endParaRPr lang="en-US" sz="1800" dirty="0" smtClean="0"/>
          </a:p>
          <a:p>
            <a:r>
              <a:rPr lang="en-US" sz="1800" dirty="0" smtClean="0"/>
              <a:t>He maintains an </a:t>
            </a:r>
            <a:r>
              <a:rPr lang="en-US" sz="1800" dirty="0"/>
              <a:t>automated process that </a:t>
            </a:r>
            <a:r>
              <a:rPr lang="en-US" sz="1800" dirty="0" smtClean="0"/>
              <a:t>downloads and validates climate </a:t>
            </a:r>
            <a:r>
              <a:rPr lang="en-US" sz="1800" dirty="0"/>
              <a:t>observations </a:t>
            </a:r>
            <a:r>
              <a:rPr lang="en-US" sz="1800" dirty="0" smtClean="0"/>
              <a:t>data, </a:t>
            </a:r>
            <a:r>
              <a:rPr lang="en-US" sz="1800" dirty="0"/>
              <a:t>associated </a:t>
            </a:r>
            <a:r>
              <a:rPr lang="en-US" sz="1800" b="1" dirty="0"/>
              <a:t>observations </a:t>
            </a:r>
            <a:r>
              <a:rPr lang="en-US" sz="1800" b="1" dirty="0" smtClean="0"/>
              <a:t>metadata</a:t>
            </a:r>
            <a:r>
              <a:rPr lang="en-US" sz="1800" dirty="0" smtClean="0"/>
              <a:t>, data provenance and data Intellectual Property constraints </a:t>
            </a:r>
            <a:r>
              <a:rPr lang="en-US" sz="1800" dirty="0"/>
              <a:t>for all available countries in the </a:t>
            </a:r>
            <a:r>
              <a:rPr lang="en-US" sz="1800" dirty="0" smtClean="0"/>
              <a:t>world</a:t>
            </a:r>
          </a:p>
          <a:p>
            <a:endParaRPr lang="en-US" sz="1800" dirty="0" smtClean="0"/>
          </a:p>
          <a:p>
            <a:r>
              <a:rPr lang="en-US" sz="1800" dirty="0" smtClean="0"/>
              <a:t>All climate data downloaded is conformant with WMO formal encodings for:</a:t>
            </a:r>
          </a:p>
          <a:p>
            <a:pPr lvl="1"/>
            <a:r>
              <a:rPr lang="en-US" sz="1800" dirty="0" smtClean="0"/>
              <a:t>METCE</a:t>
            </a:r>
          </a:p>
          <a:p>
            <a:pPr lvl="1"/>
            <a:r>
              <a:rPr lang="en-US" sz="1800" dirty="0" smtClean="0"/>
              <a:t>WIGOS </a:t>
            </a:r>
          </a:p>
          <a:p>
            <a:pPr lvl="1"/>
            <a:r>
              <a:rPr lang="en-US" sz="1800" dirty="0" smtClean="0"/>
              <a:t>CDMS</a:t>
            </a:r>
          </a:p>
          <a:p>
            <a:r>
              <a:rPr lang="en-US" sz="1800" dirty="0" smtClean="0"/>
              <a:t> </a:t>
            </a:r>
          </a:p>
          <a:p>
            <a:r>
              <a:rPr lang="en-US" sz="1800" dirty="0" smtClean="0"/>
              <a:t>The </a:t>
            </a:r>
            <a:r>
              <a:rPr lang="en-US" sz="1800" dirty="0"/>
              <a:t>data is automatically </a:t>
            </a:r>
            <a:r>
              <a:rPr lang="en-US" sz="1800" dirty="0" smtClean="0"/>
              <a:t>ingested into </a:t>
            </a:r>
            <a:r>
              <a:rPr lang="en-US" sz="1800" dirty="0"/>
              <a:t>the researcher’s </a:t>
            </a:r>
            <a:r>
              <a:rPr lang="en-US" sz="1800" dirty="0" smtClean="0"/>
              <a:t>CDMS</a:t>
            </a:r>
          </a:p>
          <a:p>
            <a:endParaRPr lang="en-US" sz="1800" dirty="0" smtClean="0"/>
          </a:p>
          <a:p>
            <a:r>
              <a:rPr lang="en-US" sz="1800" dirty="0">
                <a:solidFill>
                  <a:srgbClr val="2F8CFF"/>
                </a:solidFill>
              </a:rPr>
              <a:t>The researcher undertakes the required analysis without having to waste considerable time worrying about the formatting of the source </a:t>
            </a:r>
            <a:r>
              <a:rPr lang="en-US" sz="1800" dirty="0" smtClean="0">
                <a:solidFill>
                  <a:srgbClr val="2F8CFF"/>
                </a:solidFill>
              </a:rPr>
              <a:t>data</a:t>
            </a:r>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8</a:t>
            </a:fld>
            <a:endParaRPr lang="en-GB" altLang="en-US"/>
          </a:p>
        </p:txBody>
      </p:sp>
    </p:spTree>
    <p:extLst>
      <p:ext uri="{BB962C8B-B14F-4D97-AF65-F5344CB8AC3E}">
        <p14:creationId xmlns:p14="http://schemas.microsoft.com/office/powerpoint/2010/main" val="116045915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UC8	Climate data lineage and provenance</a:t>
            </a:r>
            <a:endParaRPr lang="en-GB" altLang="en-US" dirty="0" smtClean="0"/>
          </a:p>
        </p:txBody>
      </p:sp>
      <p:sp>
        <p:nvSpPr>
          <p:cNvPr id="6147" name="Rectangle 10"/>
          <p:cNvSpPr>
            <a:spLocks noGrp="1" noChangeArrowheads="1"/>
          </p:cNvSpPr>
          <p:nvPr>
            <p:ph type="body" idx="4294967295"/>
          </p:nvPr>
        </p:nvSpPr>
        <p:spPr/>
        <p:txBody>
          <a:bodyPr/>
          <a:lstStyle/>
          <a:p>
            <a:r>
              <a:rPr lang="en-US" sz="1800" dirty="0"/>
              <a:t>A climate </a:t>
            </a:r>
            <a:r>
              <a:rPr lang="en-US" sz="1800" dirty="0">
                <a:solidFill>
                  <a:srgbClr val="2F8CFF"/>
                </a:solidFill>
              </a:rPr>
              <a:t>researcher</a:t>
            </a:r>
            <a:r>
              <a:rPr lang="en-US" sz="1800" dirty="0"/>
              <a:t> publishes a paper citing that last year was the hottest on </a:t>
            </a:r>
            <a:r>
              <a:rPr lang="en-US" sz="1800" dirty="0" smtClean="0"/>
              <a:t>record</a:t>
            </a:r>
          </a:p>
          <a:p>
            <a:endParaRPr lang="en-US" sz="1800" dirty="0" smtClean="0"/>
          </a:p>
          <a:p>
            <a:r>
              <a:rPr lang="en-US" sz="1800" dirty="0"/>
              <a:t>The paper contains a reference to the data that was used in the </a:t>
            </a:r>
            <a:r>
              <a:rPr lang="en-US" sz="1800" dirty="0" smtClean="0"/>
              <a:t>analysis</a:t>
            </a:r>
          </a:p>
          <a:p>
            <a:endParaRPr lang="en-US" sz="1800" dirty="0" smtClean="0"/>
          </a:p>
          <a:p>
            <a:r>
              <a:rPr lang="en-US" sz="1800" dirty="0"/>
              <a:t>A </a:t>
            </a:r>
            <a:r>
              <a:rPr lang="en-US" sz="1800" dirty="0">
                <a:solidFill>
                  <a:srgbClr val="2F8CFF"/>
                </a:solidFill>
              </a:rPr>
              <a:t>reviewer</a:t>
            </a:r>
            <a:r>
              <a:rPr lang="en-US" sz="1800" dirty="0"/>
              <a:t> is able to find which gridded data, derived observations data, ‘raw’ observations data and associated </a:t>
            </a:r>
            <a:r>
              <a:rPr lang="en-US" sz="1800" b="1" dirty="0"/>
              <a:t>observations metadata</a:t>
            </a:r>
            <a:r>
              <a:rPr lang="en-US" sz="1800" dirty="0"/>
              <a:t> were used by the researcher by reviewing data </a:t>
            </a:r>
            <a:r>
              <a:rPr lang="en-US" sz="1800" dirty="0" smtClean="0"/>
              <a:t>lineage and provenance records</a:t>
            </a:r>
          </a:p>
          <a:p>
            <a:endParaRPr lang="en-US" sz="1800" dirty="0" smtClean="0"/>
          </a:p>
          <a:p>
            <a:r>
              <a:rPr lang="en-US" sz="1800" dirty="0"/>
              <a:t>The </a:t>
            </a:r>
            <a:r>
              <a:rPr lang="en-US" sz="1800" dirty="0">
                <a:solidFill>
                  <a:srgbClr val="2F8CFF"/>
                </a:solidFill>
              </a:rPr>
              <a:t>reviewer</a:t>
            </a:r>
            <a:r>
              <a:rPr lang="en-US" sz="1800" dirty="0"/>
              <a:t> is able to download all relevant data that </a:t>
            </a:r>
            <a:r>
              <a:rPr lang="en-US" sz="1800" dirty="0" smtClean="0"/>
              <a:t>is </a:t>
            </a:r>
            <a:r>
              <a:rPr lang="en-US" sz="1800" dirty="0"/>
              <a:t>conformant with WMO formal encodings for:</a:t>
            </a:r>
          </a:p>
          <a:p>
            <a:pPr lvl="1"/>
            <a:r>
              <a:rPr lang="en-US" sz="1600" dirty="0"/>
              <a:t>METCE</a:t>
            </a:r>
          </a:p>
          <a:p>
            <a:pPr lvl="1"/>
            <a:r>
              <a:rPr lang="en-US" sz="1600" dirty="0"/>
              <a:t>WIGOS </a:t>
            </a:r>
          </a:p>
          <a:p>
            <a:pPr lvl="1"/>
            <a:r>
              <a:rPr lang="en-US" sz="1600" dirty="0" smtClean="0"/>
              <a:t>CDMS</a:t>
            </a:r>
          </a:p>
          <a:p>
            <a:pPr lvl="1"/>
            <a:endParaRPr lang="en-US" sz="1800" dirty="0" smtClean="0"/>
          </a:p>
          <a:p>
            <a:r>
              <a:rPr lang="en-US" sz="1800" dirty="0"/>
              <a:t>The </a:t>
            </a:r>
            <a:r>
              <a:rPr lang="en-US" sz="1800" dirty="0">
                <a:solidFill>
                  <a:srgbClr val="2F8CFF"/>
                </a:solidFill>
              </a:rPr>
              <a:t>reviewer</a:t>
            </a:r>
            <a:r>
              <a:rPr lang="en-US" sz="1800" dirty="0"/>
              <a:t> is able to undertake their own review to assess the validity of the </a:t>
            </a:r>
            <a:r>
              <a:rPr lang="en-US" sz="1800" dirty="0">
                <a:solidFill>
                  <a:srgbClr val="2F8CFF"/>
                </a:solidFill>
              </a:rPr>
              <a:t>researcher’s</a:t>
            </a:r>
            <a:r>
              <a:rPr lang="en-US" sz="1800" dirty="0"/>
              <a:t> claim</a:t>
            </a:r>
            <a:endParaRPr lang="en-US" sz="1800" dirty="0" smtClean="0"/>
          </a:p>
          <a:p>
            <a:endParaRPr lang="en-US" sz="18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9</a:t>
            </a:fld>
            <a:endParaRPr lang="en-GB" altLang="en-US"/>
          </a:p>
        </p:txBody>
      </p:sp>
    </p:spTree>
    <p:extLst>
      <p:ext uri="{BB962C8B-B14F-4D97-AF65-F5344CB8AC3E}">
        <p14:creationId xmlns:p14="http://schemas.microsoft.com/office/powerpoint/2010/main" val="76083939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a:t>What other Use Cases?</a:t>
            </a:r>
            <a:endParaRPr lang="en-GB" altLang="en-US" dirty="0" smtClean="0"/>
          </a:p>
        </p:txBody>
      </p:sp>
      <p:sp>
        <p:nvSpPr>
          <p:cNvPr id="6147" name="Rectangle 10"/>
          <p:cNvSpPr>
            <a:spLocks noGrp="1" noChangeArrowheads="1"/>
          </p:cNvSpPr>
          <p:nvPr>
            <p:ph type="body" idx="4294967295"/>
          </p:nvPr>
        </p:nvSpPr>
        <p:spPr/>
        <p:txBody>
          <a:bodyPr/>
          <a:lstStyle/>
          <a:p>
            <a:endParaRPr lang="en-US" sz="1800" dirty="0" smtClean="0"/>
          </a:p>
          <a:p>
            <a:endParaRPr lang="en-US" sz="1800" dirty="0"/>
          </a:p>
          <a:p>
            <a:endParaRPr lang="en-US" sz="1800" dirty="0" smtClean="0"/>
          </a:p>
          <a:p>
            <a:endParaRPr lang="en-US" sz="1800" dirty="0"/>
          </a:p>
          <a:p>
            <a:r>
              <a:rPr lang="en-US" sz="1800" dirty="0" smtClean="0"/>
              <a:t>We will need to agree on what use cases to use for the WIGOS Observations Metadata and Climate Metadata logical data modeling work</a:t>
            </a:r>
          </a:p>
          <a:p>
            <a:endParaRPr lang="en-US" sz="1800" dirty="0"/>
          </a:p>
          <a:p>
            <a:endParaRPr lang="en-US" sz="1800" dirty="0" smtClean="0"/>
          </a:p>
          <a:p>
            <a:r>
              <a:rPr lang="en-US" sz="1800" dirty="0" smtClean="0"/>
              <a:t>Discussion</a:t>
            </a:r>
          </a:p>
          <a:p>
            <a:endParaRPr lang="en-US" sz="1800" dirty="0" smtClean="0"/>
          </a:p>
          <a:p>
            <a:endParaRPr lang="en-US" sz="18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10</a:t>
            </a:fld>
            <a:endParaRPr lang="en-GB" altLang="en-US"/>
          </a:p>
        </p:txBody>
      </p:sp>
    </p:spTree>
    <p:extLst>
      <p:ext uri="{BB962C8B-B14F-4D97-AF65-F5344CB8AC3E}">
        <p14:creationId xmlns:p14="http://schemas.microsoft.com/office/powerpoint/2010/main" val="63393276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a:t>What other Use Cases?</a:t>
            </a:r>
            <a:endParaRPr lang="en-GB" altLang="en-US" dirty="0" smtClean="0"/>
          </a:p>
        </p:txBody>
      </p:sp>
      <p:sp>
        <p:nvSpPr>
          <p:cNvPr id="6147" name="Rectangle 10"/>
          <p:cNvSpPr>
            <a:spLocks noGrp="1" noChangeArrowheads="1"/>
          </p:cNvSpPr>
          <p:nvPr>
            <p:ph type="body" idx="4294967295"/>
          </p:nvPr>
        </p:nvSpPr>
        <p:spPr/>
        <p:txBody>
          <a:bodyPr/>
          <a:lstStyle/>
          <a:p>
            <a:endParaRPr lang="en-US" sz="1800" dirty="0" smtClean="0"/>
          </a:p>
          <a:p>
            <a:endParaRPr lang="en-US" sz="1800" dirty="0"/>
          </a:p>
          <a:p>
            <a:endParaRPr lang="en-US" sz="1800" dirty="0" smtClean="0"/>
          </a:p>
          <a:p>
            <a:endParaRPr lang="en-US" sz="1800" dirty="0"/>
          </a:p>
          <a:p>
            <a:r>
              <a:rPr lang="en-US" sz="1800" dirty="0" smtClean="0"/>
              <a:t>We can explore use cases in more detail outside of this meeting</a:t>
            </a:r>
          </a:p>
          <a:p>
            <a:endParaRPr lang="en-US" sz="1800" dirty="0"/>
          </a:p>
          <a:p>
            <a:r>
              <a:rPr lang="en-US" sz="1800" dirty="0" smtClean="0"/>
              <a:t>We will need to add this to the work plan</a:t>
            </a:r>
          </a:p>
          <a:p>
            <a:endParaRPr lang="en-US" sz="1800" dirty="0" smtClean="0"/>
          </a:p>
        </p:txBody>
      </p:sp>
      <p:sp>
        <p:nvSpPr>
          <p:cNvPr id="2" name="Footer Placeholder 1"/>
          <p:cNvSpPr>
            <a:spLocks noGrp="1"/>
          </p:cNvSpPr>
          <p:nvPr>
            <p:ph type="ftr" sz="quarter" idx="10"/>
          </p:nvPr>
        </p:nvSpPr>
        <p:spPr/>
        <p:txBody>
          <a:bodyPr/>
          <a:lstStyle/>
          <a:p>
            <a:pPr>
              <a:defRPr/>
            </a:pPr>
            <a:r>
              <a:rPr lang="en-US" dirty="0" smtClean="0"/>
              <a:t>Workshop on representation of WIGOS and climate metadata</a:t>
            </a:r>
            <a:endParaRPr lang="en-GB" dirty="0"/>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11</a:t>
            </a:fld>
            <a:endParaRPr lang="en-GB" altLang="en-US"/>
          </a:p>
        </p:txBody>
      </p:sp>
    </p:spTree>
    <p:extLst>
      <p:ext uri="{BB962C8B-B14F-4D97-AF65-F5344CB8AC3E}">
        <p14:creationId xmlns:p14="http://schemas.microsoft.com/office/powerpoint/2010/main" val="381118242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pPr algn="l"/>
            <a:endParaRPr lang="en-GB" altLang="en-US" sz="1600" dirty="0"/>
          </a:p>
          <a:p>
            <a:pPr algn="l"/>
            <a:r>
              <a:rPr lang="en-GB" altLang="en-US" sz="1600" dirty="0" smtClean="0"/>
              <a:t>Bruce Bannerman </a:t>
            </a:r>
          </a:p>
          <a:p>
            <a:pPr algn="l"/>
            <a:r>
              <a:rPr lang="en-GB" altLang="en-US" sz="1600" dirty="0" smtClean="0"/>
              <a:t>Australian Bureau of Meteorology</a:t>
            </a:r>
          </a:p>
          <a:p>
            <a:pPr algn="l"/>
            <a:r>
              <a:rPr lang="en-GB" altLang="en-US" sz="1600" dirty="0" err="1" smtClean="0"/>
              <a:t>b.bannerman@bom.gov.au</a:t>
            </a:r>
            <a:endParaRPr lang="en-GB" alt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12</a:t>
            </a:fld>
            <a:endParaRPr lang="en-GB" altLang="en-US"/>
          </a:p>
        </p:txBody>
      </p:sp>
    </p:spTree>
  </p:cSld>
  <p:clrMapOvr>
    <a:masterClrMapping/>
  </p:clrMapOvr>
</p:sld>
</file>

<file path=ppt/theme/theme1.xml><?xml version="1.0" encoding="utf-8"?>
<a:theme xmlns:a="http://schemas.openxmlformats.org/drawingml/2006/main" name="IPET-MDRD-2_Pnn_PowerPointTemplat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IPET-MDRD-2_Pnn_PowerPointTemplate.potx</Template>
  <TotalTime>104</TotalTime>
  <Words>949</Words>
  <Application>Microsoft Macintosh PowerPoint</Application>
  <PresentationFormat>On-screen Show (4:3)</PresentationFormat>
  <Paragraphs>143</Paragraphs>
  <Slides>12</Slides>
  <Notes>10</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IPET-MDRD-2_Pnn_PowerPointTemplate</vt:lpstr>
      <vt:lpstr>Closing slide</vt:lpstr>
      <vt:lpstr>User Stories</vt:lpstr>
      <vt:lpstr>UC1 Exchange Observations Metadata</vt:lpstr>
      <vt:lpstr>UC2 CDMS observations data contract</vt:lpstr>
      <vt:lpstr>UC3 Climate Data QA – anomalous values</vt:lpstr>
      <vt:lpstr>UC4 Climate Data Homogenisation</vt:lpstr>
      <vt:lpstr>UC5 Destroyed Climate Station</vt:lpstr>
      <vt:lpstr>UC6 Climate Analysis – derived data</vt:lpstr>
      <vt:lpstr>UC7 Exchange Climate data</vt:lpstr>
      <vt:lpstr>UC8 Climate data lineage and provenance</vt:lpstr>
      <vt:lpstr>What other Use Cases?</vt:lpstr>
      <vt:lpstr>What other Use Cases?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Steve Foreman</dc:creator>
  <cp:lastModifiedBy>Bruce Bannerman</cp:lastModifiedBy>
  <cp:revision>16</cp:revision>
  <dcterms:created xsi:type="dcterms:W3CDTF">2015-06-10T14:25:34Z</dcterms:created>
  <dcterms:modified xsi:type="dcterms:W3CDTF">2015-06-19T22:37:59Z</dcterms:modified>
</cp:coreProperties>
</file>