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1"/>
  </p:notesMasterIdLst>
  <p:handoutMasterIdLst>
    <p:handoutMasterId r:id="rId12"/>
  </p:handoutMasterIdLst>
  <p:sldIdLst>
    <p:sldId id="263" r:id="rId3"/>
    <p:sldId id="256" r:id="rId4"/>
    <p:sldId id="268" r:id="rId5"/>
    <p:sldId id="269" r:id="rId6"/>
    <p:sldId id="270" r:id="rId7"/>
    <p:sldId id="271" r:id="rId8"/>
    <p:sldId id="272" r:id="rId9"/>
    <p:sldId id="262" r:id="rId10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161" d="100"/>
          <a:sy n="161" d="100"/>
        </p:scale>
        <p:origin x="-7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3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4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5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6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7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xmlns:p14="http://schemas.microsoft.com/office/powerpoint/2010/main"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hyperlink" Target="mailto:b.bannerman@bom.gov.a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What is the</a:t>
            </a:r>
            <a:br>
              <a:rPr lang="en-GB" altLang="en-US" dirty="0" smtClean="0"/>
            </a:br>
            <a:r>
              <a:rPr lang="en-GB" altLang="en-US" dirty="0" smtClean="0"/>
              <a:t>Authoritative Record?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(Observations Metadata)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/>
              <a:t>Ad hoc inter-</a:t>
            </a:r>
            <a:r>
              <a:rPr lang="en-US" sz="1200" dirty="0" err="1"/>
              <a:t>programme</a:t>
            </a:r>
            <a:r>
              <a:rPr lang="en-US" sz="1200" dirty="0"/>
              <a:t> workshop on representation of WIGOS and climate metadata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is the point of truth?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altLang="en-US" sz="2400" dirty="0"/>
              <a:t>NMHS will typically have their own </a:t>
            </a:r>
            <a:r>
              <a:rPr lang="en-GB" altLang="en-US" sz="2400" dirty="0" smtClean="0"/>
              <a:t>Observations Metadata systems and records.</a:t>
            </a:r>
          </a:p>
          <a:p>
            <a:r>
              <a:rPr lang="en-GB" altLang="en-US" sz="2400" dirty="0" smtClean="0"/>
              <a:t>For example at BoM, there are many sources:</a:t>
            </a:r>
          </a:p>
          <a:p>
            <a:pPr lvl="1"/>
            <a:r>
              <a:rPr lang="en-US" sz="2000" dirty="0" err="1" smtClean="0"/>
              <a:t>SitesDB</a:t>
            </a:r>
            <a:endParaRPr lang="en-US" sz="2000" dirty="0"/>
          </a:p>
          <a:p>
            <a:pPr lvl="1"/>
            <a:r>
              <a:rPr lang="en-US" sz="2000" dirty="0"/>
              <a:t>ADAM Station dictionary</a:t>
            </a:r>
          </a:p>
          <a:p>
            <a:pPr lvl="1"/>
            <a:r>
              <a:rPr lang="en-US" sz="2000" dirty="0"/>
              <a:t>RTDB Station dictionary</a:t>
            </a:r>
          </a:p>
          <a:p>
            <a:pPr lvl="1"/>
            <a:r>
              <a:rPr lang="en-US" sz="2000" dirty="0"/>
              <a:t>CMSS Station dictionary</a:t>
            </a:r>
          </a:p>
          <a:p>
            <a:pPr lvl="1"/>
            <a:r>
              <a:rPr lang="en-US" sz="2000" dirty="0"/>
              <a:t>AIFS Station dictionary</a:t>
            </a:r>
          </a:p>
          <a:p>
            <a:pPr lvl="1"/>
            <a:r>
              <a:rPr lang="en-US" sz="2000" dirty="0" smtClean="0"/>
              <a:t>Hydrology Monitoring Points</a:t>
            </a:r>
            <a:endParaRPr lang="en-US" sz="2000" dirty="0"/>
          </a:p>
          <a:p>
            <a:pPr lvl="1"/>
            <a:r>
              <a:rPr lang="en-US" sz="2000" dirty="0"/>
              <a:t>WMO Volume A</a:t>
            </a:r>
          </a:p>
          <a:p>
            <a:pPr lvl="1"/>
            <a:r>
              <a:rPr lang="en-US" sz="2000" dirty="0"/>
              <a:t>WMO OSCAR, etc…</a:t>
            </a:r>
          </a:p>
          <a:p>
            <a:r>
              <a:rPr lang="en-US" sz="2400" dirty="0"/>
              <a:t>This will be typical of many NMHS</a:t>
            </a:r>
          </a:p>
          <a:p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is the point of truth?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400" dirty="0" smtClean="0"/>
              <a:t>Many systems will contain data not covered by:</a:t>
            </a:r>
          </a:p>
          <a:p>
            <a:pPr lvl="1"/>
            <a:r>
              <a:rPr lang="en-US" sz="2000" dirty="0" smtClean="0"/>
              <a:t>WIGOS Metadata Standard</a:t>
            </a:r>
          </a:p>
          <a:p>
            <a:pPr lvl="1"/>
            <a:r>
              <a:rPr lang="en-US" sz="2000" dirty="0" smtClean="0"/>
              <a:t>OSCAR</a:t>
            </a:r>
          </a:p>
          <a:p>
            <a:pPr lvl="1"/>
            <a:endParaRPr lang="en-US" sz="2000" dirty="0" smtClean="0"/>
          </a:p>
          <a:p>
            <a:r>
              <a:rPr lang="en-US" sz="2400" dirty="0" smtClean="0"/>
              <a:t>Much of this data critical to:</a:t>
            </a:r>
          </a:p>
          <a:p>
            <a:pPr lvl="1"/>
            <a:r>
              <a:rPr lang="en-US" sz="2000" dirty="0"/>
              <a:t>I</a:t>
            </a:r>
            <a:r>
              <a:rPr lang="en-US" sz="2000" dirty="0" smtClean="0"/>
              <a:t>nternal operations</a:t>
            </a:r>
          </a:p>
          <a:p>
            <a:pPr lvl="1"/>
            <a:r>
              <a:rPr lang="en-US" sz="2000" dirty="0" smtClean="0"/>
              <a:t>Asset management of observations equipment</a:t>
            </a:r>
          </a:p>
          <a:p>
            <a:pPr lvl="1"/>
            <a:r>
              <a:rPr lang="en-US" sz="2000" dirty="0" smtClean="0"/>
              <a:t>Climate uses: QC, </a:t>
            </a:r>
            <a:r>
              <a:rPr lang="en-US" sz="2000" dirty="0" err="1" smtClean="0"/>
              <a:t>homogenisation</a:t>
            </a:r>
            <a:r>
              <a:rPr lang="en-US" sz="2000" dirty="0" smtClean="0"/>
              <a:t> </a:t>
            </a:r>
            <a:r>
              <a:rPr lang="en-US" sz="2000" dirty="0" err="1" smtClean="0"/>
              <a:t>etc</a:t>
            </a:r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pPr lvl="1"/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5281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is the point of truth?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400" dirty="0" smtClean="0"/>
              <a:t>Observations Metadata should: </a:t>
            </a:r>
          </a:p>
          <a:p>
            <a:pPr lvl="1"/>
            <a:r>
              <a:rPr lang="en-US" sz="2400" dirty="0" smtClean="0"/>
              <a:t>Be maintained on a regular basis; and</a:t>
            </a:r>
          </a:p>
          <a:p>
            <a:pPr lvl="1"/>
            <a:r>
              <a:rPr lang="en-US" sz="2400" dirty="0" smtClean="0"/>
              <a:t>Have detailed data provenance</a:t>
            </a:r>
          </a:p>
          <a:p>
            <a:pPr lvl="2"/>
            <a:r>
              <a:rPr lang="en-US" sz="2000" dirty="0" smtClean="0"/>
              <a:t>Recording the lineage of change</a:t>
            </a:r>
          </a:p>
          <a:p>
            <a:pPr lvl="3"/>
            <a:r>
              <a:rPr lang="en-US" sz="1600" dirty="0" smtClean="0"/>
              <a:t>i.e. the what, when, where, why, how and who</a:t>
            </a:r>
          </a:p>
          <a:p>
            <a:pPr lvl="2"/>
            <a:r>
              <a:rPr lang="en-US" sz="2000" dirty="0" smtClean="0"/>
              <a:t>To support climate uses:</a:t>
            </a:r>
          </a:p>
          <a:p>
            <a:pPr lvl="3"/>
            <a:r>
              <a:rPr lang="en-US" sz="1600" dirty="0" smtClean="0"/>
              <a:t>Data QA</a:t>
            </a:r>
          </a:p>
          <a:p>
            <a:pPr lvl="3"/>
            <a:r>
              <a:rPr lang="en-US" sz="1600" dirty="0" smtClean="0"/>
              <a:t>Homogenisation of high quality climate records</a:t>
            </a:r>
          </a:p>
          <a:p>
            <a:pPr lvl="3"/>
            <a:r>
              <a:rPr lang="en-US" sz="1600" dirty="0" smtClean="0"/>
              <a:t>Defend the climate record</a:t>
            </a:r>
          </a:p>
          <a:p>
            <a:endParaRPr lang="en-US" sz="2400" dirty="0" smtClean="0"/>
          </a:p>
          <a:p>
            <a:endParaRPr lang="en-US" sz="2000" dirty="0"/>
          </a:p>
          <a:p>
            <a:pPr lvl="1"/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608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is the point of truth?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400" dirty="0" smtClean="0"/>
              <a:t>In the future Observations Metadata should: </a:t>
            </a:r>
          </a:p>
          <a:p>
            <a:pPr lvl="1"/>
            <a:r>
              <a:rPr lang="en-US" sz="2400" dirty="0" smtClean="0"/>
              <a:t>Be regularly  synchronised with OSCAR</a:t>
            </a:r>
          </a:p>
          <a:p>
            <a:pPr lvl="1"/>
            <a:r>
              <a:rPr lang="en-US" sz="2400" dirty="0" smtClean="0"/>
              <a:t>Will OSCAR maintain data provenance details</a:t>
            </a:r>
          </a:p>
          <a:p>
            <a:endParaRPr lang="en-US" sz="2000" dirty="0"/>
          </a:p>
          <a:p>
            <a:pPr lvl="1"/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5683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is the point of truth?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400" dirty="0" smtClean="0"/>
              <a:t>Many use cases require </a:t>
            </a:r>
            <a:r>
              <a:rPr lang="en-US" sz="2400" dirty="0"/>
              <a:t>continuous </a:t>
            </a:r>
            <a:r>
              <a:rPr lang="en-US" sz="2400" dirty="0" smtClean="0"/>
              <a:t>use of observations metadata </a:t>
            </a:r>
          </a:p>
          <a:p>
            <a:pPr lvl="1"/>
            <a:r>
              <a:rPr lang="en-US" sz="2400" dirty="0"/>
              <a:t>e</a:t>
            </a:r>
            <a:r>
              <a:rPr lang="en-US" sz="2400" dirty="0" smtClean="0"/>
              <a:t>.g. Climate:</a:t>
            </a:r>
          </a:p>
          <a:p>
            <a:pPr lvl="2"/>
            <a:r>
              <a:rPr lang="en-US" sz="2000" dirty="0" smtClean="0"/>
              <a:t>Quality Assurance processes</a:t>
            </a:r>
          </a:p>
          <a:p>
            <a:pPr lvl="2"/>
            <a:r>
              <a:rPr lang="en-US" sz="2000" dirty="0" smtClean="0"/>
              <a:t>Generate derived analyses (grids)</a:t>
            </a:r>
          </a:p>
          <a:p>
            <a:pPr lvl="2"/>
            <a:endParaRPr lang="en-US" sz="2000" dirty="0" smtClean="0"/>
          </a:p>
          <a:p>
            <a:r>
              <a:rPr lang="en-US" sz="2400" dirty="0" smtClean="0"/>
              <a:t>What are the implications for continuous use?</a:t>
            </a:r>
          </a:p>
          <a:p>
            <a:pPr lvl="1"/>
            <a:r>
              <a:rPr lang="en-US" sz="2400" dirty="0" smtClean="0"/>
              <a:t>Database scalability</a:t>
            </a:r>
          </a:p>
          <a:p>
            <a:pPr lvl="1"/>
            <a:r>
              <a:rPr lang="en-US" sz="2400" dirty="0" smtClean="0"/>
              <a:t>Application performance </a:t>
            </a:r>
          </a:p>
          <a:p>
            <a:pPr lvl="1"/>
            <a:r>
              <a:rPr lang="en-US" sz="2400" dirty="0" smtClean="0"/>
              <a:t>Network latency</a:t>
            </a:r>
          </a:p>
          <a:p>
            <a:pPr lvl="1"/>
            <a:r>
              <a:rPr lang="en-US" sz="2400" dirty="0" smtClean="0"/>
              <a:t>Usability</a:t>
            </a:r>
            <a:endParaRPr lang="en-US" sz="2000" dirty="0"/>
          </a:p>
          <a:p>
            <a:pPr lvl="1"/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5326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>
                <a:solidFill>
                  <a:srgbClr val="FF0000"/>
                </a:solidFill>
              </a:rPr>
              <a:t>We need to define the point of truth</a:t>
            </a:r>
            <a:endParaRPr lang="en-GB" altLang="en-US" dirty="0" smtClean="0">
              <a:solidFill>
                <a:srgbClr val="FF0000"/>
              </a:solidFill>
            </a:endParaRP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sz="2400" dirty="0" smtClean="0"/>
          </a:p>
          <a:p>
            <a:pPr lvl="2"/>
            <a:endParaRPr lang="en-US" sz="2000" dirty="0" smtClean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Discussion</a:t>
            </a:r>
          </a:p>
          <a:p>
            <a:pPr lvl="1"/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7107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altLang="en-US" dirty="0" smtClean="0"/>
          </a:p>
          <a:p>
            <a:pPr algn="l"/>
            <a:r>
              <a:rPr lang="en-GB" altLang="en-US" dirty="0" smtClean="0"/>
              <a:t>Bruce Bannerman</a:t>
            </a:r>
          </a:p>
          <a:p>
            <a:pPr algn="l"/>
            <a:r>
              <a:rPr lang="en-GB" altLang="en-US" dirty="0" smtClean="0">
                <a:hlinkClick r:id="rId2"/>
              </a:rPr>
              <a:t>b.bannerman@bom.gov.au</a:t>
            </a:r>
            <a:endParaRPr lang="en-GB" altLang="en-US" dirty="0" smtClean="0"/>
          </a:p>
          <a:p>
            <a:pPr algn="l"/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PET-MDRD-2_Pnn_PowerPointTemplat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IPET-MDRD-2_Pnn_PowerPointTemplate.potx</Template>
  <TotalTime>640</TotalTime>
  <Words>339</Words>
  <Application>Microsoft Macintosh PowerPoint</Application>
  <PresentationFormat>On-screen Show (4:3)</PresentationFormat>
  <Paragraphs>81</Paragraphs>
  <Slides>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IPET-MDRD-2_Pnn_PowerPointTemplate</vt:lpstr>
      <vt:lpstr>Closing slide</vt:lpstr>
      <vt:lpstr>What is the Authoritative Record?</vt:lpstr>
      <vt:lpstr>What is the point of truth?</vt:lpstr>
      <vt:lpstr>What is the point of truth?</vt:lpstr>
      <vt:lpstr>What is the point of truth?</vt:lpstr>
      <vt:lpstr>What is the point of truth?</vt:lpstr>
      <vt:lpstr>What is the point of truth?</vt:lpstr>
      <vt:lpstr>We need to define the point of truth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Bruce Bannerman</cp:lastModifiedBy>
  <cp:revision>7</cp:revision>
  <dcterms:created xsi:type="dcterms:W3CDTF">2015-06-10T14:25:34Z</dcterms:created>
  <dcterms:modified xsi:type="dcterms:W3CDTF">2015-06-19T20:49:18Z</dcterms:modified>
</cp:coreProperties>
</file>