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4" r:id="rId2"/>
  </p:sldMasterIdLst>
  <p:notesMasterIdLst>
    <p:notesMasterId r:id="rId12"/>
  </p:notesMasterIdLst>
  <p:sldIdLst>
    <p:sldId id="256" r:id="rId3"/>
    <p:sldId id="284" r:id="rId4"/>
    <p:sldId id="290" r:id="rId5"/>
    <p:sldId id="291" r:id="rId6"/>
    <p:sldId id="292" r:id="rId7"/>
    <p:sldId id="293" r:id="rId8"/>
    <p:sldId id="294" r:id="rId9"/>
    <p:sldId id="295" r:id="rId10"/>
    <p:sldId id="273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-702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E995D8-C189-4ACB-A62D-077288ECEFB6}" type="datetimeFigureOut">
              <a:rPr lang="en-GB" smtClean="0"/>
              <a:t>17/06/2015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BB7B5C-E986-40B0-A84F-3584ADDCBCA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01152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wmo_ppt_2012.psd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6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11188" y="3211513"/>
            <a:ext cx="7921625" cy="1730375"/>
          </a:xfrm>
        </p:spPr>
        <p:txBody>
          <a:bodyPr/>
          <a:lstStyle>
            <a:lvl1pPr algn="ctr">
              <a:defRPr sz="4000" b="0" smtClean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en-GB" noProof="0" smtClean="0"/>
          </a:p>
        </p:txBody>
      </p:sp>
      <p:sp>
        <p:nvSpPr>
          <p:cNvPr id="38917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611188" y="5106988"/>
            <a:ext cx="7921625" cy="9144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mtClean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en-GB" noProof="0" smtClean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2843213" y="6467475"/>
            <a:ext cx="2520950" cy="331788"/>
          </a:xfrm>
        </p:spPr>
        <p:txBody>
          <a:bodyPr/>
          <a:lstStyle>
            <a:lvl1pPr>
              <a:defRPr smtClean="0"/>
            </a:lvl1pPr>
          </a:lstStyle>
          <a:p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5795963" y="6467475"/>
            <a:ext cx="1152525" cy="331788"/>
          </a:xfrm>
        </p:spPr>
        <p:txBody>
          <a:bodyPr/>
          <a:lstStyle>
            <a:lvl1pPr>
              <a:defRPr/>
            </a:lvl1pPr>
          </a:lstStyle>
          <a:p>
            <a:fld id="{B57740C1-A98A-4BEC-BBB8-7D405F5078F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5250191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57740C1-A98A-4BEC-BBB8-7D405F5078F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40279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57740C1-A98A-4BEC-BBB8-7D405F5078F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77380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75488" y="188913"/>
            <a:ext cx="1889125" cy="59070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03350" y="188913"/>
            <a:ext cx="5519738" cy="59070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57740C1-A98A-4BEC-BBB8-7D405F5078F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85070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8713788" cy="7921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50825" y="1052513"/>
            <a:ext cx="4279900" cy="48974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3125" y="1052513"/>
            <a:ext cx="4281488" cy="48974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57740C1-A98A-4BEC-BBB8-7D405F5078F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72283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046AF8E-B76A-4B4C-BDB9-40D9CA37A16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310236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F8825A5-5AB7-4377-AF3D-747348D8893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076340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702E817-9F6B-4571-BDA9-2FA61D5498FE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607508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9388" y="981075"/>
            <a:ext cx="4316412" cy="5472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81075"/>
            <a:ext cx="4316413" cy="5472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D685FBC-C2B4-4A47-8F3B-6A40601653DA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536043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8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833F045-DEC8-445C-9FF0-2048906B0B4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210788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C39454B-5D87-4961-BC61-E52CD68E88BC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838015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wmo_ppt_2012.psd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908175" y="260350"/>
            <a:ext cx="6985000" cy="1470025"/>
          </a:xfrm>
        </p:spPr>
        <p:txBody>
          <a:bodyPr/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en-GB" noProof="0" smtClean="0"/>
          </a:p>
        </p:txBody>
      </p:sp>
      <p:sp>
        <p:nvSpPr>
          <p:cNvPr id="5120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908175" y="3405188"/>
            <a:ext cx="6985000" cy="1752600"/>
          </a:xfrm>
        </p:spPr>
        <p:txBody>
          <a:bodyPr/>
          <a:lstStyle>
            <a:lvl1pPr marL="0" indent="0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en-GB" noProof="0" smtClean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2843213" y="6467475"/>
            <a:ext cx="2520950" cy="331788"/>
          </a:xfrm>
        </p:spPr>
        <p:txBody>
          <a:bodyPr/>
          <a:lstStyle>
            <a:lvl1pPr>
              <a:defRPr smtClean="0"/>
            </a:lvl1pPr>
          </a:lstStyle>
          <a:p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5795963" y="6467475"/>
            <a:ext cx="1152525" cy="331788"/>
          </a:xfrm>
        </p:spPr>
        <p:txBody>
          <a:bodyPr/>
          <a:lstStyle>
            <a:lvl1pPr>
              <a:defRPr/>
            </a:lvl1pPr>
          </a:lstStyle>
          <a:p>
            <a:fld id="{B57740C1-A98A-4BEC-BBB8-7D405F5078F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905615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F25D408-B955-4E12-8BFC-CCECEF123A7C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9064969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48921C4-2CC2-4543-AA0F-FDD70FC9E491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54570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0A71167-7F2F-49C0-9C4E-1512CF4178B0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089537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13BB7FD-EA5D-4A92-80F0-036FD67914F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691966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9100" y="188913"/>
            <a:ext cx="2195513" cy="62642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9388" y="188913"/>
            <a:ext cx="6437312" cy="62642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DCAC56C-2D52-4CFD-A0BB-663532A0877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570603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57740C1-A98A-4BEC-BBB8-7D405F5078F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69516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57740C1-A98A-4BEC-BBB8-7D405F5078F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05763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03350" y="1412875"/>
            <a:ext cx="3703638" cy="46831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59388" y="1412875"/>
            <a:ext cx="3705225" cy="46831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57740C1-A98A-4BEC-BBB8-7D405F5078F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28238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188640"/>
            <a:ext cx="7355160" cy="108012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57740C1-A98A-4BEC-BBB8-7D405F5078F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21818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57740C1-A98A-4BEC-BBB8-7D405F5078F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42879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57740C1-A98A-4BEC-BBB8-7D405F5078F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90210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188640"/>
            <a:ext cx="7344816" cy="1008112"/>
          </a:xfrm>
        </p:spPr>
        <p:txBody>
          <a:bodyPr/>
          <a:lstStyle>
            <a:lvl1pPr algn="l"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12776"/>
            <a:ext cx="5111750" cy="47133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57740C1-A98A-4BEC-BBB8-7D405F5078F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6672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" descr="wmo_ppt_2012.jp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188913"/>
            <a:ext cx="8713788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1052513"/>
            <a:ext cx="8713788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text styles</a:t>
            </a:r>
          </a:p>
          <a:p>
            <a:pPr lvl="0"/>
            <a:r>
              <a:rPr lang="en-GB" altLang="en-US" smtClean="0"/>
              <a:t>First level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  <a:p>
            <a:pPr lvl="3"/>
            <a:r>
              <a:rPr lang="en-GB" altLang="en-US" smtClean="0"/>
              <a:t>Fourth level</a:t>
            </a:r>
          </a:p>
          <a:p>
            <a:pPr lvl="4"/>
            <a:r>
              <a:rPr lang="en-GB" altLang="en-US" smtClean="0"/>
              <a:t>Fifth level</a:t>
            </a:r>
          </a:p>
        </p:txBody>
      </p:sp>
      <p:sp>
        <p:nvSpPr>
          <p:cNvPr id="2458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042988" y="6453188"/>
            <a:ext cx="4465637" cy="31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buClrTx/>
              <a:buFontTx/>
              <a:buNone/>
              <a:defRPr sz="1200" smtClean="0"/>
            </a:lvl1pPr>
          </a:lstStyle>
          <a:p>
            <a:endParaRPr lang="en-GB"/>
          </a:p>
        </p:txBody>
      </p:sp>
      <p:sp>
        <p:nvSpPr>
          <p:cNvPr id="24583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867400" y="6478588"/>
            <a:ext cx="1152525" cy="31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1200"/>
            </a:lvl1pPr>
          </a:lstStyle>
          <a:p>
            <a:fld id="{B57740C1-A98A-4BEC-BBB8-7D405F5078FC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 Narrow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 Narrow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 Narrow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 Narrow" pitchFamily="34" charset="0"/>
        </a:defRPr>
      </a:lvl9pPr>
    </p:titleStyle>
    <p:bodyStyle>
      <a:lvl1pPr marL="533400" indent="-533400" algn="l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800">
          <a:solidFill>
            <a:schemeClr val="tx1"/>
          </a:solidFill>
          <a:latin typeface="Arial" charset="0"/>
          <a:ea typeface="+mn-ea"/>
          <a:cs typeface="+mn-cs"/>
        </a:defRPr>
      </a:lvl1pPr>
      <a:lvl2pPr marL="990600" indent="-533400" algn="l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800">
          <a:solidFill>
            <a:schemeClr val="tx1"/>
          </a:solidFill>
          <a:latin typeface="Arial" charset="0"/>
        </a:defRPr>
      </a:lvl2pPr>
      <a:lvl3pPr marL="1371600" indent="-457200" algn="l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400">
          <a:solidFill>
            <a:schemeClr val="tx1"/>
          </a:solidFill>
          <a:latin typeface="Arial" charset="0"/>
        </a:defRPr>
      </a:lvl3pPr>
      <a:lvl4pPr marL="1752600" indent="-381000" algn="l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000">
          <a:solidFill>
            <a:schemeClr val="tx1"/>
          </a:solidFill>
          <a:latin typeface="Arial" charset="0"/>
        </a:defRPr>
      </a:lvl4pPr>
      <a:lvl5pPr marL="2209800" indent="-381000" algn="l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000">
          <a:solidFill>
            <a:schemeClr val="tx1"/>
          </a:solidFill>
          <a:latin typeface="Arial" charset="0"/>
        </a:defRPr>
      </a:lvl5pPr>
      <a:lvl6pPr marL="2667000" indent="-381000" algn="l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3124200" indent="-381000" algn="l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581400" indent="-381000" algn="l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4038600" indent="-381000" algn="l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" descr="wmo_ppt_2012_last.jp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179388" y="4365625"/>
            <a:ext cx="8785225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This space can be used for contact information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  <a:p>
            <a:pPr lvl="3"/>
            <a:r>
              <a:rPr lang="en-GB" altLang="en-US" smtClean="0"/>
              <a:t>Fourth level</a:t>
            </a:r>
          </a:p>
          <a:p>
            <a:pPr lvl="4"/>
            <a:r>
              <a:rPr lang="en-GB" altLang="en-US" smtClean="0"/>
              <a:t>Fifth level</a:t>
            </a:r>
          </a:p>
        </p:txBody>
      </p:sp>
      <p:sp>
        <p:nvSpPr>
          <p:cNvPr id="9226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484438" y="6462713"/>
            <a:ext cx="2447925" cy="31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buClrTx/>
              <a:buFontTx/>
              <a:buNone/>
              <a:defRPr sz="1200" smtClean="0"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9227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148263" y="6462713"/>
            <a:ext cx="1905000" cy="31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1200"/>
            </a:lvl1pPr>
          </a:lstStyle>
          <a:p>
            <a:fld id="{F18803F5-A495-4A90-AA0A-F168D8F84A82}" type="slidenum">
              <a:rPr lang="en-GB" altLang="en-US"/>
              <a:pPr/>
              <a:t>‹#›</a:t>
            </a:fld>
            <a:endParaRPr lang="en-GB" altLang="en-US"/>
          </a:p>
        </p:txBody>
      </p:sp>
      <p:sp>
        <p:nvSpPr>
          <p:cNvPr id="2054" name="Rectangle 13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3573463"/>
            <a:ext cx="8713788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Thank you for your attention</a:t>
            </a:r>
          </a:p>
        </p:txBody>
      </p:sp>
      <p:sp>
        <p:nvSpPr>
          <p:cNvPr id="2055" name="Title 9"/>
          <p:cNvSpPr txBox="1">
            <a:spLocks/>
          </p:cNvSpPr>
          <p:nvPr/>
        </p:nvSpPr>
        <p:spPr bwMode="auto">
          <a:xfrm>
            <a:off x="117475" y="6380163"/>
            <a:ext cx="1141413" cy="47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45720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45720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4572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4572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4572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4572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4572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4572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4572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200">
                <a:cs typeface="Arial" charset="0"/>
              </a:rPr>
              <a:t>www.wmo.int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hf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 Narrow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 Narrow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 Narrow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 Narrow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 Narrow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 Narrow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 Narrow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 Narrow" pitchFamily="34" charset="0"/>
        </a:defRPr>
      </a:lvl9pPr>
    </p:titleStyle>
    <p:bodyStyle>
      <a:lvl1pPr marL="342900" indent="-342900" algn="ctr" rtl="0" eaLnBrk="1" fontAlgn="base" hangingPunct="1">
        <a:spcBef>
          <a:spcPct val="20000"/>
        </a:spcBef>
        <a:spcAft>
          <a:spcPct val="0"/>
        </a:spcAft>
        <a:defRPr sz="2000">
          <a:solidFill>
            <a:schemeClr val="bg1"/>
          </a:solidFill>
          <a:latin typeface="Arial" charset="0"/>
          <a:ea typeface="+mn-ea"/>
          <a:cs typeface="+mn-cs"/>
        </a:defRPr>
      </a:lvl1pPr>
      <a:lvl2pPr marL="742950" indent="-285750" algn="ctr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800">
          <a:solidFill>
            <a:schemeClr val="bg1"/>
          </a:solidFill>
          <a:latin typeface="Arial" charset="0"/>
        </a:defRPr>
      </a:lvl2pPr>
      <a:lvl3pPr marL="1143000" indent="-228600" algn="ctr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400">
          <a:solidFill>
            <a:schemeClr val="bg1"/>
          </a:solidFill>
          <a:latin typeface="Arial" charset="0"/>
        </a:defRPr>
      </a:lvl3pPr>
      <a:lvl4pPr marL="1600200" indent="-228600" algn="ctr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000">
          <a:solidFill>
            <a:schemeClr val="bg1"/>
          </a:solidFill>
          <a:latin typeface="Arial" charset="0"/>
        </a:defRPr>
      </a:lvl4pPr>
      <a:lvl5pPr marL="2057400" indent="-228600" algn="ctr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000">
          <a:solidFill>
            <a:schemeClr val="bg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www.sparxsystems.com/products/index.html" TargetMode="Externa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subversion.apache.org/" TargetMode="Externa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ChangeArrowheads="1"/>
          </p:cNvSpPr>
          <p:nvPr/>
        </p:nvSpPr>
        <p:spPr bwMode="auto">
          <a:xfrm>
            <a:off x="611188" y="3211513"/>
            <a:ext cx="7921625" cy="173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bg1"/>
                </a:solidFill>
                <a:latin typeface="Arial" charset="0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 Narrow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 Narrow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 Narrow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 Narrow" pitchFamily="34" charset="0"/>
              </a:defRPr>
            </a:lvl9pPr>
          </a:lstStyle>
          <a:p>
            <a:r>
              <a:rPr lang="en-AU" altLang="en-US" kern="0" dirty="0" smtClean="0"/>
              <a:t>Model Driven Development:</a:t>
            </a:r>
          </a:p>
          <a:p>
            <a:r>
              <a:rPr lang="en-AU" altLang="en-US" kern="0" dirty="0" smtClean="0"/>
              <a:t>Tools and Workflow</a:t>
            </a:r>
            <a:endParaRPr lang="en-GB" altLang="en-US" kern="0" dirty="0"/>
          </a:p>
        </p:txBody>
      </p:sp>
    </p:spTree>
    <p:extLst>
      <p:ext uri="{BB962C8B-B14F-4D97-AF65-F5344CB8AC3E}">
        <p14:creationId xmlns:p14="http://schemas.microsoft.com/office/powerpoint/2010/main" val="4123205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Introduction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This presentation will look at the </a:t>
            </a:r>
            <a:r>
              <a:rPr lang="en-AU" dirty="0" smtClean="0"/>
              <a:t>tools for information modelling and outline how they will be used in WIGOS model development, addressing:</a:t>
            </a:r>
          </a:p>
          <a:p>
            <a:pPr marL="0" indent="0">
              <a:buNone/>
            </a:pPr>
            <a:endParaRPr lang="en-AU" dirty="0" smtClean="0"/>
          </a:p>
          <a:p>
            <a:pPr lvl="1"/>
            <a:r>
              <a:rPr lang="en-AU" dirty="0" smtClean="0"/>
              <a:t>The UML Modelling Environment</a:t>
            </a:r>
          </a:p>
          <a:p>
            <a:pPr lvl="1"/>
            <a:r>
              <a:rPr lang="en-AU" dirty="0" smtClean="0"/>
              <a:t>Revision Control System  </a:t>
            </a:r>
          </a:p>
          <a:p>
            <a:pPr lvl="1"/>
            <a:r>
              <a:rPr lang="en-AU" dirty="0" smtClean="0"/>
              <a:t>UML to GML Conversion</a:t>
            </a:r>
            <a:endParaRPr lang="en-AU" dirty="0" smtClean="0"/>
          </a:p>
          <a:p>
            <a:endParaRPr lang="en-AU" dirty="0"/>
          </a:p>
          <a:p>
            <a:pPr marL="0" indent="0">
              <a:buNone/>
            </a:pPr>
            <a:endParaRPr lang="en-AU" dirty="0" smtClean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63073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UML Modelling </a:t>
            </a:r>
            <a:r>
              <a:rPr lang="en-AU" dirty="0" err="1" smtClean="0"/>
              <a:t>Enviroment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sz="1800" dirty="0" err="1" smtClean="0"/>
              <a:t>Sparx</a:t>
            </a:r>
            <a:r>
              <a:rPr lang="en-AU" sz="1800" dirty="0" smtClean="0"/>
              <a:t> Enterprise Architect  (EA)  </a:t>
            </a:r>
            <a:r>
              <a:rPr lang="en-GB" sz="1800" dirty="0" smtClean="0">
                <a:hlinkClick r:id="rId2"/>
              </a:rPr>
              <a:t>http</a:t>
            </a:r>
            <a:r>
              <a:rPr lang="en-GB" sz="1800" dirty="0">
                <a:hlinkClick r:id="rId2"/>
              </a:rPr>
              <a:t>://www.sparxsystems.com/products/index.html</a:t>
            </a:r>
            <a:endParaRPr lang="en-GB" sz="1800" dirty="0"/>
          </a:p>
          <a:p>
            <a:r>
              <a:rPr lang="en-AU" sz="1800" dirty="0" smtClean="0"/>
              <a:t>Good functionality and UML support</a:t>
            </a:r>
          </a:p>
          <a:p>
            <a:r>
              <a:rPr lang="en-AU" sz="1800" dirty="0" smtClean="0"/>
              <a:t>Reasonable cost</a:t>
            </a:r>
          </a:p>
          <a:p>
            <a:r>
              <a:rPr lang="en-AU" sz="1800" dirty="0" smtClean="0"/>
              <a:t>Adopted for use by ISO TC211 in 2008</a:t>
            </a:r>
          </a:p>
          <a:p>
            <a:r>
              <a:rPr lang="en-AU" sz="1800" dirty="0" smtClean="0"/>
              <a:t>Supports GML encoding rules</a:t>
            </a:r>
          </a:p>
          <a:p>
            <a:r>
              <a:rPr lang="en-AU" sz="1800" dirty="0" smtClean="0"/>
              <a:t>Windows application</a:t>
            </a:r>
          </a:p>
          <a:p>
            <a:r>
              <a:rPr lang="en-AU" sz="1800" dirty="0" smtClean="0"/>
              <a:t>But also runs on Mac/Linux under Wine or </a:t>
            </a:r>
            <a:r>
              <a:rPr lang="en-AU" sz="1800" dirty="0" err="1" smtClean="0"/>
              <a:t>CodeWeavers</a:t>
            </a:r>
            <a:r>
              <a:rPr lang="en-AU" sz="1800" dirty="0" smtClean="0"/>
              <a:t> Crossover</a:t>
            </a:r>
          </a:p>
          <a:p>
            <a:endParaRPr lang="en-GB" sz="1800" dirty="0" smtClean="0"/>
          </a:p>
          <a:p>
            <a:endParaRPr lang="en-GB" sz="1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3666728"/>
            <a:ext cx="4080996" cy="259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4891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Revision Control </a:t>
            </a:r>
            <a:r>
              <a:rPr lang="en-AU" dirty="0"/>
              <a:t>S</a:t>
            </a:r>
            <a:r>
              <a:rPr lang="en-AU" dirty="0" smtClean="0"/>
              <a:t>ystem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Necessary to control changes and access to models effectively</a:t>
            </a:r>
          </a:p>
          <a:p>
            <a:r>
              <a:rPr lang="en-AU" dirty="0" smtClean="0"/>
              <a:t>Subversion (SVN)</a:t>
            </a:r>
          </a:p>
          <a:p>
            <a:pPr lvl="1"/>
            <a:r>
              <a:rPr lang="en-AU" dirty="0" smtClean="0"/>
              <a:t>Well established revision control system</a:t>
            </a:r>
          </a:p>
          <a:p>
            <a:pPr lvl="1"/>
            <a:r>
              <a:rPr lang="en-AU" dirty="0" smtClean="0"/>
              <a:t>Support for shared access to files via HTTP</a:t>
            </a:r>
          </a:p>
          <a:p>
            <a:pPr lvl="1"/>
            <a:r>
              <a:rPr lang="en-AU" dirty="0" smtClean="0"/>
              <a:t>Support for 'locking' of files (only one editor at any time)</a:t>
            </a:r>
          </a:p>
          <a:p>
            <a:pPr lvl="1"/>
            <a:r>
              <a:rPr lang="en-AU" dirty="0" smtClean="0"/>
              <a:t>Good support for SVN in Enterprise Architect.</a:t>
            </a:r>
          </a:p>
          <a:p>
            <a:pPr marL="914400" lvl="2" indent="0">
              <a:buNone/>
            </a:pPr>
            <a:r>
              <a:rPr lang="en-AU" dirty="0" smtClean="0">
                <a:hlinkClick r:id="rId2"/>
              </a:rPr>
              <a:t>https</a:t>
            </a:r>
            <a:r>
              <a:rPr lang="en-AU" dirty="0">
                <a:hlinkClick r:id="rId2"/>
              </a:rPr>
              <a:t>://subversion.apache.org</a:t>
            </a:r>
            <a:r>
              <a:rPr lang="en-AU" dirty="0" smtClean="0">
                <a:hlinkClick r:id="rId2"/>
              </a:rPr>
              <a:t>/</a:t>
            </a:r>
            <a:endParaRPr lang="en-AU" dirty="0" smtClean="0"/>
          </a:p>
          <a:p>
            <a:r>
              <a:rPr lang="en-AU" dirty="0" smtClean="0"/>
              <a:t>(Note that EA doesn't work with Git)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18434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UML to GML Conversion tool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Built directly in to Enterprise Architect v11/12</a:t>
            </a:r>
          </a:p>
          <a:p>
            <a:endParaRPr lang="en-AU" dirty="0"/>
          </a:p>
          <a:p>
            <a:endParaRPr lang="en-AU" dirty="0" smtClean="0"/>
          </a:p>
          <a:p>
            <a:endParaRPr lang="en-AU" dirty="0" smtClean="0"/>
          </a:p>
          <a:p>
            <a:endParaRPr lang="en-AU" dirty="0"/>
          </a:p>
          <a:p>
            <a:r>
              <a:rPr lang="en-AU" dirty="0" smtClean="0"/>
              <a:t>Other tools include:</a:t>
            </a:r>
          </a:p>
          <a:p>
            <a:pPr lvl="1"/>
            <a:r>
              <a:rPr lang="en-AU" dirty="0" err="1" smtClean="0"/>
              <a:t>ShapeChange</a:t>
            </a:r>
            <a:r>
              <a:rPr lang="en-AU" dirty="0" smtClean="0"/>
              <a:t> – Interactive Instruments, Germany. Used in INSPIRE.</a:t>
            </a:r>
          </a:p>
          <a:p>
            <a:pPr lvl="1"/>
            <a:r>
              <a:rPr lang="en-AU" dirty="0" err="1" smtClean="0"/>
              <a:t>FullMoon</a:t>
            </a:r>
            <a:r>
              <a:rPr lang="en-AU" dirty="0" smtClean="0"/>
              <a:t> – CSIRO, now unsupported</a:t>
            </a:r>
          </a:p>
          <a:p>
            <a:pPr lvl="1"/>
            <a:endParaRPr lang="en-AU" dirty="0" smtClean="0"/>
          </a:p>
          <a:p>
            <a:pPr lvl="1"/>
            <a:endParaRPr lang="en-GB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043" y="1634670"/>
            <a:ext cx="4429125" cy="178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91774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Enterprise Architect  - </a:t>
            </a:r>
            <a:r>
              <a:rPr lang="en-AU" dirty="0" smtClean="0">
                <a:solidFill>
                  <a:srgbClr val="FF0000"/>
                </a:solidFill>
              </a:rPr>
              <a:t>demo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Basic functionality</a:t>
            </a:r>
          </a:p>
          <a:p>
            <a:pPr lvl="1"/>
            <a:r>
              <a:rPr lang="en-AU" dirty="0" smtClean="0"/>
              <a:t>Creating new items</a:t>
            </a:r>
          </a:p>
          <a:p>
            <a:pPr lvl="1"/>
            <a:r>
              <a:rPr lang="en-AU" dirty="0" smtClean="0"/>
              <a:t>Creating Class Diagrams</a:t>
            </a:r>
          </a:p>
          <a:p>
            <a:pPr lvl="1"/>
            <a:r>
              <a:rPr lang="en-AU" dirty="0" smtClean="0"/>
              <a:t>Attributes, associations etc.</a:t>
            </a:r>
          </a:p>
          <a:p>
            <a:pPr lvl="1"/>
            <a:r>
              <a:rPr lang="en-AU" dirty="0" smtClean="0"/>
              <a:t>Model versus diagrams </a:t>
            </a:r>
          </a:p>
          <a:p>
            <a:pPr lvl="1"/>
            <a:r>
              <a:rPr lang="en-AU" b="1" dirty="0" smtClean="0"/>
              <a:t>**A Diagram is only one view of the model**</a:t>
            </a:r>
            <a:endParaRPr lang="en-GB" b="1" dirty="0"/>
          </a:p>
          <a:p>
            <a:r>
              <a:rPr lang="en-AU" dirty="0" smtClean="0"/>
              <a:t>XMI files</a:t>
            </a:r>
          </a:p>
          <a:p>
            <a:pPr marL="0" indent="0">
              <a:buNone/>
            </a:pPr>
            <a:endParaRPr lang="en-AU" dirty="0" smtClean="0"/>
          </a:p>
        </p:txBody>
      </p:sp>
    </p:spTree>
    <p:extLst>
      <p:ext uri="{BB962C8B-B14F-4D97-AF65-F5344CB8AC3E}">
        <p14:creationId xmlns:p14="http://schemas.microsoft.com/office/powerpoint/2010/main" val="1850863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Subversion - </a:t>
            </a:r>
            <a:r>
              <a:rPr lang="en-AU" dirty="0">
                <a:solidFill>
                  <a:srgbClr val="FF0000"/>
                </a:solidFill>
              </a:rPr>
              <a:t>demo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Package locking and unlocking</a:t>
            </a:r>
          </a:p>
          <a:p>
            <a:pPr lvl="1"/>
            <a:r>
              <a:rPr lang="en-AU" dirty="0" smtClean="0"/>
              <a:t>Checking in, not checking in</a:t>
            </a:r>
          </a:p>
          <a:p>
            <a:r>
              <a:rPr lang="en-AU" dirty="0" smtClean="0"/>
              <a:t>Configuration</a:t>
            </a:r>
          </a:p>
          <a:p>
            <a:pPr lvl="1"/>
            <a:r>
              <a:rPr lang="en-AU" dirty="0" smtClean="0"/>
              <a:t>Setting up a local working copy on the </a:t>
            </a:r>
            <a:r>
              <a:rPr lang="en-AU" dirty="0" err="1" smtClean="0"/>
              <a:t>filesystem</a:t>
            </a:r>
            <a:r>
              <a:rPr lang="en-AU" dirty="0" smtClean="0"/>
              <a:t> using </a:t>
            </a:r>
            <a:r>
              <a:rPr lang="en-AU" dirty="0" err="1" smtClean="0"/>
              <a:t>TortoiseSVN</a:t>
            </a:r>
            <a:endParaRPr lang="en-AU" dirty="0" smtClean="0"/>
          </a:p>
          <a:p>
            <a:pPr lvl="1"/>
            <a:r>
              <a:rPr lang="en-AU" dirty="0" smtClean="0"/>
              <a:t>Configuring EA to recognise it</a:t>
            </a:r>
          </a:p>
          <a:p>
            <a:pPr lvl="1"/>
            <a:r>
              <a:rPr lang="en-AU" dirty="0" smtClean="0"/>
              <a:t>Using 'Get Package' to import the model from SVN.</a:t>
            </a:r>
          </a:p>
          <a:p>
            <a:pPr lvl="1"/>
            <a:r>
              <a:rPr lang="en-AU" dirty="0" smtClean="0"/>
              <a:t>Subversion etiquette</a:t>
            </a:r>
          </a:p>
          <a:p>
            <a:pPr lvl="2"/>
            <a:r>
              <a:rPr lang="en-AU" dirty="0" smtClean="0"/>
              <a:t>How to avoid locking others out</a:t>
            </a:r>
          </a:p>
        </p:txBody>
      </p:sp>
    </p:spTree>
    <p:extLst>
      <p:ext uri="{BB962C8B-B14F-4D97-AF65-F5344CB8AC3E}">
        <p14:creationId xmlns:p14="http://schemas.microsoft.com/office/powerpoint/2010/main" val="12527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UML to GML - </a:t>
            </a:r>
            <a:r>
              <a:rPr lang="en-AU" dirty="0" smtClean="0">
                <a:solidFill>
                  <a:srgbClr val="FF0000"/>
                </a:solidFill>
              </a:rPr>
              <a:t>demo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One click!</a:t>
            </a:r>
          </a:p>
          <a:p>
            <a:r>
              <a:rPr lang="en-AU" dirty="0" smtClean="0"/>
              <a:t>Examine schemas</a:t>
            </a:r>
          </a:p>
          <a:p>
            <a:r>
              <a:rPr lang="en-AU" dirty="0" smtClean="0"/>
              <a:t>EA GML </a:t>
            </a:r>
            <a:r>
              <a:rPr lang="en-AU" dirty="0" err="1" smtClean="0"/>
              <a:t>Config</a:t>
            </a:r>
            <a:r>
              <a:rPr lang="en-AU" dirty="0" smtClean="0"/>
              <a:t> tweaking</a:t>
            </a:r>
          </a:p>
          <a:p>
            <a:pPr lvl="1"/>
            <a:r>
              <a:rPr lang="en-US" sz="2000" dirty="0"/>
              <a:t>C:\Program Files (x86)\</a:t>
            </a:r>
            <a:r>
              <a:rPr lang="en-US" sz="2000" dirty="0" err="1"/>
              <a:t>Sparx</a:t>
            </a:r>
            <a:r>
              <a:rPr lang="en-US" sz="2000" dirty="0"/>
              <a:t> </a:t>
            </a:r>
            <a:r>
              <a:rPr lang="en-US" sz="2000" dirty="0" smtClean="0"/>
              <a:t>Systems\EA\</a:t>
            </a:r>
            <a:r>
              <a:rPr lang="en-US" sz="2000" dirty="0" err="1" smtClean="0"/>
              <a:t>Config</a:t>
            </a:r>
            <a:r>
              <a:rPr lang="en-US" sz="2000" dirty="0" smtClean="0"/>
              <a:t>\GML</a:t>
            </a:r>
          </a:p>
          <a:p>
            <a:pPr lvl="1"/>
            <a:r>
              <a:rPr lang="en-AU" sz="2000" dirty="0" smtClean="0"/>
              <a:t>Configuring </a:t>
            </a:r>
            <a:r>
              <a:rPr lang="en-AU" sz="2000" dirty="0" err="1" smtClean="0"/>
              <a:t>Classmaps</a:t>
            </a:r>
            <a:endParaRPr lang="en-AU" sz="2000" dirty="0" smtClean="0"/>
          </a:p>
          <a:p>
            <a:pPr lvl="1"/>
            <a:r>
              <a:rPr lang="en-AU" sz="2000" dirty="0" smtClean="0"/>
              <a:t>Configuring Stereotypes</a:t>
            </a:r>
          </a:p>
          <a:p>
            <a:pPr lvl="1"/>
            <a:r>
              <a:rPr lang="en-AU" sz="2000" dirty="0" smtClean="0"/>
              <a:t>Configuring Namespaces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2902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Workshop on representation of WIGOS and climate metadata</a:t>
            </a:r>
            <a:endParaRPr lang="en-GB">
              <a:solidFill>
                <a:srgbClr val="000000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F8825A5-5AB7-4377-AF3D-747348D8893F}" type="slidenum">
              <a:rPr lang="en-GB" altLang="en-US" smtClean="0">
                <a:solidFill>
                  <a:srgbClr val="000000"/>
                </a:solidFill>
              </a:rPr>
              <a:pPr/>
              <a:t>9</a:t>
            </a:fld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92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51520" y="4221088"/>
            <a:ext cx="8713787" cy="792162"/>
          </a:xfrm>
        </p:spPr>
        <p:txBody>
          <a:bodyPr/>
          <a:lstStyle/>
          <a:p>
            <a:r>
              <a:rPr lang="en-GB" altLang="en-US" smtClean="0"/>
              <a:t>Thank you for your attention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430213" y="4005064"/>
            <a:ext cx="8713787" cy="1944886"/>
          </a:xfrm>
        </p:spPr>
        <p:txBody>
          <a:bodyPr/>
          <a:lstStyle/>
          <a:p>
            <a:r>
              <a:rPr lang="en-GB" altLang="en-US" dirty="0" smtClean="0"/>
              <a:t>Dominic Lowe</a:t>
            </a:r>
          </a:p>
          <a:p>
            <a:r>
              <a:rPr lang="en-AU" altLang="en-US" dirty="0" smtClean="0"/>
              <a:t>d.lowe@bom.gov.au</a:t>
            </a:r>
            <a:endParaRPr lang="en-GB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254370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">
  <a:themeElements>
    <a:clrScheme name="WMO-Title-SF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WMO-Title-SF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WMO-Title-SF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MO-Title-SF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MO-Title-SF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MO-Title-SF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MO-Title-SF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MO-Title-SF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MO-Title-SF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MO-Title-SF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MO-Title-SF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MO-Title-SF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MO-Title-SF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MO-Title-SF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losing slide">
  <a:themeElements>
    <a:clrScheme name="1_SmallLog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SmallLogo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charset="0"/>
          </a:defRPr>
        </a:defPPr>
      </a:lstStyle>
    </a:lnDef>
  </a:objectDefaults>
  <a:extraClrSchemeLst>
    <a:extraClrScheme>
      <a:clrScheme name="1_SmallLog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mallLog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mallLog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mallLog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mallLog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mallLog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mallLog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mallLog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mallLog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mallLog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mallLog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mallLog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IPET-MDRD-2_Pnn_PowerPointTemplate</Template>
  <TotalTime>1850</TotalTime>
  <Words>311</Words>
  <Application>Microsoft Office PowerPoint</Application>
  <PresentationFormat>On-screen Show (4:3)</PresentationFormat>
  <Paragraphs>65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1" baseType="lpstr">
      <vt:lpstr>blank</vt:lpstr>
      <vt:lpstr>Closing slide</vt:lpstr>
      <vt:lpstr>PowerPoint Presentation</vt:lpstr>
      <vt:lpstr>Introduction</vt:lpstr>
      <vt:lpstr>UML Modelling Enviroment</vt:lpstr>
      <vt:lpstr>Revision Control System</vt:lpstr>
      <vt:lpstr>UML to GML Conversion tool</vt:lpstr>
      <vt:lpstr>Enterprise Architect  - demo</vt:lpstr>
      <vt:lpstr>Subversion - demo</vt:lpstr>
      <vt:lpstr>UML to GML - demo</vt:lpstr>
      <vt:lpstr>Thank you for your attention</vt:lpstr>
    </vt:vector>
  </TitlesOfParts>
  <Company>Bureau of Meteorology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Dominic Lowe</dc:creator>
  <cp:lastModifiedBy>Dominic Lowe</cp:lastModifiedBy>
  <cp:revision>55</cp:revision>
  <dcterms:created xsi:type="dcterms:W3CDTF">2015-06-15T04:28:07Z</dcterms:created>
  <dcterms:modified xsi:type="dcterms:W3CDTF">2015-06-17T03:37:08Z</dcterms:modified>
</cp:coreProperties>
</file>