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5"/>
  </p:notesMasterIdLst>
  <p:sldIdLst>
    <p:sldId id="256" r:id="rId3"/>
    <p:sldId id="284" r:id="rId4"/>
    <p:sldId id="258" r:id="rId5"/>
    <p:sldId id="259" r:id="rId6"/>
    <p:sldId id="288" r:id="rId7"/>
    <p:sldId id="261" r:id="rId8"/>
    <p:sldId id="262" r:id="rId9"/>
    <p:sldId id="276" r:id="rId10"/>
    <p:sldId id="278" r:id="rId11"/>
    <p:sldId id="279" r:id="rId12"/>
    <p:sldId id="280" r:id="rId13"/>
    <p:sldId id="287" r:id="rId14"/>
    <p:sldId id="289" r:id="rId15"/>
    <p:sldId id="275" r:id="rId16"/>
    <p:sldId id="281" r:id="rId17"/>
    <p:sldId id="277" r:id="rId18"/>
    <p:sldId id="286" r:id="rId19"/>
    <p:sldId id="274" r:id="rId20"/>
    <p:sldId id="285" r:id="rId21"/>
    <p:sldId id="282" r:id="rId22"/>
    <p:sldId id="263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7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995D8-C189-4ACB-A62D-077288ECEFB6}" type="datetimeFigureOut">
              <a:rPr lang="en-GB" smtClean="0"/>
              <a:t>17/06/2015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B7B5C-E986-40B0-A84F-3584ADDCBC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115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B57740C1-A98A-4BEC-BBB8-7D405F5078FC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portal.opengeospatial.org/files/?artifact_id=20509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portal.opengeospatial.org/files/?artifact_id=20509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schemas.opengis.net/gml/3.2.1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geospatial.org/standards/as" TargetMode="External"/><Relationship Id="rId2" Type="http://schemas.openxmlformats.org/officeDocument/2006/relationships/hyperlink" Target="http://portal.opengeospatial.org/files/?artifact_id=20509" TargetMode="Externa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611188" y="3211513"/>
            <a:ext cx="79216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AU" altLang="en-US" kern="0" dirty="0" smtClean="0"/>
              <a:t>Rules for Application Schema</a:t>
            </a:r>
            <a:endParaRPr lang="en-GB" altLang="en-US" kern="0" dirty="0"/>
          </a:p>
        </p:txBody>
      </p:sp>
    </p:spTree>
    <p:extLst>
      <p:ext uri="{BB962C8B-B14F-4D97-AF65-F5344CB8AC3E}">
        <p14:creationId xmlns:p14="http://schemas.microsoft.com/office/powerpoint/2010/main" val="412320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GML as an implementation of ISO standards.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718" y="1196752"/>
            <a:ext cx="8713788" cy="4897437"/>
          </a:xfrm>
        </p:spPr>
        <p:txBody>
          <a:bodyPr/>
          <a:lstStyle/>
          <a:p>
            <a:r>
              <a:rPr lang="en-AU" sz="2000" dirty="0" smtClean="0"/>
              <a:t>UML defined according to ISO 19109 can be </a:t>
            </a:r>
            <a:r>
              <a:rPr lang="en-AU" sz="2000" i="1" dirty="0" smtClean="0"/>
              <a:t>automatically transformed </a:t>
            </a:r>
            <a:r>
              <a:rPr lang="en-AU" sz="2000" dirty="0" smtClean="0"/>
              <a:t>into a GML application </a:t>
            </a:r>
            <a:r>
              <a:rPr lang="en-AU" sz="2000" dirty="0" smtClean="0"/>
              <a:t>schema (an XML Schema encoding).</a:t>
            </a:r>
            <a:endParaRPr lang="en-AU" sz="2000" dirty="0" smtClean="0"/>
          </a:p>
          <a:p>
            <a:r>
              <a:rPr lang="en-AU" sz="2000" dirty="0" smtClean="0"/>
              <a:t>GML = OGC Geography </a:t>
            </a:r>
            <a:r>
              <a:rPr lang="en-AU" sz="2000" dirty="0" err="1" smtClean="0"/>
              <a:t>Markup</a:t>
            </a:r>
            <a:r>
              <a:rPr lang="en-AU" sz="2000" dirty="0" smtClean="0"/>
              <a:t> Language/ISO 19136</a:t>
            </a:r>
          </a:p>
          <a:p>
            <a:pPr lvl="1"/>
            <a:r>
              <a:rPr lang="en-AU" sz="1800" dirty="0" smtClean="0"/>
              <a:t>GML is an extensive XML-based implementation of the ISO TC211 standards, particularly around spatial types, coordinate reference systems etc</a:t>
            </a:r>
            <a:r>
              <a:rPr lang="en-AU" sz="1800" dirty="0" smtClean="0"/>
              <a:t>.</a:t>
            </a:r>
            <a:endParaRPr lang="en-AU" sz="18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5469"/>
            <a:ext cx="5918250" cy="28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5469"/>
            <a:ext cx="3607418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81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GML implementation of ISO continued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78187" y="980728"/>
            <a:ext cx="7740650" cy="4683125"/>
          </a:xfrm>
        </p:spPr>
        <p:txBody>
          <a:bodyPr/>
          <a:lstStyle/>
          <a:p>
            <a:r>
              <a:rPr lang="en-AU" dirty="0" smtClean="0"/>
              <a:t>Implementation of ISO 19000 standards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5877272"/>
            <a:ext cx="630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See Annex D of GML 3.2.1 for complete table (several pages long)</a:t>
            </a:r>
            <a:endParaRPr lang="en-GB" dirty="0">
              <a:latin typeface="Calibri" panose="020F05020202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335837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301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UML to GML Encoding </a:t>
            </a:r>
            <a:r>
              <a:rPr lang="en-AU" dirty="0" smtClean="0"/>
              <a:t>rules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124744"/>
            <a:ext cx="7488832" cy="4683125"/>
          </a:xfrm>
        </p:spPr>
        <p:txBody>
          <a:bodyPr/>
          <a:lstStyle/>
          <a:p>
            <a:r>
              <a:rPr lang="en-AU" sz="2000" dirty="0" smtClean="0"/>
              <a:t>In order to go from UML to GML we need to follow some rules known as… the UML to GML encoding rules</a:t>
            </a:r>
          </a:p>
          <a:p>
            <a:pPr lvl="1"/>
            <a:r>
              <a:rPr lang="en-AU" sz="1600" dirty="0" smtClean="0"/>
              <a:t>A set of rules that govern how the defined UML model will transform into GML</a:t>
            </a:r>
            <a:r>
              <a:rPr lang="en-AU" sz="1600" dirty="0"/>
              <a:t> </a:t>
            </a:r>
            <a:r>
              <a:rPr lang="en-AU" sz="1600" dirty="0" smtClean="0"/>
              <a:t>(XML Schema).</a:t>
            </a:r>
          </a:p>
          <a:p>
            <a:r>
              <a:rPr lang="en-AU" sz="2000" dirty="0" smtClean="0"/>
              <a:t>Complete rules are available in GML 3.2.1 Annex E</a:t>
            </a:r>
          </a:p>
          <a:p>
            <a:pPr lvl="1"/>
            <a:r>
              <a:rPr lang="en-GB" sz="1600" dirty="0">
                <a:hlinkClick r:id="rId2"/>
              </a:rPr>
              <a:t>http://portal.opengeospatial.org/files/?</a:t>
            </a:r>
            <a:r>
              <a:rPr lang="en-GB" sz="1600" dirty="0" smtClean="0">
                <a:hlinkClick r:id="rId2"/>
              </a:rPr>
              <a:t>artifact_id=20509</a:t>
            </a:r>
            <a:endParaRPr lang="en-GB" sz="1600" dirty="0" smtClean="0"/>
          </a:p>
          <a:p>
            <a:r>
              <a:rPr lang="en-AU" sz="2000" dirty="0" smtClean="0"/>
              <a:t>Example rule…</a:t>
            </a:r>
          </a:p>
          <a:p>
            <a:pPr lvl="1"/>
            <a:r>
              <a:rPr lang="en-US" sz="1800" dirty="0" smtClean="0"/>
              <a:t>"The </a:t>
            </a:r>
            <a:r>
              <a:rPr lang="en-US" sz="1800" dirty="0"/>
              <a:t>properties of a UML class are not ordered. To support the consistent ordering of the properties from the </a:t>
            </a:r>
            <a:r>
              <a:rPr lang="en-US" sz="1800" dirty="0" smtClean="0"/>
              <a:t>UML model </a:t>
            </a:r>
            <a:r>
              <a:rPr lang="en-US" sz="1800" dirty="0"/>
              <a:t>in the conversion to XML Schema, a tagged value ―</a:t>
            </a:r>
            <a:r>
              <a:rPr lang="en-US" sz="1800" dirty="0" err="1" smtClean="0"/>
              <a:t>sequenceNumber</a:t>
            </a:r>
            <a:r>
              <a:rPr lang="en-US" sz="1800" dirty="0" smtClean="0"/>
              <a:t> </a:t>
            </a:r>
            <a:r>
              <a:rPr lang="en-US" sz="1800" dirty="0"/>
              <a:t>(value domain: integer) shall </a:t>
            </a:r>
            <a:r>
              <a:rPr lang="en-US" sz="1800" dirty="0" smtClean="0"/>
              <a:t>be specified </a:t>
            </a:r>
            <a:r>
              <a:rPr lang="en-US" sz="1800" dirty="0"/>
              <a:t>for every attribute. The value shall be unique for all attributes and association ends of a class</a:t>
            </a:r>
            <a:r>
              <a:rPr lang="en-US" sz="1800" dirty="0" smtClean="0"/>
              <a:t>."</a:t>
            </a:r>
            <a:endParaRPr lang="en-AU" sz="1800" dirty="0" smtClean="0"/>
          </a:p>
          <a:p>
            <a:pPr marL="0" indent="0">
              <a:buNone/>
            </a:pPr>
            <a:endParaRPr lang="en-GB" sz="20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565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Some key UML to GML rules paraphrased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8928992" cy="4683125"/>
          </a:xfrm>
        </p:spPr>
        <p:txBody>
          <a:bodyPr/>
          <a:lstStyle/>
          <a:p>
            <a:r>
              <a:rPr lang="en-AU" sz="2000" dirty="0" smtClean="0"/>
              <a:t>All classes shall be unique and have a name</a:t>
            </a:r>
          </a:p>
          <a:p>
            <a:r>
              <a:rPr lang="en-AU" sz="2000" dirty="0" smtClean="0"/>
              <a:t>Every attribute shall have a name and a type</a:t>
            </a:r>
          </a:p>
          <a:p>
            <a:r>
              <a:rPr lang="en-AU" sz="2000" dirty="0" smtClean="0"/>
              <a:t>Feature Types shall have the stereotype &lt;&lt;</a:t>
            </a:r>
            <a:r>
              <a:rPr lang="en-AU" sz="2000" dirty="0" err="1" smtClean="0"/>
              <a:t>FeatureType</a:t>
            </a:r>
            <a:r>
              <a:rPr lang="en-AU" sz="2000" dirty="0" smtClean="0"/>
              <a:t>&gt;&gt;</a:t>
            </a:r>
          </a:p>
          <a:p>
            <a:r>
              <a:rPr lang="en-AU" sz="2000" dirty="0" smtClean="0"/>
              <a:t>Use tagged values to control schema names, namespaces etc.</a:t>
            </a:r>
          </a:p>
          <a:p>
            <a:r>
              <a:rPr lang="en-AU" sz="2000" dirty="0" smtClean="0"/>
              <a:t>Use '</a:t>
            </a:r>
            <a:r>
              <a:rPr lang="en-AU" sz="2000" dirty="0" err="1" smtClean="0"/>
              <a:t>sequenceNumber</a:t>
            </a:r>
            <a:r>
              <a:rPr lang="en-AU" sz="2000" dirty="0" smtClean="0"/>
              <a:t>' tagged values to control attribute order in schema.</a:t>
            </a:r>
          </a:p>
          <a:p>
            <a:r>
              <a:rPr lang="en-AU" sz="2000" dirty="0" smtClean="0"/>
              <a:t>All associations but have role names at the target end.</a:t>
            </a:r>
          </a:p>
          <a:p>
            <a:r>
              <a:rPr lang="en-AU" sz="2000" dirty="0" smtClean="0"/>
              <a:t>Multiplicity (cardinality) must be defined for all role names</a:t>
            </a:r>
          </a:p>
          <a:p>
            <a:r>
              <a:rPr lang="en-AU" sz="2000" dirty="0" smtClean="0"/>
              <a:t>A </a:t>
            </a:r>
            <a:r>
              <a:rPr lang="en-AU" sz="2000" dirty="0" err="1" smtClean="0"/>
              <a:t>DataType</a:t>
            </a:r>
            <a:r>
              <a:rPr lang="en-AU" sz="2000" dirty="0" smtClean="0"/>
              <a:t> cannot be referenced, except by composition (it can't exist in it's own right)</a:t>
            </a:r>
          </a:p>
          <a:p>
            <a:r>
              <a:rPr lang="en-AU" sz="2000" dirty="0" smtClean="0"/>
              <a:t>Etc… ! </a:t>
            </a:r>
          </a:p>
          <a:p>
            <a:endParaRPr lang="en-AU" sz="2000" dirty="0"/>
          </a:p>
          <a:p>
            <a:r>
              <a:rPr lang="en-AU" sz="2000" dirty="0" smtClean="0"/>
              <a:t>Full rules – GML Annex E: </a:t>
            </a:r>
            <a:r>
              <a:rPr lang="en-AU" sz="2000" dirty="0">
                <a:hlinkClick r:id="rId2"/>
              </a:rPr>
              <a:t>http://portal.opengeospatial.org/files/?</a:t>
            </a:r>
            <a:r>
              <a:rPr lang="en-AU" sz="2000" dirty="0" smtClean="0">
                <a:hlinkClick r:id="rId2"/>
              </a:rPr>
              <a:t>artifact_id=20509</a:t>
            </a:r>
            <a:endParaRPr lang="en-AU" sz="2000" dirty="0" smtClean="0"/>
          </a:p>
          <a:p>
            <a:endParaRPr lang="en-AU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3284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400" dirty="0" smtClean="0"/>
              <a:t>Stereotypes  - extensions to UML specifically for developing Application Schema.  (from </a:t>
            </a:r>
            <a:r>
              <a:rPr lang="en-AU" sz="2400" dirty="0" smtClean="0">
                <a:solidFill>
                  <a:srgbClr val="FF0000"/>
                </a:solidFill>
              </a:rPr>
              <a:t>ISO 19103</a:t>
            </a:r>
            <a:r>
              <a:rPr lang="en-AU" sz="2400" dirty="0" smtClean="0"/>
              <a:t>, </a:t>
            </a:r>
            <a:r>
              <a:rPr lang="en-AU" sz="2400" dirty="0" smtClean="0">
                <a:solidFill>
                  <a:srgbClr val="FF0000"/>
                </a:solidFill>
              </a:rPr>
              <a:t>19136</a:t>
            </a:r>
            <a:r>
              <a:rPr lang="en-AU" sz="2400" dirty="0" smtClean="0"/>
              <a:t>)</a:t>
            </a:r>
            <a:endParaRPr lang="en-GB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80728"/>
            <a:ext cx="6973737" cy="52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55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Stereotype cheat sheet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908720"/>
            <a:ext cx="8280920" cy="4683125"/>
          </a:xfrm>
        </p:spPr>
        <p:txBody>
          <a:bodyPr/>
          <a:lstStyle/>
          <a:p>
            <a:r>
              <a:rPr lang="en-AU" sz="2000" dirty="0" smtClean="0"/>
              <a:t>&lt;&lt;</a:t>
            </a:r>
            <a:r>
              <a:rPr lang="en-AU" sz="2000" dirty="0" err="1" smtClean="0"/>
              <a:t>ApplicationSchema</a:t>
            </a:r>
            <a:r>
              <a:rPr lang="en-AU" sz="2000" dirty="0" smtClean="0"/>
              <a:t>&gt;&gt;     - root package in UML model</a:t>
            </a:r>
          </a:p>
          <a:p>
            <a:r>
              <a:rPr lang="en-AU" sz="2000" dirty="0" smtClean="0"/>
              <a:t>&lt;&lt;Leaf&gt;&gt;     </a:t>
            </a:r>
            <a:r>
              <a:rPr lang="en-AU" sz="2000" dirty="0"/>
              <a:t>- </a:t>
            </a:r>
            <a:r>
              <a:rPr lang="en-AU" sz="2000" dirty="0" smtClean="0"/>
              <a:t>sub </a:t>
            </a:r>
            <a:r>
              <a:rPr lang="en-AU" sz="2000" dirty="0"/>
              <a:t>package in UML </a:t>
            </a:r>
            <a:r>
              <a:rPr lang="en-AU" sz="2000" dirty="0" smtClean="0"/>
              <a:t>model</a:t>
            </a:r>
          </a:p>
          <a:p>
            <a:r>
              <a:rPr lang="en-AU" sz="2000" dirty="0" smtClean="0"/>
              <a:t>&lt;&lt;</a:t>
            </a:r>
            <a:r>
              <a:rPr lang="en-AU" sz="2000" dirty="0" err="1" smtClean="0"/>
              <a:t>FeatureType</a:t>
            </a:r>
            <a:r>
              <a:rPr lang="en-AU" sz="2000" dirty="0" smtClean="0"/>
              <a:t>&gt;&gt; - objects that have identity in the model (e.g. "Sensor")</a:t>
            </a:r>
          </a:p>
          <a:p>
            <a:r>
              <a:rPr lang="en-AU" sz="2000" dirty="0" smtClean="0"/>
              <a:t>&lt;&lt;</a:t>
            </a:r>
            <a:r>
              <a:rPr lang="en-AU" sz="2000" dirty="0" err="1" smtClean="0"/>
              <a:t>DataType</a:t>
            </a:r>
            <a:r>
              <a:rPr lang="en-AU" sz="2000" dirty="0" smtClean="0"/>
              <a:t>&gt;&gt; - </a:t>
            </a:r>
            <a:r>
              <a:rPr lang="en-AU" sz="2000" dirty="0" err="1" smtClean="0"/>
              <a:t>obects</a:t>
            </a:r>
            <a:r>
              <a:rPr lang="en-AU" sz="2000" dirty="0" smtClean="0"/>
              <a:t> that don't have identity – basically 'data' (e.g. "50m")</a:t>
            </a:r>
          </a:p>
          <a:p>
            <a:r>
              <a:rPr lang="en-AU" sz="2000" dirty="0" smtClean="0"/>
              <a:t>&lt;&lt;</a:t>
            </a:r>
            <a:r>
              <a:rPr lang="en-AU" sz="2000" dirty="0" err="1" smtClean="0"/>
              <a:t>CodeList</a:t>
            </a:r>
            <a:r>
              <a:rPr lang="en-AU" sz="2000" dirty="0" smtClean="0"/>
              <a:t>&gt;&gt; - A defined vocabulary or dictionary of terms </a:t>
            </a:r>
          </a:p>
          <a:p>
            <a:pPr lvl="1"/>
            <a:r>
              <a:rPr lang="en-AU" sz="1600" dirty="0" smtClean="0"/>
              <a:t>Can often be extended in future. E.g. Names of towns.</a:t>
            </a:r>
          </a:p>
          <a:p>
            <a:r>
              <a:rPr lang="en-AU" sz="2000" dirty="0" smtClean="0"/>
              <a:t>&lt;&lt;Enumeration&gt;&gt; - A limited list of terms that is complete </a:t>
            </a:r>
          </a:p>
          <a:p>
            <a:pPr lvl="1"/>
            <a:r>
              <a:rPr lang="en-AU" sz="1600" dirty="0" smtClean="0"/>
              <a:t>Is complete and unlikely to be extended (e.g. On/Off/Standby)</a:t>
            </a:r>
          </a:p>
          <a:p>
            <a:r>
              <a:rPr lang="en-AU" sz="2000" dirty="0" smtClean="0"/>
              <a:t>&lt;&lt;Union&gt;&gt; - A choice between two or more things</a:t>
            </a:r>
          </a:p>
          <a:p>
            <a:pPr lvl="1"/>
            <a:r>
              <a:rPr lang="en-AU" sz="1600" dirty="0" smtClean="0"/>
              <a:t>E.g. the model may say that the value of X should be either a Y or a Z feature.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58988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400" dirty="0" smtClean="0">
                <a:solidFill>
                  <a:srgbClr val="000000"/>
                </a:solidFill>
              </a:rPr>
              <a:t>Tagged Values  </a:t>
            </a:r>
            <a:r>
              <a:rPr lang="en-AU" sz="2400" dirty="0">
                <a:solidFill>
                  <a:srgbClr val="000000"/>
                </a:solidFill>
              </a:rPr>
              <a:t>- extensions to UML specifically for developing Application Schema.  (from </a:t>
            </a:r>
            <a:r>
              <a:rPr lang="en-AU" sz="2400" dirty="0">
                <a:solidFill>
                  <a:srgbClr val="FF0000"/>
                </a:solidFill>
              </a:rPr>
              <a:t>ISO 19110</a:t>
            </a:r>
            <a:r>
              <a:rPr lang="en-AU" sz="2400" dirty="0">
                <a:solidFill>
                  <a:srgbClr val="000000"/>
                </a:solidFill>
              </a:rPr>
              <a:t>, </a:t>
            </a:r>
            <a:r>
              <a:rPr lang="en-AU" sz="2400" dirty="0">
                <a:solidFill>
                  <a:srgbClr val="FF0000"/>
                </a:solidFill>
              </a:rPr>
              <a:t>19136</a:t>
            </a:r>
            <a:r>
              <a:rPr lang="en-AU" sz="2400" dirty="0">
                <a:solidFill>
                  <a:srgbClr val="000000"/>
                </a:solidFill>
              </a:rPr>
              <a:t>)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954709"/>
            <a:ext cx="4991097" cy="12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6310089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92280" y="1412776"/>
            <a:ext cx="19442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Used to tailor GML schema output.</a:t>
            </a:r>
          </a:p>
          <a:p>
            <a:endParaRPr lang="en-AU" dirty="0">
              <a:latin typeface="Calibri" panose="020F0502020204030204" pitchFamily="34" charset="0"/>
            </a:endParaRPr>
          </a:p>
          <a:p>
            <a:r>
              <a:rPr lang="en-AU" dirty="0" smtClean="0">
                <a:latin typeface="Calibri" panose="020F0502020204030204" pitchFamily="34" charset="0"/>
              </a:rPr>
              <a:t>E.g. File names,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Namespaces,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Attribute ordering.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By reference or by value.</a:t>
            </a:r>
          </a:p>
          <a:p>
            <a:endParaRPr lang="en-AU" dirty="0">
              <a:latin typeface="Calibri" panose="020F0502020204030204" pitchFamily="34" charset="0"/>
            </a:endParaRPr>
          </a:p>
          <a:p>
            <a:r>
              <a:rPr lang="en-AU" dirty="0" smtClean="0">
                <a:latin typeface="Calibri" panose="020F0502020204030204" pitchFamily="34" charset="0"/>
              </a:rPr>
              <a:t>See GML 3.2.1 Annex E for full explanations.</a:t>
            </a:r>
          </a:p>
        </p:txBody>
      </p:sp>
    </p:spTree>
    <p:extLst>
      <p:ext uri="{BB962C8B-B14F-4D97-AF65-F5344CB8AC3E}">
        <p14:creationId xmlns:p14="http://schemas.microsoft.com/office/powerpoint/2010/main" val="35074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Putting it together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So we have a 'meta-model' – the General Feature Model</a:t>
            </a:r>
          </a:p>
          <a:p>
            <a:r>
              <a:rPr lang="en-AU" dirty="0" smtClean="0"/>
              <a:t>We have some rules for application </a:t>
            </a:r>
            <a:r>
              <a:rPr lang="en-AU" dirty="0"/>
              <a:t>s</a:t>
            </a:r>
            <a:r>
              <a:rPr lang="en-AU" dirty="0" smtClean="0"/>
              <a:t>chemas and for converting from UML to GML</a:t>
            </a:r>
          </a:p>
          <a:p>
            <a:r>
              <a:rPr lang="en-AU" dirty="0" smtClean="0"/>
              <a:t>We have a language to express our model (UML)</a:t>
            </a:r>
          </a:p>
          <a:p>
            <a:r>
              <a:rPr lang="en-AU" dirty="0" smtClean="0"/>
              <a:t>We have some ISO standards that contain some pre-defined feature types (and other things)</a:t>
            </a:r>
          </a:p>
          <a:p>
            <a:r>
              <a:rPr lang="en-AU" dirty="0" smtClean="0"/>
              <a:t>What next?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32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ISO </a:t>
            </a:r>
            <a:r>
              <a:rPr lang="en-AU" dirty="0" smtClean="0">
                <a:solidFill>
                  <a:srgbClr val="FF0000"/>
                </a:solidFill>
              </a:rPr>
              <a:t>19109</a:t>
            </a:r>
            <a:r>
              <a:rPr lang="en-AU" dirty="0" smtClean="0">
                <a:solidFill>
                  <a:schemeClr val="tx1"/>
                </a:solidFill>
              </a:rPr>
              <a:t>: Building an information model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5" y="1844824"/>
            <a:ext cx="2973429" cy="4342021"/>
          </a:xfrm>
        </p:spPr>
        <p:txBody>
          <a:bodyPr/>
          <a:lstStyle/>
          <a:p>
            <a:pPr marL="0" indent="0">
              <a:buNone/>
            </a:pPr>
            <a:endParaRPr lang="en-AU" sz="2000" dirty="0" smtClean="0"/>
          </a:p>
          <a:p>
            <a:r>
              <a:rPr lang="en-AU" sz="2000" dirty="0" smtClean="0"/>
              <a:t>Model in terms of the 'General Feature Model'</a:t>
            </a:r>
          </a:p>
          <a:p>
            <a:pPr marL="0" indent="0">
              <a:buNone/>
            </a:pPr>
            <a:endParaRPr lang="en-AU" sz="2000" dirty="0" smtClean="0"/>
          </a:p>
          <a:p>
            <a:r>
              <a:rPr lang="en-AU" sz="2000" dirty="0" smtClean="0"/>
              <a:t>Derive an 'Application Schema</a:t>
            </a:r>
            <a:r>
              <a:rPr lang="en-AU" sz="2000" dirty="0" smtClean="0"/>
              <a:t>' </a:t>
            </a:r>
            <a:endParaRPr lang="en-AU" sz="2000" dirty="0" smtClean="0"/>
          </a:p>
          <a:p>
            <a:pPr marL="0" indent="0">
              <a:buNone/>
            </a:pPr>
            <a:endParaRPr lang="en-AU" sz="2000" dirty="0" smtClean="0"/>
          </a:p>
          <a:p>
            <a:r>
              <a:rPr lang="en-AU" sz="2000" dirty="0" smtClean="0"/>
              <a:t>Encode data</a:t>
            </a:r>
            <a:endParaRPr lang="en-GB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1083177"/>
            <a:ext cx="4417729" cy="50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19572" y="964220"/>
            <a:ext cx="12480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Conceptual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Model</a:t>
            </a: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3316" y="2528227"/>
            <a:ext cx="825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Logical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Model</a:t>
            </a:r>
            <a:endParaRPr lang="en-AU" dirty="0" smtClean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73624" y="4066045"/>
            <a:ext cx="9249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Physical</a:t>
            </a:r>
          </a:p>
          <a:p>
            <a:r>
              <a:rPr lang="en-AU" dirty="0" smtClean="0">
                <a:latin typeface="Calibri" panose="020F0502020204030204" pitchFamily="34" charset="0"/>
              </a:rPr>
              <a:t>Model</a:t>
            </a:r>
            <a:endParaRPr lang="en-AU" dirty="0" smtClean="0">
              <a:latin typeface="Calibri" panose="020F0502020204030204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7726318" y="1634368"/>
            <a:ext cx="2" cy="92788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743815" y="3209392"/>
            <a:ext cx="2" cy="85665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3"/>
          <p:cNvSpPr>
            <a:spLocks noGrp="1"/>
          </p:cNvSpPr>
          <p:nvPr>
            <p:ph sz="half" idx="2"/>
          </p:nvPr>
        </p:nvSpPr>
        <p:spPr>
          <a:xfrm>
            <a:off x="0" y="1340768"/>
            <a:ext cx="2973429" cy="720080"/>
          </a:xfrm>
        </p:spPr>
        <p:txBody>
          <a:bodyPr/>
          <a:lstStyle/>
          <a:p>
            <a:r>
              <a:rPr lang="en-AU" sz="2000" dirty="0" smtClean="0"/>
              <a:t>Start by </a:t>
            </a:r>
            <a:r>
              <a:rPr lang="en-AU" sz="2000" dirty="0" smtClean="0">
                <a:solidFill>
                  <a:srgbClr val="FF0000"/>
                </a:solidFill>
              </a:rPr>
              <a:t>clearly defining the scope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50051" y="2666726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UML</a:t>
            </a:r>
            <a:endParaRPr lang="en-AU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03049" y="3912156"/>
            <a:ext cx="10196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GML App</a:t>
            </a:r>
          </a:p>
          <a:p>
            <a:r>
              <a:rPr lang="en-AU" sz="1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Schema</a:t>
            </a:r>
          </a:p>
          <a:p>
            <a:r>
              <a:rPr lang="en-A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(could be others)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729499" y="4712376"/>
            <a:ext cx="2" cy="85665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466617" y="5569029"/>
            <a:ext cx="620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Data</a:t>
            </a:r>
            <a:endParaRPr lang="en-AU" dirty="0" smtClean="0">
              <a:latin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34566" y="5140702"/>
            <a:ext cx="11787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XML </a:t>
            </a:r>
            <a:r>
              <a:rPr lang="en-A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instances,</a:t>
            </a:r>
          </a:p>
          <a:p>
            <a:r>
              <a:rPr lang="en-AU" sz="1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Database records</a:t>
            </a:r>
            <a:r>
              <a:rPr lang="en-A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,</a:t>
            </a:r>
          </a:p>
          <a:p>
            <a:r>
              <a:rPr lang="en-A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… etc..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50259" y="1610551"/>
            <a:ext cx="1295990" cy="648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WIGOS </a:t>
            </a:r>
            <a:r>
              <a:rPr lang="en-AU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Obs</a:t>
            </a:r>
            <a:r>
              <a:rPr lang="en-AU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Doc?</a:t>
            </a:r>
            <a:endParaRPr lang="en-AU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5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Re-using the ISO models in practice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We can reference items from ISO models in our model (drag and drop in Enterprise Architect)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20338"/>
            <a:ext cx="5964237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83127" y="2210738"/>
            <a:ext cx="2016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From ISO 19156 (Observations &amp; Measurements)</a:t>
            </a:r>
            <a:endParaRPr lang="en-GB" sz="1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8304" y="2182995"/>
            <a:ext cx="16532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From ISO 19103 (Conceptual Schema Language)</a:t>
            </a:r>
            <a:endParaRPr lang="en-GB" sz="1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4437112"/>
            <a:ext cx="13681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Feature Type defined in WMO METCE</a:t>
            </a:r>
            <a:endParaRPr lang="en-GB" sz="1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76560" y="5301208"/>
            <a:ext cx="117110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000655" y="2753439"/>
            <a:ext cx="293828" cy="5536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277754" y="2933130"/>
            <a:ext cx="360040" cy="3414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716602" y="2933130"/>
            <a:ext cx="415238" cy="36751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220072" y="4541404"/>
            <a:ext cx="39239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This METCE Feature Type is defined according to the Rules for Application Schema and it conforms to the General Feature Model. </a:t>
            </a:r>
          </a:p>
          <a:p>
            <a:r>
              <a:rPr lang="en-AU" sz="14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It inherits from ISO 19156 (</a:t>
            </a:r>
            <a:r>
              <a:rPr lang="en-AU" sz="1400" dirty="0" err="1" smtClean="0">
                <a:solidFill>
                  <a:srgbClr val="7030A0"/>
                </a:solidFill>
                <a:latin typeface="Calibri" panose="020F0502020204030204" pitchFamily="34" charset="0"/>
              </a:rPr>
              <a:t>OM_Process</a:t>
            </a:r>
            <a:r>
              <a:rPr lang="en-AU" sz="14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). </a:t>
            </a:r>
          </a:p>
          <a:p>
            <a:r>
              <a:rPr lang="en-AU" sz="1400" dirty="0">
                <a:solidFill>
                  <a:srgbClr val="7030A0"/>
                </a:solidFill>
                <a:latin typeface="Calibri" panose="020F0502020204030204" pitchFamily="34" charset="0"/>
              </a:rPr>
              <a:t>I</a:t>
            </a:r>
            <a:r>
              <a:rPr lang="en-AU" sz="14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t has properties defined which are expressed using types defined in 19156 and 19103 (</a:t>
            </a:r>
            <a:r>
              <a:rPr lang="en-AU" sz="1400" dirty="0" err="1" smtClean="0">
                <a:solidFill>
                  <a:srgbClr val="7030A0"/>
                </a:solidFill>
                <a:latin typeface="Calibri" panose="020F0502020204030204" pitchFamily="34" charset="0"/>
              </a:rPr>
              <a:t>NamedValue</a:t>
            </a:r>
            <a:r>
              <a:rPr lang="en-AU" sz="14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 and </a:t>
            </a:r>
            <a:r>
              <a:rPr lang="en-AU" sz="1400" dirty="0" err="1" smtClean="0">
                <a:solidFill>
                  <a:srgbClr val="7030A0"/>
                </a:solidFill>
                <a:latin typeface="Calibri" panose="020F0502020204030204" pitchFamily="34" charset="0"/>
              </a:rPr>
              <a:t>GenericName</a:t>
            </a:r>
            <a:r>
              <a:rPr lang="en-AU" sz="14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)</a:t>
            </a:r>
            <a:endParaRPr lang="en-GB" sz="14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164890" y="5301208"/>
            <a:ext cx="983174" cy="1075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86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Introduction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This presentation will look at the </a:t>
            </a:r>
            <a:r>
              <a:rPr lang="en-AU" dirty="0" smtClean="0"/>
              <a:t>ISO </a:t>
            </a:r>
            <a:r>
              <a:rPr lang="en-AU" dirty="0" smtClean="0"/>
              <a:t>standards for conceptual modelling that provide context and structure to the data modelling we are doing</a:t>
            </a:r>
            <a:r>
              <a:rPr lang="en-AU" dirty="0" smtClean="0"/>
              <a:t>.</a:t>
            </a:r>
          </a:p>
          <a:p>
            <a:endParaRPr lang="en-AU" dirty="0" smtClean="0"/>
          </a:p>
          <a:p>
            <a:r>
              <a:rPr lang="en-AU" dirty="0" smtClean="0"/>
              <a:t>These standards are quite detailed (and long!) – this presentation </a:t>
            </a:r>
            <a:r>
              <a:rPr lang="en-AU" dirty="0" smtClean="0"/>
              <a:t>aims to </a:t>
            </a:r>
            <a:r>
              <a:rPr lang="en-AU" dirty="0" smtClean="0"/>
              <a:t>raise awareness and highlight the key principles</a:t>
            </a:r>
            <a:r>
              <a:rPr lang="en-AU" dirty="0" smtClean="0"/>
              <a:t>.</a:t>
            </a:r>
            <a:endParaRPr lang="en-AU" dirty="0" smtClean="0"/>
          </a:p>
          <a:p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307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Using ISO in models gives us GML encodings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908720"/>
            <a:ext cx="3703638" cy="4683125"/>
          </a:xfrm>
        </p:spPr>
        <p:txBody>
          <a:bodyPr/>
          <a:lstStyle/>
          <a:p>
            <a:r>
              <a:rPr lang="en-AU" sz="2000" dirty="0" smtClean="0">
                <a:solidFill>
                  <a:srgbClr val="FF0000"/>
                </a:solidFill>
              </a:rPr>
              <a:t>ISO 19108 UML model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3968" y="908720"/>
            <a:ext cx="4860032" cy="4683125"/>
          </a:xfrm>
        </p:spPr>
        <p:txBody>
          <a:bodyPr/>
          <a:lstStyle/>
          <a:p>
            <a:r>
              <a:rPr lang="en-AU" sz="2000" dirty="0" smtClean="0">
                <a:solidFill>
                  <a:srgbClr val="FF0000"/>
                </a:solidFill>
              </a:rPr>
              <a:t>GML </a:t>
            </a:r>
            <a:r>
              <a:rPr lang="en-AU" sz="2000" dirty="0" smtClean="0">
                <a:solidFill>
                  <a:srgbClr val="FF0000"/>
                </a:solidFill>
              </a:rPr>
              <a:t>Schema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5421078"/>
            <a:ext cx="5919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GML has done the hard work </a:t>
            </a:r>
            <a:r>
              <a:rPr lang="en-AU" dirty="0" smtClean="0">
                <a:latin typeface="Calibri" panose="020F0502020204030204" pitchFamily="34" charset="0"/>
              </a:rPr>
              <a:t>of defining the encoding details</a:t>
            </a:r>
            <a:endParaRPr lang="en-AU" dirty="0" smtClean="0">
              <a:latin typeface="Calibri" panose="020F0502020204030204" pitchFamily="34" charset="0"/>
            </a:endParaRPr>
          </a:p>
          <a:p>
            <a:r>
              <a:rPr lang="en-GB" dirty="0" smtClean="0">
                <a:latin typeface="Calibri" panose="020F0502020204030204" pitchFamily="34" charset="0"/>
                <a:hlinkClick r:id="rId2"/>
              </a:rPr>
              <a:t>http</a:t>
            </a:r>
            <a:r>
              <a:rPr lang="en-GB" dirty="0">
                <a:latin typeface="Calibri" panose="020F0502020204030204" pitchFamily="34" charset="0"/>
                <a:hlinkClick r:id="rId2"/>
              </a:rPr>
              <a:t>://schemas.opengis.net/gml/3.2.1</a:t>
            </a:r>
            <a:r>
              <a:rPr lang="en-GB" dirty="0" smtClean="0">
                <a:latin typeface="Calibri" panose="020F0502020204030204" pitchFamily="34" charset="0"/>
                <a:hlinkClick r:id="rId2"/>
              </a:rPr>
              <a:t>/</a:t>
            </a:r>
            <a:r>
              <a:rPr lang="en-GB" dirty="0" smtClean="0">
                <a:latin typeface="Calibri" panose="020F0502020204030204" pitchFamily="34" charset="0"/>
              </a:rPr>
              <a:t> </a:t>
            </a:r>
            <a:endParaRPr lang="en-GB" dirty="0">
              <a:latin typeface="Calibri" panose="020F050202020403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3989730" cy="32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258" y="1364440"/>
            <a:ext cx="512445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 txBox="1">
            <a:spLocks/>
          </p:cNvSpPr>
          <p:nvPr/>
        </p:nvSpPr>
        <p:spPr bwMode="auto">
          <a:xfrm>
            <a:off x="3563887" y="4149078"/>
            <a:ext cx="5498827" cy="1595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34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9906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752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Arial" charset="0"/>
              </a:defRPr>
            </a:lvl4pPr>
            <a:lvl5pPr marL="22098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Arial" charset="0"/>
              </a:defRPr>
            </a:lvl5pPr>
            <a:lvl6pPr marL="26670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6pPr>
            <a:lvl7pPr marL="31242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7pPr>
            <a:lvl8pPr marL="35814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8pPr>
            <a:lvl9pPr marL="4038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AU" sz="2000" kern="0" dirty="0" smtClean="0">
                <a:solidFill>
                  <a:srgbClr val="FF0000"/>
                </a:solidFill>
              </a:rPr>
              <a:t>GML Encoding Example</a:t>
            </a:r>
          </a:p>
          <a:p>
            <a:pPr marL="0" indent="0">
              <a:buNone/>
            </a:pPr>
            <a:r>
              <a:rPr lang="en-GB" sz="1200" dirty="0" smtClean="0"/>
              <a:t>&lt;</a:t>
            </a:r>
            <a:r>
              <a:rPr lang="en-GB" sz="1200" dirty="0" err="1" smtClean="0"/>
              <a:t>gml:TimePeriod</a:t>
            </a:r>
            <a:r>
              <a:rPr lang="en-GB" sz="1200" dirty="0" smtClean="0"/>
              <a:t> </a:t>
            </a:r>
            <a:r>
              <a:rPr lang="en-GB" sz="1200" dirty="0" err="1"/>
              <a:t>gml:id</a:t>
            </a:r>
            <a:r>
              <a:rPr lang="en-GB" sz="1200" dirty="0" smtClean="0"/>
              <a:t>="t-ipet-mdrd-2-meeting"&gt; </a:t>
            </a:r>
          </a:p>
          <a:p>
            <a:pPr marL="0" indent="0">
              <a:buNone/>
            </a:pPr>
            <a:r>
              <a:rPr lang="en-GB" sz="1200" dirty="0"/>
              <a:t>	</a:t>
            </a:r>
            <a:r>
              <a:rPr lang="en-GB" sz="1200" dirty="0" smtClean="0"/>
              <a:t>&lt;</a:t>
            </a:r>
            <a:r>
              <a:rPr lang="en-GB" sz="1200" dirty="0" err="1" smtClean="0"/>
              <a:t>gml:beginPosition</a:t>
            </a:r>
            <a:r>
              <a:rPr lang="en-GB" sz="1200" dirty="0" smtClean="0"/>
              <a:t>&gt;2015-06-21T23:00Z&lt;/</a:t>
            </a:r>
            <a:r>
              <a:rPr lang="en-GB" sz="1200" dirty="0" err="1"/>
              <a:t>gml:beginPosition</a:t>
            </a:r>
            <a:r>
              <a:rPr lang="en-GB" sz="1200" dirty="0"/>
              <a:t>&gt; </a:t>
            </a:r>
            <a:r>
              <a:rPr lang="en-GB" sz="1200" dirty="0" smtClean="0"/>
              <a:t>	&lt;</a:t>
            </a:r>
            <a:r>
              <a:rPr lang="en-GB" sz="1200" dirty="0" err="1" smtClean="0"/>
              <a:t>gml:endPosition</a:t>
            </a:r>
            <a:r>
              <a:rPr lang="en-GB" sz="1200" dirty="0" smtClean="0"/>
              <a:t>&gt;2015-06-25T07:00Z&lt;/</a:t>
            </a:r>
            <a:r>
              <a:rPr lang="en-GB" sz="1200" dirty="0" err="1"/>
              <a:t>gml:endPosition</a:t>
            </a:r>
            <a:r>
              <a:rPr lang="en-GB" sz="1200" dirty="0"/>
              <a:t>&gt; </a:t>
            </a:r>
            <a:r>
              <a:rPr lang="en-GB" sz="1200" dirty="0" smtClean="0"/>
              <a:t>&lt;/</a:t>
            </a:r>
            <a:r>
              <a:rPr lang="en-GB" sz="1200" dirty="0" err="1"/>
              <a:t>gml:TimePeriod</a:t>
            </a:r>
            <a:r>
              <a:rPr lang="en-GB" sz="1200" dirty="0"/>
              <a:t>&gt;</a:t>
            </a:r>
            <a:endParaRPr lang="en-GB" sz="12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0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196752"/>
            <a:ext cx="9505056" cy="4683125"/>
          </a:xfrm>
        </p:spPr>
        <p:txBody>
          <a:bodyPr/>
          <a:lstStyle/>
          <a:p>
            <a:r>
              <a:rPr lang="en-AU" sz="2400" dirty="0" smtClean="0"/>
              <a:t>Introduced the ISO standards and General Feature </a:t>
            </a:r>
            <a:r>
              <a:rPr lang="en-AU" sz="2400" dirty="0" smtClean="0"/>
              <a:t>Model</a:t>
            </a:r>
          </a:p>
          <a:p>
            <a:r>
              <a:rPr lang="en-AU" sz="2400" dirty="0" smtClean="0"/>
              <a:t>Looked at re-using ISO models</a:t>
            </a:r>
            <a:endParaRPr lang="en-AU" sz="2400" dirty="0" smtClean="0"/>
          </a:p>
          <a:p>
            <a:r>
              <a:rPr lang="en-AU" sz="2400" dirty="0" smtClean="0"/>
              <a:t>Looked into UML to GML encoding </a:t>
            </a:r>
            <a:r>
              <a:rPr lang="en-AU" sz="2400" dirty="0" smtClean="0"/>
              <a:t>Rules (GML Annex E)</a:t>
            </a:r>
            <a:endParaRPr lang="en-AU" sz="2400" dirty="0" smtClean="0"/>
          </a:p>
          <a:p>
            <a:r>
              <a:rPr lang="en-AU" sz="2400" dirty="0" smtClean="0"/>
              <a:t>Looked at Stereotypes and Tagged </a:t>
            </a:r>
            <a:r>
              <a:rPr lang="en-AU" sz="2400" dirty="0" smtClean="0"/>
              <a:t>Values</a:t>
            </a:r>
          </a:p>
          <a:p>
            <a:r>
              <a:rPr lang="en-AU" sz="2400" dirty="0" smtClean="0"/>
              <a:t>Next </a:t>
            </a:r>
            <a:r>
              <a:rPr lang="en-AU" sz="2400" dirty="0" smtClean="0"/>
              <a:t>presentation will be more of the practice and less of the </a:t>
            </a:r>
            <a:r>
              <a:rPr lang="en-AU" sz="2400" dirty="0" smtClean="0"/>
              <a:t>theory</a:t>
            </a:r>
          </a:p>
          <a:p>
            <a:r>
              <a:rPr lang="en-AU" sz="2400" dirty="0" smtClean="0">
                <a:solidFill>
                  <a:srgbClr val="FF0000"/>
                </a:solidFill>
              </a:rPr>
              <a:t>References</a:t>
            </a:r>
            <a:r>
              <a:rPr lang="en-AU" sz="2400" dirty="0">
                <a:solidFill>
                  <a:srgbClr val="FF0000"/>
                </a:solidFill>
              </a:rPr>
              <a:t>:</a:t>
            </a:r>
            <a:r>
              <a:rPr lang="en-AU" sz="2400" dirty="0"/>
              <a:t> </a:t>
            </a:r>
            <a:endParaRPr lang="en-AU" sz="2400" dirty="0" smtClean="0"/>
          </a:p>
          <a:p>
            <a:pPr lvl="1"/>
            <a:r>
              <a:rPr lang="en-AU" sz="1600" dirty="0" smtClean="0"/>
              <a:t>GML 3.2.1 Annexes </a:t>
            </a:r>
            <a:r>
              <a:rPr lang="en-AU" sz="1600" dirty="0"/>
              <a:t>D &amp; E in particular are </a:t>
            </a:r>
            <a:r>
              <a:rPr lang="en-AU" sz="1600" dirty="0" smtClean="0"/>
              <a:t>very useful</a:t>
            </a:r>
          </a:p>
          <a:p>
            <a:pPr lvl="2"/>
            <a:r>
              <a:rPr lang="en-GB" sz="1600" dirty="0">
                <a:hlinkClick r:id="rId2"/>
              </a:rPr>
              <a:t>http://portal.opengeospatial.org/files/?</a:t>
            </a:r>
            <a:r>
              <a:rPr lang="en-GB" sz="1600" dirty="0" smtClean="0">
                <a:hlinkClick r:id="rId2"/>
              </a:rPr>
              <a:t>artifact_id=20509</a:t>
            </a:r>
            <a:endParaRPr lang="en-AU" sz="1600" dirty="0" smtClean="0"/>
          </a:p>
          <a:p>
            <a:pPr lvl="1"/>
            <a:r>
              <a:rPr lang="en-AU" sz="1600" dirty="0" smtClean="0"/>
              <a:t>ISO 19101 for the overall Geographic Information Reference </a:t>
            </a:r>
            <a:r>
              <a:rPr lang="en-AU" sz="1600" dirty="0"/>
              <a:t>M</a:t>
            </a:r>
            <a:r>
              <a:rPr lang="en-AU" sz="1600" dirty="0" smtClean="0"/>
              <a:t>odel</a:t>
            </a:r>
          </a:p>
          <a:p>
            <a:pPr lvl="1"/>
            <a:r>
              <a:rPr lang="en-AU" sz="1600" dirty="0" smtClean="0"/>
              <a:t>ISO 19109 for the General Feature Model</a:t>
            </a:r>
          </a:p>
          <a:p>
            <a:pPr lvl="1"/>
            <a:r>
              <a:rPr lang="en-AU" sz="1600" dirty="0" smtClean="0"/>
              <a:t>See also OGC </a:t>
            </a:r>
            <a:r>
              <a:rPr lang="en-AU" sz="1600" dirty="0"/>
              <a:t>Abstract Specifications (free</a:t>
            </a:r>
            <a:r>
              <a:rPr lang="en-AU" sz="1600" dirty="0" smtClean="0"/>
              <a:t>) for further discussion </a:t>
            </a:r>
          </a:p>
          <a:p>
            <a:pPr lvl="2"/>
            <a:r>
              <a:rPr lang="en-AU" sz="1600" dirty="0" smtClean="0">
                <a:hlinkClick r:id="rId3"/>
              </a:rPr>
              <a:t>http://www.opengeospatial.org/standards/as</a:t>
            </a:r>
            <a:endParaRPr lang="en-AU" sz="1600" dirty="0" smtClean="0"/>
          </a:p>
          <a:p>
            <a:pPr lvl="1"/>
            <a:endParaRPr lang="en-AU" sz="2400" dirty="0"/>
          </a:p>
          <a:p>
            <a:endParaRPr lang="en-AU" sz="2400" dirty="0" smtClean="0"/>
          </a:p>
          <a:p>
            <a:endParaRPr lang="en-AU" sz="24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748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>
                <a:solidFill>
                  <a:srgbClr val="000000"/>
                </a:solidFill>
              </a:rPr>
              <a:pPr/>
              <a:t>22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4221088"/>
            <a:ext cx="8713787" cy="792162"/>
          </a:xfrm>
        </p:spPr>
        <p:txBody>
          <a:bodyPr/>
          <a:lstStyle/>
          <a:p>
            <a:r>
              <a:rPr lang="en-GB" altLang="en-US" smtClean="0"/>
              <a:t>Thank you for your attention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30213" y="4005064"/>
            <a:ext cx="8713787" cy="1944886"/>
          </a:xfrm>
        </p:spPr>
        <p:txBody>
          <a:bodyPr/>
          <a:lstStyle/>
          <a:p>
            <a:r>
              <a:rPr lang="en-GB" altLang="en-US" dirty="0" smtClean="0"/>
              <a:t>Dominic Lowe</a:t>
            </a:r>
          </a:p>
          <a:p>
            <a:r>
              <a:rPr lang="en-AU" altLang="en-US" dirty="0" smtClean="0"/>
              <a:t>d.lowe@bom.gov.au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437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/>
              <a:t>Established Standards for Information Modelling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52475"/>
            <a:ext cx="4536504" cy="4525963"/>
          </a:xfrm>
        </p:spPr>
        <p:txBody>
          <a:bodyPr/>
          <a:lstStyle/>
          <a:p>
            <a:pPr marL="0" indent="0"/>
            <a:r>
              <a:rPr lang="en-US" altLang="en-US" sz="2400" b="1" dirty="0" smtClean="0"/>
              <a:t> ISO TC 211 - </a:t>
            </a:r>
            <a:r>
              <a:rPr lang="en-GB" altLang="en-US" sz="2400" b="1" dirty="0" smtClean="0"/>
              <a:t>Geographic information/</a:t>
            </a:r>
            <a:r>
              <a:rPr lang="en-GB" altLang="en-US" sz="2400" b="1" dirty="0" err="1" smtClean="0"/>
              <a:t>Geomatics</a:t>
            </a:r>
            <a:endParaRPr lang="en-US" altLang="en-US" sz="2400" dirty="0"/>
          </a:p>
          <a:p>
            <a:pPr marL="457200" lvl="1" indent="0"/>
            <a:r>
              <a:rPr lang="en-US" altLang="en-US" sz="2000" dirty="0" smtClean="0"/>
              <a:t> Extensive, </a:t>
            </a:r>
            <a:r>
              <a:rPr lang="en-US" altLang="en-US" sz="2000" dirty="0" smtClean="0">
                <a:solidFill>
                  <a:srgbClr val="FF0000"/>
                </a:solidFill>
              </a:rPr>
              <a:t>mostly abstract</a:t>
            </a:r>
            <a:r>
              <a:rPr lang="en-US" altLang="en-US" sz="2000" dirty="0" smtClean="0"/>
              <a:t>, model for geographic information and services</a:t>
            </a:r>
          </a:p>
        </p:txBody>
      </p:sp>
      <p:sp>
        <p:nvSpPr>
          <p:cNvPr id="14340" name="Content Placeholder 3"/>
          <p:cNvSpPr>
            <a:spLocks noGrp="1"/>
          </p:cNvSpPr>
          <p:nvPr>
            <p:ph sz="half" idx="2"/>
          </p:nvPr>
        </p:nvSpPr>
        <p:spPr>
          <a:xfrm>
            <a:off x="4499992" y="980728"/>
            <a:ext cx="4495800" cy="4525963"/>
          </a:xfrm>
        </p:spPr>
        <p:txBody>
          <a:bodyPr/>
          <a:lstStyle/>
          <a:p>
            <a:pPr marL="0" indent="0">
              <a:defRPr/>
            </a:pPr>
            <a:r>
              <a:rPr lang="en-US" b="1" dirty="0" smtClean="0"/>
              <a:t> </a:t>
            </a:r>
            <a:r>
              <a:rPr lang="en-US" sz="2400" b="1" dirty="0" smtClean="0"/>
              <a:t>OGC - Open Geospatial Consortium</a:t>
            </a:r>
          </a:p>
          <a:p>
            <a:pPr marL="457200" lvl="1" indent="0"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Implementation </a:t>
            </a:r>
            <a:r>
              <a:rPr lang="en-US" sz="2000" dirty="0" smtClean="0"/>
              <a:t>of many ISO concepts</a:t>
            </a:r>
          </a:p>
          <a:p>
            <a:pPr marL="457200" lvl="1" indent="0">
              <a:defRPr/>
            </a:pPr>
            <a:r>
              <a:rPr lang="en-US" sz="2000" dirty="0" smtClean="0"/>
              <a:t>Particularly around web services and information/data</a:t>
            </a:r>
          </a:p>
          <a:p>
            <a:pPr marL="457200" lvl="1" indent="0">
              <a:defRPr/>
            </a:pPr>
            <a:r>
              <a:rPr lang="en-US" sz="2000" dirty="0" smtClean="0"/>
              <a:t>Note that some of the OGC implementation standards are also ISO standards (e.g. GML 3.2.1 is the same as ISO 19136)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820394"/>
            <a:ext cx="1019175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25144"/>
            <a:ext cx="26384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144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 smtClean="0"/>
              <a:t>ISO </a:t>
            </a:r>
            <a:r>
              <a:rPr lang="en-US" altLang="en-US" dirty="0" smtClean="0">
                <a:solidFill>
                  <a:srgbClr val="FF0000"/>
                </a:solidFill>
              </a:rPr>
              <a:t>19101</a:t>
            </a:r>
            <a:r>
              <a:rPr lang="en-US" altLang="en-US" dirty="0" smtClean="0"/>
              <a:t> Geographic Information Reference Model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124744"/>
            <a:ext cx="8639175" cy="4678363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It starts… "</a:t>
            </a:r>
            <a:r>
              <a:rPr lang="en-US" dirty="0"/>
              <a:t>Every comprehensive standardization effort needs a reference </a:t>
            </a:r>
            <a:r>
              <a:rPr lang="en-US" dirty="0" smtClean="0"/>
              <a:t>model…"</a:t>
            </a:r>
            <a:endParaRPr lang="en-US" alt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56" y="2132856"/>
            <a:ext cx="7724012" cy="41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01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2348" y="219998"/>
            <a:ext cx="83529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000" b="1" kern="0" dirty="0" smtClean="0">
                <a:solidFill>
                  <a:srgbClr val="000000"/>
                </a:solidFill>
                <a:latin typeface="Arial" charset="0"/>
                <a:ea typeface="+mj-ea"/>
                <a:cs typeface="+mj-cs"/>
              </a:rPr>
              <a:t>Some of the ISO TC211 Suite of standards… </a:t>
            </a:r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7602537" cy="5549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372200" y="908720"/>
            <a:ext cx="2699792" cy="31393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libri" panose="020F0502020204030204" pitchFamily="34" charset="0"/>
              </a:rPr>
              <a:t>The ISO standards can be considered to be a </a:t>
            </a:r>
            <a:r>
              <a:rPr lang="en-AU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re-useable resource </a:t>
            </a:r>
            <a:r>
              <a:rPr lang="en-AU" dirty="0" smtClean="0">
                <a:latin typeface="Calibri" panose="020F0502020204030204" pitchFamily="34" charset="0"/>
              </a:rPr>
              <a:t>for our models – particularly around the representation of space, time, geometries etc.</a:t>
            </a:r>
          </a:p>
          <a:p>
            <a:endParaRPr lang="en-AU" dirty="0">
              <a:latin typeface="Calibri" panose="020F0502020204030204" pitchFamily="34" charset="0"/>
            </a:endParaRPr>
          </a:p>
          <a:p>
            <a:r>
              <a:rPr lang="en-AU" dirty="0" smtClean="0">
                <a:latin typeface="Calibri" panose="020F0502020204030204" pitchFamily="34" charset="0"/>
              </a:rPr>
              <a:t>As well as defining core concepts like features, coverages, observations.</a:t>
            </a: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84731" y="6016475"/>
            <a:ext cx="19068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>
                <a:latin typeface="Calibri" panose="020F0502020204030204" pitchFamily="34" charset="0"/>
              </a:rPr>
              <a:t>Source: Wikipedia </a:t>
            </a:r>
            <a:r>
              <a:rPr lang="en-AU" sz="1400" dirty="0" smtClean="0">
                <a:latin typeface="Calibri" panose="020F0502020204030204" pitchFamily="34" charset="0"/>
              </a:rPr>
              <a:t>2015</a:t>
            </a:r>
            <a:endParaRPr lang="en-GB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69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Conceptual Modelling in the ISO standards</a:t>
            </a:r>
            <a:br>
              <a:rPr lang="en-AU" dirty="0" smtClean="0"/>
            </a:br>
            <a:r>
              <a:rPr lang="en-AU" dirty="0" smtClean="0"/>
              <a:t>ISO </a:t>
            </a:r>
            <a:r>
              <a:rPr lang="en-AU" dirty="0" smtClean="0">
                <a:solidFill>
                  <a:srgbClr val="FF0000"/>
                </a:solidFill>
              </a:rPr>
              <a:t>19109</a:t>
            </a:r>
            <a:r>
              <a:rPr lang="en-AU" dirty="0" smtClean="0"/>
              <a:t> – Rules for Application Schema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AU" dirty="0" smtClean="0"/>
              <a:t>Two main topics of interest:</a:t>
            </a:r>
          </a:p>
          <a:p>
            <a:pPr lvl="1"/>
            <a:r>
              <a:rPr lang="en-AU" dirty="0" smtClean="0"/>
              <a:t>The </a:t>
            </a:r>
            <a:r>
              <a:rPr lang="en-AU" b="1" dirty="0" smtClean="0"/>
              <a:t>General Feature Model</a:t>
            </a:r>
          </a:p>
          <a:p>
            <a:pPr lvl="1"/>
            <a:r>
              <a:rPr lang="en-AU" b="1" dirty="0" smtClean="0"/>
              <a:t>Rules for modelling</a:t>
            </a:r>
            <a:r>
              <a:rPr lang="en-AU" dirty="0" smtClean="0"/>
              <a:t> </a:t>
            </a:r>
            <a:r>
              <a:rPr lang="en-AU" b="1" dirty="0" smtClean="0"/>
              <a:t>Application Schema </a:t>
            </a:r>
            <a:r>
              <a:rPr lang="en-AU" dirty="0" smtClean="0"/>
              <a:t>in UML</a:t>
            </a:r>
          </a:p>
          <a:p>
            <a:endParaRPr lang="en-AU" dirty="0"/>
          </a:p>
          <a:p>
            <a:endParaRPr lang="en-AU" dirty="0" smtClean="0"/>
          </a:p>
          <a:p>
            <a:r>
              <a:rPr lang="en-AU" dirty="0" smtClean="0"/>
              <a:t>Or in other words:</a:t>
            </a:r>
          </a:p>
          <a:p>
            <a:pPr lvl="1"/>
            <a:r>
              <a:rPr lang="en-AU" dirty="0" smtClean="0"/>
              <a:t>What is our agreed 'meta-model'?</a:t>
            </a:r>
          </a:p>
          <a:p>
            <a:pPr lvl="1"/>
            <a:r>
              <a:rPr lang="en-AU" dirty="0" smtClean="0"/>
              <a:t>What should a conformant </a:t>
            </a:r>
            <a:r>
              <a:rPr lang="en-AU" dirty="0" smtClean="0"/>
              <a:t>information </a:t>
            </a:r>
            <a:r>
              <a:rPr lang="en-AU" dirty="0" smtClean="0"/>
              <a:t>model </a:t>
            </a:r>
            <a:r>
              <a:rPr lang="en-AU" dirty="0" smtClean="0"/>
              <a:t>look like?</a:t>
            </a:r>
          </a:p>
          <a:p>
            <a:pPr marL="457200" lvl="1" indent="0">
              <a:buNone/>
            </a:pPr>
            <a:endParaRPr lang="en-AU" dirty="0" smtClean="0"/>
          </a:p>
          <a:p>
            <a:pPr marL="457200" lvl="1" indent="0">
              <a:buNone/>
            </a:pPr>
            <a:endParaRPr lang="en-AU" dirty="0" smtClean="0"/>
          </a:p>
          <a:p>
            <a:pPr lvl="1"/>
            <a:endParaRPr lang="en-AU" dirty="0"/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41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The General Feature </a:t>
            </a:r>
            <a:r>
              <a:rPr lang="en-AU" dirty="0" smtClean="0"/>
              <a:t>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980728"/>
            <a:ext cx="8208912" cy="4683125"/>
          </a:xfrm>
        </p:spPr>
        <p:txBody>
          <a:bodyPr/>
          <a:lstStyle/>
          <a:p>
            <a:r>
              <a:rPr lang="en-AU" sz="2000" dirty="0"/>
              <a:t>Aim: </a:t>
            </a:r>
            <a:r>
              <a:rPr lang="en-AU" sz="2000" dirty="0" smtClean="0"/>
              <a:t>to be aware </a:t>
            </a:r>
            <a:r>
              <a:rPr lang="en-AU" sz="2000" dirty="0"/>
              <a:t>of </a:t>
            </a:r>
            <a:r>
              <a:rPr lang="en-AU" sz="2000" dirty="0" smtClean="0"/>
              <a:t>main concepts of the </a:t>
            </a:r>
            <a:r>
              <a:rPr lang="en-AU" sz="2000" dirty="0"/>
              <a:t>General Feature Model</a:t>
            </a:r>
            <a:r>
              <a:rPr lang="en-AU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"A </a:t>
            </a:r>
            <a:r>
              <a:rPr lang="en-US" sz="2000" i="1" dirty="0"/>
              <a:t>feature</a:t>
            </a:r>
            <a:r>
              <a:rPr lang="en-US" sz="2000" dirty="0"/>
              <a:t> is an abstraction of real-world </a:t>
            </a:r>
            <a:r>
              <a:rPr lang="en-US" sz="2000" dirty="0" smtClean="0"/>
              <a:t>phenomena"</a:t>
            </a:r>
          </a:p>
          <a:p>
            <a:pPr lvl="1"/>
            <a:r>
              <a:rPr lang="en-US" sz="1600" dirty="0" smtClean="0"/>
              <a:t>Concept of feature is not restricted to 'vector' features.</a:t>
            </a:r>
          </a:p>
          <a:p>
            <a:pPr lvl="1"/>
            <a:r>
              <a:rPr lang="en-US" sz="1600" dirty="0" smtClean="0"/>
              <a:t>A feature could be an Observation, a Sensor, a Station, a Road, a </a:t>
            </a:r>
            <a:r>
              <a:rPr lang="en-US" sz="1600" dirty="0" smtClean="0"/>
              <a:t>Coverage... Pretty much anything.</a:t>
            </a:r>
            <a:endParaRPr lang="en-US" sz="1600" dirty="0" smtClean="0"/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We are aiming to identify the feature types needed for WIGOS Observation Metadata</a:t>
            </a:r>
          </a:p>
          <a:p>
            <a:pPr lvl="1"/>
            <a:endParaRPr lang="en-US" sz="1600" dirty="0"/>
          </a:p>
          <a:p>
            <a:r>
              <a:rPr lang="en-US" sz="2000" dirty="0"/>
              <a:t>The </a:t>
            </a:r>
            <a:r>
              <a:rPr lang="en-US" sz="2000" dirty="0">
                <a:solidFill>
                  <a:srgbClr val="FF0000"/>
                </a:solidFill>
              </a:rPr>
              <a:t>GFM defines the structure for classifying features</a:t>
            </a:r>
            <a:r>
              <a:rPr lang="en-US" sz="2000" dirty="0"/>
              <a:t> that we need to keep in mind when we make </a:t>
            </a:r>
            <a:r>
              <a:rPr lang="en-US" sz="2000" dirty="0" smtClean="0"/>
              <a:t>our </a:t>
            </a:r>
            <a:r>
              <a:rPr lang="en-GB" sz="2000" dirty="0" smtClean="0"/>
              <a:t>application </a:t>
            </a:r>
            <a:r>
              <a:rPr lang="en-GB" sz="2000" dirty="0"/>
              <a:t>schema in UML</a:t>
            </a:r>
            <a:r>
              <a:rPr lang="en-GB" sz="2000" dirty="0" smtClean="0"/>
              <a:t>.</a:t>
            </a:r>
          </a:p>
          <a:p>
            <a:pPr marL="0" indent="0">
              <a:buNone/>
            </a:pPr>
            <a:endParaRPr lang="en-GB" sz="2000" dirty="0" smtClean="0"/>
          </a:p>
          <a:p>
            <a:endParaRPr lang="en-AU" sz="2000" dirty="0" smtClean="0"/>
          </a:p>
        </p:txBody>
      </p:sp>
    </p:spTree>
    <p:extLst>
      <p:ext uri="{BB962C8B-B14F-4D97-AF65-F5344CB8AC3E}">
        <p14:creationId xmlns:p14="http://schemas.microsoft.com/office/powerpoint/2010/main" val="407910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GFM – a '</a:t>
            </a:r>
            <a:r>
              <a:rPr lang="en-AU" dirty="0" err="1" smtClean="0"/>
              <a:t>metamodel</a:t>
            </a:r>
            <a:r>
              <a:rPr lang="en-AU" dirty="0" smtClean="0"/>
              <a:t>' for feature types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847106"/>
            <a:ext cx="5620895" cy="51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2008" y="1340763"/>
            <a:ext cx="3059832" cy="360098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A feature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type is defined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by: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400" dirty="0">
                <a:solidFill>
                  <a:srgbClr val="0070C0"/>
                </a:solidFill>
                <a:latin typeface="Arial"/>
              </a:rPr>
              <a:t>[1</a:t>
            </a:r>
            <a:r>
              <a:rPr lang="en-AU" sz="1400" dirty="0" smtClean="0">
                <a:solidFill>
                  <a:srgbClr val="0070C0"/>
                </a:solidFill>
                <a:latin typeface="Arial"/>
              </a:rPr>
              <a:t>] </a:t>
            </a:r>
            <a:r>
              <a:rPr lang="en-A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a</a:t>
            </a:r>
            <a:r>
              <a:rPr lang="en-A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 </a:t>
            </a:r>
            <a:r>
              <a:rPr lang="en-AU" sz="1400" dirty="0" smtClean="0">
                <a:solidFill>
                  <a:srgbClr val="FF0000"/>
                </a:solidFill>
                <a:latin typeface="Arial"/>
              </a:rPr>
              <a:t>name </a:t>
            </a:r>
            <a:r>
              <a:rPr lang="en-A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and </a:t>
            </a:r>
            <a:r>
              <a:rPr lang="en-AU" sz="1400" dirty="0" smtClean="0">
                <a:solidFill>
                  <a:srgbClr val="FF0000"/>
                </a:solidFill>
                <a:latin typeface="Arial"/>
              </a:rPr>
              <a:t>description </a:t>
            </a:r>
            <a:endParaRPr lang="en-GB" sz="1400" dirty="0" smtClean="0">
              <a:solidFill>
                <a:srgbClr val="FF0000"/>
              </a:solidFill>
              <a:latin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400" dirty="0">
                <a:solidFill>
                  <a:srgbClr val="0070C0"/>
                </a:solidFill>
                <a:latin typeface="Arial"/>
              </a:rPr>
              <a:t>[2] </a:t>
            </a:r>
            <a:r>
              <a:rPr lang="en-GB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its attributes/</a:t>
            </a:r>
            <a:r>
              <a:rPr lang="en-GB" sz="1400" dirty="0" smtClean="0">
                <a:solidFill>
                  <a:srgbClr val="FF0000"/>
                </a:solidFill>
                <a:latin typeface="Arial"/>
              </a:rPr>
              <a:t>properties</a:t>
            </a:r>
            <a:r>
              <a:rPr lang="en-GB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400" dirty="0">
                <a:solidFill>
                  <a:srgbClr val="0070C0"/>
                </a:solidFill>
                <a:latin typeface="Arial"/>
              </a:rPr>
              <a:t>[3]</a:t>
            </a:r>
            <a:r>
              <a:rPr lang="en-US" sz="1400" dirty="0" smtClean="0">
                <a:solidFill>
                  <a:srgbClr val="0070C0"/>
                </a:solidFill>
                <a:latin typeface="Arial"/>
              </a:rPr>
              <a:t> </a:t>
            </a:r>
            <a:r>
              <a:rPr lang="en-US" sz="1400" dirty="0" smtClean="0">
                <a:solidFill>
                  <a:srgbClr val="FF0000"/>
                </a:solidFill>
                <a:latin typeface="Arial"/>
              </a:rPr>
              <a:t>association roles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400" dirty="0" smtClean="0">
                <a:solidFill>
                  <a:srgbClr val="0070C0"/>
                </a:solidFill>
                <a:latin typeface="Arial"/>
              </a:rPr>
              <a:t>[4]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defined </a:t>
            </a:r>
            <a:r>
              <a:rPr lang="en-US" sz="1400" dirty="0" err="1" smtClean="0">
                <a:solidFill>
                  <a:srgbClr val="FF0000"/>
                </a:solidFill>
                <a:latin typeface="Arial"/>
              </a:rPr>
              <a:t>behaviour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 of the feature type.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Additional concepts: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400" dirty="0">
                <a:solidFill>
                  <a:srgbClr val="0070C0"/>
                </a:solidFill>
                <a:latin typeface="Arial"/>
              </a:rPr>
              <a:t>[5]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feature </a:t>
            </a:r>
            <a:r>
              <a:rPr lang="en-US" sz="1400" dirty="0">
                <a:solidFill>
                  <a:srgbClr val="FF0000"/>
                </a:solidFill>
                <a:latin typeface="Arial"/>
              </a:rPr>
              <a:t>associations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Arial"/>
              </a:rPr>
              <a:t>between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 the feature type and itself or other feature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400" dirty="0" smtClean="0">
                <a:solidFill>
                  <a:srgbClr val="0070C0"/>
                </a:solidFill>
                <a:latin typeface="Arial"/>
              </a:rPr>
              <a:t>[6] </a:t>
            </a:r>
            <a:r>
              <a:rPr lang="en-US" sz="1400" dirty="0" smtClean="0">
                <a:solidFill>
                  <a:srgbClr val="FF0000"/>
                </a:solidFill>
                <a:latin typeface="Arial"/>
              </a:rPr>
              <a:t>generalization </a:t>
            </a:r>
            <a:r>
              <a:rPr lang="en-US" sz="1400" dirty="0">
                <a:solidFill>
                  <a:srgbClr val="FF0000"/>
                </a:solidFill>
                <a:latin typeface="Arial"/>
              </a:rPr>
              <a:t>and specialization 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relationships to other feature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400" dirty="0" smtClean="0">
                <a:solidFill>
                  <a:srgbClr val="0070C0"/>
                </a:solidFill>
                <a:latin typeface="Arial"/>
              </a:rPr>
              <a:t>[7] </a:t>
            </a:r>
            <a:r>
              <a:rPr lang="en-US" sz="1400" dirty="0" smtClean="0">
                <a:solidFill>
                  <a:srgbClr val="FF0000"/>
                </a:solidFill>
                <a:latin typeface="Arial"/>
              </a:rPr>
              <a:t>constraints 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on the feature type.</a:t>
            </a:r>
            <a:endParaRPr lang="en-GB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71270" y="1916832"/>
            <a:ext cx="433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>
                <a:solidFill>
                  <a:srgbClr val="FF0000"/>
                </a:solidFill>
                <a:latin typeface="Arial"/>
              </a:rPr>
              <a:t>[1] </a:t>
            </a:r>
            <a:endParaRPr lang="en-GB" sz="1400" dirty="0"/>
          </a:p>
        </p:txBody>
      </p:sp>
      <p:sp>
        <p:nvSpPr>
          <p:cNvPr id="9" name="Rectangle 8"/>
          <p:cNvSpPr/>
          <p:nvPr/>
        </p:nvSpPr>
        <p:spPr>
          <a:xfrm>
            <a:off x="3822280" y="3356992"/>
            <a:ext cx="433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>
                <a:solidFill>
                  <a:srgbClr val="FF0000"/>
                </a:solidFill>
                <a:latin typeface="Arial"/>
              </a:rPr>
              <a:t>[2] 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7451236" y="4472252"/>
            <a:ext cx="433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>
                <a:solidFill>
                  <a:srgbClr val="FF0000"/>
                </a:solidFill>
                <a:latin typeface="Arial"/>
              </a:rPr>
              <a:t>[3]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</a:rPr>
              <a:t> </a:t>
            </a:r>
            <a:endParaRPr lang="en-GB" sz="1400" dirty="0"/>
          </a:p>
        </p:txBody>
      </p:sp>
      <p:sp>
        <p:nvSpPr>
          <p:cNvPr id="11" name="Rectangle 10"/>
          <p:cNvSpPr/>
          <p:nvPr/>
        </p:nvSpPr>
        <p:spPr>
          <a:xfrm>
            <a:off x="3426618" y="4787860"/>
            <a:ext cx="433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>
                <a:solidFill>
                  <a:srgbClr val="FF0000"/>
                </a:solidFill>
                <a:latin typeface="Arial"/>
              </a:rPr>
              <a:t>[4] 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8241335" y="3574994"/>
            <a:ext cx="433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>
                <a:solidFill>
                  <a:srgbClr val="FF0000"/>
                </a:solidFill>
                <a:latin typeface="Arial"/>
              </a:rPr>
              <a:t>[5] 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5580112" y="1268760"/>
            <a:ext cx="433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>
                <a:solidFill>
                  <a:srgbClr val="FF0000"/>
                </a:solidFill>
                <a:latin typeface="Arial"/>
              </a:rPr>
              <a:t>[6] 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6378872" y="3421106"/>
            <a:ext cx="433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>
                <a:solidFill>
                  <a:srgbClr val="FF0000"/>
                </a:solidFill>
                <a:latin typeface="Arial"/>
              </a:rPr>
              <a:t>[7]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482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General Feature Model - what it all means for WIGOS Observation Metadata: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0825" y="1052513"/>
            <a:ext cx="8893176" cy="4897437"/>
          </a:xfrm>
        </p:spPr>
        <p:txBody>
          <a:bodyPr/>
          <a:lstStyle/>
          <a:p>
            <a:pPr marL="457200" lvl="1" indent="0">
              <a:buNone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We </a:t>
            </a:r>
            <a:r>
              <a:rPr lang="en-US" sz="1600" dirty="0">
                <a:solidFill>
                  <a:srgbClr val="FF0000"/>
                </a:solidFill>
              </a:rPr>
              <a:t>are aiming to identify the feature types needed </a:t>
            </a:r>
            <a:r>
              <a:rPr lang="en-US" sz="1600" dirty="0" smtClean="0">
                <a:solidFill>
                  <a:srgbClr val="FF0000"/>
                </a:solidFill>
              </a:rPr>
              <a:t>to represent </a:t>
            </a:r>
            <a:r>
              <a:rPr lang="en-US" sz="1600" dirty="0">
                <a:solidFill>
                  <a:srgbClr val="FF0000"/>
                </a:solidFill>
              </a:rPr>
              <a:t>WIGOS Observation </a:t>
            </a:r>
            <a:r>
              <a:rPr lang="en-US" sz="1600" dirty="0" smtClean="0">
                <a:solidFill>
                  <a:srgbClr val="FF0000"/>
                </a:solidFill>
              </a:rPr>
              <a:t>Metadata.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We need to:</a:t>
            </a:r>
          </a:p>
          <a:p>
            <a:pPr lvl="2"/>
            <a:r>
              <a:rPr lang="en-US" sz="1600" dirty="0" smtClean="0"/>
              <a:t>Identify these feature types</a:t>
            </a:r>
          </a:p>
          <a:p>
            <a:pPr lvl="2"/>
            <a:r>
              <a:rPr lang="en-US" sz="1600" dirty="0" smtClean="0"/>
              <a:t>Give them names and definitions</a:t>
            </a:r>
          </a:p>
          <a:p>
            <a:pPr lvl="2"/>
            <a:r>
              <a:rPr lang="en-US" sz="1600" dirty="0" smtClean="0"/>
              <a:t>Identify the properties (attributes) of these feature types</a:t>
            </a:r>
          </a:p>
          <a:p>
            <a:pPr lvl="2"/>
            <a:r>
              <a:rPr lang="en-US" sz="1600" dirty="0" smtClean="0"/>
              <a:t>Decide on what form the values of these properties should take (the value of a property may be another feature or simple 'data types').</a:t>
            </a:r>
          </a:p>
          <a:p>
            <a:pPr lvl="2"/>
            <a:r>
              <a:rPr lang="en-US" sz="1600" dirty="0" smtClean="0"/>
              <a:t>Identify the relationships between different feature types and the nature of those relationships</a:t>
            </a:r>
          </a:p>
          <a:p>
            <a:pPr lvl="2"/>
            <a:r>
              <a:rPr lang="en-US" sz="1600" dirty="0" smtClean="0"/>
              <a:t>Identify any constraints that should be placed on the feature types</a:t>
            </a:r>
          </a:p>
          <a:p>
            <a:pPr lvl="2"/>
            <a:r>
              <a:rPr lang="en-US" sz="1600" dirty="0" smtClean="0"/>
              <a:t>We will encode all of the above in a UML model known as an 'Application Schema'.</a:t>
            </a:r>
          </a:p>
          <a:p>
            <a:pPr lvl="2"/>
            <a:r>
              <a:rPr lang="en-US" sz="1600" dirty="0" smtClean="0"/>
              <a:t>This UML model then becomes our agreed definition – from which other forms (documentation, XML schemas, database schemas etc.) can be derived.</a:t>
            </a:r>
          </a:p>
          <a:p>
            <a:pPr lvl="2"/>
            <a:endParaRPr lang="en-US" sz="800" dirty="0" smtClean="0"/>
          </a:p>
          <a:p>
            <a:pPr lvl="2"/>
            <a:endParaRPr lang="en-US" sz="1200" dirty="0" smtClean="0"/>
          </a:p>
          <a:p>
            <a:pPr lvl="2"/>
            <a:endParaRPr lang="en-US" sz="1200" dirty="0" smtClean="0"/>
          </a:p>
          <a:p>
            <a:pPr lvl="2"/>
            <a:endParaRPr lang="en-US" sz="1200" dirty="0" smtClean="0"/>
          </a:p>
          <a:p>
            <a:pPr lvl="2"/>
            <a:endParaRPr lang="en-US" sz="1200" dirty="0" smtClean="0">
              <a:solidFill>
                <a:srgbClr val="FF0000"/>
              </a:solidFill>
            </a:endParaRPr>
          </a:p>
          <a:p>
            <a:pPr lvl="2"/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2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IPET-MDRD-2_Pnn_PowerPointTemplate</Template>
  <TotalTime>1757</TotalTime>
  <Words>1463</Words>
  <Application>Microsoft Office PowerPoint</Application>
  <PresentationFormat>On-screen Show (4:3)</PresentationFormat>
  <Paragraphs>185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blank</vt:lpstr>
      <vt:lpstr>Closing slide</vt:lpstr>
      <vt:lpstr>PowerPoint Presentation</vt:lpstr>
      <vt:lpstr>Introduction</vt:lpstr>
      <vt:lpstr>Established Standards for Information Modelling</vt:lpstr>
      <vt:lpstr>ISO 19101 Geographic Information Reference Model</vt:lpstr>
      <vt:lpstr>PowerPoint Presentation</vt:lpstr>
      <vt:lpstr>Conceptual Modelling in the ISO standards ISO 19109 – Rules for Application Schema</vt:lpstr>
      <vt:lpstr>The General Feature Model</vt:lpstr>
      <vt:lpstr>GFM – a 'metamodel' for feature types</vt:lpstr>
      <vt:lpstr>The General Feature Model - what it all means for WIGOS Observation Metadata:</vt:lpstr>
      <vt:lpstr>GML as an implementation of ISO standards.</vt:lpstr>
      <vt:lpstr>GML implementation of ISO continued</vt:lpstr>
      <vt:lpstr>UML to GML Encoding rules</vt:lpstr>
      <vt:lpstr>Some key UML to GML rules paraphrased</vt:lpstr>
      <vt:lpstr>Stereotypes  - extensions to UML specifically for developing Application Schema.  (from ISO 19103, 19136)</vt:lpstr>
      <vt:lpstr>Stereotype cheat sheet</vt:lpstr>
      <vt:lpstr>Tagged Values  - extensions to UML specifically for developing Application Schema.  (from ISO 19110, 19136)</vt:lpstr>
      <vt:lpstr>Putting it together</vt:lpstr>
      <vt:lpstr>ISO 19109: Building an information model</vt:lpstr>
      <vt:lpstr>Re-using the ISO models in practice</vt:lpstr>
      <vt:lpstr>Using ISO in models gives us GML encodings</vt:lpstr>
      <vt:lpstr>Summary</vt:lpstr>
      <vt:lpstr>Thank you for your attention</vt:lpstr>
    </vt:vector>
  </TitlesOfParts>
  <Company>Bureau of Meteorology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Dominic Lowe</dc:creator>
  <cp:lastModifiedBy>Dominic Lowe</cp:lastModifiedBy>
  <cp:revision>44</cp:revision>
  <dcterms:created xsi:type="dcterms:W3CDTF">2015-06-15T04:28:07Z</dcterms:created>
  <dcterms:modified xsi:type="dcterms:W3CDTF">2015-06-17T01:56:33Z</dcterms:modified>
</cp:coreProperties>
</file>