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1" r:id="rId1"/>
    <p:sldMasterId id="2147483650" r:id="rId2"/>
  </p:sldMasterIdLst>
  <p:notesMasterIdLst>
    <p:notesMasterId r:id="rId12"/>
  </p:notesMasterIdLst>
  <p:handoutMasterIdLst>
    <p:handoutMasterId r:id="rId13"/>
  </p:handoutMasterIdLst>
  <p:sldIdLst>
    <p:sldId id="263" r:id="rId3"/>
    <p:sldId id="268" r:id="rId4"/>
    <p:sldId id="269" r:id="rId5"/>
    <p:sldId id="271" r:id="rId6"/>
    <p:sldId id="256" r:id="rId7"/>
    <p:sldId id="270" r:id="rId8"/>
    <p:sldId id="272" r:id="rId9"/>
    <p:sldId id="273" r:id="rId10"/>
    <p:sldId id="262" r:id="rId11"/>
  </p:sldIdLst>
  <p:sldSz cx="9144000" cy="6858000" type="screen4x3"/>
  <p:notesSz cx="6858000" cy="9144000"/>
  <p:defaultTextStyle>
    <a:defPPr>
      <a:defRPr lang="en-GB"/>
    </a:defPPr>
    <a:lvl1pPr algn="ctr" rtl="0" eaLnBrk="0" fontAlgn="base" hangingPunct="0">
      <a:spcBef>
        <a:spcPct val="50000"/>
      </a:spcBef>
      <a:spcAft>
        <a:spcPct val="0"/>
      </a:spcAft>
      <a:buClr>
        <a:srgbClr val="FF9900"/>
      </a:buClr>
      <a:buFont typeface="Wingdings" pitchFamily="2" charset="2"/>
      <a:defRPr sz="2400" kern="1200">
        <a:solidFill>
          <a:schemeClr val="tx1"/>
        </a:solidFill>
        <a:latin typeface="Arial" charset="0"/>
        <a:ea typeface="+mn-ea"/>
        <a:cs typeface="+mn-cs"/>
      </a:defRPr>
    </a:lvl1pPr>
    <a:lvl2pPr marL="457200" algn="ctr" rtl="0" eaLnBrk="0" fontAlgn="base" hangingPunct="0">
      <a:spcBef>
        <a:spcPct val="50000"/>
      </a:spcBef>
      <a:spcAft>
        <a:spcPct val="0"/>
      </a:spcAft>
      <a:buClr>
        <a:srgbClr val="FF9900"/>
      </a:buClr>
      <a:buFont typeface="Wingdings" pitchFamily="2" charset="2"/>
      <a:defRPr sz="2400" kern="1200">
        <a:solidFill>
          <a:schemeClr val="tx1"/>
        </a:solidFill>
        <a:latin typeface="Arial" charset="0"/>
        <a:ea typeface="+mn-ea"/>
        <a:cs typeface="+mn-cs"/>
      </a:defRPr>
    </a:lvl2pPr>
    <a:lvl3pPr marL="914400" algn="ctr" rtl="0" eaLnBrk="0" fontAlgn="base" hangingPunct="0">
      <a:spcBef>
        <a:spcPct val="50000"/>
      </a:spcBef>
      <a:spcAft>
        <a:spcPct val="0"/>
      </a:spcAft>
      <a:buClr>
        <a:srgbClr val="FF9900"/>
      </a:buClr>
      <a:buFont typeface="Wingdings" pitchFamily="2" charset="2"/>
      <a:defRPr sz="2400" kern="1200">
        <a:solidFill>
          <a:schemeClr val="tx1"/>
        </a:solidFill>
        <a:latin typeface="Arial" charset="0"/>
        <a:ea typeface="+mn-ea"/>
        <a:cs typeface="+mn-cs"/>
      </a:defRPr>
    </a:lvl3pPr>
    <a:lvl4pPr marL="1371600" algn="ctr" rtl="0" eaLnBrk="0" fontAlgn="base" hangingPunct="0">
      <a:spcBef>
        <a:spcPct val="50000"/>
      </a:spcBef>
      <a:spcAft>
        <a:spcPct val="0"/>
      </a:spcAft>
      <a:buClr>
        <a:srgbClr val="FF9900"/>
      </a:buClr>
      <a:buFont typeface="Wingdings" pitchFamily="2" charset="2"/>
      <a:defRPr sz="2400" kern="1200">
        <a:solidFill>
          <a:schemeClr val="tx1"/>
        </a:solidFill>
        <a:latin typeface="Arial" charset="0"/>
        <a:ea typeface="+mn-ea"/>
        <a:cs typeface="+mn-cs"/>
      </a:defRPr>
    </a:lvl4pPr>
    <a:lvl5pPr marL="1828800" algn="ctr" rtl="0" eaLnBrk="0" fontAlgn="base" hangingPunct="0">
      <a:spcBef>
        <a:spcPct val="50000"/>
      </a:spcBef>
      <a:spcAft>
        <a:spcPct val="0"/>
      </a:spcAft>
      <a:buClr>
        <a:srgbClr val="FF9900"/>
      </a:buClr>
      <a:buFont typeface="Wingdings" pitchFamily="2" charset="2"/>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A9FF"/>
    <a:srgbClr val="EB30FF"/>
    <a:srgbClr val="00396B"/>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17" autoAdjust="0"/>
  </p:normalViewPr>
  <p:slideViewPr>
    <p:cSldViewPr>
      <p:cViewPr varScale="1">
        <p:scale>
          <a:sx n="156" d="100"/>
          <a:sy n="156" d="100"/>
        </p:scale>
        <p:origin x="-56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9.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latin typeface="Times" charset="0"/>
              </a:defRPr>
            </a:lvl1pPr>
          </a:lstStyle>
          <a:p>
            <a:endParaRPr lang="en-US" altLang="en-US"/>
          </a:p>
        </p:txBody>
      </p:sp>
      <p:sp>
        <p:nvSpPr>
          <p:cNvPr id="3891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atin typeface="Times" charset="0"/>
              </a:defRPr>
            </a:lvl1pPr>
          </a:lstStyle>
          <a:p>
            <a:endParaRPr lang="en-US" altLang="en-US"/>
          </a:p>
        </p:txBody>
      </p:sp>
      <p:sp>
        <p:nvSpPr>
          <p:cNvPr id="3891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latin typeface="Times" charset="0"/>
              </a:defRPr>
            </a:lvl1pPr>
          </a:lstStyle>
          <a:p>
            <a:endParaRPr lang="en-US" altLang="en-US"/>
          </a:p>
        </p:txBody>
      </p:sp>
      <p:sp>
        <p:nvSpPr>
          <p:cNvPr id="3891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Times" charset="0"/>
              </a:defRPr>
            </a:lvl1pPr>
          </a:lstStyle>
          <a:p>
            <a:fld id="{FC2EFD1F-561F-4C3E-96A1-D382CB12D855}" type="slidenum">
              <a:rPr lang="en-GB" altLang="en-US"/>
              <a:pPr/>
              <a:t>‹#›</a:t>
            </a:fld>
            <a:endParaRPr lang="en-GB" altLang="en-US"/>
          </a:p>
        </p:txBody>
      </p:sp>
    </p:spTree>
    <p:extLst>
      <p:ext uri="{BB962C8B-B14F-4D97-AF65-F5344CB8AC3E}">
        <p14:creationId xmlns:p14="http://schemas.microsoft.com/office/powerpoint/2010/main" val="10138924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latin typeface="Times" charset="0"/>
              </a:defRPr>
            </a:lvl1pPr>
          </a:lstStyle>
          <a:p>
            <a:endParaRPr lang="en-US" alt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atin typeface="Times" charset="0"/>
              </a:defRPr>
            </a:lvl1pPr>
          </a:lstStyle>
          <a:p>
            <a:endParaRPr lang="en-US" alt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latin typeface="Times" charset="0"/>
              </a:defRPr>
            </a:lvl1pPr>
          </a:lstStyle>
          <a:p>
            <a:endParaRPr lang="en-US" alt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Times" charset="0"/>
              </a:defRPr>
            </a:lvl1pPr>
          </a:lstStyle>
          <a:p>
            <a:fld id="{5B646D5B-D828-4086-93A6-FAB251D3B76D}" type="slidenum">
              <a:rPr lang="en-GB" altLang="en-US"/>
              <a:pPr/>
              <a:t>‹#›</a:t>
            </a:fld>
            <a:endParaRPr lang="en-GB" altLang="en-US"/>
          </a:p>
        </p:txBody>
      </p:sp>
    </p:spTree>
    <p:extLst>
      <p:ext uri="{BB962C8B-B14F-4D97-AF65-F5344CB8AC3E}">
        <p14:creationId xmlns:p14="http://schemas.microsoft.com/office/powerpoint/2010/main" val="21088141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2</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3</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4</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5</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6</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7</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3EDD949B-6ADA-465E-9EEE-A75CE1F2C01F}" type="slidenum">
              <a:rPr lang="en-GB" altLang="en-US" sz="1200">
                <a:latin typeface="Times" charset="0"/>
              </a:rPr>
              <a:pPr/>
              <a:t>8</a:t>
            </a:fld>
            <a:endParaRPr lang="en-GB" altLang="en-US" sz="1200">
              <a:latin typeface="Times"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wmo_ppt_2012.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Rectangle 3"/>
          <p:cNvSpPr>
            <a:spLocks noGrp="1" noChangeArrowheads="1"/>
          </p:cNvSpPr>
          <p:nvPr>
            <p:ph type="ctrTitle"/>
          </p:nvPr>
        </p:nvSpPr>
        <p:spPr>
          <a:xfrm>
            <a:off x="611188" y="3211513"/>
            <a:ext cx="7921625" cy="1730375"/>
          </a:xfrm>
        </p:spPr>
        <p:txBody>
          <a:bodyPr/>
          <a:lstStyle>
            <a:lvl1pPr algn="ctr">
              <a:defRPr sz="4000" b="0" smtClean="0">
                <a:solidFill>
                  <a:schemeClr val="bg1"/>
                </a:solidFill>
              </a:defRPr>
            </a:lvl1pPr>
          </a:lstStyle>
          <a:p>
            <a:pPr lvl="0"/>
            <a:r>
              <a:rPr lang="en-US" noProof="0" smtClean="0"/>
              <a:t>Click to edit Master title style</a:t>
            </a:r>
            <a:endParaRPr lang="en-GB" noProof="0" smtClean="0"/>
          </a:p>
        </p:txBody>
      </p:sp>
      <p:sp>
        <p:nvSpPr>
          <p:cNvPr id="38917" name="Rectangle 4"/>
          <p:cNvSpPr>
            <a:spLocks noGrp="1" noChangeArrowheads="1"/>
          </p:cNvSpPr>
          <p:nvPr>
            <p:ph type="subTitle" idx="1"/>
          </p:nvPr>
        </p:nvSpPr>
        <p:spPr>
          <a:xfrm>
            <a:off x="611188" y="5106988"/>
            <a:ext cx="7921625" cy="914400"/>
          </a:xfrm>
        </p:spPr>
        <p:txBody>
          <a:bodyPr/>
          <a:lstStyle>
            <a:lvl1pPr marL="0" indent="0" algn="ctr">
              <a:buFont typeface="Wingdings" pitchFamily="2" charset="2"/>
              <a:buNone/>
              <a:defRPr smtClean="0">
                <a:solidFill>
                  <a:schemeClr val="bg1"/>
                </a:solidFill>
              </a:defRPr>
            </a:lvl1pPr>
          </a:lstStyle>
          <a:p>
            <a:pPr lvl="0"/>
            <a:r>
              <a:rPr lang="en-US" noProof="0" smtClean="0"/>
              <a:t>Click to edit Master subtitle style</a:t>
            </a:r>
            <a:endParaRPr lang="en-GB" noProof="0" smtClean="0"/>
          </a:p>
        </p:txBody>
      </p:sp>
      <p:sp>
        <p:nvSpPr>
          <p:cNvPr id="5" name="Rectangle 6"/>
          <p:cNvSpPr>
            <a:spLocks noGrp="1" noChangeArrowheads="1"/>
          </p:cNvSpPr>
          <p:nvPr>
            <p:ph type="ftr" sz="quarter" idx="10"/>
          </p:nvPr>
        </p:nvSpPr>
        <p:spPr>
          <a:xfrm>
            <a:off x="2843213" y="6467475"/>
            <a:ext cx="2520950" cy="331788"/>
          </a:xfrm>
        </p:spPr>
        <p:txBody>
          <a:bodyPr/>
          <a:lstStyle>
            <a:lvl1pPr>
              <a:defRPr smtClean="0"/>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xfrm>
            <a:off x="5795963" y="6467475"/>
            <a:ext cx="1152525" cy="331788"/>
          </a:xfrm>
        </p:spPr>
        <p:txBody>
          <a:bodyPr/>
          <a:lstStyle>
            <a:lvl1pPr>
              <a:defRPr/>
            </a:lvl1pPr>
          </a:lstStyle>
          <a:p>
            <a:fld id="{EC294A9C-8C64-48EA-9B05-80347025033A}" type="slidenum">
              <a:rPr lang="en-GB" altLang="en-US"/>
              <a:pPr/>
              <a:t>‹#›</a:t>
            </a:fld>
            <a:endParaRPr lang="en-GB" altLang="en-US"/>
          </a:p>
        </p:txBody>
      </p:sp>
    </p:spTree>
    <p:extLst>
      <p:ext uri="{BB962C8B-B14F-4D97-AF65-F5344CB8AC3E}">
        <p14:creationId xmlns:p14="http://schemas.microsoft.com/office/powerpoint/2010/main" val="1045250191"/>
      </p:ext>
    </p:extLst>
  </p:cSld>
  <p:clrMapOvr>
    <a:masterClrMapping/>
  </p:clrMapOvr>
  <p:transition xmlns:p14="http://schemas.microsoft.com/office/powerpoint/2010/mai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ln/>
        </p:spPr>
        <p:txBody>
          <a:bodyPr/>
          <a:lstStyle>
            <a:lvl1pPr>
              <a:defRPr/>
            </a:lvl1pPr>
          </a:lstStyle>
          <a:p>
            <a:fld id="{C61173D5-B16F-4FF6-AC95-8BBA4875F561}" type="slidenum">
              <a:rPr lang="en-GB" altLang="en-US"/>
              <a:pPr/>
              <a:t>‹#›</a:t>
            </a:fld>
            <a:endParaRPr lang="en-GB" altLang="en-US"/>
          </a:p>
        </p:txBody>
      </p:sp>
    </p:spTree>
    <p:extLst>
      <p:ext uri="{BB962C8B-B14F-4D97-AF65-F5344CB8AC3E}">
        <p14:creationId xmlns:p14="http://schemas.microsoft.com/office/powerpoint/2010/main" val="2034027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7"/>
          <p:cNvSpPr>
            <a:spLocks noGrp="1" noChangeArrowheads="1"/>
          </p:cNvSpPr>
          <p:nvPr>
            <p:ph type="sldNum" sz="quarter" idx="11"/>
          </p:nvPr>
        </p:nvSpPr>
        <p:spPr>
          <a:ln/>
        </p:spPr>
        <p:txBody>
          <a:bodyPr/>
          <a:lstStyle>
            <a:lvl1pPr>
              <a:defRPr/>
            </a:lvl1pPr>
          </a:lstStyle>
          <a:p>
            <a:fld id="{A401E398-A74E-4638-877F-23DE799662E9}" type="slidenum">
              <a:rPr lang="en-GB" altLang="en-US"/>
              <a:pPr/>
              <a:t>‹#›</a:t>
            </a:fld>
            <a:endParaRPr lang="en-GB" altLang="en-US"/>
          </a:p>
        </p:txBody>
      </p:sp>
    </p:spTree>
    <p:extLst>
      <p:ext uri="{BB962C8B-B14F-4D97-AF65-F5344CB8AC3E}">
        <p14:creationId xmlns:p14="http://schemas.microsoft.com/office/powerpoint/2010/main" val="557738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5488" y="188913"/>
            <a:ext cx="1889125" cy="59070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403350" y="188913"/>
            <a:ext cx="5519738" cy="5907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7"/>
          <p:cNvSpPr>
            <a:spLocks noGrp="1" noChangeArrowheads="1"/>
          </p:cNvSpPr>
          <p:nvPr>
            <p:ph type="sldNum" sz="quarter" idx="11"/>
          </p:nvPr>
        </p:nvSpPr>
        <p:spPr>
          <a:ln/>
        </p:spPr>
        <p:txBody>
          <a:bodyPr/>
          <a:lstStyle>
            <a:lvl1pPr>
              <a:defRPr/>
            </a:lvl1pPr>
          </a:lstStyle>
          <a:p>
            <a:fld id="{99AEB7A8-A9DE-4A03-810F-2CDFA4811624}" type="slidenum">
              <a:rPr lang="en-GB" altLang="en-US"/>
              <a:pPr/>
              <a:t>‹#›</a:t>
            </a:fld>
            <a:endParaRPr lang="en-GB" altLang="en-US"/>
          </a:p>
        </p:txBody>
      </p:sp>
    </p:spTree>
    <p:extLst>
      <p:ext uri="{BB962C8B-B14F-4D97-AF65-F5344CB8AC3E}">
        <p14:creationId xmlns:p14="http://schemas.microsoft.com/office/powerpoint/2010/main" val="1098507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713788" cy="7921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50825" y="1052513"/>
            <a:ext cx="4279900"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83125" y="1052513"/>
            <a:ext cx="4281488"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ln/>
        </p:spPr>
        <p:txBody>
          <a:bodyPr/>
          <a:lstStyle>
            <a:lvl1pPr>
              <a:defRPr/>
            </a:lvl1pPr>
          </a:lstStyle>
          <a:p>
            <a:fld id="{A321FD44-AED5-48AA-9021-A7DC76BAFB12}" type="slidenum">
              <a:rPr lang="en-GB" altLang="en-US"/>
              <a:pPr/>
              <a:t>‹#›</a:t>
            </a:fld>
            <a:endParaRPr lang="en-GB" altLang="en-US"/>
          </a:p>
        </p:txBody>
      </p:sp>
    </p:spTree>
    <p:extLst>
      <p:ext uri="{BB962C8B-B14F-4D97-AF65-F5344CB8AC3E}">
        <p14:creationId xmlns:p14="http://schemas.microsoft.com/office/powerpoint/2010/main" val="3077228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11"/>
          <p:cNvSpPr>
            <a:spLocks noGrp="1" noChangeArrowheads="1"/>
          </p:cNvSpPr>
          <p:nvPr>
            <p:ph type="sldNum" sz="quarter" idx="11"/>
          </p:nvPr>
        </p:nvSpPr>
        <p:spPr>
          <a:ln/>
        </p:spPr>
        <p:txBody>
          <a:bodyPr/>
          <a:lstStyle>
            <a:lvl1pPr>
              <a:defRPr/>
            </a:lvl1pPr>
          </a:lstStyle>
          <a:p>
            <a:fld id="{8046AF8E-B76A-4B4C-BDB9-40D9CA37A168}" type="slidenum">
              <a:rPr lang="en-GB" altLang="en-US"/>
              <a:pPr/>
              <a:t>‹#›</a:t>
            </a:fld>
            <a:endParaRPr lang="en-GB" altLang="en-US"/>
          </a:p>
        </p:txBody>
      </p:sp>
    </p:spTree>
    <p:extLst>
      <p:ext uri="{BB962C8B-B14F-4D97-AF65-F5344CB8AC3E}">
        <p14:creationId xmlns:p14="http://schemas.microsoft.com/office/powerpoint/2010/main" val="2031023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11"/>
          <p:cNvSpPr>
            <a:spLocks noGrp="1" noChangeArrowheads="1"/>
          </p:cNvSpPr>
          <p:nvPr>
            <p:ph type="sldNum" sz="quarter" idx="11"/>
          </p:nvPr>
        </p:nvSpPr>
        <p:spPr>
          <a:ln/>
        </p:spPr>
        <p:txBody>
          <a:bodyPr/>
          <a:lstStyle>
            <a:lvl1pPr>
              <a:defRPr/>
            </a:lvl1pPr>
          </a:lstStyle>
          <a:p>
            <a:fld id="{4F8825A5-5AB7-4377-AF3D-747348D8893F}" type="slidenum">
              <a:rPr lang="en-GB" altLang="en-US"/>
              <a:pPr/>
              <a:t>‹#›</a:t>
            </a:fld>
            <a:endParaRPr lang="en-GB" altLang="en-US"/>
          </a:p>
        </p:txBody>
      </p:sp>
    </p:spTree>
    <p:extLst>
      <p:ext uri="{BB962C8B-B14F-4D97-AF65-F5344CB8AC3E}">
        <p14:creationId xmlns:p14="http://schemas.microsoft.com/office/powerpoint/2010/main" val="1707634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11"/>
          <p:cNvSpPr>
            <a:spLocks noGrp="1" noChangeArrowheads="1"/>
          </p:cNvSpPr>
          <p:nvPr>
            <p:ph type="sldNum" sz="quarter" idx="11"/>
          </p:nvPr>
        </p:nvSpPr>
        <p:spPr>
          <a:ln/>
        </p:spPr>
        <p:txBody>
          <a:bodyPr/>
          <a:lstStyle>
            <a:lvl1pPr>
              <a:defRPr/>
            </a:lvl1pPr>
          </a:lstStyle>
          <a:p>
            <a:fld id="{9702E817-9F6B-4571-BDA9-2FA61D5498FE}" type="slidenum">
              <a:rPr lang="en-GB" altLang="en-US"/>
              <a:pPr/>
              <a:t>‹#›</a:t>
            </a:fld>
            <a:endParaRPr lang="en-GB" altLang="en-US"/>
          </a:p>
        </p:txBody>
      </p:sp>
    </p:spTree>
    <p:extLst>
      <p:ext uri="{BB962C8B-B14F-4D97-AF65-F5344CB8AC3E}">
        <p14:creationId xmlns:p14="http://schemas.microsoft.com/office/powerpoint/2010/main" val="4260750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79388" y="981075"/>
            <a:ext cx="4316412" cy="5472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981075"/>
            <a:ext cx="4316413" cy="5472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11"/>
          <p:cNvSpPr>
            <a:spLocks noGrp="1" noChangeArrowheads="1"/>
          </p:cNvSpPr>
          <p:nvPr>
            <p:ph type="sldNum" sz="quarter" idx="11"/>
          </p:nvPr>
        </p:nvSpPr>
        <p:spPr>
          <a:ln/>
        </p:spPr>
        <p:txBody>
          <a:bodyPr/>
          <a:lstStyle>
            <a:lvl1pPr>
              <a:defRPr/>
            </a:lvl1pPr>
          </a:lstStyle>
          <a:p>
            <a:fld id="{CD685FBC-C2B4-4A47-8F3B-6A40601653DA}" type="slidenum">
              <a:rPr lang="en-GB" altLang="en-US"/>
              <a:pPr/>
              <a:t>‹#›</a:t>
            </a:fld>
            <a:endParaRPr lang="en-GB" altLang="en-US"/>
          </a:p>
        </p:txBody>
      </p:sp>
    </p:spTree>
    <p:extLst>
      <p:ext uri="{BB962C8B-B14F-4D97-AF65-F5344CB8AC3E}">
        <p14:creationId xmlns:p14="http://schemas.microsoft.com/office/powerpoint/2010/main" val="453604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8" name="Rectangle 11"/>
          <p:cNvSpPr>
            <a:spLocks noGrp="1" noChangeArrowheads="1"/>
          </p:cNvSpPr>
          <p:nvPr>
            <p:ph type="sldNum" sz="quarter" idx="11"/>
          </p:nvPr>
        </p:nvSpPr>
        <p:spPr>
          <a:ln/>
        </p:spPr>
        <p:txBody>
          <a:bodyPr/>
          <a:lstStyle>
            <a:lvl1pPr>
              <a:defRPr/>
            </a:lvl1pPr>
          </a:lstStyle>
          <a:p>
            <a:fld id="{3833F045-DEC8-445C-9FF0-2048906B0B42}" type="slidenum">
              <a:rPr lang="en-GB" altLang="en-US"/>
              <a:pPr/>
              <a:t>‹#›</a:t>
            </a:fld>
            <a:endParaRPr lang="en-GB" altLang="en-US"/>
          </a:p>
        </p:txBody>
      </p:sp>
    </p:spTree>
    <p:extLst>
      <p:ext uri="{BB962C8B-B14F-4D97-AF65-F5344CB8AC3E}">
        <p14:creationId xmlns:p14="http://schemas.microsoft.com/office/powerpoint/2010/main" val="11210788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4" name="Rectangle 11"/>
          <p:cNvSpPr>
            <a:spLocks noGrp="1" noChangeArrowheads="1"/>
          </p:cNvSpPr>
          <p:nvPr>
            <p:ph type="sldNum" sz="quarter" idx="11"/>
          </p:nvPr>
        </p:nvSpPr>
        <p:spPr>
          <a:ln/>
        </p:spPr>
        <p:txBody>
          <a:bodyPr/>
          <a:lstStyle>
            <a:lvl1pPr>
              <a:defRPr/>
            </a:lvl1pPr>
          </a:lstStyle>
          <a:p>
            <a:fld id="{1C39454B-5D87-4961-BC61-E52CD68E88BC}" type="slidenum">
              <a:rPr lang="en-GB" altLang="en-US"/>
              <a:pPr/>
              <a:t>‹#›</a:t>
            </a:fld>
            <a:endParaRPr lang="en-GB" altLang="en-US"/>
          </a:p>
        </p:txBody>
      </p:sp>
    </p:spTree>
    <p:extLst>
      <p:ext uri="{BB962C8B-B14F-4D97-AF65-F5344CB8AC3E}">
        <p14:creationId xmlns:p14="http://schemas.microsoft.com/office/powerpoint/2010/main" val="583801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wmo_ppt_2012.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3"/>
          <p:cNvSpPr>
            <a:spLocks noGrp="1" noChangeArrowheads="1"/>
          </p:cNvSpPr>
          <p:nvPr>
            <p:ph type="ctrTitle"/>
          </p:nvPr>
        </p:nvSpPr>
        <p:spPr>
          <a:xfrm>
            <a:off x="1908175" y="260350"/>
            <a:ext cx="6985000" cy="1470025"/>
          </a:xfrm>
        </p:spPr>
        <p:txBody>
          <a:bodyPr/>
          <a:lstStyle>
            <a:lvl1pPr>
              <a:defRPr sz="4000">
                <a:solidFill>
                  <a:schemeClr val="bg1"/>
                </a:solidFill>
              </a:defRPr>
            </a:lvl1pPr>
          </a:lstStyle>
          <a:p>
            <a:pPr lvl="0"/>
            <a:r>
              <a:rPr lang="en-US" noProof="0" smtClean="0"/>
              <a:t>Click to edit Master title style</a:t>
            </a:r>
            <a:endParaRPr lang="en-GB" noProof="0" smtClean="0"/>
          </a:p>
        </p:txBody>
      </p:sp>
      <p:sp>
        <p:nvSpPr>
          <p:cNvPr id="51204" name="Rectangle 4"/>
          <p:cNvSpPr>
            <a:spLocks noGrp="1" noChangeArrowheads="1"/>
          </p:cNvSpPr>
          <p:nvPr>
            <p:ph type="subTitle" idx="1"/>
          </p:nvPr>
        </p:nvSpPr>
        <p:spPr>
          <a:xfrm>
            <a:off x="1908175" y="3405188"/>
            <a:ext cx="6985000" cy="1752600"/>
          </a:xfrm>
        </p:spPr>
        <p:txBody>
          <a:bodyPr/>
          <a:lstStyle>
            <a:lvl1pPr marL="0" indent="0">
              <a:defRPr>
                <a:solidFill>
                  <a:schemeClr val="bg1"/>
                </a:solidFill>
              </a:defRPr>
            </a:lvl1pPr>
          </a:lstStyle>
          <a:p>
            <a:pPr lvl="0"/>
            <a:r>
              <a:rPr lang="en-US" noProof="0" smtClean="0"/>
              <a:t>Click to edit Master subtitle style</a:t>
            </a:r>
            <a:endParaRPr lang="en-GB" noProof="0" smtClean="0"/>
          </a:p>
        </p:txBody>
      </p:sp>
      <p:sp>
        <p:nvSpPr>
          <p:cNvPr id="5" name="Rectangle 6"/>
          <p:cNvSpPr>
            <a:spLocks noGrp="1" noChangeArrowheads="1"/>
          </p:cNvSpPr>
          <p:nvPr>
            <p:ph type="ftr" sz="quarter" idx="10"/>
          </p:nvPr>
        </p:nvSpPr>
        <p:spPr>
          <a:xfrm>
            <a:off x="2843213" y="6467475"/>
            <a:ext cx="2520950" cy="331788"/>
          </a:xfrm>
        </p:spPr>
        <p:txBody>
          <a:bodyPr/>
          <a:lstStyle>
            <a:lvl1pPr>
              <a:defRPr smtClean="0"/>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xfrm>
            <a:off x="5795963" y="6467475"/>
            <a:ext cx="1152525" cy="331788"/>
          </a:xfrm>
        </p:spPr>
        <p:txBody>
          <a:bodyPr/>
          <a:lstStyle>
            <a:lvl1pPr>
              <a:defRPr/>
            </a:lvl1pPr>
          </a:lstStyle>
          <a:p>
            <a:fld id="{8DF94D46-51C4-4A7B-AB0C-7030AC7CFDAF}" type="slidenum">
              <a:rPr lang="en-GB" altLang="en-US"/>
              <a:pPr/>
              <a:t>‹#›</a:t>
            </a:fld>
            <a:endParaRPr lang="en-GB" altLang="en-US"/>
          </a:p>
        </p:txBody>
      </p:sp>
    </p:spTree>
    <p:extLst>
      <p:ext uri="{BB962C8B-B14F-4D97-AF65-F5344CB8AC3E}">
        <p14:creationId xmlns:p14="http://schemas.microsoft.com/office/powerpoint/2010/main" val="1529056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3" name="Rectangle 11"/>
          <p:cNvSpPr>
            <a:spLocks noGrp="1" noChangeArrowheads="1"/>
          </p:cNvSpPr>
          <p:nvPr>
            <p:ph type="sldNum" sz="quarter" idx="11"/>
          </p:nvPr>
        </p:nvSpPr>
        <p:spPr>
          <a:ln/>
        </p:spPr>
        <p:txBody>
          <a:bodyPr/>
          <a:lstStyle>
            <a:lvl1pPr>
              <a:defRPr/>
            </a:lvl1pPr>
          </a:lstStyle>
          <a:p>
            <a:fld id="{1F25D408-B955-4E12-8BFC-CCECEF123A7C}" type="slidenum">
              <a:rPr lang="en-GB" altLang="en-US"/>
              <a:pPr/>
              <a:t>‹#›</a:t>
            </a:fld>
            <a:endParaRPr lang="en-GB" altLang="en-US"/>
          </a:p>
        </p:txBody>
      </p:sp>
    </p:spTree>
    <p:extLst>
      <p:ext uri="{BB962C8B-B14F-4D97-AF65-F5344CB8AC3E}">
        <p14:creationId xmlns:p14="http://schemas.microsoft.com/office/powerpoint/2010/main" val="59064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11"/>
          <p:cNvSpPr>
            <a:spLocks noGrp="1" noChangeArrowheads="1"/>
          </p:cNvSpPr>
          <p:nvPr>
            <p:ph type="sldNum" sz="quarter" idx="11"/>
          </p:nvPr>
        </p:nvSpPr>
        <p:spPr>
          <a:ln/>
        </p:spPr>
        <p:txBody>
          <a:bodyPr/>
          <a:lstStyle>
            <a:lvl1pPr>
              <a:defRPr/>
            </a:lvl1pPr>
          </a:lstStyle>
          <a:p>
            <a:fld id="{C48921C4-2CC2-4543-AA0F-FDD70FC9E491}" type="slidenum">
              <a:rPr lang="en-GB" altLang="en-US"/>
              <a:pPr/>
              <a:t>‹#›</a:t>
            </a:fld>
            <a:endParaRPr lang="en-GB" altLang="en-US"/>
          </a:p>
        </p:txBody>
      </p:sp>
    </p:spTree>
    <p:extLst>
      <p:ext uri="{BB962C8B-B14F-4D97-AF65-F5344CB8AC3E}">
        <p14:creationId xmlns:p14="http://schemas.microsoft.com/office/powerpoint/2010/main" val="195457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11"/>
          <p:cNvSpPr>
            <a:spLocks noGrp="1" noChangeArrowheads="1"/>
          </p:cNvSpPr>
          <p:nvPr>
            <p:ph type="sldNum" sz="quarter" idx="11"/>
          </p:nvPr>
        </p:nvSpPr>
        <p:spPr>
          <a:ln/>
        </p:spPr>
        <p:txBody>
          <a:bodyPr/>
          <a:lstStyle>
            <a:lvl1pPr>
              <a:defRPr/>
            </a:lvl1pPr>
          </a:lstStyle>
          <a:p>
            <a:fld id="{40A71167-7F2F-49C0-9C4E-1512CF4178B0}" type="slidenum">
              <a:rPr lang="en-GB" altLang="en-US"/>
              <a:pPr/>
              <a:t>‹#›</a:t>
            </a:fld>
            <a:endParaRPr lang="en-GB" altLang="en-US"/>
          </a:p>
        </p:txBody>
      </p:sp>
    </p:spTree>
    <p:extLst>
      <p:ext uri="{BB962C8B-B14F-4D97-AF65-F5344CB8AC3E}">
        <p14:creationId xmlns:p14="http://schemas.microsoft.com/office/powerpoint/2010/main" val="2150895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11"/>
          <p:cNvSpPr>
            <a:spLocks noGrp="1" noChangeArrowheads="1"/>
          </p:cNvSpPr>
          <p:nvPr>
            <p:ph type="sldNum" sz="quarter" idx="11"/>
          </p:nvPr>
        </p:nvSpPr>
        <p:spPr>
          <a:ln/>
        </p:spPr>
        <p:txBody>
          <a:bodyPr/>
          <a:lstStyle>
            <a:lvl1pPr>
              <a:defRPr/>
            </a:lvl1pPr>
          </a:lstStyle>
          <a:p>
            <a:fld id="{A13BB7FD-EA5D-4A92-80F0-036FD67914FF}" type="slidenum">
              <a:rPr lang="en-GB" altLang="en-US"/>
              <a:pPr/>
              <a:t>‹#›</a:t>
            </a:fld>
            <a:endParaRPr lang="en-GB" altLang="en-US"/>
          </a:p>
        </p:txBody>
      </p:sp>
    </p:spTree>
    <p:extLst>
      <p:ext uri="{BB962C8B-B14F-4D97-AF65-F5344CB8AC3E}">
        <p14:creationId xmlns:p14="http://schemas.microsoft.com/office/powerpoint/2010/main" val="3569196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9100" y="188913"/>
            <a:ext cx="2195513" cy="62642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79388" y="188913"/>
            <a:ext cx="6437312" cy="6264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11"/>
          <p:cNvSpPr>
            <a:spLocks noGrp="1" noChangeArrowheads="1"/>
          </p:cNvSpPr>
          <p:nvPr>
            <p:ph type="sldNum" sz="quarter" idx="11"/>
          </p:nvPr>
        </p:nvSpPr>
        <p:spPr>
          <a:ln/>
        </p:spPr>
        <p:txBody>
          <a:bodyPr/>
          <a:lstStyle>
            <a:lvl1pPr>
              <a:defRPr/>
            </a:lvl1pPr>
          </a:lstStyle>
          <a:p>
            <a:fld id="{7DCAC56C-2D52-4CFD-A0BB-663532A08772}" type="slidenum">
              <a:rPr lang="en-GB" altLang="en-US"/>
              <a:pPr/>
              <a:t>‹#›</a:t>
            </a:fld>
            <a:endParaRPr lang="en-GB" altLang="en-US"/>
          </a:p>
        </p:txBody>
      </p:sp>
    </p:spTree>
    <p:extLst>
      <p:ext uri="{BB962C8B-B14F-4D97-AF65-F5344CB8AC3E}">
        <p14:creationId xmlns:p14="http://schemas.microsoft.com/office/powerpoint/2010/main" val="557060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7"/>
          <p:cNvSpPr>
            <a:spLocks noGrp="1" noChangeArrowheads="1"/>
          </p:cNvSpPr>
          <p:nvPr>
            <p:ph type="sldNum" sz="quarter" idx="11"/>
          </p:nvPr>
        </p:nvSpPr>
        <p:spPr>
          <a:ln/>
        </p:spPr>
        <p:txBody>
          <a:bodyPr/>
          <a:lstStyle>
            <a:lvl1pPr>
              <a:defRPr/>
            </a:lvl1pPr>
          </a:lstStyle>
          <a:p>
            <a:fld id="{4FC5B4E0-B61B-4259-A3AF-243E0AE58827}" type="slidenum">
              <a:rPr lang="en-GB" altLang="en-US"/>
              <a:pPr/>
              <a:t>‹#›</a:t>
            </a:fld>
            <a:endParaRPr lang="en-GB" altLang="en-US"/>
          </a:p>
        </p:txBody>
      </p:sp>
    </p:spTree>
    <p:extLst>
      <p:ext uri="{BB962C8B-B14F-4D97-AF65-F5344CB8AC3E}">
        <p14:creationId xmlns:p14="http://schemas.microsoft.com/office/powerpoint/2010/main" val="3036951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5" name="Rectangle 7"/>
          <p:cNvSpPr>
            <a:spLocks noGrp="1" noChangeArrowheads="1"/>
          </p:cNvSpPr>
          <p:nvPr>
            <p:ph type="sldNum" sz="quarter" idx="11"/>
          </p:nvPr>
        </p:nvSpPr>
        <p:spPr>
          <a:ln/>
        </p:spPr>
        <p:txBody>
          <a:bodyPr/>
          <a:lstStyle>
            <a:lvl1pPr>
              <a:defRPr/>
            </a:lvl1pPr>
          </a:lstStyle>
          <a:p>
            <a:fld id="{F69ED9AF-FC6F-4E82-BD8F-21A0A348FC51}" type="slidenum">
              <a:rPr lang="en-GB" altLang="en-US"/>
              <a:pPr/>
              <a:t>‹#›</a:t>
            </a:fld>
            <a:endParaRPr lang="en-GB" altLang="en-US"/>
          </a:p>
        </p:txBody>
      </p:sp>
    </p:spTree>
    <p:extLst>
      <p:ext uri="{BB962C8B-B14F-4D97-AF65-F5344CB8AC3E}">
        <p14:creationId xmlns:p14="http://schemas.microsoft.com/office/powerpoint/2010/main" val="1640576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403350" y="1412875"/>
            <a:ext cx="3703638"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259388" y="1412875"/>
            <a:ext cx="3705225" cy="4683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ln/>
        </p:spPr>
        <p:txBody>
          <a:bodyPr/>
          <a:lstStyle>
            <a:lvl1pPr>
              <a:defRPr/>
            </a:lvl1pPr>
          </a:lstStyle>
          <a:p>
            <a:fld id="{4727585C-ABAC-4B9C-94D0-EA1B02690AFF}" type="slidenum">
              <a:rPr lang="en-GB" altLang="en-US"/>
              <a:pPr/>
              <a:t>‹#›</a:t>
            </a:fld>
            <a:endParaRPr lang="en-GB" altLang="en-US"/>
          </a:p>
        </p:txBody>
      </p:sp>
    </p:spTree>
    <p:extLst>
      <p:ext uri="{BB962C8B-B14F-4D97-AF65-F5344CB8AC3E}">
        <p14:creationId xmlns:p14="http://schemas.microsoft.com/office/powerpoint/2010/main" val="1682823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55160" cy="1080120"/>
          </a:xfrm>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8" name="Rectangle 7"/>
          <p:cNvSpPr>
            <a:spLocks noGrp="1" noChangeArrowheads="1"/>
          </p:cNvSpPr>
          <p:nvPr>
            <p:ph type="sldNum" sz="quarter" idx="11"/>
          </p:nvPr>
        </p:nvSpPr>
        <p:spPr>
          <a:ln/>
        </p:spPr>
        <p:txBody>
          <a:bodyPr/>
          <a:lstStyle>
            <a:lvl1pPr>
              <a:defRPr/>
            </a:lvl1pPr>
          </a:lstStyle>
          <a:p>
            <a:fld id="{91BA6E20-CDA8-455C-916B-C088805D15FB}" type="slidenum">
              <a:rPr lang="en-GB" altLang="en-US"/>
              <a:pPr/>
              <a:t>‹#›</a:t>
            </a:fld>
            <a:endParaRPr lang="en-GB" altLang="en-US"/>
          </a:p>
        </p:txBody>
      </p:sp>
    </p:spTree>
    <p:extLst>
      <p:ext uri="{BB962C8B-B14F-4D97-AF65-F5344CB8AC3E}">
        <p14:creationId xmlns:p14="http://schemas.microsoft.com/office/powerpoint/2010/main" val="1052181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4" name="Rectangle 7"/>
          <p:cNvSpPr>
            <a:spLocks noGrp="1" noChangeArrowheads="1"/>
          </p:cNvSpPr>
          <p:nvPr>
            <p:ph type="sldNum" sz="quarter" idx="11"/>
          </p:nvPr>
        </p:nvSpPr>
        <p:spPr>
          <a:ln/>
        </p:spPr>
        <p:txBody>
          <a:bodyPr/>
          <a:lstStyle>
            <a:lvl1pPr>
              <a:defRPr/>
            </a:lvl1pPr>
          </a:lstStyle>
          <a:p>
            <a:fld id="{239C8C6E-DC4D-4ADB-B1A3-71E1766CCA84}" type="slidenum">
              <a:rPr lang="en-GB" altLang="en-US"/>
              <a:pPr/>
              <a:t>‹#›</a:t>
            </a:fld>
            <a:endParaRPr lang="en-GB" altLang="en-US"/>
          </a:p>
        </p:txBody>
      </p:sp>
    </p:spTree>
    <p:extLst>
      <p:ext uri="{BB962C8B-B14F-4D97-AF65-F5344CB8AC3E}">
        <p14:creationId xmlns:p14="http://schemas.microsoft.com/office/powerpoint/2010/main" val="2474287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3" name="Rectangle 7"/>
          <p:cNvSpPr>
            <a:spLocks noGrp="1" noChangeArrowheads="1"/>
          </p:cNvSpPr>
          <p:nvPr>
            <p:ph type="sldNum" sz="quarter" idx="11"/>
          </p:nvPr>
        </p:nvSpPr>
        <p:spPr>
          <a:ln/>
        </p:spPr>
        <p:txBody>
          <a:bodyPr/>
          <a:lstStyle>
            <a:lvl1pPr>
              <a:defRPr/>
            </a:lvl1pPr>
          </a:lstStyle>
          <a:p>
            <a:fld id="{39D4EA56-4956-461C-8276-458B534D0BBE}" type="slidenum">
              <a:rPr lang="en-GB" altLang="en-US"/>
              <a:pPr/>
              <a:t>‹#›</a:t>
            </a:fld>
            <a:endParaRPr lang="en-GB" altLang="en-US"/>
          </a:p>
        </p:txBody>
      </p:sp>
    </p:spTree>
    <p:extLst>
      <p:ext uri="{BB962C8B-B14F-4D97-AF65-F5344CB8AC3E}">
        <p14:creationId xmlns:p14="http://schemas.microsoft.com/office/powerpoint/2010/main" val="319902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44816" cy="1008112"/>
          </a:xfrm>
        </p:spPr>
        <p:txBody>
          <a:bodyPr/>
          <a:lstStyle>
            <a:lvl1pPr algn="l">
              <a:defRPr sz="3200" b="0"/>
            </a:lvl1pPr>
          </a:lstStyle>
          <a:p>
            <a:r>
              <a:rPr lang="en-US" smtClean="0"/>
              <a:t>Click to edit Master title style</a:t>
            </a:r>
            <a:endParaRPr lang="en-GB" dirty="0"/>
          </a:p>
        </p:txBody>
      </p:sp>
      <p:sp>
        <p:nvSpPr>
          <p:cNvPr id="3" name="Content Placeholder 2"/>
          <p:cNvSpPr>
            <a:spLocks noGrp="1"/>
          </p:cNvSpPr>
          <p:nvPr>
            <p:ph idx="1"/>
          </p:nvPr>
        </p:nvSpPr>
        <p:spPr>
          <a:xfrm>
            <a:off x="3575050" y="1412776"/>
            <a:ext cx="5111750" cy="4713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Workshop on representation of WIGOS and climate metadata</a:t>
            </a:r>
            <a:endParaRPr lang="en-GB"/>
          </a:p>
        </p:txBody>
      </p:sp>
      <p:sp>
        <p:nvSpPr>
          <p:cNvPr id="6" name="Rectangle 7"/>
          <p:cNvSpPr>
            <a:spLocks noGrp="1" noChangeArrowheads="1"/>
          </p:cNvSpPr>
          <p:nvPr>
            <p:ph type="sldNum" sz="quarter" idx="11"/>
          </p:nvPr>
        </p:nvSpPr>
        <p:spPr>
          <a:ln/>
        </p:spPr>
        <p:txBody>
          <a:bodyPr/>
          <a:lstStyle>
            <a:lvl1pPr>
              <a:defRPr/>
            </a:lvl1pPr>
          </a:lstStyle>
          <a:p>
            <a:fld id="{B251ED7F-1685-40BD-AB27-C0F663EAEF4D}" type="slidenum">
              <a:rPr lang="en-GB" altLang="en-US"/>
              <a:pPr/>
              <a:t>‹#›</a:t>
            </a:fld>
            <a:endParaRPr lang="en-GB" altLang="en-US"/>
          </a:p>
        </p:txBody>
      </p:sp>
    </p:spTree>
    <p:extLst>
      <p:ext uri="{BB962C8B-B14F-4D97-AF65-F5344CB8AC3E}">
        <p14:creationId xmlns:p14="http://schemas.microsoft.com/office/powerpoint/2010/main" val="288667298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3" Type="http://schemas.openxmlformats.org/officeDocument/2006/relationships/image" Target="../media/image3.jpe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descr="wmo_ppt_201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250825" y="188913"/>
            <a:ext cx="871378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Rectangle 4"/>
          <p:cNvSpPr>
            <a:spLocks noGrp="1" noChangeArrowheads="1"/>
          </p:cNvSpPr>
          <p:nvPr>
            <p:ph type="body" idx="1"/>
          </p:nvPr>
        </p:nvSpPr>
        <p:spPr bwMode="auto">
          <a:xfrm>
            <a:off x="250825" y="1052513"/>
            <a:ext cx="8713788"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0"/>
            <a:r>
              <a:rPr lang="en-GB" altLang="en-US" smtClean="0"/>
              <a:t>First level</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24582" name="Rectangle 6"/>
          <p:cNvSpPr>
            <a:spLocks noGrp="1" noChangeArrowheads="1"/>
          </p:cNvSpPr>
          <p:nvPr>
            <p:ph type="ftr" sz="quarter" idx="3"/>
          </p:nvPr>
        </p:nvSpPr>
        <p:spPr bwMode="auto">
          <a:xfrm>
            <a:off x="1042988" y="6453188"/>
            <a:ext cx="4465637"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smtClean="0"/>
            </a:lvl1pPr>
          </a:lstStyle>
          <a:p>
            <a:pPr>
              <a:defRPr/>
            </a:pPr>
            <a:r>
              <a:rPr lang="en-US" smtClean="0"/>
              <a:t>Workshop on representation of WIGOS and climate metadata</a:t>
            </a:r>
            <a:endParaRPr lang="en-GB"/>
          </a:p>
        </p:txBody>
      </p:sp>
      <p:sp>
        <p:nvSpPr>
          <p:cNvPr id="24583" name="Rectangle 7"/>
          <p:cNvSpPr>
            <a:spLocks noGrp="1" noChangeArrowheads="1"/>
          </p:cNvSpPr>
          <p:nvPr>
            <p:ph type="sldNum" sz="quarter" idx="4"/>
          </p:nvPr>
        </p:nvSpPr>
        <p:spPr bwMode="auto">
          <a:xfrm>
            <a:off x="5867400" y="6478588"/>
            <a:ext cx="1152525"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fld id="{08511053-2C4D-45FF-851B-A5791203E235}"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hdr="0" dt="0"/>
  <p:txStyles>
    <p:titleStyle>
      <a:lvl1pPr algn="l" rtl="0" eaLnBrk="1" fontAlgn="base" hangingPunct="1">
        <a:spcBef>
          <a:spcPct val="0"/>
        </a:spcBef>
        <a:spcAft>
          <a:spcPct val="0"/>
        </a:spcAft>
        <a:defRPr sz="3000" b="1">
          <a:solidFill>
            <a:schemeClr val="tx2"/>
          </a:solidFill>
          <a:latin typeface="Arial" charset="0"/>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200">
          <a:solidFill>
            <a:schemeClr val="tx2"/>
          </a:solidFill>
          <a:latin typeface="Arial Narrow" pitchFamily="34" charset="0"/>
        </a:defRPr>
      </a:lvl6pPr>
      <a:lvl7pPr marL="914400" algn="l" rtl="0" eaLnBrk="1" fontAlgn="base" hangingPunct="1">
        <a:spcBef>
          <a:spcPct val="0"/>
        </a:spcBef>
        <a:spcAft>
          <a:spcPct val="0"/>
        </a:spcAft>
        <a:defRPr sz="3200">
          <a:solidFill>
            <a:schemeClr val="tx2"/>
          </a:solidFill>
          <a:latin typeface="Arial Narrow" pitchFamily="34" charset="0"/>
        </a:defRPr>
      </a:lvl7pPr>
      <a:lvl8pPr marL="1371600" algn="l" rtl="0" eaLnBrk="1" fontAlgn="base" hangingPunct="1">
        <a:spcBef>
          <a:spcPct val="0"/>
        </a:spcBef>
        <a:spcAft>
          <a:spcPct val="0"/>
        </a:spcAft>
        <a:defRPr sz="3200">
          <a:solidFill>
            <a:schemeClr val="tx2"/>
          </a:solidFill>
          <a:latin typeface="Arial Narrow" pitchFamily="34" charset="0"/>
        </a:defRPr>
      </a:lvl8pPr>
      <a:lvl9pPr marL="1828800" algn="l" rtl="0" eaLnBrk="1" fontAlgn="base" hangingPunct="1">
        <a:spcBef>
          <a:spcPct val="0"/>
        </a:spcBef>
        <a:spcAft>
          <a:spcPct val="0"/>
        </a:spcAft>
        <a:defRPr sz="3200">
          <a:solidFill>
            <a:schemeClr val="tx2"/>
          </a:solidFill>
          <a:latin typeface="Arial Narrow" pitchFamily="34" charset="0"/>
        </a:defRPr>
      </a:lvl9pPr>
    </p:titleStyle>
    <p:bodyStyle>
      <a:lvl1pPr marL="533400" indent="-533400" algn="l" rtl="0" eaLnBrk="1" fontAlgn="base" hangingPunct="1">
        <a:spcBef>
          <a:spcPct val="20000"/>
        </a:spcBef>
        <a:spcAft>
          <a:spcPct val="0"/>
        </a:spcAft>
        <a:buClr>
          <a:srgbClr val="FF9900"/>
        </a:buClr>
        <a:buFont typeface="Wingdings" pitchFamily="2" charset="2"/>
        <a:buChar char="§"/>
        <a:defRPr sz="2800">
          <a:solidFill>
            <a:schemeClr val="tx1"/>
          </a:solidFill>
          <a:latin typeface="Arial" charset="0"/>
          <a:ea typeface="+mn-ea"/>
          <a:cs typeface="+mn-cs"/>
        </a:defRPr>
      </a:lvl1pPr>
      <a:lvl2pPr marL="990600" indent="-533400" algn="l" rtl="0" eaLnBrk="1" fontAlgn="base" hangingPunct="1">
        <a:spcBef>
          <a:spcPct val="20000"/>
        </a:spcBef>
        <a:spcAft>
          <a:spcPct val="0"/>
        </a:spcAft>
        <a:buClr>
          <a:srgbClr val="FF9900"/>
        </a:buClr>
        <a:buFont typeface="Wingdings" pitchFamily="2" charset="2"/>
        <a:buChar char="§"/>
        <a:defRPr sz="2800">
          <a:solidFill>
            <a:schemeClr val="tx1"/>
          </a:solidFill>
          <a:latin typeface="Arial" charset="0"/>
        </a:defRPr>
      </a:lvl2pPr>
      <a:lvl3pPr marL="1371600" indent="-457200" algn="l" rtl="0" eaLnBrk="1" fontAlgn="base" hangingPunct="1">
        <a:spcBef>
          <a:spcPct val="20000"/>
        </a:spcBef>
        <a:spcAft>
          <a:spcPct val="0"/>
        </a:spcAft>
        <a:buClr>
          <a:srgbClr val="FF9900"/>
        </a:buClr>
        <a:buFont typeface="Wingdings" pitchFamily="2" charset="2"/>
        <a:buChar char="§"/>
        <a:defRPr sz="2400">
          <a:solidFill>
            <a:schemeClr val="tx1"/>
          </a:solidFill>
          <a:latin typeface="Arial" charset="0"/>
        </a:defRPr>
      </a:lvl3pPr>
      <a:lvl4pPr marL="17526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Arial" charset="0"/>
        </a:defRPr>
      </a:lvl4pPr>
      <a:lvl5pPr marL="22098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Arial" charset="0"/>
        </a:defRPr>
      </a:lvl5pPr>
      <a:lvl6pPr marL="26670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6pPr>
      <a:lvl7pPr marL="31242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7pPr>
      <a:lvl8pPr marL="35814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8pPr>
      <a:lvl9pPr marL="4038600" indent="-381000" algn="l" rtl="0" eaLnBrk="1" fontAlgn="base" hangingPunct="1">
        <a:spcBef>
          <a:spcPct val="20000"/>
        </a:spcBef>
        <a:spcAft>
          <a:spcPct val="0"/>
        </a:spcAft>
        <a:buClr>
          <a:srgbClr val="FF9900"/>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descr="wmo_ppt_2012_last.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8"/>
          <p:cNvSpPr>
            <a:spLocks noGrp="1" noChangeArrowheads="1"/>
          </p:cNvSpPr>
          <p:nvPr>
            <p:ph type="body" idx="1"/>
          </p:nvPr>
        </p:nvSpPr>
        <p:spPr bwMode="auto">
          <a:xfrm>
            <a:off x="179388" y="4365625"/>
            <a:ext cx="8785225"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This space can be used for contact information</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9226" name="Rectangle 10"/>
          <p:cNvSpPr>
            <a:spLocks noGrp="1" noChangeArrowheads="1"/>
          </p:cNvSpPr>
          <p:nvPr>
            <p:ph type="ftr" sz="quarter" idx="3"/>
          </p:nvPr>
        </p:nvSpPr>
        <p:spPr bwMode="auto">
          <a:xfrm>
            <a:off x="2484438" y="6462713"/>
            <a:ext cx="2447925"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smtClean="0"/>
            </a:lvl1pPr>
          </a:lstStyle>
          <a:p>
            <a:pPr>
              <a:defRPr/>
            </a:pPr>
            <a:r>
              <a:rPr lang="en-US" smtClean="0"/>
              <a:t>Workshop on representation of WIGOS and climate metadata</a:t>
            </a:r>
            <a:endParaRPr lang="en-GB"/>
          </a:p>
        </p:txBody>
      </p:sp>
      <p:sp>
        <p:nvSpPr>
          <p:cNvPr id="9227" name="Rectangle 11"/>
          <p:cNvSpPr>
            <a:spLocks noGrp="1" noChangeArrowheads="1"/>
          </p:cNvSpPr>
          <p:nvPr>
            <p:ph type="sldNum" sz="quarter" idx="4"/>
          </p:nvPr>
        </p:nvSpPr>
        <p:spPr bwMode="auto">
          <a:xfrm>
            <a:off x="5148263" y="6462713"/>
            <a:ext cx="1905000" cy="312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fld id="{F18803F5-A495-4A90-AA0A-F168D8F84A82}" type="slidenum">
              <a:rPr lang="en-GB" altLang="en-US"/>
              <a:pPr/>
              <a:t>‹#›</a:t>
            </a:fld>
            <a:endParaRPr lang="en-GB" altLang="en-US"/>
          </a:p>
        </p:txBody>
      </p:sp>
      <p:sp>
        <p:nvSpPr>
          <p:cNvPr id="2054" name="Rectangle 13"/>
          <p:cNvSpPr>
            <a:spLocks noGrp="1" noChangeArrowheads="1"/>
          </p:cNvSpPr>
          <p:nvPr>
            <p:ph type="title"/>
          </p:nvPr>
        </p:nvSpPr>
        <p:spPr bwMode="auto">
          <a:xfrm>
            <a:off x="250825" y="3573463"/>
            <a:ext cx="871378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Thank you for your attention</a:t>
            </a:r>
          </a:p>
        </p:txBody>
      </p:sp>
      <p:sp>
        <p:nvSpPr>
          <p:cNvPr id="2055" name="Title 9"/>
          <p:cNvSpPr txBox="1">
            <a:spLocks/>
          </p:cNvSpPr>
          <p:nvPr/>
        </p:nvSpPr>
        <p:spPr bwMode="auto">
          <a:xfrm>
            <a:off x="117475" y="6380163"/>
            <a:ext cx="1141413"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400">
                <a:solidFill>
                  <a:schemeClr val="tx1"/>
                </a:solidFill>
                <a:latin typeface="Arial" charset="0"/>
              </a:defRPr>
            </a:lvl1pPr>
            <a:lvl2pPr marL="742950" indent="-285750" defTabSz="457200">
              <a:defRPr sz="2400">
                <a:solidFill>
                  <a:schemeClr val="tx1"/>
                </a:solidFill>
                <a:latin typeface="Arial" charset="0"/>
              </a:defRPr>
            </a:lvl2pPr>
            <a:lvl3pPr marL="1143000" indent="-228600" defTabSz="457200">
              <a:defRPr sz="2400">
                <a:solidFill>
                  <a:schemeClr val="tx1"/>
                </a:solidFill>
                <a:latin typeface="Arial" charset="0"/>
              </a:defRPr>
            </a:lvl3pPr>
            <a:lvl4pPr marL="1600200" indent="-228600" defTabSz="457200">
              <a:defRPr sz="2400">
                <a:solidFill>
                  <a:schemeClr val="tx1"/>
                </a:solidFill>
                <a:latin typeface="Arial" charset="0"/>
              </a:defRPr>
            </a:lvl4pPr>
            <a:lvl5pPr marL="2057400" indent="-228600" defTabSz="457200">
              <a:defRPr sz="2400">
                <a:solidFill>
                  <a:schemeClr val="tx1"/>
                </a:solidFill>
                <a:latin typeface="Arial" charset="0"/>
              </a:defRPr>
            </a:lvl5pPr>
            <a:lvl6pPr marL="2514600" indent="-228600" algn="ctr"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algn="ctr"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algn="ctr"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algn="ctr"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pPr algn="l" eaLnBrk="1" hangingPunct="1">
              <a:spcBef>
                <a:spcPct val="0"/>
              </a:spcBef>
              <a:buClrTx/>
              <a:buFontTx/>
              <a:buNone/>
            </a:pPr>
            <a:r>
              <a:rPr lang="en-US" altLang="en-US" sz="1200">
                <a:cs typeface="Arial" charset="0"/>
              </a:rPr>
              <a:t>www.wmo.int</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hdr="0" dt="0"/>
  <p:txStyles>
    <p:titleStyle>
      <a:lvl1pPr algn="ctr" rtl="0" eaLnBrk="0" fontAlgn="base" hangingPunct="0">
        <a:spcBef>
          <a:spcPct val="0"/>
        </a:spcBef>
        <a:spcAft>
          <a:spcPct val="0"/>
        </a:spcAft>
        <a:defRPr sz="4000">
          <a:solidFill>
            <a:schemeClr val="bg1"/>
          </a:solidFill>
          <a:latin typeface="+mj-lt"/>
          <a:ea typeface="+mj-ea"/>
          <a:cs typeface="+mj-cs"/>
        </a:defRPr>
      </a:lvl1pPr>
      <a:lvl2pPr algn="ctr" rtl="0" eaLnBrk="0" fontAlgn="base" hangingPunct="0">
        <a:spcBef>
          <a:spcPct val="0"/>
        </a:spcBef>
        <a:spcAft>
          <a:spcPct val="0"/>
        </a:spcAft>
        <a:defRPr sz="4000">
          <a:solidFill>
            <a:schemeClr val="bg1"/>
          </a:solidFill>
          <a:latin typeface="Arial Narrow" pitchFamily="34" charset="0"/>
        </a:defRPr>
      </a:lvl2pPr>
      <a:lvl3pPr algn="ctr" rtl="0" eaLnBrk="0" fontAlgn="base" hangingPunct="0">
        <a:spcBef>
          <a:spcPct val="0"/>
        </a:spcBef>
        <a:spcAft>
          <a:spcPct val="0"/>
        </a:spcAft>
        <a:defRPr sz="4000">
          <a:solidFill>
            <a:schemeClr val="bg1"/>
          </a:solidFill>
          <a:latin typeface="Arial Narrow" pitchFamily="34" charset="0"/>
        </a:defRPr>
      </a:lvl3pPr>
      <a:lvl4pPr algn="ctr" rtl="0" eaLnBrk="0" fontAlgn="base" hangingPunct="0">
        <a:spcBef>
          <a:spcPct val="0"/>
        </a:spcBef>
        <a:spcAft>
          <a:spcPct val="0"/>
        </a:spcAft>
        <a:defRPr sz="4000">
          <a:solidFill>
            <a:schemeClr val="bg1"/>
          </a:solidFill>
          <a:latin typeface="Arial Narrow" pitchFamily="34" charset="0"/>
        </a:defRPr>
      </a:lvl4pPr>
      <a:lvl5pPr algn="ctr" rtl="0" eaLnBrk="0" fontAlgn="base" hangingPunct="0">
        <a:spcBef>
          <a:spcPct val="0"/>
        </a:spcBef>
        <a:spcAft>
          <a:spcPct val="0"/>
        </a:spcAft>
        <a:defRPr sz="4000">
          <a:solidFill>
            <a:schemeClr val="bg1"/>
          </a:solidFill>
          <a:latin typeface="Arial Narrow" pitchFamily="34" charset="0"/>
        </a:defRPr>
      </a:lvl5pPr>
      <a:lvl6pPr marL="457200" algn="l" rtl="0" fontAlgn="base">
        <a:spcBef>
          <a:spcPct val="0"/>
        </a:spcBef>
        <a:spcAft>
          <a:spcPct val="0"/>
        </a:spcAft>
        <a:defRPr sz="3200">
          <a:solidFill>
            <a:schemeClr val="tx2"/>
          </a:solidFill>
          <a:latin typeface="Arial Narrow" pitchFamily="34" charset="0"/>
        </a:defRPr>
      </a:lvl6pPr>
      <a:lvl7pPr marL="914400" algn="l" rtl="0" fontAlgn="base">
        <a:spcBef>
          <a:spcPct val="0"/>
        </a:spcBef>
        <a:spcAft>
          <a:spcPct val="0"/>
        </a:spcAft>
        <a:defRPr sz="3200">
          <a:solidFill>
            <a:schemeClr val="tx2"/>
          </a:solidFill>
          <a:latin typeface="Arial Narrow" pitchFamily="34" charset="0"/>
        </a:defRPr>
      </a:lvl7pPr>
      <a:lvl8pPr marL="1371600" algn="l" rtl="0" fontAlgn="base">
        <a:spcBef>
          <a:spcPct val="0"/>
        </a:spcBef>
        <a:spcAft>
          <a:spcPct val="0"/>
        </a:spcAft>
        <a:defRPr sz="3200">
          <a:solidFill>
            <a:schemeClr val="tx2"/>
          </a:solidFill>
          <a:latin typeface="Arial Narrow" pitchFamily="34" charset="0"/>
        </a:defRPr>
      </a:lvl8pPr>
      <a:lvl9pPr marL="1828800" algn="l" rtl="0" fontAlgn="base">
        <a:spcBef>
          <a:spcPct val="0"/>
        </a:spcBef>
        <a:spcAft>
          <a:spcPct val="0"/>
        </a:spcAft>
        <a:defRPr sz="3200">
          <a:solidFill>
            <a:schemeClr val="tx2"/>
          </a:solidFill>
          <a:latin typeface="Arial Narrow" pitchFamily="34" charset="0"/>
        </a:defRPr>
      </a:lvl9pPr>
    </p:titleStyle>
    <p:bodyStyle>
      <a:lvl1pPr marL="342900" indent="-342900" algn="ctr" rtl="0" eaLnBrk="0" fontAlgn="base" hangingPunct="0">
        <a:spcBef>
          <a:spcPct val="20000"/>
        </a:spcBef>
        <a:spcAft>
          <a:spcPct val="0"/>
        </a:spcAft>
        <a:defRPr sz="2000">
          <a:solidFill>
            <a:schemeClr val="bg1"/>
          </a:solidFill>
          <a:latin typeface="Arial" charset="0"/>
          <a:ea typeface="+mn-ea"/>
          <a:cs typeface="+mn-cs"/>
        </a:defRPr>
      </a:lvl1pPr>
      <a:lvl2pPr marL="742950" indent="-285750" algn="ctr" rtl="0" eaLnBrk="0" fontAlgn="base" hangingPunct="0">
        <a:spcBef>
          <a:spcPct val="20000"/>
        </a:spcBef>
        <a:spcAft>
          <a:spcPct val="0"/>
        </a:spcAft>
        <a:buClr>
          <a:srgbClr val="FF9900"/>
        </a:buClr>
        <a:buFont typeface="Wingdings" pitchFamily="2" charset="2"/>
        <a:buChar char="§"/>
        <a:defRPr sz="2800">
          <a:solidFill>
            <a:schemeClr val="bg1"/>
          </a:solidFill>
          <a:latin typeface="Arial" charset="0"/>
        </a:defRPr>
      </a:lvl2pPr>
      <a:lvl3pPr marL="1143000" indent="-228600" algn="ctr" rtl="0" eaLnBrk="0" fontAlgn="base" hangingPunct="0">
        <a:spcBef>
          <a:spcPct val="20000"/>
        </a:spcBef>
        <a:spcAft>
          <a:spcPct val="0"/>
        </a:spcAft>
        <a:buClr>
          <a:srgbClr val="FF9900"/>
        </a:buClr>
        <a:buFont typeface="Wingdings" pitchFamily="2" charset="2"/>
        <a:buChar char="§"/>
        <a:defRPr sz="2400">
          <a:solidFill>
            <a:schemeClr val="bg1"/>
          </a:solidFill>
          <a:latin typeface="Arial" charset="0"/>
        </a:defRPr>
      </a:lvl3pPr>
      <a:lvl4pPr marL="1600200" indent="-228600" algn="ctr" rtl="0" eaLnBrk="0" fontAlgn="base" hangingPunct="0">
        <a:spcBef>
          <a:spcPct val="20000"/>
        </a:spcBef>
        <a:spcAft>
          <a:spcPct val="0"/>
        </a:spcAft>
        <a:buClr>
          <a:srgbClr val="FF9900"/>
        </a:buClr>
        <a:buFont typeface="Wingdings" pitchFamily="2" charset="2"/>
        <a:buChar char="§"/>
        <a:defRPr sz="2000">
          <a:solidFill>
            <a:schemeClr val="bg1"/>
          </a:solidFill>
          <a:latin typeface="Arial" charset="0"/>
        </a:defRPr>
      </a:lvl4pPr>
      <a:lvl5pPr marL="2057400" indent="-228600" algn="ctr" rtl="0" eaLnBrk="0" fontAlgn="base" hangingPunct="0">
        <a:spcBef>
          <a:spcPct val="20000"/>
        </a:spcBef>
        <a:spcAft>
          <a:spcPct val="0"/>
        </a:spcAft>
        <a:buClr>
          <a:srgbClr val="FF9900"/>
        </a:buClr>
        <a:buFont typeface="Wingdings" pitchFamily="2" charset="2"/>
        <a:buChar char="§"/>
        <a:defRPr sz="2000">
          <a:solidFill>
            <a:schemeClr val="bg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611188" y="2564905"/>
            <a:ext cx="7921625" cy="2376984"/>
          </a:xfrm>
        </p:spPr>
        <p:txBody>
          <a:bodyPr/>
          <a:lstStyle/>
          <a:p>
            <a:r>
              <a:rPr lang="en-US" dirty="0"/>
              <a:t>Managing a </a:t>
            </a:r>
            <a:r>
              <a:rPr lang="en-US" dirty="0" smtClean="0"/>
              <a:t>historical</a:t>
            </a:r>
            <a:br>
              <a:rPr lang="en-US" dirty="0" smtClean="0"/>
            </a:br>
            <a:r>
              <a:rPr lang="en-US" dirty="0" smtClean="0"/>
              <a:t>climate record</a:t>
            </a:r>
            <a:endParaRPr lang="en-GB" altLang="en-US" dirty="0"/>
          </a:p>
        </p:txBody>
      </p:sp>
      <p:sp>
        <p:nvSpPr>
          <p:cNvPr id="5123" name="Rectangle 6"/>
          <p:cNvSpPr>
            <a:spLocks noGrp="1" noChangeArrowheads="1"/>
          </p:cNvSpPr>
          <p:nvPr>
            <p:ph type="subTitle" idx="1"/>
          </p:nvPr>
        </p:nvSpPr>
        <p:spPr/>
        <p:txBody>
          <a:bodyPr/>
          <a:lstStyle/>
          <a:p>
            <a:r>
              <a:rPr lang="en-US" altLang="en-US" dirty="0" smtClean="0"/>
              <a:t>IPET-MDRD-2</a:t>
            </a:r>
            <a:endParaRPr lang="en-US" altLang="en-US" dirty="0"/>
          </a:p>
        </p:txBody>
      </p:sp>
      <p:sp>
        <p:nvSpPr>
          <p:cNvPr id="15" name="Title 9"/>
          <p:cNvSpPr txBox="1">
            <a:spLocks/>
          </p:cNvSpPr>
          <p:nvPr/>
        </p:nvSpPr>
        <p:spPr>
          <a:xfrm>
            <a:off x="117475" y="6453188"/>
            <a:ext cx="2438400" cy="288925"/>
          </a:xfrm>
          <a:prstGeom prst="rect">
            <a:avLst/>
          </a:prstGeom>
        </p:spPr>
        <p:txBody>
          <a:bodyPr anchor="ctr">
            <a:normAutofit fontScale="70000" lnSpcReduction="20000"/>
          </a:bodyPr>
          <a:lstStyle/>
          <a:p>
            <a:pPr algn="l" defTabSz="457200" eaLnBrk="1" fontAlgn="auto" hangingPunct="1">
              <a:spcBef>
                <a:spcPct val="0"/>
              </a:spcBef>
              <a:spcAft>
                <a:spcPts val="0"/>
              </a:spcAft>
              <a:buClrTx/>
              <a:buFontTx/>
              <a:buNone/>
              <a:defRPr/>
            </a:pPr>
            <a:r>
              <a:rPr lang="en-US" sz="1200" dirty="0">
                <a:latin typeface="Arial"/>
                <a:ea typeface="+mj-ea"/>
                <a:cs typeface="Arial"/>
              </a:rPr>
              <a:t>WMO; </a:t>
            </a:r>
            <a:r>
              <a:rPr lang="en-US" sz="1200" dirty="0"/>
              <a:t>Ad hoc inter-</a:t>
            </a:r>
            <a:r>
              <a:rPr lang="en-US" sz="1200" dirty="0" err="1"/>
              <a:t>programme</a:t>
            </a:r>
            <a:r>
              <a:rPr lang="en-US" sz="1200" dirty="0"/>
              <a:t> workshop on representation of WIGOS and climate metadata</a:t>
            </a:r>
            <a:endParaRPr lang="en-US" sz="1200" dirty="0">
              <a:latin typeface="Arial"/>
              <a:ea typeface="+mj-ea"/>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smtClean="0"/>
              <a:t>Climate data management challenge</a:t>
            </a:r>
            <a:endParaRPr lang="en-GB" altLang="en-US" dirty="0" smtClean="0"/>
          </a:p>
        </p:txBody>
      </p:sp>
      <p:sp>
        <p:nvSpPr>
          <p:cNvPr id="6147" name="Rectangle 10"/>
          <p:cNvSpPr>
            <a:spLocks noGrp="1" noChangeArrowheads="1"/>
          </p:cNvSpPr>
          <p:nvPr>
            <p:ph type="body" idx="4294967295"/>
          </p:nvPr>
        </p:nvSpPr>
        <p:spPr/>
        <p:txBody>
          <a:bodyPr/>
          <a:lstStyle/>
          <a:p>
            <a:r>
              <a:rPr lang="en-US" sz="2400" dirty="0" smtClean="0"/>
              <a:t>One conclusion from UK Parliamentary Inquiry into </a:t>
            </a:r>
            <a:r>
              <a:rPr lang="en-US" sz="2400" dirty="0" err="1" smtClean="0"/>
              <a:t>ClimateGate</a:t>
            </a:r>
            <a:r>
              <a:rPr lang="en-US" sz="2400" dirty="0" smtClean="0"/>
              <a:t>:</a:t>
            </a:r>
          </a:p>
          <a:p>
            <a:endParaRPr lang="en-US" dirty="0" smtClean="0"/>
          </a:p>
          <a:p>
            <a:pPr lvl="1"/>
            <a:r>
              <a:rPr lang="en-US" sz="2000" dirty="0" smtClean="0"/>
              <a:t>"</a:t>
            </a:r>
            <a:r>
              <a:rPr lang="en-US" sz="2000" i="1" dirty="0"/>
              <a:t>...It is not standard practice in climate science to publish the raw data and the computer code in academic papers. However, climate science is a matter of great importance and the quality of the science should be irreproachable. We therefore consider that climate scientists should take steps to make available all the data that support their work (including raw data) and full methodological workings (including the computer codes...).</a:t>
            </a:r>
            <a:r>
              <a:rPr lang="en-US" sz="2000" dirty="0"/>
              <a:t>"</a:t>
            </a:r>
            <a:r>
              <a:rPr lang="en-US" sz="2000" dirty="0" smtClean="0"/>
              <a:t> </a:t>
            </a:r>
            <a:endParaRPr lang="en-US" sz="2000" dirty="0"/>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2</a:t>
            </a:fld>
            <a:endParaRPr lang="en-GB" altLang="en-US"/>
          </a:p>
        </p:txBody>
      </p:sp>
    </p:spTree>
    <p:extLst>
      <p:ext uri="{BB962C8B-B14F-4D97-AF65-F5344CB8AC3E}">
        <p14:creationId xmlns:p14="http://schemas.microsoft.com/office/powerpoint/2010/main" val="120989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smtClean="0"/>
              <a:t>Time-series climate data</a:t>
            </a:r>
            <a:endParaRPr lang="en-GB" altLang="en-US" dirty="0" smtClean="0"/>
          </a:p>
        </p:txBody>
      </p:sp>
      <p:sp>
        <p:nvSpPr>
          <p:cNvPr id="6147" name="Rectangle 10"/>
          <p:cNvSpPr>
            <a:spLocks noGrp="1" noChangeArrowheads="1"/>
          </p:cNvSpPr>
          <p:nvPr>
            <p:ph type="body" idx="4294967295"/>
          </p:nvPr>
        </p:nvSpPr>
        <p:spPr/>
        <p:txBody>
          <a:bodyPr/>
          <a:lstStyle/>
          <a:p>
            <a:pPr marL="0" indent="0">
              <a:buNone/>
            </a:pPr>
            <a:endParaRPr lang="en-US" b="1" dirty="0" smtClean="0"/>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3</a:t>
            </a:fld>
            <a:endParaRPr lang="en-GB" altLang="en-US"/>
          </a:p>
        </p:txBody>
      </p:sp>
      <p:pic>
        <p:nvPicPr>
          <p:cNvPr id="4" name="Picture 3" descr="cdms-components-data-201401-v4.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1093598"/>
            <a:ext cx="6048672" cy="4931953"/>
          </a:xfrm>
          <a:prstGeom prst="rect">
            <a:avLst/>
          </a:prstGeom>
        </p:spPr>
      </p:pic>
    </p:spTree>
    <p:extLst>
      <p:ext uri="{BB962C8B-B14F-4D97-AF65-F5344CB8AC3E}">
        <p14:creationId xmlns:p14="http://schemas.microsoft.com/office/powerpoint/2010/main" val="337320379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smtClean="0"/>
              <a:t>Climate data is interrelated #1</a:t>
            </a:r>
            <a:endParaRPr lang="en-GB" altLang="en-US" dirty="0" smtClean="0"/>
          </a:p>
        </p:txBody>
      </p:sp>
      <p:sp>
        <p:nvSpPr>
          <p:cNvPr id="6147" name="Rectangle 10"/>
          <p:cNvSpPr>
            <a:spLocks noGrp="1" noChangeArrowheads="1"/>
          </p:cNvSpPr>
          <p:nvPr>
            <p:ph type="body" idx="4294967295"/>
          </p:nvPr>
        </p:nvSpPr>
        <p:spPr/>
        <p:txBody>
          <a:bodyPr/>
          <a:lstStyle/>
          <a:p>
            <a:pPr marL="0" indent="0">
              <a:buNone/>
            </a:pPr>
            <a:r>
              <a:rPr lang="en-US" sz="2000" dirty="0" smtClean="0"/>
              <a:t>It includes:</a:t>
            </a:r>
          </a:p>
          <a:p>
            <a:pPr marL="457200" indent="-457200">
              <a:buAutoNum type="arabicPeriod"/>
            </a:pPr>
            <a:endParaRPr lang="en-US" sz="2000" dirty="0"/>
          </a:p>
          <a:p>
            <a:pPr marL="457200" indent="-457200">
              <a:buAutoNum type="arabicPeriod"/>
            </a:pPr>
            <a:endParaRPr lang="en-US" sz="2000" dirty="0" smtClean="0"/>
          </a:p>
          <a:p>
            <a:pPr marL="457200" indent="-457200">
              <a:buAutoNum type="arabicPeriod"/>
            </a:pPr>
            <a:r>
              <a:rPr lang="en-US" sz="2400" dirty="0" smtClean="0"/>
              <a:t>A </a:t>
            </a:r>
            <a:r>
              <a:rPr lang="en-US" sz="2400" dirty="0"/>
              <a:t>time-series of observations of a specific phenomena at a single sensor, including: </a:t>
            </a:r>
            <a:endParaRPr lang="en-US" sz="2400" dirty="0" smtClean="0"/>
          </a:p>
          <a:p>
            <a:pPr marL="457200" indent="-457200">
              <a:buAutoNum type="arabicPeriod"/>
            </a:pPr>
            <a:endParaRPr lang="en-US" sz="2000" dirty="0"/>
          </a:p>
          <a:p>
            <a:pPr lvl="1"/>
            <a:r>
              <a:rPr lang="en-US" sz="2000" dirty="0"/>
              <a:t>estimations of the value of an observed property </a:t>
            </a:r>
          </a:p>
          <a:p>
            <a:pPr lvl="1"/>
            <a:r>
              <a:rPr lang="en-US" sz="2000" dirty="0">
                <a:solidFill>
                  <a:srgbClr val="FF0000"/>
                </a:solidFill>
              </a:rPr>
              <a:t>a detailed understanding of the conditions under which the observation was made </a:t>
            </a:r>
          </a:p>
          <a:p>
            <a:pPr lvl="1"/>
            <a:r>
              <a:rPr lang="en-US" sz="2000" dirty="0"/>
              <a:t>any changes that have been made to the observation (e.g. due to Quality Assurance processes </a:t>
            </a:r>
            <a:r>
              <a:rPr lang="en-US" sz="2000" dirty="0" err="1"/>
              <a:t>etc</a:t>
            </a:r>
            <a:r>
              <a:rPr lang="en-US" sz="2000" dirty="0"/>
              <a:t>) </a:t>
            </a:r>
            <a:endParaRPr lang="en-US" sz="2000" dirty="0" smtClean="0"/>
          </a:p>
          <a:p>
            <a:pPr lvl="2"/>
            <a:endParaRPr lang="en-US" sz="1600" dirty="0" smtClean="0"/>
          </a:p>
          <a:p>
            <a:pPr lvl="2"/>
            <a:r>
              <a:rPr lang="en-US" sz="1600" dirty="0" smtClean="0"/>
              <a:t>Including Data Provenance</a:t>
            </a:r>
            <a:endParaRPr lang="en-US" sz="1600" dirty="0"/>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4</a:t>
            </a:fld>
            <a:endParaRPr lang="en-GB" altLang="en-US"/>
          </a:p>
        </p:txBody>
      </p:sp>
    </p:spTree>
    <p:extLst>
      <p:ext uri="{BB962C8B-B14F-4D97-AF65-F5344CB8AC3E}">
        <p14:creationId xmlns:p14="http://schemas.microsoft.com/office/powerpoint/2010/main" val="38326943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a:t>Climate data is interrelated </a:t>
            </a:r>
            <a:r>
              <a:rPr lang="en-GB" altLang="en-US" dirty="0" smtClean="0"/>
              <a:t>#2</a:t>
            </a:r>
            <a:endParaRPr lang="en-GB" altLang="en-US" dirty="0" smtClean="0"/>
          </a:p>
        </p:txBody>
      </p:sp>
      <p:sp>
        <p:nvSpPr>
          <p:cNvPr id="6147" name="Rectangle 10"/>
          <p:cNvSpPr>
            <a:spLocks noGrp="1" noChangeArrowheads="1"/>
          </p:cNvSpPr>
          <p:nvPr>
            <p:ph type="body" idx="4294967295"/>
          </p:nvPr>
        </p:nvSpPr>
        <p:spPr/>
        <p:txBody>
          <a:bodyPr/>
          <a:lstStyle/>
          <a:p>
            <a:pPr marL="0" indent="0">
              <a:buNone/>
            </a:pPr>
            <a:r>
              <a:rPr lang="en-US" sz="2000" dirty="0"/>
              <a:t>It includes:</a:t>
            </a:r>
          </a:p>
          <a:p>
            <a:pPr marL="0" indent="0">
              <a:buNone/>
            </a:pPr>
            <a:endParaRPr lang="en-US" sz="2000" dirty="0" smtClean="0"/>
          </a:p>
          <a:p>
            <a:pPr marL="0" indent="0">
              <a:buNone/>
            </a:pPr>
            <a:r>
              <a:rPr lang="en-US" sz="2400" dirty="0" smtClean="0"/>
              <a:t>2</a:t>
            </a:r>
            <a:r>
              <a:rPr lang="en-US" sz="2400" dirty="0"/>
              <a:t>. </a:t>
            </a:r>
            <a:r>
              <a:rPr lang="en-US" sz="2400" dirty="0" smtClean="0"/>
              <a:t>    A </a:t>
            </a:r>
            <a:r>
              <a:rPr lang="en-US" sz="2400" dirty="0"/>
              <a:t>collection of the time-series observations described at </a:t>
            </a:r>
            <a:r>
              <a:rPr lang="en-US" sz="2400" dirty="0" smtClean="0"/>
              <a:t>#1</a:t>
            </a:r>
            <a:r>
              <a:rPr lang="en-US" sz="2400" dirty="0"/>
              <a:t>, of the same phenomena, at the same time steps, perhaps in the form of a discrete coverage (time-series). </a:t>
            </a:r>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5</a:t>
            </a:fld>
            <a:endParaRPr lang="en-GB" alt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a:t>Climate data is interrelated </a:t>
            </a:r>
            <a:r>
              <a:rPr lang="en-GB" altLang="en-US" dirty="0" smtClean="0"/>
              <a:t>#3</a:t>
            </a:r>
            <a:endParaRPr lang="en-GB" altLang="en-US" dirty="0" smtClean="0"/>
          </a:p>
        </p:txBody>
      </p:sp>
      <p:sp>
        <p:nvSpPr>
          <p:cNvPr id="6147" name="Rectangle 10"/>
          <p:cNvSpPr>
            <a:spLocks noGrp="1" noChangeArrowheads="1"/>
          </p:cNvSpPr>
          <p:nvPr>
            <p:ph type="body" idx="4294967295"/>
          </p:nvPr>
        </p:nvSpPr>
        <p:spPr/>
        <p:txBody>
          <a:bodyPr/>
          <a:lstStyle/>
          <a:p>
            <a:pPr marL="0" indent="0">
              <a:buNone/>
            </a:pPr>
            <a:r>
              <a:rPr lang="en-US" sz="2000" dirty="0"/>
              <a:t>It includes:</a:t>
            </a:r>
          </a:p>
          <a:p>
            <a:pPr marL="0" indent="0">
              <a:buNone/>
            </a:pPr>
            <a:endParaRPr lang="en-US" sz="2000" dirty="0" smtClean="0"/>
          </a:p>
          <a:p>
            <a:pPr marL="457200" indent="-457200">
              <a:buAutoNum type="arabicPeriod" startAt="3"/>
            </a:pPr>
            <a:r>
              <a:rPr lang="en-US" sz="2400" dirty="0" smtClean="0"/>
              <a:t>A </a:t>
            </a:r>
            <a:r>
              <a:rPr lang="en-US" sz="2400" dirty="0"/>
              <a:t>time-series representing the distribution of values of the collection of time-series </a:t>
            </a:r>
            <a:r>
              <a:rPr lang="en-US" sz="2400" dirty="0" smtClean="0"/>
              <a:t>observations described at #2 </a:t>
            </a:r>
            <a:r>
              <a:rPr lang="en-US" sz="2400" dirty="0"/>
              <a:t>represented as perhaps </a:t>
            </a:r>
            <a:r>
              <a:rPr lang="en-US" sz="2400" dirty="0" smtClean="0"/>
              <a:t>a: </a:t>
            </a:r>
          </a:p>
          <a:p>
            <a:pPr marL="457200" indent="-457200">
              <a:buAutoNum type="arabicPeriod" startAt="3"/>
            </a:pPr>
            <a:endParaRPr lang="en-US" sz="2000" dirty="0"/>
          </a:p>
          <a:p>
            <a:pPr lvl="1"/>
            <a:r>
              <a:rPr lang="en-US" sz="2000" dirty="0"/>
              <a:t>continuous two dimensional </a:t>
            </a:r>
            <a:r>
              <a:rPr lang="en-US" sz="2000" dirty="0" smtClean="0"/>
              <a:t>coverage</a:t>
            </a:r>
            <a:endParaRPr lang="en-US" sz="2000" dirty="0"/>
          </a:p>
          <a:p>
            <a:pPr lvl="1"/>
            <a:r>
              <a:rPr lang="en-US" sz="2000" dirty="0"/>
              <a:t>continuous </a:t>
            </a:r>
            <a:r>
              <a:rPr lang="en-US" sz="2000" dirty="0" err="1"/>
              <a:t>coverages</a:t>
            </a:r>
            <a:r>
              <a:rPr lang="en-US" sz="2000" dirty="0"/>
              <a:t> as three dimensional </a:t>
            </a:r>
            <a:r>
              <a:rPr lang="en-US" sz="2000" dirty="0" smtClean="0"/>
              <a:t>cubes</a:t>
            </a:r>
            <a:endParaRPr lang="en-US" sz="2000" dirty="0"/>
          </a:p>
          <a:p>
            <a:pPr lvl="1"/>
            <a:r>
              <a:rPr lang="en-US" sz="2000" dirty="0"/>
              <a:t>continuous coverage as n-dimensional models </a:t>
            </a:r>
          </a:p>
          <a:p>
            <a:pPr lvl="1"/>
            <a:r>
              <a:rPr lang="en-US" sz="2000" dirty="0"/>
              <a:t>an ensemble, comprising a number of models </a:t>
            </a:r>
          </a:p>
          <a:p>
            <a:pPr lvl="1"/>
            <a:r>
              <a:rPr lang="en-US" sz="2000" dirty="0"/>
              <a:t>where these time-series </a:t>
            </a:r>
            <a:r>
              <a:rPr lang="en-US" sz="2000" dirty="0" err="1"/>
              <a:t>coverages</a:t>
            </a:r>
            <a:r>
              <a:rPr lang="en-US" sz="2000" dirty="0"/>
              <a:t> /cubes / models represent the outputs of some analytical process. </a:t>
            </a:r>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6</a:t>
            </a:fld>
            <a:endParaRPr lang="en-GB" altLang="en-US"/>
          </a:p>
        </p:txBody>
      </p:sp>
    </p:spTree>
    <p:extLst>
      <p:ext uri="{BB962C8B-B14F-4D97-AF65-F5344CB8AC3E}">
        <p14:creationId xmlns:p14="http://schemas.microsoft.com/office/powerpoint/2010/main" val="362643557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smtClean="0"/>
              <a:t>Data lineage and provenance</a:t>
            </a:r>
            <a:endParaRPr lang="en-GB" altLang="en-US" dirty="0" smtClean="0"/>
          </a:p>
        </p:txBody>
      </p:sp>
      <p:sp>
        <p:nvSpPr>
          <p:cNvPr id="6147" name="Rectangle 10"/>
          <p:cNvSpPr>
            <a:spLocks noGrp="1" noChangeArrowheads="1"/>
          </p:cNvSpPr>
          <p:nvPr>
            <p:ph type="body" idx="4294967295"/>
          </p:nvPr>
        </p:nvSpPr>
        <p:spPr/>
        <p:txBody>
          <a:bodyPr/>
          <a:lstStyle/>
          <a:p>
            <a:pPr marL="0" indent="0">
              <a:buNone/>
            </a:pPr>
            <a:r>
              <a:rPr lang="en-US" sz="2000" dirty="0" smtClean="0"/>
              <a:t>When </a:t>
            </a:r>
            <a:r>
              <a:rPr lang="en-US" sz="2000" dirty="0"/>
              <a:t>a paper is published, </a:t>
            </a:r>
            <a:r>
              <a:rPr lang="en-US" sz="2000" dirty="0" smtClean="0"/>
              <a:t>a climate scientist </a:t>
            </a:r>
            <a:r>
              <a:rPr lang="en-US" sz="2000" dirty="0"/>
              <a:t>needs to be able to </a:t>
            </a:r>
            <a:r>
              <a:rPr lang="en-US" sz="2000" dirty="0" smtClean="0"/>
              <a:t>refer to: </a:t>
            </a:r>
            <a:endParaRPr lang="en-US" sz="2000" dirty="0"/>
          </a:p>
          <a:p>
            <a:endParaRPr lang="en-US" sz="1600" dirty="0" smtClean="0"/>
          </a:p>
          <a:p>
            <a:r>
              <a:rPr lang="en-US" sz="1600" dirty="0" smtClean="0"/>
              <a:t>the </a:t>
            </a:r>
            <a:r>
              <a:rPr lang="en-US" sz="1600" dirty="0"/>
              <a:t>analytical data that underpins the paper (perhaps the n-dimensional continuous coverage time-series at #3). </a:t>
            </a:r>
            <a:endParaRPr lang="en-US" sz="1600" dirty="0" smtClean="0"/>
          </a:p>
          <a:p>
            <a:endParaRPr lang="en-US" sz="1600" dirty="0"/>
          </a:p>
          <a:p>
            <a:r>
              <a:rPr lang="en-US" sz="1600" dirty="0"/>
              <a:t>the quality assured observations data that the continuous </a:t>
            </a:r>
            <a:r>
              <a:rPr lang="en-US" sz="1600" dirty="0" err="1"/>
              <a:t>coverages</a:t>
            </a:r>
            <a:r>
              <a:rPr lang="en-US" sz="1600" dirty="0"/>
              <a:t> at #3 were derived from at #2 and #1 (with details as to why each change to the Quality Assured observations described at #1 were made). </a:t>
            </a:r>
            <a:endParaRPr lang="en-US" sz="1600" dirty="0" smtClean="0"/>
          </a:p>
          <a:p>
            <a:endParaRPr lang="en-US" sz="1600" dirty="0"/>
          </a:p>
          <a:p>
            <a:r>
              <a:rPr lang="en-US" sz="1600" dirty="0"/>
              <a:t>the ‘raw’ observations data described at #1, with details as to the conditions, sensors </a:t>
            </a:r>
            <a:r>
              <a:rPr lang="en-US" sz="1600" dirty="0" err="1"/>
              <a:t>etc</a:t>
            </a:r>
            <a:r>
              <a:rPr lang="en-US" sz="1600" dirty="0"/>
              <a:t> that the observation was made under. </a:t>
            </a:r>
            <a:endParaRPr lang="en-US" sz="1600" dirty="0" smtClean="0"/>
          </a:p>
          <a:p>
            <a:endParaRPr lang="en-US" sz="1600" dirty="0"/>
          </a:p>
          <a:p>
            <a:r>
              <a:rPr lang="en-US" sz="1600" dirty="0"/>
              <a:t>the version of the software source code that was used to manipulate the data at #1, #2, and #3. </a:t>
            </a:r>
            <a:endParaRPr lang="en-US" sz="1600" dirty="0" smtClean="0"/>
          </a:p>
          <a:p>
            <a:endParaRPr lang="en-US" sz="1600" dirty="0"/>
          </a:p>
          <a:p>
            <a:r>
              <a:rPr lang="en-US" sz="1600" dirty="0">
                <a:solidFill>
                  <a:srgbClr val="EB30FF"/>
                </a:solidFill>
              </a:rPr>
              <a:t>This is not a trivial data management problem to address, however its resolution will provide a solid data management grounding for future climate science and help address much spurious debate. </a:t>
            </a:r>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7</a:t>
            </a:fld>
            <a:endParaRPr lang="en-GB" altLang="en-US"/>
          </a:p>
        </p:txBody>
      </p:sp>
    </p:spTree>
    <p:extLst>
      <p:ext uri="{BB962C8B-B14F-4D97-AF65-F5344CB8AC3E}">
        <p14:creationId xmlns:p14="http://schemas.microsoft.com/office/powerpoint/2010/main" val="20961274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idx="4294967295"/>
          </p:nvPr>
        </p:nvSpPr>
        <p:spPr/>
        <p:txBody>
          <a:bodyPr/>
          <a:lstStyle/>
          <a:p>
            <a:r>
              <a:rPr lang="en-GB" altLang="en-US" dirty="0" smtClean="0"/>
              <a:t>Observations metadata</a:t>
            </a:r>
            <a:endParaRPr lang="en-GB" altLang="en-US" dirty="0" smtClean="0"/>
          </a:p>
        </p:txBody>
      </p:sp>
      <p:sp>
        <p:nvSpPr>
          <p:cNvPr id="6147" name="Rectangle 10"/>
          <p:cNvSpPr>
            <a:spLocks noGrp="1" noChangeArrowheads="1"/>
          </p:cNvSpPr>
          <p:nvPr>
            <p:ph type="body" idx="4294967295"/>
          </p:nvPr>
        </p:nvSpPr>
        <p:spPr/>
        <p:txBody>
          <a:bodyPr/>
          <a:lstStyle/>
          <a:p>
            <a:r>
              <a:rPr lang="en-GB" altLang="en-US" sz="2400" dirty="0" smtClean="0"/>
              <a:t>Observations </a:t>
            </a:r>
            <a:r>
              <a:rPr lang="en-GB" altLang="en-US" sz="2400" dirty="0"/>
              <a:t>metadata is </a:t>
            </a:r>
            <a:r>
              <a:rPr lang="en-GB" altLang="en-US" sz="2400" dirty="0" smtClean="0"/>
              <a:t>critical to ensuring good quality climate data</a:t>
            </a:r>
          </a:p>
          <a:p>
            <a:endParaRPr lang="en-GB" sz="2400" dirty="0"/>
          </a:p>
          <a:p>
            <a:r>
              <a:rPr lang="en-GB" sz="2400" dirty="0" smtClean="0"/>
              <a:t>We’ll explore this over the next presentations:</a:t>
            </a:r>
          </a:p>
          <a:p>
            <a:pPr lvl="1"/>
            <a:r>
              <a:rPr lang="en-GB" sz="2000" dirty="0" smtClean="0"/>
              <a:t>Denis:			</a:t>
            </a:r>
            <a:r>
              <a:rPr lang="en-GB" sz="2000" i="1" dirty="0" smtClean="0">
                <a:solidFill>
                  <a:srgbClr val="3DA9FF"/>
                </a:solidFill>
              </a:rPr>
              <a:t>Experiences </a:t>
            </a:r>
            <a:r>
              <a:rPr lang="en-GB" sz="2000" i="1" dirty="0">
                <a:solidFill>
                  <a:srgbClr val="3DA9FF"/>
                </a:solidFill>
              </a:rPr>
              <a:t>of Observations Metadata requirements in Developing </a:t>
            </a:r>
            <a:r>
              <a:rPr lang="en-GB" sz="2000" i="1" dirty="0" smtClean="0">
                <a:solidFill>
                  <a:srgbClr val="3DA9FF"/>
                </a:solidFill>
              </a:rPr>
              <a:t>Countries</a:t>
            </a:r>
          </a:p>
          <a:p>
            <a:pPr lvl="1"/>
            <a:r>
              <a:rPr lang="en-GB" sz="2000" dirty="0" smtClean="0"/>
              <a:t>Meaghan:</a:t>
            </a:r>
            <a:r>
              <a:rPr lang="en-GB" sz="2000" dirty="0"/>
              <a:t>	</a:t>
            </a:r>
            <a:r>
              <a:rPr lang="en-GB" sz="2000" dirty="0" smtClean="0"/>
              <a:t>	</a:t>
            </a:r>
            <a:r>
              <a:rPr lang="en-GB" sz="2000" i="1" dirty="0">
                <a:solidFill>
                  <a:srgbClr val="3DA9FF"/>
                </a:solidFill>
              </a:rPr>
              <a:t>Bureau </a:t>
            </a:r>
            <a:r>
              <a:rPr lang="en-GB" sz="2000" i="1" dirty="0">
                <a:solidFill>
                  <a:srgbClr val="3DA9FF"/>
                </a:solidFill>
              </a:rPr>
              <a:t>of Meteorology climate data quality </a:t>
            </a:r>
            <a:r>
              <a:rPr lang="en-GB" sz="2000" i="1" dirty="0">
                <a:solidFill>
                  <a:srgbClr val="3DA9FF"/>
                </a:solidFill>
              </a:rPr>
              <a:t>management</a:t>
            </a:r>
          </a:p>
          <a:p>
            <a:pPr lvl="1"/>
            <a:r>
              <a:rPr lang="en-US" sz="2000" dirty="0"/>
              <a:t>Blair:		</a:t>
            </a:r>
            <a:r>
              <a:rPr lang="en-US" sz="2000" dirty="0" smtClean="0"/>
              <a:t>	</a:t>
            </a:r>
            <a:r>
              <a:rPr lang="en-US" sz="2000" i="1" dirty="0">
                <a:solidFill>
                  <a:srgbClr val="3DA9FF"/>
                </a:solidFill>
              </a:rPr>
              <a:t>Experiences </a:t>
            </a:r>
            <a:r>
              <a:rPr lang="en-US" sz="2000" i="1" dirty="0">
                <a:solidFill>
                  <a:srgbClr val="3DA9FF"/>
                </a:solidFill>
              </a:rPr>
              <a:t>in establishing and using an </a:t>
            </a:r>
            <a:r>
              <a:rPr lang="en-US" sz="2000" i="1" dirty="0" err="1">
                <a:solidFill>
                  <a:srgbClr val="3DA9FF"/>
                </a:solidFill>
              </a:rPr>
              <a:t>homogenised</a:t>
            </a:r>
            <a:r>
              <a:rPr lang="en-US" sz="2000" i="1" dirty="0">
                <a:solidFill>
                  <a:srgbClr val="3DA9FF"/>
                </a:solidFill>
              </a:rPr>
              <a:t> high quality climate network (ACORN-SAT</a:t>
            </a:r>
            <a:r>
              <a:rPr lang="en-US" sz="2000" i="1" dirty="0">
                <a:solidFill>
                  <a:srgbClr val="3DA9FF"/>
                </a:solidFill>
              </a:rPr>
              <a:t>)</a:t>
            </a:r>
          </a:p>
          <a:p>
            <a:pPr lvl="1"/>
            <a:r>
              <a:rPr lang="en-US" sz="2000" dirty="0" smtClean="0"/>
              <a:t>Blair </a:t>
            </a:r>
            <a:r>
              <a:rPr lang="en-US" sz="2000" dirty="0"/>
              <a:t>and Meaghan:	</a:t>
            </a:r>
            <a:r>
              <a:rPr lang="en-US" sz="2000" i="1" dirty="0">
                <a:solidFill>
                  <a:srgbClr val="3DA9FF"/>
                </a:solidFill>
              </a:rPr>
              <a:t>Defending the Climate Record: Responding to Parliamentary Inquiries and Freedom of Information requests</a:t>
            </a:r>
            <a:endParaRPr lang="en-US" sz="2000" i="1" dirty="0">
              <a:solidFill>
                <a:srgbClr val="3DA9FF"/>
              </a:solidFill>
            </a:endParaRPr>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39D4EA56-4956-461C-8276-458B534D0BBE}" type="slidenum">
              <a:rPr lang="en-GB" altLang="en-US" smtClean="0"/>
              <a:pPr/>
              <a:t>8</a:t>
            </a:fld>
            <a:endParaRPr lang="en-GB" altLang="en-US"/>
          </a:p>
        </p:txBody>
      </p:sp>
    </p:spTree>
    <p:extLst>
      <p:ext uri="{BB962C8B-B14F-4D97-AF65-F5344CB8AC3E}">
        <p14:creationId xmlns:p14="http://schemas.microsoft.com/office/powerpoint/2010/main" val="24585189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ltLang="en-US" dirty="0" smtClean="0"/>
              <a:t>Thank you for your attention</a:t>
            </a:r>
          </a:p>
        </p:txBody>
      </p:sp>
      <p:sp>
        <p:nvSpPr>
          <p:cNvPr id="9219" name="Rectangle 3"/>
          <p:cNvSpPr>
            <a:spLocks noGrp="1" noChangeArrowheads="1"/>
          </p:cNvSpPr>
          <p:nvPr>
            <p:ph type="body" idx="1"/>
          </p:nvPr>
        </p:nvSpPr>
        <p:spPr/>
        <p:txBody>
          <a:bodyPr/>
          <a:lstStyle/>
          <a:p>
            <a:pPr algn="l"/>
            <a:endParaRPr lang="en-GB" altLang="en-US" sz="1600" dirty="0" smtClean="0"/>
          </a:p>
          <a:p>
            <a:pPr algn="l"/>
            <a:r>
              <a:rPr lang="en-GB" altLang="en-US" sz="1600" dirty="0" smtClean="0"/>
              <a:t>Bruce Bannerman</a:t>
            </a:r>
          </a:p>
          <a:p>
            <a:pPr algn="l"/>
            <a:r>
              <a:rPr lang="en-GB" altLang="en-US" sz="1600" dirty="0" err="1" smtClean="0"/>
              <a:t>b.bannerman@bom.gov.au</a:t>
            </a:r>
            <a:endParaRPr lang="en-GB" altLang="en-US" sz="1600" dirty="0" smtClean="0"/>
          </a:p>
          <a:p>
            <a:pPr algn="l"/>
            <a:r>
              <a:rPr lang="en-GB" altLang="en-US" sz="1600" dirty="0" smtClean="0"/>
              <a:t>Australian Bureau of Meteorology</a:t>
            </a:r>
          </a:p>
          <a:p>
            <a:pPr algn="l"/>
            <a:r>
              <a:rPr lang="en-GB" altLang="en-US" sz="1600" dirty="0" smtClean="0"/>
              <a:t>Co-chair ET-CDMS</a:t>
            </a:r>
            <a:r>
              <a:rPr lang="en-GB" altLang="en-US" sz="1600" dirty="0" smtClean="0"/>
              <a:t> </a:t>
            </a:r>
            <a:endParaRPr lang="en-GB" altLang="en-US" sz="1600" dirty="0" smtClean="0"/>
          </a:p>
        </p:txBody>
      </p:sp>
      <p:sp>
        <p:nvSpPr>
          <p:cNvPr id="2" name="Footer Placeholder 1"/>
          <p:cNvSpPr>
            <a:spLocks noGrp="1"/>
          </p:cNvSpPr>
          <p:nvPr>
            <p:ph type="ftr" sz="quarter" idx="10"/>
          </p:nvPr>
        </p:nvSpPr>
        <p:spPr/>
        <p:txBody>
          <a:bodyPr/>
          <a:lstStyle/>
          <a:p>
            <a:pPr>
              <a:defRPr/>
            </a:pPr>
            <a:r>
              <a:rPr lang="en-US" smtClean="0"/>
              <a:t>Workshop on representation of WIGOS and climate metadata</a:t>
            </a:r>
            <a:endParaRPr lang="en-GB"/>
          </a:p>
        </p:txBody>
      </p:sp>
      <p:sp>
        <p:nvSpPr>
          <p:cNvPr id="3" name="Slide Number Placeholder 2"/>
          <p:cNvSpPr>
            <a:spLocks noGrp="1"/>
          </p:cNvSpPr>
          <p:nvPr>
            <p:ph type="sldNum" sz="quarter" idx="11"/>
          </p:nvPr>
        </p:nvSpPr>
        <p:spPr/>
        <p:txBody>
          <a:bodyPr/>
          <a:lstStyle/>
          <a:p>
            <a:fld id="{4F8825A5-5AB7-4377-AF3D-747348D8893F}" type="slidenum">
              <a:rPr lang="en-GB" altLang="en-US" smtClean="0"/>
              <a:pPr/>
              <a:t>9</a:t>
            </a:fld>
            <a:endParaRPr lang="en-GB" altLang="en-US"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IPET-MDRD-2_Pnn_PowerPointTemplate">
  <a:themeElements>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MO-Title-SF">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MO-Title-SF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MO-Title-SF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MO-Title-SF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MO-Title-SF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MO-Title-SF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MO-Title-SF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MO-Title-SF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MO-Title-SF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MO-Title-SF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MO-Title-SF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MO-Title-SF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losing slide">
  <a:themeElements>
    <a:clrScheme name="1_Small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mallLogo">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objectDefaults>
  <a:extraClrSchemeLst>
    <a:extraClrScheme>
      <a:clrScheme name="1_Small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mallLog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mallLog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mallLog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mallLog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mallLog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mallLog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mallLog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mallLog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mallLog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mallLog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mallLog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IPET-MDRD-2_Pnn_PowerPointTemplate.potx</Template>
  <TotalTime>111</TotalTime>
  <Words>611</Words>
  <Application>Microsoft Macintosh PowerPoint</Application>
  <PresentationFormat>On-screen Show (4:3)</PresentationFormat>
  <Paragraphs>82</Paragraphs>
  <Slides>9</Slides>
  <Notes>7</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IPET-MDRD-2_Pnn_PowerPointTemplate</vt:lpstr>
      <vt:lpstr>Closing slide</vt:lpstr>
      <vt:lpstr>Managing a historical climate record</vt:lpstr>
      <vt:lpstr>Climate data management challenge</vt:lpstr>
      <vt:lpstr>Time-series climate data</vt:lpstr>
      <vt:lpstr>Climate data is interrelated #1</vt:lpstr>
      <vt:lpstr>Climate data is interrelated #2</vt:lpstr>
      <vt:lpstr>Climate data is interrelated #3</vt:lpstr>
      <vt:lpstr>Data lineage and provenance</vt:lpstr>
      <vt:lpstr>Observations metadata</vt:lpstr>
      <vt:lpstr>Thank you for your attention</vt:lpstr>
    </vt:vector>
  </TitlesOfParts>
  <Company>WMO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Steve Foreman</dc:creator>
  <cp:lastModifiedBy>Bruce Bannerman</cp:lastModifiedBy>
  <cp:revision>13</cp:revision>
  <dcterms:created xsi:type="dcterms:W3CDTF">2015-06-10T14:25:34Z</dcterms:created>
  <dcterms:modified xsi:type="dcterms:W3CDTF">2015-06-18T09:59:43Z</dcterms:modified>
</cp:coreProperties>
</file>