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59" r:id="rId5"/>
    <p:sldId id="260" r:id="rId6"/>
  </p:sldIdLst>
  <p:sldSz cx="9144000" cy="6858000" type="screen4x3"/>
  <p:notesSz cx="6807200" cy="99393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03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9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97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94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76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079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96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9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8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3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C1629-EB6C-4652-B346-3B631F80872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EC010-F2DB-4169-AD82-091FCC82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5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817" y="260648"/>
            <a:ext cx="8229600" cy="70609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WIGOS Metadata: Temporal elements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8354288" y="3255842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Time</a:t>
            </a:r>
            <a:endParaRPr lang="en-US" sz="12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225496" y="3046716"/>
            <a:ext cx="7560840" cy="150613"/>
            <a:chOff x="467544" y="3744992"/>
            <a:chExt cx="7560840" cy="150613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5508104" y="3820298"/>
              <a:ext cx="252028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2411760" y="3820298"/>
              <a:ext cx="2952328" cy="0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467544" y="3820298"/>
              <a:ext cx="1800200" cy="0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55576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377463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999350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621237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43124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865011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486898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108785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730672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52559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974446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596336" y="3748290"/>
              <a:ext cx="0" cy="14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2178592" y="3744992"/>
              <a:ext cx="144016" cy="1506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2330992" y="3744992"/>
              <a:ext cx="144016" cy="1506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5283696" y="3744992"/>
              <a:ext cx="144016" cy="1506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5436096" y="3744992"/>
              <a:ext cx="144016" cy="1506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/>
          <p:cNvSpPr/>
          <p:nvPr/>
        </p:nvSpPr>
        <p:spPr>
          <a:xfrm>
            <a:off x="4888760" y="3048365"/>
            <a:ext cx="346946" cy="147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268120" y="3048365"/>
            <a:ext cx="346946" cy="147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522672" y="3048365"/>
            <a:ext cx="612068" cy="1489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7376308" y="3048365"/>
            <a:ext cx="45719" cy="1489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755668" y="3048365"/>
            <a:ext cx="346946" cy="147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510647" y="3048365"/>
            <a:ext cx="346946" cy="147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998198" y="3048365"/>
            <a:ext cx="346946" cy="147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144559" y="3048365"/>
            <a:ext cx="612743" cy="1489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651858" y="3048365"/>
            <a:ext cx="346946" cy="147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4888760" y="2576413"/>
            <a:ext cx="0" cy="4703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5244850" y="2576413"/>
            <a:ext cx="0" cy="4703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825896" y="2648421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53888" y="2288381"/>
            <a:ext cx="2223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Sampling time period (6-04)</a:t>
            </a:r>
            <a:endParaRPr lang="en-US" sz="1400" dirty="0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1513528" y="1456606"/>
            <a:ext cx="0" cy="15901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468952" y="1496294"/>
            <a:ext cx="69213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062208" y="1188517"/>
            <a:ext cx="1852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Temporal extent (1-03)</a:t>
            </a:r>
            <a:endParaRPr lang="en-US" sz="1400" dirty="0"/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8345144" y="1456606"/>
            <a:ext cx="0" cy="1601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5235706" y="3270649"/>
            <a:ext cx="0" cy="26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753888" y="3512517"/>
            <a:ext cx="10599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Meaning of </a:t>
            </a:r>
            <a:br>
              <a:rPr lang="en-US" sz="1400" dirty="0" smtClean="0"/>
            </a:br>
            <a:r>
              <a:rPr lang="en-US" sz="1400" dirty="0" smtClean="0"/>
              <a:t>time stamp </a:t>
            </a:r>
            <a:br>
              <a:rPr lang="en-US" sz="1400" dirty="0" smtClean="0"/>
            </a:br>
            <a:r>
              <a:rPr lang="en-US" sz="1400" dirty="0" smtClean="0"/>
              <a:t>(6-05)</a:t>
            </a:r>
            <a:endParaRPr lang="en-US" sz="1400" dirty="0"/>
          </a:p>
        </p:txBody>
      </p:sp>
      <p:cxnSp>
        <p:nvCxnSpPr>
          <p:cNvPr id="60" name="Straight Arrow Connector 59"/>
          <p:cNvCxnSpPr/>
          <p:nvPr/>
        </p:nvCxnSpPr>
        <p:spPr>
          <a:xfrm flipV="1">
            <a:off x="4888760" y="3270649"/>
            <a:ext cx="0" cy="26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V="1">
            <a:off x="5062233" y="3270649"/>
            <a:ext cx="0" cy="26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828706" y="1784325"/>
            <a:ext cx="1982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Sampling strategy (6-03)</a:t>
            </a:r>
            <a:endParaRPr lang="en-US" sz="1400" i="1" dirty="0"/>
          </a:p>
        </p:txBody>
      </p:sp>
      <p:sp>
        <p:nvSpPr>
          <p:cNvPr id="64" name="TextBox 63"/>
          <p:cNvSpPr txBox="1"/>
          <p:nvPr/>
        </p:nvSpPr>
        <p:spPr>
          <a:xfrm>
            <a:off x="1828706" y="1928341"/>
            <a:ext cx="984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chemeClr val="accent3">
                    <a:lumMod val="75000"/>
                  </a:schemeClr>
                </a:solidFill>
              </a:rPr>
              <a:t>continuous</a:t>
            </a:r>
            <a:endParaRPr lang="en-US" sz="1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37669" y="1938213"/>
            <a:ext cx="754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discrete</a:t>
            </a:r>
            <a:endParaRPr lang="en-US" sz="14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48470" y="1928341"/>
            <a:ext cx="585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chemeClr val="bg2">
                    <a:lumMod val="50000"/>
                  </a:schemeClr>
                </a:solidFill>
              </a:rPr>
              <a:t>event</a:t>
            </a:r>
            <a:endParaRPr lang="en-US" sz="14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93297" y="1052736"/>
            <a:ext cx="914400" cy="659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Observed quantity</a:t>
            </a:r>
          </a:p>
          <a:p>
            <a:pPr algn="ctr"/>
            <a:r>
              <a:rPr lang="en-US" sz="1200" dirty="0" smtClean="0"/>
              <a:t>(Cat 1)</a:t>
            </a:r>
            <a:endParaRPr lang="en-US" sz="1200" dirty="0"/>
          </a:p>
        </p:txBody>
      </p:sp>
      <p:sp>
        <p:nvSpPr>
          <p:cNvPr id="69" name="Rectangle 68"/>
          <p:cNvSpPr/>
          <p:nvPr/>
        </p:nvSpPr>
        <p:spPr>
          <a:xfrm>
            <a:off x="197921" y="1831181"/>
            <a:ext cx="914400" cy="1825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Sampling and analysis</a:t>
            </a:r>
          </a:p>
          <a:p>
            <a:pPr algn="ctr"/>
            <a:r>
              <a:rPr lang="en-US" sz="1200" dirty="0" smtClean="0"/>
              <a:t>(Cat 6)</a:t>
            </a:r>
            <a:endParaRPr lang="en-US" sz="1200" dirty="0"/>
          </a:p>
        </p:txBody>
      </p:sp>
      <p:sp>
        <p:nvSpPr>
          <p:cNvPr id="70" name="Rectangle 69"/>
          <p:cNvSpPr/>
          <p:nvPr/>
        </p:nvSpPr>
        <p:spPr>
          <a:xfrm>
            <a:off x="193297" y="3800550"/>
            <a:ext cx="914400" cy="2220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Data processing and Reporting</a:t>
            </a:r>
          </a:p>
          <a:p>
            <a:pPr algn="ctr"/>
            <a:r>
              <a:rPr lang="en-US" sz="1200" dirty="0" smtClean="0"/>
              <a:t>(Cat 5)</a:t>
            </a:r>
            <a:endParaRPr lang="en-US" sz="1200" dirty="0"/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3379937" y="3242522"/>
            <a:ext cx="0" cy="1350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V="1">
            <a:off x="4621217" y="3242522"/>
            <a:ext cx="0" cy="13501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3339563" y="4501466"/>
            <a:ext cx="13246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V="1">
            <a:off x="3371268" y="4765989"/>
            <a:ext cx="0" cy="26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4618027" y="4765989"/>
            <a:ext cx="0" cy="26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V="1">
            <a:off x="4001863" y="4765989"/>
            <a:ext cx="0" cy="26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904555" y="4592638"/>
            <a:ext cx="1511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Definition of time </a:t>
            </a:r>
            <a:br>
              <a:rPr lang="en-US" sz="1400" dirty="0" smtClean="0"/>
            </a:br>
            <a:r>
              <a:rPr lang="en-US" sz="1400" dirty="0" smtClean="0"/>
              <a:t>stamp (5-09)</a:t>
            </a:r>
            <a:endParaRPr lang="en-US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3403961" y="3997410"/>
            <a:ext cx="1217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Aggregation </a:t>
            </a:r>
            <a:br>
              <a:rPr lang="en-US" sz="1400" dirty="0" smtClean="0"/>
            </a:br>
            <a:r>
              <a:rPr lang="en-US" sz="1400" dirty="0" smtClean="0"/>
              <a:t>interval (5-08)</a:t>
            </a:r>
            <a:endParaRPr lang="en-US" sz="1400" dirty="0"/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3371268" y="5115858"/>
            <a:ext cx="1" cy="2799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5863641" y="3277368"/>
            <a:ext cx="0" cy="23233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312131" y="5229200"/>
            <a:ext cx="36170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3453286" y="5241961"/>
            <a:ext cx="2065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Reporting interval (5-03)*</a:t>
            </a:r>
            <a:endParaRPr lang="en-US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1257198" y="5687180"/>
            <a:ext cx="26277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* So far, the inverse of reporting interval (i.e., reporting rate) is defined</a:t>
            </a:r>
            <a:endParaRPr lang="en-US" sz="1100" dirty="0"/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6755668" y="5229200"/>
            <a:ext cx="0" cy="4579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Wave 24"/>
          <p:cNvSpPr/>
          <p:nvPr/>
        </p:nvSpPr>
        <p:spPr>
          <a:xfrm>
            <a:off x="5866737" y="5255852"/>
            <a:ext cx="888931" cy="549411"/>
          </a:xfrm>
          <a:prstGeom prst="wav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fontScale="62500" lnSpcReduction="20000"/>
          </a:bodyPr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Latency (5-11)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90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871012" y="2348880"/>
            <a:ext cx="1093601" cy="10817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7593106" y="4292601"/>
            <a:ext cx="1443390" cy="8651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3059113" y="274638"/>
            <a:ext cx="3457576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AU" sz="2400" dirty="0" smtClean="0"/>
              <a:t>WIGOS Core Metadata</a:t>
            </a:r>
            <a:br>
              <a:rPr lang="en-AU" sz="2400" dirty="0" smtClean="0"/>
            </a:br>
            <a:r>
              <a:rPr lang="en-AU" sz="2400" dirty="0" smtClean="0"/>
              <a:t>Relationships</a:t>
            </a: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23850" y="1773238"/>
            <a:ext cx="1512888" cy="25923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en-AU"/>
              <a:t>7. Station or Platform</a:t>
            </a:r>
          </a:p>
        </p:txBody>
      </p:sp>
      <p:sp>
        <p:nvSpPr>
          <p:cNvPr id="2053" name="AutoShape 7"/>
          <p:cNvSpPr>
            <a:spLocks noChangeArrowheads="1"/>
          </p:cNvSpPr>
          <p:nvPr/>
        </p:nvSpPr>
        <p:spPr bwMode="auto">
          <a:xfrm>
            <a:off x="2411413" y="3789363"/>
            <a:ext cx="2087562" cy="792162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AU"/>
              <a:t>8. Instrument #3</a:t>
            </a:r>
          </a:p>
        </p:txBody>
      </p:sp>
      <p:sp>
        <p:nvSpPr>
          <p:cNvPr id="2054" name="AutoShape 8"/>
          <p:cNvSpPr>
            <a:spLocks noChangeArrowheads="1"/>
          </p:cNvSpPr>
          <p:nvPr/>
        </p:nvSpPr>
        <p:spPr bwMode="auto">
          <a:xfrm>
            <a:off x="179388" y="4724400"/>
            <a:ext cx="1512887" cy="504825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AU"/>
              <a:t>10. Contact</a:t>
            </a:r>
          </a:p>
        </p:txBody>
      </p:sp>
      <p:sp>
        <p:nvSpPr>
          <p:cNvPr id="2055" name="AutoShape 9"/>
          <p:cNvSpPr>
            <a:spLocks noChangeArrowheads="1"/>
          </p:cNvSpPr>
          <p:nvPr/>
        </p:nvSpPr>
        <p:spPr bwMode="auto">
          <a:xfrm>
            <a:off x="539750" y="260350"/>
            <a:ext cx="1584325" cy="1008063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AU" dirty="0"/>
              <a:t>9. Ownership &amp; data policy</a:t>
            </a:r>
          </a:p>
        </p:txBody>
      </p:sp>
      <p:sp>
        <p:nvSpPr>
          <p:cNvPr id="2056" name="AutoShape 10"/>
          <p:cNvSpPr>
            <a:spLocks noChangeArrowheads="1"/>
          </p:cNvSpPr>
          <p:nvPr/>
        </p:nvSpPr>
        <p:spPr bwMode="auto">
          <a:xfrm>
            <a:off x="5148263" y="1412875"/>
            <a:ext cx="1727200" cy="79216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AU"/>
              <a:t>1. Observed quantity #1</a:t>
            </a:r>
          </a:p>
        </p:txBody>
      </p:sp>
      <p:sp>
        <p:nvSpPr>
          <p:cNvPr id="2057" name="AutoShape 11"/>
          <p:cNvSpPr>
            <a:spLocks noChangeArrowheads="1"/>
          </p:cNvSpPr>
          <p:nvPr/>
        </p:nvSpPr>
        <p:spPr bwMode="auto">
          <a:xfrm>
            <a:off x="5076825" y="3349625"/>
            <a:ext cx="1727200" cy="79216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AU"/>
              <a:t>1. Observed quantity #3</a:t>
            </a:r>
          </a:p>
        </p:txBody>
      </p:sp>
      <p:sp>
        <p:nvSpPr>
          <p:cNvPr id="2058" name="AutoShape 12"/>
          <p:cNvSpPr>
            <a:spLocks noChangeArrowheads="1"/>
          </p:cNvSpPr>
          <p:nvPr/>
        </p:nvSpPr>
        <p:spPr bwMode="auto">
          <a:xfrm>
            <a:off x="4067175" y="5157788"/>
            <a:ext cx="1223963" cy="649287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AU"/>
              <a:t>3. Data quality</a:t>
            </a:r>
          </a:p>
        </p:txBody>
      </p:sp>
      <p:sp>
        <p:nvSpPr>
          <p:cNvPr id="2059" name="AutoShape 13"/>
          <p:cNvSpPr>
            <a:spLocks noChangeArrowheads="1"/>
          </p:cNvSpPr>
          <p:nvPr/>
        </p:nvSpPr>
        <p:spPr bwMode="auto">
          <a:xfrm>
            <a:off x="323850" y="6021388"/>
            <a:ext cx="1584325" cy="64770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AU"/>
              <a:t>2. Purpose of observation</a:t>
            </a:r>
          </a:p>
        </p:txBody>
      </p:sp>
      <p:sp>
        <p:nvSpPr>
          <p:cNvPr id="2060" name="AutoShape 14"/>
          <p:cNvSpPr>
            <a:spLocks noChangeArrowheads="1"/>
          </p:cNvSpPr>
          <p:nvPr/>
        </p:nvSpPr>
        <p:spPr bwMode="auto">
          <a:xfrm>
            <a:off x="3059113" y="5949950"/>
            <a:ext cx="1657350" cy="64770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AU"/>
              <a:t>6. Sampling &amp; analysis</a:t>
            </a:r>
          </a:p>
        </p:txBody>
      </p:sp>
      <p:pic>
        <p:nvPicPr>
          <p:cNvPr id="2061" name="Picture 15" descr="600px-Hurricane_Rita_Lake_Charles_rada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1341438"/>
            <a:ext cx="7921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2420938"/>
            <a:ext cx="1008062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381500"/>
            <a:ext cx="1368425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4" name="AutoShape 18"/>
          <p:cNvSpPr>
            <a:spLocks noChangeArrowheads="1"/>
          </p:cNvSpPr>
          <p:nvPr/>
        </p:nvSpPr>
        <p:spPr bwMode="auto">
          <a:xfrm>
            <a:off x="5076825" y="2419350"/>
            <a:ext cx="1727200" cy="79216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AU"/>
              <a:t>1. Observed quantity #2</a:t>
            </a:r>
          </a:p>
        </p:txBody>
      </p:sp>
      <p:sp>
        <p:nvSpPr>
          <p:cNvPr id="2065" name="AutoShape 19"/>
          <p:cNvSpPr>
            <a:spLocks noChangeArrowheads="1"/>
          </p:cNvSpPr>
          <p:nvPr/>
        </p:nvSpPr>
        <p:spPr bwMode="auto">
          <a:xfrm>
            <a:off x="2555875" y="2565400"/>
            <a:ext cx="1871663" cy="865188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AU"/>
              <a:t>8. Instrument #2</a:t>
            </a:r>
          </a:p>
        </p:txBody>
      </p:sp>
      <p:sp>
        <p:nvSpPr>
          <p:cNvPr id="2066" name="AutoShape 20"/>
          <p:cNvSpPr>
            <a:spLocks noChangeArrowheads="1"/>
          </p:cNvSpPr>
          <p:nvPr/>
        </p:nvSpPr>
        <p:spPr bwMode="auto">
          <a:xfrm>
            <a:off x="6516688" y="6057900"/>
            <a:ext cx="1873250" cy="43180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AU"/>
              <a:t>4. environment</a:t>
            </a:r>
          </a:p>
        </p:txBody>
      </p:sp>
      <p:sp>
        <p:nvSpPr>
          <p:cNvPr id="2067" name="AutoShape 21"/>
          <p:cNvSpPr>
            <a:spLocks noChangeArrowheads="1"/>
          </p:cNvSpPr>
          <p:nvPr/>
        </p:nvSpPr>
        <p:spPr bwMode="auto">
          <a:xfrm>
            <a:off x="1835150" y="5157788"/>
            <a:ext cx="1657350" cy="64770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AU"/>
              <a:t>5. Data processing</a:t>
            </a:r>
          </a:p>
        </p:txBody>
      </p:sp>
      <p:cxnSp>
        <p:nvCxnSpPr>
          <p:cNvPr id="2068" name="AutoShape 22"/>
          <p:cNvCxnSpPr>
            <a:cxnSpLocks noChangeShapeType="1"/>
            <a:stCxn id="2051" idx="3"/>
            <a:endCxn id="2052" idx="1"/>
          </p:cNvCxnSpPr>
          <p:nvPr/>
        </p:nvCxnSpPr>
        <p:spPr bwMode="auto">
          <a:xfrm flipV="1">
            <a:off x="1836738" y="1846263"/>
            <a:ext cx="790575" cy="12239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69" name="AutoShape 23"/>
          <p:cNvCxnSpPr>
            <a:cxnSpLocks noChangeShapeType="1"/>
            <a:stCxn id="2051" idx="3"/>
            <a:endCxn id="2065" idx="1"/>
          </p:cNvCxnSpPr>
          <p:nvPr/>
        </p:nvCxnSpPr>
        <p:spPr bwMode="auto">
          <a:xfrm flipV="1">
            <a:off x="1836738" y="2998788"/>
            <a:ext cx="719137" cy="71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0" name="AutoShape 24"/>
          <p:cNvCxnSpPr>
            <a:cxnSpLocks noChangeShapeType="1"/>
            <a:stCxn id="2051" idx="3"/>
            <a:endCxn id="2053" idx="1"/>
          </p:cNvCxnSpPr>
          <p:nvPr/>
        </p:nvCxnSpPr>
        <p:spPr bwMode="auto">
          <a:xfrm>
            <a:off x="1836738" y="3070225"/>
            <a:ext cx="574675" cy="11160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1" name="AutoShape 26"/>
          <p:cNvCxnSpPr>
            <a:cxnSpLocks noChangeShapeType="1"/>
            <a:stCxn id="2065" idx="3"/>
            <a:endCxn id="2064" idx="1"/>
          </p:cNvCxnSpPr>
          <p:nvPr/>
        </p:nvCxnSpPr>
        <p:spPr bwMode="auto">
          <a:xfrm flipV="1">
            <a:off x="4427538" y="2814638"/>
            <a:ext cx="649287" cy="184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2" name="AutoShape 27"/>
          <p:cNvCxnSpPr>
            <a:cxnSpLocks noChangeShapeType="1"/>
            <a:stCxn id="2065" idx="3"/>
            <a:endCxn id="2057" idx="1"/>
          </p:cNvCxnSpPr>
          <p:nvPr/>
        </p:nvCxnSpPr>
        <p:spPr bwMode="auto">
          <a:xfrm>
            <a:off x="4427538" y="2998788"/>
            <a:ext cx="649287" cy="746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3" name="AutoShape 28"/>
          <p:cNvCxnSpPr>
            <a:cxnSpLocks noChangeShapeType="1"/>
            <a:endCxn id="2056" idx="1"/>
          </p:cNvCxnSpPr>
          <p:nvPr/>
        </p:nvCxnSpPr>
        <p:spPr bwMode="auto">
          <a:xfrm flipV="1">
            <a:off x="4502150" y="1809750"/>
            <a:ext cx="646113" cy="34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0" name="AutoShape 36"/>
          <p:cNvCxnSpPr>
            <a:cxnSpLocks noChangeShapeType="1"/>
            <a:stCxn id="2059" idx="0"/>
            <a:endCxn id="2051" idx="2"/>
          </p:cNvCxnSpPr>
          <p:nvPr/>
        </p:nvCxnSpPr>
        <p:spPr bwMode="auto">
          <a:xfrm flipH="1" flipV="1">
            <a:off x="1081088" y="4365625"/>
            <a:ext cx="34925" cy="1655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1" name="AutoShape 37"/>
          <p:cNvCxnSpPr>
            <a:cxnSpLocks noChangeShapeType="1"/>
            <a:stCxn id="2066" idx="0"/>
            <a:endCxn id="2091" idx="2"/>
          </p:cNvCxnSpPr>
          <p:nvPr/>
        </p:nvCxnSpPr>
        <p:spPr bwMode="auto">
          <a:xfrm flipH="1" flipV="1">
            <a:off x="5989638" y="5084763"/>
            <a:ext cx="1463675" cy="9731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2" name="AutoShape 38"/>
          <p:cNvCxnSpPr>
            <a:cxnSpLocks noChangeShapeType="1"/>
            <a:endCxn id="2053" idx="2"/>
          </p:cNvCxnSpPr>
          <p:nvPr/>
        </p:nvCxnSpPr>
        <p:spPr bwMode="auto">
          <a:xfrm flipH="1" flipV="1">
            <a:off x="3455988" y="4581525"/>
            <a:ext cx="1187450" cy="576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3" name="AutoShape 39"/>
          <p:cNvCxnSpPr>
            <a:cxnSpLocks noChangeShapeType="1"/>
            <a:stCxn id="2053" idx="2"/>
            <a:endCxn id="2060" idx="0"/>
          </p:cNvCxnSpPr>
          <p:nvPr/>
        </p:nvCxnSpPr>
        <p:spPr bwMode="auto">
          <a:xfrm>
            <a:off x="3455988" y="4581525"/>
            <a:ext cx="431800" cy="1368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4" name="AutoShape 40"/>
          <p:cNvCxnSpPr>
            <a:cxnSpLocks noChangeShapeType="1"/>
            <a:stCxn id="2053" idx="2"/>
            <a:endCxn id="2067" idx="0"/>
          </p:cNvCxnSpPr>
          <p:nvPr/>
        </p:nvCxnSpPr>
        <p:spPr bwMode="auto">
          <a:xfrm flipH="1">
            <a:off x="2663825" y="4581525"/>
            <a:ext cx="792163" cy="576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5" name="AutoShape 42"/>
          <p:cNvCxnSpPr>
            <a:cxnSpLocks noChangeShapeType="1"/>
            <a:stCxn id="2055" idx="2"/>
            <a:endCxn id="2051" idx="0"/>
          </p:cNvCxnSpPr>
          <p:nvPr/>
        </p:nvCxnSpPr>
        <p:spPr bwMode="auto">
          <a:xfrm flipH="1">
            <a:off x="1081088" y="1268413"/>
            <a:ext cx="250825" cy="504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86" name="AutoShape 43"/>
          <p:cNvCxnSpPr>
            <a:cxnSpLocks noChangeShapeType="1"/>
            <a:stCxn id="2051" idx="2"/>
            <a:endCxn id="2054" idx="0"/>
          </p:cNvCxnSpPr>
          <p:nvPr/>
        </p:nvCxnSpPr>
        <p:spPr bwMode="auto">
          <a:xfrm flipH="1">
            <a:off x="936625" y="4365625"/>
            <a:ext cx="144463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88" name="Text Box 45"/>
          <p:cNvSpPr txBox="1">
            <a:spLocks noChangeArrowheads="1"/>
          </p:cNvSpPr>
          <p:nvPr/>
        </p:nvSpPr>
        <p:spPr bwMode="auto">
          <a:xfrm>
            <a:off x="4140969" y="945247"/>
            <a:ext cx="13684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dirty="0">
                <a:solidFill>
                  <a:srgbClr val="FF0000"/>
                </a:solidFill>
              </a:rPr>
              <a:t>1 : 1, 2 or </a:t>
            </a:r>
            <a:r>
              <a:rPr lang="en-AU" dirty="0" smtClean="0">
                <a:solidFill>
                  <a:srgbClr val="FF0000"/>
                </a:solidFill>
              </a:rPr>
              <a:t>3</a:t>
            </a:r>
          </a:p>
          <a:p>
            <a:pPr eaLnBrk="1" hangingPunct="1"/>
            <a:r>
              <a:rPr lang="en-AU" dirty="0" smtClean="0">
                <a:solidFill>
                  <a:srgbClr val="FF0000"/>
                </a:solidFill>
              </a:rPr>
              <a:t>many : 1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2089" name="Text Box 46"/>
          <p:cNvSpPr txBox="1">
            <a:spLocks noChangeArrowheads="1"/>
          </p:cNvSpPr>
          <p:nvPr/>
        </p:nvSpPr>
        <p:spPr bwMode="auto">
          <a:xfrm>
            <a:off x="6877050" y="981075"/>
            <a:ext cx="633413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>
                <a:solidFill>
                  <a:srgbClr val="FF0000"/>
                </a:solidFill>
              </a:rPr>
              <a:t>1 : 1</a:t>
            </a:r>
          </a:p>
        </p:txBody>
      </p:sp>
      <p:cxnSp>
        <p:nvCxnSpPr>
          <p:cNvPr id="2090" name="AutoShape 47"/>
          <p:cNvCxnSpPr>
            <a:cxnSpLocks noChangeShapeType="1"/>
            <a:stCxn id="2067" idx="0"/>
            <a:endCxn id="2051" idx="2"/>
          </p:cNvCxnSpPr>
          <p:nvPr/>
        </p:nvCxnSpPr>
        <p:spPr bwMode="auto">
          <a:xfrm flipH="1" flipV="1">
            <a:off x="1081088" y="4365625"/>
            <a:ext cx="1582737" cy="7921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91" name="AutoShape 11"/>
          <p:cNvSpPr>
            <a:spLocks noChangeArrowheads="1"/>
          </p:cNvSpPr>
          <p:nvPr/>
        </p:nvSpPr>
        <p:spPr bwMode="auto">
          <a:xfrm>
            <a:off x="5126038" y="4292600"/>
            <a:ext cx="1727200" cy="79216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AU"/>
              <a:t>1. Observed quantity #4</a:t>
            </a:r>
          </a:p>
        </p:txBody>
      </p:sp>
      <p:cxnSp>
        <p:nvCxnSpPr>
          <p:cNvPr id="2092" name="AutoShape 27"/>
          <p:cNvCxnSpPr>
            <a:cxnSpLocks noChangeShapeType="1"/>
            <a:stCxn id="2053" idx="3"/>
            <a:endCxn id="2091" idx="1"/>
          </p:cNvCxnSpPr>
          <p:nvPr/>
        </p:nvCxnSpPr>
        <p:spPr bwMode="auto">
          <a:xfrm>
            <a:off x="4498975" y="4186238"/>
            <a:ext cx="627063" cy="5016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Isosceles Triangle 1"/>
          <p:cNvSpPr/>
          <p:nvPr/>
        </p:nvSpPr>
        <p:spPr>
          <a:xfrm rot="16200000">
            <a:off x="7097714" y="1130299"/>
            <a:ext cx="782638" cy="1223961"/>
          </a:xfrm>
          <a:prstGeom prst="triangle">
            <a:avLst>
              <a:gd name="adj" fmla="val 5178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Isosceles Triangle 47"/>
          <p:cNvSpPr/>
          <p:nvPr/>
        </p:nvSpPr>
        <p:spPr>
          <a:xfrm rot="16200000">
            <a:off x="6815623" y="2361098"/>
            <a:ext cx="1081708" cy="1057272"/>
          </a:xfrm>
          <a:prstGeom prst="triangle">
            <a:avLst>
              <a:gd name="adj" fmla="val 5178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 rot="16200000">
            <a:off x="6801694" y="4366374"/>
            <a:ext cx="865186" cy="717639"/>
          </a:xfrm>
          <a:prstGeom prst="triangle">
            <a:avLst>
              <a:gd name="adj" fmla="val 5178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Freeform 3"/>
          <p:cNvSpPr/>
          <p:nvPr/>
        </p:nvSpPr>
        <p:spPr>
          <a:xfrm>
            <a:off x="6836806" y="2435819"/>
            <a:ext cx="1062972" cy="1353544"/>
          </a:xfrm>
          <a:custGeom>
            <a:avLst/>
            <a:gdLst>
              <a:gd name="connsiteX0" fmla="*/ 0 w 1048871"/>
              <a:gd name="connsiteY0" fmla="*/ 1237130 h 1237130"/>
              <a:gd name="connsiteX1" fmla="*/ 1030941 w 1048871"/>
              <a:gd name="connsiteY1" fmla="*/ 0 h 1237130"/>
              <a:gd name="connsiteX2" fmla="*/ 1048871 w 1048871"/>
              <a:gd name="connsiteY2" fmla="*/ 887506 h 1237130"/>
              <a:gd name="connsiteX3" fmla="*/ 0 w 1048871"/>
              <a:gd name="connsiteY3" fmla="*/ 1237130 h 123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8871" h="1237130">
                <a:moveTo>
                  <a:pt x="0" y="1237130"/>
                </a:moveTo>
                <a:lnTo>
                  <a:pt x="1030941" y="0"/>
                </a:lnTo>
                <a:lnTo>
                  <a:pt x="1048871" y="887506"/>
                </a:lnTo>
                <a:lnTo>
                  <a:pt x="0" y="12371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5"/>
          <p:cNvSpPr/>
          <p:nvPr/>
        </p:nvSpPr>
        <p:spPr>
          <a:xfrm>
            <a:off x="7328788" y="2348880"/>
            <a:ext cx="528635" cy="1081708"/>
          </a:xfrm>
          <a:custGeom>
            <a:avLst/>
            <a:gdLst>
              <a:gd name="connsiteX0" fmla="*/ 0 w 537882"/>
              <a:gd name="connsiteY0" fmla="*/ 627529 h 860612"/>
              <a:gd name="connsiteX1" fmla="*/ 537882 w 537882"/>
              <a:gd name="connsiteY1" fmla="*/ 0 h 860612"/>
              <a:gd name="connsiteX2" fmla="*/ 528917 w 537882"/>
              <a:gd name="connsiteY2" fmla="*/ 860612 h 860612"/>
              <a:gd name="connsiteX3" fmla="*/ 0 w 537882"/>
              <a:gd name="connsiteY3" fmla="*/ 627529 h 86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882" h="860612">
                <a:moveTo>
                  <a:pt x="0" y="627529"/>
                </a:moveTo>
                <a:lnTo>
                  <a:pt x="537882" y="0"/>
                </a:lnTo>
                <a:cubicBezTo>
                  <a:pt x="534894" y="286871"/>
                  <a:pt x="531905" y="573741"/>
                  <a:pt x="528917" y="860612"/>
                </a:cubicBezTo>
                <a:lnTo>
                  <a:pt x="0" y="6275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46" name="AutoShape 42"/>
          <p:cNvCxnSpPr>
            <a:cxnSpLocks noChangeShapeType="1"/>
            <a:stCxn id="2055" idx="2"/>
          </p:cNvCxnSpPr>
          <p:nvPr/>
        </p:nvCxnSpPr>
        <p:spPr bwMode="auto">
          <a:xfrm>
            <a:off x="1331913" y="1268413"/>
            <a:ext cx="1511895" cy="360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87" name="Text Box 44"/>
          <p:cNvSpPr txBox="1">
            <a:spLocks noChangeArrowheads="1"/>
          </p:cNvSpPr>
          <p:nvPr/>
        </p:nvSpPr>
        <p:spPr bwMode="auto">
          <a:xfrm>
            <a:off x="1692275" y="1341438"/>
            <a:ext cx="106997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dirty="0">
                <a:solidFill>
                  <a:srgbClr val="FF0000"/>
                </a:solidFill>
              </a:rPr>
              <a:t>1 : many</a:t>
            </a:r>
          </a:p>
        </p:txBody>
      </p:sp>
      <p:sp>
        <p:nvSpPr>
          <p:cNvPr id="2052" name="AutoShape 6"/>
          <p:cNvSpPr>
            <a:spLocks noChangeArrowheads="1"/>
          </p:cNvSpPr>
          <p:nvPr/>
        </p:nvSpPr>
        <p:spPr bwMode="auto">
          <a:xfrm>
            <a:off x="2627313" y="1412875"/>
            <a:ext cx="1871662" cy="865188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AU"/>
              <a:t>8. Instrument #1</a:t>
            </a:r>
          </a:p>
        </p:txBody>
      </p:sp>
    </p:spTree>
    <p:extLst>
      <p:ext uri="{BB962C8B-B14F-4D97-AF65-F5344CB8AC3E}">
        <p14:creationId xmlns:p14="http://schemas.microsoft.com/office/powerpoint/2010/main" val="66387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857" y="188640"/>
            <a:ext cx="8229600" cy="1143000"/>
          </a:xfrm>
        </p:spPr>
        <p:txBody>
          <a:bodyPr/>
          <a:lstStyle/>
          <a:p>
            <a:r>
              <a:rPr lang="en-AU" dirty="0" smtClean="0"/>
              <a:t>WIGOS Metadata – Spatial Scale</a:t>
            </a:r>
            <a:endParaRPr lang="en-AU" dirty="0"/>
          </a:p>
        </p:txBody>
      </p:sp>
      <p:grpSp>
        <p:nvGrpSpPr>
          <p:cNvPr id="79" name="Group 78"/>
          <p:cNvGrpSpPr/>
          <p:nvPr/>
        </p:nvGrpSpPr>
        <p:grpSpPr>
          <a:xfrm>
            <a:off x="859677" y="1377312"/>
            <a:ext cx="7136614" cy="4391407"/>
            <a:chOff x="1179802" y="2286687"/>
            <a:chExt cx="7136614" cy="439140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123728" y="5589240"/>
              <a:ext cx="2592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2123728" y="5373216"/>
              <a:ext cx="2592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123728" y="5157192"/>
              <a:ext cx="2592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123728" y="4941168"/>
              <a:ext cx="2592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123728" y="4725144"/>
              <a:ext cx="2592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75856" y="4615150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491880" y="4615150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3707904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923928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139952" y="4615150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355976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572000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195736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411760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627784" y="4615150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843808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059832" y="4611277"/>
              <a:ext cx="0" cy="12961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123728" y="5805264"/>
              <a:ext cx="25922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212457" y="3789040"/>
              <a:ext cx="29274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284465" y="3356992"/>
              <a:ext cx="28554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284465" y="2924944"/>
              <a:ext cx="28554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699792" y="2814950"/>
              <a:ext cx="0" cy="1580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131840" y="2811077"/>
              <a:ext cx="0" cy="1584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3563888" y="2814950"/>
              <a:ext cx="0" cy="1580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3995936" y="2811077"/>
              <a:ext cx="0" cy="1584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428481" y="2814950"/>
              <a:ext cx="0" cy="1580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835696" y="2811077"/>
              <a:ext cx="0" cy="1584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2267744" y="2811077"/>
              <a:ext cx="0" cy="15841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179802" y="4179229"/>
              <a:ext cx="292749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 flipV="1">
              <a:off x="4139952" y="2814950"/>
              <a:ext cx="576064" cy="1800200"/>
            </a:xfrm>
            <a:prstGeom prst="line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 flipV="1">
              <a:off x="4107298" y="4395254"/>
              <a:ext cx="608718" cy="1568054"/>
            </a:xfrm>
            <a:prstGeom prst="line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 flipV="1">
              <a:off x="1284465" y="2811077"/>
              <a:ext cx="839263" cy="1804073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 flipV="1">
              <a:off x="1212457" y="4395253"/>
              <a:ext cx="911271" cy="1568055"/>
            </a:xfrm>
            <a:prstGeom prst="line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/>
            <p:cNvSpPr/>
            <p:nvPr/>
          </p:nvSpPr>
          <p:spPr>
            <a:xfrm>
              <a:off x="2123728" y="4611277"/>
              <a:ext cx="2592288" cy="1300017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3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212457" y="2817441"/>
              <a:ext cx="2927495" cy="1577812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Right Brace 69"/>
            <p:cNvSpPr/>
            <p:nvPr/>
          </p:nvSpPr>
          <p:spPr>
            <a:xfrm>
              <a:off x="5148064" y="4611277"/>
              <a:ext cx="432048" cy="1296144"/>
            </a:xfrm>
            <a:prstGeom prst="righ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Right Brace 70"/>
            <p:cNvSpPr/>
            <p:nvPr/>
          </p:nvSpPr>
          <p:spPr>
            <a:xfrm rot="5400000">
              <a:off x="3114410" y="5067755"/>
              <a:ext cx="648072" cy="2555138"/>
            </a:xfrm>
            <a:prstGeom prst="rightBrace">
              <a:avLst>
                <a:gd name="adj1" fmla="val 8333"/>
                <a:gd name="adj2" fmla="val 5041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940153" y="4797152"/>
              <a:ext cx="2376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dirty="0"/>
                <a:t>1-04 </a:t>
              </a:r>
              <a:r>
                <a:rPr lang="en-US" b="1" dirty="0"/>
                <a:t>spatial extent</a:t>
              </a:r>
              <a:r>
                <a:rPr lang="en-US" dirty="0"/>
                <a:t> </a:t>
              </a:r>
              <a:r>
                <a:rPr lang="en-GB" dirty="0"/>
                <a:t> </a:t>
              </a:r>
              <a:r>
                <a:rPr lang="en-US" dirty="0"/>
                <a:t>of observed quantity</a:t>
              </a:r>
            </a:p>
            <a:p>
              <a:endParaRPr lang="en-AU" dirty="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059832" y="5157192"/>
              <a:ext cx="216024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267744" y="3356992"/>
              <a:ext cx="444464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Line Callout 2 74"/>
            <p:cNvSpPr/>
            <p:nvPr/>
          </p:nvSpPr>
          <p:spPr>
            <a:xfrm>
              <a:off x="5940153" y="3446431"/>
              <a:ext cx="1764196" cy="923330"/>
            </a:xfrm>
            <a:prstGeom prst="borderCallout2">
              <a:avLst>
                <a:gd name="adj1" fmla="val 18750"/>
                <a:gd name="adj2" fmla="val -8333"/>
                <a:gd name="adj3" fmla="val 18751"/>
                <a:gd name="adj4" fmla="val -70882"/>
                <a:gd name="adj5" fmla="val 194572"/>
                <a:gd name="adj6" fmla="val -15867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sp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6-06 Spatial sampling resolution</a:t>
              </a:r>
              <a:endParaRPr lang="en-AU" dirty="0">
                <a:solidFill>
                  <a:schemeClr val="tx1"/>
                </a:solidFill>
              </a:endParaRPr>
            </a:p>
          </p:txBody>
        </p:sp>
        <p:sp>
          <p:nvSpPr>
            <p:cNvPr id="76" name="Line Callout 2 75"/>
            <p:cNvSpPr/>
            <p:nvPr/>
          </p:nvSpPr>
          <p:spPr>
            <a:xfrm>
              <a:off x="5795387" y="2286687"/>
              <a:ext cx="1764196" cy="903700"/>
            </a:xfrm>
            <a:prstGeom prst="borderCallout2">
              <a:avLst>
                <a:gd name="adj1" fmla="val 18750"/>
                <a:gd name="adj2" fmla="val -8333"/>
                <a:gd name="adj3" fmla="val 18751"/>
                <a:gd name="adj4" fmla="val -70882"/>
                <a:gd name="adj5" fmla="val 136518"/>
                <a:gd name="adj6" fmla="val -183096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5-08 </a:t>
              </a:r>
              <a:r>
                <a:rPr lang="en-US" dirty="0">
                  <a:solidFill>
                    <a:schemeClr val="tx1"/>
                  </a:solidFill>
                </a:rPr>
                <a:t>Spatial </a:t>
              </a:r>
              <a:r>
                <a:rPr lang="en-US" dirty="0" smtClean="0">
                  <a:solidFill>
                    <a:schemeClr val="tx1"/>
                  </a:solidFill>
                </a:rPr>
                <a:t>reporting resolution</a:t>
              </a:r>
              <a:endParaRPr lang="en-AU" dirty="0">
                <a:solidFill>
                  <a:schemeClr val="tx1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01462" y="4803228"/>
              <a:ext cx="1660635" cy="1040524"/>
            </a:xfrm>
            <a:custGeom>
              <a:avLst/>
              <a:gdLst>
                <a:gd name="connsiteX0" fmla="*/ 0 w 1660635"/>
                <a:gd name="connsiteY0" fmla="*/ 441434 h 1040524"/>
                <a:gd name="connsiteX1" fmla="*/ 420414 w 1660635"/>
                <a:gd name="connsiteY1" fmla="*/ 10510 h 1040524"/>
                <a:gd name="connsiteX2" fmla="*/ 1324304 w 1660635"/>
                <a:gd name="connsiteY2" fmla="*/ 0 h 1040524"/>
                <a:gd name="connsiteX3" fmla="*/ 1576552 w 1660635"/>
                <a:gd name="connsiteY3" fmla="*/ 294289 h 1040524"/>
                <a:gd name="connsiteX4" fmla="*/ 1660635 w 1660635"/>
                <a:gd name="connsiteY4" fmla="*/ 725213 h 1040524"/>
                <a:gd name="connsiteX5" fmla="*/ 1534510 w 1660635"/>
                <a:gd name="connsiteY5" fmla="*/ 1008993 h 1040524"/>
                <a:gd name="connsiteX6" fmla="*/ 672662 w 1660635"/>
                <a:gd name="connsiteY6" fmla="*/ 1040524 h 1040524"/>
                <a:gd name="connsiteX7" fmla="*/ 409904 w 1660635"/>
                <a:gd name="connsiteY7" fmla="*/ 893379 h 1040524"/>
                <a:gd name="connsiteX8" fmla="*/ 262759 w 1660635"/>
                <a:gd name="connsiteY8" fmla="*/ 578069 h 1040524"/>
                <a:gd name="connsiteX9" fmla="*/ 0 w 1660635"/>
                <a:gd name="connsiteY9" fmla="*/ 441434 h 10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60635" h="1040524">
                  <a:moveTo>
                    <a:pt x="0" y="441434"/>
                  </a:moveTo>
                  <a:lnTo>
                    <a:pt x="420414" y="10510"/>
                  </a:lnTo>
                  <a:lnTo>
                    <a:pt x="1324304" y="0"/>
                  </a:lnTo>
                  <a:lnTo>
                    <a:pt x="1576552" y="294289"/>
                  </a:lnTo>
                  <a:lnTo>
                    <a:pt x="1660635" y="725213"/>
                  </a:lnTo>
                  <a:lnTo>
                    <a:pt x="1534510" y="1008993"/>
                  </a:lnTo>
                  <a:lnTo>
                    <a:pt x="672662" y="1040524"/>
                  </a:lnTo>
                  <a:lnTo>
                    <a:pt x="409904" y="893379"/>
                  </a:lnTo>
                  <a:lnTo>
                    <a:pt x="262759" y="578069"/>
                  </a:lnTo>
                  <a:lnTo>
                    <a:pt x="0" y="441434"/>
                  </a:lnTo>
                  <a:close/>
                </a:path>
              </a:pathLst>
            </a:custGeom>
            <a:solidFill>
              <a:schemeClr val="bg2">
                <a:lumMod val="50000"/>
                <a:alpha val="34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effectLst>
              <a:glow>
                <a:schemeClr val="accent1">
                  <a:alpha val="40000"/>
                </a:schemeClr>
              </a:glow>
              <a:outerShdw algn="ctr" rotWithShape="0">
                <a:srgbClr val="000000">
                  <a:alpha val="43137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Line Callout 2 77"/>
            <p:cNvSpPr/>
            <p:nvPr/>
          </p:nvSpPr>
          <p:spPr>
            <a:xfrm>
              <a:off x="6372200" y="5497395"/>
              <a:ext cx="1764196" cy="1180699"/>
            </a:xfrm>
            <a:prstGeom prst="borderCallout2">
              <a:avLst>
                <a:gd name="adj1" fmla="val 51280"/>
                <a:gd name="adj2" fmla="val -7142"/>
                <a:gd name="adj3" fmla="val 52959"/>
                <a:gd name="adj4" fmla="val -118542"/>
                <a:gd name="adj5" fmla="val -3072"/>
                <a:gd name="adj6" fmla="val -155691"/>
              </a:avLst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1-05 Volume</a:t>
              </a:r>
              <a:r>
                <a:rPr lang="en-US" dirty="0" smtClean="0">
                  <a:solidFill>
                    <a:schemeClr val="tx1"/>
                  </a:solidFill>
                </a:rPr>
                <a:t>/ Area/ catchment </a:t>
              </a:r>
              <a:r>
                <a:rPr lang="en-US" dirty="0">
                  <a:solidFill>
                    <a:schemeClr val="tx1"/>
                  </a:solidFill>
                </a:rPr>
                <a:t>represented by observation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3888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/>
              <a:t>Time and spatial references in WIGOS Metadata</a:t>
            </a:r>
            <a:endParaRPr lang="en-US" sz="4000"/>
          </a:p>
        </p:txBody>
      </p:sp>
      <p:pic>
        <p:nvPicPr>
          <p:cNvPr id="2053" name="Picture 5" descr="Doppler_Weather_Radar_-_NOA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2276475"/>
            <a:ext cx="1511300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600px-Hurricane_Rita_Lake_Charles_rad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76475"/>
            <a:ext cx="1490662" cy="149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60" name="Group 12"/>
          <p:cNvGrpSpPr>
            <a:grpSpLocks/>
          </p:cNvGrpSpPr>
          <p:nvPr/>
        </p:nvGrpSpPr>
        <p:grpSpPr bwMode="auto">
          <a:xfrm>
            <a:off x="1476375" y="4868863"/>
            <a:ext cx="1439863" cy="1439862"/>
            <a:chOff x="567" y="2659"/>
            <a:chExt cx="1347" cy="1347"/>
          </a:xfrm>
        </p:grpSpPr>
        <p:pic>
          <p:nvPicPr>
            <p:cNvPr id="2056" name="Picture 8" descr="600px-Hurricane_Rita_Lake_Charles_rada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659"/>
              <a:ext cx="939" cy="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7" name="Picture 9" descr="600px-Hurricane_Rita_Lake_Charles_rada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2795"/>
              <a:ext cx="939" cy="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600px-Hurricane_Rita_Lake_Charles_rada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2931"/>
              <a:ext cx="939" cy="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9" name="Picture 11" descr="600px-Hurricane_Rita_Lake_Charles_rada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" y="3067"/>
              <a:ext cx="939" cy="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3276600" y="4652963"/>
            <a:ext cx="5256213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WIS Discovery Metadata/Dataset metadata</a:t>
            </a:r>
          </a:p>
          <a:p>
            <a:pPr>
              <a:spcBef>
                <a:spcPct val="50000"/>
              </a:spcBef>
            </a:pPr>
            <a:r>
              <a:rPr lang="en-GB"/>
              <a:t>Collection of observations into a (logical) dataset for storage or delivery. Includes, eg, time range and frequency of contents.</a:t>
            </a:r>
          </a:p>
          <a:p>
            <a:pPr>
              <a:spcBef>
                <a:spcPct val="50000"/>
              </a:spcBef>
            </a:pPr>
            <a:r>
              <a:rPr lang="en-GB"/>
              <a:t>WIGOS metadata will form part of the dataset, not the metadata record</a:t>
            </a:r>
            <a:endParaRPr lang="en-US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492500" y="1412875"/>
            <a:ext cx="20875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WIGOS metadata</a:t>
            </a:r>
            <a:endParaRPr lang="en-US" b="1"/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395288" y="1700213"/>
            <a:ext cx="3455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Section 1 (needed for every ob)</a:t>
            </a:r>
            <a:endParaRPr lang="en-US" b="1"/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4356100" y="1700213"/>
            <a:ext cx="424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Section 6 (background information – for detailed studies or for planning</a:t>
            </a:r>
            <a:endParaRPr lang="en-US" b="1"/>
          </a:p>
        </p:txBody>
      </p:sp>
      <p:pic>
        <p:nvPicPr>
          <p:cNvPr id="2066" name="Picture 18" descr="NOAAradarSca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3213100"/>
            <a:ext cx="1512887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2051050" y="2205038"/>
            <a:ext cx="187325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Time(s)/location(s) of actual observed quantity (eg, pixel or scan, whichever is smallest unit reported)</a:t>
            </a:r>
            <a:endParaRPr lang="en-US"/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6011863" y="2276475"/>
            <a:ext cx="18732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Details of scan times, frequencies; spatial coverage and resolution; sweep pattern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63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/>
              <a:t>Time and spatial references in WIGOS Metadata</a:t>
            </a:r>
            <a:endParaRPr lang="en-US" sz="4000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276600" y="4652963"/>
            <a:ext cx="5256213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WIS Discovery Metadata/Dataset metadata</a:t>
            </a:r>
          </a:p>
          <a:p>
            <a:pPr>
              <a:spcBef>
                <a:spcPct val="50000"/>
              </a:spcBef>
            </a:pPr>
            <a:r>
              <a:rPr lang="en-GB"/>
              <a:t>Collection of observations into a (logical) dataset for storage or delivery. Includes, eg, time range and frequency of contents.</a:t>
            </a:r>
          </a:p>
          <a:p>
            <a:pPr>
              <a:spcBef>
                <a:spcPct val="50000"/>
              </a:spcBef>
            </a:pPr>
            <a:r>
              <a:rPr lang="en-GB"/>
              <a:t>WIGOS metadata will form part of the dataset, not the metadata record</a:t>
            </a:r>
            <a:endParaRPr lang="en-US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492500" y="1412875"/>
            <a:ext cx="20875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WIGOS metadata</a:t>
            </a:r>
            <a:endParaRPr lang="en-US" b="1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95288" y="1700213"/>
            <a:ext cx="3455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Section 1 (needed for every ob)</a:t>
            </a:r>
            <a:endParaRPr lang="en-US" b="1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356100" y="1700213"/>
            <a:ext cx="424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Section 6 (background information – for detailed studies or for planning</a:t>
            </a:r>
            <a:endParaRPr lang="en-US" b="1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2051050" y="2205038"/>
            <a:ext cx="187325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Time(s)/location(s) of actual observed quantity (eg, pixel or scan, whichever is smallest unit reported)</a:t>
            </a:r>
            <a:endParaRPr lang="en-US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011863" y="2276475"/>
            <a:ext cx="1873250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Station position</a:t>
            </a:r>
          </a:p>
          <a:p>
            <a:pPr>
              <a:spcBef>
                <a:spcPct val="50000"/>
              </a:spcBef>
            </a:pPr>
            <a:r>
              <a:rPr lang="en-GB"/>
              <a:t>Station layout </a:t>
            </a:r>
          </a:p>
          <a:p>
            <a:pPr>
              <a:spcBef>
                <a:spcPct val="50000"/>
              </a:spcBef>
            </a:pPr>
            <a:r>
              <a:rPr lang="en-GB"/>
              <a:t>Screen heights</a:t>
            </a:r>
          </a:p>
          <a:p>
            <a:pPr>
              <a:spcBef>
                <a:spcPct val="50000"/>
              </a:spcBef>
            </a:pPr>
            <a:r>
              <a:rPr lang="en-GB"/>
              <a:t>etc</a:t>
            </a:r>
            <a:endParaRPr lang="en-US"/>
          </a:p>
        </p:txBody>
      </p:sp>
      <p:pic>
        <p:nvPicPr>
          <p:cNvPr id="4114" name="Picture 18" descr="SYNOPwin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81525"/>
            <a:ext cx="2511425" cy="210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USweatherStationOnRoo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276475"/>
            <a:ext cx="2133600" cy="155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12"/>
          <a:stretch>
            <a:fillRect/>
          </a:stretch>
        </p:blipFill>
        <p:spPr bwMode="auto">
          <a:xfrm>
            <a:off x="323850" y="2420938"/>
            <a:ext cx="1603375" cy="70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7" name="Freeform 21"/>
          <p:cNvSpPr>
            <a:spLocks/>
          </p:cNvSpPr>
          <p:nvPr/>
        </p:nvSpPr>
        <p:spPr bwMode="auto">
          <a:xfrm>
            <a:off x="-11113" y="2362200"/>
            <a:ext cx="979488" cy="1104900"/>
          </a:xfrm>
          <a:custGeom>
            <a:avLst/>
            <a:gdLst>
              <a:gd name="T0" fmla="*/ 583 w 617"/>
              <a:gd name="T1" fmla="*/ 18 h 696"/>
              <a:gd name="T2" fmla="*/ 218 w 617"/>
              <a:gd name="T3" fmla="*/ 0 h 696"/>
              <a:gd name="T4" fmla="*/ 93 w 617"/>
              <a:gd name="T5" fmla="*/ 23 h 696"/>
              <a:gd name="T6" fmla="*/ 58 w 617"/>
              <a:gd name="T7" fmla="*/ 103 h 696"/>
              <a:gd name="T8" fmla="*/ 127 w 617"/>
              <a:gd name="T9" fmla="*/ 622 h 696"/>
              <a:gd name="T10" fmla="*/ 229 w 617"/>
              <a:gd name="T11" fmla="*/ 696 h 696"/>
              <a:gd name="T12" fmla="*/ 315 w 617"/>
              <a:gd name="T13" fmla="*/ 673 h 696"/>
              <a:gd name="T14" fmla="*/ 406 w 617"/>
              <a:gd name="T15" fmla="*/ 588 h 696"/>
              <a:gd name="T16" fmla="*/ 412 w 617"/>
              <a:gd name="T17" fmla="*/ 542 h 696"/>
              <a:gd name="T18" fmla="*/ 429 w 617"/>
              <a:gd name="T19" fmla="*/ 531 h 696"/>
              <a:gd name="T20" fmla="*/ 446 w 617"/>
              <a:gd name="T21" fmla="*/ 480 h 696"/>
              <a:gd name="T22" fmla="*/ 497 w 617"/>
              <a:gd name="T23" fmla="*/ 411 h 696"/>
              <a:gd name="T24" fmla="*/ 515 w 617"/>
              <a:gd name="T25" fmla="*/ 383 h 696"/>
              <a:gd name="T26" fmla="*/ 549 w 617"/>
              <a:gd name="T27" fmla="*/ 343 h 696"/>
              <a:gd name="T28" fmla="*/ 583 w 617"/>
              <a:gd name="T29" fmla="*/ 291 h 696"/>
              <a:gd name="T30" fmla="*/ 583 w 617"/>
              <a:gd name="T31" fmla="*/ 18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7" h="696">
                <a:moveTo>
                  <a:pt x="583" y="18"/>
                </a:moveTo>
                <a:cubicBezTo>
                  <a:pt x="458" y="12"/>
                  <a:pt x="345" y="4"/>
                  <a:pt x="218" y="0"/>
                </a:cubicBezTo>
                <a:cubicBezTo>
                  <a:pt x="85" y="9"/>
                  <a:pt x="164" y="2"/>
                  <a:pt x="93" y="23"/>
                </a:cubicBezTo>
                <a:cubicBezTo>
                  <a:pt x="68" y="48"/>
                  <a:pt x="64" y="69"/>
                  <a:pt x="58" y="103"/>
                </a:cubicBezTo>
                <a:cubicBezTo>
                  <a:pt x="59" y="197"/>
                  <a:pt x="0" y="506"/>
                  <a:pt x="127" y="622"/>
                </a:cubicBezTo>
                <a:cubicBezTo>
                  <a:pt x="147" y="664"/>
                  <a:pt x="189" y="676"/>
                  <a:pt x="229" y="696"/>
                </a:cubicBezTo>
                <a:cubicBezTo>
                  <a:pt x="259" y="690"/>
                  <a:pt x="285" y="678"/>
                  <a:pt x="315" y="673"/>
                </a:cubicBezTo>
                <a:cubicBezTo>
                  <a:pt x="350" y="651"/>
                  <a:pt x="383" y="623"/>
                  <a:pt x="406" y="588"/>
                </a:cubicBezTo>
                <a:cubicBezTo>
                  <a:pt x="408" y="573"/>
                  <a:pt x="406" y="556"/>
                  <a:pt x="412" y="542"/>
                </a:cubicBezTo>
                <a:cubicBezTo>
                  <a:pt x="415" y="536"/>
                  <a:pt x="425" y="536"/>
                  <a:pt x="429" y="531"/>
                </a:cubicBezTo>
                <a:cubicBezTo>
                  <a:pt x="439" y="519"/>
                  <a:pt x="440" y="494"/>
                  <a:pt x="446" y="480"/>
                </a:cubicBezTo>
                <a:cubicBezTo>
                  <a:pt x="458" y="454"/>
                  <a:pt x="477" y="431"/>
                  <a:pt x="497" y="411"/>
                </a:cubicBezTo>
                <a:cubicBezTo>
                  <a:pt x="518" y="353"/>
                  <a:pt x="487" y="431"/>
                  <a:pt x="515" y="383"/>
                </a:cubicBezTo>
                <a:cubicBezTo>
                  <a:pt x="530" y="357"/>
                  <a:pt x="519" y="362"/>
                  <a:pt x="549" y="343"/>
                </a:cubicBezTo>
                <a:cubicBezTo>
                  <a:pt x="555" y="321"/>
                  <a:pt x="569" y="310"/>
                  <a:pt x="583" y="291"/>
                </a:cubicBezTo>
                <a:cubicBezTo>
                  <a:pt x="617" y="194"/>
                  <a:pt x="589" y="280"/>
                  <a:pt x="583" y="18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4118" name="Line 22"/>
          <p:cNvSpPr>
            <a:spLocks noChangeShapeType="1"/>
          </p:cNvSpPr>
          <p:nvPr/>
        </p:nvSpPr>
        <p:spPr bwMode="auto">
          <a:xfrm>
            <a:off x="611188" y="3213100"/>
            <a:ext cx="1584325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179388" y="3500438"/>
            <a:ext cx="15128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/>
              <a:t>Note; “Exeter Airport” should really be lat/long!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13620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3480</TotalTime>
  <Words>412</Words>
  <Application>Microsoft Office PowerPoint</Application>
  <PresentationFormat>On-screen Show 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WIGOS Metadata: Temporal elements</vt:lpstr>
      <vt:lpstr>WIGOS Core Metadata Relationships</vt:lpstr>
      <vt:lpstr>WIGOS Metadata – Spatial Scale</vt:lpstr>
      <vt:lpstr>Time and spatial references in WIGOS Metadata</vt:lpstr>
      <vt:lpstr>Time and spatial references in WIGOS Metadata</vt:lpstr>
    </vt:vector>
  </TitlesOfParts>
  <Company>MeteoSwiss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TT-WMD</dc:title>
  <dc:creator>Klausen Jörg;Karl Monnik</dc:creator>
  <cp:keywords>TT-WMD Illustrations</cp:keywords>
  <cp:lastModifiedBy>Karl Monnik</cp:lastModifiedBy>
  <cp:revision>25</cp:revision>
  <cp:lastPrinted>2014-04-03T07:11:35Z</cp:lastPrinted>
  <dcterms:created xsi:type="dcterms:W3CDTF">2013-10-22T07:41:42Z</dcterms:created>
  <dcterms:modified xsi:type="dcterms:W3CDTF">2014-10-09T07:18:36Z</dcterms:modified>
</cp:coreProperties>
</file>