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</p:sldMasterIdLst>
  <p:notesMasterIdLst>
    <p:notesMasterId r:id="rId21"/>
  </p:notesMasterIdLst>
  <p:sldIdLst>
    <p:sldId id="302" r:id="rId4"/>
    <p:sldId id="258" r:id="rId5"/>
    <p:sldId id="306" r:id="rId6"/>
    <p:sldId id="308" r:id="rId7"/>
    <p:sldId id="319" r:id="rId8"/>
    <p:sldId id="313" r:id="rId9"/>
    <p:sldId id="309" r:id="rId10"/>
    <p:sldId id="314" r:id="rId11"/>
    <p:sldId id="310" r:id="rId12"/>
    <p:sldId id="311" r:id="rId13"/>
    <p:sldId id="316" r:id="rId14"/>
    <p:sldId id="315" r:id="rId15"/>
    <p:sldId id="318" r:id="rId16"/>
    <p:sldId id="317" r:id="rId17"/>
    <p:sldId id="312" r:id="rId18"/>
    <p:sldId id="307" r:id="rId19"/>
    <p:sldId id="30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650E48A-A76F-47B0-A38C-47030FA83F22}">
          <p14:sldIdLst>
            <p14:sldId id="302"/>
            <p14:sldId id="258"/>
            <p14:sldId id="306"/>
            <p14:sldId id="308"/>
            <p14:sldId id="319"/>
            <p14:sldId id="313"/>
            <p14:sldId id="309"/>
            <p14:sldId id="314"/>
            <p14:sldId id="310"/>
            <p14:sldId id="311"/>
            <p14:sldId id="316"/>
            <p14:sldId id="315"/>
            <p14:sldId id="318"/>
            <p14:sldId id="317"/>
            <p14:sldId id="312"/>
            <p14:sldId id="307"/>
            <p14:sldId id="30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3" autoAdjust="0"/>
    <p:restoredTop sz="68534" autoAdjust="0"/>
  </p:normalViewPr>
  <p:slideViewPr>
    <p:cSldViewPr>
      <p:cViewPr varScale="1">
        <p:scale>
          <a:sx n="80" d="100"/>
          <a:sy n="80" d="100"/>
        </p:scale>
        <p:origin x="-16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3B6F7-5266-4B7F-9C09-5CAD2A93DF2F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127E1-1E55-4E44-8D08-C2D2659E18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590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127E1-1E55-4E44-8D08-C2D2659E18B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873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Note to Bruce:</a:t>
            </a:r>
            <a:r>
              <a:rPr lang="en-AU" baseline="0" dirty="0" smtClean="0"/>
              <a:t> </a:t>
            </a:r>
          </a:p>
          <a:p>
            <a:endParaRPr lang="en-AU" baseline="0" dirty="0" smtClean="0"/>
          </a:p>
          <a:p>
            <a:r>
              <a:rPr lang="en-AU" baseline="0" dirty="0" smtClean="0"/>
              <a:t>I know, we need a coordinate reference system…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127E1-1E55-4E44-8D08-C2D2659E18B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512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3211513"/>
            <a:ext cx="7921625" cy="1730375"/>
          </a:xfrm>
        </p:spPr>
        <p:txBody>
          <a:bodyPr/>
          <a:lstStyle>
            <a:lvl1pPr algn="ctr">
              <a:defRPr sz="4000" b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891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06988"/>
            <a:ext cx="7921625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25019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0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73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5488" y="188913"/>
            <a:ext cx="1889125" cy="5907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3350" y="188913"/>
            <a:ext cx="5519738" cy="5907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5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4279900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052513"/>
            <a:ext cx="4281488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22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02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763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075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360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07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8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056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64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457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8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196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0603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7403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8834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595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433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52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9516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953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445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853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0195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322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15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57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412875"/>
            <a:ext cx="3703638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9388" y="1412875"/>
            <a:ext cx="3705225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82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1080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1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28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021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44816" cy="1008112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6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F18803F5-A495-4A90-AA0A-F168D8F84A8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latin typeface="Arial" charset="0"/>
              </a:rPr>
              <a:t>Workshop on representation of WIGOS and climate metadata</a:t>
            </a:r>
            <a:endParaRPr lang="en-GB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eaLnBrk="0" fontAlgn="base" hangingPunct="0">
              <a:spcAft>
                <a:spcPct val="0"/>
              </a:spcAft>
            </a:pPr>
            <a:fld id="{F18803F5-A495-4A90-AA0A-F168D8F84A82}" type="slidenum">
              <a:rPr lang="en-GB" altLang="en-US">
                <a:solidFill>
                  <a:srgbClr val="000000"/>
                </a:solidFill>
                <a:latin typeface="Arial" charset="0"/>
              </a:rPr>
              <a:pPr eaLnBrk="0" fontAlgn="base" hangingPunct="0">
                <a:spcAft>
                  <a:spcPct val="0"/>
                </a:spcAft>
              </a:pPr>
              <a:t>‹#›</a:t>
            </a:fld>
            <a:endParaRPr lang="en-GB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>
                <a:solidFill>
                  <a:srgbClr val="000000"/>
                </a:solidFill>
                <a:cs typeface="Arial" charset="0"/>
              </a:rPr>
              <a:t>www.wmo.int</a:t>
            </a:r>
          </a:p>
        </p:txBody>
      </p:sp>
    </p:spTree>
    <p:extLst>
      <p:ext uri="{BB962C8B-B14F-4D97-AF65-F5344CB8AC3E}">
        <p14:creationId xmlns:p14="http://schemas.microsoft.com/office/powerpoint/2010/main" val="2344595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pengeospatial.org/standards/om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dirty="0" smtClean="0"/>
              <a:t>Introduction </a:t>
            </a:r>
            <a:r>
              <a:rPr lang="en-GB" altLang="en-US" dirty="0" smtClean="0"/>
              <a:t>to ISO 19156/OGC Observations and Measurements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51789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40968"/>
            <a:ext cx="6474376" cy="30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Spatial Sampling Features.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052513"/>
            <a:ext cx="4644008" cy="2016447"/>
          </a:xfrm>
        </p:spPr>
        <p:txBody>
          <a:bodyPr/>
          <a:lstStyle/>
          <a:p>
            <a:pPr lvl="1"/>
            <a:r>
              <a:rPr lang="en-AU" sz="1800" dirty="0"/>
              <a:t>The path of a balloon</a:t>
            </a:r>
          </a:p>
          <a:p>
            <a:pPr lvl="1"/>
            <a:r>
              <a:rPr lang="en-AU" sz="1800" dirty="0" smtClean="0"/>
              <a:t>An in-situ monitoring point</a:t>
            </a:r>
            <a:endParaRPr lang="en-AU" sz="1800" dirty="0"/>
          </a:p>
          <a:p>
            <a:pPr lvl="1"/>
            <a:r>
              <a:rPr lang="en-AU" sz="1800" dirty="0"/>
              <a:t>A depth </a:t>
            </a:r>
            <a:r>
              <a:rPr lang="en-AU" sz="1800" dirty="0" smtClean="0"/>
              <a:t>profile</a:t>
            </a:r>
          </a:p>
          <a:p>
            <a:pPr lvl="1"/>
            <a:r>
              <a:rPr lang="en-AU" sz="1800" dirty="0" smtClean="0"/>
              <a:t>A 10km x 10km square </a:t>
            </a:r>
          </a:p>
          <a:p>
            <a:pPr lvl="1"/>
            <a:r>
              <a:rPr lang="en-AU" sz="1800" dirty="0" smtClean="0"/>
              <a:t>A trajectory</a:t>
            </a:r>
          </a:p>
          <a:p>
            <a:pPr lvl="1"/>
            <a:r>
              <a:rPr lang="en-AU" sz="1800" dirty="0" smtClean="0"/>
              <a:t>….</a:t>
            </a:r>
          </a:p>
          <a:p>
            <a:pPr marL="457200" lvl="1" indent="0">
              <a:buNone/>
            </a:pPr>
            <a:endParaRPr lang="en-AU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211960" y="1062411"/>
            <a:ext cx="4847691" cy="1574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34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9906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52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2098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6670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31242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5814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4038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buFont typeface="Wingdings" pitchFamily="2" charset="2"/>
              <a:buNone/>
            </a:pPr>
            <a:r>
              <a:rPr lang="en-AU" sz="1800" kern="0" dirty="0" smtClean="0"/>
              <a:t>Note the sampling feature is completely INDEPENDENT of the procedure used to make observations.</a:t>
            </a:r>
          </a:p>
          <a:p>
            <a:pPr marL="457200" lvl="1" indent="0">
              <a:buFont typeface="Wingdings" pitchFamily="2" charset="2"/>
              <a:buNone/>
            </a:pPr>
            <a:r>
              <a:rPr lang="en-AU" sz="1800" kern="0" dirty="0" smtClean="0"/>
              <a:t>e.g. the spatial sampling feature for a satellite swath observation is described by the swath's geometry on earth, not the remote satellite's location.</a:t>
            </a:r>
          </a:p>
          <a:p>
            <a:pPr marL="0" indent="0">
              <a:buFont typeface="Wingdings" pitchFamily="2" charset="2"/>
              <a:buNone/>
            </a:pPr>
            <a:endParaRPr lang="en-GB" sz="1800" kern="0" dirty="0"/>
          </a:p>
        </p:txBody>
      </p:sp>
    </p:spTree>
    <p:extLst>
      <p:ext uri="{BB962C8B-B14F-4D97-AF65-F5344CB8AC3E}">
        <p14:creationId xmlns:p14="http://schemas.microsoft.com/office/powerpoint/2010/main" val="10482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Example spatial sampling features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24283"/>
            <a:ext cx="7078605" cy="49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86109" y="692127"/>
            <a:ext cx="177837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Caution needed – a 'station' could be considered to be a spatial sampling feature but </a:t>
            </a:r>
            <a:r>
              <a:rPr lang="en-AU" i="1" dirty="0" smtClean="0"/>
              <a:t>only</a:t>
            </a:r>
            <a:r>
              <a:rPr lang="en-AU" dirty="0" smtClean="0"/>
              <a:t> if the observation is made at the exact location of the station. </a:t>
            </a:r>
          </a:p>
          <a:p>
            <a:endParaRPr lang="en-AU" dirty="0"/>
          </a:p>
          <a:p>
            <a:r>
              <a:rPr lang="en-AU" dirty="0" err="1" smtClean="0"/>
              <a:t>Flightline</a:t>
            </a:r>
            <a:r>
              <a:rPr lang="en-AU" dirty="0" smtClean="0"/>
              <a:t>, profile, section, swath, scene </a:t>
            </a:r>
            <a:r>
              <a:rPr lang="en-AU" dirty="0" err="1" smtClean="0"/>
              <a:t>etc</a:t>
            </a:r>
            <a:r>
              <a:rPr lang="en-AU" dirty="0" smtClean="0"/>
              <a:t> are all more 'pure' examples of spatial sampling features!</a:t>
            </a:r>
          </a:p>
          <a:p>
            <a:endParaRPr lang="en-AU" dirty="0"/>
          </a:p>
          <a:p>
            <a:endParaRPr lang="en-AU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9789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Specimens</a:t>
            </a:r>
            <a:endParaRPr lang="en-GB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792" y="908720"/>
            <a:ext cx="6712899" cy="53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335115"/>
            <a:ext cx="2403791" cy="4897437"/>
          </a:xfrm>
        </p:spPr>
        <p:txBody>
          <a:bodyPr/>
          <a:lstStyle/>
          <a:p>
            <a:r>
              <a:rPr lang="en-AU" sz="1800" dirty="0" smtClean="0"/>
              <a:t>Also a proxy for the ultimate feature of interest </a:t>
            </a:r>
          </a:p>
          <a:p>
            <a:endParaRPr lang="en-AU" sz="1800" dirty="0" smtClean="0"/>
          </a:p>
          <a:p>
            <a:r>
              <a:rPr lang="en-AU" sz="1800" dirty="0" smtClean="0"/>
              <a:t>Specimens have lineage, identity, processing steps, sampling methods… etc.</a:t>
            </a:r>
          </a:p>
          <a:p>
            <a:pPr marL="0" indent="0">
              <a:buNone/>
            </a:pPr>
            <a:endParaRPr lang="en-AU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4568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Recap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err="1" smtClean="0"/>
              <a:t>OM_Observation</a:t>
            </a:r>
            <a:r>
              <a:rPr lang="en-AU" dirty="0" smtClean="0"/>
              <a:t> </a:t>
            </a:r>
          </a:p>
          <a:p>
            <a:pPr lvl="1"/>
            <a:r>
              <a:rPr lang="en-AU" dirty="0" smtClean="0"/>
              <a:t>estimating the value of a property of some feature of interest</a:t>
            </a:r>
          </a:p>
          <a:p>
            <a:pPr lvl="1"/>
            <a:r>
              <a:rPr lang="en-AU" dirty="0" smtClean="0"/>
              <a:t>at a particular time (</a:t>
            </a:r>
            <a:r>
              <a:rPr lang="en-AU" dirty="0" err="1" smtClean="0"/>
              <a:t>phenomenonTime</a:t>
            </a:r>
            <a:r>
              <a:rPr lang="en-AU" dirty="0" smtClean="0"/>
              <a:t>)</a:t>
            </a:r>
          </a:p>
          <a:p>
            <a:r>
              <a:rPr lang="en-AU" dirty="0" smtClean="0"/>
              <a:t>Sampling Features:</a:t>
            </a:r>
          </a:p>
          <a:p>
            <a:pPr lvl="1"/>
            <a:r>
              <a:rPr lang="en-AU" dirty="0"/>
              <a:t>p</a:t>
            </a:r>
            <a:r>
              <a:rPr lang="en-AU" dirty="0" smtClean="0"/>
              <a:t>roxies for the ultimate feature of interest:</a:t>
            </a:r>
          </a:p>
          <a:p>
            <a:pPr lvl="2"/>
            <a:r>
              <a:rPr lang="en-AU" dirty="0" smtClean="0"/>
              <a:t>Spatial Sampling Features </a:t>
            </a:r>
          </a:p>
          <a:p>
            <a:pPr lvl="2"/>
            <a:r>
              <a:rPr lang="en-AU" dirty="0" smtClean="0"/>
              <a:t>Specimens</a:t>
            </a:r>
          </a:p>
          <a:p>
            <a:pPr lvl="2"/>
            <a:endParaRPr lang="en-AU" dirty="0" smtClean="0"/>
          </a:p>
          <a:p>
            <a:pPr marL="914400" lvl="2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8074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Recap – core model – questions? 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137"/>
            <a:ext cx="6737687" cy="51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68733" y="548680"/>
            <a:ext cx="1818972" cy="5355312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An </a:t>
            </a:r>
            <a:r>
              <a:rPr lang="en-US" b="1" dirty="0">
                <a:solidFill>
                  <a:srgbClr val="FF0000"/>
                </a:solidFill>
              </a:rPr>
              <a:t>observation</a:t>
            </a:r>
            <a:r>
              <a:rPr lang="en-US" b="1" dirty="0"/>
              <a:t> is an </a:t>
            </a:r>
            <a:r>
              <a:rPr lang="en-US" b="1" i="1" dirty="0"/>
              <a:t>act</a:t>
            </a:r>
            <a:r>
              <a:rPr lang="en-US" b="1" dirty="0"/>
              <a:t> </a:t>
            </a:r>
            <a:r>
              <a:rPr lang="en-US" b="1" dirty="0" smtClean="0"/>
              <a:t>[…] through </a:t>
            </a:r>
            <a:r>
              <a:rPr lang="en-US" b="1" dirty="0"/>
              <a:t>which a number, term or</a:t>
            </a:r>
          </a:p>
          <a:p>
            <a:r>
              <a:rPr lang="en-US" b="1" dirty="0"/>
              <a:t>other symbol is assigned to a </a:t>
            </a:r>
            <a:r>
              <a:rPr lang="en-US" b="1" dirty="0" smtClean="0">
                <a:solidFill>
                  <a:srgbClr val="FFC000"/>
                </a:solidFill>
              </a:rPr>
              <a:t>phenomenon. </a:t>
            </a:r>
          </a:p>
          <a:p>
            <a:endParaRPr lang="en-US" dirty="0"/>
          </a:p>
          <a:p>
            <a:r>
              <a:rPr lang="en-US" b="1" dirty="0" smtClean="0"/>
              <a:t>It </a:t>
            </a:r>
            <a:r>
              <a:rPr lang="en-US" b="1" dirty="0"/>
              <a:t>involves application of a specified </a:t>
            </a:r>
            <a:r>
              <a:rPr lang="en-US" b="1" dirty="0" smtClean="0">
                <a:solidFill>
                  <a:srgbClr val="00B050"/>
                </a:solidFill>
              </a:rPr>
              <a:t>procedure</a:t>
            </a:r>
            <a:r>
              <a:rPr lang="en-US" b="1" dirty="0" smtClean="0"/>
              <a:t> […]</a:t>
            </a:r>
          </a:p>
          <a:p>
            <a:endParaRPr lang="en-US" dirty="0"/>
          </a:p>
          <a:p>
            <a:r>
              <a:rPr lang="en-US" b="1" dirty="0" smtClean="0"/>
              <a:t>The </a:t>
            </a:r>
            <a:r>
              <a:rPr lang="en-US" b="1" dirty="0">
                <a:solidFill>
                  <a:srgbClr val="7030A0"/>
                </a:solidFill>
              </a:rPr>
              <a:t>result</a:t>
            </a:r>
            <a:r>
              <a:rPr lang="en-US" b="1" dirty="0"/>
              <a:t> of an observation is an estimate of the value of a </a:t>
            </a:r>
            <a:r>
              <a:rPr lang="en-US" b="1" dirty="0">
                <a:solidFill>
                  <a:srgbClr val="FFC000"/>
                </a:solidFill>
              </a:rPr>
              <a:t>property </a:t>
            </a:r>
            <a:r>
              <a:rPr lang="en-US" b="1" dirty="0"/>
              <a:t>of some</a:t>
            </a:r>
          </a:p>
          <a:p>
            <a:r>
              <a:rPr lang="en-GB" b="1" dirty="0">
                <a:solidFill>
                  <a:srgbClr val="00B0F0"/>
                </a:solidFill>
              </a:rPr>
              <a:t>feature</a:t>
            </a:r>
            <a:r>
              <a:rPr lang="en-GB" dirty="0"/>
              <a:t>.</a:t>
            </a:r>
            <a:endParaRPr lang="en-AU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211960" y="2708920"/>
            <a:ext cx="1152128" cy="5174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851920" y="1988840"/>
            <a:ext cx="1152128" cy="51741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2393737" y="3911732"/>
            <a:ext cx="1152128" cy="51741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275856" y="5229200"/>
            <a:ext cx="1152128" cy="51741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1817673" y="2639176"/>
            <a:ext cx="1152128" cy="51741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82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Appendix A: More complete definition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An observation is an act associated with a discrete time instant or period through which a number, term </a:t>
            </a:r>
            <a:r>
              <a:rPr lang="en-US" sz="2000" dirty="0" smtClean="0"/>
              <a:t>or other </a:t>
            </a:r>
            <a:r>
              <a:rPr lang="en-US" sz="2000" dirty="0"/>
              <a:t>symbol is assigned to a </a:t>
            </a:r>
            <a:r>
              <a:rPr lang="en-US" sz="2000" dirty="0" smtClean="0"/>
              <a:t>phenomenon. </a:t>
            </a:r>
          </a:p>
          <a:p>
            <a:r>
              <a:rPr lang="en-US" sz="2000" dirty="0" smtClean="0"/>
              <a:t>It </a:t>
            </a:r>
            <a:r>
              <a:rPr lang="en-US" sz="2000" dirty="0"/>
              <a:t>involves application of a specified procedure, such as </a:t>
            </a:r>
            <a:r>
              <a:rPr lang="en-US" sz="2000" dirty="0" smtClean="0"/>
              <a:t>a sensor</a:t>
            </a:r>
            <a:r>
              <a:rPr lang="en-US" sz="2000" dirty="0"/>
              <a:t>, instrument, algorithm or process chain.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procedure may be applied </a:t>
            </a:r>
            <a:r>
              <a:rPr lang="en-US" sz="2000" i="1" dirty="0"/>
              <a:t>in-situ</a:t>
            </a:r>
            <a:r>
              <a:rPr lang="en-US" sz="2000" dirty="0"/>
              <a:t>, remotely, or </a:t>
            </a:r>
            <a:r>
              <a:rPr lang="en-US" sz="2000" i="1" dirty="0"/>
              <a:t>ex-situ </a:t>
            </a:r>
            <a:r>
              <a:rPr lang="en-US" sz="2000" dirty="0" smtClean="0"/>
              <a:t>with respect </a:t>
            </a:r>
            <a:r>
              <a:rPr lang="en-US" sz="2000" dirty="0"/>
              <a:t>to the sampling location.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result of an observation is an estimate of the value of a property of </a:t>
            </a:r>
            <a:r>
              <a:rPr lang="en-US" sz="2000" dirty="0" smtClean="0"/>
              <a:t>some feature</a:t>
            </a:r>
            <a:r>
              <a:rPr lang="en-US" sz="2000" dirty="0"/>
              <a:t>. </a:t>
            </a:r>
            <a:endParaRPr lang="en-US" sz="2000" dirty="0" smtClean="0"/>
          </a:p>
          <a:p>
            <a:r>
              <a:rPr lang="en-US" sz="2000" dirty="0" smtClean="0"/>
              <a:t>Use </a:t>
            </a:r>
            <a:r>
              <a:rPr lang="en-US" sz="2000" dirty="0"/>
              <a:t>of a common model allows observation data using different procedures to be </a:t>
            </a:r>
            <a:r>
              <a:rPr lang="en-US" sz="2000" dirty="0" smtClean="0"/>
              <a:t>combined </a:t>
            </a:r>
            <a:r>
              <a:rPr lang="en-GB" sz="2000" dirty="0" smtClean="0"/>
              <a:t>unambiguously.</a:t>
            </a:r>
          </a:p>
          <a:p>
            <a:r>
              <a:rPr lang="en-US" sz="2000" dirty="0" smtClean="0"/>
              <a:t>The </a:t>
            </a:r>
            <a:r>
              <a:rPr lang="en-US" sz="2000" dirty="0"/>
              <a:t>observation itself is also a feature, since it has properties and identity.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116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8893175" cy="792162"/>
          </a:xfrm>
        </p:spPr>
        <p:txBody>
          <a:bodyPr/>
          <a:lstStyle/>
          <a:p>
            <a:r>
              <a:rPr lang="en-AU" dirty="0" smtClean="0"/>
              <a:t>Appendix B: Semantics around 'Observation'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713788" cy="5472608"/>
          </a:xfrm>
        </p:spPr>
        <p:txBody>
          <a:bodyPr/>
          <a:lstStyle/>
          <a:p>
            <a:r>
              <a:rPr lang="en-AU" sz="1800" dirty="0" smtClean="0"/>
              <a:t>The word "observation</a:t>
            </a:r>
            <a:r>
              <a:rPr lang="en-AU" sz="1800" dirty="0"/>
              <a:t>"</a:t>
            </a:r>
            <a:r>
              <a:rPr lang="en-AU" sz="1800" dirty="0" smtClean="0"/>
              <a:t> has an established meaning in the met community. Typically a "meteorological observation" involves 'actual' measurements by an instrument (could be remote or in-situ).</a:t>
            </a:r>
          </a:p>
          <a:p>
            <a:endParaRPr lang="en-AU" sz="1800" b="1" dirty="0" smtClean="0"/>
          </a:p>
          <a:p>
            <a:r>
              <a:rPr lang="en-AU" sz="1800" b="1" dirty="0" smtClean="0"/>
              <a:t>In O&amp;M the meaning of Observation is less restrictive.</a:t>
            </a:r>
          </a:p>
          <a:p>
            <a:pPr lvl="1"/>
            <a:r>
              <a:rPr lang="en-AU" sz="1800" dirty="0" err="1" smtClean="0"/>
              <a:t>OM_Observation</a:t>
            </a:r>
            <a:r>
              <a:rPr lang="en-AU" sz="1800" dirty="0" smtClean="0"/>
              <a:t> is an </a:t>
            </a:r>
            <a:r>
              <a:rPr lang="en-AU" sz="1800" i="1" dirty="0" smtClean="0"/>
              <a:t>estimate of the value of a property</a:t>
            </a:r>
            <a:r>
              <a:rPr lang="en-AU" sz="1800" dirty="0"/>
              <a:t> </a:t>
            </a:r>
            <a:endParaRPr lang="en-AU" sz="1800" dirty="0" smtClean="0"/>
          </a:p>
          <a:p>
            <a:pPr lvl="1"/>
            <a:r>
              <a:rPr lang="en-AU" sz="1800" dirty="0" smtClean="0"/>
              <a:t>This estimate could be achieved by 'observing' in the traditional sense or it could be achieved by some other means.</a:t>
            </a:r>
          </a:p>
          <a:p>
            <a:pPr lvl="1"/>
            <a:r>
              <a:rPr lang="en-AU" sz="1800" dirty="0" smtClean="0"/>
              <a:t>E.g. the estimate of the value could be made by a computer program.</a:t>
            </a:r>
          </a:p>
          <a:p>
            <a:pPr lvl="1"/>
            <a:r>
              <a:rPr lang="en-AU" sz="1800" dirty="0" smtClean="0"/>
              <a:t>Therefore an </a:t>
            </a:r>
            <a:r>
              <a:rPr lang="en-AU" sz="1800" dirty="0" err="1" smtClean="0"/>
              <a:t>OM_Observation</a:t>
            </a:r>
            <a:r>
              <a:rPr lang="en-AU" sz="1800" dirty="0" smtClean="0"/>
              <a:t> could be a forecast… predicting a future value… or a </a:t>
            </a:r>
            <a:r>
              <a:rPr lang="en-AU" sz="1800" dirty="0" err="1" smtClean="0"/>
              <a:t>hindcast</a:t>
            </a:r>
            <a:r>
              <a:rPr lang="en-AU" sz="1800" dirty="0" smtClean="0"/>
              <a:t>…</a:t>
            </a:r>
          </a:p>
          <a:p>
            <a:pPr marL="457200" lvl="1" indent="0">
              <a:buNone/>
            </a:pPr>
            <a:endParaRPr lang="en-AU" sz="1800" dirty="0" smtClean="0"/>
          </a:p>
          <a:p>
            <a:r>
              <a:rPr lang="en-AU" sz="1800" b="1" dirty="0" smtClean="0"/>
              <a:t>Also the 'result' of an </a:t>
            </a:r>
            <a:r>
              <a:rPr lang="en-AU" sz="1800" b="1" dirty="0" err="1" smtClean="0"/>
              <a:t>OM_Observation</a:t>
            </a:r>
            <a:r>
              <a:rPr lang="en-AU" sz="1800" b="1" dirty="0" smtClean="0"/>
              <a:t> does not have to be a single value (like "10 degrees </a:t>
            </a:r>
            <a:r>
              <a:rPr lang="en-AU" sz="1800" b="1" dirty="0" err="1" smtClean="0"/>
              <a:t>celsius</a:t>
            </a:r>
            <a:r>
              <a:rPr lang="en-AU" sz="1800" b="1" dirty="0" smtClean="0"/>
              <a:t>") </a:t>
            </a:r>
          </a:p>
          <a:p>
            <a:pPr lvl="1"/>
            <a:r>
              <a:rPr lang="en-AU" sz="1800" dirty="0" smtClean="0"/>
              <a:t>it could be a multi-dimensional coverage, </a:t>
            </a:r>
            <a:r>
              <a:rPr lang="en-AU" sz="1800" dirty="0"/>
              <a:t>Or a </a:t>
            </a:r>
            <a:r>
              <a:rPr lang="en-AU" sz="1800" dirty="0" err="1"/>
              <a:t>timeseries</a:t>
            </a:r>
            <a:r>
              <a:rPr lang="en-AU" sz="1800" dirty="0" smtClean="0"/>
              <a:t>.</a:t>
            </a:r>
          </a:p>
          <a:p>
            <a:pPr lvl="1"/>
            <a:r>
              <a:rPr lang="en-AU" sz="1800" dirty="0" smtClean="0"/>
              <a:t>E.g. a satellite scene or output from a model run or a sensor feed. </a:t>
            </a:r>
          </a:p>
          <a:p>
            <a:pPr lvl="1"/>
            <a:r>
              <a:rPr lang="en-AU" sz="1800" dirty="0" smtClean="0"/>
              <a:t>It depends on how </a:t>
            </a:r>
            <a:r>
              <a:rPr lang="en-AU" sz="1800" dirty="0" err="1" smtClean="0"/>
              <a:t>OM_Observation</a:t>
            </a:r>
            <a:r>
              <a:rPr lang="en-AU" sz="1800" dirty="0" smtClean="0"/>
              <a:t> is applied in any particular context.</a:t>
            </a:r>
          </a:p>
          <a:p>
            <a:pPr marL="457200" lvl="1" indent="0">
              <a:buNone/>
            </a:pPr>
            <a:endParaRPr lang="en-AU" sz="1800" dirty="0" smtClean="0"/>
          </a:p>
        </p:txBody>
      </p:sp>
    </p:spTree>
    <p:extLst>
      <p:ext uri="{BB962C8B-B14F-4D97-AF65-F5344CB8AC3E}">
        <p14:creationId xmlns:p14="http://schemas.microsoft.com/office/powerpoint/2010/main" val="142319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Thank you for your attention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 smtClean="0"/>
              <a:t>Dominic Lowe</a:t>
            </a:r>
          </a:p>
          <a:p>
            <a:r>
              <a:rPr lang="en-AU" altLang="en-US" dirty="0" smtClean="0"/>
              <a:t>Australian Bureau of Meteorology</a:t>
            </a:r>
          </a:p>
          <a:p>
            <a:r>
              <a:rPr lang="en-AU" altLang="en-US" dirty="0" smtClean="0"/>
              <a:t>d.lowe@bom.gov.au</a:t>
            </a:r>
            <a:endParaRPr lang="en-GB" alt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8825A5-5AB7-4377-AF3D-747348D8893F}" type="slidenum">
              <a:rPr lang="en-GB" altLang="en-US" smtClean="0">
                <a:solidFill>
                  <a:srgbClr val="000000"/>
                </a:solidFill>
              </a:rPr>
              <a:pPr/>
              <a:t>17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284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</a:t>
            </a:r>
            <a:r>
              <a:rPr lang="en-AU" dirty="0" smtClean="0"/>
              <a:t>is meant by "Observations &amp; Measurements"?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0070C0"/>
                </a:solidFill>
              </a:rPr>
              <a:t>ISO Standard (19156)</a:t>
            </a:r>
          </a:p>
          <a:p>
            <a:pPr marL="0" indent="0">
              <a:buNone/>
            </a:pPr>
            <a:r>
              <a:rPr lang="en-AU" b="1" dirty="0">
                <a:solidFill>
                  <a:srgbClr val="0070C0"/>
                </a:solidFill>
              </a:rPr>
              <a:t>F</a:t>
            </a:r>
            <a:r>
              <a:rPr lang="en-AU" b="1" dirty="0" smtClean="0">
                <a:solidFill>
                  <a:srgbClr val="0070C0"/>
                </a:solidFill>
              </a:rPr>
              <a:t>reely available as OGC standards:</a:t>
            </a:r>
          </a:p>
          <a:p>
            <a:pPr marL="0" indent="0">
              <a:buNone/>
            </a:pPr>
            <a:r>
              <a:rPr lang="en-AU" sz="1800" b="1" dirty="0">
                <a:solidFill>
                  <a:srgbClr val="0070C0"/>
                </a:solidFill>
                <a:hlinkClick r:id="rId2"/>
              </a:rPr>
              <a:t>http://</a:t>
            </a:r>
            <a:r>
              <a:rPr lang="en-AU" sz="1800" b="1" dirty="0" smtClean="0">
                <a:solidFill>
                  <a:srgbClr val="0070C0"/>
                </a:solidFill>
                <a:hlinkClick r:id="rId2"/>
              </a:rPr>
              <a:t>www.opengeospatial.org/standards/om</a:t>
            </a:r>
            <a:endParaRPr lang="en-AU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AU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Two parts:</a:t>
            </a:r>
          </a:p>
          <a:p>
            <a:pPr>
              <a:buFontTx/>
              <a:buChar char="-"/>
            </a:pPr>
            <a:r>
              <a:rPr lang="en-AU" dirty="0" smtClean="0"/>
              <a:t>A conceptual model (</a:t>
            </a:r>
            <a:r>
              <a:rPr lang="en-AU" dirty="0" smtClean="0"/>
              <a:t>in </a:t>
            </a:r>
            <a:r>
              <a:rPr lang="en-AU" dirty="0" smtClean="0"/>
              <a:t>UML)</a:t>
            </a:r>
          </a:p>
          <a:p>
            <a:pPr>
              <a:buFontTx/>
              <a:buChar char="-"/>
            </a:pPr>
            <a:r>
              <a:rPr lang="en-AU" dirty="0" smtClean="0"/>
              <a:t>An XML schema encoding (OMXML)</a:t>
            </a:r>
            <a:endParaRPr lang="en-AU" dirty="0" smtClean="0"/>
          </a:p>
          <a:p>
            <a:pPr marL="0" indent="0">
              <a:buNone/>
            </a:pPr>
            <a:endParaRPr lang="en-AU" i="1" dirty="0" smtClean="0"/>
          </a:p>
          <a:p>
            <a:pPr marL="0" indent="0">
              <a:buNone/>
            </a:pPr>
            <a:r>
              <a:rPr lang="en-AU" i="1" dirty="0" smtClean="0"/>
              <a:t>Collectively known as 'O&amp;M'.</a:t>
            </a:r>
            <a:endParaRPr lang="en-AU" i="1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830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scope of O&amp;M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"… a </a:t>
            </a:r>
            <a:r>
              <a:rPr lang="en-US" dirty="0" smtClean="0">
                <a:solidFill>
                  <a:srgbClr val="FF0000"/>
                </a:solidFill>
              </a:rPr>
              <a:t>schema </a:t>
            </a:r>
            <a:r>
              <a:rPr lang="en-US" dirty="0">
                <a:solidFill>
                  <a:srgbClr val="FF0000"/>
                </a:solidFill>
              </a:rPr>
              <a:t>for observations</a:t>
            </a:r>
            <a:r>
              <a:rPr lang="en-US" dirty="0"/>
              <a:t>, and for </a:t>
            </a:r>
            <a:r>
              <a:rPr lang="en-US" dirty="0">
                <a:solidFill>
                  <a:srgbClr val="FF0000"/>
                </a:solidFill>
              </a:rPr>
              <a:t>features involved in sampling </a:t>
            </a:r>
            <a:r>
              <a:rPr lang="en-US" dirty="0"/>
              <a:t>when making observations. </a:t>
            </a:r>
            <a:r>
              <a:rPr lang="en-US" dirty="0" smtClean="0"/>
              <a:t>"</a:t>
            </a:r>
          </a:p>
          <a:p>
            <a:endParaRPr lang="en-US" dirty="0"/>
          </a:p>
          <a:p>
            <a:r>
              <a:rPr lang="en-US" dirty="0" smtClean="0"/>
              <a:t>"These </a:t>
            </a:r>
            <a:r>
              <a:rPr lang="en-US" dirty="0"/>
              <a:t>provide models for the exchange of information describing observation </a:t>
            </a:r>
            <a:r>
              <a:rPr lang="en-US" i="1" dirty="0"/>
              <a:t>acts</a:t>
            </a:r>
            <a:r>
              <a:rPr lang="en-US" dirty="0"/>
              <a:t> and their </a:t>
            </a:r>
            <a:r>
              <a:rPr lang="en-US" dirty="0" smtClean="0"/>
              <a:t>results...."</a:t>
            </a:r>
          </a:p>
        </p:txBody>
      </p:sp>
    </p:spTree>
    <p:extLst>
      <p:ext uri="{BB962C8B-B14F-4D97-AF65-F5344CB8AC3E}">
        <p14:creationId xmlns:p14="http://schemas.microsoft.com/office/powerpoint/2010/main" val="102746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OM_Observation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1" y="817251"/>
            <a:ext cx="6737687" cy="51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68733" y="346016"/>
            <a:ext cx="1818972" cy="5355312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An </a:t>
            </a:r>
            <a:r>
              <a:rPr lang="en-US" b="1" dirty="0">
                <a:solidFill>
                  <a:srgbClr val="FF0000"/>
                </a:solidFill>
              </a:rPr>
              <a:t>observation</a:t>
            </a:r>
            <a:r>
              <a:rPr lang="en-US" b="1" dirty="0"/>
              <a:t> is an </a:t>
            </a:r>
            <a:r>
              <a:rPr lang="en-US" b="1" i="1" dirty="0"/>
              <a:t>act</a:t>
            </a:r>
            <a:r>
              <a:rPr lang="en-US" b="1" dirty="0"/>
              <a:t> </a:t>
            </a:r>
            <a:r>
              <a:rPr lang="en-US" b="1" dirty="0" smtClean="0"/>
              <a:t>[…] through </a:t>
            </a:r>
            <a:r>
              <a:rPr lang="en-US" b="1" dirty="0"/>
              <a:t>which a number, term or</a:t>
            </a:r>
          </a:p>
          <a:p>
            <a:r>
              <a:rPr lang="en-US" b="1" dirty="0"/>
              <a:t>other symbol is assigned to a </a:t>
            </a:r>
            <a:r>
              <a:rPr lang="en-US" b="1" dirty="0" smtClean="0">
                <a:solidFill>
                  <a:srgbClr val="FFC000"/>
                </a:solidFill>
              </a:rPr>
              <a:t>phenomenon. </a:t>
            </a:r>
          </a:p>
          <a:p>
            <a:endParaRPr lang="en-US" dirty="0"/>
          </a:p>
          <a:p>
            <a:r>
              <a:rPr lang="en-US" b="1" dirty="0" smtClean="0"/>
              <a:t>It </a:t>
            </a:r>
            <a:r>
              <a:rPr lang="en-US" b="1" dirty="0"/>
              <a:t>involves application of a specified </a:t>
            </a:r>
            <a:r>
              <a:rPr lang="en-US" b="1" dirty="0" smtClean="0">
                <a:solidFill>
                  <a:srgbClr val="00B050"/>
                </a:solidFill>
              </a:rPr>
              <a:t>procedure</a:t>
            </a:r>
            <a:r>
              <a:rPr lang="en-US" b="1" dirty="0" smtClean="0"/>
              <a:t> […]</a:t>
            </a:r>
          </a:p>
          <a:p>
            <a:endParaRPr lang="en-US" dirty="0"/>
          </a:p>
          <a:p>
            <a:r>
              <a:rPr lang="en-US" b="1" dirty="0" smtClean="0"/>
              <a:t>The </a:t>
            </a:r>
            <a:r>
              <a:rPr lang="en-US" b="1" dirty="0">
                <a:solidFill>
                  <a:srgbClr val="7030A0"/>
                </a:solidFill>
              </a:rPr>
              <a:t>result</a:t>
            </a:r>
            <a:r>
              <a:rPr lang="en-US" b="1" dirty="0"/>
              <a:t> of an observation is an estimate of the value of a </a:t>
            </a:r>
            <a:r>
              <a:rPr lang="en-US" b="1" dirty="0">
                <a:solidFill>
                  <a:srgbClr val="FFC000"/>
                </a:solidFill>
              </a:rPr>
              <a:t>property </a:t>
            </a:r>
            <a:r>
              <a:rPr lang="en-US" b="1" dirty="0"/>
              <a:t>of some</a:t>
            </a:r>
          </a:p>
          <a:p>
            <a:r>
              <a:rPr lang="en-GB" b="1" dirty="0">
                <a:solidFill>
                  <a:srgbClr val="00B0F0"/>
                </a:solidFill>
              </a:rPr>
              <a:t>feature</a:t>
            </a:r>
            <a:r>
              <a:rPr lang="en-GB" dirty="0"/>
              <a:t>.</a:t>
            </a:r>
            <a:endParaRPr lang="en-AU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218764" y="2506256"/>
            <a:ext cx="1152128" cy="5174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851920" y="1700167"/>
            <a:ext cx="1152128" cy="51741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2452670" y="3653024"/>
            <a:ext cx="1152128" cy="51741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275856" y="4976061"/>
            <a:ext cx="1152128" cy="51741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1817673" y="2359571"/>
            <a:ext cx="1152128" cy="51741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819709" y="5917268"/>
            <a:ext cx="2324291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AU" sz="1600" dirty="0" smtClean="0">
                <a:latin typeface="Calibri" panose="020F0502020204030204" pitchFamily="34" charset="0"/>
              </a:rPr>
              <a:t>*plus Discovery metadata</a:t>
            </a:r>
            <a:endParaRPr lang="en-GB" sz="1600" dirty="0">
              <a:latin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87469" y="1620321"/>
            <a:ext cx="287258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AU" sz="1600" dirty="0" smtClean="0">
                <a:latin typeface="Calibri" panose="020F0502020204030204" pitchFamily="34" charset="0"/>
              </a:rPr>
              <a:t>*</a:t>
            </a:r>
            <a:endParaRPr lang="en-GB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97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Some simple examples</a:t>
            </a:r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666292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756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OM_Observation</a:t>
            </a:r>
            <a:r>
              <a:rPr lang="en-AU" dirty="0" smtClean="0"/>
              <a:t> Properties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9993" y="1052513"/>
            <a:ext cx="4464620" cy="4897437"/>
          </a:xfrm>
        </p:spPr>
        <p:txBody>
          <a:bodyPr/>
          <a:lstStyle/>
          <a:p>
            <a:r>
              <a:rPr lang="en-AU" sz="1600" i="1" dirty="0" smtClean="0"/>
              <a:t>parameter</a:t>
            </a:r>
            <a:r>
              <a:rPr lang="en-AU" sz="1600" dirty="0" smtClean="0"/>
              <a:t>: (optional)</a:t>
            </a:r>
            <a:endParaRPr lang="en-AU" sz="1600" dirty="0"/>
          </a:p>
          <a:p>
            <a:pPr lvl="1"/>
            <a:r>
              <a:rPr lang="en-AU" sz="1600" dirty="0"/>
              <a:t>Event-specific parameters that may impact the result e.g. environmental conditions, instrument settings etc</a:t>
            </a:r>
            <a:r>
              <a:rPr lang="en-AU" sz="1600" dirty="0" smtClean="0"/>
              <a:t>. </a:t>
            </a:r>
          </a:p>
          <a:p>
            <a:r>
              <a:rPr lang="en-AU" sz="1600" i="1" dirty="0" err="1"/>
              <a:t>phenomenonTime</a:t>
            </a:r>
            <a:r>
              <a:rPr lang="en-AU" sz="1600" dirty="0" smtClean="0"/>
              <a:t>:</a:t>
            </a:r>
          </a:p>
          <a:p>
            <a:pPr lvl="1"/>
            <a:r>
              <a:rPr lang="en-AU" sz="1600" dirty="0" smtClean="0"/>
              <a:t>The time the result applies to the feature of interest (normally the time or time period when the observation was made)</a:t>
            </a:r>
          </a:p>
          <a:p>
            <a:r>
              <a:rPr lang="en-AU" sz="1600" dirty="0" err="1" smtClean="0"/>
              <a:t>resultQuality</a:t>
            </a:r>
            <a:r>
              <a:rPr lang="en-AU" sz="1600" dirty="0" smtClean="0"/>
              <a:t>: (optional)</a:t>
            </a:r>
          </a:p>
          <a:p>
            <a:pPr lvl="1"/>
            <a:r>
              <a:rPr lang="en-AU" sz="1600" dirty="0" smtClean="0"/>
              <a:t>Quality information about the result [described by 19115 </a:t>
            </a:r>
            <a:r>
              <a:rPr lang="en-AU" sz="1600" dirty="0" err="1" smtClean="0"/>
              <a:t>DQ_Element</a:t>
            </a:r>
            <a:r>
              <a:rPr lang="en-AU" sz="1600" dirty="0" smtClean="0"/>
              <a:t>]</a:t>
            </a:r>
          </a:p>
          <a:p>
            <a:r>
              <a:rPr lang="en-AU" sz="1600" dirty="0" err="1" smtClean="0"/>
              <a:t>resultTime</a:t>
            </a:r>
            <a:r>
              <a:rPr lang="en-AU" sz="1600" dirty="0" smtClean="0"/>
              <a:t>:</a:t>
            </a:r>
          </a:p>
          <a:p>
            <a:pPr lvl="1"/>
            <a:r>
              <a:rPr lang="en-AU" sz="1600" dirty="0" smtClean="0"/>
              <a:t>The time the result was made available</a:t>
            </a:r>
          </a:p>
          <a:p>
            <a:r>
              <a:rPr lang="en-AU" sz="1600" dirty="0" err="1" smtClean="0"/>
              <a:t>validTime</a:t>
            </a:r>
            <a:r>
              <a:rPr lang="en-AU" sz="1600" dirty="0" smtClean="0"/>
              <a:t>: (optional)</a:t>
            </a:r>
          </a:p>
          <a:p>
            <a:pPr lvl="1"/>
            <a:r>
              <a:rPr lang="en-AU" sz="1600" dirty="0" smtClean="0"/>
              <a:t>The time during which the result is intended to be used (optional)</a:t>
            </a:r>
          </a:p>
          <a:p>
            <a:endParaRPr lang="en-AU" sz="1800" dirty="0" smtClean="0"/>
          </a:p>
          <a:p>
            <a:pPr marL="0" indent="0">
              <a:buNone/>
            </a:pPr>
            <a:endParaRPr lang="en-AU" sz="1800" dirty="0"/>
          </a:p>
          <a:p>
            <a:pPr lvl="1"/>
            <a:endParaRPr lang="en-AU" sz="1800" dirty="0"/>
          </a:p>
          <a:p>
            <a:pPr lvl="1"/>
            <a:endParaRPr lang="en-GB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4210050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5557882"/>
            <a:ext cx="347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Plus some human-readable constraints</a:t>
            </a:r>
            <a:endParaRPr lang="en-GB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624300" y="5142929"/>
            <a:ext cx="0" cy="460573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870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792162"/>
          </a:xfrm>
        </p:spPr>
        <p:txBody>
          <a:bodyPr/>
          <a:lstStyle/>
          <a:p>
            <a:r>
              <a:rPr lang="en-AU" dirty="0" smtClean="0"/>
              <a:t>What's the Feature of Interest of an Observation?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052513"/>
            <a:ext cx="5905351" cy="4897437"/>
          </a:xfrm>
        </p:spPr>
        <p:txBody>
          <a:bodyPr/>
          <a:lstStyle/>
          <a:p>
            <a:r>
              <a:rPr lang="en-AU" i="1" dirty="0" smtClean="0"/>
              <a:t>Height of a house?</a:t>
            </a:r>
          </a:p>
          <a:p>
            <a:pPr lvl="1"/>
            <a:r>
              <a:rPr lang="en-AU" sz="2400" dirty="0" smtClean="0"/>
              <a:t>The house is the FOI (height is the observed property)</a:t>
            </a:r>
            <a:endParaRPr lang="en-GB" sz="2400" dirty="0" smtClean="0"/>
          </a:p>
          <a:p>
            <a:r>
              <a:rPr lang="en-AU" i="1" dirty="0" smtClean="0"/>
              <a:t>Weight of a cat?</a:t>
            </a:r>
          </a:p>
          <a:p>
            <a:pPr lvl="1"/>
            <a:r>
              <a:rPr lang="en-AU" sz="2400" dirty="0" smtClean="0"/>
              <a:t>The cat is the FOI (weight is the observed property)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224" y="3620549"/>
            <a:ext cx="3683776" cy="25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79513" y="3800425"/>
            <a:ext cx="528071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34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9906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52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2098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6670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31242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5814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4038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AU" i="1" kern="0" dirty="0" smtClean="0"/>
              <a:t>Sea (surface) Temperature </a:t>
            </a:r>
            <a:r>
              <a:rPr lang="en-AU" i="1" kern="0" dirty="0"/>
              <a:t>near Melbourne </a:t>
            </a:r>
            <a:r>
              <a:rPr lang="en-AU" i="1" kern="0" dirty="0" smtClean="0"/>
              <a:t>measured at  </a:t>
            </a:r>
            <a:r>
              <a:rPr lang="en-AU" i="1" kern="0" dirty="0" err="1" smtClean="0"/>
              <a:t>lat</a:t>
            </a:r>
            <a:r>
              <a:rPr lang="en-AU" i="1" kern="0" dirty="0" smtClean="0"/>
              <a:t>, </a:t>
            </a:r>
            <a:r>
              <a:rPr lang="en-AU" i="1" kern="0" dirty="0" err="1" smtClean="0"/>
              <a:t>lon</a:t>
            </a:r>
            <a:r>
              <a:rPr lang="en-AU" i="1" kern="0" dirty="0"/>
              <a:t> </a:t>
            </a:r>
            <a:r>
              <a:rPr lang="en-AU" i="1" kern="0" dirty="0" smtClean="0"/>
              <a:t>-38.58, 144.68</a:t>
            </a:r>
          </a:p>
          <a:p>
            <a:pPr lvl="1"/>
            <a:r>
              <a:rPr lang="en-AU" sz="2400" kern="0" dirty="0" smtClean="0"/>
              <a:t>Not immediately obvious</a:t>
            </a:r>
          </a:p>
        </p:txBody>
      </p:sp>
    </p:spTree>
    <p:extLst>
      <p:ext uri="{BB962C8B-B14F-4D97-AF65-F5344CB8AC3E}">
        <p14:creationId xmlns:p14="http://schemas.microsoft.com/office/powerpoint/2010/main" val="253411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Sampling Features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482" y="830151"/>
            <a:ext cx="8713788" cy="4897437"/>
          </a:xfrm>
        </p:spPr>
        <p:txBody>
          <a:bodyPr/>
          <a:lstStyle/>
          <a:p>
            <a:r>
              <a:rPr lang="en-AU" dirty="0" smtClean="0"/>
              <a:t>Often it's not possible measure properties across an entire feature of interest (e.g. the sea, or a flock of sheep)</a:t>
            </a:r>
          </a:p>
          <a:p>
            <a:r>
              <a:rPr lang="en-AU" dirty="0" smtClean="0"/>
              <a:t>So we sample the feature of interest.</a:t>
            </a:r>
            <a:endParaRPr lang="en-AU" dirty="0"/>
          </a:p>
          <a:p>
            <a:r>
              <a:rPr lang="en-AU" dirty="0" smtClean="0"/>
              <a:t>Either by spatial sampling or by taking specimens.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40870"/>
            <a:ext cx="3683776" cy="25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112211" y="6431853"/>
            <a:ext cx="39039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000" dirty="0" err="1" smtClean="0"/>
              <a:t>CCBy</a:t>
            </a:r>
            <a:r>
              <a:rPr lang="en-AU" sz="1000" dirty="0" smtClean="0"/>
              <a:t> 2.0 License</a:t>
            </a:r>
            <a:endParaRPr lang="en-GB" sz="1000" dirty="0" smtClean="0"/>
          </a:p>
          <a:p>
            <a:r>
              <a:rPr lang="en-GB" sz="1000" dirty="0" smtClean="0"/>
              <a:t>https</a:t>
            </a:r>
            <a:r>
              <a:rPr lang="en-GB" sz="1000" dirty="0"/>
              <a:t>://en.wikipedia.org/wiki/Ear_tag#/media/File:Sheep%27s_face,_Malta.jpg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194" y="3278870"/>
            <a:ext cx="2647914" cy="29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98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O&amp;M Sampling Features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Sampling features can be used as the feature of interest for an Observation.</a:t>
            </a:r>
          </a:p>
          <a:p>
            <a:r>
              <a:rPr lang="en-AU" dirty="0" smtClean="0"/>
              <a:t>They are a 'proxy' for the ultimate feature of interest (the sea, the flock of sheep).</a:t>
            </a:r>
          </a:p>
          <a:p>
            <a:pPr lvl="1"/>
            <a:r>
              <a:rPr lang="en-AU" sz="2000" dirty="0" smtClean="0"/>
              <a:t>Concept of Sampling Features &amp; Sampled Features</a:t>
            </a:r>
            <a:endParaRPr lang="en-AU" sz="2000" dirty="0"/>
          </a:p>
          <a:p>
            <a:pPr lvl="1"/>
            <a:r>
              <a:rPr lang="en-AU" sz="2000" i="1" dirty="0" err="1" smtClean="0"/>
              <a:t>Lat</a:t>
            </a:r>
            <a:r>
              <a:rPr lang="en-AU" sz="2000" i="1" dirty="0" smtClean="0"/>
              <a:t>, </a:t>
            </a:r>
            <a:r>
              <a:rPr lang="en-AU" sz="2000" i="1" dirty="0" err="1" smtClean="0"/>
              <a:t>lon</a:t>
            </a:r>
            <a:r>
              <a:rPr lang="en-AU" sz="2000" i="1" dirty="0" smtClean="0"/>
              <a:t> -38.58, 144.08  &amp; The Bass Straight</a:t>
            </a:r>
          </a:p>
          <a:p>
            <a:r>
              <a:rPr lang="en-AU" dirty="0" smtClean="0"/>
              <a:t>Two specialisations of </a:t>
            </a:r>
            <a:r>
              <a:rPr lang="en-AU" dirty="0" err="1" smtClean="0"/>
              <a:t>SF_SamplingFeature</a:t>
            </a:r>
            <a:r>
              <a:rPr lang="en-AU" dirty="0" smtClean="0"/>
              <a:t>:</a:t>
            </a:r>
          </a:p>
          <a:p>
            <a:pPr lvl="1"/>
            <a:r>
              <a:rPr lang="en-AU" dirty="0" smtClean="0"/>
              <a:t>Spatial Sampling Features</a:t>
            </a:r>
          </a:p>
          <a:p>
            <a:pPr lvl="2"/>
            <a:r>
              <a:rPr lang="en-AU" dirty="0" err="1" smtClean="0"/>
              <a:t>SF_SpatialSamplingFeature</a:t>
            </a:r>
            <a:endParaRPr lang="en-AU" dirty="0" smtClean="0"/>
          </a:p>
          <a:p>
            <a:pPr lvl="1"/>
            <a:r>
              <a:rPr lang="en-AU" dirty="0" smtClean="0"/>
              <a:t>Specimens</a:t>
            </a:r>
          </a:p>
          <a:p>
            <a:pPr lvl="2"/>
            <a:r>
              <a:rPr lang="en-AU" dirty="0" err="1" smtClean="0"/>
              <a:t>SF_Specimen</a:t>
            </a:r>
            <a:endParaRPr lang="en-AU" dirty="0" smtClean="0"/>
          </a:p>
          <a:p>
            <a:pPr lvl="1"/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280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MO-Title-SF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IPET-MDRD-2_Pnn_PowerPointTemplate</Template>
  <TotalTime>7805</TotalTime>
  <Words>989</Words>
  <Application>Microsoft Office PowerPoint</Application>
  <PresentationFormat>On-screen Show (4:3)</PresentationFormat>
  <Paragraphs>129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blank</vt:lpstr>
      <vt:lpstr>Closing slide</vt:lpstr>
      <vt:lpstr>1_Closing slide</vt:lpstr>
      <vt:lpstr>Introduction to ISO 19156/OGC Observations and Measurements</vt:lpstr>
      <vt:lpstr>What is meant by "Observations &amp; Measurements"?</vt:lpstr>
      <vt:lpstr>The scope of O&amp;M</vt:lpstr>
      <vt:lpstr>OM_Observation</vt:lpstr>
      <vt:lpstr>Some simple examples</vt:lpstr>
      <vt:lpstr>OM_Observation Properties</vt:lpstr>
      <vt:lpstr>What's the Feature of Interest of an Observation?</vt:lpstr>
      <vt:lpstr>Sampling Features</vt:lpstr>
      <vt:lpstr>O&amp;M Sampling Features</vt:lpstr>
      <vt:lpstr>Spatial Sampling Features.</vt:lpstr>
      <vt:lpstr>Example spatial sampling features</vt:lpstr>
      <vt:lpstr>Specimens</vt:lpstr>
      <vt:lpstr>Recap</vt:lpstr>
      <vt:lpstr>Recap – core model – questions? </vt:lpstr>
      <vt:lpstr>Appendix A: More complete definition </vt:lpstr>
      <vt:lpstr>Appendix B: Semantics around 'Observation'</vt:lpstr>
      <vt:lpstr>Thank you for your attention</vt:lpstr>
    </vt:vector>
  </TitlesOfParts>
  <Company>Bureau of Meteorology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etc..</dc:title>
  <dc:creator>Dominic Lowe</dc:creator>
  <cp:lastModifiedBy>Dominic Lowe</cp:lastModifiedBy>
  <cp:revision>78</cp:revision>
  <dcterms:created xsi:type="dcterms:W3CDTF">2015-05-29T01:25:57Z</dcterms:created>
  <dcterms:modified xsi:type="dcterms:W3CDTF">2015-06-18T06:26:31Z</dcterms:modified>
</cp:coreProperties>
</file>