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6" r:id="rId3"/>
  </p:sldMasterIdLst>
  <p:notesMasterIdLst>
    <p:notesMasterId r:id="rId32"/>
  </p:notesMasterIdLst>
  <p:sldIdLst>
    <p:sldId id="302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6" r:id="rId12"/>
    <p:sldId id="265" r:id="rId13"/>
    <p:sldId id="267" r:id="rId14"/>
    <p:sldId id="268" r:id="rId15"/>
    <p:sldId id="305" r:id="rId16"/>
    <p:sldId id="273" r:id="rId17"/>
    <p:sldId id="284" r:id="rId18"/>
    <p:sldId id="274" r:id="rId19"/>
    <p:sldId id="270" r:id="rId20"/>
    <p:sldId id="275" r:id="rId21"/>
    <p:sldId id="303" r:id="rId22"/>
    <p:sldId id="276" r:id="rId23"/>
    <p:sldId id="277" r:id="rId24"/>
    <p:sldId id="282" r:id="rId25"/>
    <p:sldId id="283" r:id="rId26"/>
    <p:sldId id="278" r:id="rId27"/>
    <p:sldId id="279" r:id="rId28"/>
    <p:sldId id="280" r:id="rId29"/>
    <p:sldId id="281" r:id="rId30"/>
    <p:sldId id="304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3" autoAdjust="0"/>
    <p:restoredTop sz="68534" autoAdjust="0"/>
  </p:normalViewPr>
  <p:slideViewPr>
    <p:cSldViewPr>
      <p:cViewPr varScale="1">
        <p:scale>
          <a:sx n="80" d="100"/>
          <a:sy n="80" d="100"/>
        </p:scale>
        <p:origin x="-16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3B6F7-5266-4B7F-9C09-5CAD2A93DF2F}" type="datetimeFigureOut">
              <a:rPr lang="en-GB" smtClean="0"/>
              <a:t>17/06/2015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127E1-1E55-4E44-8D08-C2D2659E18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590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0127E1-1E55-4E44-8D08-C2D2659E18B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752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0127E1-1E55-4E44-8D08-C2D2659E18B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37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0127E1-1E55-4E44-8D08-C2D2659E18B4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257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3211513"/>
            <a:ext cx="7921625" cy="1730375"/>
          </a:xfrm>
        </p:spPr>
        <p:txBody>
          <a:bodyPr/>
          <a:lstStyle>
            <a:lvl1pPr algn="ctr">
              <a:defRPr sz="4000" b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891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5106988"/>
            <a:ext cx="7921625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25019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02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738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5488" y="188913"/>
            <a:ext cx="1889125" cy="5907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3350" y="188913"/>
            <a:ext cx="5519738" cy="5907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50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713788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0825" y="1052513"/>
            <a:ext cx="4279900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052513"/>
            <a:ext cx="4281488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228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023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7634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075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3604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078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80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8175" y="260350"/>
            <a:ext cx="6985000" cy="1470025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3405188"/>
            <a:ext cx="6985000" cy="1752600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056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649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457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895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9196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0603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7403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8834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595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4333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52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9516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953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445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853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0195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3224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15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57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3350" y="1412875"/>
            <a:ext cx="3703638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9388" y="1412875"/>
            <a:ext cx="3705225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82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55160" cy="1080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18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28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021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44816" cy="1008112"/>
          </a:xfrm>
        </p:spPr>
        <p:txBody>
          <a:bodyPr/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67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wmo_ppt_201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8713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52513"/>
            <a:ext cx="8713788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0"/>
            <a:r>
              <a:rPr lang="en-GB" altLang="en-US" smtClean="0"/>
              <a:t>First level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453188"/>
            <a:ext cx="446563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478588"/>
            <a:ext cx="11525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5334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9906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3pPr>
      <a:lvl4pPr marL="1752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22098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F18803F5-A495-4A90-AA0A-F168D8F84A8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cs typeface="Arial" charset="0"/>
              </a:rPr>
              <a:t>www.wmo.int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latin typeface="Arial" charset="0"/>
              </a:rPr>
              <a:t>Workshop on representation of WIGOS and climate metadata</a:t>
            </a:r>
            <a:endParaRPr lang="en-GB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 eaLnBrk="0" fontAlgn="base" hangingPunct="0">
              <a:spcAft>
                <a:spcPct val="0"/>
              </a:spcAft>
            </a:pPr>
            <a:fld id="{F18803F5-A495-4A90-AA0A-F168D8F84A82}" type="slidenum">
              <a:rPr lang="en-GB" altLang="en-US">
                <a:solidFill>
                  <a:srgbClr val="000000"/>
                </a:solidFill>
                <a:latin typeface="Arial" charset="0"/>
              </a:rPr>
              <a:pPr eaLnBrk="0" fontAlgn="base" hangingPunct="0">
                <a:spcAft>
                  <a:spcPct val="0"/>
                </a:spcAft>
              </a:pPr>
              <a:t>‹#›</a:t>
            </a:fld>
            <a:endParaRPr lang="en-GB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>
                <a:solidFill>
                  <a:srgbClr val="000000"/>
                </a:solidFill>
                <a:cs typeface="Arial" charset="0"/>
              </a:rPr>
              <a:t>www.wmo.int</a:t>
            </a:r>
          </a:p>
        </p:txBody>
      </p:sp>
    </p:spTree>
    <p:extLst>
      <p:ext uri="{BB962C8B-B14F-4D97-AF65-F5344CB8AC3E}">
        <p14:creationId xmlns:p14="http://schemas.microsoft.com/office/powerpoint/2010/main" val="2344595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ml.org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mg.org/spec/UML/Current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en-US" dirty="0" smtClean="0"/>
              <a:t>Introduction to Unified Modelling Language (UML)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51789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 Check understanding on Classes v Objects</a:t>
            </a:r>
            <a:endParaRPr lang="en-GB" dirty="0"/>
          </a:p>
        </p:txBody>
      </p:sp>
      <p:sp>
        <p:nvSpPr>
          <p:cNvPr id="17" name="Rectangle 16"/>
          <p:cNvSpPr/>
          <p:nvPr/>
        </p:nvSpPr>
        <p:spPr>
          <a:xfrm>
            <a:off x="251520" y="1844823"/>
            <a:ext cx="3960440" cy="174050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Dog</a:t>
            </a:r>
          </a:p>
          <a:p>
            <a:pPr algn="ctr"/>
            <a:endParaRPr lang="en-AU" sz="2800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ctr"/>
            <a:r>
              <a:rPr lang="en-AU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(A dog may have a name)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672009" y="2001149"/>
            <a:ext cx="2520280" cy="1224136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Dog A:</a:t>
            </a:r>
          </a:p>
          <a:p>
            <a:pPr algn="ctr"/>
            <a:r>
              <a:rPr lang="en-AU" sz="2400" dirty="0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en-AU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ame ="Rover"</a:t>
            </a:r>
            <a:endParaRPr lang="en-GB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672009" y="3585325"/>
            <a:ext cx="2520280" cy="1224136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Dog B:</a:t>
            </a:r>
          </a:p>
          <a:p>
            <a:pPr algn="ctr"/>
            <a:r>
              <a:rPr lang="en-AU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name ="Buster"</a:t>
            </a:r>
            <a:endParaRPr lang="en-GB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504" y="3933056"/>
            <a:ext cx="74888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 smtClean="0">
                <a:latin typeface="Calibri" panose="020F0502020204030204" pitchFamily="34" charset="0"/>
              </a:rPr>
              <a:t>A class is the </a:t>
            </a:r>
            <a:r>
              <a:rPr lang="en-AU" sz="2800" b="1" i="1" dirty="0">
                <a:latin typeface="Calibri" panose="020F0502020204030204" pitchFamily="34" charset="0"/>
              </a:rPr>
              <a:t>t</a:t>
            </a:r>
            <a:r>
              <a:rPr lang="en-AU" sz="2800" b="1" i="1" dirty="0" smtClean="0">
                <a:latin typeface="Calibri" panose="020F0502020204030204" pitchFamily="34" charset="0"/>
              </a:rPr>
              <a:t>ype</a:t>
            </a:r>
            <a:r>
              <a:rPr lang="en-AU" sz="2800" b="1" dirty="0" smtClean="0">
                <a:latin typeface="Calibri" panose="020F0502020204030204" pitchFamily="34" charset="0"/>
              </a:rPr>
              <a:t> of something</a:t>
            </a:r>
          </a:p>
          <a:p>
            <a:r>
              <a:rPr lang="en-AU" sz="2800" b="1" dirty="0" smtClean="0">
                <a:latin typeface="Calibri" panose="020F0502020204030204" pitchFamily="34" charset="0"/>
              </a:rPr>
              <a:t>An object is an </a:t>
            </a:r>
            <a:r>
              <a:rPr lang="en-AU" sz="2800" b="1" i="1" dirty="0" smtClean="0">
                <a:latin typeface="Calibri" panose="020F0502020204030204" pitchFamily="34" charset="0"/>
              </a:rPr>
              <a:t>instance</a:t>
            </a:r>
            <a:r>
              <a:rPr lang="en-AU" sz="2800" b="1" dirty="0" smtClean="0">
                <a:latin typeface="Calibri" panose="020F0502020204030204" pitchFamily="34" charset="0"/>
              </a:rPr>
              <a:t> of a class</a:t>
            </a:r>
          </a:p>
          <a:p>
            <a:endParaRPr lang="en-AU" sz="2800" dirty="0" smtClean="0">
              <a:latin typeface="Calibri" panose="020F0502020204030204" pitchFamily="34" charset="0"/>
            </a:endParaRPr>
          </a:p>
          <a:p>
            <a:r>
              <a:rPr lang="en-AU" sz="2800" dirty="0" smtClean="0">
                <a:latin typeface="Calibri" panose="020F0502020204030204" pitchFamily="34" charset="0"/>
              </a:rPr>
              <a:t>We will be modelling at the class level – but may use objects to illustrate usage.</a:t>
            </a:r>
            <a:endParaRPr lang="en-GB" sz="2800" dirty="0">
              <a:latin typeface="Calibri" panose="020F050202020403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91791" y="1332469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A Class:</a:t>
            </a:r>
            <a:endParaRPr lang="en-GB" dirty="0">
              <a:latin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28184" y="1339860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Some Objects:</a:t>
            </a:r>
            <a:endParaRPr lang="en-GB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0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0000"/>
                </a:solidFill>
              </a:rPr>
              <a:t>1</a:t>
            </a:r>
            <a:r>
              <a:rPr lang="en-AU" baseline="30000" dirty="0" smtClean="0">
                <a:solidFill>
                  <a:srgbClr val="FF0000"/>
                </a:solidFill>
              </a:rPr>
              <a:t>st</a:t>
            </a:r>
            <a:r>
              <a:rPr lang="en-AU" dirty="0" smtClean="0">
                <a:solidFill>
                  <a:srgbClr val="FF0000"/>
                </a:solidFill>
              </a:rPr>
              <a:t> Diagram </a:t>
            </a:r>
            <a:r>
              <a:rPr lang="en-AU" dirty="0">
                <a:solidFill>
                  <a:srgbClr val="FF0000"/>
                </a:solidFill>
              </a:rPr>
              <a:t>Type: </a:t>
            </a:r>
            <a:r>
              <a:rPr lang="en-AU" dirty="0" smtClean="0"/>
              <a:t>Class Diagrams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571161" y="2889125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>
                <a:latin typeface="Calibri" panose="020F0502020204030204" pitchFamily="34" charset="0"/>
              </a:rPr>
              <a:t>Properties, and 'types' of the properties</a:t>
            </a:r>
            <a:endParaRPr lang="en-GB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714" y="4021223"/>
            <a:ext cx="8269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>
                <a:latin typeface="Calibri" panose="020F0502020204030204" pitchFamily="34" charset="0"/>
              </a:rPr>
              <a:t>Methods/operations:</a:t>
            </a:r>
          </a:p>
          <a:p>
            <a:r>
              <a:rPr lang="en-AU" sz="2400" dirty="0" smtClean="0">
                <a:latin typeface="Calibri" panose="020F0502020204030204" pitchFamily="34" charset="0"/>
              </a:rPr>
              <a:t>	- we probably won't need these 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275856" y="2066364"/>
            <a:ext cx="1439157" cy="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endCxn id="1028" idx="1"/>
          </p:cNvCxnSpPr>
          <p:nvPr/>
        </p:nvCxnSpPr>
        <p:spPr>
          <a:xfrm flipV="1">
            <a:off x="4243569" y="2889125"/>
            <a:ext cx="471444" cy="107828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779912" y="4021223"/>
            <a:ext cx="935101" cy="271873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013" y="1730605"/>
            <a:ext cx="4392000" cy="2317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2636" y="1835532"/>
            <a:ext cx="28472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dirty="0" smtClean="0">
                <a:latin typeface="Calibri" panose="020F0502020204030204" pitchFamily="34" charset="0"/>
              </a:rPr>
              <a:t>Name of the Class </a:t>
            </a:r>
          </a:p>
          <a:p>
            <a:r>
              <a:rPr lang="en-AU" sz="2400" dirty="0" smtClean="0">
                <a:latin typeface="Calibri" panose="020F0502020204030204" pitchFamily="34" charset="0"/>
              </a:rPr>
              <a:t>i.e. the 'type' of thing</a:t>
            </a:r>
            <a:endParaRPr lang="en-GB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1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Sub-classes.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Closed arrowhead indicates a sub-class</a:t>
            </a:r>
          </a:p>
          <a:p>
            <a:r>
              <a:rPr lang="en-AU" dirty="0" smtClean="0"/>
              <a:t>Also known as inheritance, specialisation</a:t>
            </a:r>
          </a:p>
          <a:p>
            <a:r>
              <a:rPr lang="en-AU" dirty="0" smtClean="0"/>
              <a:t>The sub-class </a:t>
            </a:r>
            <a:r>
              <a:rPr lang="en-AU" i="1" dirty="0" smtClean="0"/>
              <a:t>inherits</a:t>
            </a:r>
            <a:r>
              <a:rPr lang="en-AU" dirty="0" smtClean="0"/>
              <a:t> all properties of the superclass and is more specific (has its own properties).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68561"/>
            <a:ext cx="6183313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2987824" y="5157192"/>
            <a:ext cx="1872208" cy="36004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1305" y="4593031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This means: "</a:t>
            </a:r>
            <a:r>
              <a:rPr lang="en-AU" dirty="0" err="1" smtClean="0">
                <a:latin typeface="Calibri" panose="020F0502020204030204" pitchFamily="34" charset="0"/>
              </a:rPr>
              <a:t>AutomaticWeatherStation</a:t>
            </a:r>
            <a:r>
              <a:rPr lang="en-AU" dirty="0" smtClean="0">
                <a:latin typeface="Calibri" panose="020F0502020204030204" pitchFamily="34" charset="0"/>
              </a:rPr>
              <a:t> is a subclass of </a:t>
            </a:r>
            <a:r>
              <a:rPr lang="en-AU" dirty="0" err="1" smtClean="0">
                <a:latin typeface="Calibri" panose="020F0502020204030204" pitchFamily="34" charset="0"/>
              </a:rPr>
              <a:t>ObservingStation</a:t>
            </a:r>
            <a:r>
              <a:rPr lang="en-AU" dirty="0" smtClean="0">
                <a:latin typeface="Calibri" panose="020F0502020204030204" pitchFamily="34" charset="0"/>
              </a:rPr>
              <a:t>"</a:t>
            </a:r>
            <a:endParaRPr lang="en-GB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65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03225" y="341313"/>
            <a:ext cx="8713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AU" kern="0" smtClean="0"/>
              <a:t>Associations between Classes</a:t>
            </a:r>
            <a:endParaRPr lang="en-GB" kern="0" dirty="0"/>
          </a:p>
        </p:txBody>
      </p:sp>
      <p:sp>
        <p:nvSpPr>
          <p:cNvPr id="5" name="TextBox 4"/>
          <p:cNvSpPr txBox="1"/>
          <p:nvPr/>
        </p:nvSpPr>
        <p:spPr>
          <a:xfrm>
            <a:off x="68856" y="1912764"/>
            <a:ext cx="3888432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Read from </a:t>
            </a:r>
            <a:r>
              <a:rPr lang="en-AU" b="1" dirty="0" smtClean="0">
                <a:latin typeface="Calibri" panose="020F0502020204030204" pitchFamily="34" charset="0"/>
              </a:rPr>
              <a:t>Source</a:t>
            </a:r>
            <a:r>
              <a:rPr lang="en-AU" dirty="0" smtClean="0">
                <a:latin typeface="Calibri" panose="020F0502020204030204" pitchFamily="34" charset="0"/>
              </a:rPr>
              <a:t> &gt;&gt;&gt; </a:t>
            </a:r>
            <a:r>
              <a:rPr lang="en-AU" b="1" dirty="0" smtClean="0">
                <a:latin typeface="Calibri" panose="020F0502020204030204" pitchFamily="34" charset="0"/>
              </a:rPr>
              <a:t>Target</a:t>
            </a:r>
            <a:r>
              <a:rPr lang="en-AU" dirty="0" smtClean="0">
                <a:latin typeface="Calibri" panose="020F0502020204030204" pitchFamily="34" charset="0"/>
              </a:rPr>
              <a:t> </a:t>
            </a:r>
          </a:p>
          <a:p>
            <a:endParaRPr lang="en-AU" dirty="0">
              <a:latin typeface="Calibri" panose="020F0502020204030204" pitchFamily="34" charset="0"/>
            </a:endParaRPr>
          </a:p>
          <a:p>
            <a:r>
              <a:rPr lang="en-AU" dirty="0" err="1" smtClean="0">
                <a:latin typeface="Calibri" panose="020F0502020204030204" pitchFamily="34" charset="0"/>
              </a:rPr>
              <a:t>ObservingStations</a:t>
            </a:r>
            <a:r>
              <a:rPr lang="en-AU" dirty="0" smtClean="0">
                <a:latin typeface="Calibri" panose="020F0502020204030204" pitchFamily="34" charset="0"/>
              </a:rPr>
              <a:t>   "</a:t>
            </a:r>
            <a:r>
              <a:rPr lang="en-AU" dirty="0" err="1" smtClean="0">
                <a:latin typeface="Calibri" panose="020F0502020204030204" pitchFamily="34" charset="0"/>
              </a:rPr>
              <a:t>isManagedBy</a:t>
            </a:r>
            <a:r>
              <a:rPr lang="en-AU" dirty="0" smtClean="0">
                <a:latin typeface="Calibri" panose="020F0502020204030204" pitchFamily="34" charset="0"/>
              </a:rPr>
              <a:t>" 1 or more </a:t>
            </a:r>
            <a:r>
              <a:rPr lang="en-AU" dirty="0" err="1" smtClean="0">
                <a:latin typeface="Calibri" panose="020F0502020204030204" pitchFamily="34" charset="0"/>
              </a:rPr>
              <a:t>StationManagers</a:t>
            </a:r>
            <a:endParaRPr lang="en-AU" dirty="0" smtClean="0">
              <a:latin typeface="Calibri" panose="020F0502020204030204" pitchFamily="34" charset="0"/>
            </a:endParaRPr>
          </a:p>
          <a:p>
            <a:endParaRPr lang="en-AU" dirty="0" smtClean="0">
              <a:latin typeface="Calibri" panose="020F0502020204030204" pitchFamily="34" charset="0"/>
            </a:endParaRPr>
          </a:p>
          <a:p>
            <a:r>
              <a:rPr lang="en-AU" dirty="0" smtClean="0">
                <a:latin typeface="Calibri" panose="020F0502020204030204" pitchFamily="34" charset="0"/>
              </a:rPr>
              <a:t>(in this case </a:t>
            </a:r>
            <a:r>
              <a:rPr lang="en-AU" dirty="0" err="1" smtClean="0">
                <a:latin typeface="Calibri" panose="020F0502020204030204" pitchFamily="34" charset="0"/>
              </a:rPr>
              <a:t>isManagedBy</a:t>
            </a:r>
            <a:r>
              <a:rPr lang="en-AU" dirty="0" smtClean="0">
                <a:latin typeface="Calibri" panose="020F0502020204030204" pitchFamily="34" charset="0"/>
              </a:rPr>
              <a:t> is known as the </a:t>
            </a:r>
            <a:r>
              <a:rPr lang="en-AU" i="1" dirty="0" smtClean="0">
                <a:latin typeface="Calibri" panose="020F0502020204030204" pitchFamily="34" charset="0"/>
              </a:rPr>
              <a:t>target role</a:t>
            </a:r>
            <a:r>
              <a:rPr lang="en-AU" dirty="0" smtClean="0">
                <a:latin typeface="Calibri" panose="020F0502020204030204" pitchFamily="34" charset="0"/>
              </a:rPr>
              <a:t>)</a:t>
            </a:r>
          </a:p>
          <a:p>
            <a:endParaRPr lang="en-GB" dirty="0">
              <a:latin typeface="Calibri" panose="020F0502020204030204" pitchFamily="34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914" y="1376578"/>
            <a:ext cx="4906060" cy="2915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85257" y="4549676"/>
            <a:ext cx="43919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Cardinality:</a:t>
            </a:r>
          </a:p>
          <a:p>
            <a:r>
              <a:rPr lang="en-AU" dirty="0" smtClean="0">
                <a:latin typeface="Calibri" panose="020F0502020204030204" pitchFamily="34" charset="0"/>
              </a:rPr>
              <a:t>0..1   - Zero or one</a:t>
            </a:r>
          </a:p>
          <a:p>
            <a:r>
              <a:rPr lang="en-AU" dirty="0" smtClean="0">
                <a:latin typeface="Calibri" panose="020F0502020204030204" pitchFamily="34" charset="0"/>
              </a:rPr>
              <a:t>1 – Must be one only</a:t>
            </a:r>
          </a:p>
          <a:p>
            <a:r>
              <a:rPr lang="en-AU" dirty="0" smtClean="0">
                <a:latin typeface="Calibri" panose="020F0502020204030204" pitchFamily="34" charset="0"/>
              </a:rPr>
              <a:t>0…*  - Zero to many (any amount)</a:t>
            </a:r>
          </a:p>
          <a:p>
            <a:r>
              <a:rPr lang="en-AU" dirty="0" smtClean="0">
                <a:latin typeface="Calibri" panose="020F0502020204030204" pitchFamily="34" charset="0"/>
              </a:rPr>
              <a:t>1..* -  At least one (but could be more than one).</a:t>
            </a:r>
          </a:p>
          <a:p>
            <a:endParaRPr lang="en-AU" dirty="0" smtClean="0">
              <a:latin typeface="Calibri" panose="020F0502020204030204" pitchFamily="34" charset="0"/>
            </a:endParaRPr>
          </a:p>
          <a:p>
            <a:endParaRPr lang="en-GB" dirty="0">
              <a:latin typeface="Calibri" panose="020F0502020204030204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7298812" y="2706078"/>
            <a:ext cx="162018" cy="1515010"/>
          </a:xfrm>
          <a:prstGeom prst="straightConnector1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139952" y="2706078"/>
            <a:ext cx="1842222" cy="0"/>
          </a:xfrm>
          <a:prstGeom prst="straightConnector1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434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Roles at both ends of the association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Use with some caution as you don't necessarily want to maintain bi-directional relationships in systems (have to update information in two places if  there is a change).</a:t>
            </a:r>
            <a:endParaRPr lang="en-GB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52936"/>
            <a:ext cx="5248275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10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Naming the association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352928" cy="4525963"/>
          </a:xfrm>
        </p:spPr>
        <p:txBody>
          <a:bodyPr>
            <a:normAutofit/>
          </a:bodyPr>
          <a:lstStyle/>
          <a:p>
            <a:r>
              <a:rPr lang="en-AU" dirty="0" smtClean="0"/>
              <a:t>Can also name the association as a whole</a:t>
            </a:r>
          </a:p>
          <a:p>
            <a:r>
              <a:rPr lang="en-AU" dirty="0" smtClean="0"/>
              <a:t>Useful for expressiveness, but the target/source roles are more critical for implementations.</a:t>
            </a:r>
            <a:endParaRPr lang="en-GB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392" y="2997160"/>
            <a:ext cx="6669970" cy="37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2493392" y="4725144"/>
            <a:ext cx="2520280" cy="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95536" y="3945830"/>
            <a:ext cx="27222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Named association</a:t>
            </a:r>
          </a:p>
          <a:p>
            <a:r>
              <a:rPr lang="en-AU" dirty="0" smtClean="0">
                <a:latin typeface="Calibri" panose="020F0502020204030204" pitchFamily="34" charset="0"/>
              </a:rPr>
              <a:t>(Name goes in the middle)</a:t>
            </a:r>
          </a:p>
          <a:p>
            <a:endParaRPr lang="en-GB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40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Clarifying associations:</a:t>
            </a:r>
            <a:br>
              <a:rPr lang="en-AU" dirty="0" smtClean="0"/>
            </a:br>
            <a:r>
              <a:rPr lang="en-AU" dirty="0"/>
              <a:t>	</a:t>
            </a:r>
            <a:r>
              <a:rPr lang="en-AU" dirty="0" smtClean="0"/>
              <a:t>Aggregation versus Composition</a:t>
            </a:r>
            <a:br>
              <a:rPr lang="en-AU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Aggregation:</a:t>
            </a:r>
          </a:p>
          <a:p>
            <a:pPr lvl="1"/>
            <a:r>
              <a:rPr lang="en-AU" dirty="0" smtClean="0"/>
              <a:t>Thing (A) aggregates together some of these things (B)</a:t>
            </a:r>
          </a:p>
          <a:p>
            <a:pPr lvl="1"/>
            <a:r>
              <a:rPr lang="en-AU" dirty="0" smtClean="0"/>
              <a:t>But A and B exist independently of each other</a:t>
            </a:r>
          </a:p>
          <a:p>
            <a:pPr lvl="1"/>
            <a:r>
              <a:rPr lang="en-AU" dirty="0" smtClean="0"/>
              <a:t>Can be thought of as 'Loose coupling'</a:t>
            </a:r>
          </a:p>
          <a:p>
            <a:r>
              <a:rPr lang="en-AU" dirty="0" smtClean="0"/>
              <a:t>Composition:</a:t>
            </a:r>
          </a:p>
          <a:p>
            <a:pPr lvl="1"/>
            <a:r>
              <a:rPr lang="en-AU" dirty="0" smtClean="0"/>
              <a:t>This thing (A) is fundamentally made up of these things (B)</a:t>
            </a:r>
          </a:p>
          <a:p>
            <a:pPr lvl="1"/>
            <a:r>
              <a:rPr lang="en-AU" dirty="0" smtClean="0"/>
              <a:t>If A ceases to exist in the system,  B ceases to exist in the system.</a:t>
            </a:r>
          </a:p>
          <a:p>
            <a:pPr lvl="1"/>
            <a:r>
              <a:rPr lang="en-AU" dirty="0" smtClean="0"/>
              <a:t>Implies a sense of ownership or 'tight coupling'.</a:t>
            </a:r>
          </a:p>
          <a:p>
            <a:pPr marL="457200" lvl="1" indent="0">
              <a:buNone/>
            </a:pPr>
            <a:endParaRPr lang="en-AU" dirty="0" smtClean="0"/>
          </a:p>
          <a:p>
            <a:pPr marL="457200" lvl="1" indent="0">
              <a:buNone/>
            </a:pPr>
            <a:endParaRPr lang="en-AU" dirty="0" smtClean="0"/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854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Aggregation 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Clear diamond used to indicate aggregation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>
                <a:latin typeface="Calibri" panose="020F0502020204030204" pitchFamily="34" charset="0"/>
              </a:rPr>
              <a:t>If the team is disbanded the people still exist.</a:t>
            </a:r>
          </a:p>
          <a:p>
            <a:pPr marL="0" indent="0">
              <a:buNone/>
            </a:pPr>
            <a:r>
              <a:rPr lang="en-AU" dirty="0" smtClean="0">
                <a:latin typeface="Calibri" panose="020F0502020204030204" pitchFamily="34" charset="0"/>
              </a:rPr>
              <a:t>The team is an 'aggregation' of people. </a:t>
            </a:r>
          </a:p>
          <a:p>
            <a:pPr marL="0" indent="0">
              <a:buNone/>
            </a:pPr>
            <a:r>
              <a:rPr lang="en-AU" dirty="0" smtClean="0">
                <a:latin typeface="Calibri" panose="020F0502020204030204" pitchFamily="34" charset="0"/>
              </a:rPr>
              <a:t>People and team are loosely coupled.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415" y="1988840"/>
            <a:ext cx="6222935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04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Composition 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08720"/>
            <a:ext cx="8435280" cy="4525963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/>
              <a:t>Solid diamond used to indicate composition</a:t>
            </a:r>
            <a:endParaRPr lang="en-GB" dirty="0" smtClean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>
                <a:latin typeface="Calibri" panose="020F0502020204030204" pitchFamily="34" charset="0"/>
              </a:rPr>
              <a:t>If the </a:t>
            </a:r>
            <a:r>
              <a:rPr lang="en-AU" dirty="0" err="1" smtClean="0">
                <a:latin typeface="Calibri" panose="020F0502020204030204" pitchFamily="34" charset="0"/>
              </a:rPr>
              <a:t>AutomaticWeatherStation</a:t>
            </a:r>
            <a:r>
              <a:rPr lang="en-AU" dirty="0" smtClean="0">
                <a:latin typeface="Calibri" panose="020F0502020204030204" pitchFamily="34" charset="0"/>
              </a:rPr>
              <a:t> is decommissioned then so are the sensors. </a:t>
            </a:r>
          </a:p>
          <a:p>
            <a:pPr marL="0" indent="0">
              <a:buNone/>
            </a:pPr>
            <a:r>
              <a:rPr lang="en-AU" dirty="0" smtClean="0">
                <a:latin typeface="Calibri" panose="020F0502020204030204" pitchFamily="34" charset="0"/>
              </a:rPr>
              <a:t>The </a:t>
            </a:r>
            <a:r>
              <a:rPr lang="en-AU" dirty="0" err="1" smtClean="0">
                <a:latin typeface="Calibri" panose="020F0502020204030204" pitchFamily="34" charset="0"/>
              </a:rPr>
              <a:t>AutomaticWeatherStation</a:t>
            </a:r>
            <a:r>
              <a:rPr lang="en-AU" dirty="0" smtClean="0">
                <a:latin typeface="Calibri" panose="020F0502020204030204" pitchFamily="34" charset="0"/>
              </a:rPr>
              <a:t> is </a:t>
            </a:r>
            <a:r>
              <a:rPr lang="en-AU" i="1" dirty="0" smtClean="0">
                <a:latin typeface="Calibri" panose="020F0502020204030204" pitchFamily="34" charset="0"/>
              </a:rPr>
              <a:t>composed of</a:t>
            </a:r>
            <a:r>
              <a:rPr lang="en-AU" dirty="0" smtClean="0">
                <a:latin typeface="Calibri" panose="020F0502020204030204" pitchFamily="34" charset="0"/>
              </a:rPr>
              <a:t> the sensors.</a:t>
            </a:r>
          </a:p>
          <a:p>
            <a:pPr marL="0" indent="0">
              <a:buNone/>
            </a:pPr>
            <a:r>
              <a:rPr lang="en-AU" dirty="0" smtClean="0">
                <a:latin typeface="Calibri" panose="020F0502020204030204" pitchFamily="34" charset="0"/>
              </a:rPr>
              <a:t>The station and the sensors are tightly coupled (at least in this model!)</a:t>
            </a:r>
          </a:p>
          <a:p>
            <a:pPr marL="0" indent="0">
              <a:buNone/>
            </a:pPr>
            <a:endParaRPr lang="en-AU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dirty="0">
              <a:latin typeface="Calibri" panose="020F050202020403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466206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357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Realisation relationship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Dotted arrows. Basically say</a:t>
            </a:r>
            <a:r>
              <a:rPr lang="en-AU" dirty="0"/>
              <a:t>s</a:t>
            </a:r>
            <a:r>
              <a:rPr lang="en-AU" dirty="0" smtClean="0"/>
              <a:t> one class implements (or behaves like) another class.</a:t>
            </a:r>
          </a:p>
          <a:p>
            <a:r>
              <a:rPr lang="en-AU" dirty="0" smtClean="0"/>
              <a:t>Often used in 'interface' programming.</a:t>
            </a:r>
          </a:p>
          <a:p>
            <a:pPr marL="0" indent="0">
              <a:buNone/>
            </a:pPr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068960"/>
            <a:ext cx="4219575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93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UML?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0070C0"/>
                </a:solidFill>
              </a:rPr>
              <a:t>"Unified Modelling</a:t>
            </a:r>
            <a:r>
              <a:rPr lang="en-AU" b="1" i="1" dirty="0" smtClean="0">
                <a:solidFill>
                  <a:srgbClr val="0070C0"/>
                </a:solidFill>
              </a:rPr>
              <a:t> </a:t>
            </a:r>
            <a:r>
              <a:rPr lang="en-AU" b="1" dirty="0" smtClean="0">
                <a:solidFill>
                  <a:srgbClr val="0070C0"/>
                </a:solidFill>
              </a:rPr>
              <a:t>Language"</a:t>
            </a:r>
          </a:p>
          <a:p>
            <a:pPr marL="0" indent="0">
              <a:buNone/>
            </a:pPr>
            <a:r>
              <a:rPr lang="en-AU" sz="2000" dirty="0" smtClean="0">
                <a:hlinkClick r:id="rId2"/>
              </a:rPr>
              <a:t>http://www.uml.org</a:t>
            </a:r>
            <a:r>
              <a:rPr lang="en-AU" dirty="0" smtClean="0"/>
              <a:t> 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A way to </a:t>
            </a:r>
            <a:r>
              <a:rPr lang="en-AU" i="1" dirty="0" smtClean="0"/>
              <a:t>visually and formally</a:t>
            </a:r>
            <a:r>
              <a:rPr lang="en-AU" dirty="0" smtClean="0"/>
              <a:t> describe aspects of computer systems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such as… </a:t>
            </a:r>
            <a:r>
              <a:rPr lang="en-AU" b="1" dirty="0" smtClean="0"/>
              <a:t>data entities</a:t>
            </a:r>
            <a:r>
              <a:rPr lang="en-AU" dirty="0" smtClean="0"/>
              <a:t>, system interfaces, components, processes, interactions etc… etc…</a:t>
            </a:r>
          </a:p>
          <a:p>
            <a:pPr marL="0" indent="0">
              <a:buNone/>
            </a:pPr>
            <a:endParaRPr lang="en-AU" i="1" dirty="0" smtClean="0"/>
          </a:p>
          <a:p>
            <a:pPr marL="0" indent="0">
              <a:buNone/>
            </a:pPr>
            <a:endParaRPr lang="en-AU" i="1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3830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Stereotypes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713788" cy="4897437"/>
          </a:xfrm>
        </p:spPr>
        <p:txBody>
          <a:bodyPr/>
          <a:lstStyle/>
          <a:p>
            <a:r>
              <a:rPr lang="en-AU" dirty="0" smtClean="0"/>
              <a:t>Stereotypes can be used to </a:t>
            </a:r>
            <a:r>
              <a:rPr lang="en-AU" i="1" dirty="0" smtClean="0"/>
              <a:t>extend</a:t>
            </a:r>
            <a:r>
              <a:rPr lang="en-AU" dirty="0" smtClean="0"/>
              <a:t> the vocabulary of UML according to agreed conventions.</a:t>
            </a:r>
          </a:p>
          <a:p>
            <a:r>
              <a:rPr lang="en-AU" dirty="0" smtClean="0"/>
              <a:t>We will use some pre-defined stereotypes such as '</a:t>
            </a:r>
            <a:r>
              <a:rPr lang="en-AU" dirty="0" err="1" smtClean="0"/>
              <a:t>FeatureType</a:t>
            </a:r>
            <a:r>
              <a:rPr lang="en-AU" dirty="0" smtClean="0"/>
              <a:t>' which have known meaning to us (or will do!)</a:t>
            </a:r>
          </a:p>
          <a:p>
            <a:endParaRPr lang="en-AU" dirty="0" smtClean="0"/>
          </a:p>
          <a:p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58467"/>
            <a:ext cx="3744416" cy="2421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96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Tagged Values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</p:spPr>
        <p:txBody>
          <a:bodyPr/>
          <a:lstStyle/>
          <a:p>
            <a:r>
              <a:rPr lang="en-AU" dirty="0" smtClean="0"/>
              <a:t>Tagged Values are another UML extension mechanism.</a:t>
            </a:r>
          </a:p>
          <a:p>
            <a:r>
              <a:rPr lang="en-AU" dirty="0" smtClean="0"/>
              <a:t>In UML 2.0 they are clarified to be 'stereotype attributes'.</a:t>
            </a:r>
          </a:p>
          <a:p>
            <a:r>
              <a:rPr lang="en-AU" dirty="0" smtClean="0"/>
              <a:t>Example: Package stereotyped 'Application Schema' has a '</a:t>
            </a:r>
            <a:r>
              <a:rPr lang="en-AU" dirty="0" err="1" smtClean="0"/>
              <a:t>targetNamespace</a:t>
            </a:r>
            <a:r>
              <a:rPr lang="en-AU" dirty="0" smtClean="0"/>
              <a:t>' tagged value.</a:t>
            </a:r>
          </a:p>
          <a:p>
            <a:endParaRPr lang="en-AU" dirty="0" smtClean="0"/>
          </a:p>
          <a:p>
            <a:endParaRPr lang="en-AU" dirty="0"/>
          </a:p>
          <a:p>
            <a:endParaRPr lang="en-GB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687" y="4077072"/>
            <a:ext cx="6945313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611560" y="5517232"/>
            <a:ext cx="1842222" cy="0"/>
          </a:xfrm>
          <a:prstGeom prst="straightConnector1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37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Constraints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5154030" cy="4525963"/>
          </a:xfrm>
        </p:spPr>
        <p:txBody>
          <a:bodyPr>
            <a:normAutofit/>
          </a:bodyPr>
          <a:lstStyle/>
          <a:p>
            <a:r>
              <a:rPr lang="en-AU" dirty="0" smtClean="0"/>
              <a:t>Additional restrictions on the model</a:t>
            </a:r>
          </a:p>
          <a:p>
            <a:r>
              <a:rPr lang="en-AU" dirty="0" smtClean="0"/>
              <a:t>Can be expressed formally or informally.</a:t>
            </a:r>
          </a:p>
          <a:p>
            <a:pPr marL="0" indent="0">
              <a:buNone/>
            </a:pPr>
            <a:r>
              <a:rPr lang="en-AU" dirty="0"/>
              <a:t>	</a:t>
            </a: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(these constraints are expressed informally)</a:t>
            </a:r>
          </a:p>
          <a:p>
            <a:pPr marL="0" indent="0">
              <a:buNone/>
            </a:pPr>
            <a:endParaRPr lang="en-AU" dirty="0" smtClean="0"/>
          </a:p>
          <a:p>
            <a:endParaRPr lang="en-AU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2060848"/>
            <a:ext cx="3867150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827584" y="5589240"/>
            <a:ext cx="4104456" cy="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15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Object Constraint Language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OCL used to formally express constraints.</a:t>
            </a:r>
          </a:p>
          <a:p>
            <a:pPr lvl="1"/>
            <a:r>
              <a:rPr lang="en-AU" dirty="0" smtClean="0"/>
              <a:t>We may use OCL to add rigour to final model.</a:t>
            </a:r>
          </a:p>
          <a:p>
            <a:pPr lvl="1"/>
            <a:r>
              <a:rPr lang="en-AU" dirty="0" smtClean="0"/>
              <a:t>Informal constraints are fine in the design phase.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3" y="3146321"/>
            <a:ext cx="5989508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768" y="4809753"/>
            <a:ext cx="6686232" cy="204060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38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Class diagrams: summary</a:t>
            </a:r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23528" y="1124744"/>
            <a:ext cx="698477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>
            <a:lvl1pPr marL="533400" indent="-5334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990600" indent="-5334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52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2098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6670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31242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5814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4038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33400" lvl="1"/>
            <a:r>
              <a:rPr lang="en-AU" kern="0" dirty="0" smtClean="0"/>
              <a:t>Classes </a:t>
            </a:r>
          </a:p>
          <a:p>
            <a:pPr marL="914400" lvl="2"/>
            <a:r>
              <a:rPr lang="en-AU" dirty="0" smtClean="0"/>
              <a:t>sub-classes </a:t>
            </a:r>
            <a:r>
              <a:rPr lang="en-AU" dirty="0" smtClean="0">
                <a:solidFill>
                  <a:srgbClr val="FF0000"/>
                </a:solidFill>
              </a:rPr>
              <a:t>(closed arrowheads)</a:t>
            </a:r>
            <a:endParaRPr lang="en-AU" dirty="0" smtClean="0"/>
          </a:p>
          <a:p>
            <a:pPr marL="914400" lvl="2"/>
            <a:r>
              <a:rPr lang="en-AU" dirty="0" smtClean="0"/>
              <a:t>properties </a:t>
            </a:r>
            <a:r>
              <a:rPr lang="en-AU" dirty="0"/>
              <a:t>and </a:t>
            </a:r>
            <a:r>
              <a:rPr lang="en-AU" dirty="0" smtClean="0"/>
              <a:t>methods</a:t>
            </a:r>
          </a:p>
          <a:p>
            <a:pPr marL="457200" lvl="2" indent="0">
              <a:buNone/>
            </a:pPr>
            <a:endParaRPr lang="en-AU" dirty="0"/>
          </a:p>
          <a:p>
            <a:pPr marL="533400" lvl="1"/>
            <a:r>
              <a:rPr lang="en-AU" kern="0" dirty="0" smtClean="0"/>
              <a:t>Relationships between Classes </a:t>
            </a:r>
          </a:p>
          <a:p>
            <a:pPr marL="914400" lvl="2"/>
            <a:r>
              <a:rPr lang="en-AU" dirty="0" smtClean="0"/>
              <a:t>Roles </a:t>
            </a:r>
          </a:p>
          <a:p>
            <a:pPr marL="914400" lvl="2"/>
            <a:r>
              <a:rPr lang="en-AU" dirty="0" smtClean="0"/>
              <a:t>Cardinality </a:t>
            </a:r>
            <a:r>
              <a:rPr lang="en-AU" dirty="0">
                <a:solidFill>
                  <a:srgbClr val="FF0000"/>
                </a:solidFill>
              </a:rPr>
              <a:t>(e.g. 0..*)</a:t>
            </a:r>
          </a:p>
          <a:p>
            <a:pPr marL="914400" lvl="2"/>
            <a:r>
              <a:rPr lang="en-AU" dirty="0"/>
              <a:t>Composition/Aggregation </a:t>
            </a:r>
            <a:r>
              <a:rPr lang="en-AU" dirty="0">
                <a:solidFill>
                  <a:srgbClr val="FF0000"/>
                </a:solidFill>
              </a:rPr>
              <a:t>(diamonds; solid or clear</a:t>
            </a:r>
            <a:r>
              <a:rPr lang="en-AU" dirty="0" smtClean="0">
                <a:solidFill>
                  <a:srgbClr val="FF0000"/>
                </a:solidFill>
              </a:rPr>
              <a:t>)</a:t>
            </a:r>
          </a:p>
          <a:p>
            <a:pPr marL="914400" lvl="2"/>
            <a:r>
              <a:rPr lang="en-AU" dirty="0" smtClean="0"/>
              <a:t>Realisation</a:t>
            </a:r>
            <a:endParaRPr lang="en-AU" dirty="0"/>
          </a:p>
          <a:p>
            <a:pPr marL="0" lvl="1" indent="0">
              <a:buNone/>
            </a:pPr>
            <a:endParaRPr lang="en-AU" kern="0" dirty="0" smtClean="0"/>
          </a:p>
          <a:p>
            <a:pPr marL="533400" lvl="1"/>
            <a:r>
              <a:rPr lang="en-AU" kern="0" dirty="0" smtClean="0"/>
              <a:t>Some extension mechanisms</a:t>
            </a:r>
          </a:p>
          <a:p>
            <a:pPr lvl="2"/>
            <a:r>
              <a:rPr lang="en-AU" dirty="0"/>
              <a:t>Stereotypes </a:t>
            </a:r>
            <a:r>
              <a:rPr lang="en-AU" dirty="0">
                <a:solidFill>
                  <a:srgbClr val="FF0000"/>
                </a:solidFill>
              </a:rPr>
              <a:t>(&lt;&lt;stereotype &gt;&gt;)</a:t>
            </a:r>
          </a:p>
          <a:p>
            <a:pPr lvl="2"/>
            <a:r>
              <a:rPr lang="en-AU" dirty="0"/>
              <a:t>Tagged Values</a:t>
            </a:r>
          </a:p>
          <a:p>
            <a:pPr lvl="2"/>
            <a:r>
              <a:rPr lang="en-AU" dirty="0"/>
              <a:t>Constraints </a:t>
            </a:r>
          </a:p>
          <a:p>
            <a:pPr marL="0" indent="0">
              <a:buFont typeface="Wingdings" pitchFamily="2" charset="2"/>
              <a:buNone/>
            </a:pPr>
            <a:endParaRPr lang="en-AU" kern="0" dirty="0" smtClean="0"/>
          </a:p>
          <a:p>
            <a:endParaRPr lang="en-AU" kern="0" dirty="0" smtClean="0"/>
          </a:p>
        </p:txBody>
      </p:sp>
    </p:spTree>
    <p:extLst>
      <p:ext uri="{BB962C8B-B14F-4D97-AF65-F5344CB8AC3E}">
        <p14:creationId xmlns:p14="http://schemas.microsoft.com/office/powerpoint/2010/main" val="170665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0000"/>
                </a:solidFill>
              </a:rPr>
              <a:t>2</a:t>
            </a:r>
            <a:r>
              <a:rPr lang="en-AU" baseline="30000" dirty="0" smtClean="0">
                <a:solidFill>
                  <a:srgbClr val="FF0000"/>
                </a:solidFill>
              </a:rPr>
              <a:t>nd</a:t>
            </a:r>
            <a:r>
              <a:rPr lang="en-AU" dirty="0" smtClean="0">
                <a:solidFill>
                  <a:srgbClr val="FF0000"/>
                </a:solidFill>
              </a:rPr>
              <a:t> Diagram Type: </a:t>
            </a:r>
            <a:r>
              <a:rPr lang="en-AU" dirty="0" smtClean="0"/>
              <a:t>Object Diagrams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4653136"/>
            <a:ext cx="7200800" cy="2437556"/>
          </a:xfrm>
        </p:spPr>
        <p:txBody>
          <a:bodyPr/>
          <a:lstStyle/>
          <a:p>
            <a:r>
              <a:rPr lang="en-AU" dirty="0" smtClean="0"/>
              <a:t>Objects are instances of classes</a:t>
            </a:r>
          </a:p>
          <a:p>
            <a:pPr lvl="1"/>
            <a:r>
              <a:rPr lang="en-AU" dirty="0" smtClean="0"/>
              <a:t>i.e. actual data </a:t>
            </a:r>
          </a:p>
          <a:p>
            <a:r>
              <a:rPr lang="en-AU" dirty="0" smtClean="0"/>
              <a:t>May be useful for illustrative purposes.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052736"/>
            <a:ext cx="5716587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53484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0000"/>
                </a:solidFill>
              </a:rPr>
              <a:t>3</a:t>
            </a:r>
            <a:r>
              <a:rPr lang="en-AU" baseline="30000" dirty="0" smtClean="0">
                <a:solidFill>
                  <a:srgbClr val="FF0000"/>
                </a:solidFill>
              </a:rPr>
              <a:t>rd</a:t>
            </a:r>
            <a:r>
              <a:rPr lang="en-AU" dirty="0" smtClean="0">
                <a:solidFill>
                  <a:srgbClr val="FF0000"/>
                </a:solidFill>
              </a:rPr>
              <a:t> </a:t>
            </a:r>
            <a:r>
              <a:rPr lang="en-AU" dirty="0">
                <a:solidFill>
                  <a:srgbClr val="FF0000"/>
                </a:solidFill>
              </a:rPr>
              <a:t>Diagram Type: </a:t>
            </a:r>
            <a:r>
              <a:rPr lang="en-AU" dirty="0" smtClean="0"/>
              <a:t>Package diagrams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9" y="1628800"/>
            <a:ext cx="4618856" cy="4997152"/>
          </a:xfrm>
        </p:spPr>
        <p:txBody>
          <a:bodyPr/>
          <a:lstStyle/>
          <a:p>
            <a:r>
              <a:rPr lang="en-AU" dirty="0" smtClean="0"/>
              <a:t>Used to create structure in the model.</a:t>
            </a:r>
          </a:p>
          <a:p>
            <a:r>
              <a:rPr lang="en-AU" dirty="0" smtClean="0"/>
              <a:t>Can have 'import' dependencies between packages.</a:t>
            </a:r>
          </a:p>
          <a:p>
            <a:r>
              <a:rPr lang="en-AU" dirty="0" smtClean="0"/>
              <a:t>We will need to import some model packages</a:t>
            </a:r>
          </a:p>
          <a:p>
            <a:pPr marL="0" indent="0">
              <a:buNone/>
            </a:pPr>
            <a:r>
              <a:rPr lang="en-AU" dirty="0"/>
              <a:t> </a:t>
            </a:r>
            <a:r>
              <a:rPr lang="en-AU" dirty="0" smtClean="0"/>
              <a:t>   (e.g. from ISO models)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4" y="1610139"/>
            <a:ext cx="4439428" cy="45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169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Example of a real model – will look at this later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82" y="908720"/>
            <a:ext cx="7285799" cy="53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5074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Thank you for your attention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 smtClean="0"/>
              <a:t>Dominic Lowe</a:t>
            </a:r>
          </a:p>
          <a:p>
            <a:r>
              <a:rPr lang="en-AU" altLang="en-US" dirty="0" smtClean="0"/>
              <a:t>Australian Bureau of Meteorology</a:t>
            </a:r>
          </a:p>
          <a:p>
            <a:r>
              <a:rPr lang="en-AU" altLang="en-US" dirty="0" smtClean="0"/>
              <a:t>d.lowe@bom.gov.au</a:t>
            </a:r>
            <a:endParaRPr lang="en-GB" alt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8825A5-5AB7-4377-AF3D-747348D8893F}" type="slidenum">
              <a:rPr lang="en-GB" altLang="en-US" smtClean="0">
                <a:solidFill>
                  <a:srgbClr val="000000"/>
                </a:solidFill>
              </a:rPr>
              <a:pPr/>
              <a:t>28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284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3200" dirty="0" smtClean="0"/>
              <a:t>UML has many different types of diagrams…</a:t>
            </a:r>
            <a:endParaRPr lang="en-GB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16930"/>
            <a:ext cx="6672000" cy="5004000"/>
          </a:xfrm>
        </p:spPr>
      </p:pic>
      <p:sp>
        <p:nvSpPr>
          <p:cNvPr id="5" name="Rectangle 4"/>
          <p:cNvSpPr/>
          <p:nvPr/>
        </p:nvSpPr>
        <p:spPr>
          <a:xfrm>
            <a:off x="2843808" y="6457890"/>
            <a:ext cx="6048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"UML Diagrams" by </a:t>
            </a:r>
            <a:r>
              <a:rPr lang="en-US" sz="1000" dirty="0" err="1" smtClean="0"/>
              <a:t>Kishorekumar</a:t>
            </a:r>
            <a:r>
              <a:rPr lang="en-US" sz="1000" dirty="0" smtClean="0"/>
              <a:t> 62 - Own work. Licensed under CC BY-SA 3.0 via Wikimedia Commons - http://commons.wikimedia.org/wiki/File:UML_Diagrams.jpg#/media/File:UML_Diagrams.jpg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424115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Why use UML?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Formal standard for system and software design</a:t>
            </a:r>
          </a:p>
          <a:p>
            <a:r>
              <a:rPr lang="en-AU" dirty="0"/>
              <a:t>Governed by the 'Object Management Group'</a:t>
            </a:r>
          </a:p>
          <a:p>
            <a:pPr lvl="1"/>
            <a:r>
              <a:rPr lang="en-GB" dirty="0">
                <a:hlinkClick r:id="rId2"/>
              </a:rPr>
              <a:t>http://</a:t>
            </a:r>
            <a:r>
              <a:rPr lang="en-GB" dirty="0" smtClean="0">
                <a:hlinkClick r:id="rId2"/>
              </a:rPr>
              <a:t>www.omg.org/spec/UML/Current</a:t>
            </a:r>
            <a:endParaRPr lang="en-GB" dirty="0"/>
          </a:p>
          <a:p>
            <a:r>
              <a:rPr lang="en-AU" dirty="0" smtClean="0"/>
              <a:t>It </a:t>
            </a:r>
            <a:r>
              <a:rPr lang="en-AU" dirty="0"/>
              <a:t>is 'implementation neutral'</a:t>
            </a:r>
          </a:p>
          <a:p>
            <a:r>
              <a:rPr lang="en-AU" dirty="0"/>
              <a:t>It is visual</a:t>
            </a:r>
          </a:p>
          <a:p>
            <a:r>
              <a:rPr lang="en-AU" dirty="0"/>
              <a:t>It provides an agreed 'language' for discussions and definitions</a:t>
            </a:r>
          </a:p>
          <a:p>
            <a:r>
              <a:rPr lang="en-AU" dirty="0"/>
              <a:t>It is (relatively) unambiguous</a:t>
            </a:r>
          </a:p>
          <a:p>
            <a:r>
              <a:rPr lang="en-AU" dirty="0"/>
              <a:t>It can be exported in a machine-readable form</a:t>
            </a:r>
          </a:p>
        </p:txBody>
      </p:sp>
    </p:spTree>
    <p:extLst>
      <p:ext uri="{BB962C8B-B14F-4D97-AF65-F5344CB8AC3E}">
        <p14:creationId xmlns:p14="http://schemas.microsoft.com/office/powerpoint/2010/main" val="484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1" y="1196752"/>
            <a:ext cx="9047342" cy="48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There are 14 </a:t>
            </a:r>
            <a:r>
              <a:rPr lang="en-AU" dirty="0"/>
              <a:t>types of UML </a:t>
            </a:r>
            <a:r>
              <a:rPr lang="en-AU" dirty="0" smtClean="0"/>
              <a:t>diagrams….! 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7839" y="836712"/>
            <a:ext cx="8817151" cy="504279"/>
          </a:xfrm>
        </p:spPr>
        <p:txBody>
          <a:bodyPr/>
          <a:lstStyle/>
          <a:p>
            <a:r>
              <a:rPr lang="en-AU" sz="2000" dirty="0" smtClean="0"/>
              <a:t>Classed as </a:t>
            </a:r>
            <a:r>
              <a:rPr lang="en-AU" sz="2000" i="1" dirty="0" smtClean="0"/>
              <a:t>Structural</a:t>
            </a:r>
            <a:r>
              <a:rPr lang="en-AU" sz="2000" dirty="0" smtClean="0"/>
              <a:t> and </a:t>
            </a:r>
            <a:r>
              <a:rPr lang="en-AU" sz="2000" i="1" dirty="0" smtClean="0"/>
              <a:t>Behavioural</a:t>
            </a:r>
          </a:p>
        </p:txBody>
      </p:sp>
    </p:spTree>
    <p:extLst>
      <p:ext uri="{BB962C8B-B14F-4D97-AF65-F5344CB8AC3E}">
        <p14:creationId xmlns:p14="http://schemas.microsoft.com/office/powerpoint/2010/main" val="115164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good news: we will only look at 3 types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2" y="1124744"/>
            <a:ext cx="8961012" cy="48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46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1</a:t>
            </a:r>
            <a:r>
              <a:rPr lang="en-AU" baseline="30000" dirty="0" smtClean="0"/>
              <a:t>st</a:t>
            </a:r>
            <a:r>
              <a:rPr lang="en-AU" dirty="0" smtClean="0"/>
              <a:t> type: </a:t>
            </a:r>
            <a:r>
              <a:rPr lang="en-AU" dirty="0" smtClean="0">
                <a:solidFill>
                  <a:srgbClr val="FF0000"/>
                </a:solidFill>
              </a:rPr>
              <a:t>Class</a:t>
            </a:r>
            <a:r>
              <a:rPr lang="en-AU" dirty="0" smtClean="0"/>
              <a:t> Diagrams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dirty="0" smtClean="0"/>
              <a:t>Class diagrams are the diagram we will use the most.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We will use class diagrams to define information types for our model.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i.e. to define in detail the </a:t>
            </a:r>
            <a:r>
              <a:rPr lang="en-AU" i="1" dirty="0" smtClean="0"/>
              <a:t>types of information </a:t>
            </a:r>
            <a:r>
              <a:rPr lang="en-AU" dirty="0" smtClean="0"/>
              <a:t>we have (observations, stations, procedures etc…) and what each of those things 'looks like' – what properties they have.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107461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2</a:t>
            </a:r>
            <a:r>
              <a:rPr lang="en-AU" baseline="30000" dirty="0" smtClean="0"/>
              <a:t>nd</a:t>
            </a:r>
            <a:r>
              <a:rPr lang="en-AU" dirty="0" smtClean="0"/>
              <a:t> type: </a:t>
            </a:r>
            <a:r>
              <a:rPr lang="en-AU" dirty="0" smtClean="0">
                <a:solidFill>
                  <a:srgbClr val="FF0000"/>
                </a:solidFill>
              </a:rPr>
              <a:t>Object</a:t>
            </a:r>
            <a:r>
              <a:rPr lang="en-AU" dirty="0" smtClean="0"/>
              <a:t> Diagrams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/>
              <a:t>Objects are </a:t>
            </a:r>
            <a:r>
              <a:rPr lang="en-AU" i="1" dirty="0" smtClean="0"/>
              <a:t>instances</a:t>
            </a:r>
            <a:r>
              <a:rPr lang="en-AU" dirty="0" smtClean="0"/>
              <a:t> of classes. 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We </a:t>
            </a:r>
            <a:r>
              <a:rPr lang="en-AU" i="1" dirty="0" smtClean="0"/>
              <a:t>may</a:t>
            </a:r>
            <a:r>
              <a:rPr lang="en-AU" dirty="0" smtClean="0"/>
              <a:t> use </a:t>
            </a:r>
            <a:r>
              <a:rPr lang="en-AU" dirty="0"/>
              <a:t>o</a:t>
            </a:r>
            <a:r>
              <a:rPr lang="en-AU" dirty="0" smtClean="0"/>
              <a:t>bject diagrams to illustrate how our classes should be used.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1812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3</a:t>
            </a:r>
            <a:r>
              <a:rPr lang="en-AU" baseline="30000" dirty="0" smtClean="0"/>
              <a:t>rd</a:t>
            </a:r>
            <a:r>
              <a:rPr lang="en-AU" dirty="0" smtClean="0"/>
              <a:t> type: </a:t>
            </a:r>
            <a:r>
              <a:rPr lang="en-AU" dirty="0" smtClean="0">
                <a:solidFill>
                  <a:srgbClr val="FF0000"/>
                </a:solidFill>
              </a:rPr>
              <a:t>Package</a:t>
            </a:r>
            <a:r>
              <a:rPr lang="en-AU" dirty="0" smtClean="0"/>
              <a:t> Diagrams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Used to group classes and organise the model.</a:t>
            </a:r>
          </a:p>
          <a:p>
            <a:r>
              <a:rPr lang="en-AU" dirty="0" smtClean="0"/>
              <a:t>Can capture dependencies between different models or parts of models.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 smtClean="0"/>
              <a:t>We will use package diagrams for organising the model.</a:t>
            </a:r>
          </a:p>
        </p:txBody>
      </p:sp>
    </p:spTree>
    <p:extLst>
      <p:ext uri="{BB962C8B-B14F-4D97-AF65-F5344CB8AC3E}">
        <p14:creationId xmlns:p14="http://schemas.microsoft.com/office/powerpoint/2010/main" val="383232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WMO-Title-S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MO-Title-SF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MO-Title-S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IPET-MDRD-2_Pnn_PowerPointTemplate</Template>
  <TotalTime>7604</TotalTime>
  <Words>988</Words>
  <Application>Microsoft Office PowerPoint</Application>
  <PresentationFormat>On-screen Show (4:3)</PresentationFormat>
  <Paragraphs>168</Paragraphs>
  <Slides>28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blank</vt:lpstr>
      <vt:lpstr>Closing slide</vt:lpstr>
      <vt:lpstr>1_Closing slide</vt:lpstr>
      <vt:lpstr>Introduction to Unified Modelling Language (UML)</vt:lpstr>
      <vt:lpstr>What is UML?</vt:lpstr>
      <vt:lpstr>UML has many different types of diagrams…</vt:lpstr>
      <vt:lpstr>Why use UML?</vt:lpstr>
      <vt:lpstr>There are 14 types of UML diagrams….! </vt:lpstr>
      <vt:lpstr>The good news: we will only look at 3 types</vt:lpstr>
      <vt:lpstr>1st type: Class Diagrams</vt:lpstr>
      <vt:lpstr>2nd type: Object Diagrams</vt:lpstr>
      <vt:lpstr>3rd type: Package Diagrams</vt:lpstr>
      <vt:lpstr> Check understanding on Classes v Objects</vt:lpstr>
      <vt:lpstr>1st Diagram Type: Class Diagrams</vt:lpstr>
      <vt:lpstr>Sub-classes.</vt:lpstr>
      <vt:lpstr>PowerPoint Presentation</vt:lpstr>
      <vt:lpstr>Roles at both ends of the association</vt:lpstr>
      <vt:lpstr>Naming the association</vt:lpstr>
      <vt:lpstr>Clarifying associations:  Aggregation versus Composition </vt:lpstr>
      <vt:lpstr>Aggregation Example</vt:lpstr>
      <vt:lpstr>Composition Example</vt:lpstr>
      <vt:lpstr>Realisation relationship </vt:lpstr>
      <vt:lpstr>Stereotypes</vt:lpstr>
      <vt:lpstr>Tagged Values</vt:lpstr>
      <vt:lpstr>Constraints</vt:lpstr>
      <vt:lpstr>Object Constraint Language</vt:lpstr>
      <vt:lpstr>Class diagrams: summary</vt:lpstr>
      <vt:lpstr>2nd Diagram Type: Object Diagrams</vt:lpstr>
      <vt:lpstr>3rd Diagram Type: Package diagrams</vt:lpstr>
      <vt:lpstr>Example of a real model – will look at this later </vt:lpstr>
      <vt:lpstr>Thank you for your attention</vt:lpstr>
    </vt:vector>
  </TitlesOfParts>
  <Company>Bureau of Meteorology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etc..</dc:title>
  <dc:creator>Dominic Lowe</dc:creator>
  <cp:lastModifiedBy>Dominic Lowe</cp:lastModifiedBy>
  <cp:revision>55</cp:revision>
  <dcterms:created xsi:type="dcterms:W3CDTF">2015-05-29T01:25:57Z</dcterms:created>
  <dcterms:modified xsi:type="dcterms:W3CDTF">2015-06-17T01:52:26Z</dcterms:modified>
</cp:coreProperties>
</file>