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  <p:sldMasterId id="2147483650" r:id="rId2"/>
  </p:sldMasterIdLst>
  <p:notesMasterIdLst>
    <p:notesMasterId r:id="rId12"/>
  </p:notesMasterIdLst>
  <p:handoutMasterIdLst>
    <p:handoutMasterId r:id="rId13"/>
  </p:handoutMasterIdLst>
  <p:sldIdLst>
    <p:sldId id="263" r:id="rId3"/>
    <p:sldId id="270" r:id="rId4"/>
    <p:sldId id="269" r:id="rId5"/>
    <p:sldId id="271" r:id="rId6"/>
    <p:sldId id="272" r:id="rId7"/>
    <p:sldId id="274" r:id="rId8"/>
    <p:sldId id="273" r:id="rId9"/>
    <p:sldId id="268" r:id="rId10"/>
    <p:sldId id="262" r:id="rId11"/>
  </p:sldIdLst>
  <p:sldSz cx="9144000" cy="6858000" type="screen4x3"/>
  <p:notesSz cx="6858000" cy="9144000"/>
  <p:defaultTextStyle>
    <a:defPPr>
      <a:defRPr lang="en-GB"/>
    </a:defPPr>
    <a:lvl1pPr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6B"/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7" autoAdjust="0"/>
  </p:normalViewPr>
  <p:slideViewPr>
    <p:cSldViewPr>
      <p:cViewPr varScale="1">
        <p:scale>
          <a:sx n="74" d="100"/>
          <a:sy n="74" d="100"/>
        </p:scale>
        <p:origin x="-10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fld id="{FC2EFD1F-561F-4C3E-96A1-D382CB12D8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3892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fld id="{5B646D5B-D828-4086-93A6-FAB251D3B76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88141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2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3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4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5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6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7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8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3211513"/>
            <a:ext cx="7921625" cy="1730375"/>
          </a:xfrm>
        </p:spPr>
        <p:txBody>
          <a:bodyPr/>
          <a:lstStyle>
            <a:lvl1pPr algn="ctr">
              <a:defRPr sz="4000" b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891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06988"/>
            <a:ext cx="7921625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EC294A9C-8C64-48EA-9B05-80347025033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525019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1173D5-B16F-4FF6-AC95-8BBA4875F56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40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1E398-A74E-4638-877F-23DE799662E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73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5488" y="188913"/>
            <a:ext cx="1889125" cy="5907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3350" y="188913"/>
            <a:ext cx="5519738" cy="5907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AEB7A8-A9DE-4A03-810F-2CDFA481162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85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4279900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052513"/>
            <a:ext cx="4281488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21FD44-AED5-48AA-9021-A7DC76BAFB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722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02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763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075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360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07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8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8DF94D46-51C4-4A7B-AB0C-7030AC7CFDA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9056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64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457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8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196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060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C5B4E0-B61B-4259-A3AF-243E0AE5882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695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9ED9AF-FC6F-4E82-BD8F-21A0A348FC5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057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412875"/>
            <a:ext cx="3703638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9388" y="1412875"/>
            <a:ext cx="3705225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7585C-ABAC-4B9C-94D0-EA1B02690A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282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1080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BA6E20-CDA8-455C-916B-C088805D15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21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9C8C6E-DC4D-4ADB-B1A3-71E1766CCA8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428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D4EA56-4956-461C-8276-458B534D0BB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9021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44816" cy="1008112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1ED7F-1685-40BD-AB27-C0F663EAEF4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66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08511053-2C4D-45FF-851B-A5791203E23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F18803F5-A495-4A90-AA0A-F168D8F84A8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2564905"/>
            <a:ext cx="7921625" cy="2376984"/>
          </a:xfrm>
        </p:spPr>
        <p:txBody>
          <a:bodyPr/>
          <a:lstStyle/>
          <a:p>
            <a:r>
              <a:rPr lang="en-US" dirty="0"/>
              <a:t>Ad hoc inter-</a:t>
            </a:r>
            <a:r>
              <a:rPr lang="en-US" dirty="0" err="1"/>
              <a:t>programme</a:t>
            </a:r>
            <a:r>
              <a:rPr lang="en-US" dirty="0"/>
              <a:t> workshop on representation of WIGOS and climate metadata</a:t>
            </a:r>
            <a:endParaRPr lang="en-GB" altLang="en-US" dirty="0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>IPET-MDRD-2</a:t>
            </a:r>
            <a:endParaRPr lang="en-US" altLang="en-US" dirty="0"/>
          </a:p>
        </p:txBody>
      </p:sp>
      <p:sp>
        <p:nvSpPr>
          <p:cNvPr id="15" name="Title 9"/>
          <p:cNvSpPr txBox="1">
            <a:spLocks/>
          </p:cNvSpPr>
          <p:nvPr/>
        </p:nvSpPr>
        <p:spPr>
          <a:xfrm>
            <a:off x="117475" y="6453188"/>
            <a:ext cx="2438400" cy="288925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/>
          <a:p>
            <a:pPr algn="l" defTabSz="457200"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sz="1200" dirty="0">
                <a:latin typeface="Arial"/>
                <a:ea typeface="+mj-ea"/>
                <a:cs typeface="Arial"/>
              </a:rPr>
              <a:t>WMO; </a:t>
            </a:r>
            <a:r>
              <a:rPr lang="en-US" sz="1200" dirty="0"/>
              <a:t>Ad hoc inter-</a:t>
            </a:r>
            <a:r>
              <a:rPr lang="en-US" sz="1200" dirty="0" err="1"/>
              <a:t>programme</a:t>
            </a:r>
            <a:r>
              <a:rPr lang="en-US" sz="1200" dirty="0"/>
              <a:t> workshop on representation of WIGOS and climate metadata</a:t>
            </a:r>
            <a:endParaRPr lang="en-US" sz="1200" dirty="0"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dirty="0"/>
              <a:t>Why are we </a:t>
            </a:r>
            <a:r>
              <a:rPr lang="en-US" altLang="en-US" dirty="0" smtClean="0"/>
              <a:t>here?</a:t>
            </a:r>
            <a:endParaRPr lang="en-US" altLang="en-US" dirty="0"/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052513"/>
            <a:ext cx="8713788" cy="5184799"/>
          </a:xfrm>
        </p:spPr>
        <p:txBody>
          <a:bodyPr/>
          <a:lstStyle/>
          <a:p>
            <a:pPr lvl="1"/>
            <a:r>
              <a:rPr lang="en-US" sz="2400" dirty="0" smtClean="0"/>
              <a:t>Develop </a:t>
            </a:r>
            <a:r>
              <a:rPr lang="en-US" sz="2400" dirty="0"/>
              <a:t>a data representation for the use and exchange of meteorological observations data, together with the context of how that observation was </a:t>
            </a:r>
            <a:r>
              <a:rPr lang="en-US" sz="2400" dirty="0" smtClean="0"/>
              <a:t>made</a:t>
            </a:r>
          </a:p>
          <a:p>
            <a:pPr lvl="2"/>
            <a:r>
              <a:rPr lang="en-US" dirty="0" smtClean="0"/>
              <a:t>i.e.:</a:t>
            </a:r>
          </a:p>
          <a:p>
            <a:pPr lvl="3"/>
            <a:r>
              <a:rPr lang="en-US" dirty="0" smtClean="0"/>
              <a:t>Develop a logical data model</a:t>
            </a:r>
          </a:p>
          <a:p>
            <a:pPr lvl="3"/>
            <a:r>
              <a:rPr lang="en-US" dirty="0" smtClean="0"/>
              <a:t>Extend METCE</a:t>
            </a:r>
          </a:p>
          <a:p>
            <a:pPr lvl="1"/>
            <a:endParaRPr lang="en-US" dirty="0" smtClean="0"/>
          </a:p>
          <a:p>
            <a:pPr lvl="1"/>
            <a:r>
              <a:rPr lang="en-US" sz="2400" dirty="0" smtClean="0"/>
              <a:t>Use the logical data model to underpin multiple encodings:</a:t>
            </a:r>
          </a:p>
          <a:p>
            <a:pPr lvl="2"/>
            <a:r>
              <a:rPr lang="en-US" sz="2000" dirty="0" smtClean="0"/>
              <a:t>perhaps </a:t>
            </a:r>
            <a:r>
              <a:rPr lang="en-US" sz="2000" dirty="0"/>
              <a:t>XML, RDF, BUFR, </a:t>
            </a:r>
            <a:r>
              <a:rPr lang="en-US" sz="2000" dirty="0" err="1"/>
              <a:t>NetCDF</a:t>
            </a:r>
            <a:r>
              <a:rPr lang="en-US" sz="2000" dirty="0"/>
              <a:t> and potentially other </a:t>
            </a:r>
            <a:r>
              <a:rPr lang="en-US" sz="2000" dirty="0" smtClean="0"/>
              <a:t>formats</a:t>
            </a:r>
          </a:p>
          <a:p>
            <a:pPr lvl="2"/>
            <a:r>
              <a:rPr lang="en-US" altLang="en-US" sz="2000" dirty="0" smtClean="0"/>
              <a:t>Consistent content, regardless of encoding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01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Key objectives</a:t>
            </a: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sz="2400" dirty="0" smtClean="0"/>
          </a:p>
          <a:p>
            <a:r>
              <a:rPr lang="en-US" sz="2400" dirty="0" smtClean="0"/>
              <a:t>Develop </a:t>
            </a:r>
            <a:r>
              <a:rPr lang="en-US" sz="2400" dirty="0"/>
              <a:t>a common understanding within the team of a range of issues surrounding the development of a logical data model to underpin future exchange of meteorological observations data, together with the context of how that observation was made (metadata); and </a:t>
            </a:r>
            <a:endParaRPr lang="en-US" sz="2400" dirty="0" smtClean="0"/>
          </a:p>
          <a:p>
            <a:endParaRPr lang="en-US" dirty="0"/>
          </a:p>
          <a:p>
            <a:r>
              <a:rPr lang="en-US" sz="2400" dirty="0" smtClean="0"/>
              <a:t>Using </a:t>
            </a:r>
            <a:r>
              <a:rPr lang="en-US" sz="2400" dirty="0"/>
              <a:t>this common understanding, to agree on a work plan to further develop the logical data model and to demonstrate its effective use. </a:t>
            </a:r>
          </a:p>
          <a:p>
            <a:endParaRPr lang="en-US" b="1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9988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188912"/>
            <a:ext cx="8713788" cy="1007839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Metadata – a much abused concept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please qualify your use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836712"/>
            <a:ext cx="8713788" cy="4681190"/>
          </a:xfrm>
        </p:spPr>
        <p:txBody>
          <a:bodyPr/>
          <a:lstStyle/>
          <a:p>
            <a:endParaRPr lang="en-US" sz="2400" dirty="0" smtClean="0"/>
          </a:p>
          <a:p>
            <a:r>
              <a:rPr lang="en-US" sz="2400" dirty="0" smtClean="0"/>
              <a:t>Observations Metadata</a:t>
            </a:r>
          </a:p>
          <a:p>
            <a:pPr lvl="1"/>
            <a:r>
              <a:rPr lang="en-US" sz="2000" dirty="0"/>
              <a:t>Time-series data that describe how, when and where meteorological observations were made and the conditions they were made under 	</a:t>
            </a:r>
            <a:endParaRPr lang="en-US" sz="2000" dirty="0" smtClean="0"/>
          </a:p>
          <a:p>
            <a:r>
              <a:rPr lang="en-US" sz="2400" dirty="0" smtClean="0"/>
              <a:t>Discovery Metadata</a:t>
            </a:r>
          </a:p>
          <a:p>
            <a:pPr lvl="1"/>
            <a:r>
              <a:rPr lang="en-US" sz="2000" dirty="0"/>
              <a:t>Information intended to facilitate the discovery and assessment of a dataset to determine if it is fit for reuse for a purpose that may be at odds with the reason for which it was originally created 	</a:t>
            </a:r>
            <a:endParaRPr lang="en-US" sz="2000" dirty="0" smtClean="0"/>
          </a:p>
          <a:p>
            <a:r>
              <a:rPr lang="en-US" sz="2400" dirty="0" smtClean="0"/>
              <a:t>Data Provenance Metadata</a:t>
            </a:r>
          </a:p>
          <a:p>
            <a:pPr lvl="1"/>
            <a:r>
              <a:rPr lang="en-US" sz="2000" dirty="0"/>
              <a:t>Information relevant to climate data that allows end-users, including data managers, scientists and the general public, to develop trust in the integrity of the climate data 	</a:t>
            </a:r>
          </a:p>
          <a:p>
            <a:r>
              <a:rPr lang="en-US" sz="2400" dirty="0" smtClean="0"/>
              <a:t>Data Intellectual Property Metadata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63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Workshop Goals</a:t>
            </a:r>
            <a:endParaRPr lang="en-US" dirty="0"/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z="1800" dirty="0"/>
              <a:t>get participants to a level of expertise where they are able to contribute; </a:t>
            </a:r>
          </a:p>
          <a:p>
            <a:r>
              <a:rPr lang="en-US" sz="1800" dirty="0"/>
              <a:t>determine how to incorporate OGC </a:t>
            </a:r>
            <a:r>
              <a:rPr lang="en-US" sz="1800" dirty="0" err="1"/>
              <a:t>Timeseries</a:t>
            </a:r>
            <a:r>
              <a:rPr lang="en-US" sz="1800" dirty="0"/>
              <a:t> into the WMO data model framework (METCE); </a:t>
            </a:r>
          </a:p>
          <a:p>
            <a:r>
              <a:rPr lang="en-US" sz="1800" dirty="0"/>
              <a:t>determine how to map WIGOS Metadata requirements onto METCE, WMO Core Metadata Profile and </a:t>
            </a:r>
            <a:r>
              <a:rPr lang="en-US" sz="1800" dirty="0" err="1"/>
              <a:t>Timeseries</a:t>
            </a:r>
            <a:r>
              <a:rPr lang="en-US" sz="1800" dirty="0"/>
              <a:t>; </a:t>
            </a:r>
          </a:p>
          <a:p>
            <a:r>
              <a:rPr lang="en-US" sz="1800" dirty="0"/>
              <a:t>identify the extensibility mechanisms to be used within the formal encoding of METCE and the WIGOS Metadata to enable more detailed requirements, such as those of surface-based climate observations, to be subsequently added; </a:t>
            </a:r>
          </a:p>
          <a:p>
            <a:r>
              <a:rPr lang="en-US" sz="1800" dirty="0"/>
              <a:t>collectively develop a first-cut UML model for the formal encoding of WIGOS Metadata; </a:t>
            </a:r>
          </a:p>
          <a:p>
            <a:r>
              <a:rPr lang="en-US" sz="1800" dirty="0"/>
              <a:t>derive the GML Application Schema from that first-cut UML model; </a:t>
            </a:r>
          </a:p>
          <a:p>
            <a:r>
              <a:rPr lang="en-US" sz="1800" dirty="0"/>
              <a:t>encode sample data in XML compliant with the GML Application Schema and evaluate against anticipated usage patterns for WIGOS Metadata: </a:t>
            </a:r>
          </a:p>
          <a:p>
            <a:pPr lvl="1"/>
            <a:r>
              <a:rPr lang="en-US" sz="1800" dirty="0"/>
              <a:t>exchange of observation time-series data; and </a:t>
            </a:r>
          </a:p>
          <a:p>
            <a:pPr lvl="1"/>
            <a:r>
              <a:rPr lang="en-US" sz="1800" dirty="0"/>
              <a:t>provision of observing system descriptions to the Observing System Capability Analysis and Review tool (OSCAR). </a:t>
            </a:r>
          </a:p>
          <a:p>
            <a:r>
              <a:rPr lang="en-US" sz="1800" dirty="0"/>
              <a:t>agree the work plan.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465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Overview of Workshop</a:t>
            </a:r>
            <a:endParaRPr lang="en-US" dirty="0"/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z="2400" dirty="0" smtClean="0"/>
              <a:t>Day 1</a:t>
            </a:r>
          </a:p>
          <a:p>
            <a:pPr lvl="1"/>
            <a:r>
              <a:rPr lang="en-US" sz="2400" dirty="0" smtClean="0"/>
              <a:t>Introduction to data modeling</a:t>
            </a:r>
          </a:p>
          <a:p>
            <a:r>
              <a:rPr lang="en-US" sz="2400" dirty="0" smtClean="0"/>
              <a:t>Day 2</a:t>
            </a:r>
          </a:p>
          <a:p>
            <a:pPr lvl="1"/>
            <a:r>
              <a:rPr lang="en-US" sz="2400" dirty="0" smtClean="0"/>
              <a:t>Overview of potential use cases</a:t>
            </a:r>
          </a:p>
          <a:p>
            <a:r>
              <a:rPr lang="en-US" sz="2400" dirty="0"/>
              <a:t>Day </a:t>
            </a:r>
            <a:r>
              <a:rPr lang="en-US" sz="2400" dirty="0" smtClean="0"/>
              <a:t>3</a:t>
            </a:r>
            <a:endParaRPr lang="en-US" sz="2400" dirty="0"/>
          </a:p>
          <a:p>
            <a:pPr lvl="1"/>
            <a:r>
              <a:rPr lang="en-US" sz="2400" dirty="0" smtClean="0"/>
              <a:t>First look at data modeling</a:t>
            </a:r>
            <a:endParaRPr lang="en-US" sz="2400" dirty="0"/>
          </a:p>
          <a:p>
            <a:r>
              <a:rPr lang="en-US" sz="2400" dirty="0"/>
              <a:t>Day </a:t>
            </a:r>
            <a:r>
              <a:rPr lang="en-US" sz="2400" dirty="0" smtClean="0"/>
              <a:t>4</a:t>
            </a:r>
            <a:endParaRPr lang="en-US" sz="2400" dirty="0"/>
          </a:p>
          <a:p>
            <a:pPr lvl="1"/>
            <a:r>
              <a:rPr lang="en-US" sz="2400" dirty="0" smtClean="0"/>
              <a:t>Test the first cut of data model</a:t>
            </a:r>
          </a:p>
          <a:p>
            <a:pPr lvl="1"/>
            <a:r>
              <a:rPr lang="en-US" sz="2400" dirty="0" smtClean="0"/>
              <a:t>Develop Work Plan</a:t>
            </a:r>
            <a:endParaRPr lang="en-US" sz="2400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5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en-US" dirty="0"/>
              <a:t>BoM Welcome</a:t>
            </a:r>
            <a:endParaRPr lang="en-GB" altLang="en-US" dirty="0" smtClean="0"/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b="1" dirty="0" err="1" smtClean="0"/>
              <a:t>Dr</a:t>
            </a:r>
            <a:r>
              <a:rPr lang="en-US" b="1" dirty="0" smtClean="0"/>
              <a:t> Sue </a:t>
            </a:r>
            <a:r>
              <a:rPr lang="en-US" b="1" dirty="0" err="1" smtClean="0"/>
              <a:t>Barrell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sz="2400" dirty="0" smtClean="0"/>
              <a:t>Deputy </a:t>
            </a:r>
            <a:r>
              <a:rPr lang="en-US" sz="2400" dirty="0"/>
              <a:t>Director, Observation and Infrastructure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Australian Bureau of Meteorology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000" dirty="0" smtClean="0"/>
              <a:t>Also:</a:t>
            </a:r>
          </a:p>
          <a:p>
            <a:pPr lvl="1"/>
            <a:r>
              <a:rPr lang="en-US" sz="2000" dirty="0"/>
              <a:t>CBS – Vice </a:t>
            </a:r>
            <a:r>
              <a:rPr lang="en-US" sz="2000" dirty="0" smtClean="0"/>
              <a:t>President</a:t>
            </a:r>
          </a:p>
          <a:p>
            <a:pPr lvl="1"/>
            <a:r>
              <a:rPr lang="en-US" sz="2000" dirty="0"/>
              <a:t>ICG-WIGOS 4 – </a:t>
            </a:r>
            <a:r>
              <a:rPr lang="en-US" sz="2000" dirty="0" smtClean="0"/>
              <a:t>Chair</a:t>
            </a:r>
          </a:p>
          <a:p>
            <a:pPr lvl="1"/>
            <a:r>
              <a:rPr lang="en-US" sz="2000" dirty="0"/>
              <a:t>GCOS Steering Committee – </a:t>
            </a:r>
            <a:r>
              <a:rPr lang="en-US" sz="2000" dirty="0" smtClean="0"/>
              <a:t>Member</a:t>
            </a:r>
          </a:p>
          <a:p>
            <a:pPr lvl="1"/>
            <a:r>
              <a:rPr lang="en-US" sz="2000" dirty="0"/>
              <a:t>GEO – Australia's lead </a:t>
            </a:r>
            <a:r>
              <a:rPr lang="en-US" sz="2000" dirty="0" smtClean="0"/>
              <a:t>delegate</a:t>
            </a:r>
          </a:p>
          <a:p>
            <a:pPr lvl="1"/>
            <a:r>
              <a:rPr lang="en-US" sz="2000" dirty="0"/>
              <a:t>Member of GEO Executive Committee, representing Asia-</a:t>
            </a:r>
            <a:r>
              <a:rPr lang="en-US" sz="2000" dirty="0" smtClean="0"/>
              <a:t>Oceania</a:t>
            </a:r>
          </a:p>
          <a:p>
            <a:pPr lvl="1"/>
            <a:r>
              <a:rPr lang="en-US" sz="2000" dirty="0"/>
              <a:t>Global </a:t>
            </a:r>
            <a:r>
              <a:rPr lang="en-US" sz="2000" dirty="0" err="1"/>
              <a:t>Cryosphere</a:t>
            </a:r>
            <a:r>
              <a:rPr lang="en-US" sz="2000" dirty="0"/>
              <a:t> Watch Steering Committee Group  - </a:t>
            </a:r>
            <a:r>
              <a:rPr lang="en-US" sz="2000" dirty="0" smtClean="0"/>
              <a:t>Member </a:t>
            </a:r>
          </a:p>
          <a:p>
            <a:pPr lvl="1"/>
            <a:endParaRPr lang="en-US" sz="2400" dirty="0" smtClean="0"/>
          </a:p>
          <a:p>
            <a:endParaRPr lang="en-US" sz="2400" dirty="0" smtClean="0"/>
          </a:p>
          <a:p>
            <a:endParaRPr lang="en-US" b="1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181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en-US" dirty="0" smtClean="0"/>
              <a:t>WMO Welcome</a:t>
            </a: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err="1" smtClean="0"/>
              <a:t>Dr</a:t>
            </a:r>
            <a:r>
              <a:rPr lang="en-US" b="1" dirty="0" smtClean="0"/>
              <a:t> Steve Foreman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2400" dirty="0" smtClean="0"/>
              <a:t>Chief</a:t>
            </a:r>
            <a:r>
              <a:rPr lang="en-US" sz="2400" dirty="0"/>
              <a:t>, Data Representation, Metadata and </a:t>
            </a:r>
            <a:r>
              <a:rPr lang="en-US" sz="2400" dirty="0" smtClean="0"/>
              <a:t>Monitoring</a:t>
            </a:r>
            <a:br>
              <a:rPr lang="en-US" sz="2400" dirty="0" smtClean="0"/>
            </a:br>
            <a:r>
              <a:rPr lang="en-US" sz="2400" dirty="0"/>
              <a:t>World Meteorological Organization</a:t>
            </a:r>
            <a:endParaRPr lang="en-US" sz="2400" dirty="0" smtClean="0"/>
          </a:p>
          <a:p>
            <a:endParaRPr lang="en-US" b="1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09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Thank you for your attention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altLang="en-US" dirty="0" smtClean="0"/>
          </a:p>
          <a:p>
            <a:pPr algn="l"/>
            <a:r>
              <a:rPr lang="en-GB" altLang="en-US" dirty="0" smtClean="0"/>
              <a:t>Bruce Bannerman</a:t>
            </a:r>
          </a:p>
          <a:p>
            <a:pPr algn="l"/>
            <a:r>
              <a:rPr lang="en-GB" altLang="en-US" dirty="0" err="1" smtClean="0"/>
              <a:t>b.bannerman@bom.gov.au</a:t>
            </a:r>
            <a:endParaRPr lang="en-GB" altLang="en-US" dirty="0" smtClean="0"/>
          </a:p>
          <a:p>
            <a:pPr algn="l"/>
            <a:r>
              <a:rPr lang="en-GB" altLang="en-US" dirty="0" smtClean="0"/>
              <a:t>Australian Bureau of Meteorology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8825A5-5AB7-4377-AF3D-747348D8893F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PET-MDRD-2_Pnn_PowerPointTemplate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MO-Title-SF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IPET-MDRD-2_Pnn_PowerPointTemplate.potx</Template>
  <TotalTime>121</TotalTime>
  <Words>484</Words>
  <Application>Microsoft Office PowerPoint</Application>
  <PresentationFormat>On-screen Show (4:3)</PresentationFormat>
  <Paragraphs>88</Paragraphs>
  <Slides>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IPET-MDRD-2_Pnn_PowerPointTemplate</vt:lpstr>
      <vt:lpstr>Closing slide</vt:lpstr>
      <vt:lpstr>Ad hoc inter-programme workshop on representation of WIGOS and climate metadata</vt:lpstr>
      <vt:lpstr>Why are we here?</vt:lpstr>
      <vt:lpstr>Key objectives</vt:lpstr>
      <vt:lpstr>Metadata – a much abused concept please qualify your use</vt:lpstr>
      <vt:lpstr>Workshop Goals</vt:lpstr>
      <vt:lpstr>Overview of Workshop</vt:lpstr>
      <vt:lpstr>BoM Welcome</vt:lpstr>
      <vt:lpstr>WMO Welcome</vt:lpstr>
      <vt:lpstr>Thank you for your attention</vt:lpstr>
    </vt:vector>
  </TitlesOfParts>
  <Company>WMO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Steve Foreman</dc:creator>
  <cp:lastModifiedBy>Steve Foreman</cp:lastModifiedBy>
  <cp:revision>12</cp:revision>
  <dcterms:created xsi:type="dcterms:W3CDTF">2015-06-10T14:25:34Z</dcterms:created>
  <dcterms:modified xsi:type="dcterms:W3CDTF">2015-06-18T06:15:32Z</dcterms:modified>
</cp:coreProperties>
</file>