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57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932612243439331"/>
          <c:y val="0.10985857650146666"/>
          <c:w val="0.66325070183171131"/>
          <c:h val="0.7710248571869698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[GTS_all2015.xlsx]Data!$A$28</c:f>
              <c:strCache>
                <c:ptCount val="1"/>
                <c:pt idx="0">
                  <c:v>Input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[GTS_all2015.xlsx]Data!$B$27:$F$27</c:f>
              <c:numCache>
                <c:formatCode>General</c:formatCode>
                <c:ptCount val="5"/>
                <c:pt idx="0">
                  <c:v>2008</c:v>
                </c:pt>
                <c:pt idx="1">
                  <c:v>2010</c:v>
                </c:pt>
                <c:pt idx="2">
                  <c:v>2012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[GTS_all2015.xlsx]Data!$B$28:$F$28</c:f>
              <c:numCache>
                <c:formatCode>0.0_ </c:formatCode>
                <c:ptCount val="5"/>
                <c:pt idx="0">
                  <c:v>1688.7</c:v>
                </c:pt>
                <c:pt idx="1">
                  <c:v>2763.2</c:v>
                </c:pt>
                <c:pt idx="2">
                  <c:v>4086.682397</c:v>
                </c:pt>
                <c:pt idx="3">
                  <c:v>4438.1000000000004</c:v>
                </c:pt>
                <c:pt idx="4">
                  <c:v>9077.5</c:v>
                </c:pt>
              </c:numCache>
            </c:numRef>
          </c:val>
        </c:ser>
        <c:ser>
          <c:idx val="1"/>
          <c:order val="1"/>
          <c:tx>
            <c:strRef>
              <c:f>[GTS_all2015.xlsx]Data!$A$29</c:f>
              <c:strCache>
                <c:ptCount val="1"/>
                <c:pt idx="0">
                  <c:v>Output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[GTS_all2015.xlsx]Data!$B$27:$F$27</c:f>
              <c:numCache>
                <c:formatCode>General</c:formatCode>
                <c:ptCount val="5"/>
                <c:pt idx="0">
                  <c:v>2008</c:v>
                </c:pt>
                <c:pt idx="1">
                  <c:v>2010</c:v>
                </c:pt>
                <c:pt idx="2">
                  <c:v>2012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[GTS_all2015.xlsx]Data!$B$29:$F$29</c:f>
              <c:numCache>
                <c:formatCode>0.0_ </c:formatCode>
                <c:ptCount val="5"/>
                <c:pt idx="0">
                  <c:v>1221.5</c:v>
                </c:pt>
                <c:pt idx="1">
                  <c:v>3509.4</c:v>
                </c:pt>
                <c:pt idx="2">
                  <c:v>4519.9242649999997</c:v>
                </c:pt>
                <c:pt idx="3">
                  <c:v>5233.21</c:v>
                </c:pt>
                <c:pt idx="4">
                  <c:v>6402.0400000000009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2673024"/>
        <c:axId val="102683008"/>
      </c:barChart>
      <c:catAx>
        <c:axId val="102673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2683008"/>
        <c:crossesAt val="0"/>
        <c:auto val="1"/>
        <c:lblAlgn val="ctr"/>
        <c:lblOffset val="100"/>
        <c:noMultiLvlLbl val="0"/>
      </c:catAx>
      <c:valAx>
        <c:axId val="102683008"/>
        <c:scaling>
          <c:orientation val="minMax"/>
        </c:scaling>
        <c:delete val="0"/>
        <c:axPos val="l"/>
        <c:majorGridlines/>
        <c:numFmt formatCode="0.0_ " sourceLinked="1"/>
        <c:majorTickMark val="out"/>
        <c:minorTickMark val="none"/>
        <c:tickLblPos val="nextTo"/>
        <c:crossAx val="102673024"/>
        <c:crosses val="autoZero"/>
        <c:crossBetween val="between"/>
        <c:dispUnits>
          <c:builtInUnit val="thousands"/>
          <c:dispUnitsLbl>
            <c:layout>
              <c:manualLayout>
                <c:xMode val="edge"/>
                <c:yMode val="edge"/>
                <c:x val="6.9994957135653055E-2"/>
                <c:y val="0.35691740003087852"/>
              </c:manualLayout>
            </c:layout>
            <c:tx>
              <c:rich>
                <a:bodyPr/>
                <a:lstStyle/>
                <a:p>
                  <a:pPr>
                    <a:defRPr sz="1600"/>
                  </a:pPr>
                  <a:r>
                    <a:rPr lang="en-US" altLang="ja-JP" sz="1600"/>
                    <a:t>Giga Bytes</a:t>
                  </a:r>
                  <a:endParaRPr lang="ja-JP" altLang="en-US" sz="1600"/>
                </a:p>
              </c:rich>
            </c:tx>
          </c:dispUnitsLbl>
        </c:dispUnits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2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altLang="ja-JP" sz="1800" b="1" i="0" baseline="0">
                <a:effectLst/>
              </a:rPr>
              <a:t>Average Daily Download Volume from GISC Cache</a:t>
            </a:r>
            <a:endParaRPr lang="ja-JP" altLang="ja-JP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8261657633545"/>
          <c:y val="0.10780322914181181"/>
          <c:w val="0.77919333028995608"/>
          <c:h val="0.763830032609560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'[GTS_all2015.xlsx]Download (WIS)'!$A$12</c:f>
              <c:strCache>
                <c:ptCount val="1"/>
                <c:pt idx="0">
                  <c:v>Registered</c:v>
                </c:pt>
              </c:strCache>
            </c:strRef>
          </c:tx>
          <c:invertIfNegative val="0"/>
          <c:cat>
            <c:numRef>
              <c:f>'[GTS_all2015.xlsx]Download (WIS)'!$B$11:$N$11</c:f>
              <c:numCache>
                <c:formatCode>mmm\-yy</c:formatCode>
                <c:ptCount val="13"/>
                <c:pt idx="0">
                  <c:v>41730</c:v>
                </c:pt>
                <c:pt idx="1">
                  <c:v>41760</c:v>
                </c:pt>
                <c:pt idx="2">
                  <c:v>41791</c:v>
                </c:pt>
                <c:pt idx="3">
                  <c:v>41821</c:v>
                </c:pt>
                <c:pt idx="4">
                  <c:v>41852</c:v>
                </c:pt>
                <c:pt idx="5">
                  <c:v>41883</c:v>
                </c:pt>
                <c:pt idx="6">
                  <c:v>41913</c:v>
                </c:pt>
                <c:pt idx="7">
                  <c:v>41944</c:v>
                </c:pt>
                <c:pt idx="8">
                  <c:v>41974</c:v>
                </c:pt>
                <c:pt idx="9">
                  <c:v>42005</c:v>
                </c:pt>
                <c:pt idx="10">
                  <c:v>42036</c:v>
                </c:pt>
                <c:pt idx="11">
                  <c:v>42064</c:v>
                </c:pt>
                <c:pt idx="12">
                  <c:v>42095</c:v>
                </c:pt>
              </c:numCache>
            </c:numRef>
          </c:cat>
          <c:val>
            <c:numRef>
              <c:f>'[GTS_all2015.xlsx]Download (WIS)'!$B$12:$N$12</c:f>
              <c:numCache>
                <c:formatCode>General</c:formatCode>
                <c:ptCount val="13"/>
                <c:pt idx="0">
                  <c:v>135.85999999999999</c:v>
                </c:pt>
                <c:pt idx="1">
                  <c:v>138.79</c:v>
                </c:pt>
                <c:pt idx="2">
                  <c:v>138.76999999999998</c:v>
                </c:pt>
                <c:pt idx="3">
                  <c:v>140.47999999999999</c:v>
                </c:pt>
                <c:pt idx="4">
                  <c:v>161.82</c:v>
                </c:pt>
                <c:pt idx="5">
                  <c:v>153.14999999999998</c:v>
                </c:pt>
                <c:pt idx="6">
                  <c:v>151.01</c:v>
                </c:pt>
                <c:pt idx="7">
                  <c:v>130.82999999999998</c:v>
                </c:pt>
                <c:pt idx="8">
                  <c:v>127.91000000000001</c:v>
                </c:pt>
                <c:pt idx="9">
                  <c:v>131.85</c:v>
                </c:pt>
                <c:pt idx="10">
                  <c:v>154.57</c:v>
                </c:pt>
                <c:pt idx="11">
                  <c:v>167.48999999999998</c:v>
                </c:pt>
                <c:pt idx="12">
                  <c:v>150.95999999999998</c:v>
                </c:pt>
              </c:numCache>
            </c:numRef>
          </c:val>
        </c:ser>
        <c:ser>
          <c:idx val="1"/>
          <c:order val="1"/>
          <c:tx>
            <c:strRef>
              <c:f>'[GTS_all2015.xlsx]Download (WIS)'!$A$13</c:f>
              <c:strCache>
                <c:ptCount val="1"/>
                <c:pt idx="0">
                  <c:v>Non-Registered</c:v>
                </c:pt>
              </c:strCache>
            </c:strRef>
          </c:tx>
          <c:invertIfNegative val="0"/>
          <c:cat>
            <c:numRef>
              <c:f>'[GTS_all2015.xlsx]Download (WIS)'!$B$11:$N$11</c:f>
              <c:numCache>
                <c:formatCode>mmm\-yy</c:formatCode>
                <c:ptCount val="13"/>
                <c:pt idx="0">
                  <c:v>41730</c:v>
                </c:pt>
                <c:pt idx="1">
                  <c:v>41760</c:v>
                </c:pt>
                <c:pt idx="2">
                  <c:v>41791</c:v>
                </c:pt>
                <c:pt idx="3">
                  <c:v>41821</c:v>
                </c:pt>
                <c:pt idx="4">
                  <c:v>41852</c:v>
                </c:pt>
                <c:pt idx="5">
                  <c:v>41883</c:v>
                </c:pt>
                <c:pt idx="6">
                  <c:v>41913</c:v>
                </c:pt>
                <c:pt idx="7">
                  <c:v>41944</c:v>
                </c:pt>
                <c:pt idx="8">
                  <c:v>41974</c:v>
                </c:pt>
                <c:pt idx="9">
                  <c:v>42005</c:v>
                </c:pt>
                <c:pt idx="10">
                  <c:v>42036</c:v>
                </c:pt>
                <c:pt idx="11">
                  <c:v>42064</c:v>
                </c:pt>
                <c:pt idx="12">
                  <c:v>42095</c:v>
                </c:pt>
              </c:numCache>
            </c:numRef>
          </c:cat>
          <c:val>
            <c:numRef>
              <c:f>'[GTS_all2015.xlsx]Download (WIS)'!$B$13:$N$13</c:f>
              <c:numCache>
                <c:formatCode>General</c:formatCode>
                <c:ptCount val="13"/>
                <c:pt idx="0">
                  <c:v>9.49</c:v>
                </c:pt>
                <c:pt idx="1">
                  <c:v>10.15</c:v>
                </c:pt>
                <c:pt idx="2">
                  <c:v>11.03</c:v>
                </c:pt>
                <c:pt idx="3">
                  <c:v>10.16</c:v>
                </c:pt>
                <c:pt idx="4">
                  <c:v>10.709999999999999</c:v>
                </c:pt>
                <c:pt idx="5">
                  <c:v>9.7899999999999991</c:v>
                </c:pt>
                <c:pt idx="6">
                  <c:v>13.18</c:v>
                </c:pt>
                <c:pt idx="7">
                  <c:v>17.020000000000003</c:v>
                </c:pt>
                <c:pt idx="8">
                  <c:v>17.510000000000002</c:v>
                </c:pt>
                <c:pt idx="9">
                  <c:v>18.200000000000003</c:v>
                </c:pt>
                <c:pt idx="10">
                  <c:v>25.580000000000002</c:v>
                </c:pt>
                <c:pt idx="11">
                  <c:v>24.3</c:v>
                </c:pt>
                <c:pt idx="12">
                  <c:v>20.98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102694272"/>
        <c:axId val="37069952"/>
      </c:barChart>
      <c:dateAx>
        <c:axId val="102694272"/>
        <c:scaling>
          <c:orientation val="minMax"/>
        </c:scaling>
        <c:delete val="0"/>
        <c:axPos val="b"/>
        <c:numFmt formatCode="yy/mmm" sourceLinked="0"/>
        <c:majorTickMark val="none"/>
        <c:minorTickMark val="none"/>
        <c:tickLblPos val="nextTo"/>
        <c:txPr>
          <a:bodyPr/>
          <a:lstStyle/>
          <a:p>
            <a:pPr>
              <a:defRPr sz="1000"/>
            </a:pPr>
            <a:endParaRPr lang="ja-JP"/>
          </a:p>
        </c:txPr>
        <c:crossAx val="37069952"/>
        <c:crosses val="autoZero"/>
        <c:auto val="1"/>
        <c:lblOffset val="100"/>
        <c:baseTimeUnit val="months"/>
      </c:dateAx>
      <c:valAx>
        <c:axId val="3706995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ja-JP"/>
          </a:p>
        </c:txPr>
        <c:crossAx val="1026942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7286539887080775"/>
          <c:y val="0.12264773721466635"/>
          <c:w val="0.34233121884366741"/>
          <c:h val="0.11575240594925634"/>
        </c:manualLayout>
      </c:layout>
      <c:overlay val="0"/>
      <c:txPr>
        <a:bodyPr/>
        <a:lstStyle/>
        <a:p>
          <a:pPr>
            <a:defRPr sz="1400"/>
          </a:pPr>
          <a:endParaRPr lang="ja-JP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0.01987</cdr:x>
      <cdr:y>0.18101</cdr:y>
    </cdr:from>
    <cdr:to>
      <cdr:x>0.0613</cdr:x>
      <cdr:y>0.71212</cdr:y>
    </cdr:to>
    <cdr:sp macro="" textlink="">
      <cdr:nvSpPr>
        <cdr:cNvPr id="3" name="テキスト ボックス 2"/>
        <cdr:cNvSpPr txBox="1"/>
      </cdr:nvSpPr>
      <cdr:spPr>
        <a:xfrm xmlns:a="http://schemas.openxmlformats.org/drawingml/2006/main" rot="16200000">
          <a:off x="-1021636" y="2085643"/>
          <a:ext cx="2671083" cy="3204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ja-JP" sz="1400" b="0"/>
            <a:t>Data Volume (GBytes/Day)</a:t>
          </a:r>
          <a:endParaRPr lang="ja-JP" altLang="en-US" sz="1400" b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56A79A-1521-452C-BEA6-8C221F278EFB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5B108B-553D-40F8-8866-55A805527D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6288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5B108B-553D-40F8-8866-55A805527D6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5621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kumimoji="0" lang="ja-JP" altLang="ja-JP" sz="2400">
              <a:latin typeface="Times New Roman" charset="0"/>
              <a:ea typeface="ＭＳ Ｐゴシック" pitchFamily="50" charset="-128"/>
            </a:endParaRPr>
          </a:p>
        </p:txBody>
      </p:sp>
      <p:pic>
        <p:nvPicPr>
          <p:cNvPr id="5" name="Picture 8" descr="JMA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625" y="6308725"/>
            <a:ext cx="136842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harerun-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6262688"/>
            <a:ext cx="595313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ja-JP" altLang="en-US" smtClean="0"/>
              <a:t>マスター サブタイトルの書式設定</a:t>
            </a:r>
            <a:endParaRPr lang="ja-JP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187280" y="6500192"/>
            <a:ext cx="1905000" cy="264146"/>
          </a:xfrm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220072" y="6525344"/>
            <a:ext cx="1872208" cy="332656"/>
          </a:xfrm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</a:p>
        </p:txBody>
      </p:sp>
      <p:sp>
        <p:nvSpPr>
          <p:cNvPr id="4100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kumimoji="0" lang="ja-JP" altLang="ja-JP" sz="2400">
              <a:latin typeface="Times New Roman" charset="0"/>
              <a:ea typeface="ＭＳ Ｐゴシック" pitchFamily="50" charset="-128"/>
            </a:endParaRPr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ja-JP" altLang="en-US">
              <a:ea typeface="ＭＳ Ｐゴシック" pitchFamily="50" charset="-128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ＭＳ Ｐゴシック" pitchFamily="50" charset="-128"/>
              </a:defRPr>
            </a:lvl1pPr>
          </a:lstStyle>
          <a:p>
            <a:fld id="{F3C46CCD-7347-4712-B93D-198D8BD8CBF1}" type="datetimeFigureOut">
              <a:rPr kumimoji="1" lang="ja-JP" altLang="en-US" smtClean="0"/>
              <a:t>2015/5/14</a:t>
            </a:fld>
            <a:endParaRPr kumimoji="1" lang="ja-JP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200">
                <a:ea typeface="ＭＳ Ｐゴシック" pitchFamily="50" charset="-128"/>
              </a:defRPr>
            </a:lvl1pPr>
          </a:lstStyle>
          <a:p>
            <a:endParaRPr kumimoji="1" lang="ja-JP" altLang="en-US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076056" y="6525344"/>
            <a:ext cx="1981200" cy="29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ＭＳ Ｐゴシック" pitchFamily="50" charset="-128"/>
              </a:defRPr>
            </a:lvl1pPr>
          </a:lstStyle>
          <a:p>
            <a:fld id="{031D537B-56BA-43E5-B9F6-65BE1CC054EF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1033" name="Picture 9" descr="JMA_log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667625" y="6308725"/>
            <a:ext cx="136842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 descr="harerun-cs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92950" y="6262688"/>
            <a:ext cx="595313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395288" y="6381750"/>
            <a:ext cx="440537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ja-JP" sz="12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Ad-hoc ICS-ISS (Paris, France, 19-21 May 2015) </a:t>
            </a:r>
            <a:endParaRPr lang="en-US" altLang="ja-JP" sz="1200" b="1" i="1" u="sng" dirty="0">
              <a:effectLst>
                <a:outerShdw blurRad="38100" dist="38100" dir="2700000" algn="tl">
                  <a:srgbClr val="C0C0C0"/>
                </a:outerShdw>
              </a:effectLst>
              <a:ea typeface="ＭＳ Ｐゴシック" pitchFamily="50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ＭＳ Ｐゴシック" pitchFamily="50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ＭＳ Ｐゴシック" pitchFamily="50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ＭＳ Ｐゴシック" pitchFamily="50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ＭＳ Ｐゴシック" pitchFamily="50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ＭＳ Ｐゴシック" pitchFamily="50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ＭＳ Ｐゴシック" pitchFamily="50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ＭＳ Ｐゴシック" pitchFamily="50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ＭＳ Ｐゴシック" pitchFamily="50" charset="-128"/>
        </a:defRPr>
      </a:lvl9pPr>
    </p:titleStyle>
    <p:bodyStyle>
      <a:lvl1pPr marL="469900" indent="-4699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kumimoji="1" sz="2600">
          <a:solidFill>
            <a:schemeClr val="tx1"/>
          </a:solidFill>
          <a:latin typeface="+mn-lt"/>
          <a:ea typeface="+mn-ea"/>
        </a:defRPr>
      </a:lvl2pPr>
      <a:lvl3pPr marL="1304925" indent="-39528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kumimoji="1" sz="2300">
          <a:solidFill>
            <a:schemeClr val="tx1"/>
          </a:solidFill>
          <a:latin typeface="+mn-lt"/>
          <a:ea typeface="+mn-ea"/>
        </a:defRPr>
      </a:lvl3pPr>
      <a:lvl4pPr marL="1693863" indent="-3873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939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511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30083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655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9227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ICT-ISS-2015-1/D06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WIS </a:t>
            </a:r>
            <a:r>
              <a:rPr kumimoji="1" lang="en-US" altLang="ja-JP" dirty="0" smtClean="0"/>
              <a:t>Requirements</a:t>
            </a:r>
            <a:endParaRPr lang="en-US" altLang="ja-JP" dirty="0"/>
          </a:p>
          <a:p>
            <a:r>
              <a:rPr kumimoji="1" lang="en-US" altLang="ja-JP" dirty="0" smtClean="0"/>
              <a:t>RTH-A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2385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Future </a:t>
            </a:r>
            <a:r>
              <a:rPr lang="en-US" altLang="ja-JP" dirty="0"/>
              <a:t>data </a:t>
            </a:r>
            <a:r>
              <a:rPr lang="en-US" altLang="ja-JP" dirty="0" smtClean="0"/>
              <a:t>volumes</a:t>
            </a:r>
            <a:r>
              <a:rPr lang="ja-JP" altLang="en-US" dirty="0"/>
              <a:t> </a:t>
            </a:r>
            <a:r>
              <a:rPr lang="en-US" altLang="ja-JP" dirty="0" smtClean="0"/>
              <a:t>(1)</a:t>
            </a:r>
            <a:br>
              <a:rPr lang="en-US" altLang="ja-JP" dirty="0" smtClean="0"/>
            </a:br>
            <a:r>
              <a:rPr lang="en-US" altLang="ja-JP" dirty="0" smtClean="0"/>
              <a:t>WIS Part A (GTS) traffic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</p:nvPr>
        </p:nvGraphicFramePr>
        <p:xfrm>
          <a:off x="566738" y="1752600"/>
          <a:ext cx="80010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9349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Future data volumes</a:t>
            </a:r>
            <a:r>
              <a:rPr lang="ja-JP" altLang="en-US" dirty="0"/>
              <a:t> </a:t>
            </a:r>
            <a:r>
              <a:rPr lang="en-US" altLang="ja-JP" dirty="0" smtClean="0"/>
              <a:t>(2)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dirty="0" smtClean="0"/>
              <a:t>WIS Part B (DAR)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1403706"/>
              </p:ext>
            </p:extLst>
          </p:nvPr>
        </p:nvGraphicFramePr>
        <p:xfrm>
          <a:off x="566738" y="1752600"/>
          <a:ext cx="80010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16252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Table 4: Future data volumes</a:t>
            </a:r>
            <a:endParaRPr kumimoji="1" lang="ja-JP" altLang="en-US" dirty="0"/>
          </a:p>
        </p:txBody>
      </p:sp>
      <p:graphicFrame>
        <p:nvGraphicFramePr>
          <p:cNvPr id="5" name="コンテンツ プレースホルダー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9272725"/>
              </p:ext>
            </p:extLst>
          </p:nvPr>
        </p:nvGraphicFramePr>
        <p:xfrm>
          <a:off x="323528" y="1700808"/>
          <a:ext cx="8280921" cy="4509562"/>
        </p:xfrm>
        <a:graphic>
          <a:graphicData uri="http://schemas.openxmlformats.org/drawingml/2006/table">
            <a:tbl>
              <a:tblPr/>
              <a:tblGrid>
                <a:gridCol w="939998"/>
                <a:gridCol w="1173061"/>
                <a:gridCol w="2898150"/>
                <a:gridCol w="814708"/>
                <a:gridCol w="613751"/>
                <a:gridCol w="613751"/>
                <a:gridCol w="613751"/>
                <a:gridCol w="613751"/>
              </a:tblGrid>
              <a:tr h="237203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RTH-A</a:t>
                      </a:r>
                      <a:endParaRPr lang="ja-JP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Growth rate /5Y</a:t>
                      </a:r>
                      <a:endParaRPr lang="en-US" altLang="ja-JP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37203"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GTS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Incoming</a:t>
                      </a:r>
                      <a:b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(including duplicated ones)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volume (messages)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7.8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volume (files)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1.3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daily volume (GB)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9.1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20GB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200-250%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number of messages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627318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2,000,000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200-250%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number of files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3194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24,000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700%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Outgoing</a:t>
                      </a:r>
                      <a:b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(after duplicated check and elimination)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volume (messages)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4.7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volume (files)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1.7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daily volume (GB)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6.4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15GB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100-150%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number of messages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1056485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3,000,000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number of files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40,000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Internet</a:t>
                      </a:r>
                    </a:p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WIS portal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Download volume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daily incoming traffic (GB)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0.028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1GB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obtaining volume on operational basis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0.020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Upload volume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daily outgoing traffic (GB)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171.9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300GB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100%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Daily providing volume on operational basis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160.0 GB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300GB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100%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20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Other connection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Incoming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daily volume (GB)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37203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Outgoing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daily volume (GB)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1134924"/>
      </p:ext>
    </p:extLst>
  </p:cSld>
  <p:clrMapOvr>
    <a:masterClrMapping/>
  </p:clrMapOvr>
</p:sld>
</file>

<file path=ppt/theme/theme1.xml><?xml version="1.0" encoding="utf-8"?>
<a:theme xmlns:a="http://schemas.openxmlformats.org/drawingml/2006/main" name="ピンストライプ＋はれるん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ピンストライプ＋はれるん</Template>
  <TotalTime>40</TotalTime>
  <Words>183</Words>
  <Application>Microsoft Office PowerPoint</Application>
  <PresentationFormat>画面に合わせる (4:3)</PresentationFormat>
  <Paragraphs>112</Paragraphs>
  <Slides>4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ピンストライプ＋はれるん</vt:lpstr>
      <vt:lpstr>ICT-ISS-2015-1/D06</vt:lpstr>
      <vt:lpstr>Future data volumes (1) WIS Part A (GTS) traffic</vt:lpstr>
      <vt:lpstr>Future data volumes (2) WIS Part B (DAR)</vt:lpstr>
      <vt:lpstr>Table 4: Future data volumes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ICT-ISS-2015-1/D06</dc:title>
  <dc:creator>Ken Tsunoda</dc:creator>
  <cp:lastModifiedBy>Ken Tsunoda</cp:lastModifiedBy>
  <cp:revision>6</cp:revision>
  <dcterms:created xsi:type="dcterms:W3CDTF">2015-05-14T10:46:01Z</dcterms:created>
  <dcterms:modified xsi:type="dcterms:W3CDTF">2015-05-14T11:30:51Z</dcterms:modified>
</cp:coreProperties>
</file>