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39"/>
  </p:notesMasterIdLst>
  <p:handoutMasterIdLst>
    <p:handoutMasterId r:id="rId40"/>
  </p:handoutMasterIdLst>
  <p:sldIdLst>
    <p:sldId id="263" r:id="rId3"/>
    <p:sldId id="256" r:id="rId4"/>
    <p:sldId id="266" r:id="rId5"/>
    <p:sldId id="267" r:id="rId6"/>
    <p:sldId id="268" r:id="rId7"/>
    <p:sldId id="269" r:id="rId8"/>
    <p:sldId id="265" r:id="rId9"/>
    <p:sldId id="264" r:id="rId10"/>
    <p:sldId id="270" r:id="rId11"/>
    <p:sldId id="271" r:id="rId12"/>
    <p:sldId id="293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91" r:id="rId28"/>
    <p:sldId id="292" r:id="rId29"/>
    <p:sldId id="290" r:id="rId30"/>
    <p:sldId id="286" r:id="rId31"/>
    <p:sldId id="294" r:id="rId32"/>
    <p:sldId id="295" r:id="rId33"/>
    <p:sldId id="296" r:id="rId34"/>
    <p:sldId id="287" r:id="rId35"/>
    <p:sldId id="288" r:id="rId36"/>
    <p:sldId id="289" r:id="rId37"/>
    <p:sldId id="262" r:id="rId38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51" d="100"/>
          <a:sy n="51" d="100"/>
        </p:scale>
        <p:origin x="-8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DD53FD-F5C7-4129-8EAE-1B14F0E65944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4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6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11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page=wis-in-a-nutshell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RA I WIS Implementation Plan Workshop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22-26 September 2014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Agenda for the week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dirty="0" smtClean="0"/>
              <a:t>1 ORGANIZATION </a:t>
            </a:r>
            <a:r>
              <a:rPr lang="en-US" dirty="0"/>
              <a:t>OF THE SESSION</a:t>
            </a:r>
          </a:p>
          <a:p>
            <a:pPr marL="0" indent="0">
              <a:buNone/>
            </a:pPr>
            <a:r>
              <a:rPr lang="en-US" dirty="0" smtClean="0"/>
              <a:t>1.1 Opening </a:t>
            </a:r>
            <a:r>
              <a:rPr lang="en-US" dirty="0"/>
              <a:t>of the meeting</a:t>
            </a:r>
          </a:p>
          <a:p>
            <a:pPr marL="0" indent="0">
              <a:buNone/>
            </a:pPr>
            <a:r>
              <a:rPr lang="en-US" dirty="0" smtClean="0"/>
              <a:t>1.2 Adoption </a:t>
            </a:r>
            <a:r>
              <a:rPr lang="en-US" dirty="0"/>
              <a:t>of the agenda</a:t>
            </a:r>
          </a:p>
          <a:p>
            <a:pPr marL="0" indent="0">
              <a:buNone/>
            </a:pPr>
            <a:r>
              <a:rPr lang="en-US" dirty="0" smtClean="0"/>
              <a:t>1.3 Working </a:t>
            </a:r>
            <a:r>
              <a:rPr lang="en-US" dirty="0"/>
              <a:t>arrangements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 BACKGROUND </a:t>
            </a:r>
            <a:r>
              <a:rPr lang="en-US" dirty="0"/>
              <a:t>ON WIS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2.1 WIS </a:t>
            </a:r>
            <a:r>
              <a:rPr lang="en-US" dirty="0"/>
              <a:t>Overview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2.2 WIS </a:t>
            </a:r>
            <a:r>
              <a:rPr lang="en-US" dirty="0"/>
              <a:t>Competences</a:t>
            </a:r>
          </a:p>
          <a:p>
            <a:pPr marL="0" indent="0">
              <a:buNone/>
            </a:pPr>
            <a:r>
              <a:rPr lang="en-US" dirty="0" smtClean="0"/>
              <a:t> 2.3 WIS </a:t>
            </a:r>
            <a:r>
              <a:rPr lang="en-US" dirty="0"/>
              <a:t>Discovery </a:t>
            </a:r>
            <a:r>
              <a:rPr lang="en-US" dirty="0" smtClean="0"/>
              <a:t>Metadata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Visit to SAWS?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3 PLANNING </a:t>
            </a:r>
            <a:r>
              <a:rPr lang="en-US" dirty="0"/>
              <a:t>FOR WIS</a:t>
            </a:r>
          </a:p>
          <a:p>
            <a:pPr marL="0" indent="0">
              <a:buNone/>
            </a:pPr>
            <a:r>
              <a:rPr lang="en-US" dirty="0" smtClean="0"/>
              <a:t>3.1 WIS </a:t>
            </a:r>
            <a:r>
              <a:rPr lang="en-US" dirty="0"/>
              <a:t>Regulations and guidance</a:t>
            </a:r>
          </a:p>
          <a:p>
            <a:pPr marL="0" indent="0">
              <a:buNone/>
            </a:pPr>
            <a:r>
              <a:rPr lang="en-US" dirty="0" smtClean="0"/>
              <a:t>3.2 Summary </a:t>
            </a:r>
            <a:r>
              <a:rPr lang="en-US" dirty="0"/>
              <a:t>of WIS implementation plans in other regions</a:t>
            </a:r>
          </a:p>
          <a:p>
            <a:pPr marL="0" indent="0">
              <a:buNone/>
            </a:pPr>
            <a:r>
              <a:rPr lang="en-US" dirty="0" smtClean="0"/>
              <a:t>3.3 Reports </a:t>
            </a:r>
            <a:r>
              <a:rPr lang="en-US" dirty="0"/>
              <a:t>from sub-regional WIS/WIGOS workshops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 smtClean="0"/>
              <a:t>4 STATUS </a:t>
            </a:r>
            <a:r>
              <a:rPr lang="en-GB" dirty="0"/>
              <a:t>OF WIS IN RA I</a:t>
            </a:r>
          </a:p>
          <a:p>
            <a:pPr marL="0" indent="0">
              <a:buNone/>
            </a:pPr>
            <a:r>
              <a:rPr lang="en-GB" dirty="0" smtClean="0"/>
              <a:t>4.1 GISC </a:t>
            </a:r>
            <a:r>
              <a:rPr lang="en-GB" dirty="0"/>
              <a:t>Pretoria</a:t>
            </a:r>
          </a:p>
          <a:p>
            <a:pPr marL="0" indent="0">
              <a:buNone/>
            </a:pPr>
            <a:r>
              <a:rPr lang="en-GB" dirty="0" smtClean="0"/>
              <a:t>4.2 GISC </a:t>
            </a:r>
            <a:r>
              <a:rPr lang="en-GB" dirty="0"/>
              <a:t>Casablanca</a:t>
            </a:r>
          </a:p>
          <a:p>
            <a:pPr marL="0" indent="0">
              <a:buNone/>
            </a:pPr>
            <a:r>
              <a:rPr lang="en-GB" dirty="0" smtClean="0"/>
              <a:t>4.3 Other </a:t>
            </a:r>
            <a:r>
              <a:rPr lang="en-GB" dirty="0"/>
              <a:t>GISCs supporting RA </a:t>
            </a:r>
            <a:r>
              <a:rPr lang="en-GB" dirty="0" smtClean="0"/>
              <a:t>I</a:t>
            </a:r>
          </a:p>
          <a:p>
            <a:pPr marL="0" indent="0">
              <a:buNone/>
            </a:pPr>
            <a:r>
              <a:rPr lang="en-GB" dirty="0" smtClean="0"/>
              <a:t>4.4 Reports </a:t>
            </a:r>
            <a:r>
              <a:rPr lang="en-GB" dirty="0"/>
              <a:t>from sub-regions</a:t>
            </a:r>
          </a:p>
          <a:p>
            <a:pPr marL="0" indent="0">
              <a:buNone/>
            </a:pPr>
            <a:r>
              <a:rPr lang="en-GB" dirty="0" smtClean="0"/>
              <a:t>	4.4.1 Northern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4.4.2 Central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4.4.3 Eastern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4.4.4 Southern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5 PRIORITY ACTIVITIES </a:t>
            </a:r>
            <a:r>
              <a:rPr lang="en-GB" dirty="0"/>
              <a:t>FOR IMPLEMENTING WIS IN RA </a:t>
            </a:r>
            <a:r>
              <a:rPr lang="en-GB" dirty="0" smtClean="0"/>
              <a:t>I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6 CREATE </a:t>
            </a:r>
            <a:r>
              <a:rPr lang="en-GB" dirty="0"/>
              <a:t>RA I WIS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IMPLEMENTATION PLAN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7 MONITORING </a:t>
            </a:r>
            <a:r>
              <a:rPr lang="en-GB" dirty="0"/>
              <a:t>THE RA I WIS IMPLEMENTATION </a:t>
            </a:r>
            <a:r>
              <a:rPr lang="en-GB" dirty="0" smtClean="0"/>
              <a:t>PLAN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8 ANY </a:t>
            </a:r>
            <a:r>
              <a:rPr lang="en-GB" dirty="0"/>
              <a:t>OTHER BUSINESS</a:t>
            </a:r>
          </a:p>
          <a:p>
            <a:pPr marL="0" indent="0">
              <a:buNone/>
            </a:pPr>
            <a:r>
              <a:rPr lang="en-GB" dirty="0" smtClean="0"/>
              <a:t>9 CLOSURE </a:t>
            </a:r>
            <a:r>
              <a:rPr lang="en-GB" dirty="0"/>
              <a:t>OF MEETING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256490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Mon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7744" y="1527849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Mon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3903439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Tue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29424" y="194334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Weds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84044" y="383167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Thu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57912" y="4808859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Fri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Right Brace 10"/>
          <p:cNvSpPr/>
          <p:nvPr/>
        </p:nvSpPr>
        <p:spPr>
          <a:xfrm>
            <a:off x="7668344" y="1268760"/>
            <a:ext cx="330720" cy="2448272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Brace 14"/>
          <p:cNvSpPr/>
          <p:nvPr/>
        </p:nvSpPr>
        <p:spPr>
          <a:xfrm>
            <a:off x="7820744" y="3429000"/>
            <a:ext cx="330720" cy="1368152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Brace 15"/>
          <p:cNvSpPr/>
          <p:nvPr/>
        </p:nvSpPr>
        <p:spPr>
          <a:xfrm>
            <a:off x="7985696" y="4473351"/>
            <a:ext cx="330720" cy="1008112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eft Brace 11"/>
          <p:cNvSpPr/>
          <p:nvPr/>
        </p:nvSpPr>
        <p:spPr>
          <a:xfrm>
            <a:off x="1259632" y="1412776"/>
            <a:ext cx="216024" cy="864096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eft Brace 17"/>
          <p:cNvSpPr/>
          <p:nvPr/>
        </p:nvSpPr>
        <p:spPr>
          <a:xfrm>
            <a:off x="1259632" y="2420888"/>
            <a:ext cx="216024" cy="1152128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eft Brace 18"/>
          <p:cNvSpPr/>
          <p:nvPr/>
        </p:nvSpPr>
        <p:spPr>
          <a:xfrm>
            <a:off x="1043608" y="3212976"/>
            <a:ext cx="216024" cy="1728192"/>
          </a:xfrm>
          <a:prstGeom prst="lef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ctr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en-US" altLang="en-US" dirty="0" smtClean="0"/>
              <a:t>WIS Overview</a:t>
            </a:r>
            <a:endParaRPr lang="en-US" altLang="en-US" dirty="0"/>
          </a:p>
        </p:txBody>
      </p:sp>
      <p:sp>
        <p:nvSpPr>
          <p:cNvPr id="3075" name="Rectangle 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altLang="en-US" dirty="0" smtClean="0"/>
              <a:t>Topics</a:t>
            </a:r>
          </a:p>
          <a:p>
            <a:pPr marL="533400" indent="-533400"/>
            <a:r>
              <a:rPr lang="en-GB" altLang="en-US" dirty="0" smtClean="0"/>
              <a:t>Introduction </a:t>
            </a:r>
            <a:r>
              <a:rPr lang="en-GB" altLang="en-US" dirty="0"/>
              <a:t>to WIS</a:t>
            </a:r>
          </a:p>
          <a:p>
            <a:pPr marL="533400" indent="-533400"/>
            <a:r>
              <a:rPr lang="en-GB" altLang="en-US" dirty="0"/>
              <a:t>Status of WIS</a:t>
            </a:r>
          </a:p>
          <a:p>
            <a:pPr marL="533400" indent="-533400"/>
            <a:r>
              <a:rPr lang="en-GB" altLang="en-US" dirty="0"/>
              <a:t>Exploiting WIS</a:t>
            </a:r>
          </a:p>
          <a:p>
            <a:pPr marL="533400" indent="-533400"/>
            <a:r>
              <a:rPr lang="en-GB" altLang="en-US" dirty="0"/>
              <a:t>Future directions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Overview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87592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dirty="0"/>
              <a:t>Topics </a:t>
            </a:r>
            <a:endParaRPr lang="en-GB" altLang="en-US" dirty="0" smtClean="0"/>
          </a:p>
          <a:p>
            <a:r>
              <a:rPr lang="en-US" altLang="en-US" dirty="0" smtClean="0"/>
              <a:t>What is a competence</a:t>
            </a:r>
          </a:p>
          <a:p>
            <a:r>
              <a:rPr lang="en-US" altLang="en-US" dirty="0" smtClean="0"/>
              <a:t>WIS Competences</a:t>
            </a:r>
          </a:p>
          <a:p>
            <a:r>
              <a:rPr lang="en-US" altLang="en-US" dirty="0" smtClean="0"/>
              <a:t>WIS Training and Learning Guide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5344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6">
              <a:lumMod val="50000"/>
            </a:schemeClr>
          </a:solidFill>
        </p:spPr>
        <p:txBody>
          <a:bodyPr/>
          <a:lstStyle/>
          <a:p>
            <a:r>
              <a:rPr lang="en-US" dirty="0" smtClean="0"/>
              <a:t>WIS Discovery Metadata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Context</a:t>
            </a:r>
          </a:p>
          <a:p>
            <a:r>
              <a:rPr lang="en-GB" dirty="0" smtClean="0"/>
              <a:t>Manage Data Discovery</a:t>
            </a:r>
          </a:p>
          <a:p>
            <a:r>
              <a:rPr lang="en-GB" dirty="0" smtClean="0"/>
              <a:t>Manage Data Flow</a:t>
            </a:r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9F815-CE17-4ECC-87C7-397C1BEB112E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2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Agenda for Wednesday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3 PLANNING </a:t>
            </a:r>
            <a:r>
              <a:rPr lang="en-US" dirty="0"/>
              <a:t>FOR WIS</a:t>
            </a:r>
          </a:p>
          <a:p>
            <a:pPr marL="0" indent="0">
              <a:buNone/>
            </a:pPr>
            <a:r>
              <a:rPr lang="en-US" dirty="0" smtClean="0"/>
              <a:t>3.1 WIS </a:t>
            </a:r>
            <a:r>
              <a:rPr lang="en-US" dirty="0"/>
              <a:t>Regulations and </a:t>
            </a:r>
            <a:r>
              <a:rPr lang="en-US" dirty="0" smtClean="0"/>
              <a:t>guidance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4.3 GISC Toulouse</a:t>
            </a:r>
          </a:p>
          <a:p>
            <a:pPr marL="0" indent="0">
              <a:buNone/>
            </a:pPr>
            <a:r>
              <a:rPr lang="en-GB" dirty="0"/>
              <a:t>4.4 GISC Offenbach</a:t>
            </a:r>
          </a:p>
          <a:p>
            <a:pPr marL="0" indent="0">
              <a:buNone/>
            </a:pPr>
            <a:r>
              <a:rPr lang="en-GB" smtClean="0"/>
              <a:t>4.1 </a:t>
            </a:r>
            <a:r>
              <a:rPr lang="en-GB" dirty="0"/>
              <a:t>GISC Pretoria</a:t>
            </a:r>
          </a:p>
          <a:p>
            <a:pPr marL="0" indent="0">
              <a:buNone/>
            </a:pPr>
            <a:r>
              <a:rPr lang="en-GB" dirty="0"/>
              <a:t>4.2 GISC Casablanca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3.2 Summary of WIS implementation plans in other regions</a:t>
            </a:r>
          </a:p>
          <a:p>
            <a:pPr marL="0" indent="0">
              <a:buNone/>
            </a:pPr>
            <a:r>
              <a:rPr lang="en-US" dirty="0"/>
              <a:t>3.3 Reports from sub-regional WIS/WIGOS workshops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4 STATUS </a:t>
            </a:r>
            <a:r>
              <a:rPr lang="en-GB" dirty="0"/>
              <a:t>OF WIS IN RA I</a:t>
            </a:r>
          </a:p>
          <a:p>
            <a:pPr marL="0" indent="0">
              <a:buNone/>
            </a:pPr>
            <a:r>
              <a:rPr lang="en-GB" dirty="0" smtClean="0"/>
              <a:t>4.4 Reports </a:t>
            </a:r>
            <a:r>
              <a:rPr lang="en-GB" dirty="0"/>
              <a:t>from sub-regions</a:t>
            </a:r>
          </a:p>
          <a:p>
            <a:pPr marL="0" indent="0">
              <a:buNone/>
            </a:pPr>
            <a:r>
              <a:rPr lang="en-GB" dirty="0" smtClean="0"/>
              <a:t>	4.4.1 Northern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4.4.2 Central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4.4.3 Eastern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4.4.4 Southern</a:t>
            </a:r>
          </a:p>
          <a:p>
            <a:pPr marL="0" indent="0">
              <a:buNone/>
            </a:pPr>
            <a:r>
              <a:rPr lang="en-GB" dirty="0" smtClean="0"/>
              <a:t>	4.4.5 Western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5 PRIORITY ACTIVITIES </a:t>
            </a:r>
            <a:r>
              <a:rPr lang="en-GB" dirty="0"/>
              <a:t>FOR IMPLEMENTING WIS IN RA </a:t>
            </a:r>
            <a:r>
              <a:rPr lang="en-GB" dirty="0" smtClean="0"/>
              <a:t>I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6</a:t>
            </a:fld>
            <a:endParaRPr lang="en-GB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77333" y="103792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AM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64088" y="83851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PM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11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Regulations and Guidance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321FD44-AED5-48AA-9021-A7DC76BAFB12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Regulations and </a:t>
            </a:r>
            <a:r>
              <a:rPr lang="en-GB" altLang="en-US" b="0" dirty="0" smtClean="0"/>
              <a:t>Guidance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 smtClean="0"/>
              <a:t>Technical Regulations </a:t>
            </a:r>
            <a:r>
              <a:rPr lang="en-GB" b="1" dirty="0" err="1" smtClean="0"/>
              <a:t>Vol</a:t>
            </a:r>
            <a:r>
              <a:rPr lang="en-GB" b="1" dirty="0" smtClean="0"/>
              <a:t> I. </a:t>
            </a:r>
            <a:r>
              <a:rPr lang="en-GB" dirty="0" smtClean="0"/>
              <a:t>(WMO No 49)</a:t>
            </a:r>
          </a:p>
          <a:p>
            <a:r>
              <a:rPr lang="en-GB" b="1" dirty="0" smtClean="0"/>
              <a:t>Manual on WIS </a:t>
            </a:r>
            <a:r>
              <a:rPr lang="en-GB" dirty="0" smtClean="0"/>
              <a:t>(WMO No. 1060)</a:t>
            </a:r>
          </a:p>
          <a:p>
            <a:r>
              <a:rPr lang="en-GB" dirty="0" smtClean="0"/>
              <a:t>Guide on WIS (WMO No. 1061)</a:t>
            </a:r>
          </a:p>
          <a:p>
            <a:r>
              <a:rPr lang="en-GB" b="1" dirty="0" smtClean="0"/>
              <a:t>Manual on GTS </a:t>
            </a:r>
            <a:r>
              <a:rPr lang="en-GB" dirty="0" smtClean="0"/>
              <a:t>(WMO No. 386)</a:t>
            </a:r>
          </a:p>
          <a:p>
            <a:r>
              <a:rPr lang="en-GB" dirty="0" smtClean="0"/>
              <a:t>Guide on VPN (WMO No. 1116)</a:t>
            </a:r>
          </a:p>
          <a:p>
            <a:r>
              <a:rPr lang="en-GB" dirty="0" smtClean="0"/>
              <a:t>Guide on IT Security (WMO No. 1115)</a:t>
            </a:r>
          </a:p>
          <a:p>
            <a:r>
              <a:rPr lang="en-GB" dirty="0" smtClean="0"/>
              <a:t>WIS metadata guidance (http://wis.wmo.int/page=md_index)</a:t>
            </a:r>
          </a:p>
          <a:p>
            <a:r>
              <a:rPr lang="en-GB" dirty="0" smtClean="0"/>
              <a:t>Find WMO No. documents from</a:t>
            </a:r>
            <a:r>
              <a:rPr lang="en-GB" dirty="0"/>
              <a:t>: https://www.wmo.int/pages/library/</a:t>
            </a:r>
            <a:endParaRPr lang="en-GB" dirty="0" smtClean="0"/>
          </a:p>
          <a:p>
            <a:r>
              <a:rPr lang="en-GB" dirty="0" smtClean="0"/>
              <a:t>WIS in a nutshell: </a:t>
            </a:r>
            <a:r>
              <a:rPr lang="en-GB" dirty="0" smtClean="0">
                <a:hlinkClick r:id="rId2"/>
              </a:rPr>
              <a:t>http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wis.wmo.int/page=wis-in-a-nutshell</a:t>
            </a:r>
            <a:endParaRPr lang="en-GB" dirty="0" smtClean="0"/>
          </a:p>
          <a:p>
            <a:r>
              <a:rPr lang="en-GB" dirty="0" smtClean="0"/>
              <a:t>… and more information from http://www.wmo.int/wis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Manual on WIS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986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Manual on WIS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Part I: Organization and responsibilities</a:t>
            </a:r>
          </a:p>
          <a:p>
            <a:r>
              <a:rPr lang="en-GB" dirty="0" smtClean="0"/>
              <a:t>Part II: Designation procedures for WIS centres</a:t>
            </a:r>
          </a:p>
          <a:p>
            <a:r>
              <a:rPr lang="en-GB" dirty="0" smtClean="0"/>
              <a:t>Part III: Functions of WIS</a:t>
            </a:r>
          </a:p>
          <a:p>
            <a:r>
              <a:rPr lang="en-GB" dirty="0" smtClean="0"/>
              <a:t>Part IV: WIS Technical Specifications (</a:t>
            </a:r>
            <a:r>
              <a:rPr lang="en-GB" dirty="0"/>
              <a:t>a</a:t>
            </a:r>
            <a:r>
              <a:rPr lang="en-GB" dirty="0" smtClean="0"/>
              <a:t>nd Appendix D – recommended by CBS)</a:t>
            </a:r>
          </a:p>
          <a:p>
            <a:r>
              <a:rPr lang="en-GB" dirty="0" smtClean="0"/>
              <a:t>Part V: WIS discovery metadata (and Appendix C)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128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Agenda for Wednesday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3 PLANNING </a:t>
            </a:r>
            <a:r>
              <a:rPr lang="en-US" dirty="0"/>
              <a:t>FOR WIS</a:t>
            </a:r>
          </a:p>
          <a:p>
            <a:pPr marL="0" indent="0">
              <a:buNone/>
            </a:pPr>
            <a:r>
              <a:rPr lang="en-US" dirty="0" smtClean="0"/>
              <a:t>3.1 WIS </a:t>
            </a:r>
            <a:r>
              <a:rPr lang="en-US" dirty="0"/>
              <a:t>Regulations and </a:t>
            </a:r>
            <a:r>
              <a:rPr lang="en-US" dirty="0" smtClean="0"/>
              <a:t>guidance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GB" dirty="0"/>
              <a:t>4.3 GISC Toulouse</a:t>
            </a:r>
          </a:p>
          <a:p>
            <a:pPr marL="0" indent="0">
              <a:buNone/>
            </a:pPr>
            <a:r>
              <a:rPr lang="en-GB" dirty="0"/>
              <a:t>4.4 GISC Offenbach</a:t>
            </a:r>
          </a:p>
          <a:p>
            <a:pPr marL="0" indent="0">
              <a:buNone/>
            </a:pPr>
            <a:r>
              <a:rPr lang="en-GB" smtClean="0"/>
              <a:t>4.1 </a:t>
            </a:r>
            <a:r>
              <a:rPr lang="en-GB" dirty="0"/>
              <a:t>GISC Pretoria</a:t>
            </a:r>
          </a:p>
          <a:p>
            <a:pPr marL="0" indent="0">
              <a:buNone/>
            </a:pPr>
            <a:r>
              <a:rPr lang="en-GB" dirty="0"/>
              <a:t>4.2 GISC Casablanca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dirty="0"/>
              <a:t>3.2 Summary of WIS implementation plans in other regions</a:t>
            </a:r>
          </a:p>
          <a:p>
            <a:pPr marL="0" indent="0">
              <a:buNone/>
            </a:pPr>
            <a:r>
              <a:rPr lang="en-US" dirty="0"/>
              <a:t>3.3 Reports from sub-regional WIS/WIGOS workshops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4 STATUS </a:t>
            </a:r>
            <a:r>
              <a:rPr lang="en-GB" dirty="0"/>
              <a:t>OF WIS IN RA I</a:t>
            </a:r>
          </a:p>
          <a:p>
            <a:pPr marL="0" indent="0">
              <a:buNone/>
            </a:pPr>
            <a:r>
              <a:rPr lang="en-GB" dirty="0" smtClean="0"/>
              <a:t>4.4 Reports </a:t>
            </a:r>
            <a:r>
              <a:rPr lang="en-GB" dirty="0"/>
              <a:t>from sub-regions</a:t>
            </a:r>
          </a:p>
          <a:p>
            <a:pPr marL="0" indent="0">
              <a:buNone/>
            </a:pPr>
            <a:r>
              <a:rPr lang="en-GB" dirty="0" smtClean="0"/>
              <a:t>	4.4.1 Northern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4.4.2 Central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4.4.3 Eastern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4.4.4 Southern</a:t>
            </a:r>
          </a:p>
          <a:p>
            <a:pPr marL="0" indent="0">
              <a:buNone/>
            </a:pPr>
            <a:r>
              <a:rPr lang="en-GB" dirty="0" smtClean="0"/>
              <a:t>	4.4.5 Western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5 PRIORITY ACTIVITIES </a:t>
            </a:r>
            <a:r>
              <a:rPr lang="en-GB" dirty="0"/>
              <a:t>FOR IMPLEMENTING WIS IN RA </a:t>
            </a:r>
            <a:r>
              <a:rPr lang="en-GB" dirty="0" smtClean="0"/>
              <a:t>I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11</a:t>
            </a:fld>
            <a:endParaRPr lang="en-GB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577333" y="1037927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AM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64088" y="83851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PM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Regional implementation plans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287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1 Executive Summary</a:t>
            </a:r>
          </a:p>
          <a:p>
            <a:pPr marL="0" indent="0">
              <a:buNone/>
            </a:pPr>
            <a:r>
              <a:rPr lang="en-US" dirty="0"/>
              <a:t>2 Introduction</a:t>
            </a:r>
          </a:p>
          <a:p>
            <a:pPr marL="0" indent="0">
              <a:buNone/>
            </a:pPr>
            <a:r>
              <a:rPr lang="en-US" dirty="0"/>
              <a:t>3 Scope and purpose of the RA VI WIS Implementation Plan</a:t>
            </a:r>
          </a:p>
          <a:p>
            <a:pPr marL="0" indent="0">
              <a:buNone/>
            </a:pPr>
            <a:r>
              <a:rPr lang="en-US" dirty="0"/>
              <a:t>4 Description of WIS</a:t>
            </a:r>
          </a:p>
          <a:p>
            <a:pPr marL="0" indent="0">
              <a:buNone/>
            </a:pPr>
            <a:r>
              <a:rPr lang="en-US" dirty="0" smtClean="0"/>
              <a:t>5 </a:t>
            </a:r>
            <a:r>
              <a:rPr lang="en-US" dirty="0"/>
              <a:t>WIS in Region VI (Europe)</a:t>
            </a:r>
          </a:p>
          <a:p>
            <a:pPr marL="0" indent="0">
              <a:buNone/>
            </a:pPr>
            <a:r>
              <a:rPr lang="en-US" dirty="0" smtClean="0"/>
              <a:t>6 </a:t>
            </a:r>
            <a:r>
              <a:rPr lang="en-US" dirty="0"/>
              <a:t>WIS planning and implementation by RA VI Members</a:t>
            </a:r>
          </a:p>
          <a:p>
            <a:pPr marL="0" indent="0">
              <a:buNone/>
            </a:pPr>
            <a:r>
              <a:rPr lang="en-US" dirty="0" smtClean="0"/>
              <a:t>7 </a:t>
            </a:r>
            <a:r>
              <a:rPr lang="en-US" dirty="0"/>
              <a:t>Risks associated with WIS implementation</a:t>
            </a:r>
          </a:p>
          <a:p>
            <a:pPr marL="0" indent="0">
              <a:buNone/>
            </a:pPr>
            <a:r>
              <a:rPr lang="en-US" dirty="0" smtClean="0"/>
              <a:t>8 </a:t>
            </a:r>
            <a:r>
              <a:rPr lang="en-US" dirty="0"/>
              <a:t>RA VI WIS Implementation Plan – execution and </a:t>
            </a:r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183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1 Executive Summary</a:t>
            </a:r>
          </a:p>
          <a:p>
            <a:pPr marL="0" indent="0">
              <a:buNone/>
            </a:pPr>
            <a:r>
              <a:rPr lang="en-US" dirty="0"/>
              <a:t>2 Introduction</a:t>
            </a:r>
          </a:p>
          <a:p>
            <a:pPr marL="0" indent="0">
              <a:buNone/>
            </a:pPr>
            <a:r>
              <a:rPr lang="en-US" dirty="0"/>
              <a:t>3 Scope and purpose of the RA-V WIS Implementation Plan</a:t>
            </a:r>
          </a:p>
          <a:p>
            <a:pPr marL="0" indent="0">
              <a:buNone/>
            </a:pPr>
            <a:r>
              <a:rPr lang="en-US" dirty="0"/>
              <a:t>4 Description of WIS</a:t>
            </a:r>
          </a:p>
          <a:p>
            <a:pPr marL="0" indent="0">
              <a:buNone/>
            </a:pPr>
            <a:r>
              <a:rPr lang="en-US" dirty="0" smtClean="0"/>
              <a:t>5 </a:t>
            </a:r>
            <a:r>
              <a:rPr lang="en-US" dirty="0"/>
              <a:t>WIS in Region V (South-West Pacific)</a:t>
            </a:r>
          </a:p>
          <a:p>
            <a:pPr marL="0" indent="0">
              <a:buNone/>
            </a:pPr>
            <a:r>
              <a:rPr lang="en-US" dirty="0" smtClean="0"/>
              <a:t>6 </a:t>
            </a:r>
            <a:r>
              <a:rPr lang="en-US" dirty="0"/>
              <a:t>WIS planning and implementation by RA-V Members</a:t>
            </a:r>
          </a:p>
          <a:p>
            <a:pPr marL="0" indent="0">
              <a:buNone/>
            </a:pPr>
            <a:r>
              <a:rPr lang="en-US" dirty="0" smtClean="0"/>
              <a:t>7 </a:t>
            </a:r>
            <a:r>
              <a:rPr lang="en-US" dirty="0"/>
              <a:t>Challenges associated with WIS implementation in </a:t>
            </a:r>
            <a:r>
              <a:rPr lang="en-US" dirty="0" smtClean="0"/>
              <a:t>RA-V</a:t>
            </a:r>
          </a:p>
          <a:p>
            <a:pPr marL="0" indent="0">
              <a:buNone/>
            </a:pPr>
            <a:r>
              <a:rPr lang="en-US" dirty="0" smtClean="0"/>
              <a:t>8 </a:t>
            </a:r>
            <a:r>
              <a:rPr lang="en-US" dirty="0"/>
              <a:t>RA-V WIS Implementation Plan – Execution and Timeline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RA I WIS Implementation Plan Workshop 22-26 Sept 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1219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Let’s make a plan….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967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1	Executive Summary</a:t>
            </a:r>
          </a:p>
          <a:p>
            <a:r>
              <a:rPr lang="en-US" dirty="0"/>
              <a:t>2	Introduction</a:t>
            </a:r>
          </a:p>
          <a:p>
            <a:r>
              <a:rPr lang="en-US" dirty="0"/>
              <a:t>3	Scope and purpose of the RA-III WIS Implementation Plan</a:t>
            </a:r>
          </a:p>
          <a:p>
            <a:r>
              <a:rPr lang="en-US" dirty="0"/>
              <a:t>4	Description of WIS</a:t>
            </a:r>
          </a:p>
          <a:p>
            <a:r>
              <a:rPr lang="en-US" dirty="0" smtClean="0"/>
              <a:t>5</a:t>
            </a:r>
            <a:r>
              <a:rPr lang="en-US" dirty="0"/>
              <a:t>	WIS in Region III (South America)</a:t>
            </a:r>
          </a:p>
          <a:p>
            <a:r>
              <a:rPr lang="en-US" dirty="0" smtClean="0"/>
              <a:t>6</a:t>
            </a:r>
            <a:r>
              <a:rPr lang="en-US" dirty="0"/>
              <a:t>	WIS planning and implementation by RA-III Members</a:t>
            </a:r>
          </a:p>
          <a:p>
            <a:r>
              <a:rPr lang="en-US" dirty="0" smtClean="0"/>
              <a:t>7</a:t>
            </a:r>
            <a:r>
              <a:rPr lang="en-US" dirty="0"/>
              <a:t>	Challenges associated with WIS implementation in RA-III</a:t>
            </a:r>
          </a:p>
          <a:p>
            <a:r>
              <a:rPr lang="en-US" dirty="0" smtClean="0"/>
              <a:t>8</a:t>
            </a:r>
            <a:r>
              <a:rPr lang="en-US" dirty="0"/>
              <a:t>	RA-III WIS Implementation Plan – Execution and Timeline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019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1. Executive Summary</a:t>
            </a:r>
          </a:p>
          <a:p>
            <a:pPr marL="0" indent="0">
              <a:buNone/>
            </a:pPr>
            <a:r>
              <a:rPr lang="en-US" dirty="0"/>
              <a:t>2. Introduction</a:t>
            </a:r>
          </a:p>
          <a:p>
            <a:pPr marL="0" indent="0">
              <a:buNone/>
            </a:pPr>
            <a:r>
              <a:rPr lang="en-US" dirty="0"/>
              <a:t>3. Scope and purpose of the RA II WIS Implementation Plan</a:t>
            </a:r>
          </a:p>
          <a:p>
            <a:pPr marL="0" indent="0">
              <a:buNone/>
            </a:pPr>
            <a:r>
              <a:rPr lang="en-US" dirty="0"/>
              <a:t>4. Description of WIS</a:t>
            </a:r>
          </a:p>
          <a:p>
            <a:pPr marL="0" indent="0">
              <a:buNone/>
            </a:pPr>
            <a:r>
              <a:rPr lang="en-US" dirty="0" smtClean="0"/>
              <a:t>5</a:t>
            </a:r>
            <a:r>
              <a:rPr lang="en-US" dirty="0"/>
              <a:t>. WIS in Region II (Asia)</a:t>
            </a:r>
          </a:p>
          <a:p>
            <a:pPr marL="0" indent="0">
              <a:buNone/>
            </a:pPr>
            <a:r>
              <a:rPr lang="en-US" dirty="0" smtClean="0"/>
              <a:t>6</a:t>
            </a:r>
            <a:r>
              <a:rPr lang="en-US" dirty="0"/>
              <a:t>. WIS planning and implementation by RA II Members</a:t>
            </a:r>
          </a:p>
          <a:p>
            <a:pPr marL="0" indent="0">
              <a:buNone/>
            </a:pPr>
            <a:r>
              <a:rPr lang="en-US" dirty="0" smtClean="0"/>
              <a:t>7</a:t>
            </a:r>
            <a:r>
              <a:rPr lang="en-US" dirty="0"/>
              <a:t>. Risks associated with WIS implementation</a:t>
            </a:r>
          </a:p>
          <a:p>
            <a:pPr marL="0" indent="0">
              <a:buNone/>
            </a:pPr>
            <a:r>
              <a:rPr lang="en-US" dirty="0" smtClean="0"/>
              <a:t>8</a:t>
            </a:r>
            <a:r>
              <a:rPr lang="en-US" dirty="0"/>
              <a:t>. RA II WIS Implementation Plan – execution and timeline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589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Implementation Plan: Region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And that is why we are here….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766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 identified</a:t>
            </a:r>
            <a:endParaRPr lang="en-GB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739260"/>
              </p:ext>
            </p:extLst>
          </p:nvPr>
        </p:nvGraphicFramePr>
        <p:xfrm>
          <a:off x="250825" y="1052513"/>
          <a:ext cx="871379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5191"/>
                <a:gridCol w="864096"/>
                <a:gridCol w="936104"/>
                <a:gridCol w="1008112"/>
                <a:gridCol w="1440287"/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RA-II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RA-III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RA-V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RA-VI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General WIS acceptance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Lack of staff resources for operational WIS </a:t>
                      </a:r>
                      <a:r>
                        <a:rPr lang="en-US" dirty="0" err="1" smtClean="0"/>
                        <a:t>centre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Metadata knowledge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Insufficient bandwidth of communication links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497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Status of WIS in RA-I</a:t>
            </a:r>
          </a:p>
          <a:p>
            <a:pPr>
              <a:buNone/>
            </a:pPr>
            <a:r>
              <a:rPr lang="en-GB" dirty="0" smtClean="0"/>
              <a:t>Perception of readiness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704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21</a:t>
            </a:fld>
            <a:endParaRPr lang="en-GB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33" y="548680"/>
            <a:ext cx="9158033" cy="2220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0" y="3456149"/>
            <a:ext cx="9160559" cy="19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565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22</a:t>
            </a:fld>
            <a:endParaRPr lang="en-GB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414"/>
            <a:ext cx="9143999" cy="5220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151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23</a:t>
            </a:fld>
            <a:endParaRPr lang="en-GB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28638"/>
            <a:ext cx="9144000" cy="5057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376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24</a:t>
            </a:fld>
            <a:endParaRPr lang="en-GB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5980"/>
            <a:ext cx="4286250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43692" b="-17374"/>
          <a:stretch/>
        </p:blipFill>
        <p:spPr bwMode="auto">
          <a:xfrm>
            <a:off x="23695" y="3376626"/>
            <a:ext cx="9165906" cy="2739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214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25</a:t>
            </a:fld>
            <a:endParaRPr lang="en-GB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87439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4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Now for your regional reports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402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Sub-regions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Northern – </a:t>
            </a:r>
            <a:r>
              <a:rPr lang="en-GB" dirty="0" err="1" smtClean="0"/>
              <a:t>Haddouch</a:t>
            </a:r>
            <a:endParaRPr lang="en-GB" dirty="0" smtClean="0"/>
          </a:p>
          <a:p>
            <a:r>
              <a:rPr lang="en-GB" dirty="0"/>
              <a:t>Western - </a:t>
            </a:r>
            <a:r>
              <a:rPr lang="en-GB" dirty="0" err="1"/>
              <a:t>Dieme</a:t>
            </a:r>
            <a:endParaRPr lang="en-GB" dirty="0"/>
          </a:p>
          <a:p>
            <a:r>
              <a:rPr lang="en-GB" dirty="0" smtClean="0"/>
              <a:t>Central – </a:t>
            </a:r>
            <a:r>
              <a:rPr lang="en-GB" dirty="0" err="1" smtClean="0"/>
              <a:t>Kamunga</a:t>
            </a:r>
            <a:endParaRPr lang="en-GB" dirty="0" smtClean="0"/>
          </a:p>
          <a:p>
            <a:r>
              <a:rPr lang="en-GB" dirty="0" smtClean="0"/>
              <a:t>Eastern – </a:t>
            </a:r>
            <a:r>
              <a:rPr lang="en-GB" dirty="0" err="1" smtClean="0"/>
              <a:t>Mutai</a:t>
            </a:r>
            <a:endParaRPr lang="en-GB" dirty="0" smtClean="0"/>
          </a:p>
          <a:p>
            <a:r>
              <a:rPr lang="en-GB" dirty="0" smtClean="0"/>
              <a:t>Southern – </a:t>
            </a:r>
            <a:r>
              <a:rPr lang="en-GB" dirty="0" err="1" smtClean="0"/>
              <a:t>Kapaso</a:t>
            </a:r>
            <a:endParaRPr lang="en-GB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RA I WIS Implementation Plan Workshop 22-26 Sept 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40011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Priority activities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038904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might need to be addressed</a:t>
            </a:r>
            <a:r>
              <a:rPr lang="en-GB" dirty="0" smtClean="0"/>
              <a:t>? - 1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People Communications</a:t>
            </a:r>
            <a:endParaRPr lang="en-GB" dirty="0" smtClean="0"/>
          </a:p>
          <a:p>
            <a:pPr lvl="1"/>
            <a:r>
              <a:rPr lang="en-GB" dirty="0" smtClean="0"/>
              <a:t>What is </a:t>
            </a:r>
            <a:r>
              <a:rPr lang="en-GB" dirty="0" smtClean="0"/>
              <a:t>WIS? </a:t>
            </a:r>
            <a:r>
              <a:rPr lang="en-GB" dirty="0" smtClean="0"/>
              <a:t>– PRs and senior managers (inside and outside NMHS)</a:t>
            </a:r>
            <a:r>
              <a:rPr lang="en-GB" dirty="0"/>
              <a:t> </a:t>
            </a:r>
            <a:r>
              <a:rPr lang="en-GB" dirty="0" smtClean="0"/>
              <a:t>and to technical staff</a:t>
            </a:r>
          </a:p>
          <a:p>
            <a:pPr lvl="1"/>
            <a:r>
              <a:rPr lang="en-GB" dirty="0" smtClean="0"/>
              <a:t>Highlight the benefits of WIS</a:t>
            </a:r>
          </a:p>
          <a:p>
            <a:r>
              <a:rPr lang="en-GB" dirty="0" smtClean="0"/>
              <a:t>Develop the appropriate skills and competences of staff – initially and ongoing</a:t>
            </a:r>
          </a:p>
          <a:p>
            <a:r>
              <a:rPr lang="en-GB" dirty="0" smtClean="0"/>
              <a:t>Collaboration with other organizations and partners (</a:t>
            </a:r>
            <a:r>
              <a:rPr lang="en-GB" dirty="0" err="1" smtClean="0"/>
              <a:t>eg</a:t>
            </a:r>
            <a:r>
              <a:rPr lang="en-GB" dirty="0" smtClean="0"/>
              <a:t> ASECNA)</a:t>
            </a:r>
          </a:p>
          <a:p>
            <a:r>
              <a:rPr lang="en-GB" dirty="0" smtClean="0"/>
              <a:t>Use RMDCN to connect Dakar and Nairobi</a:t>
            </a:r>
          </a:p>
          <a:p>
            <a:pPr lvl="1"/>
            <a:r>
              <a:rPr lang="en-GB" dirty="0" smtClean="0"/>
              <a:t>And add logical connection between Casablanca and Pretoria</a:t>
            </a:r>
          </a:p>
          <a:p>
            <a:pPr lvl="1"/>
            <a:endParaRPr lang="en-GB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79636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need to be addressed</a:t>
            </a:r>
            <a:r>
              <a:rPr lang="en-GB" dirty="0" smtClean="0"/>
              <a:t>? - 2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Repair GTS</a:t>
            </a:r>
          </a:p>
          <a:p>
            <a:pPr lvl="1"/>
            <a:r>
              <a:rPr lang="en-GB" dirty="0" smtClean="0"/>
              <a:t>Remove routes that are not functioning and make sure that countries all have a working connection</a:t>
            </a:r>
          </a:p>
          <a:p>
            <a:pPr lvl="1"/>
            <a:r>
              <a:rPr lang="en-GB" dirty="0" smtClean="0"/>
              <a:t>Make sure that all countries have adequate speeds to exchange the volume of information in the time required</a:t>
            </a:r>
          </a:p>
          <a:p>
            <a:r>
              <a:rPr lang="en-GB" dirty="0" smtClean="0"/>
              <a:t>Pair GISCs and major RTHs as way of exploiting capabilities for technology and training</a:t>
            </a:r>
          </a:p>
          <a:p>
            <a:pPr lvl="1"/>
            <a:r>
              <a:rPr lang="en-GB" dirty="0" smtClean="0"/>
              <a:t>Pretoria/Nairobi</a:t>
            </a:r>
          </a:p>
          <a:p>
            <a:pPr lvl="1"/>
            <a:r>
              <a:rPr lang="en-GB" dirty="0" smtClean="0"/>
              <a:t>Casablanca/Dakar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89841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need to be addressed? - </a:t>
            </a:r>
            <a:r>
              <a:rPr lang="en-GB" dirty="0" smtClean="0"/>
              <a:t>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Create detailed plan that can be monitored</a:t>
            </a:r>
          </a:p>
          <a:p>
            <a:r>
              <a:rPr lang="en-GB" dirty="0" smtClean="0"/>
              <a:t>Plan must include development of capability to keep technologies up to date with changes in technology, user needs and WIS specifications</a:t>
            </a:r>
          </a:p>
          <a:p>
            <a:r>
              <a:rPr lang="en-GB" dirty="0" smtClean="0"/>
              <a:t>Implement relationships between GISC and members – technical and working practices</a:t>
            </a:r>
          </a:p>
          <a:p>
            <a:r>
              <a:rPr lang="en-GB" dirty="0" smtClean="0"/>
              <a:t>Enable telecommunications within countries that allow information to be gathered and distributed</a:t>
            </a:r>
          </a:p>
          <a:p>
            <a:pPr lvl="1"/>
            <a:r>
              <a:rPr lang="en-GB" dirty="0" smtClean="0"/>
              <a:t>to meet international obligations</a:t>
            </a:r>
          </a:p>
          <a:p>
            <a:pPr lvl="1"/>
            <a:r>
              <a:rPr lang="en-GB" dirty="0" smtClean="0"/>
              <a:t>To share between organizations in the country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94874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need to be addressed? - </a:t>
            </a:r>
            <a:r>
              <a:rPr lang="en-GB" dirty="0" smtClean="0"/>
              <a:t>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Metadata</a:t>
            </a:r>
          </a:p>
          <a:p>
            <a:pPr lvl="1"/>
            <a:r>
              <a:rPr lang="en-GB" dirty="0" smtClean="0"/>
              <a:t>All centres to produce and maintain metadata records</a:t>
            </a:r>
          </a:p>
          <a:p>
            <a:pPr lvl="2"/>
            <a:r>
              <a:rPr lang="en-GB" dirty="0" smtClean="0"/>
              <a:t>Essential for GTS information</a:t>
            </a:r>
          </a:p>
          <a:p>
            <a:pPr lvl="2"/>
            <a:r>
              <a:rPr lang="en-GB" dirty="0" smtClean="0"/>
              <a:t>For any other information that the country wishes to make known to others (and could be to others within the country)</a:t>
            </a:r>
          </a:p>
          <a:p>
            <a:r>
              <a:rPr lang="en-GB" dirty="0" smtClean="0"/>
              <a:t>Ensure that all countries have implemented </a:t>
            </a:r>
            <a:r>
              <a:rPr lang="en-GB" smtClean="0"/>
              <a:t>their relationship </a:t>
            </a:r>
            <a:r>
              <a:rPr lang="en-GB" dirty="0" smtClean="0"/>
              <a:t>with the principal GISC (the PR needs to make the formal </a:t>
            </a:r>
            <a:r>
              <a:rPr lang="en-GB" smtClean="0"/>
              <a:t>request).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7715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Flow of information - 1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Creation of digital reports at manual station for transmission</a:t>
            </a:r>
          </a:p>
          <a:p>
            <a:r>
              <a:rPr lang="en-US" dirty="0"/>
              <a:t>Automatic digital transmission of AWS information to national/sub-national collection point</a:t>
            </a:r>
          </a:p>
          <a:p>
            <a:r>
              <a:rPr lang="en-US" dirty="0"/>
              <a:t>Telecommunications connection from observing site (or production office) to national/sub-national </a:t>
            </a:r>
            <a:r>
              <a:rPr lang="en-US" dirty="0" err="1"/>
              <a:t>centre</a:t>
            </a:r>
            <a:endParaRPr lang="en-US" dirty="0"/>
          </a:p>
          <a:p>
            <a:r>
              <a:rPr lang="en-US" dirty="0"/>
              <a:t>National/sub-national collection </a:t>
            </a:r>
            <a:r>
              <a:rPr lang="en-US" dirty="0" err="1"/>
              <a:t>centre</a:t>
            </a:r>
            <a:endParaRPr lang="en-US" dirty="0"/>
          </a:p>
          <a:p>
            <a:r>
              <a:rPr lang="en-US" dirty="0"/>
              <a:t>National/sub-national data store</a:t>
            </a:r>
          </a:p>
          <a:p>
            <a:r>
              <a:rPr lang="en-US" dirty="0"/>
              <a:t>Display/production system (integration of information from multiple sources)</a:t>
            </a:r>
          </a:p>
          <a:p>
            <a:r>
              <a:rPr lang="en-US" dirty="0"/>
              <a:t>Create reports in TDCF</a:t>
            </a:r>
          </a:p>
          <a:p>
            <a:r>
              <a:rPr lang="en-US" dirty="0"/>
              <a:t>Transmit information to national users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27585C-ABAC-4B9C-94D0-EA1B02690AFF}" type="slidenum">
              <a:rPr lang="en-GB" altLang="en-US" smtClean="0"/>
              <a:pPr/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726395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Flow of information - 2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34</a:t>
            </a:fld>
            <a:endParaRPr lang="en-GB" alt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Transmit information to international users – management of data flow (including GTS)</a:t>
            </a:r>
          </a:p>
          <a:p>
            <a:r>
              <a:rPr lang="en-US" dirty="0"/>
              <a:t>International telecommunications connections</a:t>
            </a:r>
          </a:p>
          <a:p>
            <a:r>
              <a:rPr lang="en-US" dirty="0"/>
              <a:t>Reception of information from international </a:t>
            </a:r>
            <a:r>
              <a:rPr lang="en-US" dirty="0" err="1"/>
              <a:t>centres</a:t>
            </a:r>
            <a:r>
              <a:rPr lang="en-US" dirty="0"/>
              <a:t> (including GTS)</a:t>
            </a:r>
          </a:p>
          <a:p>
            <a:r>
              <a:rPr lang="en-US" dirty="0"/>
              <a:t>Data store for international information (ideally the same as the national/sub-national data store to allow seamless use of information)</a:t>
            </a:r>
          </a:p>
          <a:p>
            <a:r>
              <a:rPr lang="en-US" dirty="0"/>
              <a:t>Long term storage and protection of </a:t>
            </a:r>
            <a:r>
              <a:rPr lang="en-US" dirty="0" err="1" smtClean="0"/>
              <a:t>information</a:t>
            </a:r>
            <a:r>
              <a:rPr lang="en-US" dirty="0" err="1"/>
              <a:t>Creation</a:t>
            </a:r>
            <a:r>
              <a:rPr lang="en-US" dirty="0"/>
              <a:t> and maintenance of WIS Discovery metadata records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90922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Flow of information - 3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Delivery </a:t>
            </a:r>
            <a:r>
              <a:rPr lang="en-US" dirty="0"/>
              <a:t>of non-real time national products through the WIS</a:t>
            </a:r>
          </a:p>
          <a:p>
            <a:r>
              <a:rPr lang="en-US" dirty="0"/>
              <a:t>Implementation of </a:t>
            </a:r>
            <a:r>
              <a:rPr lang="en-US" dirty="0" err="1"/>
              <a:t>centres</a:t>
            </a:r>
            <a:r>
              <a:rPr lang="en-US" dirty="0"/>
              <a:t> other than the NMHS as WIS National </a:t>
            </a:r>
            <a:r>
              <a:rPr lang="en-US" dirty="0" err="1"/>
              <a:t>Centres</a:t>
            </a:r>
            <a:r>
              <a:rPr lang="en-US" dirty="0"/>
              <a:t> (or DCPCs)</a:t>
            </a:r>
          </a:p>
          <a:p>
            <a:r>
              <a:rPr lang="en-US" dirty="0" smtClean="0"/>
              <a:t>National </a:t>
            </a:r>
            <a:r>
              <a:rPr lang="en-US" dirty="0"/>
              <a:t>Centre/DCPC compliance with WIS requirements</a:t>
            </a:r>
          </a:p>
          <a:p>
            <a:r>
              <a:rPr lang="en-US" dirty="0"/>
              <a:t>Exploit GISC and other WIS facilities to provide more information to national users</a:t>
            </a:r>
          </a:p>
          <a:p>
            <a:r>
              <a:rPr lang="en-US" dirty="0"/>
              <a:t>National training in WIS – users</a:t>
            </a:r>
          </a:p>
          <a:p>
            <a:r>
              <a:rPr lang="en-US" dirty="0"/>
              <a:t>National training in WIS – operators of WIS </a:t>
            </a:r>
            <a:r>
              <a:rPr lang="en-US" dirty="0" smtClean="0"/>
              <a:t>infrastructure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35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1916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wis-help@wmo.int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RA I WIS Implementation Plan Workshop 22-26 Sept 2014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36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968</TotalTime>
  <Words>1465</Words>
  <Application>Microsoft Office PowerPoint</Application>
  <PresentationFormat>On-screen Show (4:3)</PresentationFormat>
  <Paragraphs>333</Paragraphs>
  <Slides>36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blank</vt:lpstr>
      <vt:lpstr>Closing slide</vt:lpstr>
      <vt:lpstr>RA I WIS Implementation Plan Workshop</vt:lpstr>
      <vt:lpstr>Agenda for the week</vt:lpstr>
      <vt:lpstr>WIS Overview</vt:lpstr>
      <vt:lpstr>WIS Competences</vt:lpstr>
      <vt:lpstr>WIS Discovery Metadata</vt:lpstr>
      <vt:lpstr>Agenda for Wednesday</vt:lpstr>
      <vt:lpstr>PowerPoint Presentation</vt:lpstr>
      <vt:lpstr>Regulations and Guidance</vt:lpstr>
      <vt:lpstr>PowerPoint Presentation</vt:lpstr>
      <vt:lpstr>Manual on WIS</vt:lpstr>
      <vt:lpstr>Agenda for Wednesday</vt:lpstr>
      <vt:lpstr>PowerPoint Presentation</vt:lpstr>
      <vt:lpstr>WIS Implementation Plan: Region 6</vt:lpstr>
      <vt:lpstr>WIS Implementation Plan: Region 5</vt:lpstr>
      <vt:lpstr>WIS Implementation Plan: Region 4</vt:lpstr>
      <vt:lpstr>WIS Implementation Plan: Region 3</vt:lpstr>
      <vt:lpstr>WIS Implementation Plan: Region 2</vt:lpstr>
      <vt:lpstr>WIS Implementation Plan: Region 1</vt:lpstr>
      <vt:lpstr>Risks identified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Sub-regions</vt:lpstr>
      <vt:lpstr>PowerPoint Presentation</vt:lpstr>
      <vt:lpstr>What might need to be addressed? - 1</vt:lpstr>
      <vt:lpstr>What might need to be addressed? - 2</vt:lpstr>
      <vt:lpstr>What might need to be addressed? - 3</vt:lpstr>
      <vt:lpstr>What might need to be addressed? - 4</vt:lpstr>
      <vt:lpstr>Flow of information - 1</vt:lpstr>
      <vt:lpstr>Flow of information - 2</vt:lpstr>
      <vt:lpstr>Flow of information - 3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 I WIS Implementation Plan Workshop</dc:title>
  <dc:creator>Steve Foreman</dc:creator>
  <cp:lastModifiedBy>Steve Foreman</cp:lastModifiedBy>
  <cp:revision>17</cp:revision>
  <dcterms:created xsi:type="dcterms:W3CDTF">2014-09-22T07:07:19Z</dcterms:created>
  <dcterms:modified xsi:type="dcterms:W3CDTF">2014-09-24T16:49:42Z</dcterms:modified>
</cp:coreProperties>
</file>