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0" r:id="rId3"/>
    <p:sldId id="261" r:id="rId4"/>
    <p:sldId id="262" r:id="rId5"/>
    <p:sldId id="263" r:id="rId6"/>
    <p:sldId id="264" r:id="rId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Modifiez le style du titre</a:t>
            </a:r>
            <a:endParaRPr lang="en-US"/>
          </a:p>
        </p:txBody>
      </p:sp>
      <p:sp>
        <p:nvSpPr>
          <p:cNvPr id="3" name="Espace réservé du contenu 2"/>
          <p:cNvSpPr>
            <a:spLocks noGrp="1"/>
          </p:cNvSpPr>
          <p:nvPr>
            <p:ph idx="1"/>
          </p:nvPr>
        </p:nvSpPr>
        <p:spPr/>
        <p:txBody>
          <a:bodyPr/>
          <a:lstStyle>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3"/>
          <p:cNvSpPr>
            <a:spLocks noGrp="1"/>
          </p:cNvSpPr>
          <p:nvPr>
            <p:ph type="dt" sz="half" idx="10"/>
          </p:nvPr>
        </p:nvSpPr>
        <p:spPr/>
        <p:txBody>
          <a:bodyPr/>
          <a:lstStyle>
            <a:lvl1pPr fontAlgn="base">
              <a:spcBef>
                <a:spcPct val="0"/>
              </a:spcBef>
              <a:spcAft>
                <a:spcPct val="0"/>
              </a:spcAft>
              <a:defRPr b="1" u="sng">
                <a:solidFill>
                  <a:schemeClr val="bg2">
                    <a:shade val="50000"/>
                    <a:satMod val="200000"/>
                  </a:schemeClr>
                </a:solidFill>
                <a:latin typeface="Times New Roman" pitchFamily="18" charset="0"/>
              </a:defRPr>
            </a:lvl1pPr>
            <a:extLst/>
          </a:lstStyle>
          <a:p>
            <a:pPr>
              <a:defRPr/>
            </a:pPr>
            <a:fld id="{79653BCF-E299-4DCC-9142-C6D03BAD3A0B}" type="datetimeFigureOut">
              <a:rPr lang="fr-FR"/>
              <a:pPr>
                <a:defRPr/>
              </a:pPr>
              <a:t>23/09/2014</a:t>
            </a:fld>
            <a:endParaRPr lang="fr-FR"/>
          </a:p>
        </p:txBody>
      </p:sp>
      <p:sp>
        <p:nvSpPr>
          <p:cNvPr id="5" name="Espace réservé du pied de page 4"/>
          <p:cNvSpPr>
            <a:spLocks noGrp="1"/>
          </p:cNvSpPr>
          <p:nvPr>
            <p:ph type="ftr" sz="quarter" idx="11"/>
          </p:nvPr>
        </p:nvSpPr>
        <p:spPr/>
        <p:txBody>
          <a:bodyPr/>
          <a:lstStyle>
            <a:lvl1pPr fontAlgn="base">
              <a:spcBef>
                <a:spcPct val="0"/>
              </a:spcBef>
              <a:spcAft>
                <a:spcPct val="0"/>
              </a:spcAft>
              <a:defRPr b="1" u="sng">
                <a:solidFill>
                  <a:schemeClr val="bg2">
                    <a:shade val="50000"/>
                    <a:satMod val="200000"/>
                  </a:schemeClr>
                </a:solidFill>
                <a:latin typeface="Times New Roman" pitchFamily="18" charset="0"/>
              </a:defRPr>
            </a:lvl1pPr>
            <a:extLst/>
          </a:lstStyle>
          <a:p>
            <a:pPr>
              <a:defRPr/>
            </a:pPr>
            <a:endParaRPr lang="fr-FR"/>
          </a:p>
        </p:txBody>
      </p:sp>
      <p:sp>
        <p:nvSpPr>
          <p:cNvPr id="6" name="Espace réservé du numéro de diapositive 5"/>
          <p:cNvSpPr>
            <a:spLocks noGrp="1"/>
          </p:cNvSpPr>
          <p:nvPr>
            <p:ph type="sldNum" sz="quarter" idx="12"/>
          </p:nvPr>
        </p:nvSpPr>
        <p:spPr/>
        <p:txBody>
          <a:bodyPr/>
          <a:lstStyle>
            <a:lvl1pPr fontAlgn="base">
              <a:spcBef>
                <a:spcPct val="0"/>
              </a:spcBef>
              <a:spcAft>
                <a:spcPct val="0"/>
              </a:spcAft>
              <a:defRPr b="1" u="sng">
                <a:solidFill>
                  <a:schemeClr val="bg2">
                    <a:shade val="50000"/>
                    <a:satMod val="200000"/>
                  </a:schemeClr>
                </a:solidFill>
                <a:latin typeface="Times New Roman" pitchFamily="18" charset="0"/>
              </a:defRPr>
            </a:lvl1pPr>
            <a:extLst/>
          </a:lstStyle>
          <a:p>
            <a:pPr>
              <a:defRPr/>
            </a:pPr>
            <a:fld id="{62CE45F4-2849-4BFF-BB70-BA4071BA1640}"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alphaModFix amt="89000"/>
            <a:lum/>
          </a:blip>
          <a:srcRect/>
          <a:tile tx="0" ty="0" sx="37000" sy="100000" flip="none" algn="tl"/>
        </a:blipFill>
        <a:effectLst/>
      </p:bgPr>
    </p:bg>
    <p:spTree>
      <p:nvGrpSpPr>
        <p:cNvPr id="1" name=""/>
        <p:cNvGrpSpPr/>
        <p:nvPr/>
      </p:nvGrpSpPr>
      <p:grpSpPr>
        <a:xfrm>
          <a:off x="0" y="0"/>
          <a:ext cx="0" cy="0"/>
          <a:chOff x="0" y="0"/>
          <a:chExt cx="0" cy="0"/>
        </a:xfrm>
      </p:grpSpPr>
      <p:sp>
        <p:nvSpPr>
          <p:cNvPr id="7" name="Secteurs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El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1" name="Bouée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Espace réservé du titre 4"/>
          <p:cNvSpPr>
            <a:spLocks noGrp="1"/>
          </p:cNvSpPr>
          <p:nvPr>
            <p:ph type="title"/>
          </p:nvPr>
        </p:nvSpPr>
        <p:spPr>
          <a:xfrm>
            <a:off x="1435100" y="274638"/>
            <a:ext cx="7499350" cy="1143000"/>
          </a:xfrm>
          <a:prstGeom prst="rect">
            <a:avLst/>
          </a:prstGeom>
        </p:spPr>
        <p:txBody>
          <a:bodyPr anchor="ctr">
            <a:normAutofit/>
          </a:bodyPr>
          <a:lstStyle>
            <a:extLst/>
          </a:lstStyle>
          <a:p>
            <a:r>
              <a:rPr lang="fr-FR" smtClean="0"/>
              <a:t>Modifiez le style du titre</a:t>
            </a:r>
            <a:endParaRPr lang="en-US"/>
          </a:p>
        </p:txBody>
      </p:sp>
      <p:sp>
        <p:nvSpPr>
          <p:cNvPr id="2057" name="Espace réservé du texte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endParaRPr lang="en-US" altLang="fr-FR" smtClean="0"/>
          </a:p>
        </p:txBody>
      </p:sp>
      <p:sp>
        <p:nvSpPr>
          <p:cNvPr id="24" name="Espace réservé de la date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b="0" u="none">
                <a:solidFill>
                  <a:srgbClr val="E7DEC9">
                    <a:shade val="50000"/>
                    <a:satMod val="200000"/>
                  </a:srgbClr>
                </a:solidFill>
                <a:latin typeface="Gill Sans MT"/>
              </a:defRPr>
            </a:lvl1pPr>
            <a:extLst/>
          </a:lstStyle>
          <a:p>
            <a:pPr>
              <a:defRPr/>
            </a:pPr>
            <a:fld id="{7375CBFA-8448-4068-AEA5-3DA912ABC2CA}" type="datetimeFigureOut">
              <a:rPr lang="fr-FR"/>
              <a:pPr>
                <a:defRPr/>
              </a:pPr>
              <a:t>23/09/2014</a:t>
            </a:fld>
            <a:endParaRPr lang="fr-FR"/>
          </a:p>
        </p:txBody>
      </p:sp>
      <p:sp>
        <p:nvSpPr>
          <p:cNvPr id="10" name="Espace réservé du pied de page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b="0" u="none">
                <a:solidFill>
                  <a:srgbClr val="E7DEC9">
                    <a:shade val="50000"/>
                    <a:satMod val="200000"/>
                  </a:srgbClr>
                </a:solidFill>
                <a:effectLst/>
                <a:latin typeface="Gill Sans MT"/>
              </a:defRPr>
            </a:lvl1pPr>
            <a:extLst/>
          </a:lstStyle>
          <a:p>
            <a:pPr>
              <a:defRPr/>
            </a:pPr>
            <a:endParaRPr lang="fr-FR"/>
          </a:p>
        </p:txBody>
      </p:sp>
      <p:sp>
        <p:nvSpPr>
          <p:cNvPr id="22" name="Espace réservé du numéro de diapositiv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b="0" u="none">
                <a:solidFill>
                  <a:srgbClr val="E7DEC9">
                    <a:shade val="50000"/>
                    <a:satMod val="200000"/>
                  </a:srgbClr>
                </a:solidFill>
                <a:effectLst/>
                <a:latin typeface="Gill Sans MT"/>
              </a:defRPr>
            </a:lvl1pPr>
            <a:extLst/>
          </a:lstStyle>
          <a:p>
            <a:pPr>
              <a:defRPr/>
            </a:pPr>
            <a:fld id="{A69C6833-179E-40BD-905C-4F4D357B9EF2}" type="slidenum">
              <a:rPr lang="fr-FR"/>
              <a:pPr>
                <a:defRPr/>
              </a:pPr>
              <a:t>‹N°›</a:t>
            </a:fld>
            <a:endParaRPr lang="fr-FR"/>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142976" y="1000108"/>
            <a:ext cx="7853881" cy="4893647"/>
          </a:xfrm>
          <a:prstGeom prst="rect">
            <a:avLst/>
          </a:prstGeom>
          <a:noFill/>
          <a:ln w="9525" algn="ctr">
            <a:noFill/>
            <a:miter lim="800000"/>
            <a:headEnd/>
            <a:tailEnd/>
          </a:ln>
          <a:effectLst/>
        </p:spPr>
        <p:txBody>
          <a:bodyPr wrap="none">
            <a:spAutoFit/>
          </a:bodyPr>
          <a:lstStyle/>
          <a:p>
            <a:pPr algn="ctr">
              <a:defRPr/>
            </a:pPr>
            <a:r>
              <a:rPr lang="fr-FR" sz="44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Report </a:t>
            </a:r>
            <a:r>
              <a:rPr lang="fr-FR" sz="4400" u="none"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from</a:t>
            </a:r>
            <a:r>
              <a:rPr lang="fr-FR" sz="44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fr-FR" sz="4400" u="none"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northern</a:t>
            </a:r>
            <a:r>
              <a:rPr lang="fr-FR" sz="44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fr-FR" sz="4400" u="none"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sub</a:t>
            </a:r>
            <a:r>
              <a:rPr lang="fr-FR" sz="44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r>
              <a:rPr lang="fr-FR" sz="4400" u="none"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region</a:t>
            </a:r>
            <a:endParaRPr lang="fr-FR" sz="44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44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endPar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defRPr/>
            </a:pPr>
            <a:r>
              <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Pretoria </a:t>
            </a:r>
            <a:r>
              <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22-27 </a:t>
            </a:r>
            <a:r>
              <a:rPr lang="fr-FR" sz="280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september</a:t>
            </a:r>
            <a:r>
              <a:rPr lang="fr-FR" sz="280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2014</a:t>
            </a:r>
          </a:p>
          <a:p>
            <a:pPr algn="ctr">
              <a:defRPr/>
            </a:pPr>
            <a:r>
              <a:rPr lang="fr-FR" sz="28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Hassan </a:t>
            </a:r>
            <a:r>
              <a:rPr lang="fr-FR" sz="2800" u="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HADDOUCH</a:t>
            </a:r>
            <a:endParaRPr lang="fr-FR" sz="2800" u="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571604" y="1142984"/>
            <a:ext cx="7072361" cy="3970318"/>
          </a:xfrm>
          <a:prstGeom prst="rect">
            <a:avLst/>
          </a:prstGeom>
          <a:noFill/>
          <a:ln w="9525" algn="ctr">
            <a:noFill/>
            <a:miter lim="800000"/>
            <a:headEnd/>
            <a:tailEnd/>
          </a:ln>
          <a:effectLst/>
        </p:spPr>
        <p:txBody>
          <a:bodyPr wrap="square">
            <a:spAutoFit/>
          </a:bodyPr>
          <a:lstStyle/>
          <a:p>
            <a:pPr>
              <a:buFont typeface="Wingdings" pitchFamily="2" charset="2"/>
              <a:buChar char="q"/>
              <a:defRPr/>
            </a:pPr>
            <a:r>
              <a:rPr lang="en-GB" sz="2800" dirty="0"/>
              <a:t>RA-I Sub-regional WIGOS/WIS workshop for North Africa was held in Casablanca, Morocco 18 to 21 November </a:t>
            </a:r>
            <a:r>
              <a:rPr lang="en-GB" sz="2800" dirty="0" smtClean="0"/>
              <a:t>2013</a:t>
            </a:r>
          </a:p>
          <a:p>
            <a:pPr>
              <a:buFont typeface="Wingdings" pitchFamily="2" charset="2"/>
              <a:buChar char="q"/>
              <a:defRPr/>
            </a:pPr>
            <a:r>
              <a:rPr lang="en-US" sz="2800" dirty="0"/>
              <a:t>including Training on Marine </a:t>
            </a:r>
            <a:r>
              <a:rPr lang="en-US" sz="2800" dirty="0" smtClean="0"/>
              <a:t>Instrumentation</a:t>
            </a:r>
          </a:p>
          <a:p>
            <a:pPr>
              <a:buFont typeface="Wingdings" pitchFamily="2" charset="2"/>
              <a:buChar char="q"/>
              <a:defRPr/>
            </a:pPr>
            <a:endParaRPr lang="en-US" sz="2800" dirty="0"/>
          </a:p>
          <a:p>
            <a:pPr>
              <a:buFont typeface="Wingdings" pitchFamily="2" charset="2"/>
              <a:buChar char="q"/>
              <a:defRPr/>
            </a:pPr>
            <a:endParaRPr lang="en-US" sz="2800" dirty="0" smtClean="0"/>
          </a:p>
          <a:p>
            <a:pPr>
              <a:buFont typeface="Wingdings" pitchFamily="2" charset="2"/>
              <a:buChar char="q"/>
              <a:defRPr/>
            </a:pPr>
            <a:r>
              <a:rPr lang="en-GB" sz="2800" dirty="0"/>
              <a:t>this </a:t>
            </a:r>
            <a:r>
              <a:rPr lang="en-GB" sz="2800" dirty="0" smtClean="0"/>
              <a:t>workshop aimed </a:t>
            </a:r>
            <a:r>
              <a:rPr lang="en-GB" sz="2800" dirty="0"/>
              <a:t>to provide information on WIGOS and </a:t>
            </a:r>
            <a:r>
              <a:rPr lang="en-GB" sz="2800" dirty="0" smtClean="0"/>
              <a:t>WIS</a:t>
            </a:r>
            <a:endParaRPr lang="en-US" sz="2800" dirty="0" smtClean="0"/>
          </a:p>
          <a:p>
            <a:pPr>
              <a:buFont typeface="Wingdings" pitchFamily="2" charset="2"/>
              <a:buChar char="q"/>
              <a:defRPr/>
            </a:pPr>
            <a:endParaRPr lang="fr-FR" sz="2800" u="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428728" y="1164134"/>
            <a:ext cx="7072361" cy="5693866"/>
          </a:xfrm>
          <a:prstGeom prst="rect">
            <a:avLst/>
          </a:prstGeom>
          <a:noFill/>
          <a:ln w="9525" algn="ctr">
            <a:noFill/>
            <a:miter lim="800000"/>
            <a:headEnd/>
            <a:tailEnd/>
          </a:ln>
          <a:effectLst/>
        </p:spPr>
        <p:txBody>
          <a:bodyPr wrap="square">
            <a:spAutoFit/>
          </a:bodyPr>
          <a:lstStyle/>
          <a:p>
            <a:r>
              <a:rPr lang="en-GB" sz="2800" dirty="0"/>
              <a:t> </a:t>
            </a:r>
            <a:endParaRPr lang="fr-FR" sz="2800" dirty="0"/>
          </a:p>
          <a:p>
            <a:pPr>
              <a:buFont typeface="Wingdings" pitchFamily="2" charset="2"/>
              <a:buChar char="q"/>
            </a:pPr>
            <a:r>
              <a:rPr lang="en-GB" sz="2800" dirty="0"/>
              <a:t>Mr D. Thomas: WIS – The WMO Information System: Global status of implementation.</a:t>
            </a:r>
            <a:endParaRPr lang="fr-FR" sz="2800" dirty="0"/>
          </a:p>
          <a:p>
            <a:endParaRPr lang="fr-FR" sz="2800" dirty="0"/>
          </a:p>
          <a:p>
            <a:pPr>
              <a:buFont typeface="Wingdings" pitchFamily="2" charset="2"/>
              <a:buChar char="q"/>
            </a:pPr>
            <a:r>
              <a:rPr lang="en-GB" sz="2800" dirty="0"/>
              <a:t>Mr D. Thomas: The WMO Information System (WIS), Overview of Discovery, Access, and Retrieval (DAR) in the WMO Information System (WIS</a:t>
            </a:r>
            <a:r>
              <a:rPr lang="en-GB" sz="2800" dirty="0" smtClean="0"/>
              <a:t>).</a:t>
            </a:r>
          </a:p>
          <a:p>
            <a:endParaRPr lang="fr-FR" sz="2800" dirty="0"/>
          </a:p>
          <a:p>
            <a:pPr>
              <a:buFont typeface="Wingdings" pitchFamily="2" charset="2"/>
              <a:buChar char="q"/>
            </a:pPr>
            <a:r>
              <a:rPr lang="en-GB" sz="2800" dirty="0"/>
              <a:t> </a:t>
            </a:r>
            <a:r>
              <a:rPr lang="en-GB" sz="2800" dirty="0" smtClean="0"/>
              <a:t>Dr </a:t>
            </a:r>
            <a:r>
              <a:rPr lang="en-GB" sz="2800" dirty="0"/>
              <a:t>A. </a:t>
            </a:r>
            <a:r>
              <a:rPr lang="en-GB" sz="2800" dirty="0" err="1"/>
              <a:t>Makarau</a:t>
            </a:r>
            <a:r>
              <a:rPr lang="en-GB" sz="2800" dirty="0"/>
              <a:t>, Chair of the RA I Task Team on WIGOS: RA I WIGOS implementation plan preparations: Status Report.</a:t>
            </a:r>
            <a:endParaRPr lang="fr-FR" sz="2800" dirty="0"/>
          </a:p>
          <a:p>
            <a:r>
              <a:rPr lang="en-GB" sz="2800" dirty="0"/>
              <a:t>  </a:t>
            </a:r>
            <a:endParaRPr lang="fr-FR" sz="2800" dirty="0"/>
          </a:p>
        </p:txBody>
      </p:sp>
      <p:sp>
        <p:nvSpPr>
          <p:cNvPr id="3" name="ZoneTexte 2"/>
          <p:cNvSpPr txBox="1"/>
          <p:nvPr/>
        </p:nvSpPr>
        <p:spPr>
          <a:xfrm>
            <a:off x="2357422" y="285728"/>
            <a:ext cx="4929222" cy="769441"/>
          </a:xfrm>
          <a:prstGeom prst="rect">
            <a:avLst/>
          </a:prstGeom>
          <a:noFill/>
        </p:spPr>
        <p:txBody>
          <a:bodyPr wrap="square" rtlCol="0">
            <a:spAutoFit/>
          </a:bodyPr>
          <a:lstStyle/>
          <a:p>
            <a:r>
              <a:rPr lang="en-US" sz="4400" dirty="0" smtClean="0">
                <a:solidFill>
                  <a:schemeClr val="accent5">
                    <a:lumMod val="75000"/>
                  </a:schemeClr>
                </a:solidFill>
              </a:rPr>
              <a:t>WIS Presentations</a:t>
            </a:r>
            <a:endParaRPr lang="en-US" sz="4400" dirty="0">
              <a:solidFill>
                <a:schemeClr val="accent5">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428728" y="1164134"/>
            <a:ext cx="7072361" cy="5262979"/>
          </a:xfrm>
          <a:prstGeom prst="rect">
            <a:avLst/>
          </a:prstGeom>
          <a:noFill/>
          <a:ln w="9525" algn="ctr">
            <a:noFill/>
            <a:miter lim="800000"/>
            <a:headEnd/>
            <a:tailEnd/>
          </a:ln>
          <a:effectLst/>
        </p:spPr>
        <p:txBody>
          <a:bodyPr wrap="square">
            <a:spAutoFit/>
          </a:bodyPr>
          <a:lstStyle/>
          <a:p>
            <a:r>
              <a:rPr lang="en-GB" sz="2800" dirty="0"/>
              <a:t> </a:t>
            </a:r>
            <a:endParaRPr lang="fr-FR" sz="2800" dirty="0"/>
          </a:p>
          <a:p>
            <a:pPr>
              <a:buFont typeface="Wingdings" pitchFamily="2" charset="2"/>
              <a:buChar char="q"/>
            </a:pPr>
            <a:r>
              <a:rPr lang="en-GB" sz="2800" dirty="0"/>
              <a:t>The participants of Algeria, Egypt, Libya, Morocco, and Tunisia made presentations on the status of the observing networks, and the telecommunication and data transmissions systems as well as their preparation for the implementation of the WMO Information Systems (WIS) in their respective countries</a:t>
            </a:r>
            <a:r>
              <a:rPr lang="en-GB" sz="2800" dirty="0" smtClean="0"/>
              <a:t>.</a:t>
            </a:r>
          </a:p>
          <a:p>
            <a:pPr>
              <a:buFont typeface="Wingdings" pitchFamily="2" charset="2"/>
              <a:buChar char="q"/>
            </a:pPr>
            <a:r>
              <a:rPr lang="en-GB" sz="2800" dirty="0"/>
              <a:t>The situation in Libya was described as special due to the 2011 political unrest in this country</a:t>
            </a:r>
            <a:endParaRPr lang="fr-FR" sz="2800" dirty="0"/>
          </a:p>
          <a:p>
            <a:r>
              <a:rPr lang="en-GB" sz="2800" dirty="0"/>
              <a:t>  </a:t>
            </a:r>
            <a:endParaRPr lang="fr-FR" sz="2800" dirty="0"/>
          </a:p>
        </p:txBody>
      </p:sp>
      <p:sp>
        <p:nvSpPr>
          <p:cNvPr id="3" name="ZoneTexte 2"/>
          <p:cNvSpPr txBox="1"/>
          <p:nvPr/>
        </p:nvSpPr>
        <p:spPr>
          <a:xfrm>
            <a:off x="1142976" y="-24"/>
            <a:ext cx="7143800" cy="1446550"/>
          </a:xfrm>
          <a:prstGeom prst="rect">
            <a:avLst/>
          </a:prstGeom>
          <a:noFill/>
        </p:spPr>
        <p:txBody>
          <a:bodyPr wrap="square" rtlCol="0">
            <a:spAutoFit/>
          </a:bodyPr>
          <a:lstStyle/>
          <a:p>
            <a:r>
              <a:rPr lang="en-GB" sz="4400" b="1" dirty="0">
                <a:solidFill>
                  <a:schemeClr val="accent5">
                    <a:lumMod val="75000"/>
                  </a:schemeClr>
                </a:solidFill>
              </a:rPr>
              <a:t>Observing Systems in the Sub-region of North Africa</a:t>
            </a:r>
            <a:endParaRPr lang="fr-FR" sz="4400" dirty="0">
              <a:solidFill>
                <a:schemeClr val="accent5">
                  <a:lumMod val="7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285852" y="785794"/>
            <a:ext cx="7858148" cy="5693866"/>
          </a:xfrm>
          <a:prstGeom prst="rect">
            <a:avLst/>
          </a:prstGeom>
          <a:noFill/>
          <a:ln w="9525" algn="ctr">
            <a:noFill/>
            <a:miter lim="800000"/>
            <a:headEnd/>
            <a:tailEnd/>
          </a:ln>
          <a:effectLst/>
        </p:spPr>
        <p:txBody>
          <a:bodyPr wrap="square">
            <a:spAutoFit/>
          </a:bodyPr>
          <a:lstStyle/>
          <a:p>
            <a:r>
              <a:rPr lang="en-GB" sz="2800" dirty="0"/>
              <a:t> </a:t>
            </a:r>
            <a:endParaRPr lang="fr-FR" sz="2800" dirty="0"/>
          </a:p>
          <a:p>
            <a:r>
              <a:rPr lang="en-US" sz="2800" dirty="0"/>
              <a:t>The workshop made the following recommendations</a:t>
            </a:r>
            <a:r>
              <a:rPr lang="en-US" sz="2800" dirty="0" smtClean="0"/>
              <a:t>:</a:t>
            </a:r>
          </a:p>
          <a:p>
            <a:endParaRPr lang="fr-FR" sz="2800" dirty="0"/>
          </a:p>
          <a:p>
            <a:pPr>
              <a:buFont typeface="Wingdings" pitchFamily="2" charset="2"/>
              <a:buChar char="v"/>
            </a:pPr>
            <a:r>
              <a:rPr lang="en-US" sz="2800" dirty="0"/>
              <a:t> </a:t>
            </a:r>
            <a:r>
              <a:rPr lang="en-US" sz="2800" dirty="0" smtClean="0"/>
              <a:t>the </a:t>
            </a:r>
            <a:r>
              <a:rPr lang="en-US" sz="2800" dirty="0"/>
              <a:t>nomination of a WIS focal point in each country </a:t>
            </a:r>
            <a:r>
              <a:rPr lang="en-US" sz="2800" dirty="0" smtClean="0"/>
              <a:t>and </a:t>
            </a:r>
            <a:r>
              <a:rPr lang="en-US" sz="2800" dirty="0"/>
              <a:t>the establishment of WIS Task Team for RA I composed of one representative of each RA I sub-region and a representation of each GISC in Africa </a:t>
            </a:r>
            <a:endParaRPr lang="en-US" sz="2800" dirty="0" smtClean="0"/>
          </a:p>
          <a:p>
            <a:pPr>
              <a:buFont typeface="Wingdings" pitchFamily="2" charset="2"/>
              <a:buChar char="v"/>
            </a:pPr>
            <a:r>
              <a:rPr lang="en-GB" sz="2800" dirty="0" smtClean="0"/>
              <a:t>the </a:t>
            </a:r>
            <a:r>
              <a:rPr lang="en-GB" sz="2800" dirty="0"/>
              <a:t>organization of a workshop of the newly established RA I Task Team on WIS during the first quarter of  2014 </a:t>
            </a:r>
            <a:endParaRPr lang="fr-FR" sz="2800" dirty="0"/>
          </a:p>
          <a:p>
            <a:pPr>
              <a:buFont typeface="Wingdings" pitchFamily="2" charset="2"/>
              <a:buChar char="q"/>
            </a:pPr>
            <a:endParaRPr lang="fr-FR" sz="2800" dirty="0"/>
          </a:p>
        </p:txBody>
      </p:sp>
      <p:sp>
        <p:nvSpPr>
          <p:cNvPr id="3" name="ZoneTexte 2"/>
          <p:cNvSpPr txBox="1"/>
          <p:nvPr/>
        </p:nvSpPr>
        <p:spPr>
          <a:xfrm>
            <a:off x="1571604" y="214290"/>
            <a:ext cx="7143800" cy="769441"/>
          </a:xfrm>
          <a:prstGeom prst="rect">
            <a:avLst/>
          </a:prstGeom>
          <a:noFill/>
        </p:spPr>
        <p:txBody>
          <a:bodyPr wrap="square" rtlCol="0">
            <a:spAutoFit/>
          </a:bodyPr>
          <a:lstStyle/>
          <a:p>
            <a:r>
              <a:rPr lang="fr-FR" sz="4400" dirty="0" smtClean="0">
                <a:solidFill>
                  <a:schemeClr val="accent5">
                    <a:lumMod val="75000"/>
                  </a:schemeClr>
                </a:solidFill>
              </a:rPr>
              <a:t>Recommandations</a:t>
            </a:r>
            <a:endParaRPr lang="fr-FR" sz="4400" dirty="0">
              <a:solidFill>
                <a:schemeClr val="accent5">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61" name="Rectangle 61"/>
          <p:cNvSpPr>
            <a:spLocks noChangeArrowheads="1"/>
          </p:cNvSpPr>
          <p:nvPr/>
        </p:nvSpPr>
        <p:spPr bwMode="auto">
          <a:xfrm>
            <a:off x="1285852" y="785794"/>
            <a:ext cx="7858148" cy="954107"/>
          </a:xfrm>
          <a:prstGeom prst="rect">
            <a:avLst/>
          </a:prstGeom>
          <a:noFill/>
          <a:ln w="9525" algn="ctr">
            <a:noFill/>
            <a:miter lim="800000"/>
            <a:headEnd/>
            <a:tailEnd/>
          </a:ln>
          <a:effectLst/>
        </p:spPr>
        <p:txBody>
          <a:bodyPr wrap="square">
            <a:spAutoFit/>
          </a:bodyPr>
          <a:lstStyle/>
          <a:p>
            <a:r>
              <a:rPr lang="en-GB" sz="2800" dirty="0"/>
              <a:t> </a:t>
            </a:r>
            <a:endParaRPr lang="fr-FR" sz="2800" dirty="0"/>
          </a:p>
          <a:p>
            <a:pPr>
              <a:buFont typeface="Wingdings" pitchFamily="2" charset="2"/>
              <a:buChar char="q"/>
            </a:pPr>
            <a:endParaRPr lang="fr-FR" sz="2800" dirty="0"/>
          </a:p>
        </p:txBody>
      </p:sp>
      <p:sp>
        <p:nvSpPr>
          <p:cNvPr id="3" name="ZoneTexte 2"/>
          <p:cNvSpPr txBox="1"/>
          <p:nvPr/>
        </p:nvSpPr>
        <p:spPr>
          <a:xfrm>
            <a:off x="1785918" y="2643182"/>
            <a:ext cx="7143800" cy="769441"/>
          </a:xfrm>
          <a:prstGeom prst="rect">
            <a:avLst/>
          </a:prstGeom>
          <a:noFill/>
        </p:spPr>
        <p:txBody>
          <a:bodyPr wrap="square" rtlCol="0">
            <a:spAutoFit/>
          </a:bodyPr>
          <a:lstStyle/>
          <a:p>
            <a:r>
              <a:rPr lang="fr-FR" sz="4400" dirty="0" err="1" smtClean="0">
                <a:solidFill>
                  <a:schemeClr val="accent5">
                    <a:lumMod val="75000"/>
                  </a:schemeClr>
                </a:solidFill>
              </a:rPr>
              <a:t>Thank</a:t>
            </a:r>
            <a:r>
              <a:rPr lang="fr-FR" sz="4400" dirty="0" smtClean="0">
                <a:solidFill>
                  <a:schemeClr val="accent5">
                    <a:lumMod val="75000"/>
                  </a:schemeClr>
                </a:solidFill>
              </a:rPr>
              <a:t> </a:t>
            </a:r>
            <a:r>
              <a:rPr lang="fr-FR" sz="4400" dirty="0" err="1" smtClean="0">
                <a:solidFill>
                  <a:schemeClr val="accent5">
                    <a:lumMod val="75000"/>
                  </a:schemeClr>
                </a:solidFill>
              </a:rPr>
              <a:t>you</a:t>
            </a:r>
            <a:r>
              <a:rPr lang="fr-FR" sz="4400" dirty="0" smtClean="0">
                <a:solidFill>
                  <a:schemeClr val="accent5">
                    <a:lumMod val="75000"/>
                  </a:schemeClr>
                </a:solidFill>
              </a:rPr>
              <a:t> for </a:t>
            </a:r>
            <a:r>
              <a:rPr lang="fr-FR" sz="4400" dirty="0" err="1" smtClean="0">
                <a:solidFill>
                  <a:schemeClr val="accent5">
                    <a:lumMod val="75000"/>
                  </a:schemeClr>
                </a:solidFill>
              </a:rPr>
              <a:t>your</a:t>
            </a:r>
            <a:r>
              <a:rPr lang="fr-FR" sz="4400" dirty="0" smtClean="0">
                <a:solidFill>
                  <a:schemeClr val="accent5">
                    <a:lumMod val="75000"/>
                  </a:schemeClr>
                </a:solidFill>
              </a:rPr>
              <a:t> attention</a:t>
            </a:r>
            <a:endParaRPr lang="fr-FR" sz="4400" dirty="0">
              <a:solidFill>
                <a:schemeClr val="accent5">
                  <a:lumMod val="75000"/>
                </a:schemeClr>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Solstic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TotalTime>
  <Words>59</Words>
  <Application>Microsoft Office PowerPoint</Application>
  <PresentationFormat>Affichage à l'écran (4:3)</PresentationFormat>
  <Paragraphs>36</Paragraphs>
  <Slides>6</Slides>
  <Notes>0</Notes>
  <HiddenSlides>0</HiddenSlides>
  <MMClips>0</MMClips>
  <ScaleCrop>false</ScaleCrop>
  <HeadingPairs>
    <vt:vector size="4" baseType="variant">
      <vt:variant>
        <vt:lpstr>Thème</vt:lpstr>
      </vt:variant>
      <vt:variant>
        <vt:i4>1</vt:i4>
      </vt:variant>
      <vt:variant>
        <vt:lpstr>Titres des diapositives</vt:lpstr>
      </vt:variant>
      <vt:variant>
        <vt:i4>6</vt:i4>
      </vt:variant>
    </vt:vector>
  </HeadingPairs>
  <TitlesOfParts>
    <vt:vector size="7" baseType="lpstr">
      <vt:lpstr>1_Solstice</vt:lpstr>
      <vt:lpstr>Diapositive 1</vt:lpstr>
      <vt:lpstr>Diapositive 2</vt:lpstr>
      <vt:lpstr>Diapositive 3</vt:lpstr>
      <vt:lpstr>Diapositive 4</vt:lpstr>
      <vt:lpstr>Diapositive 5</vt:lpstr>
      <vt:lpstr>Diapositive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Hp</dc:creator>
  <cp:lastModifiedBy>Hp</cp:lastModifiedBy>
  <cp:revision>6</cp:revision>
  <dcterms:created xsi:type="dcterms:W3CDTF">2014-09-22T17:07:15Z</dcterms:created>
  <dcterms:modified xsi:type="dcterms:W3CDTF">2014-09-23T16:26:56Z</dcterms:modified>
</cp:coreProperties>
</file>