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 id="2147483725" r:id="rId3"/>
  </p:sldMasterIdLst>
  <p:notesMasterIdLst>
    <p:notesMasterId r:id="rId15"/>
  </p:notesMasterIdLst>
  <p:handoutMasterIdLst>
    <p:handoutMasterId r:id="rId16"/>
  </p:handoutMasterIdLst>
  <p:sldIdLst>
    <p:sldId id="263" r:id="rId4"/>
    <p:sldId id="271" r:id="rId5"/>
    <p:sldId id="285" r:id="rId6"/>
    <p:sldId id="281" r:id="rId7"/>
    <p:sldId id="283" r:id="rId8"/>
    <p:sldId id="289" r:id="rId9"/>
    <p:sldId id="287" r:id="rId10"/>
    <p:sldId id="291" r:id="rId11"/>
    <p:sldId id="290" r:id="rId12"/>
    <p:sldId id="286" r:id="rId13"/>
    <p:sldId id="282" r:id="rId14"/>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33CC"/>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96" autoAdjust="0"/>
    <p:restoredTop sz="94617" autoAdjust="0"/>
  </p:normalViewPr>
  <p:slideViewPr>
    <p:cSldViewPr>
      <p:cViewPr varScale="1">
        <p:scale>
          <a:sx n="91" d="100"/>
          <a:sy n="91" d="100"/>
        </p:scale>
        <p:origin x="-762"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38764453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31291904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33011040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41860166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9519144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1548731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5124572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6700511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10108140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3019147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solidFill>
                  <a:srgbClr val="000000"/>
                </a:solidFill>
              </a:rPr>
              <a:t>test footer</a:t>
            </a:r>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solidFill>
                  <a:srgbClr val="000000"/>
                </a:solidFill>
              </a:rPr>
              <a:pPr/>
              <a:t>‹#›</a:t>
            </a:fld>
            <a:endParaRPr lang="en-GB" altLang="en-US">
              <a:solidFill>
                <a:srgbClr val="000000"/>
              </a:solidFill>
            </a:endParaRPr>
          </a:p>
        </p:txBody>
      </p:sp>
    </p:spTree>
    <p:extLst>
      <p:ext uri="{BB962C8B-B14F-4D97-AF65-F5344CB8AC3E}">
        <p14:creationId xmlns:p14="http://schemas.microsoft.com/office/powerpoint/2010/main" val="2055499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ft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solidFill>
                  <a:srgbClr val="000000"/>
                </a:solidFill>
              </a:rPr>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solidFill>
                  <a:srgbClr val="000000"/>
                </a:solidFill>
              </a:rPr>
              <a:pPr/>
              <a:t>‹#›</a:t>
            </a:fld>
            <a:endParaRPr lang="en-GB" altLang="en-US">
              <a:solidFill>
                <a:srgbClr val="000000"/>
              </a:solidFill>
            </a:endParaRPr>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solidFill>
                  <a:srgbClr val="000000"/>
                </a:solidFill>
                <a:cs typeface="Arial" charset="0"/>
              </a:rPr>
              <a:t>www.wmo.int</a:t>
            </a:r>
          </a:p>
        </p:txBody>
      </p:sp>
    </p:spTree>
    <p:extLst>
      <p:ext uri="{BB962C8B-B14F-4D97-AF65-F5344CB8AC3E}">
        <p14:creationId xmlns:p14="http://schemas.microsoft.com/office/powerpoint/2010/main" val="176961969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www.wmo.int/pages/prog/www/TEM/EMEEW-IO/documents.html" TargetMode="External"/><Relationship Id="rId2" Type="http://schemas.openxmlformats.org/officeDocument/2006/relationships/hyperlink" Target="http://www.wmo.int/pages/prog/www/TEM/CM-GTS-IO/documents.html"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Cooperation with UNESCO IOC Summary</a:t>
            </a:r>
            <a:br>
              <a:rPr lang="en-GB" altLang="en-US" dirty="0" smtClean="0"/>
            </a:br>
            <a:r>
              <a:rPr lang="en-GB" altLang="en-US" dirty="0" smtClean="0"/>
              <a:t>July 2014</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Co-chair, OPAG-ISS</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smtClean="0">
                <a:latin typeface="Arial"/>
                <a:ea typeface="+mj-ea"/>
                <a:cs typeface="Arial"/>
              </a:rPr>
              <a:t>OBS/WIS</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altLang="ja-JP" dirty="0" smtClean="0"/>
              <a:t>Background - 1</a:t>
            </a:r>
            <a:endParaRPr lang="en-GB" dirty="0"/>
          </a:p>
        </p:txBody>
      </p:sp>
      <p:sp>
        <p:nvSpPr>
          <p:cNvPr id="3" name="Content Placeholder 2"/>
          <p:cNvSpPr>
            <a:spLocks noGrp="1"/>
          </p:cNvSpPr>
          <p:nvPr>
            <p:ph idx="1"/>
          </p:nvPr>
        </p:nvSpPr>
        <p:spPr/>
        <p:txBody>
          <a:bodyPr/>
          <a:lstStyle/>
          <a:p>
            <a:r>
              <a:rPr lang="en-GB" altLang="ja-JP" dirty="0"/>
              <a:t>General </a:t>
            </a:r>
            <a:r>
              <a:rPr lang="en-GB" altLang="ja-JP" dirty="0" smtClean="0"/>
              <a:t>summary: CBS-13 </a:t>
            </a:r>
            <a:r>
              <a:rPr lang="en-GB" altLang="ja-JP" dirty="0"/>
              <a:t>(2005) </a:t>
            </a:r>
            <a:endParaRPr lang="ja-JP" altLang="ja-JP" dirty="0"/>
          </a:p>
          <a:p>
            <a:r>
              <a:rPr lang="en-GB" altLang="ja-JP" dirty="0"/>
              <a:t>1.5</a:t>
            </a:r>
            <a:r>
              <a:rPr lang="en-GB" altLang="ja-JP" sz="900" dirty="0"/>
              <a:t>	</a:t>
            </a:r>
            <a:r>
              <a:rPr lang="en-GB" altLang="ja-JP" u="sng" dirty="0"/>
              <a:t>The Secretary-General</a:t>
            </a:r>
            <a:r>
              <a:rPr lang="en-GB" altLang="ja-JP" sz="900" dirty="0"/>
              <a:t> noted</a:t>
            </a:r>
            <a:r>
              <a:rPr lang="en-GB" altLang="ja-JP" sz="900" u="sng" dirty="0"/>
              <a:t> </a:t>
            </a:r>
            <a:r>
              <a:rPr lang="en-GB" altLang="ja-JP" sz="900" dirty="0"/>
              <a:t>several major events and developments of importance to CBS which had taken place since the last session. He particularly emphasized the dramatic impact of natural disasters, which led to extreme suffering, such as the Indian Ocean tsunami.  </a:t>
            </a:r>
            <a:r>
              <a:rPr lang="en-GB" altLang="ja-JP" sz="900" u="sng" dirty="0"/>
              <a:t>He </a:t>
            </a:r>
            <a:r>
              <a:rPr lang="en-GB" altLang="ja-JP" u="sng" dirty="0"/>
              <a:t>drew attention to the </a:t>
            </a:r>
            <a:r>
              <a:rPr lang="en-GB" altLang="ja-JP" u="sng" dirty="0" smtClean="0"/>
              <a:t>tremendous </a:t>
            </a:r>
            <a:r>
              <a:rPr lang="en-GB" altLang="ja-JP" u="sng" dirty="0"/>
              <a:t>potential of the WMO Global Telecommunication System (GTS)</a:t>
            </a:r>
            <a:r>
              <a:rPr lang="en-GB" altLang="ja-JP" dirty="0"/>
              <a:t>, </a:t>
            </a:r>
            <a:r>
              <a:rPr lang="en-GB" altLang="ja-JP" sz="900" dirty="0"/>
              <a:t>already used by the Tsunami Warning System in the Pacific Ocean, for the timely and reliable exchange of warnings and messages beyond the strict domain of weather, climate and water.  </a:t>
            </a:r>
            <a:r>
              <a:rPr lang="en-GB" altLang="ja-JP" u="sng" dirty="0"/>
              <a:t>He said that WMO was actively joining forces </a:t>
            </a:r>
            <a:r>
              <a:rPr lang="en-GB" altLang="ja-JP" sz="900" dirty="0"/>
              <a:t>with other key agencies of the United Nations system and,</a:t>
            </a:r>
            <a:r>
              <a:rPr lang="en-GB" altLang="ja-JP" dirty="0"/>
              <a:t> </a:t>
            </a:r>
            <a:r>
              <a:rPr lang="en-GB" altLang="ja-JP" u="sng" dirty="0"/>
              <a:t>in particular, the </a:t>
            </a:r>
            <a:r>
              <a:rPr lang="en-GB" altLang="ja-JP" sz="900" u="sng" dirty="0"/>
              <a:t>Intergovernmental Oceanographic Commission (</a:t>
            </a:r>
            <a:r>
              <a:rPr lang="en-GB" altLang="ja-JP" u="sng" dirty="0"/>
              <a:t>IOC</a:t>
            </a:r>
            <a:r>
              <a:rPr lang="en-GB" altLang="ja-JP" sz="900" u="sng" dirty="0"/>
              <a:t>)</a:t>
            </a:r>
            <a:r>
              <a:rPr lang="en-GB" altLang="ja-JP" u="sng" dirty="0"/>
              <a:t> of the </a:t>
            </a:r>
            <a:r>
              <a:rPr lang="en-GB" altLang="ja-JP" sz="900" u="sng" dirty="0"/>
              <a:t>United Nations Educational Scientific and Cultural Organization (</a:t>
            </a:r>
            <a:r>
              <a:rPr lang="en-GB" altLang="ja-JP" u="sng" dirty="0"/>
              <a:t>UNESCO</a:t>
            </a:r>
            <a:r>
              <a:rPr lang="en-GB" altLang="ja-JP" sz="900" u="sng" dirty="0"/>
              <a:t>)</a:t>
            </a:r>
            <a:r>
              <a:rPr lang="en-GB" altLang="ja-JP" u="sng" dirty="0"/>
              <a:t>, in ensuring that a tsunami warning system become a reality in the Indian Ocean and </a:t>
            </a:r>
            <a:r>
              <a:rPr lang="en-GB" altLang="ja-JP" u="sng" dirty="0">
                <a:solidFill>
                  <a:srgbClr val="FF0000"/>
                </a:solidFill>
              </a:rPr>
              <a:t>other regions</a:t>
            </a:r>
            <a:r>
              <a:rPr lang="en-GB" altLang="ja-JP" u="sng" dirty="0"/>
              <a:t> at risk</a:t>
            </a:r>
            <a:r>
              <a:rPr lang="en-GB" altLang="ja-JP" sz="900" u="sng" dirty="0"/>
              <a:t>.</a:t>
            </a:r>
            <a:r>
              <a:rPr lang="en-GB" altLang="ja-JP" sz="900" dirty="0"/>
              <a:t>  In that connection, the Commission’s contribution was crucial including that of the National Disaster Prevention and Mitigation (DPM) Programme for the further enhancement of Emergency Response Activities (ERA) procedures for events such as smoke, volcanic ash, chemicals, vector-borne diseases and locust swarms.</a:t>
            </a:r>
            <a:endParaRPr lang="ja-JP" altLang="ja-JP" sz="900" dirty="0"/>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2</a:t>
            </a:fld>
            <a:endParaRPr lang="en-GB" altLang="en-US"/>
          </a:p>
        </p:txBody>
      </p:sp>
    </p:spTree>
    <p:extLst>
      <p:ext uri="{BB962C8B-B14F-4D97-AF65-F5344CB8AC3E}">
        <p14:creationId xmlns:p14="http://schemas.microsoft.com/office/powerpoint/2010/main" val="219847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Four </a:t>
            </a:r>
            <a:r>
              <a:rPr kumimoji="1" lang="en-US" altLang="ja-JP" dirty="0" smtClean="0"/>
              <a:t>ICGs </a:t>
            </a:r>
            <a:r>
              <a:rPr kumimoji="1" lang="en-US" altLang="ja-JP" sz="2400" dirty="0" smtClean="0"/>
              <a:t>(Intergovernmental </a:t>
            </a:r>
            <a:r>
              <a:rPr kumimoji="1" lang="en-US" altLang="ja-JP" sz="2400" dirty="0"/>
              <a:t>Coordination </a:t>
            </a:r>
            <a:r>
              <a:rPr kumimoji="1" lang="en-US" altLang="ja-JP" sz="2400" dirty="0" smtClean="0"/>
              <a:t>Group)</a:t>
            </a:r>
            <a:endParaRPr kumimoji="1" lang="ja-JP" altLang="en-US" sz="2400"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3</a:t>
            </a:fld>
            <a:endParaRPr lang="en-GB" altLang="en-U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196752"/>
            <a:ext cx="8572267" cy="4279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円/楕円 5"/>
          <p:cNvSpPr/>
          <p:nvPr/>
        </p:nvSpPr>
        <p:spPr>
          <a:xfrm rot="736315">
            <a:off x="352514" y="2156492"/>
            <a:ext cx="1628528" cy="1044118"/>
          </a:xfrm>
          <a:prstGeom prst="ellipse">
            <a:avLst/>
          </a:prstGeom>
          <a:solidFill>
            <a:srgbClr val="FF0000">
              <a:alpha val="49000"/>
            </a:srgb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p:cNvSpPr/>
          <p:nvPr/>
        </p:nvSpPr>
        <p:spPr>
          <a:xfrm>
            <a:off x="467544" y="2463279"/>
            <a:ext cx="1800200" cy="461665"/>
          </a:xfrm>
          <a:prstGeom prst="rect">
            <a:avLst/>
          </a:prstGeom>
        </p:spPr>
        <p:txBody>
          <a:bodyPr wrap="square">
            <a:spAutoFit/>
          </a:bodyPr>
          <a:lstStyle/>
          <a:p>
            <a:r>
              <a:rPr lang="en-US" altLang="ja-JP" dirty="0">
                <a:solidFill>
                  <a:schemeClr val="bg1"/>
                </a:solidFill>
                <a:effectLst>
                  <a:outerShdw blurRad="38100" dist="38100" dir="2700000" algn="tl">
                    <a:srgbClr val="000000">
                      <a:alpha val="43137"/>
                    </a:srgbClr>
                  </a:outerShdw>
                </a:effectLst>
              </a:rPr>
              <a:t>NEAMTWS</a:t>
            </a:r>
            <a:endParaRPr lang="ja-JP" altLang="en-US" dirty="0">
              <a:solidFill>
                <a:schemeClr val="bg1"/>
              </a:solidFill>
              <a:effectLst>
                <a:outerShdw blurRad="38100" dist="38100" dir="2700000" algn="tl">
                  <a:srgbClr val="000000">
                    <a:alpha val="43137"/>
                  </a:srgbClr>
                </a:outerShdw>
              </a:effectLst>
            </a:endParaRPr>
          </a:p>
        </p:txBody>
      </p:sp>
      <p:sp>
        <p:nvSpPr>
          <p:cNvPr id="8" name="円/楕円 7"/>
          <p:cNvSpPr/>
          <p:nvPr/>
        </p:nvSpPr>
        <p:spPr>
          <a:xfrm rot="1384203">
            <a:off x="1763688" y="3248978"/>
            <a:ext cx="1872208" cy="1476166"/>
          </a:xfrm>
          <a:prstGeom prst="ellipse">
            <a:avLst/>
          </a:prstGeom>
          <a:solidFill>
            <a:srgbClr val="FF0000">
              <a:alpha val="49000"/>
            </a:srgb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p:cNvSpPr/>
          <p:nvPr/>
        </p:nvSpPr>
        <p:spPr>
          <a:xfrm>
            <a:off x="1768138" y="3792234"/>
            <a:ext cx="1800200" cy="461665"/>
          </a:xfrm>
          <a:prstGeom prst="rect">
            <a:avLst/>
          </a:prstGeom>
        </p:spPr>
        <p:txBody>
          <a:bodyPr wrap="square">
            <a:spAutoFit/>
          </a:bodyPr>
          <a:lstStyle/>
          <a:p>
            <a:r>
              <a:rPr lang="en-US" altLang="ja-JP" dirty="0" smtClean="0">
                <a:solidFill>
                  <a:schemeClr val="bg1"/>
                </a:solidFill>
                <a:effectLst>
                  <a:outerShdw blurRad="38100" dist="38100" dir="2700000" algn="tl">
                    <a:srgbClr val="000000">
                      <a:alpha val="43137"/>
                    </a:srgbClr>
                  </a:outerShdw>
                </a:effectLst>
              </a:rPr>
              <a:t>IOTWS</a:t>
            </a:r>
            <a:endParaRPr lang="ja-JP" altLang="en-US" dirty="0">
              <a:solidFill>
                <a:schemeClr val="bg1"/>
              </a:solidFill>
              <a:effectLst>
                <a:outerShdw blurRad="38100" dist="38100" dir="2700000" algn="tl">
                  <a:srgbClr val="000000">
                    <a:alpha val="43137"/>
                  </a:srgbClr>
                </a:outerShdw>
              </a:effectLst>
            </a:endParaRPr>
          </a:p>
        </p:txBody>
      </p:sp>
      <p:sp>
        <p:nvSpPr>
          <p:cNvPr id="10" name="円/楕円 9"/>
          <p:cNvSpPr/>
          <p:nvPr/>
        </p:nvSpPr>
        <p:spPr>
          <a:xfrm rot="1388317">
            <a:off x="3578433" y="2389864"/>
            <a:ext cx="3296882" cy="2471359"/>
          </a:xfrm>
          <a:prstGeom prst="ellipse">
            <a:avLst/>
          </a:prstGeom>
          <a:solidFill>
            <a:srgbClr val="FF0000">
              <a:alpha val="49000"/>
            </a:srgb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4326774" y="3330568"/>
            <a:ext cx="1800200" cy="461665"/>
          </a:xfrm>
          <a:prstGeom prst="rect">
            <a:avLst/>
          </a:prstGeom>
        </p:spPr>
        <p:txBody>
          <a:bodyPr wrap="square">
            <a:spAutoFit/>
          </a:bodyPr>
          <a:lstStyle/>
          <a:p>
            <a:r>
              <a:rPr lang="en-US" altLang="ja-JP" dirty="0">
                <a:solidFill>
                  <a:schemeClr val="bg1"/>
                </a:solidFill>
                <a:effectLst>
                  <a:outerShdw blurRad="38100" dist="38100" dir="2700000" algn="tl">
                    <a:srgbClr val="000000">
                      <a:alpha val="43137"/>
                    </a:srgbClr>
                  </a:outerShdw>
                </a:effectLst>
              </a:rPr>
              <a:t>P</a:t>
            </a:r>
            <a:r>
              <a:rPr lang="en-US" altLang="ja-JP" dirty="0" smtClean="0">
                <a:solidFill>
                  <a:schemeClr val="bg1"/>
                </a:solidFill>
                <a:effectLst>
                  <a:outerShdw blurRad="38100" dist="38100" dir="2700000" algn="tl">
                    <a:srgbClr val="000000">
                      <a:alpha val="43137"/>
                    </a:srgbClr>
                  </a:outerShdw>
                </a:effectLst>
              </a:rPr>
              <a:t>TWS</a:t>
            </a:r>
            <a:endParaRPr lang="ja-JP" altLang="en-US" dirty="0">
              <a:solidFill>
                <a:schemeClr val="bg1"/>
              </a:solidFill>
              <a:effectLst>
                <a:outerShdw blurRad="38100" dist="38100" dir="2700000" algn="tl">
                  <a:srgbClr val="000000">
                    <a:alpha val="43137"/>
                  </a:srgbClr>
                </a:outerShdw>
              </a:effectLst>
            </a:endParaRPr>
          </a:p>
        </p:txBody>
      </p:sp>
      <p:sp>
        <p:nvSpPr>
          <p:cNvPr id="15" name="円/楕円 14"/>
          <p:cNvSpPr/>
          <p:nvPr/>
        </p:nvSpPr>
        <p:spPr>
          <a:xfrm>
            <a:off x="6732240" y="2708921"/>
            <a:ext cx="1152128" cy="852480"/>
          </a:xfrm>
          <a:prstGeom prst="ellipse">
            <a:avLst/>
          </a:prstGeom>
          <a:solidFill>
            <a:srgbClr val="FF0000">
              <a:alpha val="49000"/>
            </a:srgb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732240" y="2780928"/>
            <a:ext cx="1800200" cy="830997"/>
          </a:xfrm>
          <a:prstGeom prst="rect">
            <a:avLst/>
          </a:prstGeom>
        </p:spPr>
        <p:txBody>
          <a:bodyPr wrap="square">
            <a:spAutoFit/>
          </a:bodyPr>
          <a:lstStyle/>
          <a:p>
            <a:pPr>
              <a:spcBef>
                <a:spcPts val="0"/>
              </a:spcBef>
            </a:pPr>
            <a:r>
              <a:rPr lang="en-US" altLang="ja-JP" dirty="0" smtClean="0">
                <a:solidFill>
                  <a:schemeClr val="bg1"/>
                </a:solidFill>
                <a:effectLst>
                  <a:outerShdw blurRad="38100" dist="38100" dir="2700000" algn="tl">
                    <a:srgbClr val="000000">
                      <a:alpha val="43137"/>
                    </a:srgbClr>
                  </a:outerShdw>
                </a:effectLst>
              </a:rPr>
              <a:t>CARIBE</a:t>
            </a:r>
          </a:p>
          <a:p>
            <a:pPr>
              <a:spcBef>
                <a:spcPts val="0"/>
              </a:spcBef>
            </a:pPr>
            <a:r>
              <a:rPr lang="en-US" altLang="ja-JP" dirty="0">
                <a:solidFill>
                  <a:schemeClr val="bg1"/>
                </a:solidFill>
                <a:effectLst>
                  <a:outerShdw blurRad="38100" dist="38100" dir="2700000" algn="tl">
                    <a:srgbClr val="000000">
                      <a:alpha val="43137"/>
                    </a:srgbClr>
                  </a:outerShdw>
                </a:effectLst>
              </a:rPr>
              <a:t>E</a:t>
            </a:r>
            <a:r>
              <a:rPr lang="en-US" altLang="ja-JP" dirty="0" smtClean="0">
                <a:solidFill>
                  <a:schemeClr val="bg1"/>
                </a:solidFill>
                <a:effectLst>
                  <a:outerShdw blurRad="38100" dist="38100" dir="2700000" algn="tl">
                    <a:srgbClr val="000000">
                      <a:alpha val="43137"/>
                    </a:srgbClr>
                  </a:outerShdw>
                </a:effectLst>
              </a:rPr>
              <a:t>WS</a:t>
            </a:r>
            <a:endParaRPr lang="ja-JP" altLang="en-US" dirty="0">
              <a:solidFill>
                <a:schemeClr val="bg1"/>
              </a:solidFill>
              <a:effectLst>
                <a:outerShdw blurRad="38100" dist="38100" dir="2700000" algn="tl">
                  <a:srgbClr val="000000">
                    <a:alpha val="43137"/>
                  </a:srgbClr>
                </a:outerShdw>
              </a:effectLst>
            </a:endParaRPr>
          </a:p>
        </p:txBody>
      </p:sp>
      <p:sp>
        <p:nvSpPr>
          <p:cNvPr id="17" name="テキスト ボックス 16"/>
          <p:cNvSpPr txBox="1"/>
          <p:nvPr/>
        </p:nvSpPr>
        <p:spPr>
          <a:xfrm>
            <a:off x="844421" y="5631631"/>
            <a:ext cx="6607899" cy="461665"/>
          </a:xfrm>
          <a:prstGeom prst="rect">
            <a:avLst/>
          </a:prstGeom>
          <a:noFill/>
        </p:spPr>
        <p:txBody>
          <a:bodyPr wrap="none" rtlCol="0">
            <a:spAutoFit/>
          </a:bodyPr>
          <a:lstStyle/>
          <a:p>
            <a:r>
              <a:rPr kumimoji="1" lang="en-US" altLang="ja-JP" dirty="0" smtClean="0"/>
              <a:t>PTWS, IOTWS, CARIBE EWS and NEAMTWS</a:t>
            </a:r>
            <a:endParaRPr kumimoji="1" lang="ja-JP" altLang="en-US" dirty="0"/>
          </a:p>
        </p:txBody>
      </p:sp>
    </p:spTree>
    <p:extLst>
      <p:ext uri="{BB962C8B-B14F-4D97-AF65-F5344CB8AC3E}">
        <p14:creationId xmlns:p14="http://schemas.microsoft.com/office/powerpoint/2010/main" val="306635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Background</a:t>
            </a:r>
            <a:r>
              <a:rPr kumimoji="1" lang="ja-JP" altLang="en-US" dirty="0"/>
              <a:t> </a:t>
            </a:r>
            <a:r>
              <a:rPr kumimoji="1" lang="en-US" altLang="ja-JP" dirty="0" smtClean="0"/>
              <a:t>- 2</a:t>
            </a:r>
            <a:endParaRPr kumimoji="1" lang="ja-JP" altLang="en-US" dirty="0"/>
          </a:p>
        </p:txBody>
      </p:sp>
      <p:sp>
        <p:nvSpPr>
          <p:cNvPr id="3" name="コンテンツ プレースホルダー 2"/>
          <p:cNvSpPr>
            <a:spLocks noGrp="1"/>
          </p:cNvSpPr>
          <p:nvPr>
            <p:ph idx="1"/>
          </p:nvPr>
        </p:nvSpPr>
        <p:spPr/>
        <p:txBody>
          <a:bodyPr/>
          <a:lstStyle/>
          <a:p>
            <a:r>
              <a:rPr lang="en-GB" altLang="ja-JP" dirty="0" smtClean="0"/>
              <a:t>General summary: CBS-Ext</a:t>
            </a:r>
            <a:r>
              <a:rPr lang="en-GB" altLang="ja-JP" dirty="0"/>
              <a:t>. (2006) </a:t>
            </a:r>
          </a:p>
          <a:p>
            <a:r>
              <a:rPr lang="en-GB" altLang="ja-JP" dirty="0" smtClean="0"/>
              <a:t>1.7</a:t>
            </a:r>
            <a:r>
              <a:rPr lang="en-GB" altLang="ja-JP" dirty="0"/>
              <a:t>	The Secretary-General</a:t>
            </a:r>
            <a:r>
              <a:rPr lang="en-GB" altLang="ja-JP" sz="900" dirty="0"/>
              <a:t> recalled that he is giving great importance to cross-cutting issues, within WMO, as well as with its partner organizations. He </a:t>
            </a:r>
            <a:r>
              <a:rPr lang="en-GB" altLang="ja-JP" sz="900" dirty="0" smtClean="0"/>
              <a:t>mentioned that the WWW provides essential support to </a:t>
            </a:r>
            <a:r>
              <a:rPr lang="en-GB" altLang="ja-JP" sz="900" dirty="0"/>
              <a:t>the </a:t>
            </a:r>
            <a:r>
              <a:rPr lang="en-GB" altLang="ja-JP" sz="900" dirty="0" smtClean="0"/>
              <a:t>WMO </a:t>
            </a:r>
            <a:r>
              <a:rPr lang="en-GB" altLang="ja-JP" sz="900" dirty="0"/>
              <a:t>Disaster Prevention and Mitigation Programme by providing the basic observation networks, telecommunications systems, forecasting capabilities and delivery procedures. In particular, he </a:t>
            </a:r>
            <a:r>
              <a:rPr lang="en-GB" altLang="ja-JP" u="sng" dirty="0"/>
              <a:t>recalled that, following the tragic Indian Ocean tsunami and the immediate action undertaken by WMO and its partners, the GTS had been identified as the backbone for the exchange of tsunami-related information and warnings</a:t>
            </a:r>
            <a:endParaRPr kumimoji="1" lang="ja-JP" altLang="en-US"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val="206125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Background </a:t>
            </a:r>
            <a:r>
              <a:rPr kumimoji="1" lang="en-US" altLang="ja-JP" dirty="0" smtClean="0"/>
              <a:t>– 3 : Relevant Meetings</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17-19 </a:t>
            </a:r>
            <a:r>
              <a:rPr kumimoji="1" lang="en-US" altLang="ja-JP" dirty="0"/>
              <a:t>October 2005 </a:t>
            </a:r>
            <a:endParaRPr kumimoji="1" lang="en-US" altLang="ja-JP" dirty="0" smtClean="0"/>
          </a:p>
          <a:p>
            <a:pPr lvl="1"/>
            <a:r>
              <a:rPr kumimoji="1" lang="en-US" altLang="ja-JP" dirty="0" smtClean="0"/>
              <a:t>Coordination Meeting on </a:t>
            </a:r>
            <a:r>
              <a:rPr kumimoji="1" lang="en-US" altLang="ja-JP" dirty="0"/>
              <a:t>GTS </a:t>
            </a:r>
            <a:r>
              <a:rPr kumimoji="1" lang="en-US" altLang="ja-JP" dirty="0" smtClean="0"/>
              <a:t>Upgrade in The Indian Ocean to Support Multi-hazard Early Warning Systems</a:t>
            </a:r>
            <a:r>
              <a:rPr kumimoji="1" lang="en-US" altLang="ja-JP" dirty="0"/>
              <a:t>, including Tsunami </a:t>
            </a:r>
            <a:r>
              <a:rPr kumimoji="1" lang="en-US" altLang="ja-JP" dirty="0" smtClean="0"/>
              <a:t>Warning</a:t>
            </a:r>
          </a:p>
          <a:p>
            <a:pPr marL="457200" lvl="1" indent="0">
              <a:buNone/>
            </a:pPr>
            <a:r>
              <a:rPr kumimoji="1" lang="en-US" altLang="ja-JP" sz="1400" dirty="0" smtClean="0"/>
              <a:t>	 </a:t>
            </a:r>
            <a:r>
              <a:rPr kumimoji="1" lang="en-US" altLang="ja-JP" sz="1600" dirty="0" smtClean="0">
                <a:hlinkClick r:id="rId2"/>
              </a:rPr>
              <a:t>http</a:t>
            </a:r>
            <a:r>
              <a:rPr kumimoji="1" lang="en-US" altLang="ja-JP" sz="1600" dirty="0">
                <a:hlinkClick r:id="rId2"/>
              </a:rPr>
              <a:t>://</a:t>
            </a:r>
            <a:r>
              <a:rPr kumimoji="1" lang="en-US" altLang="ja-JP" sz="1600" dirty="0" smtClean="0">
                <a:hlinkClick r:id="rId2"/>
              </a:rPr>
              <a:t>www.wmo.int/pages/prog/www/TEM/CM-GTS-IO/documents.html</a:t>
            </a:r>
            <a:endParaRPr kumimoji="1" lang="en-US" altLang="ja-JP" sz="1600" dirty="0" smtClean="0"/>
          </a:p>
          <a:p>
            <a:pPr marL="457200" lvl="1" indent="0">
              <a:buNone/>
            </a:pPr>
            <a:endParaRPr kumimoji="1" lang="en-US" altLang="ja-JP" sz="1600" dirty="0" smtClean="0"/>
          </a:p>
          <a:p>
            <a:r>
              <a:rPr lang="en-GB" altLang="ja-JP" dirty="0"/>
              <a:t>18 - 20 December 2007 </a:t>
            </a:r>
          </a:p>
          <a:p>
            <a:pPr lvl="1"/>
            <a:r>
              <a:rPr lang="en-GB" altLang="ja-JP" dirty="0"/>
              <a:t>WMO &amp; UNESCO-IOC Workshop on the GTS for Effective Exchange of Tsunami Warnings, Related Information and Other Warnings in the Indian Ocean </a:t>
            </a:r>
          </a:p>
          <a:p>
            <a:pPr marL="457200" lvl="1" indent="0">
              <a:buNone/>
            </a:pPr>
            <a:r>
              <a:rPr lang="en-GB" altLang="ja-JP" sz="1600" dirty="0"/>
              <a:t>	 </a:t>
            </a:r>
            <a:r>
              <a:rPr lang="en-GB" altLang="ja-JP" sz="1600" dirty="0">
                <a:hlinkClick r:id="rId3"/>
              </a:rPr>
              <a:t>http://</a:t>
            </a:r>
            <a:r>
              <a:rPr lang="en-GB" altLang="ja-JP" sz="1600" dirty="0" smtClean="0">
                <a:hlinkClick r:id="rId3"/>
              </a:rPr>
              <a:t>www.wmo.int/pages/prog/www/TEM/EMEEW-IO/documents.html</a:t>
            </a:r>
            <a:endParaRPr lang="en-GB" altLang="ja-JP" sz="1600"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5</a:t>
            </a:fld>
            <a:endParaRPr lang="en-GB" altLang="en-US"/>
          </a:p>
        </p:txBody>
      </p:sp>
    </p:spTree>
    <p:extLst>
      <p:ext uri="{BB962C8B-B14F-4D97-AF65-F5344CB8AC3E}">
        <p14:creationId xmlns:p14="http://schemas.microsoft.com/office/powerpoint/2010/main" val="3351918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Dissemination of tsunami warnings </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Sample image</a:t>
            </a:r>
          </a:p>
          <a:p>
            <a:pPr lvl="1"/>
            <a:r>
              <a:rPr kumimoji="1" lang="en-US" altLang="ja-JP" dirty="0" smtClean="0"/>
              <a:t>Sending warnings via four infrastructure</a:t>
            </a:r>
            <a:endParaRPr kumimoji="1" lang="ja-JP" altLang="en-US"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6</a:t>
            </a:fld>
            <a:endParaRPr lang="en-GB" altLang="en-US"/>
          </a:p>
        </p:txBody>
      </p:sp>
      <p:pic>
        <p:nvPicPr>
          <p:cNvPr id="4098" name="Picture 2" descr="C:\Users\Public\Pictures\Microsoft クリップ オーガナイザ\MC90043484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0921" y="2881945"/>
            <a:ext cx="1055042" cy="1055042"/>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Public\Pictures\Microsoft クリップ オーガナイザ\MC90043162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207020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Public\Pictures\Microsoft クリップ オーガナイザ\MC90043162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600" y="326351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Public\Pictures\Microsoft クリップ オーガナイザ\MC90043162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0001" y="4368527"/>
            <a:ext cx="857250" cy="857250"/>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156684" y="4335487"/>
            <a:ext cx="3677160" cy="461665"/>
          </a:xfrm>
          <a:prstGeom prst="rect">
            <a:avLst/>
          </a:prstGeom>
          <a:noFill/>
        </p:spPr>
        <p:txBody>
          <a:bodyPr wrap="none" rtlCol="0">
            <a:spAutoFit/>
          </a:bodyPr>
          <a:lstStyle/>
          <a:p>
            <a:pPr algn="l">
              <a:spcBef>
                <a:spcPts val="0"/>
              </a:spcBef>
            </a:pPr>
            <a:r>
              <a:rPr kumimoji="1" lang="en-US" altLang="ja-JP" dirty="0" smtClean="0"/>
              <a:t>Tsunami Service Provider</a:t>
            </a:r>
          </a:p>
        </p:txBody>
      </p:sp>
      <p:sp>
        <p:nvSpPr>
          <p:cNvPr id="16" name="テキスト ボックス 15"/>
          <p:cNvSpPr txBox="1"/>
          <p:nvPr/>
        </p:nvSpPr>
        <p:spPr>
          <a:xfrm>
            <a:off x="5763153" y="5301208"/>
            <a:ext cx="2553263" cy="830997"/>
          </a:xfrm>
          <a:prstGeom prst="rect">
            <a:avLst/>
          </a:prstGeom>
          <a:noFill/>
        </p:spPr>
        <p:txBody>
          <a:bodyPr wrap="none" rtlCol="0">
            <a:spAutoFit/>
          </a:bodyPr>
          <a:lstStyle/>
          <a:p>
            <a:pPr>
              <a:spcBef>
                <a:spcPts val="0"/>
              </a:spcBef>
            </a:pPr>
            <a:r>
              <a:rPr kumimoji="1" lang="en-US" altLang="ja-JP" dirty="0" smtClean="0"/>
              <a:t>Tsunami</a:t>
            </a:r>
            <a:r>
              <a:rPr kumimoji="1" lang="ja-JP" altLang="en-US" dirty="0"/>
              <a:t> </a:t>
            </a:r>
            <a:r>
              <a:rPr kumimoji="1" lang="en-US" altLang="ja-JP" dirty="0" smtClean="0"/>
              <a:t>Warning</a:t>
            </a:r>
          </a:p>
          <a:p>
            <a:pPr>
              <a:spcBef>
                <a:spcPts val="0"/>
              </a:spcBef>
            </a:pPr>
            <a:r>
              <a:rPr kumimoji="1" lang="en-US" altLang="ja-JP" dirty="0"/>
              <a:t>Focal </a:t>
            </a:r>
            <a:r>
              <a:rPr kumimoji="1" lang="en-US" altLang="ja-JP" dirty="0" smtClean="0"/>
              <a:t>Point</a:t>
            </a:r>
            <a:endParaRPr kumimoji="1" lang="ja-JP" altLang="en-US" dirty="0"/>
          </a:p>
        </p:txBody>
      </p:sp>
      <p:cxnSp>
        <p:nvCxnSpPr>
          <p:cNvPr id="9" name="直線矢印コネクタ 8"/>
          <p:cNvCxnSpPr/>
          <p:nvPr/>
        </p:nvCxnSpPr>
        <p:spPr>
          <a:xfrm flipV="1">
            <a:off x="2536726" y="2498827"/>
            <a:ext cx="3187402" cy="910639"/>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p:nvPr/>
        </p:nvCxnSpPr>
        <p:spPr>
          <a:xfrm flipV="1">
            <a:off x="2542656" y="2686412"/>
            <a:ext cx="3187402" cy="910639"/>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8" name="直線矢印コネクタ 27"/>
          <p:cNvCxnSpPr/>
          <p:nvPr/>
        </p:nvCxnSpPr>
        <p:spPr>
          <a:xfrm flipV="1">
            <a:off x="2562112" y="2300403"/>
            <a:ext cx="3187402" cy="910639"/>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p:nvPr/>
        </p:nvCxnSpPr>
        <p:spPr>
          <a:xfrm flipV="1">
            <a:off x="2542656" y="2870573"/>
            <a:ext cx="3187402" cy="910639"/>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p:nvPr/>
        </p:nvCxnSpPr>
        <p:spPr>
          <a:xfrm>
            <a:off x="2555776" y="3409466"/>
            <a:ext cx="3251610" cy="115745"/>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p:nvPr/>
        </p:nvCxnSpPr>
        <p:spPr>
          <a:xfrm>
            <a:off x="2536726" y="3597051"/>
            <a:ext cx="3316777" cy="115745"/>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2" name="直線矢印コネクタ 31"/>
          <p:cNvCxnSpPr/>
          <p:nvPr/>
        </p:nvCxnSpPr>
        <p:spPr>
          <a:xfrm>
            <a:off x="2536726" y="3211042"/>
            <a:ext cx="3270660" cy="57873"/>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3" name="直線矢印コネクタ 32"/>
          <p:cNvCxnSpPr/>
          <p:nvPr/>
        </p:nvCxnSpPr>
        <p:spPr>
          <a:xfrm>
            <a:off x="2562112" y="3781212"/>
            <a:ext cx="3245274" cy="189506"/>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5" name="直線矢印コネクタ 54"/>
          <p:cNvCxnSpPr/>
          <p:nvPr/>
        </p:nvCxnSpPr>
        <p:spPr>
          <a:xfrm>
            <a:off x="1351735" y="5252702"/>
            <a:ext cx="648072" cy="0"/>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7" name="直線矢印コネクタ 56"/>
          <p:cNvCxnSpPr/>
          <p:nvPr/>
        </p:nvCxnSpPr>
        <p:spPr>
          <a:xfrm>
            <a:off x="1331640" y="5481277"/>
            <a:ext cx="638321" cy="0"/>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1331640" y="5701300"/>
            <a:ext cx="648072" cy="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1341391" y="5929875"/>
            <a:ext cx="638321" cy="0"/>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6" name="テキスト ボックス 55"/>
          <p:cNvSpPr txBox="1"/>
          <p:nvPr/>
        </p:nvSpPr>
        <p:spPr>
          <a:xfrm>
            <a:off x="1979712" y="5085184"/>
            <a:ext cx="736099" cy="1015663"/>
          </a:xfrm>
          <a:prstGeom prst="rect">
            <a:avLst/>
          </a:prstGeom>
          <a:noFill/>
        </p:spPr>
        <p:txBody>
          <a:bodyPr wrap="none" rtlCol="0">
            <a:spAutoFit/>
          </a:bodyPr>
          <a:lstStyle/>
          <a:p>
            <a:pPr>
              <a:lnSpc>
                <a:spcPts val="1800"/>
              </a:lnSpc>
              <a:spcBef>
                <a:spcPts val="0"/>
              </a:spcBef>
            </a:pPr>
            <a:r>
              <a:rPr kumimoji="1" lang="en-US" altLang="ja-JP" sz="1800" dirty="0" smtClean="0"/>
              <a:t>GTS</a:t>
            </a:r>
          </a:p>
          <a:p>
            <a:pPr>
              <a:lnSpc>
                <a:spcPts val="1800"/>
              </a:lnSpc>
              <a:spcBef>
                <a:spcPts val="0"/>
              </a:spcBef>
            </a:pPr>
            <a:r>
              <a:rPr kumimoji="1" lang="en-US" altLang="ja-JP" sz="1800" dirty="0" smtClean="0"/>
              <a:t>FAX</a:t>
            </a:r>
          </a:p>
          <a:p>
            <a:pPr>
              <a:lnSpc>
                <a:spcPts val="1800"/>
              </a:lnSpc>
              <a:spcBef>
                <a:spcPts val="0"/>
              </a:spcBef>
            </a:pPr>
            <a:r>
              <a:rPr kumimoji="1" lang="en-US" altLang="ja-JP" sz="1800" dirty="0" smtClean="0"/>
              <a:t>SMS</a:t>
            </a:r>
          </a:p>
          <a:p>
            <a:pPr>
              <a:lnSpc>
                <a:spcPts val="1800"/>
              </a:lnSpc>
              <a:spcBef>
                <a:spcPts val="0"/>
              </a:spcBef>
            </a:pPr>
            <a:r>
              <a:rPr kumimoji="1" lang="en-US" altLang="ja-JP" sz="1800" dirty="0" smtClean="0"/>
              <a:t>email</a:t>
            </a:r>
            <a:endParaRPr kumimoji="1" lang="ja-JP" altLang="en-US" sz="1800" dirty="0"/>
          </a:p>
        </p:txBody>
      </p:sp>
      <p:cxnSp>
        <p:nvCxnSpPr>
          <p:cNvPr id="62" name="直線矢印コネクタ 61"/>
          <p:cNvCxnSpPr>
            <a:stCxn id="4098" idx="3"/>
          </p:cNvCxnSpPr>
          <p:nvPr/>
        </p:nvCxnSpPr>
        <p:spPr>
          <a:xfrm>
            <a:off x="2595963" y="3409466"/>
            <a:ext cx="3134095" cy="990701"/>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3" name="直線矢印コネクタ 62"/>
          <p:cNvCxnSpPr/>
          <p:nvPr/>
        </p:nvCxnSpPr>
        <p:spPr>
          <a:xfrm>
            <a:off x="2536726" y="3626480"/>
            <a:ext cx="3187402" cy="108334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5" name="直線矢印コネクタ 64"/>
          <p:cNvCxnSpPr/>
          <p:nvPr/>
        </p:nvCxnSpPr>
        <p:spPr>
          <a:xfrm>
            <a:off x="2555776" y="3781212"/>
            <a:ext cx="3193738" cy="1237911"/>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8092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Dissemination of tsunami warnings </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Example: IOTWS</a:t>
            </a:r>
          </a:p>
          <a:p>
            <a:pPr lvl="1"/>
            <a:r>
              <a:rPr kumimoji="1" lang="en-US" altLang="ja-JP" dirty="0" smtClean="0"/>
              <a:t>Result of Tsunami communication test</a:t>
            </a:r>
          </a:p>
          <a:p>
            <a:pPr lvl="1"/>
            <a:endParaRPr kumimoji="1" lang="ja-JP" altLang="en-US"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7</a:t>
            </a:fld>
            <a:endParaRPr lang="en-GB" altLang="en-US"/>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060848"/>
            <a:ext cx="7871582" cy="425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テキスト ボックス 6"/>
          <p:cNvSpPr txBox="1"/>
          <p:nvPr/>
        </p:nvSpPr>
        <p:spPr>
          <a:xfrm>
            <a:off x="2213463" y="4941168"/>
            <a:ext cx="6290505" cy="656590"/>
          </a:xfrm>
          <a:prstGeom prst="rect">
            <a:avLst/>
          </a:prstGeom>
          <a:solidFill>
            <a:srgbClr val="FFFF00">
              <a:alpha val="47000"/>
            </a:srgbClr>
          </a:solidFill>
        </p:spPr>
        <p:txBody>
          <a:bodyPr wrap="none" rtlCol="0">
            <a:spAutoFit/>
          </a:bodyPr>
          <a:lstStyle/>
          <a:p>
            <a:pPr algn="l">
              <a:lnSpc>
                <a:spcPts val="2200"/>
              </a:lnSpc>
              <a:spcBef>
                <a:spcPts val="0"/>
              </a:spcBef>
            </a:pPr>
            <a:r>
              <a:rPr kumimoji="1" lang="en-US" altLang="ja-JP" dirty="0" smtClean="0"/>
              <a:t>- 18 of 21 NTWC received via GTS</a:t>
            </a:r>
          </a:p>
          <a:p>
            <a:pPr algn="l">
              <a:lnSpc>
                <a:spcPts val="2200"/>
              </a:lnSpc>
              <a:spcBef>
                <a:spcPts val="0"/>
              </a:spcBef>
            </a:pPr>
            <a:r>
              <a:rPr kumimoji="1" lang="en-US" altLang="ja-JP" dirty="0" smtClean="0"/>
              <a:t>- 2 of 21 NTWC don’t have GTS connection </a:t>
            </a:r>
            <a:endParaRPr kumimoji="1" lang="ja-JP" altLang="en-US" dirty="0"/>
          </a:p>
        </p:txBody>
      </p:sp>
    </p:spTree>
    <p:extLst>
      <p:ext uri="{BB962C8B-B14F-4D97-AF65-F5344CB8AC3E}">
        <p14:creationId xmlns:p14="http://schemas.microsoft.com/office/powerpoint/2010/main" val="640666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WMO side Activities </a:t>
            </a:r>
            <a:r>
              <a:rPr kumimoji="1" lang="en-US" altLang="ja-JP" dirty="0"/>
              <a:t>since</a:t>
            </a:r>
            <a:r>
              <a:rPr kumimoji="1" lang="en-US" altLang="ja-JP" dirty="0" smtClean="0"/>
              <a:t> </a:t>
            </a:r>
            <a:r>
              <a:rPr kumimoji="1" lang="en-US" altLang="ja-JP" dirty="0" smtClean="0"/>
              <a:t>CBS-15</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General:</a:t>
            </a:r>
          </a:p>
          <a:p>
            <a:pPr lvl="1"/>
            <a:r>
              <a:rPr kumimoji="1" lang="en-US" altLang="ja-JP" dirty="0" smtClean="0"/>
              <a:t>Co-chair of OAG-ISS started communication with UNESCO IOC after CBS-15 2013</a:t>
            </a:r>
          </a:p>
          <a:p>
            <a:pPr lvl="1"/>
            <a:r>
              <a:rPr kumimoji="1" lang="en-US" altLang="ja-JP" dirty="0" smtClean="0"/>
              <a:t>He Joined TOWS-WG-6, 7 and PTWS-25</a:t>
            </a:r>
          </a:p>
          <a:p>
            <a:pPr lvl="2"/>
            <a:r>
              <a:rPr kumimoji="1" lang="en-US" altLang="ja-JP" dirty="0"/>
              <a:t>G</a:t>
            </a:r>
            <a:r>
              <a:rPr kumimoji="1" lang="en-US" altLang="ja-JP" dirty="0" smtClean="0"/>
              <a:t>etting actual status of GTS availably</a:t>
            </a:r>
          </a:p>
          <a:p>
            <a:pPr lvl="2"/>
            <a:r>
              <a:rPr kumimoji="1" lang="en-US" altLang="ja-JP" dirty="0"/>
              <a:t>Introduced GTS characteristics</a:t>
            </a:r>
          </a:p>
          <a:p>
            <a:pPr lvl="2"/>
            <a:r>
              <a:rPr kumimoji="1" lang="en-US" altLang="ja-JP" dirty="0"/>
              <a:t>Introduced </a:t>
            </a:r>
            <a:r>
              <a:rPr kumimoji="1" lang="en-US" altLang="ja-JP" dirty="0" smtClean="0"/>
              <a:t>WIS </a:t>
            </a:r>
            <a:r>
              <a:rPr kumimoji="1" lang="en-US" altLang="ja-JP" dirty="0"/>
              <a:t>concept and metadata </a:t>
            </a:r>
            <a:endParaRPr kumimoji="1" lang="en-US" altLang="ja-JP" dirty="0" smtClean="0"/>
          </a:p>
          <a:p>
            <a:pPr lvl="1"/>
            <a:r>
              <a:rPr kumimoji="1" lang="en-US" altLang="ja-JP" dirty="0" smtClean="0"/>
              <a:t>Discussing with TT-OM</a:t>
            </a:r>
          </a:p>
          <a:p>
            <a:pPr lvl="2"/>
            <a:r>
              <a:rPr kumimoji="1" lang="en-US" altLang="ja-JP" dirty="0" smtClean="0"/>
              <a:t>How to increase GTS availability</a:t>
            </a:r>
          </a:p>
          <a:p>
            <a:pPr lvl="3"/>
            <a:r>
              <a:rPr kumimoji="1" lang="en-US" altLang="ja-JP" dirty="0" smtClean="0"/>
              <a:t>Watching availability by WIS monitoring</a:t>
            </a:r>
          </a:p>
          <a:p>
            <a:pPr lvl="3"/>
            <a:r>
              <a:rPr kumimoji="1" lang="en-US" altLang="ja-JP" dirty="0" smtClean="0"/>
              <a:t>Correct GTS routing directories </a:t>
            </a:r>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val="2865747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WMO side Activities </a:t>
            </a:r>
            <a:r>
              <a:rPr kumimoji="1" lang="en-US" altLang="ja-JP" dirty="0" smtClean="0"/>
              <a:t>since </a:t>
            </a:r>
            <a:r>
              <a:rPr kumimoji="1" lang="en-US" altLang="ja-JP" dirty="0" smtClean="0"/>
              <a:t>CBS-15</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PTWS:</a:t>
            </a:r>
          </a:p>
          <a:p>
            <a:pPr lvl="1"/>
            <a:r>
              <a:rPr kumimoji="1" lang="en-US" altLang="ja-JP" dirty="0" smtClean="0"/>
              <a:t>Chile asked WMO to make arrangement to get Tsunami warnings and Sea-level data</a:t>
            </a:r>
          </a:p>
          <a:p>
            <a:pPr lvl="2"/>
            <a:r>
              <a:rPr kumimoji="1" lang="en-US" altLang="ja-JP" dirty="0" smtClean="0"/>
              <a:t>Established a new link between Chile Tsunami authority and RTH </a:t>
            </a:r>
            <a:r>
              <a:rPr kumimoji="1" lang="en-US" altLang="ja-JP" dirty="0"/>
              <a:t>Buenos Aires (</a:t>
            </a:r>
            <a:r>
              <a:rPr kumimoji="1" lang="en-US" altLang="ja-JP" dirty="0" smtClean="0"/>
              <a:t>Jose </a:t>
            </a:r>
            <a:r>
              <a:rPr kumimoji="1" lang="en-US" altLang="ja-JP" dirty="0"/>
              <a:t>Luis)</a:t>
            </a:r>
            <a:endParaRPr kumimoji="1" lang="en-US" altLang="ja-JP" dirty="0" smtClean="0"/>
          </a:p>
          <a:p>
            <a:pPr lvl="2"/>
            <a:r>
              <a:rPr kumimoji="1" lang="en-US" altLang="ja-JP" dirty="0" smtClean="0"/>
              <a:t>RTH Washington (Walter) and Brasilia (Mauro)</a:t>
            </a:r>
          </a:p>
          <a:p>
            <a:pPr lvl="1"/>
            <a:r>
              <a:rPr kumimoji="1" lang="en-US" altLang="ja-JP" dirty="0" smtClean="0"/>
              <a:t>CMA (Li Xiang) is </a:t>
            </a:r>
            <a:r>
              <a:rPr kumimoji="1" lang="en-US" altLang="ja-JP" dirty="0"/>
              <a:t>supporting </a:t>
            </a:r>
            <a:r>
              <a:rPr kumimoji="1" lang="en-US" altLang="ja-JP" dirty="0" smtClean="0"/>
              <a:t>China SOA to distribute their Sea-level data to GTS</a:t>
            </a:r>
          </a:p>
          <a:p>
            <a:r>
              <a:rPr kumimoji="1" lang="en-US" altLang="ja-JP" dirty="0" smtClean="0"/>
              <a:t>CARIBE EWS</a:t>
            </a:r>
          </a:p>
          <a:p>
            <a:pPr lvl="1"/>
            <a:r>
              <a:rPr kumimoji="1" lang="en-US" altLang="ja-JP" dirty="0" smtClean="0"/>
              <a:t>Created a list of centers connected to GTS</a:t>
            </a:r>
          </a:p>
          <a:p>
            <a:pPr lvl="1"/>
            <a:r>
              <a:rPr kumimoji="1" lang="en-US" altLang="ja-JP" dirty="0" smtClean="0"/>
              <a:t>RTH Brasilia supports Brazilian Navy to join</a:t>
            </a:r>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3135874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Future cooperation</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Continuing the cooperation between WMO and UNESCO IOC</a:t>
            </a:r>
          </a:p>
          <a:p>
            <a:r>
              <a:rPr kumimoji="1" lang="en-US" altLang="ja-JP" dirty="0" smtClean="0"/>
              <a:t>Develop monitoring procedures</a:t>
            </a:r>
          </a:p>
          <a:p>
            <a:r>
              <a:rPr kumimoji="1" lang="en-US" altLang="ja-JP" dirty="0" smtClean="0"/>
              <a:t>Join their regular Tsunami communication test</a:t>
            </a:r>
          </a:p>
          <a:p>
            <a:r>
              <a:rPr kumimoji="1" lang="en-US" altLang="ja-JP" dirty="0" smtClean="0"/>
              <a:t>Correct GTS routing at relevant GTS </a:t>
            </a:r>
            <a:r>
              <a:rPr kumimoji="1" lang="en-US" altLang="ja-JP" dirty="0" err="1" smtClean="0"/>
              <a:t>centres</a:t>
            </a:r>
            <a:endParaRPr kumimoji="1" lang="en-US" altLang="ja-JP" dirty="0" smtClean="0"/>
          </a:p>
          <a:p>
            <a:r>
              <a:rPr kumimoji="1" lang="en-US" altLang="ja-JP" dirty="0" smtClean="0"/>
              <a:t>Creating </a:t>
            </a:r>
            <a:r>
              <a:rPr kumimoji="1" lang="en-US" altLang="ja-JP" dirty="0"/>
              <a:t>metadata </a:t>
            </a:r>
            <a:r>
              <a:rPr kumimoji="1" lang="en-US" altLang="ja-JP" sz="2000" dirty="0" smtClean="0"/>
              <a:t>(particularly, </a:t>
            </a:r>
            <a:r>
              <a:rPr kumimoji="1" lang="en-US" altLang="ja-JP" sz="2000" dirty="0" err="1" smtClean="0"/>
              <a:t>DistributionScopeCode</a:t>
            </a:r>
            <a:r>
              <a:rPr kumimoji="1" lang="en-US" altLang="ja-JP" sz="2000" dirty="0"/>
              <a:t>, </a:t>
            </a:r>
            <a:r>
              <a:rPr kumimoji="1" lang="en-US" altLang="ja-JP" sz="2000" dirty="0" err="1" smtClean="0"/>
              <a:t>DataLicenseCode</a:t>
            </a:r>
            <a:r>
              <a:rPr kumimoji="1" lang="en-US" altLang="ja-JP" sz="2000" dirty="0" smtClean="0"/>
              <a:t> and </a:t>
            </a:r>
            <a:r>
              <a:rPr kumimoji="1" lang="en-US" altLang="ja-JP" sz="2000" dirty="0" err="1" smtClean="0"/>
              <a:t>GTSProductCategoryCode</a:t>
            </a:r>
            <a:r>
              <a:rPr kumimoji="1" lang="en-US" altLang="ja-JP" sz="2000" dirty="0" smtClean="0"/>
              <a:t>)</a:t>
            </a:r>
          </a:p>
          <a:p>
            <a:r>
              <a:rPr kumimoji="1" lang="en-US" altLang="ja-JP" dirty="0" smtClean="0"/>
              <a:t>Create a list of </a:t>
            </a:r>
            <a:r>
              <a:rPr kumimoji="1" lang="en-US" altLang="ja-JP" dirty="0" err="1" smtClean="0"/>
              <a:t>centres</a:t>
            </a:r>
            <a:r>
              <a:rPr kumimoji="1" lang="en-US" altLang="ja-JP" dirty="0" smtClean="0"/>
              <a:t> expected to be received via GTS</a:t>
            </a:r>
            <a:endParaRPr kumimoji="1" lang="ja-JP" altLang="en-US" dirty="0"/>
          </a:p>
        </p:txBody>
      </p:sp>
      <p:sp>
        <p:nvSpPr>
          <p:cNvPr id="4" name="スライド番号プレースホルダー 3"/>
          <p:cNvSpPr>
            <a:spLocks noGrp="1"/>
          </p:cNvSpPr>
          <p:nvPr>
            <p:ph type="sldNum" sz="quarter" idx="11"/>
          </p:nvPr>
        </p:nvSpPr>
        <p:spPr/>
        <p:txBody>
          <a:bodyPr/>
          <a:lstStyle/>
          <a:p>
            <a:fld id="{4FC5B4E0-B61B-4259-A3AF-243E0AE58827}" type="slidenum">
              <a:rPr lang="en-GB" altLang="en-US" smtClean="0"/>
              <a:pPr/>
              <a:t>10</a:t>
            </a:fld>
            <a:endParaRPr lang="en-GB" altLang="en-US"/>
          </a:p>
        </p:txBody>
      </p:sp>
    </p:spTree>
    <p:extLst>
      <p:ext uri="{BB962C8B-B14F-4D97-AF65-F5344CB8AC3E}">
        <p14:creationId xmlns:p14="http://schemas.microsoft.com/office/powerpoint/2010/main" val="1175519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smtClean="0"/>
              <a:t>This space can be used for</a:t>
            </a:r>
          </a:p>
          <a:p>
            <a:r>
              <a:rPr lang="en-GB" altLang="en-US" smtClean="0"/>
              <a:t>contact information</a:t>
            </a:r>
          </a:p>
        </p:txBody>
      </p:sp>
      <p:sp>
        <p:nvSpPr>
          <p:cNvPr id="2" name="Slide Number Placeholder 1"/>
          <p:cNvSpPr>
            <a:spLocks noGrp="1"/>
          </p:cNvSpPr>
          <p:nvPr>
            <p:ph type="sldNum" sz="quarter" idx="11"/>
          </p:nvPr>
        </p:nvSpPr>
        <p:spPr/>
        <p:txBody>
          <a:bodyPr/>
          <a:lstStyle/>
          <a:p>
            <a:fld id="{4F8825A5-5AB7-4377-AF3D-747348D8893F}" type="slidenum">
              <a:rPr lang="en-GB" altLang="en-US" smtClean="0">
                <a:solidFill>
                  <a:srgbClr val="000000"/>
                </a:solidFill>
              </a:rPr>
              <a:pPr/>
              <a:t>11</a:t>
            </a:fld>
            <a:endParaRPr lang="en-GB" altLang="en-US">
              <a:solidFill>
                <a:srgbClr val="000000"/>
              </a:solidFill>
            </a:endParaRPr>
          </a:p>
        </p:txBody>
      </p:sp>
    </p:spTree>
    <p:extLst>
      <p:ext uri="{BB962C8B-B14F-4D97-AF65-F5344CB8AC3E}">
        <p14:creationId xmlns:p14="http://schemas.microsoft.com/office/powerpoint/2010/main" val="1149892755"/>
      </p:ext>
    </p:extLst>
  </p:cSld>
  <p:clrMapOvr>
    <a:masterClrMapping/>
  </p:clrMapOvr>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434</TotalTime>
  <Words>339</Words>
  <Application>Microsoft Office PowerPoint</Application>
  <PresentationFormat>画面に合わせる (4:3)</PresentationFormat>
  <Paragraphs>79</Paragraphs>
  <Slides>11</Slides>
  <Notes>0</Notes>
  <HiddenSlides>0</HiddenSlides>
  <MMClips>0</MMClips>
  <ScaleCrop>false</ScaleCrop>
  <HeadingPairs>
    <vt:vector size="4" baseType="variant">
      <vt:variant>
        <vt:lpstr>テーマ</vt:lpstr>
      </vt:variant>
      <vt:variant>
        <vt:i4>3</vt:i4>
      </vt:variant>
      <vt:variant>
        <vt:lpstr>スライド タイトル</vt:lpstr>
      </vt:variant>
      <vt:variant>
        <vt:i4>11</vt:i4>
      </vt:variant>
    </vt:vector>
  </HeadingPairs>
  <TitlesOfParts>
    <vt:vector size="14" baseType="lpstr">
      <vt:lpstr>blank</vt:lpstr>
      <vt:lpstr>Closing slide</vt:lpstr>
      <vt:lpstr>1_Closing slide</vt:lpstr>
      <vt:lpstr>Cooperation with UNESCO IOC Summary July 2014</vt:lpstr>
      <vt:lpstr>Background - 1</vt:lpstr>
      <vt:lpstr>Four ICGs (Intergovernmental Coordination Group)</vt:lpstr>
      <vt:lpstr>Background - 2</vt:lpstr>
      <vt:lpstr>Background – 3 : Relevant Meetings</vt:lpstr>
      <vt:lpstr>Dissemination of tsunami warnings </vt:lpstr>
      <vt:lpstr>Dissemination of tsunami warnings </vt:lpstr>
      <vt:lpstr>WMO side Activities since CBS-15</vt:lpstr>
      <vt:lpstr>WMO side Activities since CBS-15</vt:lpstr>
      <vt:lpstr>Future cooperation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ICT-ISS July 2014</dc:title>
  <dc:creator>Steve Foreman</dc:creator>
  <cp:lastModifiedBy>K.Tsunoda</cp:lastModifiedBy>
  <cp:revision>37</cp:revision>
  <dcterms:created xsi:type="dcterms:W3CDTF">2014-07-07T18:40:11Z</dcterms:created>
  <dcterms:modified xsi:type="dcterms:W3CDTF">2014-07-08T21:23:41Z</dcterms:modified>
</cp:coreProperties>
</file>