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Lst>
  <p:notesMasterIdLst>
    <p:notesMasterId r:id="rId16"/>
  </p:notesMasterIdLst>
  <p:handoutMasterIdLst>
    <p:handoutMasterId r:id="rId17"/>
  </p:handoutMasterIdLst>
  <p:sldIdLst>
    <p:sldId id="263" r:id="rId3"/>
    <p:sldId id="271" r:id="rId4"/>
    <p:sldId id="269" r:id="rId5"/>
    <p:sldId id="270" r:id="rId6"/>
    <p:sldId id="273" r:id="rId7"/>
    <p:sldId id="274" r:id="rId8"/>
    <p:sldId id="272" r:id="rId9"/>
    <p:sldId id="275" r:id="rId10"/>
    <p:sldId id="277" r:id="rId11"/>
    <p:sldId id="268" r:id="rId12"/>
    <p:sldId id="278" r:id="rId13"/>
    <p:sldId id="279" r:id="rId14"/>
    <p:sldId id="280" r:id="rId15"/>
  </p:sldIdLst>
  <p:sldSz cx="9144000" cy="6858000" type="screen4x3"/>
  <p:notesSz cx="6858000" cy="9144000"/>
  <p:defaultTextStyle>
    <a:defPPr>
      <a:defRPr lang="en-GB"/>
    </a:defPPr>
    <a:lvl1pPr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autoAdjust="0"/>
    <p:restoredTop sz="94617" autoAdjust="0"/>
  </p:normalViewPr>
  <p:slideViewPr>
    <p:cSldViewPr>
      <p:cViewPr>
        <p:scale>
          <a:sx n="60" d="100"/>
          <a:sy n="60" d="100"/>
        </p:scale>
        <p:origin x="-732" y="-27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337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FC2EFD1F-561F-4C3E-96A1-D382CB12D855}" type="slidenum">
              <a:rPr lang="en-GB" altLang="en-US"/>
              <a:pPr/>
              <a:t>‹#›</a:t>
            </a:fld>
            <a:endParaRPr lang="en-GB" altLang="en-US"/>
          </a:p>
        </p:txBody>
      </p:sp>
    </p:spTree>
    <p:extLst>
      <p:ext uri="{BB962C8B-B14F-4D97-AF65-F5344CB8AC3E}">
        <p14:creationId xmlns:p14="http://schemas.microsoft.com/office/powerpoint/2010/main" xmlns="" val="10138924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5B646D5B-D828-4086-93A6-FAB251D3B76D}" type="slidenum">
              <a:rPr lang="en-GB" altLang="en-US"/>
              <a:pPr/>
              <a:t>‹#›</a:t>
            </a:fld>
            <a:endParaRPr lang="en-GB" altLang="en-US"/>
          </a:p>
        </p:txBody>
      </p:sp>
    </p:spTree>
    <p:extLst>
      <p:ext uri="{BB962C8B-B14F-4D97-AF65-F5344CB8AC3E}">
        <p14:creationId xmlns:p14="http://schemas.microsoft.com/office/powerpoint/2010/main" xmlns="" val="21088141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b="0" smtClean="0">
                <a:solidFill>
                  <a:schemeClr val="bg1"/>
                </a:solidFill>
              </a:defRPr>
            </a:lvl1pPr>
          </a:lstStyle>
          <a:p>
            <a:pPr lvl="0"/>
            <a:r>
              <a:rPr lang="en-US" noProof="0" smtClean="0"/>
              <a:t>Click to edit Master title style</a:t>
            </a:r>
            <a:endParaRPr lang="en-GB" noProof="0" smtClean="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GB"/>
              <a:t>test footer</a:t>
            </a:r>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EC294A9C-8C64-48EA-9B05-80347025033A}" type="slidenum">
              <a:rPr lang="en-GB" altLang="en-US"/>
              <a:pPr/>
              <a:t>‹#›</a:t>
            </a:fld>
            <a:endParaRPr lang="en-GB" altLang="en-US"/>
          </a:p>
        </p:txBody>
      </p:sp>
    </p:spTree>
    <p:extLst>
      <p:ext uri="{BB962C8B-B14F-4D97-AF65-F5344CB8AC3E}">
        <p14:creationId xmlns:p14="http://schemas.microsoft.com/office/powerpoint/2010/main" xmlns="" val="1045250191"/>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US" noProof="0" smtClean="0"/>
              <a:t>Click to edit Master title style</a:t>
            </a:r>
            <a:endParaRPr lang="en-GB" noProof="0" smtClean="0"/>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GB"/>
              <a:t>test footer</a:t>
            </a:r>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8DF94D46-51C4-4A7B-AB0C-7030AC7CFDAF}" type="slidenum">
              <a:rPr lang="en-GB" altLang="en-US"/>
              <a:pPr/>
              <a:t>‹#›</a:t>
            </a:fld>
            <a:endParaRPr lang="en-GB" altLang="en-US"/>
          </a:p>
        </p:txBody>
      </p:sp>
    </p:spTree>
    <p:extLst>
      <p:ext uri="{BB962C8B-B14F-4D97-AF65-F5344CB8AC3E}">
        <p14:creationId xmlns:p14="http://schemas.microsoft.com/office/powerpoint/2010/main" xmlns="" val="1529056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7"/>
          <p:cNvSpPr>
            <a:spLocks noGrp="1" noChangeArrowheads="1"/>
          </p:cNvSpPr>
          <p:nvPr>
            <p:ph type="sldNum" sz="quarter" idx="11"/>
          </p:nvPr>
        </p:nvSpPr>
        <p:spPr>
          <a:ln/>
        </p:spPr>
        <p:txBody>
          <a:bodyPr/>
          <a:lstStyle>
            <a:lvl1pPr>
              <a:defRPr/>
            </a:lvl1pPr>
          </a:lstStyle>
          <a:p>
            <a:fld id="{4FC5B4E0-B61B-4259-A3AF-243E0AE58827}" type="slidenum">
              <a:rPr lang="en-GB" altLang="en-US"/>
              <a:pPr/>
              <a:t>‹#›</a:t>
            </a:fld>
            <a:endParaRPr lang="en-GB" altLang="en-US"/>
          </a:p>
        </p:txBody>
      </p:sp>
    </p:spTree>
    <p:extLst>
      <p:ext uri="{BB962C8B-B14F-4D97-AF65-F5344CB8AC3E}">
        <p14:creationId xmlns:p14="http://schemas.microsoft.com/office/powerpoint/2010/main" xmlns="" val="3036951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7"/>
          <p:cNvSpPr>
            <a:spLocks noGrp="1" noChangeArrowheads="1"/>
          </p:cNvSpPr>
          <p:nvPr>
            <p:ph type="sldNum" sz="quarter" idx="11"/>
          </p:nvPr>
        </p:nvSpPr>
        <p:spPr>
          <a:ln/>
        </p:spPr>
        <p:txBody>
          <a:bodyPr/>
          <a:lstStyle>
            <a:lvl1pPr>
              <a:defRPr/>
            </a:lvl1pPr>
          </a:lstStyle>
          <a:p>
            <a:fld id="{F69ED9AF-FC6F-4E82-BD8F-21A0A348FC51}" type="slidenum">
              <a:rPr lang="en-GB" altLang="en-US"/>
              <a:pPr/>
              <a:t>‹#›</a:t>
            </a:fld>
            <a:endParaRPr lang="en-GB" altLang="en-US"/>
          </a:p>
        </p:txBody>
      </p:sp>
    </p:spTree>
    <p:extLst>
      <p:ext uri="{BB962C8B-B14F-4D97-AF65-F5344CB8AC3E}">
        <p14:creationId xmlns:p14="http://schemas.microsoft.com/office/powerpoint/2010/main" xmlns="" val="1640576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7"/>
          <p:cNvSpPr>
            <a:spLocks noGrp="1" noChangeArrowheads="1"/>
          </p:cNvSpPr>
          <p:nvPr>
            <p:ph type="sldNum" sz="quarter" idx="11"/>
          </p:nvPr>
        </p:nvSpPr>
        <p:spPr>
          <a:ln/>
        </p:spPr>
        <p:txBody>
          <a:bodyPr/>
          <a:lstStyle>
            <a:lvl1pPr>
              <a:defRPr/>
            </a:lvl1pPr>
          </a:lstStyle>
          <a:p>
            <a:fld id="{4727585C-ABAC-4B9C-94D0-EA1B02690AFF}" type="slidenum">
              <a:rPr lang="en-GB" altLang="en-US"/>
              <a:pPr/>
              <a:t>‹#›</a:t>
            </a:fld>
            <a:endParaRPr lang="en-GB" altLang="en-US"/>
          </a:p>
        </p:txBody>
      </p:sp>
    </p:spTree>
    <p:extLst>
      <p:ext uri="{BB962C8B-B14F-4D97-AF65-F5344CB8AC3E}">
        <p14:creationId xmlns:p14="http://schemas.microsoft.com/office/powerpoint/2010/main" xmlns="" val="1682823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8" name="Rectangle 7"/>
          <p:cNvSpPr>
            <a:spLocks noGrp="1" noChangeArrowheads="1"/>
          </p:cNvSpPr>
          <p:nvPr>
            <p:ph type="sldNum" sz="quarter" idx="11"/>
          </p:nvPr>
        </p:nvSpPr>
        <p:spPr>
          <a:ln/>
        </p:spPr>
        <p:txBody>
          <a:bodyPr/>
          <a:lstStyle>
            <a:lvl1pPr>
              <a:defRPr/>
            </a:lvl1pPr>
          </a:lstStyle>
          <a:p>
            <a:fld id="{91BA6E20-CDA8-455C-916B-C088805D15FB}" type="slidenum">
              <a:rPr lang="en-GB" altLang="en-US"/>
              <a:pPr/>
              <a:t>‹#›</a:t>
            </a:fld>
            <a:endParaRPr lang="en-GB" altLang="en-US"/>
          </a:p>
        </p:txBody>
      </p:sp>
    </p:spTree>
    <p:extLst>
      <p:ext uri="{BB962C8B-B14F-4D97-AF65-F5344CB8AC3E}">
        <p14:creationId xmlns:p14="http://schemas.microsoft.com/office/powerpoint/2010/main" xmlns="" val="1052181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4" name="Rectangle 7"/>
          <p:cNvSpPr>
            <a:spLocks noGrp="1" noChangeArrowheads="1"/>
          </p:cNvSpPr>
          <p:nvPr>
            <p:ph type="sldNum" sz="quarter" idx="11"/>
          </p:nvPr>
        </p:nvSpPr>
        <p:spPr>
          <a:ln/>
        </p:spPr>
        <p:txBody>
          <a:bodyPr/>
          <a:lstStyle>
            <a:lvl1pPr>
              <a:defRPr/>
            </a:lvl1pPr>
          </a:lstStyle>
          <a:p>
            <a:fld id="{239C8C6E-DC4D-4ADB-B1A3-71E1766CCA84}" type="slidenum">
              <a:rPr lang="en-GB" altLang="en-US"/>
              <a:pPr/>
              <a:t>‹#›</a:t>
            </a:fld>
            <a:endParaRPr lang="en-GB" altLang="en-US"/>
          </a:p>
        </p:txBody>
      </p:sp>
    </p:spTree>
    <p:extLst>
      <p:ext uri="{BB962C8B-B14F-4D97-AF65-F5344CB8AC3E}">
        <p14:creationId xmlns:p14="http://schemas.microsoft.com/office/powerpoint/2010/main" xmlns="" val="2474287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3" name="Rectangle 7"/>
          <p:cNvSpPr>
            <a:spLocks noGrp="1" noChangeArrowheads="1"/>
          </p:cNvSpPr>
          <p:nvPr>
            <p:ph type="sldNum" sz="quarter" idx="11"/>
          </p:nvPr>
        </p:nvSpPr>
        <p:spPr>
          <a:ln/>
        </p:spPr>
        <p:txBody>
          <a:bodyPr/>
          <a:lstStyle>
            <a:lvl1pPr>
              <a:defRPr/>
            </a:lvl1pPr>
          </a:lstStyle>
          <a:p>
            <a:fld id="{39D4EA56-4956-461C-8276-458B534D0BBE}" type="slidenum">
              <a:rPr lang="en-GB" altLang="en-US"/>
              <a:pPr/>
              <a:t>‹#›</a:t>
            </a:fld>
            <a:endParaRPr lang="en-GB" altLang="en-US"/>
          </a:p>
        </p:txBody>
      </p:sp>
    </p:spTree>
    <p:extLst>
      <p:ext uri="{BB962C8B-B14F-4D97-AF65-F5344CB8AC3E}">
        <p14:creationId xmlns:p14="http://schemas.microsoft.com/office/powerpoint/2010/main" xmlns="" val="3199021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7"/>
          <p:cNvSpPr>
            <a:spLocks noGrp="1" noChangeArrowheads="1"/>
          </p:cNvSpPr>
          <p:nvPr>
            <p:ph type="sldNum" sz="quarter" idx="11"/>
          </p:nvPr>
        </p:nvSpPr>
        <p:spPr>
          <a:ln/>
        </p:spPr>
        <p:txBody>
          <a:bodyPr/>
          <a:lstStyle>
            <a:lvl1pPr>
              <a:defRPr/>
            </a:lvl1pPr>
          </a:lstStyle>
          <a:p>
            <a:fld id="{B251ED7F-1685-40BD-AB27-C0F663EAEF4D}" type="slidenum">
              <a:rPr lang="en-GB" altLang="en-US"/>
              <a:pPr/>
              <a:t>‹#›</a:t>
            </a:fld>
            <a:endParaRPr lang="en-GB" altLang="en-US"/>
          </a:p>
        </p:txBody>
      </p:sp>
    </p:spTree>
    <p:extLst>
      <p:ext uri="{BB962C8B-B14F-4D97-AF65-F5344CB8AC3E}">
        <p14:creationId xmlns:p14="http://schemas.microsoft.com/office/powerpoint/2010/main" xmlns="" val="2886672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7"/>
          <p:cNvSpPr>
            <a:spLocks noGrp="1" noChangeArrowheads="1"/>
          </p:cNvSpPr>
          <p:nvPr>
            <p:ph type="sldNum" sz="quarter" idx="11"/>
          </p:nvPr>
        </p:nvSpPr>
        <p:spPr>
          <a:ln/>
        </p:spPr>
        <p:txBody>
          <a:bodyPr/>
          <a:lstStyle>
            <a:lvl1pPr>
              <a:defRPr/>
            </a:lvl1pPr>
          </a:lstStyle>
          <a:p>
            <a:fld id="{C61173D5-B16F-4FF6-AC95-8BBA4875F561}" type="slidenum">
              <a:rPr lang="en-GB" altLang="en-US"/>
              <a:pPr/>
              <a:t>‹#›</a:t>
            </a:fld>
            <a:endParaRPr lang="en-GB" altLang="en-US"/>
          </a:p>
        </p:txBody>
      </p:sp>
    </p:spTree>
    <p:extLst>
      <p:ext uri="{BB962C8B-B14F-4D97-AF65-F5344CB8AC3E}">
        <p14:creationId xmlns:p14="http://schemas.microsoft.com/office/powerpoint/2010/main" xmlns="" val="2034027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7"/>
          <p:cNvSpPr>
            <a:spLocks noGrp="1" noChangeArrowheads="1"/>
          </p:cNvSpPr>
          <p:nvPr>
            <p:ph type="sldNum" sz="quarter" idx="11"/>
          </p:nvPr>
        </p:nvSpPr>
        <p:spPr>
          <a:ln/>
        </p:spPr>
        <p:txBody>
          <a:bodyPr/>
          <a:lstStyle>
            <a:lvl1pPr>
              <a:defRPr/>
            </a:lvl1pPr>
          </a:lstStyle>
          <a:p>
            <a:fld id="{A401E398-A74E-4638-877F-23DE799662E9}" type="slidenum">
              <a:rPr lang="en-GB" altLang="en-US"/>
              <a:pPr/>
              <a:t>‹#›</a:t>
            </a:fld>
            <a:endParaRPr lang="en-GB" altLang="en-US"/>
          </a:p>
        </p:txBody>
      </p:sp>
    </p:spTree>
    <p:extLst>
      <p:ext uri="{BB962C8B-B14F-4D97-AF65-F5344CB8AC3E}">
        <p14:creationId xmlns:p14="http://schemas.microsoft.com/office/powerpoint/2010/main" xmlns="" val="5577380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7"/>
          <p:cNvSpPr>
            <a:spLocks noGrp="1" noChangeArrowheads="1"/>
          </p:cNvSpPr>
          <p:nvPr>
            <p:ph type="sldNum" sz="quarter" idx="11"/>
          </p:nvPr>
        </p:nvSpPr>
        <p:spPr>
          <a:ln/>
        </p:spPr>
        <p:txBody>
          <a:bodyPr/>
          <a:lstStyle>
            <a:lvl1pPr>
              <a:defRPr/>
            </a:lvl1pPr>
          </a:lstStyle>
          <a:p>
            <a:fld id="{99AEB7A8-A9DE-4A03-810F-2CDFA4811624}" type="slidenum">
              <a:rPr lang="en-GB" altLang="en-US"/>
              <a:pPr/>
              <a:t>‹#›</a:t>
            </a:fld>
            <a:endParaRPr lang="en-GB" altLang="en-US"/>
          </a:p>
        </p:txBody>
      </p:sp>
    </p:spTree>
    <p:extLst>
      <p:ext uri="{BB962C8B-B14F-4D97-AF65-F5344CB8AC3E}">
        <p14:creationId xmlns:p14="http://schemas.microsoft.com/office/powerpoint/2010/main" xmlns="" val="10985070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250825" y="1052513"/>
            <a:ext cx="4279900"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83125" y="1052513"/>
            <a:ext cx="4281488"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7"/>
          <p:cNvSpPr>
            <a:spLocks noGrp="1" noChangeArrowheads="1"/>
          </p:cNvSpPr>
          <p:nvPr>
            <p:ph type="sldNum" sz="quarter" idx="11"/>
          </p:nvPr>
        </p:nvSpPr>
        <p:spPr>
          <a:ln/>
        </p:spPr>
        <p:txBody>
          <a:bodyPr/>
          <a:lstStyle>
            <a:lvl1pPr>
              <a:defRPr/>
            </a:lvl1pPr>
          </a:lstStyle>
          <a:p>
            <a:fld id="{A321FD44-AED5-48AA-9021-A7DC76BAFB12}" type="slidenum">
              <a:rPr lang="en-GB" altLang="en-US"/>
              <a:pPr/>
              <a:t>‹#›</a:t>
            </a:fld>
            <a:endParaRPr lang="en-GB" altLang="en-US"/>
          </a:p>
        </p:txBody>
      </p:sp>
    </p:spTree>
    <p:extLst>
      <p:ext uri="{BB962C8B-B14F-4D97-AF65-F5344CB8AC3E}">
        <p14:creationId xmlns:p14="http://schemas.microsoft.com/office/powerpoint/2010/main" xmlns="" val="30772283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11"/>
          <p:cNvSpPr>
            <a:spLocks noGrp="1" noChangeArrowheads="1"/>
          </p:cNvSpPr>
          <p:nvPr>
            <p:ph type="sldNum" sz="quarter" idx="11"/>
          </p:nvPr>
        </p:nvSpPr>
        <p:spPr>
          <a:ln/>
        </p:spPr>
        <p:txBody>
          <a:bodyPr/>
          <a:lstStyle>
            <a:lvl1pPr>
              <a:defRPr/>
            </a:lvl1pPr>
          </a:lstStyle>
          <a:p>
            <a:fld id="{8046AF8E-B76A-4B4C-BDB9-40D9CA37A168}" type="slidenum">
              <a:rPr lang="en-GB" altLang="en-US"/>
              <a:pPr/>
              <a:t>‹#›</a:t>
            </a:fld>
            <a:endParaRPr lang="en-GB" altLang="en-US"/>
          </a:p>
        </p:txBody>
      </p:sp>
    </p:spTree>
    <p:extLst>
      <p:ext uri="{BB962C8B-B14F-4D97-AF65-F5344CB8AC3E}">
        <p14:creationId xmlns:p14="http://schemas.microsoft.com/office/powerpoint/2010/main" xmlns="" val="20310236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11"/>
          <p:cNvSpPr>
            <a:spLocks noGrp="1" noChangeArrowheads="1"/>
          </p:cNvSpPr>
          <p:nvPr>
            <p:ph type="sldNum" sz="quarter" idx="11"/>
          </p:nvPr>
        </p:nvSpPr>
        <p:spPr>
          <a:ln/>
        </p:spPr>
        <p:txBody>
          <a:bodyPr/>
          <a:lstStyle>
            <a:lvl1pPr>
              <a:defRPr/>
            </a:lvl1pPr>
          </a:lstStyle>
          <a:p>
            <a:fld id="{4F8825A5-5AB7-4377-AF3D-747348D8893F}" type="slidenum">
              <a:rPr lang="en-GB" altLang="en-US"/>
              <a:pPr/>
              <a:t>‹#›</a:t>
            </a:fld>
            <a:endParaRPr lang="en-GB" altLang="en-US"/>
          </a:p>
        </p:txBody>
      </p:sp>
    </p:spTree>
    <p:extLst>
      <p:ext uri="{BB962C8B-B14F-4D97-AF65-F5344CB8AC3E}">
        <p14:creationId xmlns:p14="http://schemas.microsoft.com/office/powerpoint/2010/main" xmlns="" val="17076340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11"/>
          <p:cNvSpPr>
            <a:spLocks noGrp="1" noChangeArrowheads="1"/>
          </p:cNvSpPr>
          <p:nvPr>
            <p:ph type="sldNum" sz="quarter" idx="11"/>
          </p:nvPr>
        </p:nvSpPr>
        <p:spPr>
          <a:ln/>
        </p:spPr>
        <p:txBody>
          <a:bodyPr/>
          <a:lstStyle>
            <a:lvl1pPr>
              <a:defRPr/>
            </a:lvl1pPr>
          </a:lstStyle>
          <a:p>
            <a:fld id="{9702E817-9F6B-4571-BDA9-2FA61D5498FE}" type="slidenum">
              <a:rPr lang="en-GB" altLang="en-US"/>
              <a:pPr/>
              <a:t>‹#›</a:t>
            </a:fld>
            <a:endParaRPr lang="en-GB" altLang="en-US"/>
          </a:p>
        </p:txBody>
      </p:sp>
    </p:spTree>
    <p:extLst>
      <p:ext uri="{BB962C8B-B14F-4D97-AF65-F5344CB8AC3E}">
        <p14:creationId xmlns:p14="http://schemas.microsoft.com/office/powerpoint/2010/main" xmlns="" val="42607508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11"/>
          <p:cNvSpPr>
            <a:spLocks noGrp="1" noChangeArrowheads="1"/>
          </p:cNvSpPr>
          <p:nvPr>
            <p:ph type="sldNum" sz="quarter" idx="11"/>
          </p:nvPr>
        </p:nvSpPr>
        <p:spPr>
          <a:ln/>
        </p:spPr>
        <p:txBody>
          <a:bodyPr/>
          <a:lstStyle>
            <a:lvl1pPr>
              <a:defRPr/>
            </a:lvl1pPr>
          </a:lstStyle>
          <a:p>
            <a:fld id="{CD685FBC-C2B4-4A47-8F3B-6A40601653DA}" type="slidenum">
              <a:rPr lang="en-GB" altLang="en-US"/>
              <a:pPr/>
              <a:t>‹#›</a:t>
            </a:fld>
            <a:endParaRPr lang="en-GB" altLang="en-US"/>
          </a:p>
        </p:txBody>
      </p:sp>
    </p:spTree>
    <p:extLst>
      <p:ext uri="{BB962C8B-B14F-4D97-AF65-F5344CB8AC3E}">
        <p14:creationId xmlns:p14="http://schemas.microsoft.com/office/powerpoint/2010/main" xmlns="" val="4536043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8" name="Rectangle 11"/>
          <p:cNvSpPr>
            <a:spLocks noGrp="1" noChangeArrowheads="1"/>
          </p:cNvSpPr>
          <p:nvPr>
            <p:ph type="sldNum" sz="quarter" idx="11"/>
          </p:nvPr>
        </p:nvSpPr>
        <p:spPr>
          <a:ln/>
        </p:spPr>
        <p:txBody>
          <a:bodyPr/>
          <a:lstStyle>
            <a:lvl1pPr>
              <a:defRPr/>
            </a:lvl1pPr>
          </a:lstStyle>
          <a:p>
            <a:fld id="{3833F045-DEC8-445C-9FF0-2048906B0B42}" type="slidenum">
              <a:rPr lang="en-GB" altLang="en-US"/>
              <a:pPr/>
              <a:t>‹#›</a:t>
            </a:fld>
            <a:endParaRPr lang="en-GB" altLang="en-US"/>
          </a:p>
        </p:txBody>
      </p:sp>
    </p:spTree>
    <p:extLst>
      <p:ext uri="{BB962C8B-B14F-4D97-AF65-F5344CB8AC3E}">
        <p14:creationId xmlns:p14="http://schemas.microsoft.com/office/powerpoint/2010/main" xmlns="" val="11210788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4" name="Rectangle 11"/>
          <p:cNvSpPr>
            <a:spLocks noGrp="1" noChangeArrowheads="1"/>
          </p:cNvSpPr>
          <p:nvPr>
            <p:ph type="sldNum" sz="quarter" idx="11"/>
          </p:nvPr>
        </p:nvSpPr>
        <p:spPr>
          <a:ln/>
        </p:spPr>
        <p:txBody>
          <a:bodyPr/>
          <a:lstStyle>
            <a:lvl1pPr>
              <a:defRPr/>
            </a:lvl1pPr>
          </a:lstStyle>
          <a:p>
            <a:fld id="{1C39454B-5D87-4961-BC61-E52CD68E88BC}" type="slidenum">
              <a:rPr lang="en-GB" altLang="en-US"/>
              <a:pPr/>
              <a:t>‹#›</a:t>
            </a:fld>
            <a:endParaRPr lang="en-GB" altLang="en-US"/>
          </a:p>
        </p:txBody>
      </p:sp>
    </p:spTree>
    <p:extLst>
      <p:ext uri="{BB962C8B-B14F-4D97-AF65-F5344CB8AC3E}">
        <p14:creationId xmlns:p14="http://schemas.microsoft.com/office/powerpoint/2010/main" xmlns="" val="5838015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3" name="Rectangle 11"/>
          <p:cNvSpPr>
            <a:spLocks noGrp="1" noChangeArrowheads="1"/>
          </p:cNvSpPr>
          <p:nvPr>
            <p:ph type="sldNum" sz="quarter" idx="11"/>
          </p:nvPr>
        </p:nvSpPr>
        <p:spPr>
          <a:ln/>
        </p:spPr>
        <p:txBody>
          <a:bodyPr/>
          <a:lstStyle>
            <a:lvl1pPr>
              <a:defRPr/>
            </a:lvl1pPr>
          </a:lstStyle>
          <a:p>
            <a:fld id="{1F25D408-B955-4E12-8BFC-CCECEF123A7C}" type="slidenum">
              <a:rPr lang="en-GB" altLang="en-US"/>
              <a:pPr/>
              <a:t>‹#›</a:t>
            </a:fld>
            <a:endParaRPr lang="en-GB" altLang="en-US"/>
          </a:p>
        </p:txBody>
      </p:sp>
    </p:spTree>
    <p:extLst>
      <p:ext uri="{BB962C8B-B14F-4D97-AF65-F5344CB8AC3E}">
        <p14:creationId xmlns:p14="http://schemas.microsoft.com/office/powerpoint/2010/main" xmlns="" val="5906496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11"/>
          <p:cNvSpPr>
            <a:spLocks noGrp="1" noChangeArrowheads="1"/>
          </p:cNvSpPr>
          <p:nvPr>
            <p:ph type="sldNum" sz="quarter" idx="11"/>
          </p:nvPr>
        </p:nvSpPr>
        <p:spPr>
          <a:ln/>
        </p:spPr>
        <p:txBody>
          <a:bodyPr/>
          <a:lstStyle>
            <a:lvl1pPr>
              <a:defRPr/>
            </a:lvl1pPr>
          </a:lstStyle>
          <a:p>
            <a:fld id="{C48921C4-2CC2-4543-AA0F-FDD70FC9E491}" type="slidenum">
              <a:rPr lang="en-GB" altLang="en-US"/>
              <a:pPr/>
              <a:t>‹#›</a:t>
            </a:fld>
            <a:endParaRPr lang="en-GB" altLang="en-US"/>
          </a:p>
        </p:txBody>
      </p:sp>
    </p:spTree>
    <p:extLst>
      <p:ext uri="{BB962C8B-B14F-4D97-AF65-F5344CB8AC3E}">
        <p14:creationId xmlns:p14="http://schemas.microsoft.com/office/powerpoint/2010/main" xmlns="" val="1954570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11"/>
          <p:cNvSpPr>
            <a:spLocks noGrp="1" noChangeArrowheads="1"/>
          </p:cNvSpPr>
          <p:nvPr>
            <p:ph type="sldNum" sz="quarter" idx="11"/>
          </p:nvPr>
        </p:nvSpPr>
        <p:spPr>
          <a:ln/>
        </p:spPr>
        <p:txBody>
          <a:bodyPr/>
          <a:lstStyle>
            <a:lvl1pPr>
              <a:defRPr/>
            </a:lvl1pPr>
          </a:lstStyle>
          <a:p>
            <a:fld id="{40A71167-7F2F-49C0-9C4E-1512CF4178B0}" type="slidenum">
              <a:rPr lang="en-GB" altLang="en-US"/>
              <a:pPr/>
              <a:t>‹#›</a:t>
            </a:fld>
            <a:endParaRPr lang="en-GB" altLang="en-US"/>
          </a:p>
        </p:txBody>
      </p:sp>
    </p:spTree>
    <p:extLst>
      <p:ext uri="{BB962C8B-B14F-4D97-AF65-F5344CB8AC3E}">
        <p14:creationId xmlns:p14="http://schemas.microsoft.com/office/powerpoint/2010/main" xmlns="" val="21508953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11"/>
          <p:cNvSpPr>
            <a:spLocks noGrp="1" noChangeArrowheads="1"/>
          </p:cNvSpPr>
          <p:nvPr>
            <p:ph type="sldNum" sz="quarter" idx="11"/>
          </p:nvPr>
        </p:nvSpPr>
        <p:spPr>
          <a:ln/>
        </p:spPr>
        <p:txBody>
          <a:bodyPr/>
          <a:lstStyle>
            <a:lvl1pPr>
              <a:defRPr/>
            </a:lvl1pPr>
          </a:lstStyle>
          <a:p>
            <a:fld id="{A13BB7FD-EA5D-4A92-80F0-036FD67914FF}" type="slidenum">
              <a:rPr lang="en-GB" altLang="en-US"/>
              <a:pPr/>
              <a:t>‹#›</a:t>
            </a:fld>
            <a:endParaRPr lang="en-GB" altLang="en-US"/>
          </a:p>
        </p:txBody>
      </p:sp>
    </p:spTree>
    <p:extLst>
      <p:ext uri="{BB962C8B-B14F-4D97-AF65-F5344CB8AC3E}">
        <p14:creationId xmlns:p14="http://schemas.microsoft.com/office/powerpoint/2010/main" xmlns="" val="35691966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11"/>
          <p:cNvSpPr>
            <a:spLocks noGrp="1" noChangeArrowheads="1"/>
          </p:cNvSpPr>
          <p:nvPr>
            <p:ph type="sldNum" sz="quarter" idx="11"/>
          </p:nvPr>
        </p:nvSpPr>
        <p:spPr>
          <a:ln/>
        </p:spPr>
        <p:txBody>
          <a:bodyPr/>
          <a:lstStyle>
            <a:lvl1pPr>
              <a:defRPr/>
            </a:lvl1pPr>
          </a:lstStyle>
          <a:p>
            <a:fld id="{7DCAC56C-2D52-4CFD-A0BB-663532A08772}" type="slidenum">
              <a:rPr lang="en-GB" altLang="en-US"/>
              <a:pPr/>
              <a:t>‹#›</a:t>
            </a:fld>
            <a:endParaRPr lang="en-GB" altLang="en-US"/>
          </a:p>
        </p:txBody>
      </p:sp>
    </p:spTree>
    <p:extLst>
      <p:ext uri="{BB962C8B-B14F-4D97-AF65-F5344CB8AC3E}">
        <p14:creationId xmlns:p14="http://schemas.microsoft.com/office/powerpoint/2010/main" xmlns="" val="557060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5"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0"/>
            <a:r>
              <a:rPr lang="en-GB" altLang="en-US" smtClean="0"/>
              <a:t>First level</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GB"/>
              <a:t>test footer</a:t>
            </a:r>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08511053-2C4D-45FF-851B-A5791203E235}"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Lst>
  <p:hf hdr="0" ftr="0" dt="0"/>
  <p:txStyles>
    <p:titleStyle>
      <a:lvl1pPr algn="l" rtl="0" eaLnBrk="1" fontAlgn="base" hangingPunct="1">
        <a:spcBef>
          <a:spcPct val="0"/>
        </a:spcBef>
        <a:spcAft>
          <a:spcPct val="0"/>
        </a:spcAft>
        <a:defRPr sz="3000" b="1">
          <a:solidFill>
            <a:schemeClr val="tx2"/>
          </a:solidFill>
          <a:latin typeface="Arial" charset="0"/>
          <a:ea typeface="+mj-ea"/>
          <a:cs typeface="+mj-cs"/>
        </a:defRPr>
      </a:lvl1pPr>
      <a:lvl2pPr algn="l" rtl="0" eaLnBrk="1" fontAlgn="base" hangingPunct="1">
        <a:spcBef>
          <a:spcPct val="0"/>
        </a:spcBef>
        <a:spcAft>
          <a:spcPct val="0"/>
        </a:spcAft>
        <a:defRPr sz="3000" b="1">
          <a:solidFill>
            <a:schemeClr val="tx2"/>
          </a:solidFill>
          <a:latin typeface="Arial" charset="0"/>
        </a:defRPr>
      </a:lvl2pPr>
      <a:lvl3pPr algn="l" rtl="0" eaLnBrk="1" fontAlgn="base" hangingPunct="1">
        <a:spcBef>
          <a:spcPct val="0"/>
        </a:spcBef>
        <a:spcAft>
          <a:spcPct val="0"/>
        </a:spcAft>
        <a:defRPr sz="3000" b="1">
          <a:solidFill>
            <a:schemeClr val="tx2"/>
          </a:solidFill>
          <a:latin typeface="Arial" charset="0"/>
        </a:defRPr>
      </a:lvl3pPr>
      <a:lvl4pPr algn="l" rtl="0" eaLnBrk="1" fontAlgn="base" hangingPunct="1">
        <a:spcBef>
          <a:spcPct val="0"/>
        </a:spcBef>
        <a:spcAft>
          <a:spcPct val="0"/>
        </a:spcAft>
        <a:defRPr sz="3000" b="1">
          <a:solidFill>
            <a:schemeClr val="tx2"/>
          </a:solidFill>
          <a:latin typeface="Arial" charset="0"/>
        </a:defRPr>
      </a:lvl4pPr>
      <a:lvl5pPr algn="l" rtl="0" eaLnBrk="1" fontAlgn="base" hangingPunct="1">
        <a:spcBef>
          <a:spcPct val="0"/>
        </a:spcBef>
        <a:spcAft>
          <a:spcPct val="0"/>
        </a:spcAft>
        <a:defRPr sz="3000" b="1">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This space can be used for contact information</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GB"/>
              <a:t>test footer</a:t>
            </a:r>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F18803F5-A495-4A90-AA0A-F168D8F84A82}" type="slidenum">
              <a:rPr lang="en-GB" altLang="en-US"/>
              <a:pPr/>
              <a:t>‹#›</a:t>
            </a:fld>
            <a:endParaRPr lang="en-GB" altLang="en-US"/>
          </a:p>
        </p:txBody>
      </p:sp>
      <p:sp>
        <p:nvSpPr>
          <p:cNvPr id="2054"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Thank you for your attention</a:t>
            </a:r>
          </a:p>
        </p:txBody>
      </p:sp>
      <p:sp>
        <p:nvSpPr>
          <p:cNvPr id="2055" name="Title 9"/>
          <p:cNvSpPr txBox="1">
            <a:spLocks/>
          </p:cNvSpPr>
          <p:nvPr/>
        </p:nvSpPr>
        <p:spPr bwMode="auto">
          <a:xfrm>
            <a:off x="117475" y="6380163"/>
            <a:ext cx="1141413" cy="4778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eaLnBrk="1" hangingPunct="1">
              <a:spcBef>
                <a:spcPct val="0"/>
              </a:spcBef>
              <a:buClrTx/>
              <a:buFontTx/>
              <a:buNone/>
            </a:pPr>
            <a:r>
              <a:rPr lang="en-US" altLang="en-US" sz="1200">
                <a:cs typeface="Arial" charset="0"/>
              </a:rPr>
              <a:t>www.wmo.int</a:t>
            </a:r>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hdr="0" ft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p:txBody>
          <a:bodyPr/>
          <a:lstStyle/>
          <a:p>
            <a:r>
              <a:rPr lang="en-GB" altLang="en-US" dirty="0" smtClean="0"/>
              <a:t>IPET-DRMM Summary</a:t>
            </a:r>
            <a:r>
              <a:rPr lang="en-GB" altLang="en-US" dirty="0" smtClean="0"/>
              <a:t/>
            </a:r>
            <a:br>
              <a:rPr lang="en-GB" altLang="en-US" dirty="0" smtClean="0"/>
            </a:br>
            <a:r>
              <a:rPr lang="en-GB" altLang="en-US" dirty="0" smtClean="0"/>
              <a:t>July 2014</a:t>
            </a:r>
            <a:endParaRPr lang="en-GB" altLang="en-US" dirty="0"/>
          </a:p>
        </p:txBody>
      </p:sp>
      <p:sp>
        <p:nvSpPr>
          <p:cNvPr id="5123" name="Rectangle 6"/>
          <p:cNvSpPr>
            <a:spLocks noGrp="1" noChangeArrowheads="1"/>
          </p:cNvSpPr>
          <p:nvPr>
            <p:ph type="subTitle" idx="1"/>
          </p:nvPr>
        </p:nvSpPr>
        <p:spPr/>
        <p:txBody>
          <a:bodyPr/>
          <a:lstStyle/>
          <a:p>
            <a:r>
              <a:rPr lang="en-US" altLang="en-US" dirty="0" smtClean="0"/>
              <a:t>Simon Elliott, EUMETSAT</a:t>
            </a:r>
            <a:endParaRPr lang="en-US" altLang="en-US" dirty="0"/>
          </a:p>
        </p:txBody>
      </p:sp>
      <p:sp>
        <p:nvSpPr>
          <p:cNvPr id="15" name="Title 9"/>
          <p:cNvSpPr txBox="1">
            <a:spLocks/>
          </p:cNvSpPr>
          <p:nvPr/>
        </p:nvSpPr>
        <p:spPr>
          <a:xfrm>
            <a:off x="117475" y="6453188"/>
            <a:ext cx="2438400" cy="288925"/>
          </a:xfrm>
          <a:prstGeom prst="rect">
            <a:avLst/>
          </a:prstGeom>
        </p:spPr>
        <p:txBody>
          <a:bodyPr anchor="ctr">
            <a:normAutofit/>
          </a:bodyPr>
          <a:lstStyle/>
          <a:p>
            <a:pPr algn="l" defTabSz="457200" eaLnBrk="1" fontAlgn="auto" hangingPunct="1">
              <a:spcBef>
                <a:spcPct val="0"/>
              </a:spcBef>
              <a:spcAft>
                <a:spcPts val="0"/>
              </a:spcAft>
              <a:buClrTx/>
              <a:buFontTx/>
              <a:buNone/>
              <a:defRPr/>
            </a:pPr>
            <a:r>
              <a:rPr lang="en-US" sz="1200" dirty="0">
                <a:latin typeface="Arial"/>
                <a:ea typeface="+mj-ea"/>
                <a:cs typeface="Arial"/>
              </a:rPr>
              <a:t>WMO; </a:t>
            </a:r>
            <a:r>
              <a:rPr lang="en-US" sz="1200" dirty="0" smtClean="0">
                <a:latin typeface="Arial"/>
                <a:ea typeface="+mj-ea"/>
                <a:cs typeface="Arial"/>
              </a:rPr>
              <a:t>OBS/WIS</a:t>
            </a:r>
            <a:endParaRPr lang="en-US" sz="1200" dirty="0">
              <a:latin typeface="Arial"/>
              <a:ea typeface="+mj-ea"/>
              <a:cs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dirty="0" smtClean="0"/>
              <a:t>managing ICAO changes</a:t>
            </a:r>
            <a:endParaRPr lang="en-GB" dirty="0"/>
          </a:p>
        </p:txBody>
      </p:sp>
      <p:sp>
        <p:nvSpPr>
          <p:cNvPr id="3" name="Content Placeholder 2"/>
          <p:cNvSpPr>
            <a:spLocks noGrp="1"/>
          </p:cNvSpPr>
          <p:nvPr>
            <p:ph idx="1"/>
          </p:nvPr>
        </p:nvSpPr>
        <p:spPr/>
        <p:txBody>
          <a:bodyPr/>
          <a:lstStyle/>
          <a:p>
            <a:pPr lvl="1"/>
            <a:r>
              <a:rPr lang="en-GB" dirty="0" smtClean="0"/>
              <a:t>ICAO sets requirements</a:t>
            </a:r>
          </a:p>
          <a:p>
            <a:pPr lvl="1"/>
            <a:r>
              <a:rPr lang="en-GB" dirty="0" smtClean="0"/>
              <a:t>WMO implements them</a:t>
            </a:r>
          </a:p>
          <a:p>
            <a:pPr lvl="1"/>
            <a:r>
              <a:rPr lang="en-GB" dirty="0" smtClean="0"/>
              <a:t>Manual forms part of tech </a:t>
            </a:r>
            <a:r>
              <a:rPr lang="en-GB" dirty="0" err="1" smtClean="0"/>
              <a:t>regs</a:t>
            </a:r>
            <a:endParaRPr lang="en-GB" dirty="0" smtClean="0"/>
          </a:p>
          <a:p>
            <a:pPr lvl="1"/>
            <a:r>
              <a:rPr lang="en-GB" dirty="0" smtClean="0"/>
              <a:t>Schedule different from two groups</a:t>
            </a:r>
          </a:p>
          <a:p>
            <a:pPr lvl="1"/>
            <a:r>
              <a:rPr lang="en-GB" dirty="0" smtClean="0"/>
              <a:t>Process needs refinement to allow interface</a:t>
            </a:r>
          </a:p>
          <a:p>
            <a:pPr lvl="1"/>
            <a:r>
              <a:rPr lang="en-GB" dirty="0" smtClean="0"/>
              <a:t>Could be rejected by IPET-DRMM after adoption by ICAO …</a:t>
            </a:r>
          </a:p>
          <a:p>
            <a:pPr lvl="1"/>
            <a:r>
              <a:rPr lang="en-GB" dirty="0" smtClean="0"/>
              <a:t>Make TT-</a:t>
            </a:r>
            <a:r>
              <a:rPr lang="en-GB" dirty="0" err="1" smtClean="0"/>
              <a:t>AvCI</a:t>
            </a:r>
            <a:r>
              <a:rPr lang="en-GB" dirty="0" smtClean="0"/>
              <a:t> (Aviation Coding Issues) to work on this</a:t>
            </a:r>
            <a:endParaRPr lang="en-GB" dirty="0"/>
          </a:p>
          <a:p>
            <a:pPr lvl="1"/>
            <a:endParaRPr lang="en-GB" dirty="0" smtClean="0"/>
          </a:p>
          <a:p>
            <a:pPr lvl="1"/>
            <a:endParaRPr lang="en-GB" dirty="0" smtClean="0"/>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2</a:t>
            </a:fld>
            <a:endParaRPr lang="en-GB" altLang="en-US"/>
          </a:p>
        </p:txBody>
      </p:sp>
    </p:spTree>
    <p:extLst>
      <p:ext uri="{BB962C8B-B14F-4D97-AF65-F5344CB8AC3E}">
        <p14:creationId xmlns:p14="http://schemas.microsoft.com/office/powerpoint/2010/main" xmlns="" val="2198475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dirty="0" smtClean="0"/>
              <a:t>TDCF B/C regulations</a:t>
            </a:r>
            <a:endParaRPr lang="en-GB" dirty="0"/>
          </a:p>
        </p:txBody>
      </p:sp>
      <p:sp>
        <p:nvSpPr>
          <p:cNvPr id="3" name="Content Placeholder 2"/>
          <p:cNvSpPr>
            <a:spLocks noGrp="1"/>
          </p:cNvSpPr>
          <p:nvPr>
            <p:ph idx="1"/>
          </p:nvPr>
        </p:nvSpPr>
        <p:spPr/>
        <p:txBody>
          <a:bodyPr/>
          <a:lstStyle/>
          <a:p>
            <a:pPr lvl="1"/>
            <a:r>
              <a:rPr lang="en-GB" dirty="0" smtClean="0"/>
              <a:t>Report §5.1</a:t>
            </a:r>
          </a:p>
          <a:p>
            <a:pPr lvl="1"/>
            <a:r>
              <a:rPr lang="en-GB" dirty="0" smtClean="0"/>
              <a:t>amendments to the B/C 30.4 and 32.4 for precipitation reporting, if the period for monthly precipitation data begins on the last day of the previous month, which did not obtain consent of </a:t>
            </a:r>
            <a:r>
              <a:rPr lang="en-GB" dirty="0" smtClean="0"/>
              <a:t>majority</a:t>
            </a:r>
          </a:p>
          <a:p>
            <a:pPr lvl="1"/>
            <a:r>
              <a:rPr lang="en-GB" dirty="0" smtClean="0"/>
              <a:t>Compromise (long process) is to consider templates validated but not to enforce their immediate use (will allow some time)</a:t>
            </a:r>
          </a:p>
          <a:p>
            <a:pPr lvl="1"/>
            <a:r>
              <a:rPr lang="en-GB" dirty="0" smtClean="0"/>
              <a:t>B/C 30.4 and </a:t>
            </a:r>
            <a:r>
              <a:rPr lang="en-GB" dirty="0" smtClean="0"/>
              <a:t>32.4 to be updated accordingly</a:t>
            </a:r>
            <a:endParaRPr lang="en-GB" dirty="0" smtClean="0"/>
          </a:p>
          <a:p>
            <a:pPr lvl="1"/>
            <a:endParaRPr lang="en-GB" dirty="0" smtClean="0"/>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3</a:t>
            </a:fld>
            <a:endParaRPr lang="en-GB" altLang="en-US"/>
          </a:p>
        </p:txBody>
      </p:sp>
    </p:spTree>
    <p:extLst>
      <p:ext uri="{BB962C8B-B14F-4D97-AF65-F5344CB8AC3E}">
        <p14:creationId xmlns:p14="http://schemas.microsoft.com/office/powerpoint/2010/main" xmlns="" val="21984752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dirty="0" smtClean="0"/>
              <a:t>BUFR missing character </a:t>
            </a:r>
            <a:r>
              <a:rPr lang="en-GB" dirty="0" smtClean="0"/>
              <a:t>strings - I</a:t>
            </a:r>
            <a:endParaRPr lang="en-GB" dirty="0"/>
          </a:p>
        </p:txBody>
      </p:sp>
      <p:sp>
        <p:nvSpPr>
          <p:cNvPr id="3" name="Content Placeholder 2"/>
          <p:cNvSpPr>
            <a:spLocks noGrp="1"/>
          </p:cNvSpPr>
          <p:nvPr>
            <p:ph idx="1"/>
          </p:nvPr>
        </p:nvSpPr>
        <p:spPr>
          <a:xfrm>
            <a:off x="250825" y="1052513"/>
            <a:ext cx="8713788" cy="5805487"/>
          </a:xfrm>
        </p:spPr>
        <p:txBody>
          <a:bodyPr/>
          <a:lstStyle/>
          <a:p>
            <a:r>
              <a:rPr lang="en-GB" dirty="0" smtClean="0"/>
              <a:t>It has been noted that some problems identified in the produced BUFR messages might be caused by the current not quite clearly formulated Regulation 94.1.5, which reads:</a:t>
            </a:r>
          </a:p>
          <a:p>
            <a:r>
              <a:rPr lang="en-GB" b="1" dirty="0" smtClean="0"/>
              <a:t>94.1.5	</a:t>
            </a:r>
            <a:r>
              <a:rPr lang="en-GB" dirty="0" smtClean="0"/>
              <a:t>Missing values shall be set to fields of all ones (e.g. each octet shall be set to 11111111 binary). This shall apply to code tables as well as data elements; flag tables shall be augmented to contain a missing indicator bit where this is deemed to be necessary. This regulation does not apply to the data description operator qualifiers in Class 31 of Table B.</a:t>
            </a:r>
          </a:p>
          <a:p>
            <a:r>
              <a:rPr lang="en-GB" dirty="0" smtClean="0"/>
              <a:t> </a:t>
            </a:r>
            <a:endParaRPr lang="en-GB" dirty="0" smtClean="0"/>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4</a:t>
            </a:fld>
            <a:endParaRPr lang="en-GB" altLang="en-US"/>
          </a:p>
        </p:txBody>
      </p:sp>
    </p:spTree>
    <p:extLst>
      <p:ext uri="{BB962C8B-B14F-4D97-AF65-F5344CB8AC3E}">
        <p14:creationId xmlns:p14="http://schemas.microsoft.com/office/powerpoint/2010/main" xmlns="" val="21984752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dirty="0" smtClean="0"/>
              <a:t>BUFR missing character </a:t>
            </a:r>
            <a:r>
              <a:rPr lang="en-GB" dirty="0" smtClean="0"/>
              <a:t>strings - II</a:t>
            </a:r>
            <a:endParaRPr lang="en-GB" dirty="0"/>
          </a:p>
        </p:txBody>
      </p:sp>
      <p:sp>
        <p:nvSpPr>
          <p:cNvPr id="3" name="Content Placeholder 2"/>
          <p:cNvSpPr>
            <a:spLocks noGrp="1"/>
          </p:cNvSpPr>
          <p:nvPr>
            <p:ph idx="1"/>
          </p:nvPr>
        </p:nvSpPr>
        <p:spPr>
          <a:xfrm>
            <a:off x="251520" y="908721"/>
            <a:ext cx="8713788" cy="5112568"/>
          </a:xfrm>
        </p:spPr>
        <p:txBody>
          <a:bodyPr/>
          <a:lstStyle/>
          <a:p>
            <a:pPr>
              <a:buNone/>
            </a:pPr>
            <a:endParaRPr lang="en-GB" dirty="0" smtClean="0"/>
          </a:p>
          <a:p>
            <a:r>
              <a:rPr lang="en-GB" dirty="0" smtClean="0"/>
              <a:t>1)   A missing value of CCITT IA5 elements in some BUFR messages is encoded incorrectly, e.g. the relevant field being filled with space characters or with null characters, instead of setting all bits to 1 within the data width of the element.</a:t>
            </a:r>
          </a:p>
          <a:p>
            <a:endParaRPr lang="en-GB" dirty="0" smtClean="0"/>
          </a:p>
          <a:p>
            <a:r>
              <a:rPr lang="en-GB" dirty="0" smtClean="0"/>
              <a:t>2)   Flag tables have always one more bit than the number of items of significance. It applies always, not only ”</a:t>
            </a:r>
            <a:r>
              <a:rPr lang="en-GB" i="1" dirty="0" smtClean="0"/>
              <a:t>where this is deemed to be necessary</a:t>
            </a:r>
            <a:r>
              <a:rPr lang="en-GB" dirty="0" smtClean="0"/>
              <a:t>” as it is stated in the current Regulation 94.1.5.</a:t>
            </a:r>
          </a:p>
          <a:p>
            <a:r>
              <a:rPr lang="en-GB" dirty="0" smtClean="0"/>
              <a:t> </a:t>
            </a:r>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5</a:t>
            </a:fld>
            <a:endParaRPr lang="en-GB" altLang="en-US"/>
          </a:p>
        </p:txBody>
      </p:sp>
    </p:spTree>
    <p:extLst>
      <p:ext uri="{BB962C8B-B14F-4D97-AF65-F5344CB8AC3E}">
        <p14:creationId xmlns:p14="http://schemas.microsoft.com/office/powerpoint/2010/main" xmlns="" val="21984752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dirty="0" smtClean="0"/>
              <a:t>BUFR missing character </a:t>
            </a:r>
            <a:r>
              <a:rPr lang="en-GB" dirty="0" smtClean="0"/>
              <a:t>strings - III</a:t>
            </a:r>
            <a:endParaRPr lang="en-GB" dirty="0"/>
          </a:p>
        </p:txBody>
      </p:sp>
      <p:sp>
        <p:nvSpPr>
          <p:cNvPr id="3" name="Content Placeholder 2"/>
          <p:cNvSpPr>
            <a:spLocks noGrp="1"/>
          </p:cNvSpPr>
          <p:nvPr>
            <p:ph idx="1"/>
          </p:nvPr>
        </p:nvSpPr>
        <p:spPr>
          <a:xfrm>
            <a:off x="179512" y="1052736"/>
            <a:ext cx="8713788" cy="4896544"/>
          </a:xfrm>
        </p:spPr>
        <p:txBody>
          <a:bodyPr/>
          <a:lstStyle/>
          <a:p>
            <a:r>
              <a:rPr lang="en-GB" sz="2400" dirty="0" smtClean="0"/>
              <a:t>Discussion </a:t>
            </a:r>
            <a:r>
              <a:rPr lang="en-GB" sz="2400" dirty="0" smtClean="0"/>
              <a:t>concentrated on missing value issue.  It was reported ECMWF software needs to be updated to accept binary data in the character field, although it is not an issue for all software.   On the other hand, there was a view that it was just a clarification</a:t>
            </a:r>
            <a:r>
              <a:rPr lang="en-GB" sz="2400" dirty="0" smtClean="0"/>
              <a:t>.</a:t>
            </a:r>
            <a:endParaRPr lang="en-GB" sz="2400" dirty="0" smtClean="0"/>
          </a:p>
          <a:p>
            <a:r>
              <a:rPr lang="en-GB" sz="2400" dirty="0" smtClean="0"/>
              <a:t>From the procedural point of view, the fast-track procedure cannot be applied to the amendments.  Only possible procedure is to submit it to the CBS session in September this year, because it would have financial or operational implication</a:t>
            </a:r>
            <a:r>
              <a:rPr lang="en-GB" sz="2400" dirty="0" smtClean="0"/>
              <a:t>.</a:t>
            </a:r>
            <a:endParaRPr lang="en-GB" sz="2400" dirty="0" smtClean="0"/>
          </a:p>
          <a:p>
            <a:r>
              <a:rPr lang="en-GB" sz="2400" dirty="0" smtClean="0"/>
              <a:t>The meeting therefore agreed to forward the proposal to the formality stage (CBS session</a:t>
            </a:r>
            <a:r>
              <a:rPr lang="en-GB" sz="2400" dirty="0" smtClean="0"/>
              <a:t>)</a:t>
            </a:r>
            <a:endParaRPr lang="en-GB" sz="2400" dirty="0" smtClean="0"/>
          </a:p>
          <a:p>
            <a:pPr lvl="1"/>
            <a:endParaRPr lang="en-GB" dirty="0" smtClean="0">
              <a:solidFill>
                <a:srgbClr val="FF0000"/>
              </a:solidFill>
            </a:endParaRPr>
          </a:p>
          <a:p>
            <a:pPr lvl="1"/>
            <a:endParaRPr lang="en-GB" dirty="0" smtClean="0"/>
          </a:p>
          <a:p>
            <a:pPr lvl="1"/>
            <a:endParaRPr lang="en-GB" dirty="0" smtClean="0"/>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6</a:t>
            </a:fld>
            <a:endParaRPr lang="en-GB" altLang="en-US" dirty="0"/>
          </a:p>
        </p:txBody>
      </p:sp>
    </p:spTree>
    <p:extLst>
      <p:ext uri="{BB962C8B-B14F-4D97-AF65-F5344CB8AC3E}">
        <p14:creationId xmlns:p14="http://schemas.microsoft.com/office/powerpoint/2010/main" xmlns="" val="21984752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dirty="0" smtClean="0"/>
              <a:t>Snow depth - I</a:t>
            </a:r>
            <a:endParaRPr lang="en-GB" dirty="0"/>
          </a:p>
        </p:txBody>
      </p:sp>
      <p:sp>
        <p:nvSpPr>
          <p:cNvPr id="3" name="Content Placeholder 2"/>
          <p:cNvSpPr>
            <a:spLocks noGrp="1"/>
          </p:cNvSpPr>
          <p:nvPr>
            <p:ph idx="1"/>
          </p:nvPr>
        </p:nvSpPr>
        <p:spPr>
          <a:xfrm>
            <a:off x="250825" y="1052513"/>
            <a:ext cx="8713788" cy="4536727"/>
          </a:xfrm>
        </p:spPr>
        <p:txBody>
          <a:bodyPr/>
          <a:lstStyle/>
          <a:p>
            <a:r>
              <a:rPr lang="en-GB" sz="2400" dirty="0" smtClean="0"/>
              <a:t>Ground based observations of snow are very important for monitoring, model validation, validation of satellite-derived data, and increasingly for assimilation into Numerical Weather Prediction (NWP) models.  Snow depth reports from SYNOP stations are currently assimilated by several NWP centres, and preparations are underway to develop similar snow depth assimilation capabilities at the UK Met Office.  However, the current reporting practice, for which regional guidelines exist, results in an inconsistent approach to the reporting of zero snow depths</a:t>
            </a:r>
            <a:r>
              <a:rPr lang="en-GB" sz="2400" dirty="0" smtClean="0"/>
              <a:t>.</a:t>
            </a:r>
            <a:endParaRPr lang="en-GB" sz="2400" dirty="0" smtClean="0"/>
          </a:p>
          <a:p>
            <a:pPr lvl="1"/>
            <a:endParaRPr lang="en-GB" dirty="0" smtClean="0"/>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7</a:t>
            </a:fld>
            <a:endParaRPr lang="en-GB" altLang="en-US"/>
          </a:p>
        </p:txBody>
      </p:sp>
    </p:spTree>
    <p:extLst>
      <p:ext uri="{BB962C8B-B14F-4D97-AF65-F5344CB8AC3E}">
        <p14:creationId xmlns:p14="http://schemas.microsoft.com/office/powerpoint/2010/main" xmlns="" val="21984752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dirty="0" smtClean="0"/>
              <a:t>Snow depth - II</a:t>
            </a:r>
            <a:endParaRPr lang="en-GB" dirty="0"/>
          </a:p>
        </p:txBody>
      </p:sp>
      <p:sp>
        <p:nvSpPr>
          <p:cNvPr id="3" name="Content Placeholder 2"/>
          <p:cNvSpPr>
            <a:spLocks noGrp="1"/>
          </p:cNvSpPr>
          <p:nvPr>
            <p:ph idx="1"/>
          </p:nvPr>
        </p:nvSpPr>
        <p:spPr/>
        <p:txBody>
          <a:bodyPr/>
          <a:lstStyle/>
          <a:p>
            <a:r>
              <a:rPr lang="en-GB" dirty="0" smtClean="0"/>
              <a:t>Snow </a:t>
            </a:r>
            <a:r>
              <a:rPr lang="en-GB" dirty="0" smtClean="0"/>
              <a:t>depth is generally only reported when snow is present (i.e. positive reports of zero snow are not made), with missing data recorded for snow depth in snow-free conditions. This leads to an ambiguity for data users as it cannot be known whether this missing data indicates “no snow” or a technical problem at the station, for instance an instrument failure or system outage. This “missing data” must therefore be discarded, though the majority of it could potentially contain valid positive reports of zero snow.</a:t>
            </a:r>
          </a:p>
          <a:p>
            <a:pPr lvl="1"/>
            <a:endParaRPr lang="en-GB" dirty="0" smtClean="0">
              <a:solidFill>
                <a:srgbClr val="FF0000"/>
              </a:solidFill>
            </a:endParaRPr>
          </a:p>
          <a:p>
            <a:pPr lvl="1"/>
            <a:endParaRPr lang="en-GB" dirty="0" smtClean="0"/>
          </a:p>
          <a:p>
            <a:pPr lvl="1"/>
            <a:endParaRPr lang="en-GB" dirty="0" smtClean="0"/>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8</a:t>
            </a:fld>
            <a:endParaRPr lang="en-GB" altLang="en-US"/>
          </a:p>
        </p:txBody>
      </p:sp>
    </p:spTree>
    <p:extLst>
      <p:ext uri="{BB962C8B-B14F-4D97-AF65-F5344CB8AC3E}">
        <p14:creationId xmlns:p14="http://schemas.microsoft.com/office/powerpoint/2010/main" xmlns="" val="21984752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dirty="0" smtClean="0"/>
              <a:t>Snow depth – Statement to CBS</a:t>
            </a:r>
            <a:endParaRPr lang="en-GB" dirty="0"/>
          </a:p>
        </p:txBody>
      </p:sp>
      <p:sp>
        <p:nvSpPr>
          <p:cNvPr id="3" name="Content Placeholder 2"/>
          <p:cNvSpPr>
            <a:spLocks noGrp="1"/>
          </p:cNvSpPr>
          <p:nvPr>
            <p:ph idx="1"/>
          </p:nvPr>
        </p:nvSpPr>
        <p:spPr>
          <a:xfrm>
            <a:off x="179512" y="1340768"/>
            <a:ext cx="8713788" cy="4320703"/>
          </a:xfrm>
        </p:spPr>
        <p:txBody>
          <a:bodyPr/>
          <a:lstStyle/>
          <a:p>
            <a:r>
              <a:rPr lang="en-GB" sz="2400" dirty="0" smtClean="0"/>
              <a:t>TAC (traditional alphanumeric codes) is no longer supported but sometimes used as a national format.  This can lead to cases where changes need to be recommended as a national practice rather than as an official changes to a WMO code.  Members who still use conversion are encouraged to use the reporting practices from the B/C regulations.  For example, if TAC is used in national practice, appropriate measures need to be taken in order to report zero snow depth. Specifically, if zero snow depth reporting is required, it is suggested that the code figure 000 from code table 3889 be used.</a:t>
            </a:r>
          </a:p>
          <a:p>
            <a:pPr lvl="1"/>
            <a:endParaRPr lang="en-GB" dirty="0" smtClean="0">
              <a:solidFill>
                <a:srgbClr val="FF0000"/>
              </a:solidFill>
            </a:endParaRPr>
          </a:p>
          <a:p>
            <a:pPr lvl="1"/>
            <a:endParaRPr lang="en-GB" dirty="0" smtClean="0"/>
          </a:p>
          <a:p>
            <a:pPr lvl="1"/>
            <a:endParaRPr lang="en-GB" dirty="0" smtClean="0"/>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9</a:t>
            </a:fld>
            <a:endParaRPr lang="en-GB" altLang="en-US"/>
          </a:p>
        </p:txBody>
      </p:sp>
    </p:spTree>
    <p:extLst>
      <p:ext uri="{BB962C8B-B14F-4D97-AF65-F5344CB8AC3E}">
        <p14:creationId xmlns:p14="http://schemas.microsoft.com/office/powerpoint/2010/main" xmlns="" val="21984752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Migration</a:t>
            </a:r>
            <a:endParaRPr lang="en-GB" dirty="0"/>
          </a:p>
        </p:txBody>
      </p:sp>
      <p:sp>
        <p:nvSpPr>
          <p:cNvPr id="3" name="Content Placeholder 2"/>
          <p:cNvSpPr>
            <a:spLocks noGrp="1"/>
          </p:cNvSpPr>
          <p:nvPr>
            <p:ph idx="1"/>
          </p:nvPr>
        </p:nvSpPr>
        <p:spPr>
          <a:xfrm>
            <a:off x="430212" y="908720"/>
            <a:ext cx="8713788" cy="5400823"/>
          </a:xfrm>
        </p:spPr>
        <p:txBody>
          <a:bodyPr/>
          <a:lstStyle/>
          <a:p>
            <a:pPr lvl="1"/>
            <a:r>
              <a:rPr lang="en-GB" dirty="0" smtClean="0"/>
              <a:t>Status – see slides from Steve</a:t>
            </a:r>
            <a:endParaRPr lang="en-GB" dirty="0" smtClean="0"/>
          </a:p>
          <a:p>
            <a:pPr lvl="1"/>
            <a:r>
              <a:rPr lang="en-GB" dirty="0" smtClean="0"/>
              <a:t>Training:</a:t>
            </a:r>
          </a:p>
          <a:p>
            <a:pPr lvl="2"/>
            <a:r>
              <a:rPr lang="en-GB" dirty="0" err="1" smtClean="0"/>
              <a:t>Lomé</a:t>
            </a:r>
            <a:r>
              <a:rPr lang="en-GB" dirty="0" smtClean="0"/>
              <a:t>, </a:t>
            </a:r>
            <a:r>
              <a:rPr lang="en-GB" b="1" dirty="0" smtClean="0"/>
              <a:t>Togo</a:t>
            </a:r>
            <a:r>
              <a:rPr lang="en-GB" dirty="0" smtClean="0"/>
              <a:t>, 15-28 July </a:t>
            </a:r>
            <a:r>
              <a:rPr lang="en-GB" dirty="0" smtClean="0"/>
              <a:t>2013</a:t>
            </a:r>
          </a:p>
          <a:p>
            <a:pPr lvl="2"/>
            <a:r>
              <a:rPr lang="en-GB" dirty="0" smtClean="0"/>
              <a:t>Organised by ASECNA (17 African states)</a:t>
            </a:r>
          </a:p>
          <a:p>
            <a:pPr lvl="2"/>
            <a:r>
              <a:rPr lang="en-GB" dirty="0" smtClean="0"/>
              <a:t>French (Yves Pelletier and Simon Elliott)</a:t>
            </a:r>
          </a:p>
          <a:p>
            <a:pPr lvl="2"/>
            <a:endParaRPr lang="en-GB" dirty="0" smtClean="0"/>
          </a:p>
          <a:p>
            <a:pPr lvl="2"/>
            <a:r>
              <a:rPr lang="en-GB" dirty="0" smtClean="0"/>
              <a:t>Montevideo, </a:t>
            </a:r>
            <a:r>
              <a:rPr lang="en-GB" b="1" dirty="0" err="1" smtClean="0"/>
              <a:t>Uraguay</a:t>
            </a:r>
            <a:r>
              <a:rPr lang="en-GB" dirty="0" smtClean="0"/>
              <a:t>, 11-15 Nov 2013</a:t>
            </a:r>
          </a:p>
          <a:p>
            <a:pPr lvl="2"/>
            <a:r>
              <a:rPr lang="en-GB" dirty="0" smtClean="0"/>
              <a:t>RA-III/IV (17 states)</a:t>
            </a:r>
          </a:p>
          <a:p>
            <a:pPr lvl="2"/>
            <a:r>
              <a:rPr lang="en-GB" dirty="0" smtClean="0"/>
              <a:t>English/Spanish (Yves Pelletier and </a:t>
            </a:r>
            <a:r>
              <a:rPr lang="en-GB" dirty="0" smtClean="0"/>
              <a:t>José Mauro de </a:t>
            </a:r>
            <a:r>
              <a:rPr lang="en-GB" dirty="0" smtClean="0"/>
              <a:t>Rezende)</a:t>
            </a:r>
          </a:p>
          <a:p>
            <a:pPr lvl="2"/>
            <a:endParaRPr lang="en-GB" dirty="0" smtClean="0"/>
          </a:p>
          <a:p>
            <a:pPr lvl="2"/>
            <a:r>
              <a:rPr lang="en-GB" b="1" dirty="0" smtClean="0"/>
              <a:t>Jordan</a:t>
            </a:r>
            <a:r>
              <a:rPr lang="en-GB" dirty="0" smtClean="0"/>
              <a:t>, autumn 2013 – not given</a:t>
            </a:r>
            <a:endParaRPr lang="en-GB" dirty="0" smtClean="0"/>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10</a:t>
            </a:fld>
            <a:endParaRPr lang="en-GB" altLang="en-US"/>
          </a:p>
        </p:txBody>
      </p:sp>
    </p:spTree>
    <p:extLst>
      <p:ext uri="{BB962C8B-B14F-4D97-AF65-F5344CB8AC3E}">
        <p14:creationId xmlns:p14="http://schemas.microsoft.com/office/powerpoint/2010/main" xmlns="" val="27692336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Migration</a:t>
            </a:r>
            <a:endParaRPr lang="en-GB" dirty="0"/>
          </a:p>
        </p:txBody>
      </p:sp>
      <p:sp>
        <p:nvSpPr>
          <p:cNvPr id="3" name="Content Placeholder 2"/>
          <p:cNvSpPr>
            <a:spLocks noGrp="1"/>
          </p:cNvSpPr>
          <p:nvPr>
            <p:ph idx="1"/>
          </p:nvPr>
        </p:nvSpPr>
        <p:spPr>
          <a:xfrm>
            <a:off x="179512" y="1124744"/>
            <a:ext cx="8713788" cy="4896544"/>
          </a:xfrm>
        </p:spPr>
        <p:txBody>
          <a:bodyPr/>
          <a:lstStyle/>
          <a:p>
            <a:r>
              <a:rPr lang="en-GB" sz="2400" dirty="0" smtClean="0"/>
              <a:t>a)	It is to be understood that the migration continues after the expiration of the dates given in the migration matrix. The risks associated with the reliance on TAC increase substantially as the migration approached its conclusion.  The plan was discussed and will be maintained as is in order to stress the importance of the committed time table.</a:t>
            </a:r>
          </a:p>
          <a:p>
            <a:r>
              <a:rPr lang="en-GB" sz="2400" dirty="0" smtClean="0"/>
              <a:t>b)	It is a requirement of some states that the dates and plans from all states for migration logistics are made available.</a:t>
            </a:r>
          </a:p>
          <a:p>
            <a:r>
              <a:rPr lang="en-GB" sz="2400" dirty="0" smtClean="0"/>
              <a:t>c)	Difficulties with the maintenance and evolution of WMO No. 9, Vol. A inhibits the migration because of inconsistencies arising during TAC to TDCF conversion</a:t>
            </a:r>
            <a:r>
              <a:rPr lang="en-GB" sz="2400" dirty="0" smtClean="0"/>
              <a:t>.</a:t>
            </a:r>
            <a:endParaRPr lang="en-GB" sz="2400" dirty="0" smtClean="0"/>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11</a:t>
            </a:fld>
            <a:endParaRPr lang="en-GB" altLang="en-US"/>
          </a:p>
        </p:txBody>
      </p:sp>
    </p:spTree>
    <p:extLst>
      <p:ext uri="{BB962C8B-B14F-4D97-AF65-F5344CB8AC3E}">
        <p14:creationId xmlns:p14="http://schemas.microsoft.com/office/powerpoint/2010/main" xmlns="" val="27692336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Migration</a:t>
            </a:r>
            <a:endParaRPr lang="en-GB" dirty="0"/>
          </a:p>
        </p:txBody>
      </p:sp>
      <p:sp>
        <p:nvSpPr>
          <p:cNvPr id="3" name="Content Placeholder 2"/>
          <p:cNvSpPr>
            <a:spLocks noGrp="1"/>
          </p:cNvSpPr>
          <p:nvPr>
            <p:ph idx="1"/>
          </p:nvPr>
        </p:nvSpPr>
        <p:spPr>
          <a:xfrm>
            <a:off x="0" y="980728"/>
            <a:ext cx="8713788" cy="5112568"/>
          </a:xfrm>
        </p:spPr>
        <p:txBody>
          <a:bodyPr/>
          <a:lstStyle/>
          <a:p>
            <a:r>
              <a:rPr lang="en-GB" sz="2400" dirty="0" smtClean="0"/>
              <a:t>d</a:t>
            </a:r>
            <a:r>
              <a:rPr lang="en-GB" sz="2400" dirty="0" smtClean="0"/>
              <a:t>)	There is a definite need for quality checking of new BUFR bulletins and a validation process taking into account the comparison with BUFR messages and their TAC equivalent.</a:t>
            </a:r>
          </a:p>
          <a:p>
            <a:r>
              <a:rPr lang="en-GB" sz="2400" dirty="0" smtClean="0"/>
              <a:t>e)	It was concluded that the absence of a consolidated process for reporting and addressing issues arising from the migration needs to be resolved.</a:t>
            </a:r>
          </a:p>
          <a:p>
            <a:r>
              <a:rPr lang="en-GB" sz="2400" dirty="0" smtClean="0"/>
              <a:t>f)	Noting the imminent November 2014 deadline, it was considered that there is a need to be able to send a status report from the WMO SG to the PRs in order to communicate the successes and remaining issues.  The report should be delivered by the WMO SG this calendar year</a:t>
            </a:r>
            <a:r>
              <a:rPr lang="en-GB" sz="2400" dirty="0" smtClean="0"/>
              <a:t>.</a:t>
            </a:r>
            <a:endParaRPr lang="en-GB" sz="2400" dirty="0" smtClean="0"/>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12</a:t>
            </a:fld>
            <a:endParaRPr lang="en-GB" altLang="en-US"/>
          </a:p>
        </p:txBody>
      </p:sp>
    </p:spTree>
    <p:extLst>
      <p:ext uri="{BB962C8B-B14F-4D97-AF65-F5344CB8AC3E}">
        <p14:creationId xmlns:p14="http://schemas.microsoft.com/office/powerpoint/2010/main" xmlns="" val="27692336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Migration</a:t>
            </a:r>
            <a:endParaRPr lang="en-GB" dirty="0"/>
          </a:p>
        </p:txBody>
      </p:sp>
      <p:sp>
        <p:nvSpPr>
          <p:cNvPr id="3" name="Content Placeholder 2"/>
          <p:cNvSpPr>
            <a:spLocks noGrp="1"/>
          </p:cNvSpPr>
          <p:nvPr>
            <p:ph idx="1"/>
          </p:nvPr>
        </p:nvSpPr>
        <p:spPr>
          <a:xfrm>
            <a:off x="0" y="1196752"/>
            <a:ext cx="8713788" cy="4104456"/>
          </a:xfrm>
        </p:spPr>
        <p:txBody>
          <a:bodyPr/>
          <a:lstStyle/>
          <a:p>
            <a:r>
              <a:rPr lang="en-GB" sz="2000" dirty="0" smtClean="0"/>
              <a:t>g</a:t>
            </a:r>
            <a:r>
              <a:rPr lang="en-GB" sz="2000" dirty="0" smtClean="0"/>
              <a:t>)	The reporting of progress and issues by member states to be encouraged, and it was noted that Regional Associations can play a role by creating a framework for MTDCF reporting and support.</a:t>
            </a:r>
          </a:p>
          <a:p>
            <a:r>
              <a:rPr lang="en-GB" sz="2000" dirty="0" smtClean="0"/>
              <a:t>h)	TAC is no longer supported but sometimes used as a national format.  This can lead to cases where changes need to be recommended as a national practice rather than as an official changes to a WMO code.  Members who still use conversion are encouraged to use the reporting practices from the B/C regulations.  For example, if TAC is used in national practice, appropriate measures need to be taken in order to report zero snow depth.</a:t>
            </a:r>
          </a:p>
          <a:p>
            <a:r>
              <a:rPr lang="en-GB" sz="2000" dirty="0" err="1" smtClean="0"/>
              <a:t>i</a:t>
            </a:r>
            <a:r>
              <a:rPr lang="en-GB" sz="2000" dirty="0" smtClean="0"/>
              <a:t>)	It was noted that difficulties in getting data from observation sites to RTHs are often identified by practitioners as a migration issue.</a:t>
            </a:r>
            <a:endParaRPr lang="en-GB" sz="2000" dirty="0"/>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13</a:t>
            </a:fld>
            <a:endParaRPr lang="en-GB" altLang="en-US"/>
          </a:p>
        </p:txBody>
      </p:sp>
    </p:spTree>
    <p:extLst>
      <p:ext uri="{BB962C8B-B14F-4D97-AF65-F5344CB8AC3E}">
        <p14:creationId xmlns:p14="http://schemas.microsoft.com/office/powerpoint/2010/main" xmlns="" val="2769233685"/>
      </p:ext>
    </p:extLst>
  </p:cSld>
  <p:clrMapOvr>
    <a:masterClrMapping/>
  </p:clrMapOvr>
</p:sld>
</file>

<file path=ppt/theme/theme1.xml><?xml version="1.0" encoding="utf-8"?>
<a:theme xmlns:a="http://schemas.openxmlformats.org/drawingml/2006/main" name="blank">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220</TotalTime>
  <Words>767</Words>
  <Application>Microsoft Office PowerPoint</Application>
  <PresentationFormat>On-screen Show (4:3)</PresentationFormat>
  <Paragraphs>75</Paragraphs>
  <Slides>13</Slides>
  <Notes>0</Notes>
  <HiddenSlides>0</HiddenSlides>
  <MMClips>0</MMClips>
  <ScaleCrop>false</ScaleCrop>
  <HeadingPairs>
    <vt:vector size="4" baseType="variant">
      <vt:variant>
        <vt:lpstr>Theme</vt:lpstr>
      </vt:variant>
      <vt:variant>
        <vt:i4>2</vt:i4>
      </vt:variant>
      <vt:variant>
        <vt:lpstr>Slide Titles</vt:lpstr>
      </vt:variant>
      <vt:variant>
        <vt:i4>13</vt:i4>
      </vt:variant>
    </vt:vector>
  </HeadingPairs>
  <TitlesOfParts>
    <vt:vector size="15" baseType="lpstr">
      <vt:lpstr>blank</vt:lpstr>
      <vt:lpstr>Closing slide</vt:lpstr>
      <vt:lpstr>IPET-DRMM Summary July 2014</vt:lpstr>
      <vt:lpstr>managing ICAO changes</vt:lpstr>
      <vt:lpstr>TDCF B/C regulations</vt:lpstr>
      <vt:lpstr>BUFR missing character strings - I</vt:lpstr>
      <vt:lpstr>BUFR missing character strings - II</vt:lpstr>
      <vt:lpstr>BUFR missing character strings - III</vt:lpstr>
      <vt:lpstr>Snow depth - I</vt:lpstr>
      <vt:lpstr>Snow depth - II</vt:lpstr>
      <vt:lpstr>Snow depth – Statement to CBS</vt:lpstr>
      <vt:lpstr>Migration</vt:lpstr>
      <vt:lpstr>Migration</vt:lpstr>
      <vt:lpstr>Migration</vt:lpstr>
      <vt:lpstr>Migration</vt:lpstr>
    </vt:vector>
  </TitlesOfParts>
  <Company>WMO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ICT-ISS July 2014</dc:title>
  <dc:creator>Steve Foreman</dc:creator>
  <cp:lastModifiedBy>Simon Elliott</cp:lastModifiedBy>
  <cp:revision>15</cp:revision>
  <dcterms:created xsi:type="dcterms:W3CDTF">2014-07-07T18:40:11Z</dcterms:created>
  <dcterms:modified xsi:type="dcterms:W3CDTF">2014-07-08T10:05:16Z</dcterms:modified>
</cp:coreProperties>
</file>