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9" r:id="rId3"/>
    <p:sldId id="285" r:id="rId4"/>
    <p:sldId id="258" r:id="rId5"/>
    <p:sldId id="257" r:id="rId6"/>
    <p:sldId id="259" r:id="rId7"/>
    <p:sldId id="281" r:id="rId8"/>
    <p:sldId id="296" r:id="rId9"/>
    <p:sldId id="282" r:id="rId10"/>
    <p:sldId id="297" r:id="rId11"/>
    <p:sldId id="283" r:id="rId12"/>
    <p:sldId id="298" r:id="rId13"/>
    <p:sldId id="284" r:id="rId14"/>
    <p:sldId id="299" r:id="rId15"/>
    <p:sldId id="286" r:id="rId16"/>
    <p:sldId id="289" r:id="rId17"/>
    <p:sldId id="302" r:id="rId18"/>
    <p:sldId id="290" r:id="rId19"/>
    <p:sldId id="291" r:id="rId20"/>
    <p:sldId id="300" r:id="rId21"/>
    <p:sldId id="293" r:id="rId22"/>
    <p:sldId id="294" r:id="rId23"/>
    <p:sldId id="303" r:id="rId24"/>
    <p:sldId id="264" r:id="rId25"/>
    <p:sldId id="295" r:id="rId26"/>
    <p:sldId id="304" r:id="rId27"/>
    <p:sldId id="265" r:id="rId28"/>
    <p:sldId id="301" r:id="rId29"/>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9" d="100"/>
          <a:sy n="49" d="100"/>
        </p:scale>
        <p:origin x="-762" y="-90"/>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6438"/>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2014/7/8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2014/7/8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2014/7/8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2014/7/8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2014/7/8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2014/7/8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2014/7/8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2014/7/8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2014/7/8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2014/7/8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2014/7/8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2014/7/8</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611560" y="1988840"/>
            <a:ext cx="7772400" cy="1800200"/>
          </a:xfrm>
        </p:spPr>
        <p:txBody>
          <a:bodyPr>
            <a:normAutofit fontScale="90000"/>
          </a:bodyPr>
          <a:lstStyle/>
          <a:p>
            <a:pPr>
              <a:lnSpc>
                <a:spcPct val="150000"/>
              </a:lnSpc>
              <a:spcBef>
                <a:spcPts val="1200"/>
              </a:spcBef>
              <a:spcAft>
                <a:spcPts val="1200"/>
              </a:spcAft>
            </a:pPr>
            <a:r>
              <a:rPr lang="en-US" altLang="zh-CN" sz="5300" b="1" dirty="0" smtClean="0"/>
              <a:t>ET-WISC Report</a:t>
            </a:r>
            <a:r>
              <a:rPr lang="en-US" altLang="zh-CN" sz="4800" b="1" dirty="0" smtClean="0"/>
              <a:t/>
            </a:r>
            <a:br>
              <a:rPr lang="en-US" altLang="zh-CN" sz="4800" b="1" dirty="0" smtClean="0"/>
            </a:br>
            <a:r>
              <a:rPr lang="en-US" altLang="zh-CN" dirty="0"/>
              <a:t>Li Xiang, </a:t>
            </a:r>
            <a:r>
              <a:rPr lang="en-US" altLang="zh-CN" dirty="0" smtClean="0"/>
              <a:t>CMA</a:t>
            </a:r>
            <a:endParaRPr lang="zh-CN" altLang="en-US" sz="4800" dirty="0"/>
          </a:p>
        </p:txBody>
      </p:sp>
      <p:sp>
        <p:nvSpPr>
          <p:cNvPr id="3" name="副标题 2"/>
          <p:cNvSpPr>
            <a:spLocks noGrp="1"/>
          </p:cNvSpPr>
          <p:nvPr>
            <p:ph type="subTitle" idx="1"/>
          </p:nvPr>
        </p:nvSpPr>
        <p:spPr>
          <a:xfrm>
            <a:off x="1371600" y="4221088"/>
            <a:ext cx="6400800" cy="1417712"/>
          </a:xfrm>
        </p:spPr>
        <p:txBody>
          <a:bodyPr/>
          <a:lstStyle/>
          <a:p>
            <a:r>
              <a:rPr lang="en-US" altLang="zh-CN" dirty="0" smtClean="0">
                <a:solidFill>
                  <a:schemeClr val="tx1"/>
                </a:solidFill>
              </a:rPr>
              <a:t>ICT-ISS</a:t>
            </a:r>
            <a:r>
              <a:rPr lang="en-US" altLang="zh-CN" dirty="0">
                <a:solidFill>
                  <a:schemeClr val="tx1"/>
                </a:solidFill>
              </a:rPr>
              <a:t>, Geneva, July 2014</a:t>
            </a:r>
          </a:p>
        </p:txBody>
      </p:sp>
    </p:spTree>
    <p:extLst>
      <p:ext uri="{BB962C8B-B14F-4D97-AF65-F5344CB8AC3E}">
        <p14:creationId xmlns:p14="http://schemas.microsoft.com/office/powerpoint/2010/main" val="37182062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algn="l"/>
            <a:r>
              <a:rPr lang="en-US" altLang="zh-CN" dirty="0"/>
              <a:t>Outline</a:t>
            </a:r>
            <a:endParaRPr lang="zh-CN" altLang="en-US" dirty="0"/>
          </a:p>
        </p:txBody>
      </p:sp>
      <p:sp>
        <p:nvSpPr>
          <p:cNvPr id="3" name="内容占位符 2"/>
          <p:cNvSpPr>
            <a:spLocks noGrp="1"/>
          </p:cNvSpPr>
          <p:nvPr>
            <p:ph idx="1"/>
          </p:nvPr>
        </p:nvSpPr>
        <p:spPr/>
        <p:txBody>
          <a:bodyPr/>
          <a:lstStyle/>
          <a:p>
            <a:r>
              <a:rPr lang="en-US" altLang="zh-CN" dirty="0" smtClean="0"/>
              <a:t>Structure and Task Teams</a:t>
            </a:r>
          </a:p>
          <a:p>
            <a:r>
              <a:rPr lang="en-US" altLang="zh-CN" dirty="0" smtClean="0"/>
              <a:t>Activities</a:t>
            </a:r>
          </a:p>
          <a:p>
            <a:r>
              <a:rPr lang="en-US" altLang="zh-CN" dirty="0" smtClean="0"/>
              <a:t>Work plan</a:t>
            </a:r>
          </a:p>
          <a:p>
            <a:r>
              <a:rPr lang="en-US" altLang="zh-CN" dirty="0"/>
              <a:t>Recommendations</a:t>
            </a:r>
            <a:endParaRPr lang="zh-CN" altLang="en-US" dirty="0"/>
          </a:p>
        </p:txBody>
      </p:sp>
    </p:spTree>
    <p:extLst>
      <p:ext uri="{BB962C8B-B14F-4D97-AF65-F5344CB8AC3E}">
        <p14:creationId xmlns:p14="http://schemas.microsoft.com/office/powerpoint/2010/main" val="190652648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23528" y="2420888"/>
            <a:ext cx="8229600" cy="1143000"/>
          </a:xfrm>
        </p:spPr>
        <p:txBody>
          <a:bodyPr>
            <a:normAutofit/>
          </a:bodyPr>
          <a:lstStyle/>
          <a:p>
            <a:pPr algn="l"/>
            <a:r>
              <a:rPr lang="en-US" altLang="zh-CN" sz="3600" dirty="0" smtClean="0"/>
              <a:t>Structure and </a:t>
            </a:r>
            <a:r>
              <a:rPr lang="en-US" altLang="zh-CN" sz="3600" dirty="0"/>
              <a:t>Task Teams</a:t>
            </a:r>
            <a:endParaRPr lang="zh-CN" altLang="en-US" sz="3600" dirty="0"/>
          </a:p>
        </p:txBody>
      </p:sp>
    </p:spTree>
    <p:extLst>
      <p:ext uri="{BB962C8B-B14F-4D97-AF65-F5344CB8AC3E}">
        <p14:creationId xmlns:p14="http://schemas.microsoft.com/office/powerpoint/2010/main" val="420162793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0"/>
            <a:ext cx="9144000" cy="764704"/>
          </a:xfrm>
        </p:spPr>
        <p:txBody>
          <a:bodyPr/>
          <a:lstStyle/>
          <a:p>
            <a:pPr algn="l"/>
            <a:r>
              <a:rPr lang="en-US" altLang="zh-CN" dirty="0" smtClean="0"/>
              <a:t>ET-WISC </a:t>
            </a:r>
            <a:r>
              <a:rPr lang="en-US" altLang="zh-CN" sz="3600" dirty="0"/>
              <a:t>- </a:t>
            </a:r>
            <a:r>
              <a:rPr lang="en-GB" altLang="zh-CN" sz="3600" dirty="0"/>
              <a:t>Terms of Reference</a:t>
            </a:r>
            <a:endParaRPr lang="zh-CN" altLang="en-US" dirty="0"/>
          </a:p>
        </p:txBody>
      </p:sp>
      <p:sp>
        <p:nvSpPr>
          <p:cNvPr id="3" name="内容占位符 2"/>
          <p:cNvSpPr>
            <a:spLocks noGrp="1"/>
          </p:cNvSpPr>
          <p:nvPr>
            <p:ph idx="1"/>
          </p:nvPr>
        </p:nvSpPr>
        <p:spPr>
          <a:xfrm>
            <a:off x="179512" y="836712"/>
            <a:ext cx="8784976" cy="5832648"/>
          </a:xfrm>
        </p:spPr>
        <p:txBody>
          <a:bodyPr>
            <a:noAutofit/>
          </a:bodyPr>
          <a:lstStyle/>
          <a:p>
            <a:pPr marL="273050" indent="-273050">
              <a:buNone/>
            </a:pPr>
            <a:r>
              <a:rPr lang="en-US" altLang="zh-CN" sz="1600" dirty="0"/>
              <a:t>(a</a:t>
            </a:r>
            <a:r>
              <a:rPr lang="en-US" altLang="zh-CN" sz="1600" dirty="0" smtClean="0"/>
              <a:t>)  Review </a:t>
            </a:r>
            <a:r>
              <a:rPr lang="en-US" altLang="zh-CN" sz="1600" dirty="0"/>
              <a:t>and further develop the technical and operational specifications for the components and interfaces of WIS </a:t>
            </a:r>
            <a:r>
              <a:rPr lang="en-US" altLang="zh-CN" sz="1600" dirty="0" err="1"/>
              <a:t>Centres</a:t>
            </a:r>
            <a:r>
              <a:rPr lang="en-US" altLang="zh-CN" sz="1600" dirty="0"/>
              <a:t> and criteria for interoperability, certification and Quality Management of WIS </a:t>
            </a:r>
            <a:r>
              <a:rPr lang="en-US" altLang="zh-CN" sz="1600" dirty="0" err="1"/>
              <a:t>Centres</a:t>
            </a:r>
            <a:r>
              <a:rPr lang="en-US" altLang="zh-CN" sz="1600" dirty="0"/>
              <a:t>;</a:t>
            </a:r>
          </a:p>
          <a:p>
            <a:pPr marL="273050" indent="-273050">
              <a:buNone/>
            </a:pPr>
            <a:r>
              <a:rPr lang="en-US" altLang="zh-CN" sz="1600" dirty="0"/>
              <a:t>(b</a:t>
            </a:r>
            <a:r>
              <a:rPr lang="en-US" altLang="zh-CN" sz="1600" dirty="0" smtClean="0"/>
              <a:t>)  Operate </a:t>
            </a:r>
            <a:r>
              <a:rPr lang="en-US" altLang="zh-CN" sz="1600" dirty="0"/>
              <a:t>the procedures for technical endorsement of WIS </a:t>
            </a:r>
            <a:r>
              <a:rPr lang="en-US" altLang="zh-CN" sz="1600" dirty="0" err="1"/>
              <a:t>centres</a:t>
            </a:r>
            <a:r>
              <a:rPr lang="en-US" altLang="zh-CN" sz="1600" dirty="0"/>
              <a:t> and advise CBS on </a:t>
            </a:r>
            <a:r>
              <a:rPr lang="en-US" altLang="zh-CN" sz="1600" dirty="0" err="1"/>
              <a:t>centres’</a:t>
            </a:r>
            <a:r>
              <a:rPr lang="en-US" altLang="zh-CN" sz="1600" dirty="0"/>
              <a:t> level of technical compliance with standards and procedures;</a:t>
            </a:r>
          </a:p>
          <a:p>
            <a:pPr marL="273050" indent="-273050">
              <a:buNone/>
            </a:pPr>
            <a:r>
              <a:rPr lang="en-US" altLang="zh-CN" sz="1600" dirty="0"/>
              <a:t>(c</a:t>
            </a:r>
            <a:r>
              <a:rPr lang="en-US" altLang="zh-CN" sz="1600" dirty="0" smtClean="0"/>
              <a:t>)  Review </a:t>
            </a:r>
            <a:r>
              <a:rPr lang="en-US" altLang="zh-CN" sz="1600" dirty="0"/>
              <a:t>and develop the Manual on WIS (WMO-No 1060), the Guide to WIS and associated informal guidance to better meet the needs of Members;</a:t>
            </a:r>
          </a:p>
          <a:p>
            <a:pPr marL="273050" indent="-273050">
              <a:buNone/>
            </a:pPr>
            <a:r>
              <a:rPr lang="en-US" altLang="zh-CN" sz="1600" dirty="0"/>
              <a:t>(d</a:t>
            </a:r>
            <a:r>
              <a:rPr lang="en-US" altLang="zh-CN" sz="1600" dirty="0" smtClean="0"/>
              <a:t>)  Review</a:t>
            </a:r>
            <a:r>
              <a:rPr lang="en-US" altLang="zh-CN" sz="1600" dirty="0"/>
              <a:t>, further develop and oversee WIS monitoring activities, including those aspects of monitoring relating to the effectiveness of information exchange on behalf of the WWW and other </a:t>
            </a:r>
            <a:r>
              <a:rPr lang="en-US" altLang="zh-CN" sz="1600" dirty="0" err="1"/>
              <a:t>Programmes</a:t>
            </a:r>
            <a:r>
              <a:rPr lang="en-US" altLang="zh-CN" sz="1600" dirty="0"/>
              <a:t>, and take action to address issues that are identified by monitoring;</a:t>
            </a:r>
          </a:p>
          <a:p>
            <a:pPr marL="273050" indent="-273050">
              <a:buNone/>
            </a:pPr>
            <a:r>
              <a:rPr lang="en-US" altLang="zh-CN" sz="1600" dirty="0"/>
              <a:t>(e</a:t>
            </a:r>
            <a:r>
              <a:rPr lang="en-US" altLang="zh-CN" sz="1600" dirty="0" smtClean="0"/>
              <a:t>)  Review</a:t>
            </a:r>
            <a:r>
              <a:rPr lang="en-US" altLang="zh-CN" sz="1600" dirty="0"/>
              <a:t>, develop and coordinate recommended practices and guidance on management of and access to operational information related to exchange of information through the WIS;</a:t>
            </a:r>
          </a:p>
          <a:p>
            <a:pPr marL="273050" indent="-273050">
              <a:buNone/>
            </a:pPr>
            <a:r>
              <a:rPr lang="en-US" altLang="zh-CN" sz="1600" dirty="0"/>
              <a:t>(f</a:t>
            </a:r>
            <a:r>
              <a:rPr lang="en-US" altLang="zh-CN" sz="1600" dirty="0" smtClean="0"/>
              <a:t>)  Provide </a:t>
            </a:r>
            <a:r>
              <a:rPr lang="en-US" altLang="zh-CN" sz="1600" dirty="0"/>
              <a:t>coordination and collaboration mechanisms for supporting the implementation and operation of WIS </a:t>
            </a:r>
            <a:r>
              <a:rPr lang="en-US" altLang="zh-CN" sz="1600" dirty="0" err="1"/>
              <a:t>centres</a:t>
            </a:r>
            <a:r>
              <a:rPr lang="en-US" altLang="zh-CN" sz="1600" dirty="0"/>
              <a:t>;</a:t>
            </a:r>
          </a:p>
          <a:p>
            <a:pPr marL="273050" indent="-273050">
              <a:buNone/>
            </a:pPr>
            <a:r>
              <a:rPr lang="en-US" altLang="zh-CN" sz="1600" dirty="0"/>
              <a:t>(g</a:t>
            </a:r>
            <a:r>
              <a:rPr lang="en-US" altLang="zh-CN" sz="1600" dirty="0" smtClean="0"/>
              <a:t>)  Advise </a:t>
            </a:r>
            <a:r>
              <a:rPr lang="en-US" altLang="zh-CN" sz="1600" dirty="0"/>
              <a:t>the technical commissions and partner organizations on roles, responsibilities and implementation of WIS </a:t>
            </a:r>
            <a:r>
              <a:rPr lang="en-US" altLang="zh-CN" sz="1600" dirty="0" err="1"/>
              <a:t>Centres</a:t>
            </a:r>
            <a:r>
              <a:rPr lang="en-US" altLang="zh-CN" sz="1600" dirty="0"/>
              <a:t>;</a:t>
            </a:r>
          </a:p>
          <a:p>
            <a:pPr marL="273050" indent="-273050">
              <a:buNone/>
            </a:pPr>
            <a:r>
              <a:rPr lang="en-US" altLang="zh-CN" sz="1600" dirty="0"/>
              <a:t>(h</a:t>
            </a:r>
            <a:r>
              <a:rPr lang="en-US" altLang="zh-CN" sz="1600" dirty="0" smtClean="0"/>
              <a:t>)  Identify </a:t>
            </a:r>
            <a:r>
              <a:rPr lang="en-US" altLang="zh-CN" sz="1600" dirty="0"/>
              <a:t>implementation and operational issues requiring the urgent consideration of the OPAG on ISS;</a:t>
            </a:r>
          </a:p>
          <a:p>
            <a:pPr marL="273050" indent="-273050">
              <a:buNone/>
            </a:pPr>
            <a:r>
              <a:rPr lang="en-US" altLang="zh-CN" sz="1600" dirty="0"/>
              <a:t>(</a:t>
            </a:r>
            <a:r>
              <a:rPr lang="en-US" altLang="zh-CN" sz="1600" dirty="0" err="1"/>
              <a:t>i</a:t>
            </a:r>
            <a:r>
              <a:rPr lang="en-US" altLang="zh-CN" sz="1600" dirty="0" smtClean="0"/>
              <a:t>)  Propose </a:t>
            </a:r>
            <a:r>
              <a:rPr lang="en-US" altLang="zh-CN" sz="1600" dirty="0"/>
              <a:t>procedures for periodic assessment of the WIS </a:t>
            </a:r>
            <a:r>
              <a:rPr lang="en-US" altLang="zh-CN" sz="1600" dirty="0" err="1"/>
              <a:t>centres</a:t>
            </a:r>
            <a:r>
              <a:rPr lang="en-US" altLang="zh-CN" sz="1600" dirty="0"/>
              <a:t>, especially GISCs.</a:t>
            </a:r>
            <a:endParaRPr lang="zh-CN" altLang="en-US" sz="1600" dirty="0"/>
          </a:p>
        </p:txBody>
      </p:sp>
    </p:spTree>
    <p:extLst>
      <p:ext uri="{BB962C8B-B14F-4D97-AF65-F5344CB8AC3E}">
        <p14:creationId xmlns:p14="http://schemas.microsoft.com/office/powerpoint/2010/main" val="17127249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0"/>
            <a:ext cx="8964488" cy="778098"/>
          </a:xfrm>
        </p:spPr>
        <p:txBody>
          <a:bodyPr/>
          <a:lstStyle/>
          <a:p>
            <a:pPr algn="l"/>
            <a:r>
              <a:rPr lang="en-US" altLang="zh-CN" dirty="0" smtClean="0"/>
              <a:t>ET-WISC - </a:t>
            </a:r>
            <a:r>
              <a:rPr lang="en-US" altLang="zh-CN" sz="3600" dirty="0" smtClean="0"/>
              <a:t>Membership</a:t>
            </a:r>
            <a:endParaRPr lang="zh-CN" altLang="en-US" dirty="0"/>
          </a:p>
        </p:txBody>
      </p:sp>
      <p:sp>
        <p:nvSpPr>
          <p:cNvPr id="3" name="内容占位符 2"/>
          <p:cNvSpPr>
            <a:spLocks noGrp="1"/>
          </p:cNvSpPr>
          <p:nvPr>
            <p:ph idx="1"/>
          </p:nvPr>
        </p:nvSpPr>
        <p:spPr>
          <a:xfrm>
            <a:off x="457200" y="764704"/>
            <a:ext cx="8229600" cy="6093296"/>
          </a:xfrm>
        </p:spPr>
        <p:txBody>
          <a:bodyPr>
            <a:noAutofit/>
          </a:bodyPr>
          <a:lstStyle/>
          <a:p>
            <a:pPr>
              <a:spcAft>
                <a:spcPts val="1200"/>
              </a:spcAft>
            </a:pPr>
            <a:r>
              <a:rPr lang="en-US" altLang="zh-CN" sz="2400" dirty="0"/>
              <a:t>LI, Xiang</a:t>
            </a:r>
            <a:r>
              <a:rPr lang="en-US" altLang="zh-CN" sz="2400" dirty="0" smtClean="0"/>
              <a:t> (chair</a:t>
            </a:r>
            <a:r>
              <a:rPr lang="en-US" altLang="zh-CN" sz="2400" dirty="0"/>
              <a:t>), </a:t>
            </a:r>
            <a:r>
              <a:rPr lang="en-US" altLang="zh-CN" sz="2400" dirty="0" err="1" smtClean="0"/>
              <a:t>Markus,HEENE</a:t>
            </a:r>
            <a:r>
              <a:rPr lang="en-US" altLang="zh-CN" sz="2400" dirty="0"/>
              <a:t>(co-chair), </a:t>
            </a:r>
            <a:r>
              <a:rPr lang="en-US" altLang="zh-CN" sz="2400" dirty="0" err="1" smtClean="0"/>
              <a:t>Al,KELLIE</a:t>
            </a:r>
            <a:r>
              <a:rPr lang="en-US" altLang="zh-CN" sz="2400" dirty="0" smtClean="0"/>
              <a:t> (co-chair)</a:t>
            </a:r>
          </a:p>
          <a:p>
            <a:pPr>
              <a:spcAft>
                <a:spcPts val="600"/>
              </a:spcAft>
            </a:pPr>
            <a:r>
              <a:rPr lang="en-US" altLang="zh-CN" sz="2400" dirty="0" smtClean="0"/>
              <a:t>12 core-members</a:t>
            </a:r>
          </a:p>
          <a:p>
            <a:pPr lvl="1"/>
            <a:r>
              <a:rPr lang="en-US" altLang="zh-CN" sz="1800" dirty="0" smtClean="0"/>
              <a:t>REZENDE</a:t>
            </a:r>
            <a:r>
              <a:rPr lang="en-US" altLang="zh-CN" sz="1800" dirty="0"/>
              <a:t>, Jose Mauro </a:t>
            </a:r>
            <a:r>
              <a:rPr lang="en-US" altLang="zh-CN" sz="1800" dirty="0" smtClean="0"/>
              <a:t>, </a:t>
            </a:r>
            <a:r>
              <a:rPr lang="en-US" altLang="zh-CN" sz="1800" dirty="0"/>
              <a:t>INMET</a:t>
            </a:r>
          </a:p>
          <a:p>
            <a:pPr lvl="1"/>
            <a:r>
              <a:rPr lang="en-US" altLang="zh-CN" sz="1800" dirty="0"/>
              <a:t>RAOULT, </a:t>
            </a:r>
            <a:r>
              <a:rPr lang="en-US" altLang="zh-CN" sz="1800" dirty="0" err="1"/>
              <a:t>Baudouin</a:t>
            </a:r>
            <a:r>
              <a:rPr lang="en-US" altLang="zh-CN" sz="1800" dirty="0"/>
              <a:t> </a:t>
            </a:r>
            <a:r>
              <a:rPr lang="en-US" altLang="zh-CN" sz="1800" dirty="0" smtClean="0"/>
              <a:t>, </a:t>
            </a:r>
            <a:r>
              <a:rPr lang="en-US" altLang="zh-CN" sz="1800" dirty="0"/>
              <a:t>ECMWF</a:t>
            </a:r>
          </a:p>
          <a:p>
            <a:pPr lvl="1"/>
            <a:r>
              <a:rPr lang="en-US" altLang="zh-CN" sz="1800" dirty="0"/>
              <a:t>WOLF, </a:t>
            </a:r>
            <a:r>
              <a:rPr lang="en-US" altLang="zh-CN" sz="1800" dirty="0" err="1" smtClean="0"/>
              <a:t>Lothar</a:t>
            </a:r>
            <a:r>
              <a:rPr lang="en-US" altLang="zh-CN" sz="1800" dirty="0" smtClean="0"/>
              <a:t>, </a:t>
            </a:r>
            <a:r>
              <a:rPr lang="en-US" altLang="zh-CN" sz="1800" dirty="0"/>
              <a:t>EUMETSAT</a:t>
            </a:r>
          </a:p>
          <a:p>
            <a:pPr lvl="1"/>
            <a:r>
              <a:rPr lang="en-US" altLang="zh-CN" sz="1800" dirty="0"/>
              <a:t>ANQUETIL, </a:t>
            </a:r>
            <a:r>
              <a:rPr lang="en-US" altLang="zh-CN" sz="1800" dirty="0" smtClean="0"/>
              <a:t>Jacques, </a:t>
            </a:r>
            <a:r>
              <a:rPr lang="en-US" altLang="zh-CN" sz="1800" dirty="0" err="1"/>
              <a:t>Météo</a:t>
            </a:r>
            <a:r>
              <a:rPr lang="en-US" altLang="zh-CN" sz="1800" dirty="0"/>
              <a:t>-France</a:t>
            </a:r>
          </a:p>
          <a:p>
            <a:pPr lvl="1"/>
            <a:r>
              <a:rPr lang="en-US" altLang="zh-CN" sz="1800" dirty="0"/>
              <a:t>LEE, Lap </a:t>
            </a:r>
            <a:r>
              <a:rPr lang="en-US" altLang="zh-CN" sz="1800" dirty="0" smtClean="0"/>
              <a:t>Shun, </a:t>
            </a:r>
            <a:r>
              <a:rPr lang="en-US" altLang="zh-CN" sz="1800" dirty="0"/>
              <a:t>HKO</a:t>
            </a:r>
          </a:p>
          <a:p>
            <a:pPr lvl="1"/>
            <a:r>
              <a:rPr lang="en-US" altLang="zh-CN" sz="1800" dirty="0"/>
              <a:t>KARANJA, Henry N</a:t>
            </a:r>
            <a:r>
              <a:rPr lang="en-US" altLang="zh-CN" sz="1800" dirty="0" smtClean="0"/>
              <a:t>., </a:t>
            </a:r>
            <a:r>
              <a:rPr lang="en-US" altLang="zh-CN" sz="1800" dirty="0"/>
              <a:t>Kenya Meteorological Department</a:t>
            </a:r>
          </a:p>
          <a:p>
            <a:pPr lvl="1"/>
            <a:r>
              <a:rPr lang="en-US" altLang="zh-CN" sz="1800" dirty="0"/>
              <a:t>HUH, </a:t>
            </a:r>
            <a:r>
              <a:rPr lang="en-US" altLang="zh-CN" sz="1800" dirty="0" err="1" smtClean="0"/>
              <a:t>Sunghoi</a:t>
            </a:r>
            <a:r>
              <a:rPr lang="en-US" altLang="zh-CN" sz="1800" dirty="0" smtClean="0"/>
              <a:t>, </a:t>
            </a:r>
            <a:r>
              <a:rPr lang="en-US" altLang="zh-CN" sz="1800" dirty="0"/>
              <a:t>KMA</a:t>
            </a:r>
          </a:p>
          <a:p>
            <a:pPr lvl="1"/>
            <a:r>
              <a:rPr lang="en-US" altLang="zh-CN" sz="1800" dirty="0"/>
              <a:t>MERROUCHI, </a:t>
            </a:r>
            <a:r>
              <a:rPr lang="en-US" altLang="zh-CN" sz="1800" dirty="0" err="1" smtClean="0"/>
              <a:t>Rabia</a:t>
            </a:r>
            <a:r>
              <a:rPr lang="en-US" altLang="zh-CN" sz="1800" dirty="0" smtClean="0"/>
              <a:t>, </a:t>
            </a:r>
            <a:r>
              <a:rPr lang="en-US" altLang="zh-CN" sz="1800" dirty="0"/>
              <a:t>National Meteorological Service of Morocco</a:t>
            </a:r>
          </a:p>
          <a:p>
            <a:pPr lvl="1"/>
            <a:r>
              <a:rPr lang="en-US" altLang="zh-CN" sz="1800" dirty="0"/>
              <a:t>ALDER, </a:t>
            </a:r>
            <a:r>
              <a:rPr lang="en-US" altLang="zh-CN" sz="1800" dirty="0" smtClean="0"/>
              <a:t>Kevin, </a:t>
            </a:r>
            <a:r>
              <a:rPr lang="en-US" altLang="zh-CN" sz="1800" dirty="0"/>
              <a:t>Meteorological Service of New Zealand </a:t>
            </a:r>
          </a:p>
          <a:p>
            <a:pPr lvl="1"/>
            <a:r>
              <a:rPr lang="en-US" altLang="zh-CN" sz="1800" dirty="0"/>
              <a:t>BELOV, </a:t>
            </a:r>
            <a:r>
              <a:rPr lang="en-US" altLang="zh-CN" sz="1800" dirty="0" smtClean="0"/>
              <a:t>Sergey, </a:t>
            </a:r>
            <a:r>
              <a:rPr lang="en-US" altLang="zh-CN" sz="1800" dirty="0"/>
              <a:t>Russian Federal Service for Hydrometeorology and Environmental Monitoring (RIHMI-WDC) WORLD DATA CENTER</a:t>
            </a:r>
          </a:p>
          <a:p>
            <a:pPr lvl="1"/>
            <a:r>
              <a:rPr lang="en-US" altLang="zh-CN" sz="1800" dirty="0"/>
              <a:t>MATHISON, </a:t>
            </a:r>
            <a:r>
              <a:rPr lang="en-US" altLang="zh-CN" sz="1800" dirty="0" smtClean="0"/>
              <a:t>Colin, </a:t>
            </a:r>
            <a:r>
              <a:rPr lang="en-US" altLang="zh-CN" sz="1800" dirty="0"/>
              <a:t>UK Met Office</a:t>
            </a:r>
          </a:p>
          <a:p>
            <a:pPr lvl="1"/>
            <a:r>
              <a:rPr lang="en-US" altLang="zh-CN" sz="1800" dirty="0"/>
              <a:t>BUNGE, </a:t>
            </a:r>
            <a:r>
              <a:rPr lang="en-US" altLang="zh-CN" sz="1800" dirty="0" smtClean="0"/>
              <a:t>Robert, </a:t>
            </a:r>
            <a:r>
              <a:rPr lang="en-US" altLang="zh-CN" sz="1800" dirty="0"/>
              <a:t>NOAA - National Weather Service </a:t>
            </a:r>
          </a:p>
          <a:p>
            <a:endParaRPr lang="en-US" altLang="zh-CN" sz="1050" dirty="0" smtClean="0"/>
          </a:p>
          <a:p>
            <a:pPr>
              <a:spcBef>
                <a:spcPts val="0"/>
              </a:spcBef>
            </a:pPr>
            <a:r>
              <a:rPr lang="en-US" altLang="zh-CN" sz="2400" dirty="0"/>
              <a:t>30  </a:t>
            </a:r>
            <a:r>
              <a:rPr lang="en-US" altLang="zh-CN" sz="2400" dirty="0" smtClean="0"/>
              <a:t>associate-members</a:t>
            </a:r>
            <a:endParaRPr lang="zh-CN" altLang="en-US" sz="2400" dirty="0"/>
          </a:p>
        </p:txBody>
      </p:sp>
    </p:spTree>
    <p:extLst>
      <p:ext uri="{BB962C8B-B14F-4D97-AF65-F5344CB8AC3E}">
        <p14:creationId xmlns:p14="http://schemas.microsoft.com/office/powerpoint/2010/main" val="192042657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0"/>
            <a:ext cx="8964488" cy="778098"/>
          </a:xfrm>
        </p:spPr>
        <p:txBody>
          <a:bodyPr/>
          <a:lstStyle/>
          <a:p>
            <a:pPr algn="l"/>
            <a:r>
              <a:rPr lang="en-US" altLang="zh-CN" dirty="0" smtClean="0"/>
              <a:t>Task Teams</a:t>
            </a:r>
            <a:endParaRPr lang="zh-CN" altLang="en-US" dirty="0"/>
          </a:p>
        </p:txBody>
      </p:sp>
      <p:sp>
        <p:nvSpPr>
          <p:cNvPr id="3" name="内容占位符 2"/>
          <p:cNvSpPr>
            <a:spLocks noGrp="1"/>
          </p:cNvSpPr>
          <p:nvPr>
            <p:ph idx="1"/>
          </p:nvPr>
        </p:nvSpPr>
        <p:spPr>
          <a:xfrm>
            <a:off x="457200" y="764704"/>
            <a:ext cx="8229600" cy="5832648"/>
          </a:xfrm>
        </p:spPr>
        <p:txBody>
          <a:bodyPr>
            <a:noAutofit/>
          </a:bodyPr>
          <a:lstStyle/>
          <a:p>
            <a:pPr marL="0" indent="0">
              <a:spcAft>
                <a:spcPts val="1200"/>
              </a:spcAft>
              <a:buNone/>
            </a:pPr>
            <a:r>
              <a:rPr lang="en-US" altLang="zh-CN" sz="2400" dirty="0" smtClean="0"/>
              <a:t>TT-GISC</a:t>
            </a:r>
            <a:r>
              <a:rPr lang="en-US" altLang="zh-CN" sz="2400" dirty="0"/>
              <a:t>, TT-DC, TT-CAC and TT-OM are approved by CBS Management Group 09 and work on specific issues within Terms of Reference of </a:t>
            </a:r>
            <a:r>
              <a:rPr lang="en-US" altLang="zh-CN" sz="2400" dirty="0" smtClean="0"/>
              <a:t>ET-WISC.</a:t>
            </a:r>
          </a:p>
          <a:p>
            <a:pPr>
              <a:spcAft>
                <a:spcPts val="1200"/>
              </a:spcAft>
            </a:pPr>
            <a:r>
              <a:rPr lang="en-US" altLang="zh-CN" sz="2400" dirty="0" smtClean="0"/>
              <a:t>Task </a:t>
            </a:r>
            <a:r>
              <a:rPr lang="en-US" altLang="zh-CN" sz="2400" dirty="0"/>
              <a:t>Team on GISCs (TT-GISC</a:t>
            </a:r>
            <a:r>
              <a:rPr lang="en-US" altLang="zh-CN" sz="2400" dirty="0" smtClean="0"/>
              <a:t>)</a:t>
            </a:r>
          </a:p>
          <a:p>
            <a:pPr>
              <a:spcAft>
                <a:spcPts val="1200"/>
              </a:spcAft>
            </a:pPr>
            <a:r>
              <a:rPr lang="en-US" altLang="zh-CN" sz="2400" dirty="0" smtClean="0"/>
              <a:t>Task </a:t>
            </a:r>
            <a:r>
              <a:rPr lang="en-US" altLang="zh-CN" sz="2400" dirty="0"/>
              <a:t>Team on Data </a:t>
            </a:r>
            <a:r>
              <a:rPr lang="en-US" altLang="zh-CN" sz="2400" dirty="0" err="1"/>
              <a:t>Centres</a:t>
            </a:r>
            <a:r>
              <a:rPr lang="en-US" altLang="zh-CN" sz="2400" dirty="0"/>
              <a:t> (TT-DC</a:t>
            </a:r>
            <a:r>
              <a:rPr lang="en-US" altLang="zh-CN" sz="2400" dirty="0" smtClean="0"/>
              <a:t>)</a:t>
            </a:r>
          </a:p>
          <a:p>
            <a:pPr>
              <a:spcAft>
                <a:spcPts val="1200"/>
              </a:spcAft>
            </a:pPr>
            <a:r>
              <a:rPr lang="en-US" altLang="zh-CN" sz="2400" dirty="0" smtClean="0"/>
              <a:t>Task </a:t>
            </a:r>
            <a:r>
              <a:rPr lang="en-US" altLang="zh-CN" sz="2400" dirty="0"/>
              <a:t>Team on Operations and Monitoring (TT-OM</a:t>
            </a:r>
            <a:r>
              <a:rPr lang="en-US" altLang="zh-CN" sz="2400" dirty="0" smtClean="0"/>
              <a:t>)</a:t>
            </a:r>
          </a:p>
          <a:p>
            <a:pPr>
              <a:spcAft>
                <a:spcPts val="1200"/>
              </a:spcAft>
            </a:pPr>
            <a:r>
              <a:rPr lang="en-US" altLang="zh-CN" sz="2400" dirty="0" smtClean="0"/>
              <a:t>Task </a:t>
            </a:r>
            <a:r>
              <a:rPr lang="en-US" altLang="zh-CN" sz="2400" dirty="0"/>
              <a:t>Team on Centre Audits and Certification (TT-CAC) </a:t>
            </a:r>
            <a:endParaRPr lang="zh-CN" altLang="en-US" sz="2400" dirty="0"/>
          </a:p>
        </p:txBody>
      </p:sp>
    </p:spTree>
    <p:extLst>
      <p:ext uri="{BB962C8B-B14F-4D97-AF65-F5344CB8AC3E}">
        <p14:creationId xmlns:p14="http://schemas.microsoft.com/office/powerpoint/2010/main" val="282235221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0"/>
            <a:ext cx="8964488" cy="778098"/>
          </a:xfrm>
        </p:spPr>
        <p:txBody>
          <a:bodyPr/>
          <a:lstStyle/>
          <a:p>
            <a:pPr algn="l"/>
            <a:r>
              <a:rPr lang="en-US" altLang="zh-CN" dirty="0" smtClean="0"/>
              <a:t>TT-GISC - </a:t>
            </a:r>
            <a:r>
              <a:rPr lang="en-GB" altLang="zh-CN" sz="3200" dirty="0"/>
              <a:t>Terms of Reference</a:t>
            </a:r>
            <a:endParaRPr lang="zh-CN" altLang="en-US" dirty="0"/>
          </a:p>
        </p:txBody>
      </p:sp>
      <p:sp>
        <p:nvSpPr>
          <p:cNvPr id="3" name="内容占位符 2"/>
          <p:cNvSpPr>
            <a:spLocks noGrp="1"/>
          </p:cNvSpPr>
          <p:nvPr>
            <p:ph idx="1"/>
          </p:nvPr>
        </p:nvSpPr>
        <p:spPr>
          <a:xfrm>
            <a:off x="0" y="795783"/>
            <a:ext cx="9144000" cy="5832648"/>
          </a:xfrm>
        </p:spPr>
        <p:txBody>
          <a:bodyPr>
            <a:noAutofit/>
          </a:bodyPr>
          <a:lstStyle/>
          <a:p>
            <a:pPr marL="457200" lvl="0" indent="-457200">
              <a:buFont typeface="+mj-lt"/>
              <a:buAutoNum type="arabicPeriod"/>
            </a:pPr>
            <a:r>
              <a:rPr lang="en-US" altLang="zh-CN" sz="1600" dirty="0"/>
              <a:t>Review and further develop the technical and operational specifications for the components and interfaces of WIS </a:t>
            </a:r>
            <a:r>
              <a:rPr lang="en-US" altLang="zh-CN" sz="1600" dirty="0" err="1"/>
              <a:t>Centres</a:t>
            </a:r>
            <a:r>
              <a:rPr lang="en-US" altLang="zh-CN" sz="1600" dirty="0"/>
              <a:t> and criteria for interoperability, certification and Quality Management of WIS </a:t>
            </a:r>
            <a:r>
              <a:rPr lang="en-US" altLang="zh-CN" sz="1600" dirty="0" err="1"/>
              <a:t>Centres</a:t>
            </a:r>
            <a:r>
              <a:rPr lang="en-US" altLang="zh-CN" sz="1600" dirty="0"/>
              <a:t>;</a:t>
            </a:r>
            <a:endParaRPr lang="zh-CN" altLang="zh-CN" sz="1600" dirty="0"/>
          </a:p>
          <a:p>
            <a:pPr marL="457200" lvl="1" indent="0">
              <a:buNone/>
            </a:pPr>
            <a:r>
              <a:rPr lang="en-US" altLang="zh-CN" sz="1400" dirty="0" err="1"/>
              <a:t>i</a:t>
            </a:r>
            <a:r>
              <a:rPr lang="en-US" altLang="zh-CN" sz="1400" dirty="0"/>
              <a:t>. Coordinate the functions and interoperability of GISCs, including security, user management and metadata, collection and distribution catalogues to support GISC operations in backup mode and continue to develop the basic services of GISCs to take advantage of new information and communication technologies and practices. </a:t>
            </a:r>
            <a:endParaRPr lang="zh-CN" altLang="zh-CN" sz="1400" dirty="0"/>
          </a:p>
          <a:p>
            <a:pPr marL="457200" lvl="0" indent="-457200">
              <a:buFont typeface="+mj-lt"/>
              <a:buAutoNum type="arabicPeriod"/>
            </a:pPr>
            <a:r>
              <a:rPr lang="en-US" altLang="zh-CN" sz="1600" dirty="0"/>
              <a:t>Review and develop </a:t>
            </a:r>
            <a:r>
              <a:rPr lang="en-US" altLang="zh-CN" sz="1600" b="1" dirty="0">
                <a:solidFill>
                  <a:srgbClr val="0000FF"/>
                </a:solidFill>
              </a:rPr>
              <a:t>the relevant aspects </a:t>
            </a:r>
            <a:r>
              <a:rPr lang="en-US" altLang="zh-CN" sz="1600" dirty="0"/>
              <a:t>of  the Manual on WIS (WMO-No 1060), the Guide on WIS and associated informal guidance to better meet the needs of Members; </a:t>
            </a:r>
            <a:endParaRPr lang="zh-CN" altLang="zh-CN" sz="1600" dirty="0"/>
          </a:p>
          <a:p>
            <a:pPr marL="457200" indent="-457200">
              <a:buFont typeface="+mj-lt"/>
              <a:buAutoNum type="arabicPeriod"/>
            </a:pPr>
            <a:r>
              <a:rPr lang="en-US" altLang="zh-CN" sz="1600" b="1" dirty="0">
                <a:solidFill>
                  <a:srgbClr val="0000FF"/>
                </a:solidFill>
              </a:rPr>
              <a:t>Review, further develop and oversee WIS monitoring activities</a:t>
            </a:r>
            <a:r>
              <a:rPr lang="en-US" altLang="zh-CN" sz="1600" dirty="0"/>
              <a:t>, including those aspects of monitoring relating to the effectiveness of information exchange on behalf of the WWW and other </a:t>
            </a:r>
            <a:r>
              <a:rPr lang="en-US" altLang="zh-CN" sz="1600" dirty="0" err="1"/>
              <a:t>Programmes</a:t>
            </a:r>
            <a:r>
              <a:rPr lang="en-US" altLang="zh-CN" sz="1600" dirty="0"/>
              <a:t>, and take action to address issues that are identified by monitoring;</a:t>
            </a:r>
            <a:endParaRPr lang="zh-CN" altLang="zh-CN" sz="1600" dirty="0"/>
          </a:p>
          <a:p>
            <a:pPr marL="457200" lvl="1" indent="0">
              <a:buNone/>
            </a:pPr>
            <a:r>
              <a:rPr lang="en-US" altLang="zh-CN" sz="1400" dirty="0" err="1"/>
              <a:t>i</a:t>
            </a:r>
            <a:r>
              <a:rPr lang="en-US" altLang="zh-CN" sz="1400" dirty="0"/>
              <a:t>. </a:t>
            </a:r>
            <a:r>
              <a:rPr lang="en-US" altLang="zh-CN" sz="1400" b="1" dirty="0">
                <a:solidFill>
                  <a:srgbClr val="0000FF"/>
                </a:solidFill>
              </a:rPr>
              <a:t>Develop the technical specifications for GISC monitoring</a:t>
            </a:r>
            <a:r>
              <a:rPr lang="en-US" altLang="zh-CN" sz="1400" dirty="0"/>
              <a:t>.</a:t>
            </a:r>
            <a:endParaRPr lang="zh-CN" altLang="zh-CN" sz="1400" dirty="0"/>
          </a:p>
          <a:p>
            <a:pPr marL="457200" lvl="0" indent="-457200">
              <a:buFont typeface="+mj-lt"/>
              <a:buAutoNum type="arabicPeriod"/>
            </a:pPr>
            <a:r>
              <a:rPr lang="en-US" altLang="zh-CN" sz="1600" dirty="0"/>
              <a:t>Review, develop and coordinate recommended practices and guidance on management of and access to operational information related to exchange of information through the WIS;</a:t>
            </a:r>
            <a:endParaRPr lang="zh-CN" altLang="zh-CN" sz="1600" dirty="0"/>
          </a:p>
          <a:p>
            <a:pPr marL="457200" lvl="0" indent="-457200">
              <a:buFont typeface="+mj-lt"/>
              <a:buAutoNum type="arabicPeriod"/>
            </a:pPr>
            <a:r>
              <a:rPr lang="en-US" altLang="zh-CN" sz="1600" dirty="0"/>
              <a:t>Provide coordination and collaboration mechanisms for supporting the implementation and operation of WIS </a:t>
            </a:r>
            <a:r>
              <a:rPr lang="en-US" altLang="zh-CN" sz="1600" dirty="0" err="1"/>
              <a:t>Centres</a:t>
            </a:r>
            <a:r>
              <a:rPr lang="en-US" altLang="zh-CN" sz="1600" dirty="0"/>
              <a:t>;</a:t>
            </a:r>
            <a:endParaRPr lang="zh-CN" altLang="zh-CN" sz="1600" dirty="0"/>
          </a:p>
          <a:p>
            <a:pPr lvl="0">
              <a:buFont typeface="+mj-lt"/>
              <a:buAutoNum type="arabicPeriod"/>
            </a:pPr>
            <a:r>
              <a:rPr lang="en-US" altLang="zh-CN" sz="1600" dirty="0"/>
              <a:t>Advise the technical commissions and partner organizations on roles, responsibilities and implementation of WIS </a:t>
            </a:r>
            <a:r>
              <a:rPr lang="en-US" altLang="zh-CN" sz="1600" dirty="0" err="1"/>
              <a:t>Centres</a:t>
            </a:r>
            <a:r>
              <a:rPr lang="en-US" altLang="zh-CN" sz="1600" dirty="0"/>
              <a:t>;</a:t>
            </a:r>
            <a:endParaRPr lang="zh-CN" altLang="zh-CN" sz="1600" dirty="0"/>
          </a:p>
          <a:p>
            <a:pPr marL="457200" lvl="1" indent="0">
              <a:buNone/>
            </a:pPr>
            <a:r>
              <a:rPr lang="en-US" altLang="zh-CN" sz="1200" dirty="0" err="1"/>
              <a:t>i</a:t>
            </a:r>
            <a:r>
              <a:rPr lang="en-US" altLang="zh-CN" sz="1200" dirty="0"/>
              <a:t>. Assist WMO Members </a:t>
            </a:r>
            <a:r>
              <a:rPr lang="en-US" altLang="zh-CN" sz="1200" dirty="0" err="1"/>
              <a:t>centres</a:t>
            </a:r>
            <a:r>
              <a:rPr lang="en-US" altLang="zh-CN" sz="1200" dirty="0"/>
              <a:t> in implementing and maintaining compliant WIS interfaces and functions in NCs and DCPCs.</a:t>
            </a:r>
            <a:endParaRPr lang="zh-CN" altLang="zh-CN" sz="1200" dirty="0"/>
          </a:p>
          <a:p>
            <a:pPr lvl="0">
              <a:buFont typeface="+mj-lt"/>
              <a:buAutoNum type="arabicPeriod"/>
            </a:pPr>
            <a:r>
              <a:rPr lang="en-US" altLang="zh-CN" sz="1600" dirty="0"/>
              <a:t>Identify implementation and operational issues requiring the urgent consideration of the OPAG on ISS;</a:t>
            </a:r>
            <a:endParaRPr lang="zh-CN" altLang="zh-CN" sz="1600" dirty="0"/>
          </a:p>
          <a:p>
            <a:pPr lvl="0">
              <a:buFont typeface="+mj-lt"/>
              <a:buAutoNum type="arabicPeriod"/>
            </a:pPr>
            <a:r>
              <a:rPr lang="en-US" altLang="zh-CN" sz="1600" b="1" dirty="0">
                <a:solidFill>
                  <a:srgbClr val="0000FF"/>
                </a:solidFill>
              </a:rPr>
              <a:t>Coordinate the maintenance and development of technical and operational specifications supporting interoperability of WIS </a:t>
            </a:r>
            <a:r>
              <a:rPr lang="en-US" altLang="zh-CN" sz="1600" b="1" dirty="0" err="1">
                <a:solidFill>
                  <a:srgbClr val="0000FF"/>
                </a:solidFill>
              </a:rPr>
              <a:t>Centres</a:t>
            </a:r>
            <a:r>
              <a:rPr lang="en-US" altLang="zh-CN" sz="1600" dirty="0"/>
              <a:t>.</a:t>
            </a:r>
            <a:endParaRPr lang="zh-CN" altLang="zh-CN" sz="1600" dirty="0"/>
          </a:p>
          <a:p>
            <a:pPr marL="457200" indent="-457200">
              <a:spcAft>
                <a:spcPts val="1200"/>
              </a:spcAft>
              <a:buFont typeface="+mj-lt"/>
              <a:buAutoNum type="arabicPeriod"/>
            </a:pPr>
            <a:endParaRPr lang="zh-CN" altLang="en-US" sz="1600" dirty="0"/>
          </a:p>
        </p:txBody>
      </p:sp>
    </p:spTree>
    <p:extLst>
      <p:ext uri="{BB962C8B-B14F-4D97-AF65-F5344CB8AC3E}">
        <p14:creationId xmlns:p14="http://schemas.microsoft.com/office/powerpoint/2010/main" val="120329467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0"/>
            <a:ext cx="8964488" cy="778098"/>
          </a:xfrm>
        </p:spPr>
        <p:txBody>
          <a:bodyPr/>
          <a:lstStyle/>
          <a:p>
            <a:pPr algn="l"/>
            <a:r>
              <a:rPr lang="en-US" altLang="zh-CN" dirty="0" smtClean="0"/>
              <a:t>TT-GISC - </a:t>
            </a:r>
            <a:r>
              <a:rPr lang="en-GB" altLang="zh-CN" sz="3200" dirty="0" smtClean="0"/>
              <a:t>Membership</a:t>
            </a:r>
            <a:endParaRPr lang="zh-CN" altLang="en-US" dirty="0"/>
          </a:p>
        </p:txBody>
      </p:sp>
      <p:sp>
        <p:nvSpPr>
          <p:cNvPr id="3" name="内容占位符 2"/>
          <p:cNvSpPr>
            <a:spLocks noGrp="1"/>
          </p:cNvSpPr>
          <p:nvPr>
            <p:ph idx="1"/>
          </p:nvPr>
        </p:nvSpPr>
        <p:spPr>
          <a:xfrm>
            <a:off x="0" y="795783"/>
            <a:ext cx="9144000" cy="5832648"/>
          </a:xfrm>
        </p:spPr>
        <p:txBody>
          <a:bodyPr>
            <a:noAutofit/>
          </a:bodyPr>
          <a:lstStyle/>
          <a:p>
            <a:pPr marL="0" indent="0">
              <a:buNone/>
            </a:pPr>
            <a:r>
              <a:rPr lang="en-GB" altLang="zh-CN" sz="2400" dirty="0"/>
              <a:t>Shall be GISC members</a:t>
            </a:r>
            <a:endParaRPr lang="en-US" altLang="zh-CN" sz="2400" dirty="0" smtClean="0"/>
          </a:p>
          <a:p>
            <a:r>
              <a:rPr lang="en-US" altLang="zh-CN" sz="1800" dirty="0" smtClean="0"/>
              <a:t>ANQUETIL</a:t>
            </a:r>
            <a:r>
              <a:rPr lang="en-US" altLang="zh-CN" sz="1800" dirty="0"/>
              <a:t>, Jacques   (Lead) France </a:t>
            </a:r>
            <a:endParaRPr lang="zh-CN" altLang="zh-CN" sz="1800" dirty="0"/>
          </a:p>
          <a:p>
            <a:r>
              <a:rPr lang="en-US" altLang="zh-CN" sz="1800" dirty="0"/>
              <a:t>REZENDE, Jose Mauro   (Co-lead) Brazil</a:t>
            </a:r>
            <a:endParaRPr lang="zh-CN" altLang="zh-CN" sz="1800" dirty="0"/>
          </a:p>
          <a:p>
            <a:r>
              <a:rPr lang="en-US" altLang="zh-CN" sz="1800" dirty="0"/>
              <a:t>QU, </a:t>
            </a:r>
            <a:r>
              <a:rPr lang="en-US" altLang="zh-CN" sz="1800" dirty="0" err="1"/>
              <a:t>Weiqing</a:t>
            </a:r>
            <a:r>
              <a:rPr lang="en-US" altLang="zh-CN" sz="1800" dirty="0"/>
              <a:t>   (member) Australia (Not present)</a:t>
            </a:r>
            <a:endParaRPr lang="zh-CN" altLang="zh-CN" sz="1800" dirty="0"/>
          </a:p>
          <a:p>
            <a:r>
              <a:rPr lang="en-US" altLang="zh-CN" sz="1800" dirty="0"/>
              <a:t>LI, Xiang   (member) China (Present)</a:t>
            </a:r>
            <a:endParaRPr lang="zh-CN" altLang="zh-CN" sz="1800" dirty="0"/>
          </a:p>
          <a:p>
            <a:r>
              <a:rPr lang="en-US" altLang="zh-CN" sz="1800" dirty="0"/>
              <a:t>SACLIER, Benjamin   (member) France</a:t>
            </a:r>
            <a:endParaRPr lang="zh-CN" altLang="zh-CN" sz="1800" dirty="0"/>
          </a:p>
          <a:p>
            <a:r>
              <a:rPr lang="en-US" altLang="zh-CN" sz="1800" dirty="0"/>
              <a:t>HEENE, Markus   (member) Germany</a:t>
            </a:r>
            <a:endParaRPr lang="zh-CN" altLang="zh-CN" sz="1800" dirty="0"/>
          </a:p>
          <a:p>
            <a:r>
              <a:rPr lang="en-US" altLang="zh-CN" sz="1800" dirty="0"/>
              <a:t>NISHIKAWA, </a:t>
            </a:r>
            <a:r>
              <a:rPr lang="en-US" altLang="zh-CN" sz="1800" dirty="0" err="1"/>
              <a:t>Shigeharu</a:t>
            </a:r>
            <a:r>
              <a:rPr lang="en-US" altLang="zh-CN" sz="1800" dirty="0"/>
              <a:t>   (member) Japan</a:t>
            </a:r>
            <a:endParaRPr lang="zh-CN" altLang="zh-CN" sz="1800" dirty="0"/>
          </a:p>
          <a:p>
            <a:r>
              <a:rPr lang="en-US" altLang="zh-CN" sz="1800" dirty="0"/>
              <a:t>HUH, </a:t>
            </a:r>
            <a:r>
              <a:rPr lang="en-US" altLang="zh-CN" sz="1800" dirty="0" err="1"/>
              <a:t>Sunghoi</a:t>
            </a:r>
            <a:r>
              <a:rPr lang="en-US" altLang="zh-CN" sz="1800" dirty="0"/>
              <a:t>   (member) Republic of Korea</a:t>
            </a:r>
            <a:endParaRPr lang="zh-CN" altLang="zh-CN" sz="1800" dirty="0"/>
          </a:p>
          <a:p>
            <a:r>
              <a:rPr lang="en-US" altLang="zh-CN" sz="1800" dirty="0"/>
              <a:t>MERROUCHI, </a:t>
            </a:r>
            <a:r>
              <a:rPr lang="en-US" altLang="zh-CN" sz="1800" dirty="0" err="1"/>
              <a:t>Rabia</a:t>
            </a:r>
            <a:r>
              <a:rPr lang="en-US" altLang="zh-CN" sz="1800" dirty="0"/>
              <a:t>   (member) Morocco</a:t>
            </a:r>
            <a:endParaRPr lang="zh-CN" altLang="zh-CN" sz="1800" dirty="0"/>
          </a:p>
          <a:p>
            <a:r>
              <a:rPr lang="en-US" altLang="zh-CN" sz="1800" dirty="0"/>
              <a:t>BELOV, Sergey   (member) Russian Federation</a:t>
            </a:r>
            <a:endParaRPr lang="zh-CN" altLang="zh-CN" sz="1800" dirty="0"/>
          </a:p>
          <a:p>
            <a:r>
              <a:rPr lang="en-US" altLang="zh-CN" sz="1800" dirty="0"/>
              <a:t>DEWAAL, </a:t>
            </a:r>
            <a:r>
              <a:rPr lang="en-US" altLang="zh-CN" sz="1800" dirty="0" err="1"/>
              <a:t>Karel</a:t>
            </a:r>
            <a:r>
              <a:rPr lang="en-US" altLang="zh-CN" sz="1800" dirty="0"/>
              <a:t>   (member) South Africa</a:t>
            </a:r>
            <a:endParaRPr lang="zh-CN" altLang="zh-CN" sz="1800" dirty="0"/>
          </a:p>
          <a:p>
            <a:r>
              <a:rPr lang="en-US" altLang="zh-CN" sz="1800" dirty="0"/>
              <a:t>MATHISON, Colin   (member) United Kingdom of Great Britain and Northern Ireland</a:t>
            </a:r>
            <a:endParaRPr lang="zh-CN" altLang="zh-CN" sz="1800" dirty="0"/>
          </a:p>
          <a:p>
            <a:r>
              <a:rPr lang="en-US" altLang="zh-CN" sz="1800" dirty="0"/>
              <a:t>BNUNGE, Bob   (member) United States of America</a:t>
            </a:r>
            <a:endParaRPr lang="zh-CN" altLang="zh-CN" sz="1800" dirty="0"/>
          </a:p>
          <a:p>
            <a:r>
              <a:rPr lang="en-US" altLang="zh-CN" sz="1800" dirty="0"/>
              <a:t>India (member) TBD</a:t>
            </a:r>
            <a:endParaRPr lang="zh-CN" altLang="zh-CN" sz="1800" dirty="0"/>
          </a:p>
          <a:p>
            <a:r>
              <a:rPr lang="en-US" altLang="zh-CN" sz="1800" dirty="0"/>
              <a:t>MOGHADAM, Abbas </a:t>
            </a:r>
            <a:r>
              <a:rPr lang="en-US" altLang="zh-CN" sz="1800" dirty="0" err="1"/>
              <a:t>Niazalizadeh</a:t>
            </a:r>
            <a:r>
              <a:rPr lang="en-US" altLang="zh-CN" sz="1800" b="1" dirty="0"/>
              <a:t> </a:t>
            </a:r>
            <a:r>
              <a:rPr lang="en-US" altLang="zh-CN" sz="1800" dirty="0"/>
              <a:t>Iran (member) </a:t>
            </a:r>
            <a:endParaRPr lang="zh-CN" altLang="zh-CN" sz="1800" dirty="0"/>
          </a:p>
          <a:p>
            <a:r>
              <a:rPr lang="en-US" altLang="zh-CN" sz="1800" dirty="0" err="1"/>
              <a:t>Saudia</a:t>
            </a:r>
            <a:r>
              <a:rPr lang="en-US" altLang="zh-CN" sz="1800" dirty="0"/>
              <a:t> Arabia (member) TBD</a:t>
            </a:r>
            <a:endParaRPr lang="zh-CN" altLang="en-US" sz="1800" dirty="0"/>
          </a:p>
        </p:txBody>
      </p:sp>
    </p:spTree>
    <p:extLst>
      <p:ext uri="{BB962C8B-B14F-4D97-AF65-F5344CB8AC3E}">
        <p14:creationId xmlns:p14="http://schemas.microsoft.com/office/powerpoint/2010/main" val="153837202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0"/>
            <a:ext cx="8964488" cy="778098"/>
          </a:xfrm>
        </p:spPr>
        <p:txBody>
          <a:bodyPr/>
          <a:lstStyle/>
          <a:p>
            <a:pPr algn="l"/>
            <a:r>
              <a:rPr lang="en-US" altLang="zh-CN" dirty="0" smtClean="0"/>
              <a:t>TT-DC </a:t>
            </a:r>
            <a:r>
              <a:rPr lang="en-US" altLang="zh-CN" sz="3600" dirty="0"/>
              <a:t>- </a:t>
            </a:r>
            <a:r>
              <a:rPr lang="en-GB" altLang="zh-CN" sz="3600" dirty="0"/>
              <a:t>Terms of Reference</a:t>
            </a:r>
            <a:endParaRPr lang="zh-CN" altLang="en-US" sz="3600" dirty="0"/>
          </a:p>
        </p:txBody>
      </p:sp>
      <p:sp>
        <p:nvSpPr>
          <p:cNvPr id="3" name="内容占位符 2"/>
          <p:cNvSpPr>
            <a:spLocks noGrp="1"/>
          </p:cNvSpPr>
          <p:nvPr>
            <p:ph idx="1"/>
          </p:nvPr>
        </p:nvSpPr>
        <p:spPr>
          <a:xfrm>
            <a:off x="0" y="795783"/>
            <a:ext cx="9144000" cy="5832648"/>
          </a:xfrm>
        </p:spPr>
        <p:txBody>
          <a:bodyPr>
            <a:noAutofit/>
          </a:bodyPr>
          <a:lstStyle/>
          <a:p>
            <a:pPr marL="457200" indent="-457200">
              <a:spcBef>
                <a:spcPts val="0"/>
              </a:spcBef>
              <a:spcAft>
                <a:spcPts val="600"/>
              </a:spcAft>
              <a:buFont typeface="+mj-lt"/>
              <a:buAutoNum type="arabicPeriod"/>
            </a:pPr>
            <a:r>
              <a:rPr lang="en-US" altLang="zh-CN" sz="1800" dirty="0" smtClean="0"/>
              <a:t>In </a:t>
            </a:r>
            <a:r>
              <a:rPr lang="en-US" altLang="zh-CN" sz="1800" dirty="0" err="1"/>
              <a:t>corodination</a:t>
            </a:r>
            <a:r>
              <a:rPr lang="en-US" altLang="zh-CN" sz="1800" dirty="0"/>
              <a:t> with GISCs, Review and further develop the technical and operational specifications for the components and interfaces of WIS </a:t>
            </a:r>
            <a:r>
              <a:rPr lang="en-US" altLang="zh-CN" sz="1800" dirty="0" err="1"/>
              <a:t>Centres</a:t>
            </a:r>
            <a:r>
              <a:rPr lang="en-US" altLang="zh-CN" sz="1800" dirty="0"/>
              <a:t> and criteria for interoperability, certification and Quality Management of WIS </a:t>
            </a:r>
            <a:r>
              <a:rPr lang="en-US" altLang="zh-CN" sz="1800" dirty="0" err="1"/>
              <a:t>Centres</a:t>
            </a:r>
            <a:r>
              <a:rPr lang="en-US" altLang="zh-CN" sz="1800" dirty="0"/>
              <a:t>; </a:t>
            </a:r>
          </a:p>
          <a:p>
            <a:pPr marL="457200" indent="-457200">
              <a:spcBef>
                <a:spcPts val="0"/>
              </a:spcBef>
              <a:spcAft>
                <a:spcPts val="600"/>
              </a:spcAft>
              <a:buFont typeface="+mj-lt"/>
              <a:buAutoNum type="arabicPeriod"/>
            </a:pPr>
            <a:r>
              <a:rPr lang="en-US" altLang="zh-CN" sz="1800" dirty="0" smtClean="0"/>
              <a:t>Review </a:t>
            </a:r>
            <a:r>
              <a:rPr lang="en-US" altLang="zh-CN" sz="1800" dirty="0"/>
              <a:t>and develop </a:t>
            </a:r>
            <a:r>
              <a:rPr lang="en-US" altLang="zh-CN" sz="1800" b="1" dirty="0">
                <a:solidFill>
                  <a:srgbClr val="0000FF"/>
                </a:solidFill>
              </a:rPr>
              <a:t>the relevant aspects </a:t>
            </a:r>
            <a:r>
              <a:rPr lang="en-US" altLang="zh-CN" sz="1800" dirty="0"/>
              <a:t>of  the Manual on WIS (WMO-No 1060), the Guide on WIS and associated informal guidance to better meet the needs of Members; </a:t>
            </a:r>
          </a:p>
          <a:p>
            <a:pPr marL="457200" indent="-457200">
              <a:spcBef>
                <a:spcPts val="0"/>
              </a:spcBef>
              <a:spcAft>
                <a:spcPts val="600"/>
              </a:spcAft>
              <a:buFont typeface="+mj-lt"/>
              <a:buAutoNum type="arabicPeriod"/>
            </a:pPr>
            <a:r>
              <a:rPr lang="en-US" altLang="zh-CN" sz="1800" b="1" dirty="0" smtClean="0">
                <a:solidFill>
                  <a:srgbClr val="0000FF"/>
                </a:solidFill>
              </a:rPr>
              <a:t>Review</a:t>
            </a:r>
            <a:r>
              <a:rPr lang="en-US" altLang="zh-CN" sz="1800" b="1" dirty="0">
                <a:solidFill>
                  <a:srgbClr val="0000FF"/>
                </a:solidFill>
              </a:rPr>
              <a:t>, further develop and oversee WIS monitoring activitie</a:t>
            </a:r>
            <a:r>
              <a:rPr lang="en-US" altLang="zh-CN" sz="1800" dirty="0"/>
              <a:t>s, including those aspects of monitoring relating to the effectiveness of information exchange on behalf of the WWW and other </a:t>
            </a:r>
            <a:r>
              <a:rPr lang="en-US" altLang="zh-CN" sz="1800" dirty="0" err="1"/>
              <a:t>Programmes</a:t>
            </a:r>
            <a:r>
              <a:rPr lang="en-US" altLang="zh-CN" sz="1800" dirty="0"/>
              <a:t>, and take action to address issues that are identified by monitoring;</a:t>
            </a:r>
          </a:p>
          <a:p>
            <a:pPr marL="400050" lvl="1" indent="0">
              <a:spcBef>
                <a:spcPts val="0"/>
              </a:spcBef>
              <a:spcAft>
                <a:spcPts val="600"/>
              </a:spcAft>
              <a:buNone/>
            </a:pPr>
            <a:r>
              <a:rPr lang="en-US" altLang="zh-CN" sz="1400" dirty="0" err="1"/>
              <a:t>i</a:t>
            </a:r>
            <a:r>
              <a:rPr lang="en-US" altLang="zh-CN" sz="1400" dirty="0"/>
              <a:t>. </a:t>
            </a:r>
            <a:r>
              <a:rPr lang="en-US" altLang="zh-CN" sz="1400" b="1" dirty="0">
                <a:solidFill>
                  <a:srgbClr val="0000FF"/>
                </a:solidFill>
              </a:rPr>
              <a:t>Develop the technical specifications for DCPC and NC monitoring</a:t>
            </a:r>
            <a:r>
              <a:rPr lang="en-US" altLang="zh-CN" sz="1400" dirty="0"/>
              <a:t>.</a:t>
            </a:r>
          </a:p>
          <a:p>
            <a:pPr marL="457200" indent="-457200">
              <a:spcBef>
                <a:spcPts val="0"/>
              </a:spcBef>
              <a:spcAft>
                <a:spcPts val="600"/>
              </a:spcAft>
              <a:buFont typeface="+mj-lt"/>
              <a:buAutoNum type="arabicPeriod"/>
            </a:pPr>
            <a:r>
              <a:rPr lang="en-US" altLang="zh-CN" sz="1800" dirty="0" smtClean="0"/>
              <a:t>Review</a:t>
            </a:r>
            <a:r>
              <a:rPr lang="en-US" altLang="zh-CN" sz="1800" dirty="0"/>
              <a:t>, develop and coordinate recommended practices and guidance on management of and access to operational information related to exchange of information through the WIS;</a:t>
            </a:r>
          </a:p>
          <a:p>
            <a:pPr marL="457200" indent="-457200">
              <a:spcBef>
                <a:spcPts val="0"/>
              </a:spcBef>
              <a:spcAft>
                <a:spcPts val="600"/>
              </a:spcAft>
              <a:buFont typeface="+mj-lt"/>
              <a:buAutoNum type="arabicPeriod"/>
            </a:pPr>
            <a:r>
              <a:rPr lang="en-US" altLang="zh-CN" sz="1800" dirty="0" smtClean="0"/>
              <a:t>Provide </a:t>
            </a:r>
            <a:r>
              <a:rPr lang="en-US" altLang="zh-CN" sz="1800" dirty="0"/>
              <a:t>coordination and collaboration mechanisms for supporting the implementation and operation of WIS </a:t>
            </a:r>
            <a:r>
              <a:rPr lang="en-US" altLang="zh-CN" sz="1800" dirty="0" err="1"/>
              <a:t>Centres</a:t>
            </a:r>
            <a:r>
              <a:rPr lang="en-US" altLang="zh-CN" sz="1800" dirty="0"/>
              <a:t>;</a:t>
            </a:r>
          </a:p>
          <a:p>
            <a:pPr marL="457200" indent="-457200">
              <a:spcBef>
                <a:spcPts val="0"/>
              </a:spcBef>
              <a:spcAft>
                <a:spcPts val="600"/>
              </a:spcAft>
              <a:buFont typeface="+mj-lt"/>
              <a:buAutoNum type="arabicPeriod"/>
            </a:pPr>
            <a:r>
              <a:rPr lang="en-US" altLang="zh-CN" sz="1800" dirty="0" smtClean="0"/>
              <a:t>Advise </a:t>
            </a:r>
            <a:r>
              <a:rPr lang="en-US" altLang="zh-CN" sz="1800" dirty="0"/>
              <a:t>the technical commissions and partner organizations on roles, responsibilities and implementation of WIS </a:t>
            </a:r>
            <a:r>
              <a:rPr lang="en-US" altLang="zh-CN" sz="1800" dirty="0" err="1"/>
              <a:t>Centres</a:t>
            </a:r>
            <a:r>
              <a:rPr lang="en-US" altLang="zh-CN" sz="1800" dirty="0"/>
              <a:t>;</a:t>
            </a:r>
          </a:p>
          <a:p>
            <a:pPr marL="400050" lvl="1" indent="0">
              <a:spcBef>
                <a:spcPts val="0"/>
              </a:spcBef>
              <a:spcAft>
                <a:spcPts val="600"/>
              </a:spcAft>
              <a:buNone/>
            </a:pPr>
            <a:r>
              <a:rPr lang="en-US" altLang="zh-CN" sz="1400" dirty="0" err="1"/>
              <a:t>i</a:t>
            </a:r>
            <a:r>
              <a:rPr lang="en-US" altLang="zh-CN" sz="1400" dirty="0">
                <a:solidFill>
                  <a:srgbClr val="0000FF"/>
                </a:solidFill>
              </a:rPr>
              <a:t>. Assist WMO Members </a:t>
            </a:r>
            <a:r>
              <a:rPr lang="en-US" altLang="zh-CN" sz="1400" dirty="0" err="1">
                <a:solidFill>
                  <a:srgbClr val="0000FF"/>
                </a:solidFill>
              </a:rPr>
              <a:t>centres</a:t>
            </a:r>
            <a:r>
              <a:rPr lang="en-US" altLang="zh-CN" sz="1400" dirty="0">
                <a:solidFill>
                  <a:srgbClr val="0000FF"/>
                </a:solidFill>
              </a:rPr>
              <a:t> in implementing and maintaining compliant WIS interfaces and functions in NCs and DCPCs.</a:t>
            </a:r>
          </a:p>
          <a:p>
            <a:pPr marL="457200" indent="-457200">
              <a:spcBef>
                <a:spcPts val="0"/>
              </a:spcBef>
              <a:spcAft>
                <a:spcPts val="600"/>
              </a:spcAft>
              <a:buFont typeface="+mj-lt"/>
              <a:buAutoNum type="arabicPeriod"/>
            </a:pPr>
            <a:r>
              <a:rPr lang="en-US" altLang="zh-CN" sz="1800" dirty="0" smtClean="0"/>
              <a:t>Identify </a:t>
            </a:r>
            <a:r>
              <a:rPr lang="en-US" altLang="zh-CN" sz="1800" dirty="0"/>
              <a:t>implementation and operational issues requiring the urgent consideration of the OPAG on ISS.</a:t>
            </a:r>
          </a:p>
          <a:p>
            <a:pPr marL="457200" indent="-457200">
              <a:spcAft>
                <a:spcPts val="1200"/>
              </a:spcAft>
              <a:buFont typeface="+mj-lt"/>
              <a:buAutoNum type="arabicPeriod"/>
            </a:pPr>
            <a:endParaRPr lang="zh-CN" altLang="en-US" sz="1600" dirty="0"/>
          </a:p>
        </p:txBody>
      </p:sp>
    </p:spTree>
    <p:extLst>
      <p:ext uri="{BB962C8B-B14F-4D97-AF65-F5344CB8AC3E}">
        <p14:creationId xmlns:p14="http://schemas.microsoft.com/office/powerpoint/2010/main" val="259399381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0"/>
            <a:ext cx="8964488" cy="778098"/>
          </a:xfrm>
        </p:spPr>
        <p:txBody>
          <a:bodyPr/>
          <a:lstStyle/>
          <a:p>
            <a:pPr algn="l"/>
            <a:r>
              <a:rPr lang="en-US" altLang="zh-CN" dirty="0" smtClean="0"/>
              <a:t>TT-DC </a:t>
            </a:r>
            <a:r>
              <a:rPr lang="en-US" altLang="zh-CN" sz="3600" dirty="0"/>
              <a:t>- </a:t>
            </a:r>
            <a:r>
              <a:rPr lang="en-US" altLang="zh-CN" sz="3600" dirty="0" smtClean="0"/>
              <a:t>Membership</a:t>
            </a:r>
            <a:endParaRPr lang="zh-CN" altLang="en-US" sz="3600" dirty="0"/>
          </a:p>
        </p:txBody>
      </p:sp>
      <p:sp>
        <p:nvSpPr>
          <p:cNvPr id="3" name="内容占位符 2"/>
          <p:cNvSpPr>
            <a:spLocks noGrp="1"/>
          </p:cNvSpPr>
          <p:nvPr>
            <p:ph idx="1"/>
          </p:nvPr>
        </p:nvSpPr>
        <p:spPr>
          <a:xfrm>
            <a:off x="0" y="795783"/>
            <a:ext cx="9144000" cy="5832648"/>
          </a:xfrm>
        </p:spPr>
        <p:txBody>
          <a:bodyPr>
            <a:noAutofit/>
          </a:bodyPr>
          <a:lstStyle/>
          <a:p>
            <a:r>
              <a:rPr lang="en-US" altLang="zh-CN" sz="2400" dirty="0"/>
              <a:t>WOLF, </a:t>
            </a:r>
            <a:r>
              <a:rPr lang="en-US" altLang="zh-CN" sz="2400" dirty="0" err="1"/>
              <a:t>Lothar</a:t>
            </a:r>
            <a:r>
              <a:rPr lang="en-US" altLang="zh-CN" sz="2400" dirty="0"/>
              <a:t> (lead)</a:t>
            </a:r>
            <a:endParaRPr lang="zh-CN" altLang="zh-CN" sz="2400" dirty="0"/>
          </a:p>
          <a:p>
            <a:r>
              <a:rPr lang="en-US" altLang="zh-CN" sz="2400" dirty="0"/>
              <a:t>LEE, Lap-shun (co-lead)</a:t>
            </a:r>
            <a:endParaRPr lang="zh-CN" altLang="zh-CN" sz="2400" dirty="0"/>
          </a:p>
          <a:p>
            <a:r>
              <a:rPr lang="en-US" altLang="zh-CN" sz="2400" dirty="0"/>
              <a:t>LI, Xiang (member)</a:t>
            </a:r>
            <a:endParaRPr lang="zh-CN" altLang="zh-CN" sz="2400" dirty="0"/>
          </a:p>
          <a:p>
            <a:r>
              <a:rPr lang="en-US" altLang="zh-CN" sz="2400" dirty="0"/>
              <a:t>ZHU, Ting (member)</a:t>
            </a:r>
            <a:endParaRPr lang="zh-CN" altLang="zh-CN" sz="2400" dirty="0"/>
          </a:p>
          <a:p>
            <a:r>
              <a:rPr lang="en-US" altLang="zh-CN" sz="2400" dirty="0"/>
              <a:t>HOFSTADLER, Alfred (member)</a:t>
            </a:r>
            <a:endParaRPr lang="zh-CN" altLang="zh-CN" sz="2400" dirty="0"/>
          </a:p>
          <a:p>
            <a:r>
              <a:rPr lang="en-US" altLang="zh-CN" sz="2400" dirty="0"/>
              <a:t>ROULT, </a:t>
            </a:r>
            <a:r>
              <a:rPr lang="en-US" altLang="zh-CN" sz="2400" dirty="0" err="1"/>
              <a:t>Baudouin</a:t>
            </a:r>
            <a:r>
              <a:rPr lang="en-US" altLang="zh-CN" sz="2400" dirty="0"/>
              <a:t> (member)</a:t>
            </a:r>
            <a:endParaRPr lang="zh-CN" altLang="zh-CN" sz="2400" dirty="0"/>
          </a:p>
          <a:p>
            <a:r>
              <a:rPr lang="en-US" altLang="zh-CN" sz="2400" dirty="0"/>
              <a:t>GOMAA, </a:t>
            </a:r>
            <a:r>
              <a:rPr lang="en-US" altLang="zh-CN" sz="2400" dirty="0" err="1"/>
              <a:t>Walid</a:t>
            </a:r>
            <a:r>
              <a:rPr lang="en-US" altLang="zh-CN" sz="2400" dirty="0"/>
              <a:t> (member)</a:t>
            </a:r>
            <a:endParaRPr lang="zh-CN" altLang="zh-CN" sz="2400" dirty="0"/>
          </a:p>
          <a:p>
            <a:r>
              <a:rPr lang="en-US" altLang="zh-CN" sz="2400" dirty="0"/>
              <a:t>HEENE, Markus (member)</a:t>
            </a:r>
            <a:endParaRPr lang="zh-CN" altLang="zh-CN" sz="2400" dirty="0"/>
          </a:p>
          <a:p>
            <a:r>
              <a:rPr lang="en-US" altLang="zh-CN" sz="2400" dirty="0"/>
              <a:t>RICHTER, Bernd (member)</a:t>
            </a:r>
            <a:endParaRPr lang="zh-CN" altLang="zh-CN" sz="2400" dirty="0"/>
          </a:p>
          <a:p>
            <a:r>
              <a:rPr lang="en-US" altLang="zh-CN" sz="2400" dirty="0"/>
              <a:t>VOCINO, Antonio (member)</a:t>
            </a:r>
            <a:endParaRPr lang="zh-CN" altLang="zh-CN" sz="2400" dirty="0"/>
          </a:p>
          <a:p>
            <a:r>
              <a:rPr lang="en-US" altLang="zh-CN" sz="2400" dirty="0"/>
              <a:t>KARANJA, Henry N. (member)</a:t>
            </a:r>
            <a:endParaRPr lang="zh-CN" altLang="zh-CN" sz="2400" dirty="0"/>
          </a:p>
          <a:p>
            <a:r>
              <a:rPr lang="en-US" altLang="zh-CN" sz="2400" dirty="0"/>
              <a:t>GUEYE, </a:t>
            </a:r>
            <a:r>
              <a:rPr lang="en-US" altLang="zh-CN" sz="2400" dirty="0" err="1"/>
              <a:t>Chouaibou</a:t>
            </a:r>
            <a:r>
              <a:rPr lang="en-US" altLang="zh-CN" sz="2400" dirty="0"/>
              <a:t> (member)</a:t>
            </a:r>
            <a:endParaRPr lang="zh-CN" altLang="zh-CN" sz="2400" dirty="0"/>
          </a:p>
          <a:p>
            <a:r>
              <a:rPr lang="en-US" altLang="zh-CN" sz="2400" dirty="0"/>
              <a:t>KELLIE, Al (member</a:t>
            </a:r>
            <a:r>
              <a:rPr lang="en-US" altLang="zh-CN" sz="2400" dirty="0" smtClean="0"/>
              <a:t>)</a:t>
            </a:r>
            <a:endParaRPr lang="en-US" altLang="zh-CN" sz="2400" dirty="0"/>
          </a:p>
          <a:p>
            <a:pPr marL="457200" indent="-457200">
              <a:spcAft>
                <a:spcPts val="1200"/>
              </a:spcAft>
              <a:buFont typeface="+mj-lt"/>
              <a:buAutoNum type="arabicPeriod"/>
            </a:pPr>
            <a:endParaRPr lang="zh-CN" altLang="en-US" sz="1600" dirty="0"/>
          </a:p>
        </p:txBody>
      </p:sp>
    </p:spTree>
    <p:extLst>
      <p:ext uri="{BB962C8B-B14F-4D97-AF65-F5344CB8AC3E}">
        <p14:creationId xmlns:p14="http://schemas.microsoft.com/office/powerpoint/2010/main" val="367778679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0"/>
            <a:ext cx="8964488" cy="778098"/>
          </a:xfrm>
        </p:spPr>
        <p:txBody>
          <a:bodyPr/>
          <a:lstStyle/>
          <a:p>
            <a:pPr algn="l"/>
            <a:r>
              <a:rPr lang="en-US" altLang="zh-CN" dirty="0" smtClean="0"/>
              <a:t>TT-OM </a:t>
            </a:r>
            <a:r>
              <a:rPr lang="en-US" altLang="zh-CN" sz="3600" dirty="0" smtClean="0"/>
              <a:t>- </a:t>
            </a:r>
            <a:r>
              <a:rPr lang="en-GB" altLang="zh-CN" sz="3600" dirty="0"/>
              <a:t>Terms of Reference</a:t>
            </a:r>
            <a:endParaRPr lang="zh-CN" altLang="en-US" sz="3600" dirty="0"/>
          </a:p>
        </p:txBody>
      </p:sp>
      <p:sp>
        <p:nvSpPr>
          <p:cNvPr id="3" name="内容占位符 2"/>
          <p:cNvSpPr>
            <a:spLocks noGrp="1"/>
          </p:cNvSpPr>
          <p:nvPr>
            <p:ph idx="1"/>
          </p:nvPr>
        </p:nvSpPr>
        <p:spPr>
          <a:xfrm>
            <a:off x="0" y="795783"/>
            <a:ext cx="9144000" cy="5832648"/>
          </a:xfrm>
        </p:spPr>
        <p:txBody>
          <a:bodyPr>
            <a:noAutofit/>
          </a:bodyPr>
          <a:lstStyle/>
          <a:p>
            <a:pPr marL="457200" indent="-457200">
              <a:buFont typeface="+mj-lt"/>
              <a:buAutoNum type="arabicPeriod"/>
            </a:pPr>
            <a:r>
              <a:rPr lang="en-US" altLang="zh-CN" sz="2400" dirty="0" smtClean="0"/>
              <a:t>Review </a:t>
            </a:r>
            <a:r>
              <a:rPr lang="en-US" altLang="zh-CN" sz="2400" dirty="0"/>
              <a:t>and develop  </a:t>
            </a:r>
            <a:r>
              <a:rPr lang="en-US" altLang="zh-CN" sz="2400" b="1" dirty="0">
                <a:solidFill>
                  <a:srgbClr val="0000FF"/>
                </a:solidFill>
              </a:rPr>
              <a:t>the relevant aspects </a:t>
            </a:r>
            <a:r>
              <a:rPr lang="en-US" altLang="zh-CN" sz="2400" dirty="0"/>
              <a:t>of  the Manual on WIS (WMO-No 1060), the Guide on WIS and associated informal guidance to better meet the needs of Members; </a:t>
            </a:r>
          </a:p>
          <a:p>
            <a:pPr marL="457200" indent="-457200">
              <a:buFont typeface="+mj-lt"/>
              <a:buAutoNum type="arabicPeriod"/>
            </a:pPr>
            <a:r>
              <a:rPr lang="en-US" altLang="zh-CN" sz="2400" dirty="0" smtClean="0"/>
              <a:t>Oversee </a:t>
            </a:r>
            <a:r>
              <a:rPr lang="en-US" altLang="zh-CN" sz="2400" dirty="0"/>
              <a:t>and perform WIS monitoring activities, including those aspects of monitoring relating to the effectiveness of information exchange on behalf of the WWW and other </a:t>
            </a:r>
            <a:r>
              <a:rPr lang="en-US" altLang="zh-CN" sz="2400" dirty="0" err="1"/>
              <a:t>Programmes</a:t>
            </a:r>
            <a:r>
              <a:rPr lang="en-US" altLang="zh-CN" sz="2400" dirty="0"/>
              <a:t>, and take action to address issues that are identified by monitoring;</a:t>
            </a:r>
          </a:p>
          <a:p>
            <a:pPr marL="400050" lvl="1" indent="0">
              <a:spcBef>
                <a:spcPts val="0"/>
              </a:spcBef>
              <a:buNone/>
            </a:pPr>
            <a:r>
              <a:rPr lang="en-US" altLang="zh-CN" sz="2000" dirty="0" err="1">
                <a:solidFill>
                  <a:srgbClr val="0000FF"/>
                </a:solidFill>
              </a:rPr>
              <a:t>i</a:t>
            </a:r>
            <a:r>
              <a:rPr lang="en-US" altLang="zh-CN" sz="2000" dirty="0">
                <a:solidFill>
                  <a:srgbClr val="0000FF"/>
                </a:solidFill>
              </a:rPr>
              <a:t>. Develop the concept and determine the monitoring requirements for the WIS and develop WIS monitoring scheme.</a:t>
            </a:r>
          </a:p>
          <a:p>
            <a:pPr marL="400050" lvl="1" indent="0">
              <a:spcBef>
                <a:spcPts val="0"/>
              </a:spcBef>
              <a:buNone/>
            </a:pPr>
            <a:r>
              <a:rPr lang="en-US" altLang="zh-CN" sz="2000" dirty="0">
                <a:solidFill>
                  <a:srgbClr val="0000FF"/>
                </a:solidFill>
              </a:rPr>
              <a:t>ii. Coordinate monitoring the WIS-GTS operational information flow and coordinate management of operational information exchange procedures, routing and traffic, with a particular attention to the exchange of high priority data and products in support of a virtual all hazards network within the WIS-GTS.</a:t>
            </a:r>
          </a:p>
          <a:p>
            <a:pPr marL="400050" lvl="1" indent="0">
              <a:spcBef>
                <a:spcPts val="0"/>
              </a:spcBef>
              <a:buNone/>
            </a:pPr>
            <a:r>
              <a:rPr lang="en-US" altLang="zh-CN" sz="2000" dirty="0">
                <a:solidFill>
                  <a:srgbClr val="0000FF"/>
                </a:solidFill>
              </a:rPr>
              <a:t>iii. Analyze the monitoring results of WIS </a:t>
            </a:r>
            <a:r>
              <a:rPr lang="en-US" altLang="zh-CN" sz="2000" dirty="0" err="1">
                <a:solidFill>
                  <a:srgbClr val="0000FF"/>
                </a:solidFill>
              </a:rPr>
              <a:t>Centres</a:t>
            </a:r>
            <a:r>
              <a:rPr lang="en-US" altLang="zh-CN" sz="2000" dirty="0">
                <a:solidFill>
                  <a:srgbClr val="0000FF"/>
                </a:solidFill>
              </a:rPr>
              <a:t>.</a:t>
            </a:r>
          </a:p>
          <a:p>
            <a:pPr marL="457200" indent="-457200">
              <a:buFont typeface="+mj-lt"/>
              <a:buAutoNum type="arabicPeriod"/>
            </a:pPr>
            <a:r>
              <a:rPr lang="en-US" altLang="zh-CN" sz="2400" dirty="0" smtClean="0"/>
              <a:t>Identify </a:t>
            </a:r>
            <a:r>
              <a:rPr lang="en-US" altLang="zh-CN" sz="2400" dirty="0"/>
              <a:t>implementation and operational issues requiring the urgent consideration of the OPAG on ISS.</a:t>
            </a:r>
            <a:endParaRPr lang="zh-CN" altLang="en-US" sz="2400" dirty="0"/>
          </a:p>
        </p:txBody>
      </p:sp>
    </p:spTree>
    <p:extLst>
      <p:ext uri="{BB962C8B-B14F-4D97-AF65-F5344CB8AC3E}">
        <p14:creationId xmlns:p14="http://schemas.microsoft.com/office/powerpoint/2010/main" val="152753434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0"/>
            <a:ext cx="8964488" cy="778098"/>
          </a:xfrm>
        </p:spPr>
        <p:txBody>
          <a:bodyPr/>
          <a:lstStyle/>
          <a:p>
            <a:pPr algn="l"/>
            <a:r>
              <a:rPr lang="en-US" altLang="zh-CN" dirty="0" smtClean="0"/>
              <a:t>TT-OM </a:t>
            </a:r>
            <a:r>
              <a:rPr lang="en-US" altLang="zh-CN" sz="3600" dirty="0" smtClean="0"/>
              <a:t>- </a:t>
            </a:r>
            <a:r>
              <a:rPr lang="en-GB" altLang="zh-CN" sz="3600" dirty="0" smtClean="0"/>
              <a:t>Membership</a:t>
            </a:r>
            <a:endParaRPr lang="zh-CN" altLang="en-US" sz="3600" dirty="0"/>
          </a:p>
        </p:txBody>
      </p:sp>
      <p:sp>
        <p:nvSpPr>
          <p:cNvPr id="3" name="内容占位符 2"/>
          <p:cNvSpPr>
            <a:spLocks noGrp="1"/>
          </p:cNvSpPr>
          <p:nvPr>
            <p:ph idx="1"/>
          </p:nvPr>
        </p:nvSpPr>
        <p:spPr>
          <a:xfrm>
            <a:off x="0" y="795783"/>
            <a:ext cx="9144000" cy="5832648"/>
          </a:xfrm>
        </p:spPr>
        <p:txBody>
          <a:bodyPr>
            <a:noAutofit/>
          </a:bodyPr>
          <a:lstStyle/>
          <a:p>
            <a:r>
              <a:rPr lang="en-US" altLang="zh-CN" sz="2400" dirty="0" err="1" smtClean="0"/>
              <a:t>Leonid,BEZRUK</a:t>
            </a:r>
            <a:r>
              <a:rPr lang="en-US" altLang="zh-CN" sz="2400" dirty="0" smtClean="0"/>
              <a:t> </a:t>
            </a:r>
            <a:r>
              <a:rPr lang="en-US" altLang="zh-CN" sz="2400" dirty="0"/>
              <a:t>(lead</a:t>
            </a:r>
            <a:r>
              <a:rPr lang="en-US" altLang="zh-CN" sz="2400" dirty="0" smtClean="0"/>
              <a:t>)</a:t>
            </a:r>
            <a:endParaRPr lang="en-US" altLang="zh-CN" sz="2400" dirty="0"/>
          </a:p>
          <a:p>
            <a:r>
              <a:rPr lang="en-US" altLang="zh-CN" sz="2400" dirty="0" err="1" smtClean="0"/>
              <a:t>Xiang,LI</a:t>
            </a:r>
            <a:r>
              <a:rPr lang="en-US" altLang="zh-CN" sz="2400" dirty="0" smtClean="0"/>
              <a:t> </a:t>
            </a:r>
            <a:r>
              <a:rPr lang="en-US" altLang="zh-CN" sz="2400" dirty="0"/>
              <a:t>(member)</a:t>
            </a:r>
          </a:p>
          <a:p>
            <a:r>
              <a:rPr lang="en-US" altLang="zh-CN" sz="2400" dirty="0" err="1"/>
              <a:t>Fudi</a:t>
            </a:r>
            <a:r>
              <a:rPr lang="en-US" altLang="zh-CN" sz="2400" dirty="0"/>
              <a:t>, </a:t>
            </a:r>
            <a:r>
              <a:rPr lang="en-US" altLang="zh-CN" sz="2400" dirty="0" smtClean="0"/>
              <a:t>Wang</a:t>
            </a:r>
            <a:r>
              <a:rPr lang="en-US" altLang="zh-CN" sz="2400" dirty="0"/>
              <a:t> (member)</a:t>
            </a:r>
          </a:p>
          <a:p>
            <a:r>
              <a:rPr lang="en-US" altLang="zh-CN" sz="2400" dirty="0" err="1" smtClean="0"/>
              <a:t>Markus,HEENE</a:t>
            </a:r>
            <a:r>
              <a:rPr lang="en-US" altLang="zh-CN" sz="2400" dirty="0"/>
              <a:t> (member)</a:t>
            </a:r>
          </a:p>
          <a:p>
            <a:r>
              <a:rPr lang="en-US" altLang="zh-CN" sz="2400" dirty="0" err="1" smtClean="0"/>
              <a:t>Bernd,RICHTER</a:t>
            </a:r>
            <a:r>
              <a:rPr lang="en-US" altLang="zh-CN" sz="2400" dirty="0"/>
              <a:t> (member)</a:t>
            </a:r>
          </a:p>
          <a:p>
            <a:r>
              <a:rPr lang="en-US" altLang="zh-CN" sz="2400" dirty="0"/>
              <a:t>Sung </a:t>
            </a:r>
            <a:r>
              <a:rPr lang="en-US" altLang="zh-CN" sz="2400" dirty="0" err="1" smtClean="0"/>
              <a:t>Soo,DO</a:t>
            </a:r>
            <a:r>
              <a:rPr lang="en-US" altLang="zh-CN" sz="2400" dirty="0"/>
              <a:t> (member)</a:t>
            </a:r>
          </a:p>
          <a:p>
            <a:r>
              <a:rPr lang="en-US" altLang="zh-CN" sz="2400" dirty="0"/>
              <a:t>Benjamin, </a:t>
            </a:r>
            <a:r>
              <a:rPr lang="en-US" altLang="zh-CN" sz="2400" dirty="0" smtClean="0"/>
              <a:t>SACLIER</a:t>
            </a:r>
            <a:r>
              <a:rPr lang="en-US" altLang="zh-CN" sz="2400" dirty="0"/>
              <a:t> (member)</a:t>
            </a:r>
          </a:p>
          <a:p>
            <a:r>
              <a:rPr lang="en-US" altLang="zh-CN" sz="2400" dirty="0" err="1" smtClean="0"/>
              <a:t>Al,KELLIE</a:t>
            </a:r>
            <a:r>
              <a:rPr lang="en-US" altLang="zh-CN" sz="2400" dirty="0"/>
              <a:t> (member)</a:t>
            </a:r>
            <a:endParaRPr lang="zh-CN" altLang="en-US" sz="2400" dirty="0"/>
          </a:p>
        </p:txBody>
      </p:sp>
    </p:spTree>
    <p:extLst>
      <p:ext uri="{BB962C8B-B14F-4D97-AF65-F5344CB8AC3E}">
        <p14:creationId xmlns:p14="http://schemas.microsoft.com/office/powerpoint/2010/main" val="325666890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0"/>
            <a:ext cx="8964488" cy="778098"/>
          </a:xfrm>
        </p:spPr>
        <p:txBody>
          <a:bodyPr/>
          <a:lstStyle/>
          <a:p>
            <a:pPr algn="l"/>
            <a:r>
              <a:rPr lang="en-US" altLang="zh-CN" dirty="0" smtClean="0"/>
              <a:t>TT-CAC </a:t>
            </a:r>
            <a:r>
              <a:rPr lang="en-US" altLang="zh-CN" sz="3600" dirty="0" smtClean="0"/>
              <a:t>- </a:t>
            </a:r>
            <a:r>
              <a:rPr lang="en-GB" altLang="zh-CN" sz="3600" dirty="0"/>
              <a:t>Terms of Reference</a:t>
            </a:r>
            <a:endParaRPr lang="zh-CN" altLang="en-US" dirty="0"/>
          </a:p>
        </p:txBody>
      </p:sp>
      <p:sp>
        <p:nvSpPr>
          <p:cNvPr id="3" name="内容占位符 2"/>
          <p:cNvSpPr>
            <a:spLocks noGrp="1"/>
          </p:cNvSpPr>
          <p:nvPr>
            <p:ph idx="1"/>
          </p:nvPr>
        </p:nvSpPr>
        <p:spPr>
          <a:xfrm>
            <a:off x="0" y="795783"/>
            <a:ext cx="9144000" cy="5832648"/>
          </a:xfrm>
        </p:spPr>
        <p:txBody>
          <a:bodyPr>
            <a:noAutofit/>
          </a:bodyPr>
          <a:lstStyle/>
          <a:p>
            <a:pPr marL="457200" indent="-457200">
              <a:buFont typeface="+mj-lt"/>
              <a:buAutoNum type="arabicPeriod"/>
            </a:pPr>
            <a:r>
              <a:rPr lang="en-US" altLang="zh-CN" sz="2400" dirty="0" smtClean="0"/>
              <a:t>Operate </a:t>
            </a:r>
            <a:r>
              <a:rPr lang="en-US" altLang="zh-CN" sz="2400" dirty="0"/>
              <a:t>the procedures for technical endorsement of WIS </a:t>
            </a:r>
            <a:r>
              <a:rPr lang="en-US" altLang="zh-CN" sz="2400" dirty="0" err="1"/>
              <a:t>Centres</a:t>
            </a:r>
            <a:r>
              <a:rPr lang="en-US" altLang="zh-CN" sz="2400" dirty="0"/>
              <a:t> and advise CBS on </a:t>
            </a:r>
            <a:r>
              <a:rPr lang="en-US" altLang="zh-CN" sz="2400" dirty="0" err="1"/>
              <a:t>centres’</a:t>
            </a:r>
            <a:r>
              <a:rPr lang="en-US" altLang="zh-CN" sz="2400" dirty="0"/>
              <a:t> level of technical compliance with standards and procedures;</a:t>
            </a:r>
          </a:p>
          <a:p>
            <a:pPr marL="400050" lvl="1" indent="0">
              <a:buNone/>
            </a:pPr>
            <a:r>
              <a:rPr lang="en-US" altLang="zh-CN" sz="1800" dirty="0"/>
              <a:t>1. </a:t>
            </a:r>
            <a:r>
              <a:rPr lang="en-US" altLang="zh-CN" sz="1800" dirty="0" err="1"/>
              <a:t>i</a:t>
            </a:r>
            <a:r>
              <a:rPr lang="en-US" altLang="zh-CN" sz="1800" dirty="0"/>
              <a:t>. </a:t>
            </a:r>
            <a:r>
              <a:rPr lang="en-US" altLang="zh-CN" sz="1800" b="1" dirty="0">
                <a:solidFill>
                  <a:srgbClr val="0000FF"/>
                </a:solidFill>
              </a:rPr>
              <a:t>Validate and monitor the conformance of WIS </a:t>
            </a:r>
            <a:r>
              <a:rPr lang="en-US" altLang="zh-CN" sz="1800" b="1" dirty="0" err="1">
                <a:solidFill>
                  <a:srgbClr val="0000FF"/>
                </a:solidFill>
              </a:rPr>
              <a:t>Centres’</a:t>
            </a:r>
            <a:r>
              <a:rPr lang="en-US" altLang="zh-CN" sz="1800" b="1" dirty="0">
                <a:solidFill>
                  <a:srgbClr val="0000FF"/>
                </a:solidFill>
              </a:rPr>
              <a:t> interfaces to the agreed specifications and practices</a:t>
            </a:r>
            <a:r>
              <a:rPr lang="en-US" altLang="zh-CN" sz="1800" dirty="0"/>
              <a:t>;</a:t>
            </a:r>
          </a:p>
          <a:p>
            <a:pPr marL="800100" lvl="2" indent="0">
              <a:spcBef>
                <a:spcPts val="600"/>
              </a:spcBef>
              <a:buNone/>
            </a:pPr>
            <a:r>
              <a:rPr lang="en-US" altLang="zh-CN" sz="1600" dirty="0"/>
              <a:t>1. i.1. Maintain guidance and management procedures for the CBS demonstration and assessment capabilities of candidate GISC and DCPC </a:t>
            </a:r>
            <a:r>
              <a:rPr lang="en-US" altLang="zh-CN" sz="1600" dirty="0" err="1"/>
              <a:t>centres</a:t>
            </a:r>
            <a:r>
              <a:rPr lang="en-US" altLang="zh-CN" sz="1600" dirty="0"/>
              <a:t> in the framework of the GISC/DCPC demonstration procedure described in the Manual on WIS.</a:t>
            </a:r>
          </a:p>
          <a:p>
            <a:pPr marL="800100" lvl="2" indent="0">
              <a:spcBef>
                <a:spcPts val="600"/>
              </a:spcBef>
              <a:buNone/>
            </a:pPr>
            <a:r>
              <a:rPr lang="en-US" altLang="zh-CN" sz="1600" dirty="0"/>
              <a:t>1. i.2. Organize demonstrations of capabilities of candidate WIS </a:t>
            </a:r>
            <a:r>
              <a:rPr lang="en-US" altLang="zh-CN" sz="1600" dirty="0" err="1"/>
              <a:t>centres</a:t>
            </a:r>
            <a:r>
              <a:rPr lang="en-US" altLang="zh-CN" sz="1600" dirty="0"/>
              <a:t> as required, including onsite audits of GISCs.</a:t>
            </a:r>
          </a:p>
          <a:p>
            <a:pPr marL="457200" indent="-457200">
              <a:buFont typeface="+mj-lt"/>
              <a:buAutoNum type="arabicPeriod"/>
            </a:pPr>
            <a:r>
              <a:rPr lang="en-US" altLang="zh-CN" sz="2400" dirty="0" smtClean="0"/>
              <a:t>Review </a:t>
            </a:r>
            <a:r>
              <a:rPr lang="en-US" altLang="zh-CN" sz="2400" dirty="0"/>
              <a:t>and develop  the relevant aspects of  the Manual on WIS (WMO-No 1060), the Guide on WIS and associated informal guidance to better meet </a:t>
            </a:r>
            <a:r>
              <a:rPr lang="en-US" altLang="zh-CN" sz="2400" dirty="0" err="1" smtClean="0"/>
              <a:t>thae</a:t>
            </a:r>
            <a:r>
              <a:rPr lang="en-US" altLang="zh-CN" sz="2400" dirty="0" smtClean="0"/>
              <a:t> </a:t>
            </a:r>
            <a:r>
              <a:rPr lang="en-US" altLang="zh-CN" sz="2400" dirty="0"/>
              <a:t>needs of Members; </a:t>
            </a:r>
          </a:p>
          <a:p>
            <a:pPr marL="457200" indent="-457200">
              <a:buFont typeface="+mj-lt"/>
              <a:buAutoNum type="arabicPeriod"/>
            </a:pPr>
            <a:r>
              <a:rPr lang="en-US" altLang="zh-CN" sz="2400" dirty="0" smtClean="0"/>
              <a:t>Identify </a:t>
            </a:r>
            <a:r>
              <a:rPr lang="en-US" altLang="zh-CN" sz="2400" dirty="0"/>
              <a:t>implementation and operational issues requiring the urgent consideration of the OPAG on ISS;</a:t>
            </a:r>
          </a:p>
          <a:p>
            <a:pPr marL="457200" indent="-457200">
              <a:buFont typeface="+mj-lt"/>
              <a:buAutoNum type="arabicPeriod"/>
            </a:pPr>
            <a:r>
              <a:rPr lang="en-US" altLang="zh-CN" sz="2400" b="1" dirty="0" smtClean="0">
                <a:solidFill>
                  <a:srgbClr val="0000FF"/>
                </a:solidFill>
              </a:rPr>
              <a:t>Propose </a:t>
            </a:r>
            <a:r>
              <a:rPr lang="en-US" altLang="zh-CN" sz="2400" b="1" dirty="0">
                <a:solidFill>
                  <a:srgbClr val="0000FF"/>
                </a:solidFill>
              </a:rPr>
              <a:t>procedures for periodic assessment of the WIS </a:t>
            </a:r>
            <a:r>
              <a:rPr lang="en-US" altLang="zh-CN" sz="2400" b="1" dirty="0" err="1">
                <a:solidFill>
                  <a:srgbClr val="0000FF"/>
                </a:solidFill>
              </a:rPr>
              <a:t>Centres</a:t>
            </a:r>
            <a:r>
              <a:rPr lang="en-US" altLang="zh-CN" sz="2400" b="1" dirty="0">
                <a:solidFill>
                  <a:srgbClr val="0000FF"/>
                </a:solidFill>
              </a:rPr>
              <a:t>, especially GISCs</a:t>
            </a:r>
            <a:r>
              <a:rPr lang="en-US" altLang="zh-CN" sz="2400" dirty="0"/>
              <a:t>.</a:t>
            </a:r>
          </a:p>
          <a:p>
            <a:pPr marL="457200" indent="-457200">
              <a:spcAft>
                <a:spcPts val="1200"/>
              </a:spcAft>
              <a:buFont typeface="+mj-lt"/>
              <a:buAutoNum type="arabicPeriod"/>
            </a:pPr>
            <a:endParaRPr lang="zh-CN" altLang="en-US" sz="2400" dirty="0"/>
          </a:p>
        </p:txBody>
      </p:sp>
    </p:spTree>
    <p:extLst>
      <p:ext uri="{BB962C8B-B14F-4D97-AF65-F5344CB8AC3E}">
        <p14:creationId xmlns:p14="http://schemas.microsoft.com/office/powerpoint/2010/main" val="295749155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0"/>
            <a:ext cx="8964488" cy="778098"/>
          </a:xfrm>
        </p:spPr>
        <p:txBody>
          <a:bodyPr/>
          <a:lstStyle/>
          <a:p>
            <a:pPr algn="l"/>
            <a:r>
              <a:rPr lang="en-US" altLang="zh-CN" dirty="0" smtClean="0"/>
              <a:t>TT-CAC </a:t>
            </a:r>
            <a:r>
              <a:rPr lang="en-US" altLang="zh-CN" sz="3600" dirty="0" smtClean="0"/>
              <a:t>- </a:t>
            </a:r>
            <a:r>
              <a:rPr lang="en-GB" altLang="zh-CN" sz="3600" dirty="0" smtClean="0"/>
              <a:t>Membership</a:t>
            </a:r>
            <a:endParaRPr lang="zh-CN" altLang="en-US" dirty="0"/>
          </a:p>
        </p:txBody>
      </p:sp>
      <p:sp>
        <p:nvSpPr>
          <p:cNvPr id="3" name="内容占位符 2"/>
          <p:cNvSpPr>
            <a:spLocks noGrp="1"/>
          </p:cNvSpPr>
          <p:nvPr>
            <p:ph idx="1"/>
          </p:nvPr>
        </p:nvSpPr>
        <p:spPr>
          <a:xfrm>
            <a:off x="0" y="795783"/>
            <a:ext cx="9144000" cy="5832648"/>
          </a:xfrm>
        </p:spPr>
        <p:txBody>
          <a:bodyPr>
            <a:noAutofit/>
          </a:bodyPr>
          <a:lstStyle/>
          <a:p>
            <a:r>
              <a:rPr lang="en-US" altLang="zh-CN" sz="2400" dirty="0"/>
              <a:t>RAOULT, </a:t>
            </a:r>
            <a:r>
              <a:rPr lang="en-US" altLang="zh-CN" sz="2400" dirty="0" err="1" smtClean="0"/>
              <a:t>Baudouin</a:t>
            </a:r>
            <a:r>
              <a:rPr lang="en-US" altLang="zh-CN" sz="2400" dirty="0" smtClean="0"/>
              <a:t> </a:t>
            </a:r>
            <a:r>
              <a:rPr lang="en-US" altLang="zh-CN" sz="2400" dirty="0"/>
              <a:t>(lead</a:t>
            </a:r>
            <a:r>
              <a:rPr lang="en-US" altLang="zh-CN" sz="2400" dirty="0" smtClean="0"/>
              <a:t>)</a:t>
            </a:r>
            <a:r>
              <a:rPr lang="en-US" altLang="zh-CN" sz="2400" dirty="0"/>
              <a:t>	</a:t>
            </a:r>
            <a:endParaRPr lang="zh-CN" altLang="zh-CN" sz="2400" dirty="0"/>
          </a:p>
          <a:p>
            <a:pPr lvl="0"/>
            <a:r>
              <a:rPr lang="en-US" altLang="zh-CN" sz="2400" dirty="0"/>
              <a:t>QU, </a:t>
            </a:r>
            <a:r>
              <a:rPr lang="en-US" altLang="zh-CN" sz="2400" dirty="0" err="1" smtClean="0"/>
              <a:t>Weiqing</a:t>
            </a:r>
            <a:r>
              <a:rPr lang="en-US" altLang="zh-CN" sz="2400" dirty="0"/>
              <a:t> (member) 	</a:t>
            </a:r>
            <a:endParaRPr lang="zh-CN" altLang="zh-CN" sz="2400" dirty="0"/>
          </a:p>
          <a:p>
            <a:pPr lvl="0"/>
            <a:r>
              <a:rPr lang="en-US" altLang="zh-CN" sz="2400" dirty="0"/>
              <a:t>LI, </a:t>
            </a:r>
            <a:r>
              <a:rPr lang="en-US" altLang="zh-CN" sz="2400" dirty="0" smtClean="0"/>
              <a:t>Xiang</a:t>
            </a:r>
            <a:r>
              <a:rPr lang="en-US" altLang="zh-CN" sz="2400" dirty="0"/>
              <a:t> (member) 	</a:t>
            </a:r>
            <a:endParaRPr lang="zh-CN" altLang="zh-CN" sz="2400" dirty="0"/>
          </a:p>
          <a:p>
            <a:pPr lvl="0"/>
            <a:r>
              <a:rPr lang="en-US" altLang="zh-CN" sz="2400" dirty="0"/>
              <a:t>WOLF, </a:t>
            </a:r>
            <a:r>
              <a:rPr lang="en-US" altLang="zh-CN" sz="2400" dirty="0" err="1" smtClean="0"/>
              <a:t>Lothar</a:t>
            </a:r>
            <a:r>
              <a:rPr lang="en-US" altLang="zh-CN" sz="2400" dirty="0"/>
              <a:t> (member) 	</a:t>
            </a:r>
            <a:endParaRPr lang="zh-CN" altLang="zh-CN" sz="2400" dirty="0"/>
          </a:p>
          <a:p>
            <a:pPr lvl="0"/>
            <a:r>
              <a:rPr lang="en-US" altLang="zh-CN" sz="2400" dirty="0"/>
              <a:t>HEENE, </a:t>
            </a:r>
            <a:r>
              <a:rPr lang="en-US" altLang="zh-CN" sz="2400" dirty="0" smtClean="0"/>
              <a:t>Markus</a:t>
            </a:r>
            <a:r>
              <a:rPr lang="en-US" altLang="zh-CN" sz="2400" dirty="0"/>
              <a:t> (member)</a:t>
            </a:r>
            <a:endParaRPr lang="zh-CN" altLang="zh-CN" sz="2400" dirty="0"/>
          </a:p>
          <a:p>
            <a:pPr lvl="0"/>
            <a:r>
              <a:rPr lang="en-US" altLang="zh-CN" sz="2400" dirty="0"/>
              <a:t>HUH, </a:t>
            </a:r>
            <a:r>
              <a:rPr lang="en-US" altLang="zh-CN" sz="2400" dirty="0" err="1" smtClean="0"/>
              <a:t>Sunghoi</a:t>
            </a:r>
            <a:r>
              <a:rPr lang="en-US" altLang="zh-CN" sz="2400" dirty="0"/>
              <a:t> (member)</a:t>
            </a:r>
            <a:endParaRPr lang="zh-CN" altLang="zh-CN" sz="2400" dirty="0"/>
          </a:p>
          <a:p>
            <a:pPr lvl="0"/>
            <a:r>
              <a:rPr lang="en-US" altLang="zh-CN" sz="2400" dirty="0"/>
              <a:t>ALDER, </a:t>
            </a:r>
            <a:r>
              <a:rPr lang="en-US" altLang="zh-CN" sz="2400" dirty="0" smtClean="0"/>
              <a:t>Kevin</a:t>
            </a:r>
            <a:r>
              <a:rPr lang="en-US" altLang="zh-CN" sz="2400" dirty="0"/>
              <a:t> (member)</a:t>
            </a:r>
            <a:endParaRPr lang="zh-CN" altLang="zh-CN" sz="2400" dirty="0"/>
          </a:p>
          <a:p>
            <a:pPr lvl="0"/>
            <a:r>
              <a:rPr lang="en-US" altLang="zh-CN" sz="2400" dirty="0"/>
              <a:t>MIDDLETON, </a:t>
            </a:r>
            <a:r>
              <a:rPr lang="en-US" altLang="zh-CN" sz="2400" dirty="0" smtClean="0"/>
              <a:t>Don</a:t>
            </a:r>
            <a:r>
              <a:rPr lang="en-US" altLang="zh-CN" sz="2400" dirty="0"/>
              <a:t> (member)</a:t>
            </a:r>
            <a:endParaRPr lang="zh-CN" altLang="zh-CN" sz="2400" dirty="0"/>
          </a:p>
        </p:txBody>
      </p:sp>
    </p:spTree>
    <p:extLst>
      <p:ext uri="{BB962C8B-B14F-4D97-AF65-F5344CB8AC3E}">
        <p14:creationId xmlns:p14="http://schemas.microsoft.com/office/powerpoint/2010/main" val="46098857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95536" y="2420888"/>
            <a:ext cx="8229600" cy="1143000"/>
          </a:xfrm>
        </p:spPr>
        <p:txBody>
          <a:bodyPr>
            <a:normAutofit/>
          </a:bodyPr>
          <a:lstStyle/>
          <a:p>
            <a:pPr algn="l"/>
            <a:r>
              <a:rPr lang="en-US" altLang="zh-CN" dirty="0" smtClean="0"/>
              <a:t>Activities (2013-2014)</a:t>
            </a:r>
            <a:endParaRPr lang="zh-CN" altLang="en-US" dirty="0"/>
          </a:p>
        </p:txBody>
      </p:sp>
    </p:spTree>
    <p:extLst>
      <p:ext uri="{BB962C8B-B14F-4D97-AF65-F5344CB8AC3E}">
        <p14:creationId xmlns:p14="http://schemas.microsoft.com/office/powerpoint/2010/main" val="379937292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2268"/>
            <a:ext cx="9144000" cy="778098"/>
          </a:xfrm>
        </p:spPr>
        <p:txBody>
          <a:bodyPr>
            <a:normAutofit/>
          </a:bodyPr>
          <a:lstStyle/>
          <a:p>
            <a:pPr algn="l"/>
            <a:r>
              <a:rPr lang="en-US" altLang="zh-CN" sz="3600" b="1" dirty="0"/>
              <a:t>ET-WISC 2013 </a:t>
            </a:r>
            <a:r>
              <a:rPr lang="en-US" altLang="zh-CN" sz="3600" b="1" dirty="0" smtClean="0"/>
              <a:t>meeting  </a:t>
            </a:r>
            <a:r>
              <a:rPr lang="en-US" altLang="zh-CN" sz="3200" dirty="0"/>
              <a:t>(Beijing, July 2013</a:t>
            </a:r>
            <a:r>
              <a:rPr lang="en-US" altLang="zh-CN" sz="3200" dirty="0" smtClean="0"/>
              <a:t>)</a:t>
            </a:r>
            <a:endParaRPr lang="zh-CN" altLang="en-US" sz="3200" dirty="0"/>
          </a:p>
        </p:txBody>
      </p:sp>
      <p:sp>
        <p:nvSpPr>
          <p:cNvPr id="3" name="内容占位符 2"/>
          <p:cNvSpPr>
            <a:spLocks noGrp="1"/>
          </p:cNvSpPr>
          <p:nvPr>
            <p:ph idx="1"/>
          </p:nvPr>
        </p:nvSpPr>
        <p:spPr>
          <a:xfrm>
            <a:off x="179512" y="764704"/>
            <a:ext cx="8784976" cy="6093296"/>
          </a:xfrm>
        </p:spPr>
        <p:txBody>
          <a:bodyPr>
            <a:normAutofit fontScale="77500" lnSpcReduction="20000"/>
          </a:bodyPr>
          <a:lstStyle/>
          <a:p>
            <a:r>
              <a:rPr lang="en-GB" altLang="zh-CN" sz="3100" dirty="0"/>
              <a:t>Reviewed its terms of reference, established task teams and their associated terms of reference (TOR) and membership.</a:t>
            </a:r>
          </a:p>
          <a:p>
            <a:r>
              <a:rPr lang="en-GB" altLang="zh-CN" sz="3100" dirty="0"/>
              <a:t>Addressed several key areas relating to practices and procedures and to improving the user experience of WIS. </a:t>
            </a:r>
            <a:endParaRPr lang="en-US" altLang="zh-CN" sz="3100" dirty="0"/>
          </a:p>
          <a:p>
            <a:pPr lvl="1"/>
            <a:r>
              <a:rPr lang="en-GB" altLang="zh-CN" dirty="0" smtClean="0"/>
              <a:t>the </a:t>
            </a:r>
            <a:r>
              <a:rPr lang="en-GB" altLang="zh-CN" dirty="0"/>
              <a:t>need to progress WIS monitoring; </a:t>
            </a:r>
            <a:endParaRPr lang="en-GB" altLang="zh-CN" dirty="0" smtClean="0"/>
          </a:p>
          <a:p>
            <a:pPr lvl="1"/>
            <a:r>
              <a:rPr lang="en-GB" altLang="zh-CN" dirty="0" smtClean="0"/>
              <a:t>identification </a:t>
            </a:r>
            <a:r>
              <a:rPr lang="en-GB" altLang="zh-CN" dirty="0"/>
              <a:t>of a set of WIS competencies and associated education and capacity development strategy and guidance; </a:t>
            </a:r>
            <a:endParaRPr lang="en-GB" altLang="zh-CN" dirty="0" smtClean="0"/>
          </a:p>
          <a:p>
            <a:pPr lvl="1"/>
            <a:r>
              <a:rPr lang="en-GB" altLang="zh-CN" dirty="0" smtClean="0"/>
              <a:t>inclusion </a:t>
            </a:r>
            <a:r>
              <a:rPr lang="en-GB" altLang="zh-CN" dirty="0"/>
              <a:t>of all GISCs on the WIS core network and the migration to the RMDCN Next Generation (NG-RMDCN</a:t>
            </a:r>
            <a:r>
              <a:rPr lang="en-GB" altLang="zh-CN" dirty="0" smtClean="0"/>
              <a:t>); </a:t>
            </a:r>
          </a:p>
          <a:p>
            <a:pPr lvl="1"/>
            <a:r>
              <a:rPr lang="en-GB" altLang="zh-CN" dirty="0" smtClean="0"/>
              <a:t>identification </a:t>
            </a:r>
            <a:r>
              <a:rPr lang="en-GB" altLang="zh-CN" dirty="0"/>
              <a:t>and review of suitable WIS solutions or contributing applications, including the need agree on interoperability with respect to user management and authorisation; </a:t>
            </a:r>
            <a:endParaRPr lang="en-GB" altLang="zh-CN" dirty="0" smtClean="0"/>
          </a:p>
          <a:p>
            <a:pPr lvl="1"/>
            <a:r>
              <a:rPr lang="en-GB" altLang="zh-CN" dirty="0" smtClean="0"/>
              <a:t> </a:t>
            </a:r>
            <a:r>
              <a:rPr lang="en-GB" altLang="zh-CN" dirty="0"/>
              <a:t>the benefits of partnership with industry under commercial collaboration</a:t>
            </a:r>
            <a:r>
              <a:rPr lang="en-GB" altLang="zh-CN" dirty="0" smtClean="0"/>
              <a:t>.</a:t>
            </a:r>
          </a:p>
          <a:p>
            <a:r>
              <a:rPr lang="en-GB" altLang="zh-CN" sz="3100" dirty="0" smtClean="0"/>
              <a:t>Noted </a:t>
            </a:r>
            <a:r>
              <a:rPr lang="en-GB" altLang="zh-CN" sz="3100" dirty="0"/>
              <a:t>that to meet the timelines for WIS implementation established by Cg-XVI, ET-WISC has a lot to address and deliver by CBS 2014 and that continued collaboration with ET-CTS, IPET-MDRD and IPET-DRMM through ICT-ISS is essential.</a:t>
            </a:r>
            <a:endParaRPr lang="zh-CN" altLang="en-US" sz="3100" dirty="0"/>
          </a:p>
        </p:txBody>
      </p:sp>
    </p:spTree>
    <p:extLst>
      <p:ext uri="{BB962C8B-B14F-4D97-AF65-F5344CB8AC3E}">
        <p14:creationId xmlns:p14="http://schemas.microsoft.com/office/powerpoint/2010/main" val="232505582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2268"/>
            <a:ext cx="9144000" cy="778098"/>
          </a:xfrm>
        </p:spPr>
        <p:txBody>
          <a:bodyPr>
            <a:normAutofit/>
          </a:bodyPr>
          <a:lstStyle/>
          <a:p>
            <a:pPr algn="l"/>
            <a:r>
              <a:rPr lang="en-US" altLang="zh-CN" sz="3600" b="1" dirty="0"/>
              <a:t>ET-WISC 2013 </a:t>
            </a:r>
            <a:r>
              <a:rPr lang="en-US" altLang="zh-CN" sz="3600" b="1" dirty="0" smtClean="0"/>
              <a:t>meeting  </a:t>
            </a:r>
            <a:r>
              <a:rPr lang="en-US" altLang="zh-CN" sz="3200" dirty="0"/>
              <a:t>(Beijing, July 2013</a:t>
            </a:r>
            <a:r>
              <a:rPr lang="en-US" altLang="zh-CN" sz="3200" dirty="0" smtClean="0"/>
              <a:t>)</a:t>
            </a:r>
            <a:endParaRPr lang="zh-CN" altLang="en-US" sz="3200" dirty="0"/>
          </a:p>
        </p:txBody>
      </p:sp>
      <p:sp>
        <p:nvSpPr>
          <p:cNvPr id="3" name="内容占位符 2"/>
          <p:cNvSpPr>
            <a:spLocks noGrp="1"/>
          </p:cNvSpPr>
          <p:nvPr>
            <p:ph idx="1"/>
          </p:nvPr>
        </p:nvSpPr>
        <p:spPr>
          <a:xfrm>
            <a:off x="179512" y="764704"/>
            <a:ext cx="8784976" cy="648072"/>
          </a:xfrm>
        </p:spPr>
        <p:txBody>
          <a:bodyPr>
            <a:normAutofit fontScale="55000" lnSpcReduction="20000"/>
          </a:bodyPr>
          <a:lstStyle/>
          <a:p>
            <a:r>
              <a:rPr lang="en-US" altLang="zh-CN" sz="5000" dirty="0" smtClean="0"/>
              <a:t>ET-WISC </a:t>
            </a:r>
            <a:r>
              <a:rPr lang="en-US" altLang="zh-CN" sz="5000" dirty="0"/>
              <a:t>Action Plan: </a:t>
            </a:r>
            <a:r>
              <a:rPr lang="en-US" altLang="zh-CN" sz="3100" dirty="0"/>
              <a:t>As the WIS becomes more operational across the WIS centers the ET-WISC will focus more on user related aspects</a:t>
            </a:r>
            <a:endParaRPr lang="en-GB" altLang="zh-CN" sz="3100" dirty="0"/>
          </a:p>
        </p:txBody>
      </p:sp>
      <p:graphicFrame>
        <p:nvGraphicFramePr>
          <p:cNvPr id="5" name="表格 4"/>
          <p:cNvGraphicFramePr>
            <a:graphicFrameLocks noGrp="1"/>
          </p:cNvGraphicFramePr>
          <p:nvPr>
            <p:extLst>
              <p:ext uri="{D42A27DB-BD31-4B8C-83A1-F6EECF244321}">
                <p14:modId xmlns:p14="http://schemas.microsoft.com/office/powerpoint/2010/main" val="428532516"/>
              </p:ext>
            </p:extLst>
          </p:nvPr>
        </p:nvGraphicFramePr>
        <p:xfrm>
          <a:off x="431540" y="1496408"/>
          <a:ext cx="8280920" cy="5152644"/>
        </p:xfrm>
        <a:graphic>
          <a:graphicData uri="http://schemas.openxmlformats.org/drawingml/2006/table">
            <a:tbl>
              <a:tblPr firstRow="1" firstCol="1" bandRow="1">
                <a:tableStyleId>{5C22544A-7EE6-4342-B048-85BDC9FD1C3A}</a:tableStyleId>
              </a:tblPr>
              <a:tblGrid>
                <a:gridCol w="1239944"/>
                <a:gridCol w="5708828"/>
                <a:gridCol w="1332148"/>
              </a:tblGrid>
              <a:tr h="216024">
                <a:tc>
                  <a:txBody>
                    <a:bodyPr/>
                    <a:lstStyle/>
                    <a:p>
                      <a:pPr>
                        <a:lnSpc>
                          <a:spcPct val="115000"/>
                        </a:lnSpc>
                        <a:spcAft>
                          <a:spcPts val="1000"/>
                        </a:spcAft>
                      </a:pPr>
                      <a:r>
                        <a:rPr lang="en-GB" sz="1400" dirty="0">
                          <a:effectLst/>
                        </a:rPr>
                        <a:t>Reference</a:t>
                      </a:r>
                      <a:endParaRPr lang="zh-CN" sz="1600" dirty="0">
                        <a:effectLst/>
                        <a:latin typeface="Calibri"/>
                        <a:ea typeface="宋体"/>
                        <a:cs typeface="Times New Roman"/>
                      </a:endParaRPr>
                    </a:p>
                  </a:txBody>
                  <a:tcPr marL="57318" marR="57318" marT="0" marB="0"/>
                </a:tc>
                <a:tc>
                  <a:txBody>
                    <a:bodyPr/>
                    <a:lstStyle/>
                    <a:p>
                      <a:pPr>
                        <a:lnSpc>
                          <a:spcPct val="115000"/>
                        </a:lnSpc>
                        <a:spcAft>
                          <a:spcPts val="1000"/>
                        </a:spcAft>
                      </a:pPr>
                      <a:r>
                        <a:rPr lang="en-GB" sz="1400">
                          <a:effectLst/>
                        </a:rPr>
                        <a:t>Action</a:t>
                      </a:r>
                      <a:endParaRPr lang="zh-CN" sz="1600">
                        <a:effectLst/>
                        <a:latin typeface="Calibri"/>
                        <a:ea typeface="宋体"/>
                        <a:cs typeface="Times New Roman"/>
                      </a:endParaRPr>
                    </a:p>
                  </a:txBody>
                  <a:tcPr marL="57318" marR="57318" marT="0" marB="0"/>
                </a:tc>
                <a:tc>
                  <a:txBody>
                    <a:bodyPr/>
                    <a:lstStyle/>
                    <a:p>
                      <a:pPr>
                        <a:lnSpc>
                          <a:spcPct val="115000"/>
                        </a:lnSpc>
                        <a:spcAft>
                          <a:spcPts val="1000"/>
                        </a:spcAft>
                      </a:pPr>
                      <a:r>
                        <a:rPr lang="en-GB" sz="1400">
                          <a:effectLst/>
                        </a:rPr>
                        <a:t>Person or Team</a:t>
                      </a:r>
                      <a:endParaRPr lang="zh-CN" sz="1600">
                        <a:effectLst/>
                        <a:latin typeface="Calibri"/>
                        <a:ea typeface="宋体"/>
                        <a:cs typeface="Times New Roman"/>
                      </a:endParaRPr>
                    </a:p>
                  </a:txBody>
                  <a:tcPr marL="57318" marR="57318" marT="0" marB="0"/>
                </a:tc>
              </a:tr>
              <a:tr h="585913">
                <a:tc>
                  <a:txBody>
                    <a:bodyPr/>
                    <a:lstStyle/>
                    <a:p>
                      <a:pPr>
                        <a:lnSpc>
                          <a:spcPct val="100000"/>
                        </a:lnSpc>
                        <a:spcAft>
                          <a:spcPts val="1000"/>
                        </a:spcAft>
                      </a:pPr>
                      <a:r>
                        <a:rPr lang="en-GB" sz="1400">
                          <a:effectLst/>
                        </a:rPr>
                        <a:t>ET-WISC/01</a:t>
                      </a:r>
                      <a:endParaRPr lang="zh-CN" sz="1600">
                        <a:effectLst/>
                        <a:latin typeface="Calibri"/>
                        <a:ea typeface="宋体"/>
                        <a:cs typeface="Times New Roman"/>
                      </a:endParaRPr>
                    </a:p>
                  </a:txBody>
                  <a:tcPr marL="57318" marR="57318" marT="0" marB="0"/>
                </a:tc>
                <a:tc>
                  <a:txBody>
                    <a:bodyPr/>
                    <a:lstStyle/>
                    <a:p>
                      <a:pPr>
                        <a:lnSpc>
                          <a:spcPct val="100000"/>
                        </a:lnSpc>
                        <a:spcAft>
                          <a:spcPts val="1000"/>
                        </a:spcAft>
                      </a:pPr>
                      <a:r>
                        <a:rPr lang="en-GB" sz="1400" dirty="0">
                          <a:effectLst/>
                        </a:rPr>
                        <a:t>Determine the operational criteria for GISCs and DCPCs, and develop the procedures for periodic assessments to assess quality of services offered by WIS Centres, especially GISCs. Submit the first draft to CBS 2014</a:t>
                      </a:r>
                      <a:endParaRPr lang="zh-CN" sz="1600" dirty="0">
                        <a:effectLst/>
                        <a:latin typeface="Calibri"/>
                        <a:ea typeface="宋体"/>
                        <a:cs typeface="Times New Roman"/>
                      </a:endParaRPr>
                    </a:p>
                  </a:txBody>
                  <a:tcPr marL="57318" marR="57318" marT="0" marB="0"/>
                </a:tc>
                <a:tc>
                  <a:txBody>
                    <a:bodyPr/>
                    <a:lstStyle/>
                    <a:p>
                      <a:pPr marL="914400" indent="-914400">
                        <a:lnSpc>
                          <a:spcPct val="115000"/>
                        </a:lnSpc>
                        <a:spcAft>
                          <a:spcPts val="1000"/>
                        </a:spcAft>
                      </a:pPr>
                      <a:r>
                        <a:rPr lang="en-GB" sz="1400">
                          <a:effectLst/>
                        </a:rPr>
                        <a:t>TT-CAC</a:t>
                      </a:r>
                      <a:endParaRPr lang="zh-CN" sz="1600">
                        <a:effectLst/>
                        <a:latin typeface="Calibri"/>
                        <a:ea typeface="宋体"/>
                        <a:cs typeface="Times New Roman"/>
                      </a:endParaRPr>
                    </a:p>
                  </a:txBody>
                  <a:tcPr marL="57318" marR="57318" marT="0" marB="0"/>
                </a:tc>
              </a:tr>
              <a:tr h="1601312">
                <a:tc>
                  <a:txBody>
                    <a:bodyPr/>
                    <a:lstStyle/>
                    <a:p>
                      <a:pPr>
                        <a:lnSpc>
                          <a:spcPct val="115000"/>
                        </a:lnSpc>
                        <a:spcAft>
                          <a:spcPts val="0"/>
                        </a:spcAft>
                      </a:pPr>
                      <a:r>
                        <a:rPr lang="en-GB" sz="1400">
                          <a:effectLst/>
                        </a:rPr>
                        <a:t>ET-WISC/02</a:t>
                      </a:r>
                      <a:endParaRPr lang="zh-CN" sz="1600">
                        <a:effectLst/>
                        <a:latin typeface="Calibri"/>
                        <a:ea typeface="宋体"/>
                        <a:cs typeface="Times New Roman"/>
                      </a:endParaRPr>
                    </a:p>
                  </a:txBody>
                  <a:tcPr marL="57318" marR="57318" marT="0" marB="0"/>
                </a:tc>
                <a:tc>
                  <a:txBody>
                    <a:bodyPr/>
                    <a:lstStyle/>
                    <a:p>
                      <a:pPr>
                        <a:lnSpc>
                          <a:spcPct val="100000"/>
                        </a:lnSpc>
                        <a:spcAft>
                          <a:spcPts val="0"/>
                        </a:spcAft>
                      </a:pPr>
                      <a:r>
                        <a:rPr lang="en-GB" sz="1400" dirty="0">
                          <a:effectLst/>
                        </a:rPr>
                        <a:t>Determine the monitoring requirements for the WIS and develop WIS monitoring scheme to monitor the WIS-GTS operational information flow and the conformance of WIS centres' interfaces to the agreed specifications and practices. (TT-OM)</a:t>
                      </a:r>
                      <a:endParaRPr lang="zh-CN" sz="1600" dirty="0">
                        <a:effectLst/>
                      </a:endParaRPr>
                    </a:p>
                    <a:p>
                      <a:pPr marL="350838" lvl="1" indent="-254000">
                        <a:lnSpc>
                          <a:spcPct val="100000"/>
                        </a:lnSpc>
                        <a:spcAft>
                          <a:spcPts val="0"/>
                        </a:spcAft>
                        <a:buFont typeface="+mj-lt"/>
                        <a:buAutoNum type="alphaLcParenR"/>
                      </a:pPr>
                      <a:r>
                        <a:rPr lang="en-GB" sz="1400" dirty="0">
                          <a:effectLst/>
                        </a:rPr>
                        <a:t>Submit the first draft to CBS 2014.</a:t>
                      </a:r>
                      <a:endParaRPr lang="zh-CN" sz="1600" dirty="0">
                        <a:effectLst/>
                      </a:endParaRPr>
                    </a:p>
                    <a:p>
                      <a:pPr marL="350838" lvl="1" indent="-254000">
                        <a:lnSpc>
                          <a:spcPct val="100000"/>
                        </a:lnSpc>
                        <a:spcAft>
                          <a:spcPts val="0"/>
                        </a:spcAft>
                        <a:buFont typeface="+mj-lt"/>
                        <a:buAutoNum type="alphaLcParenR"/>
                      </a:pPr>
                      <a:r>
                        <a:rPr lang="en-GB" sz="1400" dirty="0">
                          <a:effectLst/>
                        </a:rPr>
                        <a:t>Pilot implementation of WIS monitoring in the operational WIS centres.</a:t>
                      </a:r>
                      <a:endParaRPr lang="zh-CN" sz="1600" dirty="0">
                        <a:effectLst/>
                      </a:endParaRPr>
                    </a:p>
                    <a:p>
                      <a:pPr marL="350838" lvl="1" indent="-254000">
                        <a:lnSpc>
                          <a:spcPct val="100000"/>
                        </a:lnSpc>
                        <a:spcAft>
                          <a:spcPts val="0"/>
                        </a:spcAft>
                        <a:buFont typeface="+mj-lt"/>
                        <a:buAutoNum type="alphaLcParenR"/>
                      </a:pPr>
                      <a:r>
                        <a:rPr lang="en-GB" sz="1400" dirty="0">
                          <a:effectLst/>
                        </a:rPr>
                        <a:t>Analyse the implementation status and monitoring results.</a:t>
                      </a:r>
                      <a:endParaRPr lang="zh-CN" sz="1600" dirty="0">
                        <a:effectLst/>
                      </a:endParaRPr>
                    </a:p>
                    <a:p>
                      <a:pPr marL="350838" lvl="1" indent="-254000">
                        <a:lnSpc>
                          <a:spcPct val="100000"/>
                        </a:lnSpc>
                        <a:spcAft>
                          <a:spcPts val="0"/>
                        </a:spcAft>
                        <a:buFont typeface="+mj-lt"/>
                        <a:buAutoNum type="alphaLcParenR"/>
                      </a:pPr>
                      <a:r>
                        <a:rPr lang="en-GB" sz="1400" dirty="0">
                          <a:effectLst/>
                        </a:rPr>
                        <a:t> Review the monitoring scheme.</a:t>
                      </a:r>
                      <a:endParaRPr lang="zh-CN" sz="1600" dirty="0">
                        <a:effectLst/>
                        <a:latin typeface="Calibri"/>
                        <a:ea typeface="宋体"/>
                        <a:cs typeface="Times New Roman"/>
                      </a:endParaRPr>
                    </a:p>
                  </a:txBody>
                  <a:tcPr marL="57318" marR="57318" marT="0" marB="0"/>
                </a:tc>
                <a:tc>
                  <a:txBody>
                    <a:bodyPr/>
                    <a:lstStyle/>
                    <a:p>
                      <a:pPr>
                        <a:lnSpc>
                          <a:spcPct val="115000"/>
                        </a:lnSpc>
                        <a:spcAft>
                          <a:spcPts val="1000"/>
                        </a:spcAft>
                      </a:pPr>
                      <a:r>
                        <a:rPr lang="en-GB" sz="1400">
                          <a:effectLst/>
                        </a:rPr>
                        <a:t>TT-OM</a:t>
                      </a:r>
                      <a:endParaRPr lang="zh-CN" sz="1600">
                        <a:effectLst/>
                        <a:latin typeface="Calibri"/>
                        <a:ea typeface="宋体"/>
                        <a:cs typeface="Times New Roman"/>
                      </a:endParaRPr>
                    </a:p>
                  </a:txBody>
                  <a:tcPr marL="57318" marR="57318" marT="0" marB="0"/>
                </a:tc>
              </a:tr>
              <a:tr h="732391">
                <a:tc>
                  <a:txBody>
                    <a:bodyPr/>
                    <a:lstStyle/>
                    <a:p>
                      <a:pPr>
                        <a:lnSpc>
                          <a:spcPct val="115000"/>
                        </a:lnSpc>
                        <a:spcAft>
                          <a:spcPts val="1000"/>
                        </a:spcAft>
                      </a:pPr>
                      <a:r>
                        <a:rPr lang="en-GB" sz="1400">
                          <a:effectLst/>
                        </a:rPr>
                        <a:t>ET-WISC/03</a:t>
                      </a:r>
                      <a:endParaRPr lang="zh-CN" sz="1600">
                        <a:effectLst/>
                        <a:latin typeface="Calibri"/>
                        <a:ea typeface="宋体"/>
                        <a:cs typeface="Times New Roman"/>
                      </a:endParaRPr>
                    </a:p>
                  </a:txBody>
                  <a:tcPr marL="57318" marR="57318" marT="0" marB="0"/>
                </a:tc>
                <a:tc>
                  <a:txBody>
                    <a:bodyPr/>
                    <a:lstStyle/>
                    <a:p>
                      <a:pPr>
                        <a:lnSpc>
                          <a:spcPct val="100000"/>
                        </a:lnSpc>
                        <a:spcAft>
                          <a:spcPts val="0"/>
                        </a:spcAft>
                      </a:pPr>
                      <a:r>
                        <a:rPr lang="en-GB" sz="1400" dirty="0">
                          <a:effectLst/>
                        </a:rPr>
                        <a:t>Propose amendments to the Manual on WIS. Based on the outcome of TT-GISC, TT-DC, TT-OM, propose amendments to the Manual on WIS, the Guide on WIS and associated informal guidance for enhanced operational arrangements of WIS centres, especially GISCs, to CBS 2014.</a:t>
                      </a:r>
                      <a:endParaRPr lang="zh-CN" sz="1600" dirty="0">
                        <a:effectLst/>
                        <a:latin typeface="Calibri"/>
                        <a:ea typeface="宋体"/>
                        <a:cs typeface="Times New Roman"/>
                      </a:endParaRPr>
                    </a:p>
                  </a:txBody>
                  <a:tcPr marL="57318" marR="57318" marT="0" marB="0"/>
                </a:tc>
                <a:tc>
                  <a:txBody>
                    <a:bodyPr/>
                    <a:lstStyle/>
                    <a:p>
                      <a:pPr>
                        <a:lnSpc>
                          <a:spcPct val="100000"/>
                        </a:lnSpc>
                        <a:spcAft>
                          <a:spcPts val="0"/>
                        </a:spcAft>
                      </a:pPr>
                      <a:r>
                        <a:rPr lang="en-GB" sz="1400" dirty="0">
                          <a:effectLst/>
                        </a:rPr>
                        <a:t>TT-GISC, </a:t>
                      </a:r>
                      <a:endParaRPr lang="zh-CN" sz="1600" dirty="0">
                        <a:effectLst/>
                      </a:endParaRPr>
                    </a:p>
                    <a:p>
                      <a:pPr>
                        <a:lnSpc>
                          <a:spcPct val="100000"/>
                        </a:lnSpc>
                        <a:spcAft>
                          <a:spcPts val="0"/>
                        </a:spcAft>
                      </a:pPr>
                      <a:r>
                        <a:rPr lang="en-GB" sz="1400" dirty="0">
                          <a:effectLst/>
                        </a:rPr>
                        <a:t>TT-DC, </a:t>
                      </a:r>
                      <a:endParaRPr lang="zh-CN" sz="1600" dirty="0">
                        <a:effectLst/>
                      </a:endParaRPr>
                    </a:p>
                    <a:p>
                      <a:pPr>
                        <a:lnSpc>
                          <a:spcPct val="100000"/>
                        </a:lnSpc>
                        <a:spcAft>
                          <a:spcPts val="0"/>
                        </a:spcAft>
                      </a:pPr>
                      <a:r>
                        <a:rPr lang="en-GB" sz="1400" dirty="0">
                          <a:effectLst/>
                        </a:rPr>
                        <a:t>TT-OM</a:t>
                      </a:r>
                      <a:endParaRPr lang="zh-CN" sz="1600" dirty="0">
                        <a:effectLst/>
                        <a:latin typeface="Calibri"/>
                        <a:ea typeface="宋体"/>
                        <a:cs typeface="Times New Roman"/>
                      </a:endParaRPr>
                    </a:p>
                  </a:txBody>
                  <a:tcPr marL="57318" marR="57318" marT="0" marB="0"/>
                </a:tc>
              </a:tr>
              <a:tr h="439434">
                <a:tc>
                  <a:txBody>
                    <a:bodyPr/>
                    <a:lstStyle/>
                    <a:p>
                      <a:pPr>
                        <a:lnSpc>
                          <a:spcPct val="115000"/>
                        </a:lnSpc>
                        <a:spcAft>
                          <a:spcPts val="1000"/>
                        </a:spcAft>
                      </a:pPr>
                      <a:r>
                        <a:rPr lang="en-GB" sz="1400">
                          <a:effectLst/>
                        </a:rPr>
                        <a:t>ET-WISC/04</a:t>
                      </a:r>
                      <a:endParaRPr lang="zh-CN" sz="1600">
                        <a:effectLst/>
                        <a:latin typeface="Calibri"/>
                        <a:ea typeface="宋体"/>
                        <a:cs typeface="Times New Roman"/>
                      </a:endParaRPr>
                    </a:p>
                  </a:txBody>
                  <a:tcPr marL="57318" marR="57318" marT="0" marB="0"/>
                </a:tc>
                <a:tc>
                  <a:txBody>
                    <a:bodyPr/>
                    <a:lstStyle/>
                    <a:p>
                      <a:pPr>
                        <a:lnSpc>
                          <a:spcPct val="100000"/>
                        </a:lnSpc>
                        <a:spcAft>
                          <a:spcPts val="1000"/>
                        </a:spcAft>
                      </a:pPr>
                      <a:r>
                        <a:rPr lang="en-GB" sz="1400" dirty="0">
                          <a:effectLst/>
                        </a:rPr>
                        <a:t>Develop a management procedure to deal with the future requests for possible changes of the associations between National Centres and their Principal GISCs and Associated GISCs</a:t>
                      </a:r>
                      <a:endParaRPr lang="zh-CN" sz="1600" dirty="0">
                        <a:effectLst/>
                        <a:latin typeface="Calibri"/>
                        <a:ea typeface="宋体"/>
                        <a:cs typeface="Times New Roman"/>
                      </a:endParaRPr>
                    </a:p>
                  </a:txBody>
                  <a:tcPr marL="57318" marR="57318" marT="0" marB="0"/>
                </a:tc>
                <a:tc>
                  <a:txBody>
                    <a:bodyPr/>
                    <a:lstStyle/>
                    <a:p>
                      <a:pPr>
                        <a:lnSpc>
                          <a:spcPct val="100000"/>
                        </a:lnSpc>
                        <a:spcAft>
                          <a:spcPts val="1000"/>
                        </a:spcAft>
                      </a:pPr>
                      <a:r>
                        <a:rPr lang="en-GB" sz="1400">
                          <a:effectLst/>
                        </a:rPr>
                        <a:t>TT-GISC</a:t>
                      </a:r>
                      <a:endParaRPr lang="zh-CN" sz="1600">
                        <a:effectLst/>
                        <a:latin typeface="Calibri"/>
                        <a:ea typeface="宋体"/>
                        <a:cs typeface="Times New Roman"/>
                      </a:endParaRPr>
                    </a:p>
                  </a:txBody>
                  <a:tcPr marL="57318" marR="57318" marT="0" marB="0"/>
                </a:tc>
              </a:tr>
              <a:tr h="732391">
                <a:tc>
                  <a:txBody>
                    <a:bodyPr/>
                    <a:lstStyle/>
                    <a:p>
                      <a:pPr>
                        <a:lnSpc>
                          <a:spcPct val="115000"/>
                        </a:lnSpc>
                        <a:spcAft>
                          <a:spcPts val="1000"/>
                        </a:spcAft>
                      </a:pPr>
                      <a:r>
                        <a:rPr lang="en-GB" sz="1400">
                          <a:effectLst/>
                        </a:rPr>
                        <a:t>ET-WISC/05</a:t>
                      </a:r>
                      <a:endParaRPr lang="zh-CN" sz="1600">
                        <a:effectLst/>
                        <a:latin typeface="Calibri"/>
                        <a:ea typeface="宋体"/>
                        <a:cs typeface="Times New Roman"/>
                      </a:endParaRPr>
                    </a:p>
                  </a:txBody>
                  <a:tcPr marL="57318" marR="57318" marT="0" marB="0"/>
                </a:tc>
                <a:tc>
                  <a:txBody>
                    <a:bodyPr/>
                    <a:lstStyle/>
                    <a:p>
                      <a:pPr>
                        <a:lnSpc>
                          <a:spcPct val="100000"/>
                        </a:lnSpc>
                        <a:spcAft>
                          <a:spcPts val="0"/>
                        </a:spcAft>
                      </a:pPr>
                      <a:r>
                        <a:rPr lang="en-GB" sz="1400" dirty="0">
                          <a:effectLst/>
                        </a:rPr>
                        <a:t>Development of a WIS Competence Framework. Review the outputs of the workshop for the development of WIS competencies and curriculum, which planned in October, 2013, and submit an analysis of Job Tasks, Competencies, Training needs and a draft Curriculum to CBS 2014 together with other OPAG-ISS groups</a:t>
                      </a:r>
                      <a:endParaRPr lang="zh-CN" sz="1600" dirty="0">
                        <a:effectLst/>
                        <a:latin typeface="Calibri"/>
                        <a:ea typeface="宋体"/>
                        <a:cs typeface="Times New Roman"/>
                      </a:endParaRPr>
                    </a:p>
                  </a:txBody>
                  <a:tcPr marL="57318" marR="57318" marT="0" marB="0"/>
                </a:tc>
                <a:tc>
                  <a:txBody>
                    <a:bodyPr/>
                    <a:lstStyle/>
                    <a:p>
                      <a:pPr>
                        <a:lnSpc>
                          <a:spcPct val="100000"/>
                        </a:lnSpc>
                        <a:spcAft>
                          <a:spcPts val="0"/>
                        </a:spcAft>
                      </a:pPr>
                      <a:r>
                        <a:rPr lang="en-GB" sz="1400" dirty="0">
                          <a:effectLst/>
                        </a:rPr>
                        <a:t>Mr Robert Bunge, </a:t>
                      </a:r>
                      <a:endParaRPr lang="zh-CN" sz="1600" dirty="0">
                        <a:effectLst/>
                      </a:endParaRPr>
                    </a:p>
                    <a:p>
                      <a:pPr>
                        <a:lnSpc>
                          <a:spcPct val="100000"/>
                        </a:lnSpc>
                        <a:spcAft>
                          <a:spcPts val="0"/>
                        </a:spcAft>
                      </a:pPr>
                      <a:r>
                        <a:rPr lang="en-GB" sz="1400" dirty="0" err="1">
                          <a:effectLst/>
                        </a:rPr>
                        <a:t>Dr.</a:t>
                      </a:r>
                      <a:r>
                        <a:rPr lang="en-GB" sz="1400" dirty="0">
                          <a:effectLst/>
                        </a:rPr>
                        <a:t> </a:t>
                      </a:r>
                      <a:r>
                        <a:rPr lang="en-GB" sz="1400" dirty="0" err="1">
                          <a:effectLst/>
                        </a:rPr>
                        <a:t>Weiqing</a:t>
                      </a:r>
                      <a:r>
                        <a:rPr lang="en-GB" sz="1400" dirty="0">
                          <a:effectLst/>
                        </a:rPr>
                        <a:t> Qu and </a:t>
                      </a:r>
                      <a:endParaRPr lang="zh-CN" sz="1600" dirty="0">
                        <a:effectLst/>
                      </a:endParaRPr>
                    </a:p>
                    <a:p>
                      <a:pPr>
                        <a:lnSpc>
                          <a:spcPct val="100000"/>
                        </a:lnSpc>
                        <a:spcAft>
                          <a:spcPts val="0"/>
                        </a:spcAft>
                      </a:pPr>
                      <a:r>
                        <a:rPr lang="en-GB" sz="1400" dirty="0" err="1">
                          <a:effectLst/>
                        </a:rPr>
                        <a:t>Dr.</a:t>
                      </a:r>
                      <a:r>
                        <a:rPr lang="en-GB" sz="1400" dirty="0">
                          <a:effectLst/>
                        </a:rPr>
                        <a:t> </a:t>
                      </a:r>
                      <a:r>
                        <a:rPr lang="en-GB" sz="1400" dirty="0" err="1">
                          <a:effectLst/>
                        </a:rPr>
                        <a:t>Sunghoi</a:t>
                      </a:r>
                      <a:r>
                        <a:rPr lang="en-GB" sz="1400" dirty="0">
                          <a:effectLst/>
                        </a:rPr>
                        <a:t> Huh</a:t>
                      </a:r>
                      <a:endParaRPr lang="zh-CN" sz="1600" dirty="0">
                        <a:effectLst/>
                        <a:latin typeface="Calibri"/>
                        <a:ea typeface="宋体"/>
                        <a:cs typeface="Times New Roman"/>
                      </a:endParaRPr>
                    </a:p>
                  </a:txBody>
                  <a:tcPr marL="57318" marR="57318" marT="0" marB="0"/>
                </a:tc>
              </a:tr>
            </a:tbl>
          </a:graphicData>
        </a:graphic>
      </p:graphicFrame>
      <p:sp>
        <p:nvSpPr>
          <p:cNvPr id="4" name="TextBox 3"/>
          <p:cNvSpPr txBox="1"/>
          <p:nvPr/>
        </p:nvSpPr>
        <p:spPr>
          <a:xfrm>
            <a:off x="0" y="6237312"/>
            <a:ext cx="9144000" cy="584775"/>
          </a:xfrm>
          <a:prstGeom prst="rect">
            <a:avLst/>
          </a:prstGeom>
          <a:solidFill>
            <a:schemeClr val="bg1"/>
          </a:solidFill>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GB" altLang="zh-CN" sz="3200" dirty="0"/>
              <a:t>ET-WISC/2013-Final Report</a:t>
            </a:r>
            <a:endParaRPr lang="zh-CN" altLang="en-US" sz="3200" dirty="0"/>
          </a:p>
        </p:txBody>
      </p:sp>
    </p:spTree>
    <p:extLst>
      <p:ext uri="{BB962C8B-B14F-4D97-AF65-F5344CB8AC3E}">
        <p14:creationId xmlns:p14="http://schemas.microsoft.com/office/powerpoint/2010/main" val="3748391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0"/>
            <a:ext cx="8964488" cy="778098"/>
          </a:xfrm>
        </p:spPr>
        <p:txBody>
          <a:bodyPr>
            <a:normAutofit/>
          </a:bodyPr>
          <a:lstStyle/>
          <a:p>
            <a:pPr algn="l">
              <a:spcAft>
                <a:spcPts val="1200"/>
              </a:spcAft>
            </a:pPr>
            <a:r>
              <a:rPr lang="en-GB" altLang="zh-CN" sz="2800" b="1" dirty="0"/>
              <a:t>WIS Competence Training Workshop </a:t>
            </a:r>
            <a:r>
              <a:rPr lang="en-US" altLang="zh-CN" sz="2400" b="1" dirty="0"/>
              <a:t>(</a:t>
            </a:r>
            <a:r>
              <a:rPr lang="en-GB" altLang="zh-CN" sz="2400" b="1" dirty="0"/>
              <a:t>Geneva, October 2013</a:t>
            </a:r>
            <a:r>
              <a:rPr lang="en-US" altLang="zh-CN" sz="3200" b="1" dirty="0"/>
              <a:t>)</a:t>
            </a:r>
            <a:endParaRPr lang="en-US" altLang="zh-CN" sz="3600" b="1" dirty="0"/>
          </a:p>
        </p:txBody>
      </p:sp>
      <p:sp>
        <p:nvSpPr>
          <p:cNvPr id="3" name="内容占位符 2"/>
          <p:cNvSpPr>
            <a:spLocks noGrp="1"/>
          </p:cNvSpPr>
          <p:nvPr>
            <p:ph idx="1"/>
          </p:nvPr>
        </p:nvSpPr>
        <p:spPr>
          <a:xfrm>
            <a:off x="0" y="795783"/>
            <a:ext cx="9144000" cy="2057153"/>
          </a:xfrm>
        </p:spPr>
        <p:txBody>
          <a:bodyPr>
            <a:noAutofit/>
          </a:bodyPr>
          <a:lstStyle/>
          <a:p>
            <a:pPr>
              <a:spcAft>
                <a:spcPts val="1200"/>
              </a:spcAft>
            </a:pPr>
            <a:r>
              <a:rPr lang="en-US" altLang="zh-CN" sz="2400" dirty="0" smtClean="0"/>
              <a:t>Several members of ET-WISC participated in the workshop</a:t>
            </a:r>
            <a:endParaRPr lang="en-US" altLang="zh-CN" sz="2400" dirty="0"/>
          </a:p>
          <a:p>
            <a:pPr>
              <a:spcAft>
                <a:spcPts val="1200"/>
              </a:spcAft>
            </a:pPr>
            <a:r>
              <a:rPr lang="en-US" altLang="zh-CN" sz="2400" dirty="0" smtClean="0"/>
              <a:t>WIS Competencies</a:t>
            </a:r>
          </a:p>
          <a:p>
            <a:pPr>
              <a:spcAft>
                <a:spcPts val="1200"/>
              </a:spcAft>
            </a:pPr>
            <a:r>
              <a:rPr lang="en-US" altLang="zh-CN" sz="2400" dirty="0" smtClean="0"/>
              <a:t>WIS training and learning guide</a:t>
            </a:r>
            <a:endParaRPr lang="en-US" altLang="zh-CN" sz="2400" dirty="0"/>
          </a:p>
        </p:txBody>
      </p:sp>
      <p:sp>
        <p:nvSpPr>
          <p:cNvPr id="4" name="标题 1"/>
          <p:cNvSpPr txBox="1">
            <a:spLocks/>
          </p:cNvSpPr>
          <p:nvPr/>
        </p:nvSpPr>
        <p:spPr>
          <a:xfrm>
            <a:off x="0" y="2780928"/>
            <a:ext cx="8964488" cy="778098"/>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spcAft>
                <a:spcPts val="1200"/>
              </a:spcAft>
            </a:pPr>
            <a:r>
              <a:rPr lang="en-GB" altLang="zh-CN" sz="2800" b="1" dirty="0"/>
              <a:t>WIS Monitoring Workshop</a:t>
            </a:r>
            <a:r>
              <a:rPr lang="en-US" altLang="zh-CN" sz="2800" b="1" dirty="0"/>
              <a:t> (</a:t>
            </a:r>
            <a:r>
              <a:rPr lang="en-GB" altLang="zh-CN" sz="2800" b="1" dirty="0"/>
              <a:t>Geneva</a:t>
            </a:r>
            <a:r>
              <a:rPr lang="en-US" altLang="zh-CN" sz="2800" b="1" dirty="0"/>
              <a:t>, </a:t>
            </a:r>
            <a:r>
              <a:rPr lang="en-GB" altLang="zh-CN" sz="2800" b="1" dirty="0"/>
              <a:t>January 2014</a:t>
            </a:r>
            <a:r>
              <a:rPr lang="en-US" altLang="zh-CN" sz="2800" b="1" dirty="0"/>
              <a:t>)</a:t>
            </a:r>
            <a:endParaRPr lang="en-US" altLang="zh-CN" sz="3600" b="1" dirty="0"/>
          </a:p>
        </p:txBody>
      </p:sp>
      <p:sp>
        <p:nvSpPr>
          <p:cNvPr id="5" name="内容占位符 2"/>
          <p:cNvSpPr txBox="1">
            <a:spLocks/>
          </p:cNvSpPr>
          <p:nvPr/>
        </p:nvSpPr>
        <p:spPr>
          <a:xfrm>
            <a:off x="0" y="3522482"/>
            <a:ext cx="9144000" cy="295232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spcAft>
                <a:spcPts val="600"/>
              </a:spcAft>
            </a:pPr>
            <a:r>
              <a:rPr lang="en-US" altLang="zh-CN" sz="2400" dirty="0" smtClean="0"/>
              <a:t>Chaired by TT-OM, several </a:t>
            </a:r>
            <a:r>
              <a:rPr lang="en-US" altLang="zh-CN" sz="2400" dirty="0" smtClean="0"/>
              <a:t>members of ET-WISC participated in the workshop</a:t>
            </a:r>
          </a:p>
          <a:p>
            <a:pPr>
              <a:spcAft>
                <a:spcPts val="600"/>
              </a:spcAft>
            </a:pPr>
            <a:r>
              <a:rPr lang="en-GB" altLang="zh-CN" sz="2400" dirty="0"/>
              <a:t>GISC Monitoring and Reporting Requirements</a:t>
            </a:r>
            <a:endParaRPr lang="en-US" altLang="zh-CN" sz="2400" dirty="0" smtClean="0"/>
          </a:p>
          <a:p>
            <a:pPr>
              <a:spcAft>
                <a:spcPts val="600"/>
              </a:spcAft>
            </a:pPr>
            <a:r>
              <a:rPr lang="en-US" altLang="zh-CN" sz="2400" dirty="0"/>
              <a:t>DCPC and NC Monitoring and Reporting </a:t>
            </a:r>
            <a:r>
              <a:rPr lang="en-US" altLang="zh-CN" sz="2400" dirty="0" smtClean="0"/>
              <a:t>Requirements</a:t>
            </a:r>
          </a:p>
          <a:p>
            <a:pPr>
              <a:spcAft>
                <a:spcPts val="600"/>
              </a:spcAft>
            </a:pPr>
            <a:r>
              <a:rPr lang="en-GB" altLang="zh-CN" sz="2400" dirty="0"/>
              <a:t>Utilisation of the </a:t>
            </a:r>
            <a:r>
              <a:rPr lang="en-GB" altLang="zh-CN" sz="2400" dirty="0" smtClean="0"/>
              <a:t>Reports</a:t>
            </a:r>
          </a:p>
          <a:p>
            <a:pPr>
              <a:spcAft>
                <a:spcPts val="600"/>
              </a:spcAft>
            </a:pPr>
            <a:r>
              <a:rPr lang="en-GB" altLang="zh-CN" sz="2400" dirty="0"/>
              <a:t>Implementation Strategy for the WIS Monitoring and </a:t>
            </a:r>
            <a:r>
              <a:rPr lang="en-GB" altLang="zh-CN" sz="2400" dirty="0" smtClean="0"/>
              <a:t>Reporting</a:t>
            </a:r>
          </a:p>
          <a:p>
            <a:pPr lvl="1">
              <a:spcAft>
                <a:spcPts val="600"/>
              </a:spcAft>
            </a:pPr>
            <a:r>
              <a:rPr lang="en-GB" altLang="zh-CN" sz="2000" dirty="0" smtClean="0"/>
              <a:t>GISCs will play a major role in the monitoring of WIS</a:t>
            </a:r>
            <a:endParaRPr lang="en-US" altLang="zh-CN" sz="2000" dirty="0"/>
          </a:p>
        </p:txBody>
      </p:sp>
    </p:spTree>
    <p:extLst>
      <p:ext uri="{BB962C8B-B14F-4D97-AF65-F5344CB8AC3E}">
        <p14:creationId xmlns:p14="http://schemas.microsoft.com/office/powerpoint/2010/main" val="2320006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2268"/>
            <a:ext cx="9144000" cy="778098"/>
          </a:xfrm>
        </p:spPr>
        <p:txBody>
          <a:bodyPr>
            <a:normAutofit/>
          </a:bodyPr>
          <a:lstStyle/>
          <a:p>
            <a:pPr algn="l"/>
            <a:r>
              <a:rPr lang="en-US" altLang="zh-CN" sz="3600" b="1" dirty="0"/>
              <a:t>TT-GISC meeting </a:t>
            </a:r>
            <a:r>
              <a:rPr lang="en-US" altLang="zh-CN" sz="3600" b="1" dirty="0" smtClean="0"/>
              <a:t> </a:t>
            </a:r>
            <a:r>
              <a:rPr lang="en-US" altLang="zh-CN" sz="3200" dirty="0" smtClean="0"/>
              <a:t>(</a:t>
            </a:r>
            <a:r>
              <a:rPr lang="en-GB" altLang="zh-CN" sz="3200" dirty="0"/>
              <a:t>Toulouse, February 2014</a:t>
            </a:r>
            <a:r>
              <a:rPr lang="en-US" altLang="zh-CN" sz="3200" dirty="0"/>
              <a:t>)</a:t>
            </a:r>
            <a:endParaRPr lang="zh-CN" altLang="en-US" sz="3600" b="1" dirty="0"/>
          </a:p>
        </p:txBody>
      </p:sp>
      <p:sp>
        <p:nvSpPr>
          <p:cNvPr id="3" name="内容占位符 2"/>
          <p:cNvSpPr>
            <a:spLocks noGrp="1"/>
          </p:cNvSpPr>
          <p:nvPr>
            <p:ph idx="1"/>
          </p:nvPr>
        </p:nvSpPr>
        <p:spPr>
          <a:xfrm>
            <a:off x="179512" y="764704"/>
            <a:ext cx="8784976" cy="6093296"/>
          </a:xfrm>
        </p:spPr>
        <p:txBody>
          <a:bodyPr>
            <a:normAutofit lnSpcReduction="10000"/>
          </a:bodyPr>
          <a:lstStyle/>
          <a:p>
            <a:pPr>
              <a:spcBef>
                <a:spcPts val="0"/>
              </a:spcBef>
            </a:pPr>
            <a:r>
              <a:rPr lang="en-GB" altLang="zh-CN" sz="2800" b="1" dirty="0"/>
              <a:t>Review the output from WIS </a:t>
            </a:r>
            <a:r>
              <a:rPr lang="en-US" altLang="zh-CN" sz="2800" b="1" dirty="0"/>
              <a:t>curriculum workshop</a:t>
            </a:r>
          </a:p>
          <a:p>
            <a:pPr lvl="1">
              <a:spcBef>
                <a:spcPts val="0"/>
              </a:spcBef>
            </a:pPr>
            <a:r>
              <a:rPr lang="en-US" altLang="zh-CN" sz="2400" dirty="0"/>
              <a:t> </a:t>
            </a:r>
            <a:r>
              <a:rPr lang="en-US" altLang="zh-CN" sz="2400" dirty="0" smtClean="0"/>
              <a:t>agreed the core WIS Competencies identified by the workshop</a:t>
            </a:r>
            <a:endParaRPr lang="en-US" altLang="zh-CN" sz="2400" dirty="0"/>
          </a:p>
          <a:p>
            <a:pPr lvl="1">
              <a:spcBef>
                <a:spcPts val="0"/>
              </a:spcBef>
            </a:pPr>
            <a:r>
              <a:rPr lang="en-US" altLang="zh-CN" sz="2400" dirty="0" smtClean="0"/>
              <a:t> endorsed the output document on competencies</a:t>
            </a:r>
            <a:endParaRPr lang="en-US" altLang="zh-CN" sz="2400" dirty="0"/>
          </a:p>
          <a:p>
            <a:pPr>
              <a:spcBef>
                <a:spcPts val="0"/>
              </a:spcBef>
            </a:pPr>
            <a:r>
              <a:rPr lang="en-US" altLang="zh-CN" sz="2800" b="1" dirty="0"/>
              <a:t>Review the outcome of WIS monitoring workshop</a:t>
            </a:r>
          </a:p>
          <a:p>
            <a:pPr lvl="1">
              <a:spcBef>
                <a:spcPts val="0"/>
              </a:spcBef>
            </a:pPr>
            <a:r>
              <a:rPr lang="en-US" altLang="zh-CN" sz="2400" dirty="0" smtClean="0"/>
              <a:t>Identified some improvements for the report</a:t>
            </a:r>
          </a:p>
          <a:p>
            <a:pPr lvl="2">
              <a:spcBef>
                <a:spcPts val="0"/>
              </a:spcBef>
            </a:pPr>
            <a:r>
              <a:rPr lang="en-GB" altLang="zh-CN" sz="2000" dirty="0" smtClean="0"/>
              <a:t>the </a:t>
            </a:r>
            <a:r>
              <a:rPr lang="en-GB" altLang="zh-CN" sz="2000" dirty="0"/>
              <a:t>detailed monitoring would be at the GISC level, while only the common holding needs to be monitored globally. Thus all GISCs should meet the basic requirement set by monitoring a) The number of core Cache updates in the last 24 hours and b) 24 hour input volume and c) number of items in the complete cache, plus the status of the common holding (core) component. Each GISC is encouraged to establish more detailed monitoring for its own quality assurance process.</a:t>
            </a:r>
          </a:p>
          <a:p>
            <a:pPr>
              <a:spcBef>
                <a:spcPts val="0"/>
              </a:spcBef>
            </a:pPr>
            <a:r>
              <a:rPr lang="en-GB" altLang="zh-CN" sz="2800" b="1" dirty="0"/>
              <a:t>Review of TT-GISC action plan</a:t>
            </a:r>
          </a:p>
          <a:p>
            <a:pPr>
              <a:spcBef>
                <a:spcPts val="0"/>
              </a:spcBef>
            </a:pPr>
            <a:r>
              <a:rPr lang="en-GB" altLang="zh-CN" sz="2800" b="1" dirty="0"/>
              <a:t>Proposals </a:t>
            </a:r>
          </a:p>
          <a:p>
            <a:pPr lvl="1">
              <a:spcBef>
                <a:spcPts val="0"/>
              </a:spcBef>
            </a:pPr>
            <a:r>
              <a:rPr lang="en-GB" altLang="zh-CN" sz="2400" dirty="0" smtClean="0"/>
              <a:t> User </a:t>
            </a:r>
            <a:r>
              <a:rPr lang="en-GB" altLang="zh-CN" sz="2400" dirty="0"/>
              <a:t>registration parameters</a:t>
            </a:r>
          </a:p>
          <a:p>
            <a:pPr lvl="1">
              <a:spcBef>
                <a:spcPts val="0"/>
              </a:spcBef>
            </a:pPr>
            <a:r>
              <a:rPr lang="en-US" altLang="zh-CN" sz="2400" dirty="0"/>
              <a:t> GISC in operations</a:t>
            </a:r>
          </a:p>
          <a:p>
            <a:pPr lvl="1">
              <a:spcBef>
                <a:spcPts val="0"/>
              </a:spcBef>
            </a:pPr>
            <a:r>
              <a:rPr lang="en-US" altLang="zh-CN" sz="2400" dirty="0"/>
              <a:t> Procedures for changing of principal GISC</a:t>
            </a:r>
          </a:p>
          <a:p>
            <a:pPr lvl="1">
              <a:spcBef>
                <a:spcPts val="0"/>
              </a:spcBef>
            </a:pPr>
            <a:r>
              <a:rPr lang="en-US" altLang="zh-CN" sz="2400" dirty="0"/>
              <a:t> GISC communications</a:t>
            </a:r>
          </a:p>
        </p:txBody>
      </p:sp>
      <p:sp>
        <p:nvSpPr>
          <p:cNvPr id="4" name="TextBox 3"/>
          <p:cNvSpPr txBox="1"/>
          <p:nvPr/>
        </p:nvSpPr>
        <p:spPr>
          <a:xfrm>
            <a:off x="0" y="6237312"/>
            <a:ext cx="9144000" cy="584775"/>
          </a:xfrm>
          <a:prstGeom prst="rect">
            <a:avLst/>
          </a:prstGeom>
          <a:solidFill>
            <a:schemeClr val="bg1"/>
          </a:solidFill>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GB" altLang="zh-CN" sz="3200" dirty="0" smtClean="0"/>
              <a:t>TT-GISC/2014-Final </a:t>
            </a:r>
            <a:r>
              <a:rPr lang="en-GB" altLang="zh-CN" sz="3200" dirty="0"/>
              <a:t>Report</a:t>
            </a:r>
            <a:endParaRPr lang="zh-CN" altLang="en-US" sz="3200" dirty="0"/>
          </a:p>
        </p:txBody>
      </p:sp>
    </p:spTree>
    <p:extLst>
      <p:ext uri="{BB962C8B-B14F-4D97-AF65-F5344CB8AC3E}">
        <p14:creationId xmlns:p14="http://schemas.microsoft.com/office/powerpoint/2010/main" val="4001889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2268"/>
            <a:ext cx="9144000" cy="778098"/>
          </a:xfrm>
        </p:spPr>
        <p:txBody>
          <a:bodyPr>
            <a:normAutofit/>
          </a:bodyPr>
          <a:lstStyle/>
          <a:p>
            <a:pPr algn="l">
              <a:spcAft>
                <a:spcPts val="1200"/>
              </a:spcAft>
            </a:pPr>
            <a:r>
              <a:rPr lang="en-US" altLang="zh-CN" sz="4000" b="1" dirty="0"/>
              <a:t>TT-CAC meeting </a:t>
            </a:r>
            <a:r>
              <a:rPr lang="en-US" altLang="zh-CN" sz="4000" b="1" dirty="0" smtClean="0"/>
              <a:t> </a:t>
            </a:r>
            <a:r>
              <a:rPr lang="en-US" altLang="zh-CN" sz="2800" dirty="0" smtClean="0"/>
              <a:t>(</a:t>
            </a:r>
            <a:r>
              <a:rPr lang="en-US" altLang="zh-CN" sz="2800" dirty="0"/>
              <a:t>Melbourne, March  2014)</a:t>
            </a:r>
          </a:p>
        </p:txBody>
      </p:sp>
      <p:sp>
        <p:nvSpPr>
          <p:cNvPr id="3" name="内容占位符 2"/>
          <p:cNvSpPr>
            <a:spLocks noGrp="1"/>
          </p:cNvSpPr>
          <p:nvPr>
            <p:ph idx="1"/>
          </p:nvPr>
        </p:nvSpPr>
        <p:spPr>
          <a:xfrm>
            <a:off x="179512" y="764704"/>
            <a:ext cx="8784976" cy="6093296"/>
          </a:xfrm>
        </p:spPr>
        <p:txBody>
          <a:bodyPr>
            <a:normAutofit fontScale="92500" lnSpcReduction="10000"/>
          </a:bodyPr>
          <a:lstStyle/>
          <a:p>
            <a:pPr>
              <a:spcBef>
                <a:spcPts val="0"/>
              </a:spcBef>
            </a:pPr>
            <a:r>
              <a:rPr lang="en-AU" altLang="zh-CN" sz="2800" dirty="0"/>
              <a:t>Review of TT-CAC membership, terms of reference and work </a:t>
            </a:r>
            <a:r>
              <a:rPr lang="en-AU" altLang="zh-CN" sz="2800" dirty="0" smtClean="0"/>
              <a:t>plan</a:t>
            </a:r>
          </a:p>
          <a:p>
            <a:pPr>
              <a:spcBef>
                <a:spcPts val="0"/>
              </a:spcBef>
            </a:pPr>
            <a:r>
              <a:rPr lang="en-AU" altLang="zh-CN" sz="2800" dirty="0" smtClean="0"/>
              <a:t>Review the first </a:t>
            </a:r>
            <a:r>
              <a:rPr lang="en-AU" altLang="zh-CN" sz="2800" dirty="0"/>
              <a:t>round of </a:t>
            </a:r>
            <a:r>
              <a:rPr lang="en-AU" altLang="zh-CN" sz="2800" dirty="0" smtClean="0"/>
              <a:t>audits</a:t>
            </a:r>
          </a:p>
          <a:p>
            <a:pPr lvl="1">
              <a:spcBef>
                <a:spcPts val="0"/>
              </a:spcBef>
            </a:pPr>
            <a:r>
              <a:rPr lang="en-AU" altLang="zh-CN" sz="2400" b="1" dirty="0"/>
              <a:t>what went </a:t>
            </a:r>
            <a:r>
              <a:rPr lang="en-AU" altLang="zh-CN" sz="2400" b="1" dirty="0" smtClean="0"/>
              <a:t>well</a:t>
            </a:r>
            <a:r>
              <a:rPr lang="en-AU" altLang="zh-CN" sz="2400" dirty="0" smtClean="0"/>
              <a:t>: </a:t>
            </a:r>
            <a:r>
              <a:rPr lang="en-AU" altLang="zh-CN" sz="2100" dirty="0"/>
              <a:t>auditors reported mostly </a:t>
            </a:r>
            <a:r>
              <a:rPr lang="en-AU" altLang="zh-CN" sz="2100" dirty="0"/>
              <a:t>positive experiences when auditing GISCs and DCPCs. Many GISCs and DCPCs </a:t>
            </a:r>
            <a:r>
              <a:rPr lang="en-AU" altLang="zh-CN" sz="2000" dirty="0"/>
              <a:t>showed strong participation and engagement by the centres, with strong preparation and organizational goals to succeed in certification and provision of the </a:t>
            </a:r>
            <a:r>
              <a:rPr lang="en-AU" altLang="zh-CN" sz="2000" dirty="0" smtClean="0"/>
              <a:t>GISC</a:t>
            </a:r>
          </a:p>
          <a:p>
            <a:pPr lvl="1">
              <a:spcBef>
                <a:spcPts val="0"/>
              </a:spcBef>
            </a:pPr>
            <a:r>
              <a:rPr lang="en-AU" altLang="zh-CN" sz="2400" b="1" dirty="0"/>
              <a:t>what problems were </a:t>
            </a:r>
            <a:r>
              <a:rPr lang="en-AU" altLang="zh-CN" sz="2400" b="1" dirty="0" smtClean="0"/>
              <a:t>face</a:t>
            </a:r>
            <a:r>
              <a:rPr lang="en-AU" altLang="zh-CN" sz="2400" dirty="0" smtClean="0"/>
              <a:t>d: </a:t>
            </a:r>
          </a:p>
          <a:p>
            <a:pPr lvl="2">
              <a:spcBef>
                <a:spcPts val="0"/>
              </a:spcBef>
            </a:pPr>
            <a:r>
              <a:rPr lang="en-AU" altLang="zh-CN" sz="1600" dirty="0" smtClean="0"/>
              <a:t>GISC </a:t>
            </a:r>
            <a:r>
              <a:rPr lang="en-AU" altLang="zh-CN" sz="1600" dirty="0"/>
              <a:t>audit times were too </a:t>
            </a:r>
            <a:r>
              <a:rPr lang="en-AU" altLang="zh-CN" sz="1600" dirty="0" smtClean="0"/>
              <a:t>short, in </a:t>
            </a:r>
            <a:r>
              <a:rPr lang="en-AU" altLang="zh-CN" sz="1600" dirty="0"/>
              <a:t>some cases the GISCs were working in isolation from other centres and were perhaps a little too inward looking, some GISCs did not seem to have allowed financially for the outreach commitments expected of being a GISC, some centres appeared over-reliant on contractors</a:t>
            </a:r>
          </a:p>
          <a:p>
            <a:pPr lvl="2">
              <a:spcBef>
                <a:spcPts val="0"/>
              </a:spcBef>
            </a:pPr>
            <a:r>
              <a:rPr lang="en-AU" altLang="zh-CN" sz="1600" dirty="0" smtClean="0"/>
              <a:t>noted </a:t>
            </a:r>
            <a:r>
              <a:rPr lang="en-AU" altLang="zh-CN" sz="1600" dirty="0"/>
              <a:t>that some missing elements for DCPCs related to infrastructure, security and use of the Internet. It recommended that GISCs should have their own external security audit and should look for evidence of good security practices in centres in their area. It agreed to raise this issue to TT-GISC and ICT-ISS. </a:t>
            </a:r>
            <a:endParaRPr lang="en-AU" altLang="zh-CN" sz="1600" dirty="0" smtClean="0"/>
          </a:p>
          <a:p>
            <a:pPr lvl="1">
              <a:spcBef>
                <a:spcPts val="0"/>
              </a:spcBef>
            </a:pPr>
            <a:r>
              <a:rPr lang="en-AU" altLang="zh-CN" sz="2400" b="1" dirty="0" smtClean="0"/>
              <a:t>what can be improved</a:t>
            </a:r>
            <a:r>
              <a:rPr lang="en-AU" altLang="zh-CN" sz="2400" dirty="0" smtClean="0"/>
              <a:t>: </a:t>
            </a:r>
          </a:p>
          <a:p>
            <a:pPr lvl="2">
              <a:spcBef>
                <a:spcPts val="0"/>
              </a:spcBef>
            </a:pPr>
            <a:r>
              <a:rPr lang="en-AU" altLang="zh-CN" sz="1600" dirty="0"/>
              <a:t>The meeting recommended that now most GISCs have been audited, it would be a good idea if Principal GISCs undertake the compliance tests for DCPCs in their area</a:t>
            </a:r>
            <a:endParaRPr lang="en-AU" altLang="zh-CN" sz="1600" dirty="0" smtClean="0"/>
          </a:p>
          <a:p>
            <a:pPr lvl="2">
              <a:spcBef>
                <a:spcPts val="0"/>
              </a:spcBef>
            </a:pPr>
            <a:r>
              <a:rPr lang="en-AU" altLang="zh-CN" sz="1600" dirty="0" smtClean="0"/>
              <a:t>auditors </a:t>
            </a:r>
            <a:r>
              <a:rPr lang="en-AU" altLang="zh-CN" sz="1600" dirty="0"/>
              <a:t>had developed </a:t>
            </a:r>
            <a:r>
              <a:rPr lang="en-AU" altLang="zh-CN" sz="1600" b="1" dirty="0"/>
              <a:t>some useful guidance material and communication templates </a:t>
            </a:r>
            <a:r>
              <a:rPr lang="en-AU" altLang="zh-CN" sz="1600" dirty="0"/>
              <a:t>for </a:t>
            </a:r>
            <a:r>
              <a:rPr lang="en-AU" altLang="zh-CN" sz="1600" b="1" dirty="0"/>
              <a:t>explaining to centres what is expected of them, either in their onsite audit for a GISC or remote testing for a DCPC</a:t>
            </a:r>
            <a:r>
              <a:rPr lang="en-AU" altLang="zh-CN" sz="1600" dirty="0"/>
              <a:t>. In particular it agreed on the template </a:t>
            </a:r>
            <a:r>
              <a:rPr lang="en-AU" altLang="zh-CN" sz="1600" b="1" dirty="0"/>
              <a:t>for using to advise centres of their audit </a:t>
            </a:r>
            <a:r>
              <a:rPr lang="en-AU" altLang="zh-CN" sz="1600" b="1" dirty="0" smtClean="0"/>
              <a:t>process</a:t>
            </a:r>
            <a:r>
              <a:rPr lang="en-AU" altLang="zh-CN" sz="1600" dirty="0"/>
              <a:t>.</a:t>
            </a:r>
            <a:endParaRPr lang="en-GB" altLang="zh-CN" sz="1600" dirty="0"/>
          </a:p>
        </p:txBody>
      </p:sp>
    </p:spTree>
    <p:extLst>
      <p:ext uri="{BB962C8B-B14F-4D97-AF65-F5344CB8AC3E}">
        <p14:creationId xmlns:p14="http://schemas.microsoft.com/office/powerpoint/2010/main" val="354853517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2268"/>
            <a:ext cx="9144000" cy="778098"/>
          </a:xfrm>
        </p:spPr>
        <p:txBody>
          <a:bodyPr>
            <a:normAutofit/>
          </a:bodyPr>
          <a:lstStyle/>
          <a:p>
            <a:pPr algn="l">
              <a:spcAft>
                <a:spcPts val="1200"/>
              </a:spcAft>
            </a:pPr>
            <a:r>
              <a:rPr lang="en-US" altLang="zh-CN" sz="4000" b="1" dirty="0"/>
              <a:t>TT-CAC meeting </a:t>
            </a:r>
            <a:r>
              <a:rPr lang="en-US" altLang="zh-CN" sz="4000" b="1" dirty="0" smtClean="0"/>
              <a:t> </a:t>
            </a:r>
            <a:r>
              <a:rPr lang="en-US" altLang="zh-CN" sz="2800" dirty="0" smtClean="0"/>
              <a:t>(</a:t>
            </a:r>
            <a:r>
              <a:rPr lang="en-US" altLang="zh-CN" sz="2800" dirty="0"/>
              <a:t>Melbourne, March  2014)</a:t>
            </a:r>
          </a:p>
        </p:txBody>
      </p:sp>
      <p:sp>
        <p:nvSpPr>
          <p:cNvPr id="3" name="内容占位符 2"/>
          <p:cNvSpPr>
            <a:spLocks noGrp="1"/>
          </p:cNvSpPr>
          <p:nvPr>
            <p:ph idx="1"/>
          </p:nvPr>
        </p:nvSpPr>
        <p:spPr>
          <a:xfrm>
            <a:off x="179512" y="764704"/>
            <a:ext cx="8784976" cy="6093296"/>
          </a:xfrm>
        </p:spPr>
        <p:txBody>
          <a:bodyPr>
            <a:normAutofit fontScale="85000" lnSpcReduction="20000"/>
          </a:bodyPr>
          <a:lstStyle/>
          <a:p>
            <a:pPr>
              <a:spcBef>
                <a:spcPts val="0"/>
              </a:spcBef>
            </a:pPr>
            <a:r>
              <a:rPr lang="en-US" altLang="zh-CN" sz="3000" dirty="0" smtClean="0"/>
              <a:t>Audit </a:t>
            </a:r>
            <a:r>
              <a:rPr lang="en-US" altLang="zh-CN" sz="3000" dirty="0"/>
              <a:t>trails</a:t>
            </a:r>
            <a:endParaRPr lang="en-AU" altLang="zh-CN" sz="3000" dirty="0"/>
          </a:p>
          <a:p>
            <a:pPr lvl="1">
              <a:spcBef>
                <a:spcPts val="0"/>
              </a:spcBef>
            </a:pPr>
            <a:r>
              <a:rPr lang="en-AU" altLang="zh-CN" dirty="0"/>
              <a:t>fourteen of the fifteen GISCs have been </a:t>
            </a:r>
            <a:r>
              <a:rPr lang="en-AU" altLang="zh-CN" dirty="0" smtClean="0"/>
              <a:t>completed (except </a:t>
            </a:r>
            <a:r>
              <a:rPr lang="en-AU" altLang="zh-CN" dirty="0"/>
              <a:t>GISC Casablanca</a:t>
            </a:r>
            <a:r>
              <a:rPr lang="en-AU" altLang="zh-CN" dirty="0" smtClean="0"/>
              <a:t>),</a:t>
            </a:r>
            <a:r>
              <a:rPr lang="en-AU" altLang="zh-CN" dirty="0"/>
              <a:t> </a:t>
            </a:r>
            <a:r>
              <a:rPr lang="en-AU" altLang="zh-CN" dirty="0" smtClean="0"/>
              <a:t> all </a:t>
            </a:r>
            <a:r>
              <a:rPr lang="en-AU" altLang="zh-CN" dirty="0"/>
              <a:t>have been approved through the president of </a:t>
            </a:r>
            <a:r>
              <a:rPr lang="en-AU" altLang="zh-CN" dirty="0" smtClean="0"/>
              <a:t>CBS</a:t>
            </a:r>
          </a:p>
          <a:p>
            <a:pPr lvl="1">
              <a:spcBef>
                <a:spcPts val="0"/>
              </a:spcBef>
            </a:pPr>
            <a:r>
              <a:rPr lang="en-AU" altLang="zh-CN" dirty="0"/>
              <a:t>reviewed the results and recommendations from ET-GDDP and TT-CAC on DCPCs demonstrated WIS </a:t>
            </a:r>
            <a:r>
              <a:rPr lang="en-AU" altLang="zh-CN" dirty="0" smtClean="0"/>
              <a:t>compliance</a:t>
            </a:r>
          </a:p>
          <a:p>
            <a:pPr lvl="2">
              <a:spcBef>
                <a:spcPts val="0"/>
              </a:spcBef>
            </a:pPr>
            <a:r>
              <a:rPr lang="en-US" altLang="zh-CN" dirty="0"/>
              <a:t>Table 4 in Annex 7 lists those DCPCs that have demonstrated to TT-CAC their compliance with the Manual on WIS as required by their conditional designation as DCPCs under Resolution 51 (Cg-XVI) recorded in the Manual on WIS (WMO No 1060). Noting that the conditional designation of WIS </a:t>
            </a:r>
            <a:r>
              <a:rPr lang="en-US" altLang="zh-CN" dirty="0" err="1"/>
              <a:t>centres</a:t>
            </a:r>
            <a:r>
              <a:rPr lang="en-US" altLang="zh-CN" dirty="0"/>
              <a:t> is due to expire, TT-CAC recommended that CBS “certify” these </a:t>
            </a:r>
            <a:r>
              <a:rPr lang="en-US" altLang="zh-CN" dirty="0" err="1"/>
              <a:t>centres</a:t>
            </a:r>
            <a:r>
              <a:rPr lang="en-US" altLang="zh-CN" dirty="0"/>
              <a:t> as WIS compliant. </a:t>
            </a:r>
            <a:endParaRPr lang="en-AU" altLang="zh-CN" dirty="0" smtClean="0"/>
          </a:p>
          <a:p>
            <a:pPr>
              <a:spcBef>
                <a:spcPts val="0"/>
              </a:spcBef>
            </a:pPr>
            <a:r>
              <a:rPr lang="en-GB" altLang="zh-CN" sz="2800" dirty="0" smtClean="0"/>
              <a:t>Review </a:t>
            </a:r>
            <a:r>
              <a:rPr lang="en-GB" altLang="zh-CN" sz="2800" dirty="0"/>
              <a:t>the output from WIS </a:t>
            </a:r>
            <a:r>
              <a:rPr lang="en-US" altLang="zh-CN" sz="2800" dirty="0"/>
              <a:t>curriculum workshop</a:t>
            </a:r>
          </a:p>
          <a:p>
            <a:pPr>
              <a:spcBef>
                <a:spcPts val="0"/>
              </a:spcBef>
            </a:pPr>
            <a:r>
              <a:rPr lang="en-US" altLang="zh-CN" sz="2800" dirty="0" smtClean="0"/>
              <a:t>Review </a:t>
            </a:r>
            <a:r>
              <a:rPr lang="en-US" altLang="zh-CN" sz="2800" dirty="0"/>
              <a:t>the outcome of WIS monitoring workshop</a:t>
            </a:r>
          </a:p>
          <a:p>
            <a:pPr lvl="1">
              <a:spcBef>
                <a:spcPts val="0"/>
              </a:spcBef>
            </a:pPr>
            <a:r>
              <a:rPr lang="en-AU" altLang="zh-CN" sz="2000" dirty="0"/>
              <a:t>noted the importance of this work towards the monitoring of WIS centres and its potential contribution to the rolling review of the compliance of WIS centres to the technical specifications described in the Manual on WIS (WMO No 1060)</a:t>
            </a:r>
            <a:endParaRPr lang="en-US" altLang="zh-CN" sz="2400" dirty="0"/>
          </a:p>
          <a:p>
            <a:pPr>
              <a:spcBef>
                <a:spcPts val="0"/>
              </a:spcBef>
            </a:pPr>
            <a:r>
              <a:rPr lang="en-GB" altLang="zh-CN" sz="2800" b="1" dirty="0"/>
              <a:t>Proposals </a:t>
            </a:r>
          </a:p>
          <a:p>
            <a:pPr lvl="1">
              <a:spcBef>
                <a:spcPts val="0"/>
              </a:spcBef>
            </a:pPr>
            <a:r>
              <a:rPr lang="en-US" altLang="zh-CN" sz="2000" b="1" dirty="0"/>
              <a:t>procedure on rolling review of WIS </a:t>
            </a:r>
            <a:r>
              <a:rPr lang="en-US" altLang="zh-CN" sz="2000" b="1" dirty="0" err="1" smtClean="0"/>
              <a:t>centres</a:t>
            </a:r>
            <a:endParaRPr lang="en-US" altLang="zh-CN" sz="2000" b="1" dirty="0" smtClean="0"/>
          </a:p>
          <a:p>
            <a:pPr lvl="1">
              <a:spcBef>
                <a:spcPts val="0"/>
              </a:spcBef>
            </a:pPr>
            <a:r>
              <a:rPr lang="en-US" altLang="zh-CN" sz="2000" dirty="0" smtClean="0"/>
              <a:t>Migrate WIS </a:t>
            </a:r>
            <a:r>
              <a:rPr lang="en-US" altLang="zh-CN" sz="2000" dirty="0"/>
              <a:t>demonstration DB, WIS </a:t>
            </a:r>
            <a:r>
              <a:rPr lang="en-US" altLang="zh-CN" sz="2000" dirty="0" err="1"/>
              <a:t>centre</a:t>
            </a:r>
            <a:r>
              <a:rPr lang="en-US" altLang="zh-CN" sz="2000" dirty="0"/>
              <a:t> to the Country </a:t>
            </a:r>
            <a:r>
              <a:rPr lang="en-US" altLang="zh-CN" sz="2000" dirty="0" smtClean="0"/>
              <a:t>Profile Database (</a:t>
            </a:r>
            <a:r>
              <a:rPr lang="en-US" altLang="zh-CN" sz="2000" dirty="0"/>
              <a:t>Seek </a:t>
            </a:r>
            <a:r>
              <a:rPr lang="en-US" altLang="zh-CN" sz="2000" dirty="0" err="1"/>
              <a:t>secondment</a:t>
            </a:r>
            <a:r>
              <a:rPr lang="en-US" altLang="zh-CN" sz="2000" dirty="0" smtClean="0"/>
              <a:t>)</a:t>
            </a:r>
            <a:endParaRPr lang="en-US" altLang="zh-CN" sz="2000" dirty="0"/>
          </a:p>
          <a:p>
            <a:pPr lvl="1">
              <a:spcBef>
                <a:spcPts val="0"/>
              </a:spcBef>
            </a:pPr>
            <a:r>
              <a:rPr lang="en-US" altLang="zh-CN" sz="2000" dirty="0" smtClean="0"/>
              <a:t>Update </a:t>
            </a:r>
            <a:r>
              <a:rPr lang="en-US" altLang="zh-CN" sz="2000" dirty="0"/>
              <a:t>the document WIS DEMONSTRATION PROCESS PROCEDURES AND GUIDELINES (Audit letter, template report, </a:t>
            </a:r>
            <a:r>
              <a:rPr lang="en-US" altLang="zh-CN" sz="2000" dirty="0" smtClean="0"/>
              <a:t>)</a:t>
            </a:r>
            <a:endParaRPr lang="en-US" altLang="zh-CN" sz="2000" dirty="0"/>
          </a:p>
        </p:txBody>
      </p:sp>
      <p:sp>
        <p:nvSpPr>
          <p:cNvPr id="4" name="TextBox 3"/>
          <p:cNvSpPr txBox="1"/>
          <p:nvPr/>
        </p:nvSpPr>
        <p:spPr>
          <a:xfrm>
            <a:off x="-34413" y="6273225"/>
            <a:ext cx="9144000" cy="584775"/>
          </a:xfrm>
          <a:prstGeom prst="rect">
            <a:avLst/>
          </a:prstGeom>
          <a:solidFill>
            <a:schemeClr val="bg1"/>
          </a:solidFill>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GB" altLang="zh-CN" sz="3200" dirty="0" smtClean="0"/>
              <a:t>TT-CAC/2014-Final </a:t>
            </a:r>
            <a:r>
              <a:rPr lang="en-GB" altLang="zh-CN" sz="3200" dirty="0"/>
              <a:t>Report</a:t>
            </a:r>
            <a:endParaRPr lang="zh-CN" altLang="en-US" sz="3200" dirty="0"/>
          </a:p>
        </p:txBody>
      </p:sp>
    </p:spTree>
    <p:extLst>
      <p:ext uri="{BB962C8B-B14F-4D97-AF65-F5344CB8AC3E}">
        <p14:creationId xmlns:p14="http://schemas.microsoft.com/office/powerpoint/2010/main" val="2132460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51520" y="2420888"/>
            <a:ext cx="8229600" cy="1143000"/>
          </a:xfrm>
        </p:spPr>
        <p:txBody>
          <a:bodyPr>
            <a:normAutofit/>
          </a:bodyPr>
          <a:lstStyle/>
          <a:p>
            <a:pPr algn="l"/>
            <a:r>
              <a:rPr lang="en-US" altLang="zh-CN" dirty="0" smtClean="0"/>
              <a:t>Work plan </a:t>
            </a:r>
            <a:r>
              <a:rPr lang="en-US" altLang="zh-CN" sz="3600" dirty="0" smtClean="0"/>
              <a:t>(</a:t>
            </a:r>
            <a:r>
              <a:rPr lang="fr-FR" altLang="zh-CN" sz="3600" dirty="0">
                <a:latin typeface="Arial" charset="0"/>
                <a:cs typeface="Times New Roman" charset="0"/>
              </a:rPr>
              <a:t>2014 – 2015 - 2016</a:t>
            </a:r>
            <a:r>
              <a:rPr lang="en-US" altLang="zh-CN" sz="3600" dirty="0" smtClean="0"/>
              <a:t>)</a:t>
            </a:r>
            <a:endParaRPr lang="zh-CN" altLang="en-US" sz="3600" dirty="0"/>
          </a:p>
        </p:txBody>
      </p:sp>
    </p:spTree>
    <p:extLst>
      <p:ext uri="{BB962C8B-B14F-4D97-AF65-F5344CB8AC3E}">
        <p14:creationId xmlns:p14="http://schemas.microsoft.com/office/powerpoint/2010/main" val="60028546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2268"/>
            <a:ext cx="9144000" cy="778098"/>
          </a:xfrm>
        </p:spPr>
        <p:txBody>
          <a:bodyPr>
            <a:normAutofit/>
          </a:bodyPr>
          <a:lstStyle/>
          <a:p>
            <a:pPr algn="l"/>
            <a:r>
              <a:rPr lang="en-US" altLang="zh-CN" sz="3200" dirty="0" smtClean="0"/>
              <a:t>Progress</a:t>
            </a:r>
            <a:endParaRPr lang="zh-CN" altLang="en-US" sz="3200" dirty="0"/>
          </a:p>
        </p:txBody>
      </p:sp>
      <p:graphicFrame>
        <p:nvGraphicFramePr>
          <p:cNvPr id="5" name="表格 4"/>
          <p:cNvGraphicFramePr>
            <a:graphicFrameLocks noGrp="1"/>
          </p:cNvGraphicFramePr>
          <p:nvPr>
            <p:extLst>
              <p:ext uri="{D42A27DB-BD31-4B8C-83A1-F6EECF244321}">
                <p14:modId xmlns:p14="http://schemas.microsoft.com/office/powerpoint/2010/main" val="1936990933"/>
              </p:ext>
            </p:extLst>
          </p:nvPr>
        </p:nvGraphicFramePr>
        <p:xfrm>
          <a:off x="128590" y="900943"/>
          <a:ext cx="8835898" cy="5797296"/>
        </p:xfrm>
        <a:graphic>
          <a:graphicData uri="http://schemas.openxmlformats.org/drawingml/2006/table">
            <a:tbl>
              <a:tblPr firstRow="1" firstCol="1" bandRow="1">
                <a:tableStyleId>{5C22544A-7EE6-4342-B048-85BDC9FD1C3A}</a:tableStyleId>
              </a:tblPr>
              <a:tblGrid>
                <a:gridCol w="961213"/>
                <a:gridCol w="5595696"/>
                <a:gridCol w="1296144"/>
                <a:gridCol w="982845"/>
              </a:tblGrid>
              <a:tr h="216024">
                <a:tc>
                  <a:txBody>
                    <a:bodyPr/>
                    <a:lstStyle/>
                    <a:p>
                      <a:pPr>
                        <a:lnSpc>
                          <a:spcPct val="115000"/>
                        </a:lnSpc>
                        <a:spcAft>
                          <a:spcPts val="1000"/>
                        </a:spcAft>
                      </a:pPr>
                      <a:r>
                        <a:rPr lang="en-GB" sz="1400" dirty="0">
                          <a:effectLst/>
                        </a:rPr>
                        <a:t>Reference</a:t>
                      </a:r>
                      <a:endParaRPr lang="zh-CN" sz="1600" dirty="0">
                        <a:effectLst/>
                        <a:latin typeface="Calibri"/>
                        <a:ea typeface="宋体"/>
                        <a:cs typeface="Times New Roman"/>
                      </a:endParaRPr>
                    </a:p>
                  </a:txBody>
                  <a:tcPr marL="57318" marR="57318" marT="0" marB="0"/>
                </a:tc>
                <a:tc>
                  <a:txBody>
                    <a:bodyPr/>
                    <a:lstStyle/>
                    <a:p>
                      <a:pPr>
                        <a:lnSpc>
                          <a:spcPct val="115000"/>
                        </a:lnSpc>
                        <a:spcAft>
                          <a:spcPts val="1000"/>
                        </a:spcAft>
                      </a:pPr>
                      <a:r>
                        <a:rPr lang="en-GB" sz="1400">
                          <a:effectLst/>
                        </a:rPr>
                        <a:t>Action</a:t>
                      </a:r>
                      <a:endParaRPr lang="zh-CN" sz="1600">
                        <a:effectLst/>
                        <a:latin typeface="Calibri"/>
                        <a:ea typeface="宋体"/>
                        <a:cs typeface="Times New Roman"/>
                      </a:endParaRPr>
                    </a:p>
                  </a:txBody>
                  <a:tcPr marL="57318" marR="57318" marT="0" marB="0"/>
                </a:tc>
                <a:tc>
                  <a:txBody>
                    <a:bodyPr/>
                    <a:lstStyle/>
                    <a:p>
                      <a:pPr>
                        <a:lnSpc>
                          <a:spcPct val="115000"/>
                        </a:lnSpc>
                        <a:spcAft>
                          <a:spcPts val="1000"/>
                        </a:spcAft>
                      </a:pPr>
                      <a:r>
                        <a:rPr lang="en-GB" sz="1400">
                          <a:effectLst/>
                        </a:rPr>
                        <a:t>Person or Team</a:t>
                      </a:r>
                      <a:endParaRPr lang="zh-CN" sz="1600">
                        <a:effectLst/>
                        <a:latin typeface="Calibri"/>
                        <a:ea typeface="宋体"/>
                        <a:cs typeface="Times New Roman"/>
                      </a:endParaRPr>
                    </a:p>
                  </a:txBody>
                  <a:tcPr marL="57318" marR="57318" marT="0" marB="0"/>
                </a:tc>
                <a:tc>
                  <a:txBody>
                    <a:bodyPr/>
                    <a:lstStyle/>
                    <a:p>
                      <a:pPr>
                        <a:lnSpc>
                          <a:spcPct val="115000"/>
                        </a:lnSpc>
                        <a:spcAft>
                          <a:spcPts val="1000"/>
                        </a:spcAft>
                      </a:pPr>
                      <a:r>
                        <a:rPr lang="en-US" altLang="zh-CN" sz="1600" dirty="0" smtClean="0">
                          <a:effectLst/>
                          <a:latin typeface="Calibri"/>
                          <a:ea typeface="宋体"/>
                          <a:cs typeface="Times New Roman"/>
                        </a:rPr>
                        <a:t>Status</a:t>
                      </a:r>
                      <a:endParaRPr lang="zh-CN" sz="1600" dirty="0">
                        <a:effectLst/>
                        <a:latin typeface="Calibri"/>
                        <a:ea typeface="宋体"/>
                        <a:cs typeface="Times New Roman"/>
                      </a:endParaRPr>
                    </a:p>
                  </a:txBody>
                  <a:tcPr marL="57318" marR="57318" marT="0" marB="0"/>
                </a:tc>
              </a:tr>
              <a:tr h="585913">
                <a:tc>
                  <a:txBody>
                    <a:bodyPr/>
                    <a:lstStyle/>
                    <a:p>
                      <a:pPr>
                        <a:lnSpc>
                          <a:spcPct val="100000"/>
                        </a:lnSpc>
                        <a:spcAft>
                          <a:spcPts val="1000"/>
                        </a:spcAft>
                      </a:pPr>
                      <a:r>
                        <a:rPr lang="en-GB" sz="1400" dirty="0">
                          <a:effectLst/>
                        </a:rPr>
                        <a:t>ET-WISC/01</a:t>
                      </a:r>
                      <a:endParaRPr lang="zh-CN" sz="1600" dirty="0">
                        <a:effectLst/>
                        <a:latin typeface="Calibri"/>
                        <a:ea typeface="宋体"/>
                        <a:cs typeface="Times New Roman"/>
                      </a:endParaRPr>
                    </a:p>
                  </a:txBody>
                  <a:tcPr marL="57318" marR="57318" marT="0" marB="0"/>
                </a:tc>
                <a:tc>
                  <a:txBody>
                    <a:bodyPr/>
                    <a:lstStyle/>
                    <a:p>
                      <a:pPr>
                        <a:lnSpc>
                          <a:spcPct val="100000"/>
                        </a:lnSpc>
                        <a:spcAft>
                          <a:spcPts val="1000"/>
                        </a:spcAft>
                      </a:pPr>
                      <a:r>
                        <a:rPr lang="en-GB" sz="1400" dirty="0">
                          <a:effectLst/>
                        </a:rPr>
                        <a:t>Determine the operational criteria for GISCs and DCPCs, and </a:t>
                      </a:r>
                      <a:r>
                        <a:rPr lang="en-GB" sz="1400" dirty="0">
                          <a:solidFill>
                            <a:srgbClr val="0000FF"/>
                          </a:solidFill>
                          <a:effectLst/>
                        </a:rPr>
                        <a:t>develop the procedures for periodic assessments to assess quality of services offered by WIS Centres, especially GISCs. Submit the first draft to CBS 2014</a:t>
                      </a:r>
                      <a:endParaRPr lang="zh-CN" sz="1600" dirty="0">
                        <a:solidFill>
                          <a:srgbClr val="0000FF"/>
                        </a:solidFill>
                        <a:effectLst/>
                        <a:latin typeface="Calibri"/>
                        <a:ea typeface="宋体"/>
                        <a:cs typeface="Times New Roman"/>
                      </a:endParaRPr>
                    </a:p>
                  </a:txBody>
                  <a:tcPr marL="57318" marR="57318" marT="0" marB="0"/>
                </a:tc>
                <a:tc>
                  <a:txBody>
                    <a:bodyPr/>
                    <a:lstStyle/>
                    <a:p>
                      <a:pPr marL="914400" indent="-914400">
                        <a:lnSpc>
                          <a:spcPct val="115000"/>
                        </a:lnSpc>
                        <a:spcAft>
                          <a:spcPts val="1000"/>
                        </a:spcAft>
                      </a:pPr>
                      <a:r>
                        <a:rPr lang="en-GB" sz="1400" dirty="0">
                          <a:effectLst/>
                        </a:rPr>
                        <a:t>TT-CAC</a:t>
                      </a:r>
                      <a:endParaRPr lang="zh-CN" sz="1600" dirty="0">
                        <a:effectLst/>
                        <a:latin typeface="Calibri"/>
                        <a:ea typeface="宋体"/>
                        <a:cs typeface="Times New Roman"/>
                      </a:endParaRPr>
                    </a:p>
                  </a:txBody>
                  <a:tcPr marL="57318" marR="57318" marT="0" marB="0"/>
                </a:tc>
                <a:tc>
                  <a:txBody>
                    <a:bodyPr/>
                    <a:lstStyle/>
                    <a:p>
                      <a:pPr marL="914400" indent="-914400">
                        <a:lnSpc>
                          <a:spcPct val="115000"/>
                        </a:lnSpc>
                        <a:spcAft>
                          <a:spcPts val="1000"/>
                        </a:spcAft>
                      </a:pPr>
                      <a:r>
                        <a:rPr lang="en-US" altLang="zh-CN" sz="1600" dirty="0" smtClean="0">
                          <a:effectLst/>
                          <a:latin typeface="Calibri"/>
                          <a:ea typeface="宋体"/>
                          <a:cs typeface="Times New Roman"/>
                        </a:rPr>
                        <a:t>First draft</a:t>
                      </a:r>
                      <a:endParaRPr lang="zh-CN" sz="1600" dirty="0">
                        <a:effectLst/>
                        <a:latin typeface="Calibri"/>
                        <a:ea typeface="宋体"/>
                        <a:cs typeface="Times New Roman"/>
                      </a:endParaRPr>
                    </a:p>
                  </a:txBody>
                  <a:tcPr marL="57318" marR="57318" marT="0" marB="0"/>
                </a:tc>
              </a:tr>
              <a:tr h="1601312">
                <a:tc>
                  <a:txBody>
                    <a:bodyPr/>
                    <a:lstStyle/>
                    <a:p>
                      <a:pPr>
                        <a:lnSpc>
                          <a:spcPct val="115000"/>
                        </a:lnSpc>
                        <a:spcAft>
                          <a:spcPts val="0"/>
                        </a:spcAft>
                      </a:pPr>
                      <a:r>
                        <a:rPr lang="en-GB" sz="1400" dirty="0">
                          <a:effectLst/>
                        </a:rPr>
                        <a:t>ET-WISC/02</a:t>
                      </a:r>
                      <a:endParaRPr lang="zh-CN" sz="1600" dirty="0">
                        <a:effectLst/>
                        <a:latin typeface="Calibri"/>
                        <a:ea typeface="宋体"/>
                        <a:cs typeface="Times New Roman"/>
                      </a:endParaRPr>
                    </a:p>
                  </a:txBody>
                  <a:tcPr marL="57318" marR="57318" marT="0" marB="0"/>
                </a:tc>
                <a:tc>
                  <a:txBody>
                    <a:bodyPr/>
                    <a:lstStyle/>
                    <a:p>
                      <a:pPr>
                        <a:lnSpc>
                          <a:spcPct val="100000"/>
                        </a:lnSpc>
                        <a:spcAft>
                          <a:spcPts val="0"/>
                        </a:spcAft>
                      </a:pPr>
                      <a:r>
                        <a:rPr lang="en-GB" sz="1400" dirty="0">
                          <a:solidFill>
                            <a:srgbClr val="0000FF"/>
                          </a:solidFill>
                          <a:effectLst/>
                        </a:rPr>
                        <a:t>Determine the monitoring requirements for the WIS and develop WIS monitoring scheme to monitor the WIS-GTS operational information flow </a:t>
                      </a:r>
                      <a:r>
                        <a:rPr lang="en-GB" sz="1400" dirty="0">
                          <a:effectLst/>
                        </a:rPr>
                        <a:t>and the conformance of WIS centres' interfaces to the agreed specifications and practices. (TT-OM)</a:t>
                      </a:r>
                      <a:endParaRPr lang="zh-CN" sz="1600" dirty="0">
                        <a:effectLst/>
                      </a:endParaRPr>
                    </a:p>
                    <a:p>
                      <a:pPr marL="350838" lvl="1" indent="-254000">
                        <a:lnSpc>
                          <a:spcPct val="100000"/>
                        </a:lnSpc>
                        <a:spcAft>
                          <a:spcPts val="0"/>
                        </a:spcAft>
                        <a:buFont typeface="+mj-lt"/>
                        <a:buAutoNum type="alphaLcParenR"/>
                      </a:pPr>
                      <a:r>
                        <a:rPr lang="en-GB" sz="1400" dirty="0">
                          <a:solidFill>
                            <a:srgbClr val="0000FF"/>
                          </a:solidFill>
                          <a:effectLst/>
                        </a:rPr>
                        <a:t>Submit the first draft to CBS 2014.</a:t>
                      </a:r>
                      <a:endParaRPr lang="zh-CN" sz="1600" dirty="0">
                        <a:solidFill>
                          <a:srgbClr val="0000FF"/>
                        </a:solidFill>
                        <a:effectLst/>
                      </a:endParaRPr>
                    </a:p>
                    <a:p>
                      <a:pPr marL="350838" lvl="1" indent="-254000">
                        <a:lnSpc>
                          <a:spcPct val="100000"/>
                        </a:lnSpc>
                        <a:spcAft>
                          <a:spcPts val="0"/>
                        </a:spcAft>
                        <a:buFont typeface="+mj-lt"/>
                        <a:buAutoNum type="alphaLcParenR"/>
                      </a:pPr>
                      <a:r>
                        <a:rPr lang="en-GB" sz="1400" dirty="0">
                          <a:effectLst/>
                        </a:rPr>
                        <a:t>Pilot implementation of WIS monitoring in the operational WIS centres.</a:t>
                      </a:r>
                      <a:endParaRPr lang="zh-CN" sz="1600" dirty="0">
                        <a:effectLst/>
                      </a:endParaRPr>
                    </a:p>
                    <a:p>
                      <a:pPr marL="350838" lvl="1" indent="-254000">
                        <a:lnSpc>
                          <a:spcPct val="100000"/>
                        </a:lnSpc>
                        <a:spcAft>
                          <a:spcPts val="0"/>
                        </a:spcAft>
                        <a:buFont typeface="+mj-lt"/>
                        <a:buAutoNum type="alphaLcParenR"/>
                      </a:pPr>
                      <a:r>
                        <a:rPr lang="en-GB" sz="1400" dirty="0">
                          <a:effectLst/>
                        </a:rPr>
                        <a:t>Analyse the implementation status and monitoring results.</a:t>
                      </a:r>
                      <a:endParaRPr lang="zh-CN" sz="1600" dirty="0">
                        <a:effectLst/>
                      </a:endParaRPr>
                    </a:p>
                    <a:p>
                      <a:pPr marL="350838" lvl="1" indent="-254000">
                        <a:lnSpc>
                          <a:spcPct val="100000"/>
                        </a:lnSpc>
                        <a:spcAft>
                          <a:spcPts val="0"/>
                        </a:spcAft>
                        <a:buFont typeface="+mj-lt"/>
                        <a:buAutoNum type="alphaLcParenR"/>
                      </a:pPr>
                      <a:r>
                        <a:rPr lang="en-GB" sz="1400" dirty="0">
                          <a:effectLst/>
                        </a:rPr>
                        <a:t> Review the monitoring scheme.</a:t>
                      </a:r>
                      <a:endParaRPr lang="zh-CN" sz="1600" dirty="0">
                        <a:effectLst/>
                        <a:latin typeface="Calibri"/>
                        <a:ea typeface="宋体"/>
                        <a:cs typeface="Times New Roman"/>
                      </a:endParaRPr>
                    </a:p>
                  </a:txBody>
                  <a:tcPr marL="57318" marR="57318" marT="0" marB="0"/>
                </a:tc>
                <a:tc>
                  <a:txBody>
                    <a:bodyPr/>
                    <a:lstStyle/>
                    <a:p>
                      <a:pPr>
                        <a:lnSpc>
                          <a:spcPct val="115000"/>
                        </a:lnSpc>
                        <a:spcAft>
                          <a:spcPts val="1000"/>
                        </a:spcAft>
                      </a:pPr>
                      <a:r>
                        <a:rPr lang="en-GB" sz="1400" dirty="0">
                          <a:effectLst/>
                        </a:rPr>
                        <a:t>TT-OM</a:t>
                      </a:r>
                      <a:endParaRPr lang="zh-CN" sz="1600" dirty="0">
                        <a:effectLst/>
                        <a:latin typeface="Calibri"/>
                        <a:ea typeface="宋体"/>
                        <a:cs typeface="Times New Roman"/>
                      </a:endParaRPr>
                    </a:p>
                  </a:txBody>
                  <a:tcPr marL="57318" marR="57318" marT="0" marB="0"/>
                </a:tc>
                <a:tc>
                  <a:txBody>
                    <a:bodyPr/>
                    <a:lstStyle/>
                    <a:p>
                      <a:pPr>
                        <a:lnSpc>
                          <a:spcPct val="100000"/>
                        </a:lnSpc>
                        <a:spcAft>
                          <a:spcPts val="0"/>
                        </a:spcAft>
                      </a:pPr>
                      <a:r>
                        <a:rPr lang="en-US" altLang="zh-CN" sz="1600" dirty="0" smtClean="0">
                          <a:effectLst/>
                          <a:latin typeface="Calibri"/>
                          <a:ea typeface="宋体"/>
                          <a:cs typeface="Times New Roman"/>
                        </a:rPr>
                        <a:t>a) done, </a:t>
                      </a:r>
                    </a:p>
                    <a:p>
                      <a:pPr>
                        <a:lnSpc>
                          <a:spcPct val="100000"/>
                        </a:lnSpc>
                        <a:spcAft>
                          <a:spcPts val="0"/>
                        </a:spcAft>
                      </a:pPr>
                      <a:r>
                        <a:rPr lang="en-US" altLang="zh-CN" sz="1600" dirty="0" smtClean="0">
                          <a:effectLst/>
                          <a:latin typeface="Calibri"/>
                          <a:ea typeface="宋体"/>
                          <a:cs typeface="Times New Roman"/>
                        </a:rPr>
                        <a:t>Outcome of</a:t>
                      </a:r>
                      <a:r>
                        <a:rPr lang="en-US" altLang="zh-CN" sz="1600" baseline="0" dirty="0" smtClean="0">
                          <a:effectLst/>
                          <a:latin typeface="Calibri"/>
                          <a:ea typeface="宋体"/>
                          <a:cs typeface="Times New Roman"/>
                        </a:rPr>
                        <a:t> WIS monitoring workshop</a:t>
                      </a:r>
                      <a:endParaRPr lang="zh-CN" sz="1600" dirty="0">
                        <a:effectLst/>
                        <a:latin typeface="Calibri"/>
                        <a:ea typeface="宋体"/>
                        <a:cs typeface="Times New Roman"/>
                      </a:endParaRPr>
                    </a:p>
                  </a:txBody>
                  <a:tcPr marL="57318" marR="57318" marT="0" marB="0"/>
                </a:tc>
              </a:tr>
              <a:tr h="732391">
                <a:tc>
                  <a:txBody>
                    <a:bodyPr/>
                    <a:lstStyle/>
                    <a:p>
                      <a:pPr>
                        <a:lnSpc>
                          <a:spcPct val="115000"/>
                        </a:lnSpc>
                        <a:spcAft>
                          <a:spcPts val="1000"/>
                        </a:spcAft>
                      </a:pPr>
                      <a:r>
                        <a:rPr lang="en-GB" sz="1400">
                          <a:effectLst/>
                        </a:rPr>
                        <a:t>ET-WISC/03</a:t>
                      </a:r>
                      <a:endParaRPr lang="zh-CN" sz="1600">
                        <a:effectLst/>
                        <a:latin typeface="Calibri"/>
                        <a:ea typeface="宋体"/>
                        <a:cs typeface="Times New Roman"/>
                      </a:endParaRPr>
                    </a:p>
                  </a:txBody>
                  <a:tcPr marL="57318" marR="57318" marT="0" marB="0"/>
                </a:tc>
                <a:tc>
                  <a:txBody>
                    <a:bodyPr/>
                    <a:lstStyle/>
                    <a:p>
                      <a:pPr>
                        <a:lnSpc>
                          <a:spcPct val="100000"/>
                        </a:lnSpc>
                        <a:spcAft>
                          <a:spcPts val="0"/>
                        </a:spcAft>
                      </a:pPr>
                      <a:r>
                        <a:rPr lang="en-GB" sz="1400" dirty="0">
                          <a:solidFill>
                            <a:srgbClr val="0000FF"/>
                          </a:solidFill>
                          <a:effectLst/>
                        </a:rPr>
                        <a:t>Propose amendments to the Manual on WIS</a:t>
                      </a:r>
                      <a:r>
                        <a:rPr lang="en-GB" sz="1400" dirty="0">
                          <a:effectLst/>
                        </a:rPr>
                        <a:t>. Based on the outcome of TT-GISC, TT-DC, TT-OM, propose amendments to the Manual on WIS, the Guide on WIS and associated informal guidance for enhanced operational arrangements of WIS centres, especially GISCs, to CBS 2014.</a:t>
                      </a:r>
                      <a:endParaRPr lang="zh-CN" sz="1600" dirty="0">
                        <a:effectLst/>
                        <a:latin typeface="Calibri"/>
                        <a:ea typeface="宋体"/>
                        <a:cs typeface="Times New Roman"/>
                      </a:endParaRPr>
                    </a:p>
                  </a:txBody>
                  <a:tcPr marL="57318" marR="57318" marT="0" marB="0"/>
                </a:tc>
                <a:tc>
                  <a:txBody>
                    <a:bodyPr/>
                    <a:lstStyle/>
                    <a:p>
                      <a:pPr>
                        <a:lnSpc>
                          <a:spcPct val="100000"/>
                        </a:lnSpc>
                        <a:spcAft>
                          <a:spcPts val="0"/>
                        </a:spcAft>
                      </a:pPr>
                      <a:r>
                        <a:rPr lang="en-GB" sz="1400" dirty="0">
                          <a:effectLst/>
                        </a:rPr>
                        <a:t>TT-GISC, </a:t>
                      </a:r>
                      <a:endParaRPr lang="zh-CN" sz="1600" dirty="0">
                        <a:effectLst/>
                      </a:endParaRPr>
                    </a:p>
                    <a:p>
                      <a:pPr>
                        <a:lnSpc>
                          <a:spcPct val="100000"/>
                        </a:lnSpc>
                        <a:spcAft>
                          <a:spcPts val="0"/>
                        </a:spcAft>
                      </a:pPr>
                      <a:r>
                        <a:rPr lang="en-GB" sz="1400" dirty="0">
                          <a:effectLst/>
                        </a:rPr>
                        <a:t>TT-DC, </a:t>
                      </a:r>
                      <a:endParaRPr lang="zh-CN" sz="1600" dirty="0">
                        <a:effectLst/>
                      </a:endParaRPr>
                    </a:p>
                    <a:p>
                      <a:pPr>
                        <a:lnSpc>
                          <a:spcPct val="100000"/>
                        </a:lnSpc>
                        <a:spcAft>
                          <a:spcPts val="0"/>
                        </a:spcAft>
                      </a:pPr>
                      <a:r>
                        <a:rPr lang="en-GB" sz="1400" dirty="0">
                          <a:effectLst/>
                        </a:rPr>
                        <a:t>TT-OM</a:t>
                      </a:r>
                      <a:endParaRPr lang="zh-CN" sz="1600" dirty="0">
                        <a:effectLst/>
                        <a:latin typeface="Calibri"/>
                        <a:ea typeface="宋体"/>
                        <a:cs typeface="Times New Roman"/>
                      </a:endParaRPr>
                    </a:p>
                  </a:txBody>
                  <a:tcPr marL="57318" marR="57318" marT="0" marB="0"/>
                </a:tc>
                <a:tc>
                  <a:txBody>
                    <a:bodyPr/>
                    <a:lstStyle/>
                    <a:p>
                      <a:pPr>
                        <a:lnSpc>
                          <a:spcPct val="100000"/>
                        </a:lnSpc>
                        <a:spcAft>
                          <a:spcPts val="1000"/>
                        </a:spcAft>
                      </a:pPr>
                      <a:r>
                        <a:rPr lang="en-US" altLang="zh-CN" sz="1600" dirty="0" smtClean="0">
                          <a:effectLst/>
                          <a:latin typeface="Calibri"/>
                          <a:ea typeface="宋体"/>
                          <a:cs typeface="Times New Roman"/>
                        </a:rPr>
                        <a:t>Draft</a:t>
                      </a:r>
                      <a:endParaRPr lang="zh-CN" sz="1600" dirty="0">
                        <a:effectLst/>
                        <a:latin typeface="Calibri"/>
                        <a:ea typeface="宋体"/>
                        <a:cs typeface="Times New Roman"/>
                      </a:endParaRPr>
                    </a:p>
                  </a:txBody>
                  <a:tcPr marL="57318" marR="57318" marT="0" marB="0"/>
                </a:tc>
              </a:tr>
              <a:tr h="439434">
                <a:tc>
                  <a:txBody>
                    <a:bodyPr/>
                    <a:lstStyle/>
                    <a:p>
                      <a:pPr>
                        <a:lnSpc>
                          <a:spcPct val="115000"/>
                        </a:lnSpc>
                        <a:spcAft>
                          <a:spcPts val="1000"/>
                        </a:spcAft>
                      </a:pPr>
                      <a:r>
                        <a:rPr lang="en-GB" sz="1400">
                          <a:effectLst/>
                        </a:rPr>
                        <a:t>ET-WISC/04</a:t>
                      </a:r>
                      <a:endParaRPr lang="zh-CN" sz="1600">
                        <a:effectLst/>
                        <a:latin typeface="Calibri"/>
                        <a:ea typeface="宋体"/>
                        <a:cs typeface="Times New Roman"/>
                      </a:endParaRPr>
                    </a:p>
                  </a:txBody>
                  <a:tcPr marL="57318" marR="57318" marT="0" marB="0"/>
                </a:tc>
                <a:tc>
                  <a:txBody>
                    <a:bodyPr/>
                    <a:lstStyle/>
                    <a:p>
                      <a:pPr>
                        <a:lnSpc>
                          <a:spcPct val="100000"/>
                        </a:lnSpc>
                        <a:spcAft>
                          <a:spcPts val="1000"/>
                        </a:spcAft>
                      </a:pPr>
                      <a:r>
                        <a:rPr lang="en-GB" sz="1400" dirty="0">
                          <a:solidFill>
                            <a:srgbClr val="0000FF"/>
                          </a:solidFill>
                          <a:effectLst/>
                        </a:rPr>
                        <a:t>Develop a management procedure to deal with the future requests for possible changes of the associations between National Centres and their Principal GISCs and Associated GISCs</a:t>
                      </a:r>
                      <a:endParaRPr lang="zh-CN" sz="1600" dirty="0">
                        <a:solidFill>
                          <a:srgbClr val="0000FF"/>
                        </a:solidFill>
                        <a:effectLst/>
                        <a:latin typeface="Calibri"/>
                        <a:ea typeface="宋体"/>
                        <a:cs typeface="Times New Roman"/>
                      </a:endParaRPr>
                    </a:p>
                  </a:txBody>
                  <a:tcPr marL="57318" marR="57318" marT="0" marB="0"/>
                </a:tc>
                <a:tc>
                  <a:txBody>
                    <a:bodyPr/>
                    <a:lstStyle/>
                    <a:p>
                      <a:pPr>
                        <a:lnSpc>
                          <a:spcPct val="100000"/>
                        </a:lnSpc>
                        <a:spcAft>
                          <a:spcPts val="1000"/>
                        </a:spcAft>
                      </a:pPr>
                      <a:r>
                        <a:rPr lang="en-GB" sz="1400">
                          <a:effectLst/>
                        </a:rPr>
                        <a:t>TT-GISC</a:t>
                      </a:r>
                      <a:endParaRPr lang="zh-CN" sz="1600">
                        <a:effectLst/>
                        <a:latin typeface="Calibri"/>
                        <a:ea typeface="宋体"/>
                        <a:cs typeface="Times New Roman"/>
                      </a:endParaRPr>
                    </a:p>
                  </a:txBody>
                  <a:tcPr marL="57318" marR="57318" marT="0" marB="0"/>
                </a:tc>
                <a:tc>
                  <a:txBody>
                    <a:bodyPr/>
                    <a:lstStyle/>
                    <a:p>
                      <a:pPr>
                        <a:lnSpc>
                          <a:spcPct val="100000"/>
                        </a:lnSpc>
                        <a:spcAft>
                          <a:spcPts val="1000"/>
                        </a:spcAft>
                      </a:pPr>
                      <a:r>
                        <a:rPr lang="en-US" altLang="zh-CN" sz="1600" dirty="0" smtClean="0">
                          <a:effectLst/>
                          <a:latin typeface="Calibri"/>
                          <a:ea typeface="宋体"/>
                          <a:cs typeface="Times New Roman"/>
                        </a:rPr>
                        <a:t>First</a:t>
                      </a:r>
                      <a:r>
                        <a:rPr lang="en-US" altLang="zh-CN" sz="1600" baseline="0" dirty="0" smtClean="0">
                          <a:effectLst/>
                          <a:latin typeface="Calibri"/>
                          <a:ea typeface="宋体"/>
                          <a:cs typeface="Times New Roman"/>
                        </a:rPr>
                        <a:t> draft</a:t>
                      </a:r>
                      <a:endParaRPr lang="zh-CN" sz="1600" dirty="0">
                        <a:effectLst/>
                        <a:latin typeface="Calibri"/>
                        <a:ea typeface="宋体"/>
                        <a:cs typeface="Times New Roman"/>
                      </a:endParaRPr>
                    </a:p>
                  </a:txBody>
                  <a:tcPr marL="57318" marR="57318" marT="0" marB="0"/>
                </a:tc>
              </a:tr>
              <a:tr h="732391">
                <a:tc>
                  <a:txBody>
                    <a:bodyPr/>
                    <a:lstStyle/>
                    <a:p>
                      <a:pPr>
                        <a:lnSpc>
                          <a:spcPct val="115000"/>
                        </a:lnSpc>
                        <a:spcAft>
                          <a:spcPts val="1000"/>
                        </a:spcAft>
                      </a:pPr>
                      <a:r>
                        <a:rPr lang="en-GB" sz="1400" dirty="0">
                          <a:effectLst/>
                        </a:rPr>
                        <a:t>ET-WISC/05</a:t>
                      </a:r>
                      <a:endParaRPr lang="zh-CN" sz="1600" dirty="0">
                        <a:effectLst/>
                        <a:latin typeface="Calibri"/>
                        <a:ea typeface="宋体"/>
                        <a:cs typeface="Times New Roman"/>
                      </a:endParaRPr>
                    </a:p>
                  </a:txBody>
                  <a:tcPr marL="57318" marR="57318" marT="0" marB="0"/>
                </a:tc>
                <a:tc>
                  <a:txBody>
                    <a:bodyPr/>
                    <a:lstStyle/>
                    <a:p>
                      <a:pPr>
                        <a:lnSpc>
                          <a:spcPct val="100000"/>
                        </a:lnSpc>
                        <a:spcAft>
                          <a:spcPts val="0"/>
                        </a:spcAft>
                      </a:pPr>
                      <a:r>
                        <a:rPr lang="en-GB" sz="1400" dirty="0">
                          <a:solidFill>
                            <a:srgbClr val="0000FF"/>
                          </a:solidFill>
                          <a:effectLst/>
                        </a:rPr>
                        <a:t>Development of a WIS Competence Framewo</a:t>
                      </a:r>
                      <a:r>
                        <a:rPr lang="en-GB" sz="1400" dirty="0">
                          <a:effectLst/>
                        </a:rPr>
                        <a:t>rk. Review the outputs of the workshop for the development of WIS competencies and curriculum, which planned in October, 2013, and submit an analysis of Job Tasks, Competencies, Training needs and a draft Curriculum to CBS 2014 together with other OPAG-ISS groups</a:t>
                      </a:r>
                      <a:endParaRPr lang="zh-CN" sz="1600" dirty="0">
                        <a:effectLst/>
                        <a:latin typeface="Calibri"/>
                        <a:ea typeface="宋体"/>
                        <a:cs typeface="Times New Roman"/>
                      </a:endParaRPr>
                    </a:p>
                  </a:txBody>
                  <a:tcPr marL="57318" marR="57318" marT="0" marB="0"/>
                </a:tc>
                <a:tc>
                  <a:txBody>
                    <a:bodyPr/>
                    <a:lstStyle/>
                    <a:p>
                      <a:pPr>
                        <a:lnSpc>
                          <a:spcPct val="100000"/>
                        </a:lnSpc>
                        <a:spcAft>
                          <a:spcPts val="0"/>
                        </a:spcAft>
                      </a:pPr>
                      <a:r>
                        <a:rPr lang="en-GB" sz="1400" dirty="0">
                          <a:effectLst/>
                        </a:rPr>
                        <a:t>Mr Robert Bunge, </a:t>
                      </a:r>
                      <a:endParaRPr lang="zh-CN" sz="1600" dirty="0">
                        <a:effectLst/>
                      </a:endParaRPr>
                    </a:p>
                    <a:p>
                      <a:pPr>
                        <a:lnSpc>
                          <a:spcPct val="100000"/>
                        </a:lnSpc>
                        <a:spcAft>
                          <a:spcPts val="0"/>
                        </a:spcAft>
                      </a:pPr>
                      <a:r>
                        <a:rPr lang="en-GB" sz="1400" dirty="0" err="1">
                          <a:effectLst/>
                        </a:rPr>
                        <a:t>Dr.</a:t>
                      </a:r>
                      <a:r>
                        <a:rPr lang="en-GB" sz="1400" dirty="0">
                          <a:effectLst/>
                        </a:rPr>
                        <a:t> </a:t>
                      </a:r>
                      <a:r>
                        <a:rPr lang="en-GB" sz="1400" dirty="0" err="1">
                          <a:effectLst/>
                        </a:rPr>
                        <a:t>Weiqing</a:t>
                      </a:r>
                      <a:r>
                        <a:rPr lang="en-GB" sz="1400" dirty="0">
                          <a:effectLst/>
                        </a:rPr>
                        <a:t> Qu and </a:t>
                      </a:r>
                      <a:endParaRPr lang="zh-CN" sz="1600" dirty="0">
                        <a:effectLst/>
                      </a:endParaRPr>
                    </a:p>
                    <a:p>
                      <a:pPr>
                        <a:lnSpc>
                          <a:spcPct val="100000"/>
                        </a:lnSpc>
                        <a:spcAft>
                          <a:spcPts val="0"/>
                        </a:spcAft>
                      </a:pPr>
                      <a:r>
                        <a:rPr lang="en-GB" sz="1400" dirty="0" err="1">
                          <a:effectLst/>
                        </a:rPr>
                        <a:t>Dr.</a:t>
                      </a:r>
                      <a:r>
                        <a:rPr lang="en-GB" sz="1400" dirty="0">
                          <a:effectLst/>
                        </a:rPr>
                        <a:t> </a:t>
                      </a:r>
                      <a:r>
                        <a:rPr lang="en-GB" sz="1400" dirty="0" err="1">
                          <a:effectLst/>
                        </a:rPr>
                        <a:t>Sunghoi</a:t>
                      </a:r>
                      <a:r>
                        <a:rPr lang="en-GB" sz="1400" dirty="0">
                          <a:effectLst/>
                        </a:rPr>
                        <a:t> Huh</a:t>
                      </a:r>
                      <a:endParaRPr lang="zh-CN" sz="1600" dirty="0">
                        <a:effectLst/>
                        <a:latin typeface="Calibri"/>
                        <a:ea typeface="宋体"/>
                        <a:cs typeface="Times New Roman"/>
                      </a:endParaRPr>
                    </a:p>
                  </a:txBody>
                  <a:tcPr marL="57318" marR="57318" marT="0" marB="0"/>
                </a:tc>
                <a:tc>
                  <a:txBody>
                    <a:bodyPr/>
                    <a:lstStyle/>
                    <a:p>
                      <a:pPr>
                        <a:lnSpc>
                          <a:spcPct val="100000"/>
                        </a:lnSpc>
                        <a:spcAft>
                          <a:spcPts val="0"/>
                        </a:spcAft>
                      </a:pPr>
                      <a:r>
                        <a:rPr lang="en-US" altLang="zh-CN" sz="1600" dirty="0" smtClean="0">
                          <a:effectLst/>
                          <a:latin typeface="Calibri"/>
                          <a:ea typeface="宋体"/>
                          <a:cs typeface="Times New Roman"/>
                        </a:rPr>
                        <a:t>Output </a:t>
                      </a:r>
                      <a:r>
                        <a:rPr lang="en-US" altLang="zh-CN" sz="1600" dirty="0" smtClean="0">
                          <a:effectLst/>
                          <a:latin typeface="+mn-lt"/>
                          <a:ea typeface="+mn-ea"/>
                          <a:cs typeface="Times New Roman"/>
                        </a:rPr>
                        <a:t>of WIS Competence Training Workshop </a:t>
                      </a:r>
                      <a:endParaRPr lang="zh-CN" sz="1600" dirty="0">
                        <a:effectLst/>
                        <a:latin typeface="Calibri"/>
                        <a:ea typeface="宋体"/>
                        <a:cs typeface="Times New Roman"/>
                      </a:endParaRPr>
                    </a:p>
                  </a:txBody>
                  <a:tcPr marL="57318" marR="57318" marT="0" marB="0"/>
                </a:tc>
              </a:tr>
            </a:tbl>
          </a:graphicData>
        </a:graphic>
      </p:graphicFrame>
    </p:spTree>
    <p:extLst>
      <p:ext uri="{BB962C8B-B14F-4D97-AF65-F5344CB8AC3E}">
        <p14:creationId xmlns:p14="http://schemas.microsoft.com/office/powerpoint/2010/main" val="270987730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77820"/>
            <a:ext cx="9144000" cy="1052736"/>
          </a:xfrm>
        </p:spPr>
        <p:txBody>
          <a:bodyPr>
            <a:noAutofit/>
          </a:bodyPr>
          <a:lstStyle/>
          <a:p>
            <a:pPr marL="0" indent="0" algn="l">
              <a:spcAft>
                <a:spcPts val="1200"/>
              </a:spcAft>
            </a:pPr>
            <a:r>
              <a:rPr lang="en-US" altLang="zh-CN" sz="3200" b="1" dirty="0" smtClean="0"/>
              <a:t>Plans</a:t>
            </a:r>
            <a:endParaRPr lang="en-US" altLang="zh-CN" sz="3200" b="1" dirty="0"/>
          </a:p>
        </p:txBody>
      </p:sp>
      <p:sp>
        <p:nvSpPr>
          <p:cNvPr id="3" name="内容占位符 2"/>
          <p:cNvSpPr>
            <a:spLocks noGrp="1"/>
          </p:cNvSpPr>
          <p:nvPr>
            <p:ph idx="1"/>
          </p:nvPr>
        </p:nvSpPr>
        <p:spPr>
          <a:xfrm>
            <a:off x="0" y="1066379"/>
            <a:ext cx="9144000" cy="5503687"/>
          </a:xfrm>
        </p:spPr>
        <p:txBody>
          <a:bodyPr>
            <a:noAutofit/>
          </a:bodyPr>
          <a:lstStyle/>
          <a:p>
            <a:pPr>
              <a:spcBef>
                <a:spcPts val="600"/>
              </a:spcBef>
              <a:buSzPct val="75000"/>
              <a:buFont typeface="Wingdings" panose="05000000000000000000" pitchFamily="2" charset="2"/>
              <a:buChar char="l"/>
            </a:pPr>
            <a:r>
              <a:rPr lang="en-US" altLang="zh-CN" sz="2000" dirty="0"/>
              <a:t>WIS center audit and review:  GISCs audit,  DCPCs review, periodic assessments of operational GISCs and DCPCs  (</a:t>
            </a:r>
            <a:r>
              <a:rPr lang="en-GB" altLang="zh-CN" sz="2000" b="1" dirty="0"/>
              <a:t>ET-WISC/01</a:t>
            </a:r>
            <a:r>
              <a:rPr lang="en-US" altLang="zh-CN" sz="2000" dirty="0" smtClean="0"/>
              <a:t>)</a:t>
            </a:r>
          </a:p>
          <a:p>
            <a:pPr>
              <a:spcBef>
                <a:spcPts val="600"/>
              </a:spcBef>
              <a:buSzPct val="75000"/>
              <a:buFont typeface="Wingdings" panose="05000000000000000000" pitchFamily="2" charset="2"/>
              <a:buChar char="l"/>
            </a:pPr>
            <a:r>
              <a:rPr lang="en-US" altLang="zh-CN" sz="2000" dirty="0"/>
              <a:t>Review the monitoring requirements , pilot implementation of WIS monitoring in the operational WIS </a:t>
            </a:r>
            <a:r>
              <a:rPr lang="en-US" altLang="zh-CN" sz="2000" dirty="0" err="1"/>
              <a:t>centres</a:t>
            </a:r>
            <a:r>
              <a:rPr lang="en-US" altLang="zh-CN" sz="2000" dirty="0"/>
              <a:t>, </a:t>
            </a:r>
            <a:r>
              <a:rPr lang="en-US" altLang="zh-CN" sz="2000" dirty="0" err="1"/>
              <a:t>analyse</a:t>
            </a:r>
            <a:r>
              <a:rPr lang="en-US" altLang="zh-CN" sz="2000" dirty="0"/>
              <a:t> the implementation status and monitoring results, review the monitoring scheme (</a:t>
            </a:r>
            <a:r>
              <a:rPr lang="en-GB" altLang="zh-CN" sz="2000" b="1" dirty="0"/>
              <a:t>ET-WISC/02</a:t>
            </a:r>
            <a:r>
              <a:rPr lang="en-US" altLang="zh-CN" sz="2000" dirty="0"/>
              <a:t>)</a:t>
            </a:r>
          </a:p>
          <a:p>
            <a:pPr>
              <a:spcBef>
                <a:spcPts val="600"/>
              </a:spcBef>
              <a:buSzPct val="75000"/>
              <a:buFont typeface="Wingdings" panose="05000000000000000000" pitchFamily="2" charset="2"/>
              <a:buChar char="l"/>
            </a:pPr>
            <a:r>
              <a:rPr lang="en-US" altLang="zh-CN" sz="2000" dirty="0" smtClean="0"/>
              <a:t>Continue </a:t>
            </a:r>
            <a:r>
              <a:rPr lang="en-US" altLang="zh-CN" sz="2000" dirty="0"/>
              <a:t>to develop the basic services for GISCs to take the advantage of new information and communication technologies and practices. ( </a:t>
            </a:r>
            <a:r>
              <a:rPr lang="en-GB" altLang="zh-CN" sz="2000" b="1" dirty="0"/>
              <a:t>ET-WISC/03</a:t>
            </a:r>
            <a:r>
              <a:rPr lang="en-US" altLang="zh-CN" sz="2000" dirty="0"/>
              <a:t>)</a:t>
            </a:r>
            <a:endParaRPr lang="en-US" altLang="zh-CN" sz="2000" dirty="0" smtClean="0"/>
          </a:p>
          <a:p>
            <a:pPr>
              <a:spcBef>
                <a:spcPts val="600"/>
              </a:spcBef>
              <a:buSzPct val="75000"/>
              <a:buFont typeface="Wingdings" panose="05000000000000000000" pitchFamily="2" charset="2"/>
              <a:buChar char="l"/>
            </a:pPr>
            <a:r>
              <a:rPr lang="en-US" altLang="zh-CN" sz="2000" dirty="0"/>
              <a:t>Propose amendments to the Manual on WIS, the Guide on WIS and associated informal guidance for enhanced operational arrangements of WIS </a:t>
            </a:r>
            <a:r>
              <a:rPr lang="en-US" altLang="zh-CN" sz="2000" dirty="0" err="1"/>
              <a:t>centres</a:t>
            </a:r>
            <a:r>
              <a:rPr lang="en-US" altLang="zh-CN" sz="2000" dirty="0" smtClean="0"/>
              <a:t>.( </a:t>
            </a:r>
            <a:r>
              <a:rPr lang="en-GB" altLang="zh-CN" sz="2000" b="1" dirty="0" smtClean="0"/>
              <a:t>ET-WISC/03</a:t>
            </a:r>
            <a:r>
              <a:rPr lang="en-US" altLang="zh-CN" sz="2000" dirty="0" smtClean="0"/>
              <a:t>)</a:t>
            </a:r>
            <a:endParaRPr lang="zh-CN" altLang="zh-CN" sz="2000" dirty="0"/>
          </a:p>
          <a:p>
            <a:pPr>
              <a:spcBef>
                <a:spcPts val="600"/>
              </a:spcBef>
              <a:buSzPct val="75000"/>
              <a:buFont typeface="Wingdings" panose="05000000000000000000" pitchFamily="2" charset="2"/>
              <a:buChar char="l"/>
            </a:pPr>
            <a:r>
              <a:rPr lang="en-US" altLang="zh-CN" sz="2000" dirty="0"/>
              <a:t>R</a:t>
            </a:r>
            <a:r>
              <a:rPr lang="en-US" altLang="zh-CN" sz="2000" dirty="0" smtClean="0"/>
              <a:t>eview the </a:t>
            </a:r>
            <a:r>
              <a:rPr lang="en-US" altLang="zh-CN" sz="2000" dirty="0"/>
              <a:t>management procedure to deal with the future requests for possible changes of the associations between National </a:t>
            </a:r>
            <a:r>
              <a:rPr lang="en-US" altLang="zh-CN" sz="2000" dirty="0" err="1"/>
              <a:t>Centres</a:t>
            </a:r>
            <a:r>
              <a:rPr lang="en-US" altLang="zh-CN" sz="2000" dirty="0"/>
              <a:t> and their Principal GISCs and Associated GISCs. </a:t>
            </a:r>
            <a:r>
              <a:rPr lang="en-US" altLang="zh-CN" sz="2000" dirty="0" smtClean="0"/>
              <a:t> (</a:t>
            </a:r>
            <a:r>
              <a:rPr lang="en-GB" altLang="zh-CN" sz="2000" b="1" dirty="0" smtClean="0"/>
              <a:t>ET-WISC/04</a:t>
            </a:r>
            <a:r>
              <a:rPr lang="en-US" altLang="zh-CN" sz="2000" dirty="0" smtClean="0"/>
              <a:t>)</a:t>
            </a:r>
            <a:endParaRPr lang="zh-CN" altLang="zh-CN" sz="2000" dirty="0"/>
          </a:p>
          <a:p>
            <a:pPr>
              <a:spcBef>
                <a:spcPts val="0"/>
              </a:spcBef>
              <a:buSzPct val="75000"/>
              <a:buFont typeface="Wingdings" panose="05000000000000000000" pitchFamily="2" charset="2"/>
              <a:buChar char="l"/>
            </a:pPr>
            <a:endParaRPr lang="en-US" altLang="zh-CN" sz="800" dirty="0"/>
          </a:p>
          <a:p>
            <a:pPr>
              <a:spcBef>
                <a:spcPts val="0"/>
              </a:spcBef>
              <a:buSzPct val="75000"/>
              <a:buFont typeface="Wingdings" panose="05000000000000000000" pitchFamily="2" charset="2"/>
              <a:buChar char="l"/>
            </a:pPr>
            <a:endParaRPr lang="zh-CN" altLang="zh-CN" sz="800" dirty="0"/>
          </a:p>
          <a:p>
            <a:pPr>
              <a:spcBef>
                <a:spcPts val="0"/>
              </a:spcBef>
              <a:spcAft>
                <a:spcPts val="600"/>
              </a:spcAft>
              <a:buSzPct val="75000"/>
              <a:buFont typeface="Wingdings" panose="05000000000000000000" pitchFamily="2" charset="2"/>
              <a:buChar char="l"/>
            </a:pPr>
            <a:r>
              <a:rPr lang="en-US" altLang="zh-CN" sz="2000" dirty="0" smtClean="0"/>
              <a:t>Review </a:t>
            </a:r>
            <a:r>
              <a:rPr lang="en-US" altLang="zh-CN" sz="2000" dirty="0"/>
              <a:t>the outputs of the workshop for the development of WIS competencies and </a:t>
            </a:r>
            <a:r>
              <a:rPr lang="en-US" altLang="zh-CN" sz="2000" dirty="0" smtClean="0"/>
              <a:t>curriculum (</a:t>
            </a:r>
            <a:r>
              <a:rPr lang="en-GB" altLang="zh-CN" sz="2000" b="1" dirty="0" smtClean="0"/>
              <a:t>ET-WISC/05</a:t>
            </a:r>
            <a:r>
              <a:rPr lang="en-GB" altLang="zh-CN" sz="2000" dirty="0" smtClean="0"/>
              <a:t>)</a:t>
            </a:r>
            <a:endParaRPr lang="en-US" altLang="zh-CN" sz="2000" dirty="0" smtClean="0"/>
          </a:p>
          <a:p>
            <a:pPr>
              <a:spcBef>
                <a:spcPts val="600"/>
              </a:spcBef>
              <a:spcAft>
                <a:spcPts val="600"/>
              </a:spcAft>
              <a:buSzPct val="75000"/>
              <a:buFont typeface="Wingdings" panose="05000000000000000000" pitchFamily="2" charset="2"/>
              <a:buChar char="l"/>
            </a:pPr>
            <a:r>
              <a:rPr lang="en-US" altLang="zh-CN" sz="2000" dirty="0" smtClean="0"/>
              <a:t>……</a:t>
            </a:r>
            <a:endParaRPr lang="zh-CN" altLang="zh-CN" sz="2000" dirty="0"/>
          </a:p>
        </p:txBody>
      </p:sp>
    </p:spTree>
    <p:extLst>
      <p:ext uri="{BB962C8B-B14F-4D97-AF65-F5344CB8AC3E}">
        <p14:creationId xmlns:p14="http://schemas.microsoft.com/office/powerpoint/2010/main" val="238776640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95536" y="2420888"/>
            <a:ext cx="8229600" cy="1143000"/>
          </a:xfrm>
        </p:spPr>
        <p:txBody>
          <a:bodyPr>
            <a:normAutofit/>
          </a:bodyPr>
          <a:lstStyle/>
          <a:p>
            <a:pPr algn="l"/>
            <a:r>
              <a:rPr lang="en-US" altLang="zh-CN" dirty="0" smtClean="0"/>
              <a:t>Recommendations</a:t>
            </a:r>
            <a:endParaRPr lang="zh-CN" altLang="en-US" dirty="0"/>
          </a:p>
        </p:txBody>
      </p:sp>
    </p:spTree>
    <p:extLst>
      <p:ext uri="{BB962C8B-B14F-4D97-AF65-F5344CB8AC3E}">
        <p14:creationId xmlns:p14="http://schemas.microsoft.com/office/powerpoint/2010/main" val="357782854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0"/>
            <a:ext cx="8964488" cy="778098"/>
          </a:xfrm>
        </p:spPr>
        <p:txBody>
          <a:bodyPr>
            <a:normAutofit/>
          </a:bodyPr>
          <a:lstStyle/>
          <a:p>
            <a:pPr algn="l"/>
            <a:r>
              <a:rPr lang="en-GB" altLang="zh-CN" sz="4000" dirty="0" smtClean="0">
                <a:latin typeface="Arial" charset="0"/>
                <a:cs typeface="Times New Roman" charset="0"/>
              </a:rPr>
              <a:t>Proposals </a:t>
            </a:r>
            <a:r>
              <a:rPr lang="en-GB" altLang="zh-CN" sz="4000" dirty="0">
                <a:latin typeface="Arial" charset="0"/>
                <a:cs typeface="Times New Roman" charset="0"/>
              </a:rPr>
              <a:t>for CBS</a:t>
            </a:r>
            <a:endParaRPr lang="zh-CN" altLang="en-US" sz="4000" dirty="0"/>
          </a:p>
        </p:txBody>
      </p:sp>
      <p:sp>
        <p:nvSpPr>
          <p:cNvPr id="3" name="内容占位符 2"/>
          <p:cNvSpPr>
            <a:spLocks noGrp="1"/>
          </p:cNvSpPr>
          <p:nvPr>
            <p:ph idx="1"/>
          </p:nvPr>
        </p:nvSpPr>
        <p:spPr>
          <a:xfrm>
            <a:off x="0" y="795783"/>
            <a:ext cx="8964488" cy="5832648"/>
          </a:xfrm>
        </p:spPr>
        <p:txBody>
          <a:bodyPr>
            <a:noAutofit/>
          </a:bodyPr>
          <a:lstStyle/>
          <a:p>
            <a:pPr>
              <a:spcBef>
                <a:spcPts val="0"/>
              </a:spcBef>
            </a:pPr>
            <a:r>
              <a:rPr lang="en-US" altLang="zh-CN" sz="2800" dirty="0" smtClean="0"/>
              <a:t>Proposed </a:t>
            </a:r>
            <a:r>
              <a:rPr lang="en-US" altLang="zh-CN" sz="2800" dirty="0"/>
              <a:t>amendments to </a:t>
            </a:r>
            <a:r>
              <a:rPr lang="en-US" altLang="zh-CN" sz="2800" dirty="0" smtClean="0"/>
              <a:t>Manual on WIS, Guide </a:t>
            </a:r>
            <a:r>
              <a:rPr lang="en-US" altLang="zh-CN" sz="2800" dirty="0"/>
              <a:t>on </a:t>
            </a:r>
            <a:r>
              <a:rPr lang="en-US" altLang="zh-CN" sz="2800" dirty="0" smtClean="0"/>
              <a:t>WIS and informal Guidance </a:t>
            </a:r>
          </a:p>
          <a:p>
            <a:pPr lvl="1">
              <a:spcBef>
                <a:spcPts val="0"/>
              </a:spcBef>
            </a:pPr>
            <a:r>
              <a:rPr lang="en-US" altLang="zh-CN" sz="1600" dirty="0"/>
              <a:t>GISC Registered </a:t>
            </a:r>
            <a:r>
              <a:rPr lang="en-US" altLang="zh-CN" sz="1600" dirty="0" smtClean="0"/>
              <a:t>User (</a:t>
            </a:r>
            <a:r>
              <a:rPr lang="en-GB" altLang="zh-CN" sz="1600" dirty="0" smtClean="0"/>
              <a:t>TT-GISC/2014-Final </a:t>
            </a:r>
            <a:r>
              <a:rPr lang="en-GB" altLang="zh-CN" sz="1600" dirty="0"/>
              <a:t>Report</a:t>
            </a:r>
            <a:r>
              <a:rPr lang="en-US" altLang="zh-CN" sz="1600" dirty="0" smtClean="0"/>
              <a:t>)</a:t>
            </a:r>
          </a:p>
          <a:p>
            <a:pPr lvl="2">
              <a:spcBef>
                <a:spcPts val="0"/>
              </a:spcBef>
            </a:pPr>
            <a:r>
              <a:rPr lang="en-GB" altLang="zh-CN" sz="1200" i="1" dirty="0"/>
              <a:t>In addition, GISCs are encouraged to, where feasible, provide backup for registered GISC users that are not included within the mandatory backup procedures for NCs and DCPCs within the GISCs AMDCN</a:t>
            </a:r>
            <a:r>
              <a:rPr lang="en-GB" altLang="zh-CN" sz="1200" dirty="0"/>
              <a:t>.</a:t>
            </a:r>
            <a:endParaRPr lang="en-US" altLang="zh-CN" sz="1200" dirty="0"/>
          </a:p>
          <a:p>
            <a:pPr lvl="1">
              <a:spcBef>
                <a:spcPts val="0"/>
              </a:spcBef>
            </a:pPr>
            <a:r>
              <a:rPr lang="en-US" altLang="zh-CN" sz="1600" dirty="0" smtClean="0"/>
              <a:t>Procedure </a:t>
            </a:r>
            <a:r>
              <a:rPr lang="en-US" altLang="zh-CN" sz="1600" dirty="0"/>
              <a:t>for changing of principal </a:t>
            </a:r>
            <a:r>
              <a:rPr lang="en-US" altLang="zh-CN" sz="1600" dirty="0" smtClean="0"/>
              <a:t>GISC</a:t>
            </a:r>
          </a:p>
          <a:p>
            <a:pPr lvl="1">
              <a:spcBef>
                <a:spcPts val="0"/>
              </a:spcBef>
            </a:pPr>
            <a:r>
              <a:rPr lang="en-US" altLang="zh-CN" sz="1600" dirty="0"/>
              <a:t>Procedure on rolling review of WIS </a:t>
            </a:r>
            <a:r>
              <a:rPr lang="en-US" altLang="zh-CN" sz="1600" dirty="0" err="1" smtClean="0"/>
              <a:t>centres</a:t>
            </a:r>
            <a:endParaRPr lang="en-US" altLang="zh-CN" sz="1600" dirty="0" smtClean="0"/>
          </a:p>
          <a:p>
            <a:pPr lvl="1">
              <a:spcBef>
                <a:spcPts val="0"/>
              </a:spcBef>
            </a:pPr>
            <a:endParaRPr lang="en-US" altLang="zh-CN" sz="500" dirty="0"/>
          </a:p>
          <a:p>
            <a:pPr lvl="1">
              <a:spcBef>
                <a:spcPts val="0"/>
              </a:spcBef>
            </a:pPr>
            <a:r>
              <a:rPr lang="en-GB" altLang="zh-CN" sz="1600" dirty="0"/>
              <a:t>ET-WISC Guidance on CAP </a:t>
            </a:r>
            <a:r>
              <a:rPr lang="en-GB" altLang="zh-CN" sz="1600" dirty="0" smtClean="0"/>
              <a:t>Support </a:t>
            </a:r>
            <a:r>
              <a:rPr lang="en-US" altLang="zh-CN" sz="1600" dirty="0" smtClean="0"/>
              <a:t>(ET-WISC/2013-Final Report, Annex 6)</a:t>
            </a:r>
          </a:p>
          <a:p>
            <a:pPr lvl="1">
              <a:spcBef>
                <a:spcPts val="0"/>
              </a:spcBef>
            </a:pPr>
            <a:r>
              <a:rPr lang="en-GB" altLang="zh-CN" sz="1600" dirty="0"/>
              <a:t>Guidelines for migrating metadata records from one GISC to another </a:t>
            </a:r>
            <a:r>
              <a:rPr lang="en-GB" altLang="zh-CN" sz="1600" dirty="0" smtClean="0"/>
              <a:t>GISC </a:t>
            </a:r>
            <a:r>
              <a:rPr lang="en-US" altLang="zh-CN" sz="1600" dirty="0"/>
              <a:t>(ET-WISC/2013-Final Report, Annex </a:t>
            </a:r>
            <a:r>
              <a:rPr lang="en-US" altLang="zh-CN" sz="1600" dirty="0" smtClean="0"/>
              <a:t>7)</a:t>
            </a:r>
            <a:endParaRPr lang="en-US" altLang="zh-CN" sz="1600" dirty="0"/>
          </a:p>
          <a:p>
            <a:pPr lvl="1">
              <a:spcBef>
                <a:spcPts val="0"/>
              </a:spcBef>
            </a:pPr>
            <a:r>
              <a:rPr lang="en-GB" altLang="zh-CN" sz="1600" dirty="0" smtClean="0"/>
              <a:t>GISC </a:t>
            </a:r>
            <a:r>
              <a:rPr lang="en-GB" altLang="zh-CN" sz="1600" dirty="0"/>
              <a:t>support to NCs and </a:t>
            </a:r>
            <a:r>
              <a:rPr lang="en-GB" altLang="zh-CN" sz="1600" dirty="0" smtClean="0"/>
              <a:t>DCPCs </a:t>
            </a:r>
            <a:r>
              <a:rPr lang="en-US" altLang="zh-CN" sz="1600" dirty="0"/>
              <a:t>(</a:t>
            </a:r>
            <a:r>
              <a:rPr lang="en-GB" altLang="zh-CN" sz="1600" dirty="0"/>
              <a:t>TT-GISC/2014-Final Report, </a:t>
            </a:r>
            <a:r>
              <a:rPr lang="en-US" altLang="zh-CN" sz="1600" dirty="0"/>
              <a:t>Annex to section </a:t>
            </a:r>
            <a:r>
              <a:rPr lang="en-US" altLang="zh-CN" sz="1600" dirty="0" smtClean="0"/>
              <a:t>9.2</a:t>
            </a:r>
            <a:r>
              <a:rPr lang="en-GB" altLang="zh-CN" sz="1600" dirty="0" smtClean="0"/>
              <a:t>)</a:t>
            </a:r>
          </a:p>
          <a:p>
            <a:pPr lvl="1">
              <a:spcBef>
                <a:spcPts val="0"/>
              </a:spcBef>
            </a:pPr>
            <a:endParaRPr lang="en-GB" altLang="zh-CN" sz="800" dirty="0" smtClean="0"/>
          </a:p>
          <a:p>
            <a:pPr lvl="1">
              <a:spcBef>
                <a:spcPts val="0"/>
              </a:spcBef>
            </a:pPr>
            <a:r>
              <a:rPr lang="en-US" altLang="zh-CN" sz="1600" dirty="0"/>
              <a:t>User registration parameters (</a:t>
            </a:r>
            <a:r>
              <a:rPr lang="en-GB" altLang="zh-CN" sz="1600" dirty="0"/>
              <a:t>TT-GISC/2014-Final Report, Annex 1 to section 8.2)</a:t>
            </a:r>
            <a:endParaRPr lang="en-US" altLang="zh-CN" sz="1600" dirty="0"/>
          </a:p>
          <a:p>
            <a:pPr lvl="1">
              <a:spcBef>
                <a:spcPts val="0"/>
              </a:spcBef>
            </a:pPr>
            <a:r>
              <a:rPr lang="en-US" altLang="zh-CN" sz="1600" dirty="0"/>
              <a:t>Standard procedures of user registration (</a:t>
            </a:r>
            <a:r>
              <a:rPr lang="en-GB" altLang="zh-CN" sz="1600" dirty="0"/>
              <a:t>TT-GISC/2014-Final Report,</a:t>
            </a:r>
            <a:r>
              <a:rPr lang="en-US" altLang="zh-CN" sz="1600" dirty="0"/>
              <a:t> </a:t>
            </a:r>
            <a:r>
              <a:rPr lang="en-GB" altLang="zh-CN" sz="1600" dirty="0"/>
              <a:t>Annex 2 to section 8.2)</a:t>
            </a:r>
            <a:endParaRPr lang="en-US" altLang="zh-CN" sz="1600" dirty="0"/>
          </a:p>
          <a:p>
            <a:pPr lvl="1">
              <a:spcBef>
                <a:spcPts val="0"/>
              </a:spcBef>
            </a:pPr>
            <a:r>
              <a:rPr lang="en-GB" altLang="zh-CN" sz="1600" dirty="0"/>
              <a:t>GISC backup procedures </a:t>
            </a:r>
            <a:r>
              <a:rPr lang="en-US" altLang="zh-CN" sz="1600" dirty="0"/>
              <a:t>(</a:t>
            </a:r>
            <a:r>
              <a:rPr lang="en-GB" altLang="zh-CN" sz="1600" dirty="0"/>
              <a:t>TT-GISC/2014-Final Report, </a:t>
            </a:r>
            <a:r>
              <a:rPr lang="en-US" altLang="zh-CN" sz="1600" dirty="0"/>
              <a:t>Annex to section 9.1</a:t>
            </a:r>
            <a:r>
              <a:rPr lang="en-GB" altLang="zh-CN" sz="1600" dirty="0"/>
              <a:t>)</a:t>
            </a:r>
            <a:endParaRPr lang="en-US" altLang="zh-CN" sz="1600" dirty="0"/>
          </a:p>
          <a:p>
            <a:pPr lvl="1">
              <a:spcBef>
                <a:spcPts val="0"/>
              </a:spcBef>
            </a:pPr>
            <a:r>
              <a:rPr lang="en-US" altLang="zh-CN" sz="1600" dirty="0"/>
              <a:t>GISC communications (</a:t>
            </a:r>
            <a:r>
              <a:rPr lang="en-GB" altLang="zh-CN" sz="1600" dirty="0"/>
              <a:t>TT-GISC/2014-Final Report, </a:t>
            </a:r>
            <a:r>
              <a:rPr lang="en-US" altLang="zh-CN" sz="1600" dirty="0"/>
              <a:t>Annex to section 9.4</a:t>
            </a:r>
            <a:r>
              <a:rPr lang="en-GB" altLang="zh-CN" sz="1600" dirty="0"/>
              <a:t>)</a:t>
            </a:r>
            <a:endParaRPr lang="en-US" altLang="zh-CN" sz="1600" dirty="0"/>
          </a:p>
          <a:p>
            <a:pPr lvl="1">
              <a:spcBef>
                <a:spcPts val="0"/>
              </a:spcBef>
            </a:pPr>
            <a:r>
              <a:rPr lang="en-US" altLang="zh-CN" sz="1600" dirty="0"/>
              <a:t>24h cache file format (</a:t>
            </a:r>
            <a:r>
              <a:rPr lang="en-GB" altLang="zh-CN" sz="1600" dirty="0"/>
              <a:t>ET-WISC/2013-Final Report, </a:t>
            </a:r>
            <a:r>
              <a:rPr lang="en-US" altLang="zh-CN" sz="1600" dirty="0"/>
              <a:t>Annex 11</a:t>
            </a:r>
            <a:r>
              <a:rPr lang="en-GB" altLang="zh-CN" sz="1600" dirty="0"/>
              <a:t>)</a:t>
            </a:r>
            <a:endParaRPr lang="en-US" altLang="zh-CN" sz="1600" dirty="0"/>
          </a:p>
          <a:p>
            <a:pPr lvl="1">
              <a:spcBef>
                <a:spcPts val="0"/>
              </a:spcBef>
            </a:pPr>
            <a:endParaRPr lang="en-US" altLang="zh-CN" sz="100" dirty="0"/>
          </a:p>
        </p:txBody>
      </p:sp>
    </p:spTree>
    <p:extLst>
      <p:ext uri="{BB962C8B-B14F-4D97-AF65-F5344CB8AC3E}">
        <p14:creationId xmlns:p14="http://schemas.microsoft.com/office/powerpoint/2010/main" val="105180961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0"/>
            <a:ext cx="8964488" cy="778098"/>
          </a:xfrm>
        </p:spPr>
        <p:txBody>
          <a:bodyPr>
            <a:normAutofit/>
          </a:bodyPr>
          <a:lstStyle/>
          <a:p>
            <a:pPr algn="l"/>
            <a:r>
              <a:rPr lang="en-GB" altLang="zh-CN" sz="4000" dirty="0" smtClean="0">
                <a:latin typeface="Arial" charset="0"/>
                <a:cs typeface="Times New Roman" charset="0"/>
              </a:rPr>
              <a:t>Proposals </a:t>
            </a:r>
            <a:r>
              <a:rPr lang="en-GB" altLang="zh-CN" sz="4000" dirty="0">
                <a:latin typeface="Arial" charset="0"/>
                <a:cs typeface="Times New Roman" charset="0"/>
              </a:rPr>
              <a:t>for CBS</a:t>
            </a:r>
            <a:endParaRPr lang="zh-CN" altLang="en-US" sz="4000" dirty="0"/>
          </a:p>
        </p:txBody>
      </p:sp>
      <p:sp>
        <p:nvSpPr>
          <p:cNvPr id="3" name="内容占位符 2"/>
          <p:cNvSpPr>
            <a:spLocks noGrp="1"/>
          </p:cNvSpPr>
          <p:nvPr>
            <p:ph idx="1"/>
          </p:nvPr>
        </p:nvSpPr>
        <p:spPr>
          <a:xfrm>
            <a:off x="0" y="795783"/>
            <a:ext cx="9144000" cy="5832648"/>
          </a:xfrm>
        </p:spPr>
        <p:txBody>
          <a:bodyPr>
            <a:noAutofit/>
          </a:bodyPr>
          <a:lstStyle/>
          <a:p>
            <a:pPr lvl="1">
              <a:spcBef>
                <a:spcPts val="0"/>
              </a:spcBef>
            </a:pPr>
            <a:endParaRPr lang="en-US" altLang="zh-CN" sz="100" dirty="0"/>
          </a:p>
          <a:p>
            <a:pPr lvl="1">
              <a:spcBef>
                <a:spcPts val="0"/>
              </a:spcBef>
            </a:pPr>
            <a:endParaRPr lang="en-US" altLang="zh-CN" sz="800" dirty="0" smtClean="0"/>
          </a:p>
          <a:p>
            <a:pPr>
              <a:spcBef>
                <a:spcPts val="0"/>
              </a:spcBef>
            </a:pPr>
            <a:r>
              <a:rPr lang="en-US" altLang="zh-CN" sz="2800" dirty="0" smtClean="0"/>
              <a:t>Proposed </a:t>
            </a:r>
            <a:r>
              <a:rPr lang="en-US" altLang="zh-CN" sz="2800" dirty="0"/>
              <a:t>points </a:t>
            </a:r>
            <a:r>
              <a:rPr lang="en-US" altLang="zh-CN" sz="2800" dirty="0" smtClean="0"/>
              <a:t>for inclusion in the </a:t>
            </a:r>
            <a:r>
              <a:rPr lang="en-US" altLang="zh-CN" sz="2800" dirty="0" smtClean="0"/>
              <a:t>document of </a:t>
            </a:r>
            <a:r>
              <a:rPr lang="en-US" altLang="zh-CN" sz="2800" dirty="0" smtClean="0"/>
              <a:t>CBS 2014</a:t>
            </a:r>
            <a:endParaRPr lang="en-US" altLang="zh-CN" sz="2800" dirty="0"/>
          </a:p>
          <a:p>
            <a:pPr lvl="1">
              <a:spcBef>
                <a:spcPts val="0"/>
              </a:spcBef>
            </a:pPr>
            <a:r>
              <a:rPr lang="en-AU" altLang="zh-CN" sz="1600" dirty="0" smtClean="0"/>
              <a:t>Progress and results </a:t>
            </a:r>
            <a:r>
              <a:rPr lang="en-AU" altLang="zh-CN" sz="1600" dirty="0" smtClean="0"/>
              <a:t>of</a:t>
            </a:r>
            <a:r>
              <a:rPr lang="en-AU" altLang="zh-CN" sz="1600" dirty="0"/>
              <a:t> audits and reviews of existing DCPCs and </a:t>
            </a:r>
            <a:r>
              <a:rPr lang="en-AU" altLang="zh-CN" sz="1600" dirty="0" smtClean="0"/>
              <a:t>GISCs</a:t>
            </a:r>
            <a:r>
              <a:rPr lang="en-AU" altLang="zh-CN" sz="1600" dirty="0" smtClean="0"/>
              <a:t> </a:t>
            </a:r>
            <a:r>
              <a:rPr lang="en-US" altLang="zh-CN" sz="1400" dirty="0" smtClean="0"/>
              <a:t>(</a:t>
            </a:r>
            <a:r>
              <a:rPr lang="en-GB" altLang="zh-CN" sz="1400" dirty="0"/>
              <a:t>TT-CAC/2014-Final Report, section 2 </a:t>
            </a:r>
            <a:r>
              <a:rPr lang="en-GB" altLang="zh-CN" sz="1400" dirty="0" smtClean="0"/>
              <a:t>and 3</a:t>
            </a:r>
            <a:r>
              <a:rPr lang="en-GB" altLang="zh-CN" sz="1600" dirty="0" smtClean="0"/>
              <a:t>)</a:t>
            </a:r>
          </a:p>
          <a:p>
            <a:pPr lvl="1">
              <a:spcBef>
                <a:spcPts val="0"/>
              </a:spcBef>
            </a:pPr>
            <a:r>
              <a:rPr lang="en-GB" altLang="zh-CN" sz="1600" dirty="0" smtClean="0"/>
              <a:t>Summary to </a:t>
            </a:r>
            <a:r>
              <a:rPr lang="en-US" altLang="zh-CN" sz="1600" dirty="0"/>
              <a:t>WIS Monitoring </a:t>
            </a:r>
            <a:r>
              <a:rPr lang="en-US" altLang="zh-CN" sz="1600" dirty="0" smtClean="0"/>
              <a:t>Project (TT-OM report)</a:t>
            </a:r>
            <a:endParaRPr lang="en-GB" altLang="zh-CN" sz="1600" dirty="0" smtClean="0"/>
          </a:p>
          <a:p>
            <a:pPr lvl="1">
              <a:spcBef>
                <a:spcPts val="0"/>
              </a:spcBef>
            </a:pPr>
            <a:r>
              <a:rPr lang="en-US" altLang="zh-CN" sz="1600" dirty="0" smtClean="0"/>
              <a:t>Investigate </a:t>
            </a:r>
            <a:r>
              <a:rPr lang="en-US" altLang="zh-CN" sz="1600" dirty="0" smtClean="0"/>
              <a:t>the potential to support a </a:t>
            </a:r>
            <a:r>
              <a:rPr lang="en-US" altLang="zh-CN" sz="1600" dirty="0" err="1" smtClean="0"/>
              <a:t>secondment</a:t>
            </a:r>
            <a:r>
              <a:rPr lang="en-US" altLang="zh-CN" sz="1600" dirty="0" smtClean="0"/>
              <a:t> from members to migrate WIS demonstration DB, WIS </a:t>
            </a:r>
            <a:r>
              <a:rPr lang="en-US" altLang="zh-CN" sz="1600" dirty="0" err="1" smtClean="0"/>
              <a:t>centre</a:t>
            </a:r>
            <a:r>
              <a:rPr lang="en-US" altLang="zh-CN" sz="1600" dirty="0" smtClean="0"/>
              <a:t> to CPDB </a:t>
            </a:r>
            <a:r>
              <a:rPr lang="en-US" altLang="zh-CN" sz="1400" dirty="0"/>
              <a:t>(</a:t>
            </a:r>
            <a:r>
              <a:rPr lang="en-GB" altLang="zh-CN" sz="1400" dirty="0" smtClean="0"/>
              <a:t>TT-CAC/2014-Final Report, section 2 (TT-CAC database))</a:t>
            </a:r>
            <a:endParaRPr lang="en-US" altLang="zh-CN" sz="1400" dirty="0" smtClean="0"/>
          </a:p>
          <a:p>
            <a:pPr lvl="1">
              <a:spcBef>
                <a:spcPts val="0"/>
              </a:spcBef>
            </a:pPr>
            <a:endParaRPr lang="en-US" altLang="zh-CN" sz="500" dirty="0"/>
          </a:p>
          <a:p>
            <a:pPr lvl="1">
              <a:spcBef>
                <a:spcPts val="0"/>
              </a:spcBef>
            </a:pPr>
            <a:r>
              <a:rPr lang="en-GB" altLang="zh-CN" sz="1600" dirty="0"/>
              <a:t>R</a:t>
            </a:r>
            <a:r>
              <a:rPr lang="en-GB" altLang="zh-CN" sz="1600" dirty="0" smtClean="0"/>
              <a:t>egister </a:t>
            </a:r>
            <a:r>
              <a:rPr lang="en-GB" altLang="zh-CN" sz="1600" dirty="0"/>
              <a:t>WMO as a </a:t>
            </a:r>
            <a:r>
              <a:rPr lang="en-GB" altLang="zh-CN" sz="1600" dirty="0" smtClean="0"/>
              <a:t>DCPC </a:t>
            </a:r>
            <a:r>
              <a:rPr lang="en-US" altLang="zh-CN" sz="1600" dirty="0" smtClean="0"/>
              <a:t> </a:t>
            </a:r>
            <a:r>
              <a:rPr lang="en-US" altLang="zh-CN" sz="1400" dirty="0" smtClean="0"/>
              <a:t>(</a:t>
            </a:r>
            <a:r>
              <a:rPr lang="en-GB" altLang="zh-CN" sz="1400" dirty="0" smtClean="0"/>
              <a:t>TT-GISC/2014-Final Report,  section 10</a:t>
            </a:r>
            <a:r>
              <a:rPr lang="en-GB" altLang="zh-CN" sz="1400" dirty="0" smtClean="0"/>
              <a:t>)</a:t>
            </a:r>
          </a:p>
          <a:p>
            <a:pPr lvl="1">
              <a:spcBef>
                <a:spcPts val="0"/>
              </a:spcBef>
            </a:pPr>
            <a:endParaRPr lang="en-GB" altLang="zh-CN" sz="1600" dirty="0"/>
          </a:p>
          <a:p>
            <a:pPr lvl="1">
              <a:spcBef>
                <a:spcPts val="0"/>
              </a:spcBef>
            </a:pPr>
            <a:r>
              <a:rPr lang="en-US" altLang="zh-CN" sz="1600" dirty="0"/>
              <a:t>Amendments to </a:t>
            </a:r>
            <a:r>
              <a:rPr lang="en-US" altLang="zh-CN" sz="1600" dirty="0" smtClean="0"/>
              <a:t>Manual on WIS,  </a:t>
            </a:r>
            <a:r>
              <a:rPr lang="en-US" altLang="zh-CN" sz="1600" dirty="0"/>
              <a:t>Guide on WIS and informal </a:t>
            </a:r>
            <a:r>
              <a:rPr lang="en-US" altLang="zh-CN" sz="1600" dirty="0" smtClean="0"/>
              <a:t>Guides</a:t>
            </a:r>
            <a:endParaRPr lang="en-US" altLang="zh-CN" sz="1600" dirty="0"/>
          </a:p>
        </p:txBody>
      </p:sp>
    </p:spTree>
    <p:extLst>
      <p:ext uri="{BB962C8B-B14F-4D97-AF65-F5344CB8AC3E}">
        <p14:creationId xmlns:p14="http://schemas.microsoft.com/office/powerpoint/2010/main" val="374062281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ctrTitle"/>
          </p:nvPr>
        </p:nvSpPr>
        <p:spPr/>
        <p:txBody>
          <a:bodyPr/>
          <a:lstStyle/>
          <a:p>
            <a:r>
              <a:rPr lang="en-US" altLang="zh-CN" dirty="0" smtClean="0"/>
              <a:t>Thank you.</a:t>
            </a:r>
            <a:endParaRPr lang="zh-CN" altLang="en-US" dirty="0"/>
          </a:p>
        </p:txBody>
      </p:sp>
    </p:spTree>
    <p:extLst>
      <p:ext uri="{BB962C8B-B14F-4D97-AF65-F5344CB8AC3E}">
        <p14:creationId xmlns:p14="http://schemas.microsoft.com/office/powerpoint/2010/main" val="175445256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1469</TotalTime>
  <Words>3225</Words>
  <Application>Microsoft Office PowerPoint</Application>
  <PresentationFormat>全屏显示(4:3)</PresentationFormat>
  <Paragraphs>289</Paragraphs>
  <Slides>28</Slides>
  <Notes>0</Notes>
  <HiddenSlides>0</HiddenSlides>
  <MMClips>0</MMClips>
  <ScaleCrop>false</ScaleCrop>
  <HeadingPairs>
    <vt:vector size="4" baseType="variant">
      <vt:variant>
        <vt:lpstr>主题</vt:lpstr>
      </vt:variant>
      <vt:variant>
        <vt:i4>1</vt:i4>
      </vt:variant>
      <vt:variant>
        <vt:lpstr>幻灯片标题</vt:lpstr>
      </vt:variant>
      <vt:variant>
        <vt:i4>28</vt:i4>
      </vt:variant>
    </vt:vector>
  </HeadingPairs>
  <TitlesOfParts>
    <vt:vector size="29" baseType="lpstr">
      <vt:lpstr>Office 主题</vt:lpstr>
      <vt:lpstr>ET-WISC Report Li Xiang, CMA</vt:lpstr>
      <vt:lpstr>Outline</vt:lpstr>
      <vt:lpstr>Structure and Task Teams</vt:lpstr>
      <vt:lpstr>ET-WISC - Terms of Reference</vt:lpstr>
      <vt:lpstr>ET-WISC - Membership</vt:lpstr>
      <vt:lpstr>Task Teams</vt:lpstr>
      <vt:lpstr>TT-GISC - Terms of Reference</vt:lpstr>
      <vt:lpstr>TT-GISC - Membership</vt:lpstr>
      <vt:lpstr>TT-DC - Terms of Reference</vt:lpstr>
      <vt:lpstr>TT-DC - Membership</vt:lpstr>
      <vt:lpstr>TT-OM - Terms of Reference</vt:lpstr>
      <vt:lpstr>TT-OM - Membership</vt:lpstr>
      <vt:lpstr>TT-CAC - Terms of Reference</vt:lpstr>
      <vt:lpstr>TT-CAC - Membership</vt:lpstr>
      <vt:lpstr>Activities (2013-2014)</vt:lpstr>
      <vt:lpstr>ET-WISC 2013 meeting  (Beijing, July 2013)</vt:lpstr>
      <vt:lpstr>ET-WISC 2013 meeting  (Beijing, July 2013)</vt:lpstr>
      <vt:lpstr>WIS Competence Training Workshop (Geneva, October 2013)</vt:lpstr>
      <vt:lpstr>TT-GISC meeting  (Toulouse, February 2014)</vt:lpstr>
      <vt:lpstr>TT-CAC meeting  (Melbourne, March  2014)</vt:lpstr>
      <vt:lpstr>TT-CAC meeting  (Melbourne, March  2014)</vt:lpstr>
      <vt:lpstr>Work plan (2014 – 2015 - 2016)</vt:lpstr>
      <vt:lpstr>Progress</vt:lpstr>
      <vt:lpstr>Plans</vt:lpstr>
      <vt:lpstr>Recommendations</vt:lpstr>
      <vt:lpstr>Proposals for CBS</vt:lpstr>
      <vt:lpstr>Proposals for CBS</vt:lpstr>
      <vt:lpstr>Thank you.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ET-WISC Report</dc:title>
  <dc:creator>ibm-001</dc:creator>
  <cp:lastModifiedBy>李湘</cp:lastModifiedBy>
  <cp:revision>134</cp:revision>
  <dcterms:created xsi:type="dcterms:W3CDTF">2014-07-07T06:27:26Z</dcterms:created>
  <dcterms:modified xsi:type="dcterms:W3CDTF">2014-07-08T09:30:34Z</dcterms:modified>
</cp:coreProperties>
</file>