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51" r:id="rId1"/>
    <p:sldMasterId id="2147483650" r:id="rId2"/>
  </p:sldMasterIdLst>
  <p:notesMasterIdLst>
    <p:notesMasterId r:id="rId47"/>
  </p:notesMasterIdLst>
  <p:handoutMasterIdLst>
    <p:handoutMasterId r:id="rId48"/>
  </p:handoutMasterIdLst>
  <p:sldIdLst>
    <p:sldId id="263" r:id="rId3"/>
    <p:sldId id="256" r:id="rId4"/>
    <p:sldId id="291" r:id="rId5"/>
    <p:sldId id="265" r:id="rId6"/>
    <p:sldId id="275" r:id="rId7"/>
    <p:sldId id="264" r:id="rId8"/>
    <p:sldId id="266" r:id="rId9"/>
    <p:sldId id="292" r:id="rId10"/>
    <p:sldId id="267" r:id="rId11"/>
    <p:sldId id="268" r:id="rId12"/>
    <p:sldId id="269" r:id="rId13"/>
    <p:sldId id="293" r:id="rId14"/>
    <p:sldId id="294" r:id="rId15"/>
    <p:sldId id="296" r:id="rId16"/>
    <p:sldId id="297" r:id="rId17"/>
    <p:sldId id="298" r:id="rId18"/>
    <p:sldId id="299" r:id="rId19"/>
    <p:sldId id="270" r:id="rId20"/>
    <p:sldId id="295" r:id="rId21"/>
    <p:sldId id="271" r:id="rId22"/>
    <p:sldId id="272" r:id="rId23"/>
    <p:sldId id="300" r:id="rId24"/>
    <p:sldId id="301" r:id="rId25"/>
    <p:sldId id="273" r:id="rId26"/>
    <p:sldId id="276" r:id="rId27"/>
    <p:sldId id="277" r:id="rId28"/>
    <p:sldId id="278" r:id="rId29"/>
    <p:sldId id="279" r:id="rId30"/>
    <p:sldId id="288" r:id="rId31"/>
    <p:sldId id="289" r:id="rId32"/>
    <p:sldId id="290" r:id="rId33"/>
    <p:sldId id="280" r:id="rId34"/>
    <p:sldId id="285" r:id="rId35"/>
    <p:sldId id="302" r:id="rId36"/>
    <p:sldId id="303" r:id="rId37"/>
    <p:sldId id="304" r:id="rId38"/>
    <p:sldId id="281" r:id="rId39"/>
    <p:sldId id="286" r:id="rId40"/>
    <p:sldId id="282" r:id="rId41"/>
    <p:sldId id="283" r:id="rId42"/>
    <p:sldId id="287" r:id="rId43"/>
    <p:sldId id="284" r:id="rId44"/>
    <p:sldId id="274" r:id="rId45"/>
    <p:sldId id="262" r:id="rId46"/>
  </p:sldIdLst>
  <p:sldSz cx="9144000" cy="6858000" type="screen4x3"/>
  <p:notesSz cx="6858000" cy="9144000"/>
  <p:defaultTextStyle>
    <a:defPPr>
      <a:defRPr lang="en-GB"/>
    </a:defPPr>
    <a:lvl1pPr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1pPr>
    <a:lvl2pPr marL="4572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2pPr>
    <a:lvl3pPr marL="9144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3pPr>
    <a:lvl4pPr marL="13716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4pPr>
    <a:lvl5pPr marL="18288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5pPr>
    <a:lvl6pPr marL="2286000" algn="l" defTabSz="914400" rtl="0" eaLnBrk="1" latinLnBrk="0" hangingPunct="1">
      <a:defRPr sz="2400" kern="1200">
        <a:solidFill>
          <a:schemeClr val="tx1"/>
        </a:solidFill>
        <a:latin typeface="Arial" charset="0"/>
        <a:ea typeface="+mn-ea"/>
        <a:cs typeface="+mn-cs"/>
      </a:defRPr>
    </a:lvl6pPr>
    <a:lvl7pPr marL="2743200" algn="l" defTabSz="914400" rtl="0" eaLnBrk="1" latinLnBrk="0" hangingPunct="1">
      <a:defRPr sz="2400" kern="1200">
        <a:solidFill>
          <a:schemeClr val="tx1"/>
        </a:solidFill>
        <a:latin typeface="Arial" charset="0"/>
        <a:ea typeface="+mn-ea"/>
        <a:cs typeface="+mn-cs"/>
      </a:defRPr>
    </a:lvl7pPr>
    <a:lvl8pPr marL="3200400" algn="l" defTabSz="914400" rtl="0" eaLnBrk="1" latinLnBrk="0" hangingPunct="1">
      <a:defRPr sz="2400" kern="1200">
        <a:solidFill>
          <a:schemeClr val="tx1"/>
        </a:solidFill>
        <a:latin typeface="Arial" charset="0"/>
        <a:ea typeface="+mn-ea"/>
        <a:cs typeface="+mn-cs"/>
      </a:defRPr>
    </a:lvl8pPr>
    <a:lvl9pPr marL="3657600" algn="l" defTabSz="914400" rtl="0" eaLnBrk="1" latinLnBrk="0" hangingPunct="1">
      <a:defRPr sz="24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17" autoAdjust="0"/>
  </p:normalViewPr>
  <p:slideViewPr>
    <p:cSldViewPr>
      <p:cViewPr>
        <p:scale>
          <a:sx n="75" d="100"/>
          <a:sy n="75" d="100"/>
        </p:scale>
        <p:origin x="-1404" y="-78"/>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297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handoutMaster" Target="handoutMasters/handoutMaster1.xml"/><Relationship Id="rId8" Type="http://schemas.openxmlformats.org/officeDocument/2006/relationships/slide" Target="slides/slide6.xml"/><Relationship Id="rId51"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38915"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atin typeface="Times" charset="0"/>
              </a:defRPr>
            </a:lvl1pPr>
          </a:lstStyle>
          <a:p>
            <a:endParaRPr lang="en-US" altLang="en-US"/>
          </a:p>
        </p:txBody>
      </p:sp>
      <p:sp>
        <p:nvSpPr>
          <p:cNvPr id="38916"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38917"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atin typeface="Times" charset="0"/>
              </a:defRPr>
            </a:lvl1pPr>
          </a:lstStyle>
          <a:p>
            <a:fld id="{FC2EFD1F-561F-4C3E-96A1-D382CB12D855}" type="slidenum">
              <a:rPr lang="en-GB" altLang="en-US"/>
              <a:pPr/>
              <a:t>‹#›</a:t>
            </a:fld>
            <a:endParaRPr lang="en-GB" altLang="en-US"/>
          </a:p>
        </p:txBody>
      </p:sp>
    </p:spTree>
    <p:extLst>
      <p:ext uri="{BB962C8B-B14F-4D97-AF65-F5344CB8AC3E}">
        <p14:creationId xmlns:p14="http://schemas.microsoft.com/office/powerpoint/2010/main" val="10138924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614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atin typeface="Times" charset="0"/>
              </a:defRPr>
            </a:lvl1pPr>
          </a:lstStyle>
          <a:p>
            <a:endParaRPr lang="en-US" altLang="en-US"/>
          </a:p>
        </p:txBody>
      </p:sp>
      <p:sp>
        <p:nvSpPr>
          <p:cNvPr id="1024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615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615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atin typeface="Times" charset="0"/>
              </a:defRPr>
            </a:lvl1pPr>
          </a:lstStyle>
          <a:p>
            <a:fld id="{5B646D5B-D828-4086-93A6-FAB251D3B76D}" type="slidenum">
              <a:rPr lang="en-GB" altLang="en-US"/>
              <a:pPr/>
              <a:t>‹#›</a:t>
            </a:fld>
            <a:endParaRPr lang="en-GB" altLang="en-US"/>
          </a:p>
        </p:txBody>
      </p:sp>
    </p:spTree>
    <p:extLst>
      <p:ext uri="{BB962C8B-B14F-4D97-AF65-F5344CB8AC3E}">
        <p14:creationId xmlns:p14="http://schemas.microsoft.com/office/powerpoint/2010/main" val="210881419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charset="0"/>
        <a:ea typeface="+mn-ea"/>
        <a:cs typeface="+mn-cs"/>
      </a:defRPr>
    </a:lvl1pPr>
    <a:lvl2pPr marL="457200" algn="l" rtl="0" eaLnBrk="0" fontAlgn="base" hangingPunct="0">
      <a:spcBef>
        <a:spcPct val="30000"/>
      </a:spcBef>
      <a:spcAft>
        <a:spcPct val="0"/>
      </a:spcAft>
      <a:defRPr sz="1200" kern="1200">
        <a:solidFill>
          <a:schemeClr val="tx1"/>
        </a:solidFill>
        <a:latin typeface="Times" charset="0"/>
        <a:ea typeface="+mn-ea"/>
        <a:cs typeface="+mn-cs"/>
      </a:defRPr>
    </a:lvl2pPr>
    <a:lvl3pPr marL="914400" algn="l" rtl="0" eaLnBrk="0" fontAlgn="base" hangingPunct="0">
      <a:spcBef>
        <a:spcPct val="30000"/>
      </a:spcBef>
      <a:spcAft>
        <a:spcPct val="0"/>
      </a:spcAft>
      <a:defRPr sz="1200" kern="1200">
        <a:solidFill>
          <a:schemeClr val="tx1"/>
        </a:solidFill>
        <a:latin typeface="Times" charset="0"/>
        <a:ea typeface="+mn-ea"/>
        <a:cs typeface="+mn-cs"/>
      </a:defRPr>
    </a:lvl3pPr>
    <a:lvl4pPr marL="1371600" algn="l" rtl="0" eaLnBrk="0" fontAlgn="base" hangingPunct="0">
      <a:spcBef>
        <a:spcPct val="30000"/>
      </a:spcBef>
      <a:spcAft>
        <a:spcPct val="0"/>
      </a:spcAft>
      <a:defRPr sz="1200" kern="1200">
        <a:solidFill>
          <a:schemeClr val="tx1"/>
        </a:solidFill>
        <a:latin typeface="Times" charset="0"/>
        <a:ea typeface="+mn-ea"/>
        <a:cs typeface="+mn-cs"/>
      </a:defRPr>
    </a:lvl4pPr>
    <a:lvl5pPr marL="1828800" algn="l" rtl="0" eaLnBrk="0" fontAlgn="base" hangingPunct="0">
      <a:spcBef>
        <a:spcPct val="30000"/>
      </a:spcBef>
      <a:spcAft>
        <a:spcPct val="0"/>
      </a:spcAft>
      <a:defRPr sz="1200" kern="1200">
        <a:solidFill>
          <a:schemeClr val="tx1"/>
        </a:solidFill>
        <a:latin typeface="Times"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fld id="{3EDD949B-6ADA-465E-9EEE-A75CE1F2C01F}" type="slidenum">
              <a:rPr lang="en-GB" altLang="en-US" sz="1200">
                <a:latin typeface="Times" charset="0"/>
              </a:rPr>
              <a:pPr/>
              <a:t>2</a:t>
            </a:fld>
            <a:endParaRPr lang="en-GB" altLang="en-US" sz="1200">
              <a:latin typeface="Times" charset="0"/>
            </a:endParaRPr>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pic>
        <p:nvPicPr>
          <p:cNvPr id="4" name="Picture 11" descr="wmo_ppt_2012.psd"/>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6" name="Rectangle 3"/>
          <p:cNvSpPr>
            <a:spLocks noGrp="1" noChangeArrowheads="1"/>
          </p:cNvSpPr>
          <p:nvPr>
            <p:ph type="ctrTitle"/>
          </p:nvPr>
        </p:nvSpPr>
        <p:spPr>
          <a:xfrm>
            <a:off x="611188" y="3211513"/>
            <a:ext cx="7921625" cy="1730375"/>
          </a:xfrm>
        </p:spPr>
        <p:txBody>
          <a:bodyPr/>
          <a:lstStyle>
            <a:lvl1pPr algn="ctr">
              <a:defRPr sz="4000" b="0" smtClean="0">
                <a:solidFill>
                  <a:schemeClr val="bg1"/>
                </a:solidFill>
              </a:defRPr>
            </a:lvl1pPr>
          </a:lstStyle>
          <a:p>
            <a:pPr lvl="0"/>
            <a:r>
              <a:rPr lang="en-US" noProof="0" smtClean="0"/>
              <a:t>Click to edit Master title style</a:t>
            </a:r>
            <a:endParaRPr lang="en-GB" noProof="0" smtClean="0"/>
          </a:p>
        </p:txBody>
      </p:sp>
      <p:sp>
        <p:nvSpPr>
          <p:cNvPr id="38917" name="Rectangle 4"/>
          <p:cNvSpPr>
            <a:spLocks noGrp="1" noChangeArrowheads="1"/>
          </p:cNvSpPr>
          <p:nvPr>
            <p:ph type="subTitle" idx="1"/>
          </p:nvPr>
        </p:nvSpPr>
        <p:spPr>
          <a:xfrm>
            <a:off x="611188" y="5106988"/>
            <a:ext cx="7921625" cy="914400"/>
          </a:xfrm>
        </p:spPr>
        <p:txBody>
          <a:bodyPr/>
          <a:lstStyle>
            <a:lvl1pPr marL="0" indent="0" algn="ctr">
              <a:buFont typeface="Wingdings" pitchFamily="2" charset="2"/>
              <a:buNone/>
              <a:defRPr smtClean="0">
                <a:solidFill>
                  <a:schemeClr val="bg1"/>
                </a:solidFill>
              </a:defRPr>
            </a:lvl1pPr>
          </a:lstStyle>
          <a:p>
            <a:pPr lvl="0"/>
            <a:r>
              <a:rPr lang="en-US" noProof="0" smtClean="0"/>
              <a:t>Click to edit Master subtitle style</a:t>
            </a:r>
            <a:endParaRPr lang="en-GB" noProof="0" smtClean="0"/>
          </a:p>
        </p:txBody>
      </p:sp>
      <p:sp>
        <p:nvSpPr>
          <p:cNvPr id="5" name="Rectangle 6"/>
          <p:cNvSpPr>
            <a:spLocks noGrp="1" noChangeArrowheads="1"/>
          </p:cNvSpPr>
          <p:nvPr>
            <p:ph type="ftr" sz="quarter" idx="10"/>
          </p:nvPr>
        </p:nvSpPr>
        <p:spPr>
          <a:xfrm>
            <a:off x="2843213" y="6467475"/>
            <a:ext cx="2520950" cy="331788"/>
          </a:xfrm>
        </p:spPr>
        <p:txBody>
          <a:bodyPr/>
          <a:lstStyle>
            <a:lvl1pPr>
              <a:defRPr smtClean="0"/>
            </a:lvl1pPr>
          </a:lstStyle>
          <a:p>
            <a:pPr>
              <a:defRPr/>
            </a:pPr>
            <a:r>
              <a:rPr lang="en-GB"/>
              <a:t>test footer</a:t>
            </a:r>
          </a:p>
        </p:txBody>
      </p:sp>
      <p:sp>
        <p:nvSpPr>
          <p:cNvPr id="6" name="Rectangle 7"/>
          <p:cNvSpPr>
            <a:spLocks noGrp="1" noChangeArrowheads="1"/>
          </p:cNvSpPr>
          <p:nvPr>
            <p:ph type="sldNum" sz="quarter" idx="11"/>
          </p:nvPr>
        </p:nvSpPr>
        <p:spPr>
          <a:xfrm>
            <a:off x="5795963" y="6467475"/>
            <a:ext cx="1152525" cy="331788"/>
          </a:xfrm>
        </p:spPr>
        <p:txBody>
          <a:bodyPr/>
          <a:lstStyle>
            <a:lvl1pPr>
              <a:defRPr/>
            </a:lvl1pPr>
          </a:lstStyle>
          <a:p>
            <a:fld id="{EC294A9C-8C64-48EA-9B05-80347025033A}" type="slidenum">
              <a:rPr lang="en-GB" altLang="en-US"/>
              <a:pPr/>
              <a:t>‹#›</a:t>
            </a:fld>
            <a:endParaRPr lang="en-GB" altLang="en-US"/>
          </a:p>
        </p:txBody>
      </p:sp>
    </p:spTree>
    <p:extLst>
      <p:ext uri="{BB962C8B-B14F-4D97-AF65-F5344CB8AC3E}">
        <p14:creationId xmlns:p14="http://schemas.microsoft.com/office/powerpoint/2010/main" val="1045250191"/>
      </p:ext>
    </p:extLst>
  </p:cSld>
  <p:clrMapOvr>
    <a:masterClrMapping/>
  </p:clrMapOvr>
  <p:transition spd="slow"/>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11" descr="wmo_ppt_2012.psd"/>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03" name="Rectangle 3"/>
          <p:cNvSpPr>
            <a:spLocks noGrp="1" noChangeArrowheads="1"/>
          </p:cNvSpPr>
          <p:nvPr>
            <p:ph type="ctrTitle"/>
          </p:nvPr>
        </p:nvSpPr>
        <p:spPr>
          <a:xfrm>
            <a:off x="1908175" y="260350"/>
            <a:ext cx="6985000" cy="1470025"/>
          </a:xfrm>
        </p:spPr>
        <p:txBody>
          <a:bodyPr/>
          <a:lstStyle>
            <a:lvl1pPr>
              <a:defRPr sz="4000">
                <a:solidFill>
                  <a:schemeClr val="bg1"/>
                </a:solidFill>
              </a:defRPr>
            </a:lvl1pPr>
          </a:lstStyle>
          <a:p>
            <a:pPr lvl="0"/>
            <a:r>
              <a:rPr lang="en-US" noProof="0" smtClean="0"/>
              <a:t>Click to edit Master title style</a:t>
            </a:r>
            <a:endParaRPr lang="en-GB" noProof="0" smtClean="0"/>
          </a:p>
        </p:txBody>
      </p:sp>
      <p:sp>
        <p:nvSpPr>
          <p:cNvPr id="51204" name="Rectangle 4"/>
          <p:cNvSpPr>
            <a:spLocks noGrp="1" noChangeArrowheads="1"/>
          </p:cNvSpPr>
          <p:nvPr>
            <p:ph type="subTitle" idx="1"/>
          </p:nvPr>
        </p:nvSpPr>
        <p:spPr>
          <a:xfrm>
            <a:off x="1908175" y="3405188"/>
            <a:ext cx="6985000" cy="1752600"/>
          </a:xfrm>
        </p:spPr>
        <p:txBody>
          <a:bodyPr/>
          <a:lstStyle>
            <a:lvl1pPr marL="0" indent="0">
              <a:defRPr>
                <a:solidFill>
                  <a:schemeClr val="bg1"/>
                </a:solidFill>
              </a:defRPr>
            </a:lvl1pPr>
          </a:lstStyle>
          <a:p>
            <a:pPr lvl="0"/>
            <a:r>
              <a:rPr lang="en-US" noProof="0" smtClean="0"/>
              <a:t>Click to edit Master subtitle style</a:t>
            </a:r>
            <a:endParaRPr lang="en-GB" noProof="0" smtClean="0"/>
          </a:p>
        </p:txBody>
      </p:sp>
      <p:sp>
        <p:nvSpPr>
          <p:cNvPr id="5" name="Rectangle 6"/>
          <p:cNvSpPr>
            <a:spLocks noGrp="1" noChangeArrowheads="1"/>
          </p:cNvSpPr>
          <p:nvPr>
            <p:ph type="ftr" sz="quarter" idx="10"/>
          </p:nvPr>
        </p:nvSpPr>
        <p:spPr>
          <a:xfrm>
            <a:off x="2843213" y="6467475"/>
            <a:ext cx="2520950" cy="331788"/>
          </a:xfrm>
        </p:spPr>
        <p:txBody>
          <a:bodyPr/>
          <a:lstStyle>
            <a:lvl1pPr>
              <a:defRPr smtClean="0"/>
            </a:lvl1pPr>
          </a:lstStyle>
          <a:p>
            <a:pPr>
              <a:defRPr/>
            </a:pPr>
            <a:r>
              <a:rPr lang="en-GB"/>
              <a:t>test footer</a:t>
            </a:r>
          </a:p>
        </p:txBody>
      </p:sp>
      <p:sp>
        <p:nvSpPr>
          <p:cNvPr id="6" name="Rectangle 7"/>
          <p:cNvSpPr>
            <a:spLocks noGrp="1" noChangeArrowheads="1"/>
          </p:cNvSpPr>
          <p:nvPr>
            <p:ph type="sldNum" sz="quarter" idx="11"/>
          </p:nvPr>
        </p:nvSpPr>
        <p:spPr>
          <a:xfrm>
            <a:off x="5795963" y="6467475"/>
            <a:ext cx="1152525" cy="331788"/>
          </a:xfrm>
        </p:spPr>
        <p:txBody>
          <a:bodyPr/>
          <a:lstStyle>
            <a:lvl1pPr>
              <a:defRPr/>
            </a:lvl1pPr>
          </a:lstStyle>
          <a:p>
            <a:fld id="{8DF94D46-51C4-4A7B-AB0C-7030AC7CFDAF}" type="slidenum">
              <a:rPr lang="en-GB" altLang="en-US"/>
              <a:pPr/>
              <a:t>‹#›</a:t>
            </a:fld>
            <a:endParaRPr lang="en-GB" altLang="en-US"/>
          </a:p>
        </p:txBody>
      </p:sp>
    </p:spTree>
    <p:extLst>
      <p:ext uri="{BB962C8B-B14F-4D97-AF65-F5344CB8AC3E}">
        <p14:creationId xmlns:p14="http://schemas.microsoft.com/office/powerpoint/2010/main" val="15290561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GB"/>
              <a:t>test footer</a:t>
            </a:r>
          </a:p>
        </p:txBody>
      </p:sp>
      <p:sp>
        <p:nvSpPr>
          <p:cNvPr id="5" name="Rectangle 7"/>
          <p:cNvSpPr>
            <a:spLocks noGrp="1" noChangeArrowheads="1"/>
          </p:cNvSpPr>
          <p:nvPr>
            <p:ph type="sldNum" sz="quarter" idx="11"/>
          </p:nvPr>
        </p:nvSpPr>
        <p:spPr>
          <a:ln/>
        </p:spPr>
        <p:txBody>
          <a:bodyPr/>
          <a:lstStyle>
            <a:lvl1pPr>
              <a:defRPr/>
            </a:lvl1pPr>
          </a:lstStyle>
          <a:p>
            <a:fld id="{4FC5B4E0-B61B-4259-A3AF-243E0AE58827}" type="slidenum">
              <a:rPr lang="en-GB" altLang="en-US"/>
              <a:pPr/>
              <a:t>‹#›</a:t>
            </a:fld>
            <a:endParaRPr lang="en-GB" altLang="en-US"/>
          </a:p>
        </p:txBody>
      </p:sp>
    </p:spTree>
    <p:extLst>
      <p:ext uri="{BB962C8B-B14F-4D97-AF65-F5344CB8AC3E}">
        <p14:creationId xmlns:p14="http://schemas.microsoft.com/office/powerpoint/2010/main" val="30369516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ftr" sz="quarter" idx="10"/>
          </p:nvPr>
        </p:nvSpPr>
        <p:spPr>
          <a:ln/>
        </p:spPr>
        <p:txBody>
          <a:bodyPr/>
          <a:lstStyle>
            <a:lvl1pPr>
              <a:defRPr/>
            </a:lvl1pPr>
          </a:lstStyle>
          <a:p>
            <a:pPr>
              <a:defRPr/>
            </a:pPr>
            <a:r>
              <a:rPr lang="en-GB"/>
              <a:t>test footer</a:t>
            </a:r>
          </a:p>
        </p:txBody>
      </p:sp>
      <p:sp>
        <p:nvSpPr>
          <p:cNvPr id="5" name="Rectangle 7"/>
          <p:cNvSpPr>
            <a:spLocks noGrp="1" noChangeArrowheads="1"/>
          </p:cNvSpPr>
          <p:nvPr>
            <p:ph type="sldNum" sz="quarter" idx="11"/>
          </p:nvPr>
        </p:nvSpPr>
        <p:spPr>
          <a:ln/>
        </p:spPr>
        <p:txBody>
          <a:bodyPr/>
          <a:lstStyle>
            <a:lvl1pPr>
              <a:defRPr/>
            </a:lvl1pPr>
          </a:lstStyle>
          <a:p>
            <a:fld id="{F69ED9AF-FC6F-4E82-BD8F-21A0A348FC51}" type="slidenum">
              <a:rPr lang="en-GB" altLang="en-US"/>
              <a:pPr/>
              <a:t>‹#›</a:t>
            </a:fld>
            <a:endParaRPr lang="en-GB" altLang="en-US"/>
          </a:p>
        </p:txBody>
      </p:sp>
    </p:spTree>
    <p:extLst>
      <p:ext uri="{BB962C8B-B14F-4D97-AF65-F5344CB8AC3E}">
        <p14:creationId xmlns:p14="http://schemas.microsoft.com/office/powerpoint/2010/main" val="16405763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403350" y="1412875"/>
            <a:ext cx="3703638" cy="4683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259388" y="1412875"/>
            <a:ext cx="3705225" cy="4683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6"/>
          <p:cNvSpPr>
            <a:spLocks noGrp="1" noChangeArrowheads="1"/>
          </p:cNvSpPr>
          <p:nvPr>
            <p:ph type="ftr" sz="quarter" idx="10"/>
          </p:nvPr>
        </p:nvSpPr>
        <p:spPr>
          <a:ln/>
        </p:spPr>
        <p:txBody>
          <a:bodyPr/>
          <a:lstStyle>
            <a:lvl1pPr>
              <a:defRPr/>
            </a:lvl1pPr>
          </a:lstStyle>
          <a:p>
            <a:pPr>
              <a:defRPr/>
            </a:pPr>
            <a:r>
              <a:rPr lang="en-GB"/>
              <a:t>test footer</a:t>
            </a:r>
          </a:p>
        </p:txBody>
      </p:sp>
      <p:sp>
        <p:nvSpPr>
          <p:cNvPr id="6" name="Rectangle 7"/>
          <p:cNvSpPr>
            <a:spLocks noGrp="1" noChangeArrowheads="1"/>
          </p:cNvSpPr>
          <p:nvPr>
            <p:ph type="sldNum" sz="quarter" idx="11"/>
          </p:nvPr>
        </p:nvSpPr>
        <p:spPr>
          <a:ln/>
        </p:spPr>
        <p:txBody>
          <a:bodyPr/>
          <a:lstStyle>
            <a:lvl1pPr>
              <a:defRPr/>
            </a:lvl1pPr>
          </a:lstStyle>
          <a:p>
            <a:fld id="{4727585C-ABAC-4B9C-94D0-EA1B02690AFF}" type="slidenum">
              <a:rPr lang="en-GB" altLang="en-US"/>
              <a:pPr/>
              <a:t>‹#›</a:t>
            </a:fld>
            <a:endParaRPr lang="en-GB" altLang="en-US"/>
          </a:p>
        </p:txBody>
      </p:sp>
    </p:spTree>
    <p:extLst>
      <p:ext uri="{BB962C8B-B14F-4D97-AF65-F5344CB8AC3E}">
        <p14:creationId xmlns:p14="http://schemas.microsoft.com/office/powerpoint/2010/main" val="16828238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355160" cy="1080120"/>
          </a:xfrm>
        </p:spPr>
        <p:txBody>
          <a:bodyPr/>
          <a:lstStyle>
            <a:lvl1pPr>
              <a:defRPr/>
            </a:lvl1pPr>
          </a:lstStyle>
          <a:p>
            <a:r>
              <a:rPr lang="en-US" smtClean="0"/>
              <a:t>Click to edit Master title style</a:t>
            </a:r>
            <a:endParaRPr lang="en-GB" dirty="0"/>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6"/>
          <p:cNvSpPr>
            <a:spLocks noGrp="1" noChangeArrowheads="1"/>
          </p:cNvSpPr>
          <p:nvPr>
            <p:ph type="ftr" sz="quarter" idx="10"/>
          </p:nvPr>
        </p:nvSpPr>
        <p:spPr>
          <a:ln/>
        </p:spPr>
        <p:txBody>
          <a:bodyPr/>
          <a:lstStyle>
            <a:lvl1pPr>
              <a:defRPr/>
            </a:lvl1pPr>
          </a:lstStyle>
          <a:p>
            <a:pPr>
              <a:defRPr/>
            </a:pPr>
            <a:r>
              <a:rPr lang="en-GB"/>
              <a:t>test footer</a:t>
            </a:r>
          </a:p>
        </p:txBody>
      </p:sp>
      <p:sp>
        <p:nvSpPr>
          <p:cNvPr id="8" name="Rectangle 7"/>
          <p:cNvSpPr>
            <a:spLocks noGrp="1" noChangeArrowheads="1"/>
          </p:cNvSpPr>
          <p:nvPr>
            <p:ph type="sldNum" sz="quarter" idx="11"/>
          </p:nvPr>
        </p:nvSpPr>
        <p:spPr>
          <a:ln/>
        </p:spPr>
        <p:txBody>
          <a:bodyPr/>
          <a:lstStyle>
            <a:lvl1pPr>
              <a:defRPr/>
            </a:lvl1pPr>
          </a:lstStyle>
          <a:p>
            <a:fld id="{91BA6E20-CDA8-455C-916B-C088805D15FB}" type="slidenum">
              <a:rPr lang="en-GB" altLang="en-US"/>
              <a:pPr/>
              <a:t>‹#›</a:t>
            </a:fld>
            <a:endParaRPr lang="en-GB" altLang="en-US"/>
          </a:p>
        </p:txBody>
      </p:sp>
    </p:spTree>
    <p:extLst>
      <p:ext uri="{BB962C8B-B14F-4D97-AF65-F5344CB8AC3E}">
        <p14:creationId xmlns:p14="http://schemas.microsoft.com/office/powerpoint/2010/main" val="10521818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6"/>
          <p:cNvSpPr>
            <a:spLocks noGrp="1" noChangeArrowheads="1"/>
          </p:cNvSpPr>
          <p:nvPr>
            <p:ph type="ftr" sz="quarter" idx="10"/>
          </p:nvPr>
        </p:nvSpPr>
        <p:spPr>
          <a:ln/>
        </p:spPr>
        <p:txBody>
          <a:bodyPr/>
          <a:lstStyle>
            <a:lvl1pPr>
              <a:defRPr/>
            </a:lvl1pPr>
          </a:lstStyle>
          <a:p>
            <a:pPr>
              <a:defRPr/>
            </a:pPr>
            <a:r>
              <a:rPr lang="en-GB"/>
              <a:t>test footer</a:t>
            </a:r>
          </a:p>
        </p:txBody>
      </p:sp>
      <p:sp>
        <p:nvSpPr>
          <p:cNvPr id="4" name="Rectangle 7"/>
          <p:cNvSpPr>
            <a:spLocks noGrp="1" noChangeArrowheads="1"/>
          </p:cNvSpPr>
          <p:nvPr>
            <p:ph type="sldNum" sz="quarter" idx="11"/>
          </p:nvPr>
        </p:nvSpPr>
        <p:spPr>
          <a:ln/>
        </p:spPr>
        <p:txBody>
          <a:bodyPr/>
          <a:lstStyle>
            <a:lvl1pPr>
              <a:defRPr/>
            </a:lvl1pPr>
          </a:lstStyle>
          <a:p>
            <a:fld id="{239C8C6E-DC4D-4ADB-B1A3-71E1766CCA84}" type="slidenum">
              <a:rPr lang="en-GB" altLang="en-US"/>
              <a:pPr/>
              <a:t>‹#›</a:t>
            </a:fld>
            <a:endParaRPr lang="en-GB" altLang="en-US"/>
          </a:p>
        </p:txBody>
      </p:sp>
    </p:spTree>
    <p:extLst>
      <p:ext uri="{BB962C8B-B14F-4D97-AF65-F5344CB8AC3E}">
        <p14:creationId xmlns:p14="http://schemas.microsoft.com/office/powerpoint/2010/main" val="24742879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ftr" sz="quarter" idx="10"/>
          </p:nvPr>
        </p:nvSpPr>
        <p:spPr>
          <a:ln/>
        </p:spPr>
        <p:txBody>
          <a:bodyPr/>
          <a:lstStyle>
            <a:lvl1pPr>
              <a:defRPr/>
            </a:lvl1pPr>
          </a:lstStyle>
          <a:p>
            <a:pPr>
              <a:defRPr/>
            </a:pPr>
            <a:r>
              <a:rPr lang="en-GB"/>
              <a:t>test footer</a:t>
            </a:r>
          </a:p>
        </p:txBody>
      </p:sp>
      <p:sp>
        <p:nvSpPr>
          <p:cNvPr id="3" name="Rectangle 7"/>
          <p:cNvSpPr>
            <a:spLocks noGrp="1" noChangeArrowheads="1"/>
          </p:cNvSpPr>
          <p:nvPr>
            <p:ph type="sldNum" sz="quarter" idx="11"/>
          </p:nvPr>
        </p:nvSpPr>
        <p:spPr>
          <a:ln/>
        </p:spPr>
        <p:txBody>
          <a:bodyPr/>
          <a:lstStyle>
            <a:lvl1pPr>
              <a:defRPr/>
            </a:lvl1pPr>
          </a:lstStyle>
          <a:p>
            <a:fld id="{39D4EA56-4956-461C-8276-458B534D0BBE}" type="slidenum">
              <a:rPr lang="en-GB" altLang="en-US"/>
              <a:pPr/>
              <a:t>‹#›</a:t>
            </a:fld>
            <a:endParaRPr lang="en-GB" altLang="en-US"/>
          </a:p>
        </p:txBody>
      </p:sp>
    </p:spTree>
    <p:extLst>
      <p:ext uri="{BB962C8B-B14F-4D97-AF65-F5344CB8AC3E}">
        <p14:creationId xmlns:p14="http://schemas.microsoft.com/office/powerpoint/2010/main" val="31990210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344816" cy="1008112"/>
          </a:xfrm>
        </p:spPr>
        <p:txBody>
          <a:bodyPr/>
          <a:lstStyle>
            <a:lvl1pPr algn="l">
              <a:defRPr sz="3200" b="0"/>
            </a:lvl1pPr>
          </a:lstStyle>
          <a:p>
            <a:r>
              <a:rPr lang="en-US" smtClean="0"/>
              <a:t>Click to edit Master title style</a:t>
            </a:r>
            <a:endParaRPr lang="en-GB" dirty="0"/>
          </a:p>
        </p:txBody>
      </p:sp>
      <p:sp>
        <p:nvSpPr>
          <p:cNvPr id="3" name="Content Placeholder 2"/>
          <p:cNvSpPr>
            <a:spLocks noGrp="1"/>
          </p:cNvSpPr>
          <p:nvPr>
            <p:ph idx="1"/>
          </p:nvPr>
        </p:nvSpPr>
        <p:spPr>
          <a:xfrm>
            <a:off x="3575050" y="1412776"/>
            <a:ext cx="5111750" cy="47133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pPr>
              <a:defRPr/>
            </a:pPr>
            <a:r>
              <a:rPr lang="en-GB"/>
              <a:t>test footer</a:t>
            </a:r>
          </a:p>
        </p:txBody>
      </p:sp>
      <p:sp>
        <p:nvSpPr>
          <p:cNvPr id="6" name="Rectangle 7"/>
          <p:cNvSpPr>
            <a:spLocks noGrp="1" noChangeArrowheads="1"/>
          </p:cNvSpPr>
          <p:nvPr>
            <p:ph type="sldNum" sz="quarter" idx="11"/>
          </p:nvPr>
        </p:nvSpPr>
        <p:spPr>
          <a:ln/>
        </p:spPr>
        <p:txBody>
          <a:bodyPr/>
          <a:lstStyle>
            <a:lvl1pPr>
              <a:defRPr/>
            </a:lvl1pPr>
          </a:lstStyle>
          <a:p>
            <a:fld id="{B251ED7F-1685-40BD-AB27-C0F663EAEF4D}" type="slidenum">
              <a:rPr lang="en-GB" altLang="en-US"/>
              <a:pPr/>
              <a:t>‹#›</a:t>
            </a:fld>
            <a:endParaRPr lang="en-GB" altLang="en-US"/>
          </a:p>
        </p:txBody>
      </p:sp>
    </p:spTree>
    <p:extLst>
      <p:ext uri="{BB962C8B-B14F-4D97-AF65-F5344CB8AC3E}">
        <p14:creationId xmlns:p14="http://schemas.microsoft.com/office/powerpoint/2010/main" val="2886672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pPr>
              <a:defRPr/>
            </a:pPr>
            <a:r>
              <a:rPr lang="en-GB"/>
              <a:t>test footer</a:t>
            </a:r>
          </a:p>
        </p:txBody>
      </p:sp>
      <p:sp>
        <p:nvSpPr>
          <p:cNvPr id="6" name="Rectangle 7"/>
          <p:cNvSpPr>
            <a:spLocks noGrp="1" noChangeArrowheads="1"/>
          </p:cNvSpPr>
          <p:nvPr>
            <p:ph type="sldNum" sz="quarter" idx="11"/>
          </p:nvPr>
        </p:nvSpPr>
        <p:spPr>
          <a:ln/>
        </p:spPr>
        <p:txBody>
          <a:bodyPr/>
          <a:lstStyle>
            <a:lvl1pPr>
              <a:defRPr/>
            </a:lvl1pPr>
          </a:lstStyle>
          <a:p>
            <a:fld id="{C61173D5-B16F-4FF6-AC95-8BBA4875F561}" type="slidenum">
              <a:rPr lang="en-GB" altLang="en-US"/>
              <a:pPr/>
              <a:t>‹#›</a:t>
            </a:fld>
            <a:endParaRPr lang="en-GB" altLang="en-US"/>
          </a:p>
        </p:txBody>
      </p:sp>
    </p:spTree>
    <p:extLst>
      <p:ext uri="{BB962C8B-B14F-4D97-AF65-F5344CB8AC3E}">
        <p14:creationId xmlns:p14="http://schemas.microsoft.com/office/powerpoint/2010/main" val="20340279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GB"/>
              <a:t>test footer</a:t>
            </a:r>
          </a:p>
        </p:txBody>
      </p:sp>
      <p:sp>
        <p:nvSpPr>
          <p:cNvPr id="5" name="Rectangle 7"/>
          <p:cNvSpPr>
            <a:spLocks noGrp="1" noChangeArrowheads="1"/>
          </p:cNvSpPr>
          <p:nvPr>
            <p:ph type="sldNum" sz="quarter" idx="11"/>
          </p:nvPr>
        </p:nvSpPr>
        <p:spPr>
          <a:ln/>
        </p:spPr>
        <p:txBody>
          <a:bodyPr/>
          <a:lstStyle>
            <a:lvl1pPr>
              <a:defRPr/>
            </a:lvl1pPr>
          </a:lstStyle>
          <a:p>
            <a:fld id="{A401E398-A74E-4638-877F-23DE799662E9}" type="slidenum">
              <a:rPr lang="en-GB" altLang="en-US"/>
              <a:pPr/>
              <a:t>‹#›</a:t>
            </a:fld>
            <a:endParaRPr lang="en-GB" altLang="en-US"/>
          </a:p>
        </p:txBody>
      </p:sp>
    </p:spTree>
    <p:extLst>
      <p:ext uri="{BB962C8B-B14F-4D97-AF65-F5344CB8AC3E}">
        <p14:creationId xmlns:p14="http://schemas.microsoft.com/office/powerpoint/2010/main" val="5577380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75488" y="188913"/>
            <a:ext cx="1889125" cy="590708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403350" y="188913"/>
            <a:ext cx="5519738" cy="59070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GB"/>
              <a:t>test footer</a:t>
            </a:r>
          </a:p>
        </p:txBody>
      </p:sp>
      <p:sp>
        <p:nvSpPr>
          <p:cNvPr id="5" name="Rectangle 7"/>
          <p:cNvSpPr>
            <a:spLocks noGrp="1" noChangeArrowheads="1"/>
          </p:cNvSpPr>
          <p:nvPr>
            <p:ph type="sldNum" sz="quarter" idx="11"/>
          </p:nvPr>
        </p:nvSpPr>
        <p:spPr>
          <a:ln/>
        </p:spPr>
        <p:txBody>
          <a:bodyPr/>
          <a:lstStyle>
            <a:lvl1pPr>
              <a:defRPr/>
            </a:lvl1pPr>
          </a:lstStyle>
          <a:p>
            <a:fld id="{99AEB7A8-A9DE-4A03-810F-2CDFA4811624}" type="slidenum">
              <a:rPr lang="en-GB" altLang="en-US"/>
              <a:pPr/>
              <a:t>‹#›</a:t>
            </a:fld>
            <a:endParaRPr lang="en-GB" altLang="en-US"/>
          </a:p>
        </p:txBody>
      </p:sp>
    </p:spTree>
    <p:extLst>
      <p:ext uri="{BB962C8B-B14F-4D97-AF65-F5344CB8AC3E}">
        <p14:creationId xmlns:p14="http://schemas.microsoft.com/office/powerpoint/2010/main" val="10985070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0825" y="188913"/>
            <a:ext cx="8713788" cy="792162"/>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250825" y="1052513"/>
            <a:ext cx="4279900" cy="48974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83125" y="1052513"/>
            <a:ext cx="4281488" cy="48974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6"/>
          <p:cNvSpPr>
            <a:spLocks noGrp="1" noChangeArrowheads="1"/>
          </p:cNvSpPr>
          <p:nvPr>
            <p:ph type="ftr" sz="quarter" idx="10"/>
          </p:nvPr>
        </p:nvSpPr>
        <p:spPr>
          <a:ln/>
        </p:spPr>
        <p:txBody>
          <a:bodyPr/>
          <a:lstStyle>
            <a:lvl1pPr>
              <a:defRPr/>
            </a:lvl1pPr>
          </a:lstStyle>
          <a:p>
            <a:pPr>
              <a:defRPr/>
            </a:pPr>
            <a:r>
              <a:rPr lang="en-GB"/>
              <a:t>test footer</a:t>
            </a:r>
          </a:p>
        </p:txBody>
      </p:sp>
      <p:sp>
        <p:nvSpPr>
          <p:cNvPr id="6" name="Rectangle 7"/>
          <p:cNvSpPr>
            <a:spLocks noGrp="1" noChangeArrowheads="1"/>
          </p:cNvSpPr>
          <p:nvPr>
            <p:ph type="sldNum" sz="quarter" idx="11"/>
          </p:nvPr>
        </p:nvSpPr>
        <p:spPr>
          <a:ln/>
        </p:spPr>
        <p:txBody>
          <a:bodyPr/>
          <a:lstStyle>
            <a:lvl1pPr>
              <a:defRPr/>
            </a:lvl1pPr>
          </a:lstStyle>
          <a:p>
            <a:fld id="{A321FD44-AED5-48AA-9021-A7DC76BAFB12}" type="slidenum">
              <a:rPr lang="en-GB" altLang="en-US"/>
              <a:pPr/>
              <a:t>‹#›</a:t>
            </a:fld>
            <a:endParaRPr lang="en-GB" altLang="en-US"/>
          </a:p>
        </p:txBody>
      </p:sp>
    </p:spTree>
    <p:extLst>
      <p:ext uri="{BB962C8B-B14F-4D97-AF65-F5344CB8AC3E}">
        <p14:creationId xmlns:p14="http://schemas.microsoft.com/office/powerpoint/2010/main" val="30772283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GB"/>
              <a:t>test footer</a:t>
            </a:r>
          </a:p>
        </p:txBody>
      </p:sp>
      <p:sp>
        <p:nvSpPr>
          <p:cNvPr id="5" name="Rectangle 11"/>
          <p:cNvSpPr>
            <a:spLocks noGrp="1" noChangeArrowheads="1"/>
          </p:cNvSpPr>
          <p:nvPr>
            <p:ph type="sldNum" sz="quarter" idx="11"/>
          </p:nvPr>
        </p:nvSpPr>
        <p:spPr>
          <a:ln/>
        </p:spPr>
        <p:txBody>
          <a:bodyPr/>
          <a:lstStyle>
            <a:lvl1pPr>
              <a:defRPr/>
            </a:lvl1pPr>
          </a:lstStyle>
          <a:p>
            <a:fld id="{8046AF8E-B76A-4B4C-BDB9-40D9CA37A168}" type="slidenum">
              <a:rPr lang="en-GB" altLang="en-US"/>
              <a:pPr/>
              <a:t>‹#›</a:t>
            </a:fld>
            <a:endParaRPr lang="en-GB" altLang="en-US"/>
          </a:p>
        </p:txBody>
      </p:sp>
    </p:spTree>
    <p:extLst>
      <p:ext uri="{BB962C8B-B14F-4D97-AF65-F5344CB8AC3E}">
        <p14:creationId xmlns:p14="http://schemas.microsoft.com/office/powerpoint/2010/main" val="20310236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GB"/>
              <a:t>test footer</a:t>
            </a:r>
          </a:p>
        </p:txBody>
      </p:sp>
      <p:sp>
        <p:nvSpPr>
          <p:cNvPr id="5" name="Rectangle 11"/>
          <p:cNvSpPr>
            <a:spLocks noGrp="1" noChangeArrowheads="1"/>
          </p:cNvSpPr>
          <p:nvPr>
            <p:ph type="sldNum" sz="quarter" idx="11"/>
          </p:nvPr>
        </p:nvSpPr>
        <p:spPr>
          <a:ln/>
        </p:spPr>
        <p:txBody>
          <a:bodyPr/>
          <a:lstStyle>
            <a:lvl1pPr>
              <a:defRPr/>
            </a:lvl1pPr>
          </a:lstStyle>
          <a:p>
            <a:fld id="{4F8825A5-5AB7-4377-AF3D-747348D8893F}" type="slidenum">
              <a:rPr lang="en-GB" altLang="en-US"/>
              <a:pPr/>
              <a:t>‹#›</a:t>
            </a:fld>
            <a:endParaRPr lang="en-GB" altLang="en-US"/>
          </a:p>
        </p:txBody>
      </p:sp>
    </p:spTree>
    <p:extLst>
      <p:ext uri="{BB962C8B-B14F-4D97-AF65-F5344CB8AC3E}">
        <p14:creationId xmlns:p14="http://schemas.microsoft.com/office/powerpoint/2010/main" val="17076340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0"/>
          <p:cNvSpPr>
            <a:spLocks noGrp="1" noChangeArrowheads="1"/>
          </p:cNvSpPr>
          <p:nvPr>
            <p:ph type="ftr" sz="quarter" idx="10"/>
          </p:nvPr>
        </p:nvSpPr>
        <p:spPr>
          <a:ln/>
        </p:spPr>
        <p:txBody>
          <a:bodyPr/>
          <a:lstStyle>
            <a:lvl1pPr>
              <a:defRPr/>
            </a:lvl1pPr>
          </a:lstStyle>
          <a:p>
            <a:pPr>
              <a:defRPr/>
            </a:pPr>
            <a:r>
              <a:rPr lang="en-GB"/>
              <a:t>test footer</a:t>
            </a:r>
          </a:p>
        </p:txBody>
      </p:sp>
      <p:sp>
        <p:nvSpPr>
          <p:cNvPr id="5" name="Rectangle 11"/>
          <p:cNvSpPr>
            <a:spLocks noGrp="1" noChangeArrowheads="1"/>
          </p:cNvSpPr>
          <p:nvPr>
            <p:ph type="sldNum" sz="quarter" idx="11"/>
          </p:nvPr>
        </p:nvSpPr>
        <p:spPr>
          <a:ln/>
        </p:spPr>
        <p:txBody>
          <a:bodyPr/>
          <a:lstStyle>
            <a:lvl1pPr>
              <a:defRPr/>
            </a:lvl1pPr>
          </a:lstStyle>
          <a:p>
            <a:fld id="{9702E817-9F6B-4571-BDA9-2FA61D5498FE}" type="slidenum">
              <a:rPr lang="en-GB" altLang="en-US"/>
              <a:pPr/>
              <a:t>‹#›</a:t>
            </a:fld>
            <a:endParaRPr lang="en-GB" altLang="en-US"/>
          </a:p>
        </p:txBody>
      </p:sp>
    </p:spTree>
    <p:extLst>
      <p:ext uri="{BB962C8B-B14F-4D97-AF65-F5344CB8AC3E}">
        <p14:creationId xmlns:p14="http://schemas.microsoft.com/office/powerpoint/2010/main" val="426075089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79388" y="981075"/>
            <a:ext cx="4316412"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981075"/>
            <a:ext cx="4316413"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10"/>
          <p:cNvSpPr>
            <a:spLocks noGrp="1" noChangeArrowheads="1"/>
          </p:cNvSpPr>
          <p:nvPr>
            <p:ph type="ftr" sz="quarter" idx="10"/>
          </p:nvPr>
        </p:nvSpPr>
        <p:spPr>
          <a:ln/>
        </p:spPr>
        <p:txBody>
          <a:bodyPr/>
          <a:lstStyle>
            <a:lvl1pPr>
              <a:defRPr/>
            </a:lvl1pPr>
          </a:lstStyle>
          <a:p>
            <a:pPr>
              <a:defRPr/>
            </a:pPr>
            <a:r>
              <a:rPr lang="en-GB"/>
              <a:t>test footer</a:t>
            </a:r>
          </a:p>
        </p:txBody>
      </p:sp>
      <p:sp>
        <p:nvSpPr>
          <p:cNvPr id="6" name="Rectangle 11"/>
          <p:cNvSpPr>
            <a:spLocks noGrp="1" noChangeArrowheads="1"/>
          </p:cNvSpPr>
          <p:nvPr>
            <p:ph type="sldNum" sz="quarter" idx="11"/>
          </p:nvPr>
        </p:nvSpPr>
        <p:spPr>
          <a:ln/>
        </p:spPr>
        <p:txBody>
          <a:bodyPr/>
          <a:lstStyle>
            <a:lvl1pPr>
              <a:defRPr/>
            </a:lvl1pPr>
          </a:lstStyle>
          <a:p>
            <a:fld id="{CD685FBC-C2B4-4A47-8F3B-6A40601653DA}" type="slidenum">
              <a:rPr lang="en-GB" altLang="en-US"/>
              <a:pPr/>
              <a:t>‹#›</a:t>
            </a:fld>
            <a:endParaRPr lang="en-GB" altLang="en-US"/>
          </a:p>
        </p:txBody>
      </p:sp>
    </p:spTree>
    <p:extLst>
      <p:ext uri="{BB962C8B-B14F-4D97-AF65-F5344CB8AC3E}">
        <p14:creationId xmlns:p14="http://schemas.microsoft.com/office/powerpoint/2010/main" val="45360430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10"/>
          <p:cNvSpPr>
            <a:spLocks noGrp="1" noChangeArrowheads="1"/>
          </p:cNvSpPr>
          <p:nvPr>
            <p:ph type="ftr" sz="quarter" idx="10"/>
          </p:nvPr>
        </p:nvSpPr>
        <p:spPr>
          <a:ln/>
        </p:spPr>
        <p:txBody>
          <a:bodyPr/>
          <a:lstStyle>
            <a:lvl1pPr>
              <a:defRPr/>
            </a:lvl1pPr>
          </a:lstStyle>
          <a:p>
            <a:pPr>
              <a:defRPr/>
            </a:pPr>
            <a:r>
              <a:rPr lang="en-GB"/>
              <a:t>test footer</a:t>
            </a:r>
          </a:p>
        </p:txBody>
      </p:sp>
      <p:sp>
        <p:nvSpPr>
          <p:cNvPr id="8" name="Rectangle 11"/>
          <p:cNvSpPr>
            <a:spLocks noGrp="1" noChangeArrowheads="1"/>
          </p:cNvSpPr>
          <p:nvPr>
            <p:ph type="sldNum" sz="quarter" idx="11"/>
          </p:nvPr>
        </p:nvSpPr>
        <p:spPr>
          <a:ln/>
        </p:spPr>
        <p:txBody>
          <a:bodyPr/>
          <a:lstStyle>
            <a:lvl1pPr>
              <a:defRPr/>
            </a:lvl1pPr>
          </a:lstStyle>
          <a:p>
            <a:fld id="{3833F045-DEC8-445C-9FF0-2048906B0B42}" type="slidenum">
              <a:rPr lang="en-GB" altLang="en-US"/>
              <a:pPr/>
              <a:t>‹#›</a:t>
            </a:fld>
            <a:endParaRPr lang="en-GB" altLang="en-US"/>
          </a:p>
        </p:txBody>
      </p:sp>
    </p:spTree>
    <p:extLst>
      <p:ext uri="{BB962C8B-B14F-4D97-AF65-F5344CB8AC3E}">
        <p14:creationId xmlns:p14="http://schemas.microsoft.com/office/powerpoint/2010/main" val="112107886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10"/>
          <p:cNvSpPr>
            <a:spLocks noGrp="1" noChangeArrowheads="1"/>
          </p:cNvSpPr>
          <p:nvPr>
            <p:ph type="ftr" sz="quarter" idx="10"/>
          </p:nvPr>
        </p:nvSpPr>
        <p:spPr>
          <a:ln/>
        </p:spPr>
        <p:txBody>
          <a:bodyPr/>
          <a:lstStyle>
            <a:lvl1pPr>
              <a:defRPr/>
            </a:lvl1pPr>
          </a:lstStyle>
          <a:p>
            <a:pPr>
              <a:defRPr/>
            </a:pPr>
            <a:r>
              <a:rPr lang="en-GB"/>
              <a:t>test footer</a:t>
            </a:r>
          </a:p>
        </p:txBody>
      </p:sp>
      <p:sp>
        <p:nvSpPr>
          <p:cNvPr id="4" name="Rectangle 11"/>
          <p:cNvSpPr>
            <a:spLocks noGrp="1" noChangeArrowheads="1"/>
          </p:cNvSpPr>
          <p:nvPr>
            <p:ph type="sldNum" sz="quarter" idx="11"/>
          </p:nvPr>
        </p:nvSpPr>
        <p:spPr>
          <a:ln/>
        </p:spPr>
        <p:txBody>
          <a:bodyPr/>
          <a:lstStyle>
            <a:lvl1pPr>
              <a:defRPr/>
            </a:lvl1pPr>
          </a:lstStyle>
          <a:p>
            <a:fld id="{1C39454B-5D87-4961-BC61-E52CD68E88BC}" type="slidenum">
              <a:rPr lang="en-GB" altLang="en-US"/>
              <a:pPr/>
              <a:t>‹#›</a:t>
            </a:fld>
            <a:endParaRPr lang="en-GB" altLang="en-US"/>
          </a:p>
        </p:txBody>
      </p:sp>
    </p:spTree>
    <p:extLst>
      <p:ext uri="{BB962C8B-B14F-4D97-AF65-F5344CB8AC3E}">
        <p14:creationId xmlns:p14="http://schemas.microsoft.com/office/powerpoint/2010/main" val="58380150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0"/>
          <p:cNvSpPr>
            <a:spLocks noGrp="1" noChangeArrowheads="1"/>
          </p:cNvSpPr>
          <p:nvPr>
            <p:ph type="ftr" sz="quarter" idx="10"/>
          </p:nvPr>
        </p:nvSpPr>
        <p:spPr>
          <a:ln/>
        </p:spPr>
        <p:txBody>
          <a:bodyPr/>
          <a:lstStyle>
            <a:lvl1pPr>
              <a:defRPr/>
            </a:lvl1pPr>
          </a:lstStyle>
          <a:p>
            <a:pPr>
              <a:defRPr/>
            </a:pPr>
            <a:r>
              <a:rPr lang="en-GB"/>
              <a:t>test footer</a:t>
            </a:r>
          </a:p>
        </p:txBody>
      </p:sp>
      <p:sp>
        <p:nvSpPr>
          <p:cNvPr id="3" name="Rectangle 11"/>
          <p:cNvSpPr>
            <a:spLocks noGrp="1" noChangeArrowheads="1"/>
          </p:cNvSpPr>
          <p:nvPr>
            <p:ph type="sldNum" sz="quarter" idx="11"/>
          </p:nvPr>
        </p:nvSpPr>
        <p:spPr>
          <a:ln/>
        </p:spPr>
        <p:txBody>
          <a:bodyPr/>
          <a:lstStyle>
            <a:lvl1pPr>
              <a:defRPr/>
            </a:lvl1pPr>
          </a:lstStyle>
          <a:p>
            <a:fld id="{1F25D408-B955-4E12-8BFC-CCECEF123A7C}" type="slidenum">
              <a:rPr lang="en-GB" altLang="en-US"/>
              <a:pPr/>
              <a:t>‹#›</a:t>
            </a:fld>
            <a:endParaRPr lang="en-GB" altLang="en-US"/>
          </a:p>
        </p:txBody>
      </p:sp>
    </p:spTree>
    <p:extLst>
      <p:ext uri="{BB962C8B-B14F-4D97-AF65-F5344CB8AC3E}">
        <p14:creationId xmlns:p14="http://schemas.microsoft.com/office/powerpoint/2010/main" val="59064969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GB"/>
              <a:t>test footer</a:t>
            </a:r>
          </a:p>
        </p:txBody>
      </p:sp>
      <p:sp>
        <p:nvSpPr>
          <p:cNvPr id="6" name="Rectangle 11"/>
          <p:cNvSpPr>
            <a:spLocks noGrp="1" noChangeArrowheads="1"/>
          </p:cNvSpPr>
          <p:nvPr>
            <p:ph type="sldNum" sz="quarter" idx="11"/>
          </p:nvPr>
        </p:nvSpPr>
        <p:spPr>
          <a:ln/>
        </p:spPr>
        <p:txBody>
          <a:bodyPr/>
          <a:lstStyle>
            <a:lvl1pPr>
              <a:defRPr/>
            </a:lvl1pPr>
          </a:lstStyle>
          <a:p>
            <a:fld id="{C48921C4-2CC2-4543-AA0F-FDD70FC9E491}" type="slidenum">
              <a:rPr lang="en-GB" altLang="en-US"/>
              <a:pPr/>
              <a:t>‹#›</a:t>
            </a:fld>
            <a:endParaRPr lang="en-GB" altLang="en-US"/>
          </a:p>
        </p:txBody>
      </p:sp>
    </p:spTree>
    <p:extLst>
      <p:ext uri="{BB962C8B-B14F-4D97-AF65-F5344CB8AC3E}">
        <p14:creationId xmlns:p14="http://schemas.microsoft.com/office/powerpoint/2010/main" val="19545704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GB"/>
              <a:t>test footer</a:t>
            </a:r>
          </a:p>
        </p:txBody>
      </p:sp>
      <p:sp>
        <p:nvSpPr>
          <p:cNvPr id="6" name="Rectangle 11"/>
          <p:cNvSpPr>
            <a:spLocks noGrp="1" noChangeArrowheads="1"/>
          </p:cNvSpPr>
          <p:nvPr>
            <p:ph type="sldNum" sz="quarter" idx="11"/>
          </p:nvPr>
        </p:nvSpPr>
        <p:spPr>
          <a:ln/>
        </p:spPr>
        <p:txBody>
          <a:bodyPr/>
          <a:lstStyle>
            <a:lvl1pPr>
              <a:defRPr/>
            </a:lvl1pPr>
          </a:lstStyle>
          <a:p>
            <a:fld id="{40A71167-7F2F-49C0-9C4E-1512CF4178B0}" type="slidenum">
              <a:rPr lang="en-GB" altLang="en-US"/>
              <a:pPr/>
              <a:t>‹#›</a:t>
            </a:fld>
            <a:endParaRPr lang="en-GB" altLang="en-US"/>
          </a:p>
        </p:txBody>
      </p:sp>
    </p:spTree>
    <p:extLst>
      <p:ext uri="{BB962C8B-B14F-4D97-AF65-F5344CB8AC3E}">
        <p14:creationId xmlns:p14="http://schemas.microsoft.com/office/powerpoint/2010/main" val="215089537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GB"/>
              <a:t>test footer</a:t>
            </a:r>
          </a:p>
        </p:txBody>
      </p:sp>
      <p:sp>
        <p:nvSpPr>
          <p:cNvPr id="5" name="Rectangle 11"/>
          <p:cNvSpPr>
            <a:spLocks noGrp="1" noChangeArrowheads="1"/>
          </p:cNvSpPr>
          <p:nvPr>
            <p:ph type="sldNum" sz="quarter" idx="11"/>
          </p:nvPr>
        </p:nvSpPr>
        <p:spPr>
          <a:ln/>
        </p:spPr>
        <p:txBody>
          <a:bodyPr/>
          <a:lstStyle>
            <a:lvl1pPr>
              <a:defRPr/>
            </a:lvl1pPr>
          </a:lstStyle>
          <a:p>
            <a:fld id="{A13BB7FD-EA5D-4A92-80F0-036FD67914FF}" type="slidenum">
              <a:rPr lang="en-GB" altLang="en-US"/>
              <a:pPr/>
              <a:t>‹#›</a:t>
            </a:fld>
            <a:endParaRPr lang="en-GB" altLang="en-US"/>
          </a:p>
        </p:txBody>
      </p:sp>
    </p:spTree>
    <p:extLst>
      <p:ext uri="{BB962C8B-B14F-4D97-AF65-F5344CB8AC3E}">
        <p14:creationId xmlns:p14="http://schemas.microsoft.com/office/powerpoint/2010/main" val="356919663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9100" y="188913"/>
            <a:ext cx="2195513" cy="626427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79388" y="188913"/>
            <a:ext cx="6437312" cy="62642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GB"/>
              <a:t>test footer</a:t>
            </a:r>
          </a:p>
        </p:txBody>
      </p:sp>
      <p:sp>
        <p:nvSpPr>
          <p:cNvPr id="5" name="Rectangle 11"/>
          <p:cNvSpPr>
            <a:spLocks noGrp="1" noChangeArrowheads="1"/>
          </p:cNvSpPr>
          <p:nvPr>
            <p:ph type="sldNum" sz="quarter" idx="11"/>
          </p:nvPr>
        </p:nvSpPr>
        <p:spPr>
          <a:ln/>
        </p:spPr>
        <p:txBody>
          <a:bodyPr/>
          <a:lstStyle>
            <a:lvl1pPr>
              <a:defRPr/>
            </a:lvl1pPr>
          </a:lstStyle>
          <a:p>
            <a:fld id="{7DCAC56C-2D52-4CFD-A0BB-663532A08772}" type="slidenum">
              <a:rPr lang="en-GB" altLang="en-US"/>
              <a:pPr/>
              <a:t>‹#›</a:t>
            </a:fld>
            <a:endParaRPr lang="en-GB" altLang="en-US"/>
          </a:p>
        </p:txBody>
      </p:sp>
    </p:spTree>
    <p:extLst>
      <p:ext uri="{BB962C8B-B14F-4D97-AF65-F5344CB8AC3E}">
        <p14:creationId xmlns:p14="http://schemas.microsoft.com/office/powerpoint/2010/main" val="5570603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image" Target="../media/image3.jpe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3" descr="wmo_ppt_2012.jpg"/>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3"/>
          <p:cNvSpPr>
            <a:spLocks noGrp="1" noChangeArrowheads="1"/>
          </p:cNvSpPr>
          <p:nvPr>
            <p:ph type="title"/>
          </p:nvPr>
        </p:nvSpPr>
        <p:spPr bwMode="auto">
          <a:xfrm>
            <a:off x="250825" y="188913"/>
            <a:ext cx="8713788"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8" name="Rectangle 4"/>
          <p:cNvSpPr>
            <a:spLocks noGrp="1" noChangeArrowheads="1"/>
          </p:cNvSpPr>
          <p:nvPr>
            <p:ph type="body" idx="1"/>
          </p:nvPr>
        </p:nvSpPr>
        <p:spPr bwMode="auto">
          <a:xfrm>
            <a:off x="250825" y="1052513"/>
            <a:ext cx="8713788" cy="489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0"/>
            <a:r>
              <a:rPr lang="en-GB" altLang="en-US" smtClean="0"/>
              <a:t>First level</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24582" name="Rectangle 6"/>
          <p:cNvSpPr>
            <a:spLocks noGrp="1" noChangeArrowheads="1"/>
          </p:cNvSpPr>
          <p:nvPr>
            <p:ph type="ftr" sz="quarter" idx="3"/>
          </p:nvPr>
        </p:nvSpPr>
        <p:spPr bwMode="auto">
          <a:xfrm>
            <a:off x="1042988" y="6453188"/>
            <a:ext cx="4465637"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smtClean="0"/>
            </a:lvl1pPr>
          </a:lstStyle>
          <a:p>
            <a:pPr>
              <a:defRPr/>
            </a:pPr>
            <a:r>
              <a:rPr lang="en-GB"/>
              <a:t>test footer</a:t>
            </a:r>
          </a:p>
        </p:txBody>
      </p:sp>
      <p:sp>
        <p:nvSpPr>
          <p:cNvPr id="24583" name="Rectangle 7"/>
          <p:cNvSpPr>
            <a:spLocks noGrp="1" noChangeArrowheads="1"/>
          </p:cNvSpPr>
          <p:nvPr>
            <p:ph type="sldNum" sz="quarter" idx="4"/>
          </p:nvPr>
        </p:nvSpPr>
        <p:spPr bwMode="auto">
          <a:xfrm>
            <a:off x="5867400" y="6478588"/>
            <a:ext cx="115252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vl1pPr>
          </a:lstStyle>
          <a:p>
            <a:fld id="{08511053-2C4D-45FF-851B-A5791203E235}"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3723" r:id="rId1"/>
    <p:sldLayoutId id="2147483724"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 id="2147483710" r:id="rId12"/>
    <p:sldLayoutId id="2147483711" r:id="rId13"/>
  </p:sldLayoutIdLst>
  <p:hf hdr="0" ftr="0" dt="0"/>
  <p:txStyles>
    <p:titleStyle>
      <a:lvl1pPr algn="l" rtl="0" eaLnBrk="1" fontAlgn="base" hangingPunct="1">
        <a:spcBef>
          <a:spcPct val="0"/>
        </a:spcBef>
        <a:spcAft>
          <a:spcPct val="0"/>
        </a:spcAft>
        <a:defRPr sz="3000" b="1">
          <a:solidFill>
            <a:schemeClr val="tx2"/>
          </a:solidFill>
          <a:latin typeface="Arial" charset="0"/>
          <a:ea typeface="+mj-ea"/>
          <a:cs typeface="+mj-cs"/>
        </a:defRPr>
      </a:lvl1pPr>
      <a:lvl2pPr algn="l" rtl="0" eaLnBrk="1" fontAlgn="base" hangingPunct="1">
        <a:spcBef>
          <a:spcPct val="0"/>
        </a:spcBef>
        <a:spcAft>
          <a:spcPct val="0"/>
        </a:spcAft>
        <a:defRPr sz="3000" b="1">
          <a:solidFill>
            <a:schemeClr val="tx2"/>
          </a:solidFill>
          <a:latin typeface="Arial" charset="0"/>
        </a:defRPr>
      </a:lvl2pPr>
      <a:lvl3pPr algn="l" rtl="0" eaLnBrk="1" fontAlgn="base" hangingPunct="1">
        <a:spcBef>
          <a:spcPct val="0"/>
        </a:spcBef>
        <a:spcAft>
          <a:spcPct val="0"/>
        </a:spcAft>
        <a:defRPr sz="3000" b="1">
          <a:solidFill>
            <a:schemeClr val="tx2"/>
          </a:solidFill>
          <a:latin typeface="Arial" charset="0"/>
        </a:defRPr>
      </a:lvl3pPr>
      <a:lvl4pPr algn="l" rtl="0" eaLnBrk="1" fontAlgn="base" hangingPunct="1">
        <a:spcBef>
          <a:spcPct val="0"/>
        </a:spcBef>
        <a:spcAft>
          <a:spcPct val="0"/>
        </a:spcAft>
        <a:defRPr sz="3000" b="1">
          <a:solidFill>
            <a:schemeClr val="tx2"/>
          </a:solidFill>
          <a:latin typeface="Arial" charset="0"/>
        </a:defRPr>
      </a:lvl4pPr>
      <a:lvl5pPr algn="l" rtl="0" eaLnBrk="1" fontAlgn="base" hangingPunct="1">
        <a:spcBef>
          <a:spcPct val="0"/>
        </a:spcBef>
        <a:spcAft>
          <a:spcPct val="0"/>
        </a:spcAft>
        <a:defRPr sz="3000" b="1">
          <a:solidFill>
            <a:schemeClr val="tx2"/>
          </a:solidFill>
          <a:latin typeface="Arial" charset="0"/>
        </a:defRPr>
      </a:lvl5pPr>
      <a:lvl6pPr marL="457200" algn="l" rtl="0" eaLnBrk="1" fontAlgn="base" hangingPunct="1">
        <a:spcBef>
          <a:spcPct val="0"/>
        </a:spcBef>
        <a:spcAft>
          <a:spcPct val="0"/>
        </a:spcAft>
        <a:defRPr sz="3200">
          <a:solidFill>
            <a:schemeClr val="tx2"/>
          </a:solidFill>
          <a:latin typeface="Arial Narrow" pitchFamily="34" charset="0"/>
        </a:defRPr>
      </a:lvl6pPr>
      <a:lvl7pPr marL="914400" algn="l" rtl="0" eaLnBrk="1" fontAlgn="base" hangingPunct="1">
        <a:spcBef>
          <a:spcPct val="0"/>
        </a:spcBef>
        <a:spcAft>
          <a:spcPct val="0"/>
        </a:spcAft>
        <a:defRPr sz="3200">
          <a:solidFill>
            <a:schemeClr val="tx2"/>
          </a:solidFill>
          <a:latin typeface="Arial Narrow" pitchFamily="34" charset="0"/>
        </a:defRPr>
      </a:lvl7pPr>
      <a:lvl8pPr marL="1371600" algn="l" rtl="0" eaLnBrk="1" fontAlgn="base" hangingPunct="1">
        <a:spcBef>
          <a:spcPct val="0"/>
        </a:spcBef>
        <a:spcAft>
          <a:spcPct val="0"/>
        </a:spcAft>
        <a:defRPr sz="3200">
          <a:solidFill>
            <a:schemeClr val="tx2"/>
          </a:solidFill>
          <a:latin typeface="Arial Narrow" pitchFamily="34" charset="0"/>
        </a:defRPr>
      </a:lvl8pPr>
      <a:lvl9pPr marL="1828800" algn="l" rtl="0" eaLnBrk="1" fontAlgn="base" hangingPunct="1">
        <a:spcBef>
          <a:spcPct val="0"/>
        </a:spcBef>
        <a:spcAft>
          <a:spcPct val="0"/>
        </a:spcAft>
        <a:defRPr sz="3200">
          <a:solidFill>
            <a:schemeClr val="tx2"/>
          </a:solidFill>
          <a:latin typeface="Arial Narrow" pitchFamily="34" charset="0"/>
        </a:defRPr>
      </a:lvl9pPr>
    </p:titleStyle>
    <p:body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50" name="Picture 3" descr="wmo_ppt_2012_last.jpg"/>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Rectangle 8"/>
          <p:cNvSpPr>
            <a:spLocks noGrp="1" noChangeArrowheads="1"/>
          </p:cNvSpPr>
          <p:nvPr>
            <p:ph type="body" idx="1"/>
          </p:nvPr>
        </p:nvSpPr>
        <p:spPr bwMode="auto">
          <a:xfrm>
            <a:off x="179388" y="4365625"/>
            <a:ext cx="8785225"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smtClean="0"/>
              <a:t>This space can be used for contact information</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9226" name="Rectangle 10"/>
          <p:cNvSpPr>
            <a:spLocks noGrp="1" noChangeArrowheads="1"/>
          </p:cNvSpPr>
          <p:nvPr>
            <p:ph type="ftr" sz="quarter" idx="3"/>
          </p:nvPr>
        </p:nvSpPr>
        <p:spPr bwMode="auto">
          <a:xfrm>
            <a:off x="2484438" y="6462713"/>
            <a:ext cx="244792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smtClean="0"/>
            </a:lvl1pPr>
          </a:lstStyle>
          <a:p>
            <a:pPr>
              <a:defRPr/>
            </a:pPr>
            <a:r>
              <a:rPr lang="en-GB"/>
              <a:t>test footer</a:t>
            </a:r>
          </a:p>
        </p:txBody>
      </p:sp>
      <p:sp>
        <p:nvSpPr>
          <p:cNvPr id="9227" name="Rectangle 11"/>
          <p:cNvSpPr>
            <a:spLocks noGrp="1" noChangeArrowheads="1"/>
          </p:cNvSpPr>
          <p:nvPr>
            <p:ph type="sldNum" sz="quarter" idx="4"/>
          </p:nvPr>
        </p:nvSpPr>
        <p:spPr bwMode="auto">
          <a:xfrm>
            <a:off x="5148263" y="6462713"/>
            <a:ext cx="1905000"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vl1pPr>
          </a:lstStyle>
          <a:p>
            <a:fld id="{F18803F5-A495-4A90-AA0A-F168D8F84A82}" type="slidenum">
              <a:rPr lang="en-GB" altLang="en-US"/>
              <a:pPr/>
              <a:t>‹#›</a:t>
            </a:fld>
            <a:endParaRPr lang="en-GB" altLang="en-US"/>
          </a:p>
        </p:txBody>
      </p:sp>
      <p:sp>
        <p:nvSpPr>
          <p:cNvPr id="2054" name="Rectangle 13"/>
          <p:cNvSpPr>
            <a:spLocks noGrp="1" noChangeArrowheads="1"/>
          </p:cNvSpPr>
          <p:nvPr>
            <p:ph type="title"/>
          </p:nvPr>
        </p:nvSpPr>
        <p:spPr bwMode="auto">
          <a:xfrm>
            <a:off x="250825" y="3573463"/>
            <a:ext cx="8713788"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smtClean="0"/>
              <a:t>Thank you for your attention</a:t>
            </a:r>
          </a:p>
        </p:txBody>
      </p:sp>
      <p:sp>
        <p:nvSpPr>
          <p:cNvPr id="2055" name="Title 9"/>
          <p:cNvSpPr txBox="1">
            <a:spLocks/>
          </p:cNvSpPr>
          <p:nvPr/>
        </p:nvSpPr>
        <p:spPr bwMode="auto">
          <a:xfrm>
            <a:off x="117475" y="6380163"/>
            <a:ext cx="1141413"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defRPr sz="2400">
                <a:solidFill>
                  <a:schemeClr val="tx1"/>
                </a:solidFill>
                <a:latin typeface="Arial" charset="0"/>
              </a:defRPr>
            </a:lvl1pPr>
            <a:lvl2pPr marL="742950" indent="-285750" defTabSz="457200">
              <a:defRPr sz="2400">
                <a:solidFill>
                  <a:schemeClr val="tx1"/>
                </a:solidFill>
                <a:latin typeface="Arial" charset="0"/>
              </a:defRPr>
            </a:lvl2pPr>
            <a:lvl3pPr marL="1143000" indent="-228600" defTabSz="457200">
              <a:defRPr sz="2400">
                <a:solidFill>
                  <a:schemeClr val="tx1"/>
                </a:solidFill>
                <a:latin typeface="Arial" charset="0"/>
              </a:defRPr>
            </a:lvl3pPr>
            <a:lvl4pPr marL="1600200" indent="-228600" defTabSz="457200">
              <a:defRPr sz="2400">
                <a:solidFill>
                  <a:schemeClr val="tx1"/>
                </a:solidFill>
                <a:latin typeface="Arial" charset="0"/>
              </a:defRPr>
            </a:lvl4pPr>
            <a:lvl5pPr marL="2057400" indent="-228600" defTabSz="457200">
              <a:defRPr sz="2400">
                <a:solidFill>
                  <a:schemeClr val="tx1"/>
                </a:solidFill>
                <a:latin typeface="Arial" charset="0"/>
              </a:defRPr>
            </a:lvl5pPr>
            <a:lvl6pPr marL="25146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pPr algn="l" eaLnBrk="1" hangingPunct="1">
              <a:spcBef>
                <a:spcPct val="0"/>
              </a:spcBef>
              <a:buClrTx/>
              <a:buFontTx/>
              <a:buNone/>
            </a:pPr>
            <a:r>
              <a:rPr lang="en-US" altLang="en-US" sz="1200">
                <a:cs typeface="Arial" charset="0"/>
              </a:rPr>
              <a:t>www.wmo.int</a:t>
            </a:r>
          </a:p>
        </p:txBody>
      </p:sp>
    </p:spTree>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Lst>
  <p:hf hdr="0" ftr="0" dt="0"/>
  <p:txStyles>
    <p:titleStyle>
      <a:lvl1pPr algn="ctr" rtl="0" eaLnBrk="0" fontAlgn="base" hangingPunct="0">
        <a:spcBef>
          <a:spcPct val="0"/>
        </a:spcBef>
        <a:spcAft>
          <a:spcPct val="0"/>
        </a:spcAft>
        <a:defRPr sz="4000">
          <a:solidFill>
            <a:schemeClr val="bg1"/>
          </a:solidFill>
          <a:latin typeface="+mj-lt"/>
          <a:ea typeface="+mj-ea"/>
          <a:cs typeface="+mj-cs"/>
        </a:defRPr>
      </a:lvl1pPr>
      <a:lvl2pPr algn="ctr" rtl="0" eaLnBrk="0" fontAlgn="base" hangingPunct="0">
        <a:spcBef>
          <a:spcPct val="0"/>
        </a:spcBef>
        <a:spcAft>
          <a:spcPct val="0"/>
        </a:spcAft>
        <a:defRPr sz="4000">
          <a:solidFill>
            <a:schemeClr val="bg1"/>
          </a:solidFill>
          <a:latin typeface="Arial Narrow" pitchFamily="34" charset="0"/>
        </a:defRPr>
      </a:lvl2pPr>
      <a:lvl3pPr algn="ctr" rtl="0" eaLnBrk="0" fontAlgn="base" hangingPunct="0">
        <a:spcBef>
          <a:spcPct val="0"/>
        </a:spcBef>
        <a:spcAft>
          <a:spcPct val="0"/>
        </a:spcAft>
        <a:defRPr sz="4000">
          <a:solidFill>
            <a:schemeClr val="bg1"/>
          </a:solidFill>
          <a:latin typeface="Arial Narrow" pitchFamily="34" charset="0"/>
        </a:defRPr>
      </a:lvl3pPr>
      <a:lvl4pPr algn="ctr" rtl="0" eaLnBrk="0" fontAlgn="base" hangingPunct="0">
        <a:spcBef>
          <a:spcPct val="0"/>
        </a:spcBef>
        <a:spcAft>
          <a:spcPct val="0"/>
        </a:spcAft>
        <a:defRPr sz="4000">
          <a:solidFill>
            <a:schemeClr val="bg1"/>
          </a:solidFill>
          <a:latin typeface="Arial Narrow" pitchFamily="34" charset="0"/>
        </a:defRPr>
      </a:lvl4pPr>
      <a:lvl5pPr algn="ctr" rtl="0" eaLnBrk="0" fontAlgn="base" hangingPunct="0">
        <a:spcBef>
          <a:spcPct val="0"/>
        </a:spcBef>
        <a:spcAft>
          <a:spcPct val="0"/>
        </a:spcAft>
        <a:defRPr sz="4000">
          <a:solidFill>
            <a:schemeClr val="bg1"/>
          </a:solidFill>
          <a:latin typeface="Arial Narrow" pitchFamily="34" charset="0"/>
        </a:defRPr>
      </a:lvl5pPr>
      <a:lvl6pPr marL="457200" algn="l" rtl="0" fontAlgn="base">
        <a:spcBef>
          <a:spcPct val="0"/>
        </a:spcBef>
        <a:spcAft>
          <a:spcPct val="0"/>
        </a:spcAft>
        <a:defRPr sz="3200">
          <a:solidFill>
            <a:schemeClr val="tx2"/>
          </a:solidFill>
          <a:latin typeface="Arial Narrow" pitchFamily="34" charset="0"/>
        </a:defRPr>
      </a:lvl6pPr>
      <a:lvl7pPr marL="914400" algn="l" rtl="0" fontAlgn="base">
        <a:spcBef>
          <a:spcPct val="0"/>
        </a:spcBef>
        <a:spcAft>
          <a:spcPct val="0"/>
        </a:spcAft>
        <a:defRPr sz="3200">
          <a:solidFill>
            <a:schemeClr val="tx2"/>
          </a:solidFill>
          <a:latin typeface="Arial Narrow" pitchFamily="34" charset="0"/>
        </a:defRPr>
      </a:lvl7pPr>
      <a:lvl8pPr marL="1371600" algn="l" rtl="0" fontAlgn="base">
        <a:spcBef>
          <a:spcPct val="0"/>
        </a:spcBef>
        <a:spcAft>
          <a:spcPct val="0"/>
        </a:spcAft>
        <a:defRPr sz="3200">
          <a:solidFill>
            <a:schemeClr val="tx2"/>
          </a:solidFill>
          <a:latin typeface="Arial Narrow" pitchFamily="34" charset="0"/>
        </a:defRPr>
      </a:lvl8pPr>
      <a:lvl9pPr marL="1828800" algn="l" rtl="0" fontAlgn="base">
        <a:spcBef>
          <a:spcPct val="0"/>
        </a:spcBef>
        <a:spcAft>
          <a:spcPct val="0"/>
        </a:spcAft>
        <a:defRPr sz="3200">
          <a:solidFill>
            <a:schemeClr val="tx2"/>
          </a:solidFill>
          <a:latin typeface="Arial Narrow" pitchFamily="34" charset="0"/>
        </a:defRPr>
      </a:lvl9pPr>
    </p:titleStyle>
    <p:bodyStyle>
      <a:lvl1pPr marL="342900" indent="-342900" algn="ctr" rtl="0" eaLnBrk="0" fontAlgn="base" hangingPunct="0">
        <a:spcBef>
          <a:spcPct val="20000"/>
        </a:spcBef>
        <a:spcAft>
          <a:spcPct val="0"/>
        </a:spcAft>
        <a:defRPr sz="2000">
          <a:solidFill>
            <a:schemeClr val="bg1"/>
          </a:solidFill>
          <a:latin typeface="Arial" charset="0"/>
          <a:ea typeface="+mn-ea"/>
          <a:cs typeface="+mn-cs"/>
        </a:defRPr>
      </a:lvl1pPr>
      <a:lvl2pPr marL="742950" indent="-285750" algn="ctr" rtl="0" eaLnBrk="0" fontAlgn="base" hangingPunct="0">
        <a:spcBef>
          <a:spcPct val="20000"/>
        </a:spcBef>
        <a:spcAft>
          <a:spcPct val="0"/>
        </a:spcAft>
        <a:buClr>
          <a:srgbClr val="FF9900"/>
        </a:buClr>
        <a:buFont typeface="Wingdings" pitchFamily="2" charset="2"/>
        <a:buChar char="§"/>
        <a:defRPr sz="2800">
          <a:solidFill>
            <a:schemeClr val="bg1"/>
          </a:solidFill>
          <a:latin typeface="Arial" charset="0"/>
        </a:defRPr>
      </a:lvl2pPr>
      <a:lvl3pPr marL="1143000" indent="-228600" algn="ctr" rtl="0" eaLnBrk="0" fontAlgn="base" hangingPunct="0">
        <a:spcBef>
          <a:spcPct val="20000"/>
        </a:spcBef>
        <a:spcAft>
          <a:spcPct val="0"/>
        </a:spcAft>
        <a:buClr>
          <a:srgbClr val="FF9900"/>
        </a:buClr>
        <a:buFont typeface="Wingdings" pitchFamily="2" charset="2"/>
        <a:buChar char="§"/>
        <a:defRPr sz="2400">
          <a:solidFill>
            <a:schemeClr val="bg1"/>
          </a:solidFill>
          <a:latin typeface="Arial" charset="0"/>
        </a:defRPr>
      </a:lvl3pPr>
      <a:lvl4pPr marL="16002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4pPr>
      <a:lvl5pPr marL="20574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hyperlink" Target="http://www.wmo.int/pages/prog/www/CBS/Lists_WorkGroups/CBS/opag%20iss" TargetMode="External"/><Relationship Id="rId2" Type="http://schemas.openxmlformats.org/officeDocument/2006/relationships/hyperlink" Target="http://www.wmo.int/pages/prog/www/WIS/wiswiki/tiki-list_file_gallery.php?galleryId=101" TargetMode="External"/><Relationship Id="rId1" Type="http://schemas.openxmlformats.org/officeDocument/2006/relationships/slideLayout" Target="../slideLayouts/slideLayout3.xml"/><Relationship Id="rId5" Type="http://schemas.openxmlformats.org/officeDocument/2006/relationships/hyperlink" Target="http://www.wmo.int/pages/prog/www/WIS/wiswiki/tiki-list_file_gallery.php?galleryId=75" TargetMode="External"/><Relationship Id="rId4" Type="http://schemas.openxmlformats.org/officeDocument/2006/relationships/hyperlink" Target="http://www.wmo.int/pages/prog/www/CBS/Lists_WorkGroups/CBS/cross-cutting"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Grp="1" noChangeArrowheads="1"/>
          </p:cNvSpPr>
          <p:nvPr>
            <p:ph type="ctrTitle"/>
          </p:nvPr>
        </p:nvSpPr>
        <p:spPr/>
        <p:txBody>
          <a:bodyPr/>
          <a:lstStyle/>
          <a:p>
            <a:r>
              <a:rPr lang="en-GB" altLang="en-US" dirty="0" smtClean="0"/>
              <a:t>ICT-ISS</a:t>
            </a:r>
            <a:br>
              <a:rPr lang="en-GB" altLang="en-US" dirty="0" smtClean="0"/>
            </a:br>
            <a:r>
              <a:rPr lang="en-GB" altLang="en-US" dirty="0" smtClean="0"/>
              <a:t>July 2014</a:t>
            </a:r>
            <a:endParaRPr lang="en-GB" altLang="en-US" dirty="0"/>
          </a:p>
        </p:txBody>
      </p:sp>
      <p:sp>
        <p:nvSpPr>
          <p:cNvPr id="5123" name="Rectangle 6"/>
          <p:cNvSpPr>
            <a:spLocks noGrp="1" noChangeArrowheads="1"/>
          </p:cNvSpPr>
          <p:nvPr>
            <p:ph type="subTitle" idx="1"/>
          </p:nvPr>
        </p:nvSpPr>
        <p:spPr/>
        <p:txBody>
          <a:bodyPr/>
          <a:lstStyle/>
          <a:p>
            <a:endParaRPr lang="en-US" altLang="en-US"/>
          </a:p>
        </p:txBody>
      </p:sp>
      <p:sp>
        <p:nvSpPr>
          <p:cNvPr id="15" name="Title 9"/>
          <p:cNvSpPr txBox="1">
            <a:spLocks/>
          </p:cNvSpPr>
          <p:nvPr/>
        </p:nvSpPr>
        <p:spPr>
          <a:xfrm>
            <a:off x="117475" y="6453188"/>
            <a:ext cx="2438400" cy="288925"/>
          </a:xfrm>
          <a:prstGeom prst="rect">
            <a:avLst/>
          </a:prstGeom>
        </p:spPr>
        <p:txBody>
          <a:bodyPr anchor="ctr">
            <a:normAutofit/>
          </a:bodyPr>
          <a:lstStyle/>
          <a:p>
            <a:pPr algn="l" defTabSz="457200" eaLnBrk="1" fontAlgn="auto" hangingPunct="1">
              <a:spcBef>
                <a:spcPct val="0"/>
              </a:spcBef>
              <a:spcAft>
                <a:spcPts val="0"/>
              </a:spcAft>
              <a:buClrTx/>
              <a:buFontTx/>
              <a:buNone/>
              <a:defRPr/>
            </a:pPr>
            <a:r>
              <a:rPr lang="en-US" sz="1200" dirty="0">
                <a:latin typeface="Arial"/>
                <a:ea typeface="+mj-ea"/>
                <a:cs typeface="Arial"/>
              </a:rPr>
              <a:t>WMO; </a:t>
            </a:r>
            <a:r>
              <a:rPr lang="en-US" sz="1200" dirty="0" smtClean="0">
                <a:latin typeface="Arial"/>
                <a:ea typeface="+mj-ea"/>
                <a:cs typeface="Arial"/>
              </a:rPr>
              <a:t>OBS/WIS</a:t>
            </a:r>
            <a:endParaRPr lang="en-US" sz="1200" dirty="0">
              <a:latin typeface="Arial"/>
              <a:ea typeface="+mj-ea"/>
              <a:cs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9"/>
          <p:cNvSpPr>
            <a:spLocks noGrp="1" noChangeArrowheads="1"/>
          </p:cNvSpPr>
          <p:nvPr>
            <p:ph type="title" idx="4294967295"/>
          </p:nvPr>
        </p:nvSpPr>
        <p:spPr/>
        <p:txBody>
          <a:bodyPr/>
          <a:lstStyle/>
          <a:p>
            <a:r>
              <a:rPr lang="en-GB" altLang="en-US" dirty="0" smtClean="0"/>
              <a:t>Agenda</a:t>
            </a:r>
          </a:p>
        </p:txBody>
      </p:sp>
      <p:sp>
        <p:nvSpPr>
          <p:cNvPr id="6147" name="Rectangle 10"/>
          <p:cNvSpPr>
            <a:spLocks noGrp="1" noChangeArrowheads="1"/>
          </p:cNvSpPr>
          <p:nvPr>
            <p:ph type="body" idx="4294967295"/>
          </p:nvPr>
        </p:nvSpPr>
        <p:spPr/>
        <p:txBody>
          <a:bodyPr>
            <a:normAutofit fontScale="85000" lnSpcReduction="20000"/>
          </a:bodyPr>
          <a:lstStyle/>
          <a:p>
            <a:pPr>
              <a:buFont typeface="+mj-lt"/>
              <a:buAutoNum type="arabicPeriod"/>
            </a:pPr>
            <a:r>
              <a:rPr lang="en-US" altLang="en-US" dirty="0" smtClean="0"/>
              <a:t>Organization of the meeting</a:t>
            </a:r>
          </a:p>
          <a:p>
            <a:pPr>
              <a:buFont typeface="+mj-lt"/>
              <a:buAutoNum type="arabicPeriod"/>
            </a:pPr>
            <a:r>
              <a:rPr lang="en-US" altLang="en-US" dirty="0" smtClean="0"/>
              <a:t>Report of the Chair of ICT-ISS</a:t>
            </a:r>
          </a:p>
          <a:p>
            <a:pPr>
              <a:buFont typeface="+mj-lt"/>
              <a:buAutoNum type="arabicPeriod"/>
            </a:pPr>
            <a:r>
              <a:rPr lang="en-US" altLang="en-US" dirty="0" smtClean="0"/>
              <a:t>Overview of WIS and ICT papers for CBS</a:t>
            </a:r>
          </a:p>
          <a:p>
            <a:pPr>
              <a:buFont typeface="+mj-lt"/>
              <a:buAutoNum type="arabicPeriod"/>
            </a:pPr>
            <a:r>
              <a:rPr lang="en-US" altLang="en-US" dirty="0" smtClean="0"/>
              <a:t>Reports from Expert Teams</a:t>
            </a:r>
          </a:p>
          <a:p>
            <a:pPr lvl="1">
              <a:buFont typeface="+mj-lt"/>
              <a:buAutoNum type="arabicPeriod"/>
            </a:pPr>
            <a:r>
              <a:rPr lang="en-US" altLang="en-US" dirty="0" smtClean="0"/>
              <a:t>ET-CTS</a:t>
            </a:r>
          </a:p>
          <a:p>
            <a:pPr lvl="1">
              <a:buFont typeface="+mj-lt"/>
              <a:buAutoNum type="arabicPeriod"/>
            </a:pPr>
            <a:r>
              <a:rPr lang="en-US" altLang="en-US" dirty="0" smtClean="0"/>
              <a:t>ET-WISC</a:t>
            </a:r>
          </a:p>
          <a:p>
            <a:pPr lvl="1">
              <a:buFont typeface="+mj-lt"/>
              <a:buAutoNum type="arabicPeriod"/>
            </a:pPr>
            <a:r>
              <a:rPr lang="en-US" altLang="en-US" dirty="0" smtClean="0"/>
              <a:t>IPET-DRMM</a:t>
            </a:r>
          </a:p>
          <a:p>
            <a:pPr lvl="1">
              <a:buFont typeface="+mj-lt"/>
              <a:buAutoNum type="arabicPeriod"/>
            </a:pPr>
            <a:r>
              <a:rPr lang="en-US" altLang="en-US" dirty="0" smtClean="0"/>
              <a:t>IPET-MDRD</a:t>
            </a:r>
          </a:p>
          <a:p>
            <a:pPr>
              <a:buFont typeface="+mj-lt"/>
              <a:buAutoNum type="arabicPeriod"/>
            </a:pPr>
            <a:r>
              <a:rPr lang="en-US" altLang="en-US" dirty="0" smtClean="0"/>
              <a:t>ICT-ISS activities to December 2015</a:t>
            </a:r>
          </a:p>
          <a:p>
            <a:pPr>
              <a:buFont typeface="+mj-lt"/>
              <a:buAutoNum type="arabicPeriod"/>
            </a:pPr>
            <a:r>
              <a:rPr lang="en-US" altLang="en-US" dirty="0" smtClean="0"/>
              <a:t>Development of WIS 2016-2019</a:t>
            </a:r>
          </a:p>
          <a:p>
            <a:pPr>
              <a:buFont typeface="+mj-lt"/>
              <a:buAutoNum type="arabicPeriod"/>
            </a:pPr>
            <a:r>
              <a:rPr lang="en-US" altLang="en-US" dirty="0" smtClean="0"/>
              <a:t>Amendments to draft CBS documents</a:t>
            </a:r>
          </a:p>
          <a:p>
            <a:pPr>
              <a:buFont typeface="+mj-lt"/>
              <a:buAutoNum type="arabicPeriod"/>
            </a:pPr>
            <a:r>
              <a:rPr lang="en-US" altLang="en-US" dirty="0" smtClean="0"/>
              <a:t>Any Other Business</a:t>
            </a:r>
          </a:p>
          <a:p>
            <a:pPr>
              <a:buFont typeface="+mj-lt"/>
              <a:buAutoNum type="arabicPeriod"/>
            </a:pPr>
            <a:r>
              <a:rPr lang="en-US" altLang="en-US" dirty="0" smtClean="0"/>
              <a:t>Closure of meeting</a:t>
            </a:r>
          </a:p>
          <a:p>
            <a:endParaRPr lang="en-US" altLang="en-US" dirty="0" smtClean="0"/>
          </a:p>
        </p:txBody>
      </p:sp>
      <p:sp>
        <p:nvSpPr>
          <p:cNvPr id="2" name="Slide Number Placeholder 1"/>
          <p:cNvSpPr>
            <a:spLocks noGrp="1"/>
          </p:cNvSpPr>
          <p:nvPr>
            <p:ph type="sldNum" sz="quarter" idx="11"/>
          </p:nvPr>
        </p:nvSpPr>
        <p:spPr/>
        <p:txBody>
          <a:bodyPr/>
          <a:lstStyle/>
          <a:p>
            <a:fld id="{39D4EA56-4956-461C-8276-458B534D0BBE}" type="slidenum">
              <a:rPr lang="en-GB" altLang="en-US" smtClean="0"/>
              <a:pPr/>
              <a:t>2</a:t>
            </a:fld>
            <a:endParaRPr lang="en-GB" alt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Miscellaneous</a:t>
            </a:r>
            <a:endParaRPr lang="en-GB" dirty="0"/>
          </a:p>
        </p:txBody>
      </p:sp>
      <p:sp>
        <p:nvSpPr>
          <p:cNvPr id="3" name="Content Placeholder 2"/>
          <p:cNvSpPr>
            <a:spLocks noGrp="1"/>
          </p:cNvSpPr>
          <p:nvPr>
            <p:ph idx="1"/>
          </p:nvPr>
        </p:nvSpPr>
        <p:spPr/>
        <p:txBody>
          <a:bodyPr>
            <a:normAutofit fontScale="85000" lnSpcReduction="20000"/>
          </a:bodyPr>
          <a:lstStyle/>
          <a:p>
            <a:r>
              <a:rPr lang="en-US" dirty="0"/>
              <a:t>Reports for ETs and TTs under C/ITS are in the wiki file gallery</a:t>
            </a:r>
          </a:p>
          <a:p>
            <a:pPr marL="0" indent="0" algn="r">
              <a:buNone/>
            </a:pPr>
            <a:r>
              <a:rPr lang="en-US" dirty="0">
                <a:hlinkClick r:id="rId2"/>
              </a:rPr>
              <a:t>http://www.wmo.int/pages/prog/www/WIS/wiswiki</a:t>
            </a:r>
            <a:r>
              <a:rPr lang="en-US" dirty="0" smtClean="0">
                <a:hlinkClick r:id="rId2"/>
              </a:rPr>
              <a:t>/</a:t>
            </a:r>
            <a:br>
              <a:rPr lang="en-US" dirty="0" smtClean="0">
                <a:hlinkClick r:id="rId2"/>
              </a:rPr>
            </a:br>
            <a:r>
              <a:rPr lang="en-US" dirty="0" err="1" smtClean="0">
                <a:hlinkClick r:id="rId2"/>
              </a:rPr>
              <a:t>tiki-list_file_gallery.php?galleryId</a:t>
            </a:r>
            <a:r>
              <a:rPr lang="en-US" dirty="0" smtClean="0">
                <a:hlinkClick r:id="rId2"/>
              </a:rPr>
              <a:t>=101 </a:t>
            </a:r>
            <a:endParaRPr lang="en-US" dirty="0"/>
          </a:p>
          <a:p>
            <a:r>
              <a:rPr lang="en-US" dirty="0" err="1"/>
              <a:t>ToRs</a:t>
            </a:r>
            <a:r>
              <a:rPr lang="en-US" dirty="0"/>
              <a:t> for ETs and TTs, also memberships and Action Plans </a:t>
            </a:r>
          </a:p>
          <a:p>
            <a:pPr marL="0" indent="0" algn="r">
              <a:buNone/>
            </a:pPr>
            <a:r>
              <a:rPr lang="en-US" dirty="0">
                <a:hlinkClick r:id="rId3"/>
              </a:rPr>
              <a:t>http://www.wmo.int/pages/prog/www/CBS/Lists_WorkGroups</a:t>
            </a:r>
            <a:r>
              <a:rPr lang="en-US" dirty="0" smtClean="0">
                <a:hlinkClick r:id="rId3"/>
              </a:rPr>
              <a:t>/</a:t>
            </a:r>
            <a:br>
              <a:rPr lang="en-US" dirty="0" smtClean="0">
                <a:hlinkClick r:id="rId3"/>
              </a:rPr>
            </a:br>
            <a:r>
              <a:rPr lang="en-US" dirty="0" smtClean="0">
                <a:hlinkClick r:id="rId3"/>
              </a:rPr>
              <a:t>CBS/opag%20iss </a:t>
            </a:r>
            <a:endParaRPr lang="en-US" dirty="0"/>
          </a:p>
          <a:p>
            <a:r>
              <a:rPr lang="en-US" dirty="0"/>
              <a:t>Focal points (Crosscutting) &amp; TORs</a:t>
            </a:r>
          </a:p>
          <a:p>
            <a:pPr marL="0" indent="0" algn="r">
              <a:buNone/>
            </a:pPr>
            <a:r>
              <a:rPr lang="en-US" dirty="0">
                <a:hlinkClick r:id="rId4"/>
              </a:rPr>
              <a:t>http://www.wmo.int/pages/prog/www/CBS/Lists_WorkGroups</a:t>
            </a:r>
            <a:r>
              <a:rPr lang="en-US" dirty="0" smtClean="0">
                <a:hlinkClick r:id="rId4"/>
              </a:rPr>
              <a:t>/</a:t>
            </a:r>
            <a:br>
              <a:rPr lang="en-US" dirty="0" smtClean="0">
                <a:hlinkClick r:id="rId4"/>
              </a:rPr>
            </a:br>
            <a:r>
              <a:rPr lang="en-US" dirty="0" smtClean="0">
                <a:hlinkClick r:id="rId4"/>
              </a:rPr>
              <a:t>CBS/cross-cutting </a:t>
            </a:r>
            <a:endParaRPr lang="en-US" dirty="0"/>
          </a:p>
          <a:p>
            <a:r>
              <a:rPr lang="en-US" dirty="0"/>
              <a:t>Regional WIS IPs are in file gallery</a:t>
            </a:r>
          </a:p>
          <a:p>
            <a:pPr marL="0" indent="0" algn="r">
              <a:buNone/>
            </a:pPr>
            <a:r>
              <a:rPr lang="en-US" dirty="0">
                <a:hlinkClick r:id="rId5"/>
              </a:rPr>
              <a:t>http://www.wmo.int/pages/prog/www/WIS/wiswiki</a:t>
            </a:r>
            <a:r>
              <a:rPr lang="en-US" dirty="0" smtClean="0">
                <a:hlinkClick r:id="rId5"/>
              </a:rPr>
              <a:t>/</a:t>
            </a:r>
            <a:br>
              <a:rPr lang="en-US" dirty="0" smtClean="0">
                <a:hlinkClick r:id="rId5"/>
              </a:rPr>
            </a:br>
            <a:r>
              <a:rPr lang="en-US" dirty="0" err="1" smtClean="0">
                <a:hlinkClick r:id="rId5"/>
              </a:rPr>
              <a:t>tiki-list_file_gallery.php?galleryId</a:t>
            </a:r>
            <a:r>
              <a:rPr lang="en-US" dirty="0" smtClean="0">
                <a:hlinkClick r:id="rId5"/>
              </a:rPr>
              <a:t>=75</a:t>
            </a:r>
            <a:endParaRPr lang="en-US" dirty="0"/>
          </a:p>
          <a:p>
            <a:endParaRPr lang="en-GB" dirty="0"/>
          </a:p>
        </p:txBody>
      </p:sp>
      <p:sp>
        <p:nvSpPr>
          <p:cNvPr id="4" name="Slide Number Placeholder 3"/>
          <p:cNvSpPr>
            <a:spLocks noGrp="1"/>
          </p:cNvSpPr>
          <p:nvPr>
            <p:ph type="sldNum" sz="quarter" idx="11"/>
          </p:nvPr>
        </p:nvSpPr>
        <p:spPr/>
        <p:txBody>
          <a:bodyPr/>
          <a:lstStyle/>
          <a:p>
            <a:fld id="{4FC5B4E0-B61B-4259-A3AF-243E0AE58827}" type="slidenum">
              <a:rPr lang="en-GB" altLang="en-US" smtClean="0"/>
              <a:pPr/>
              <a:t>3</a:t>
            </a:fld>
            <a:endParaRPr lang="en-GB" altLang="en-US"/>
          </a:p>
        </p:txBody>
      </p:sp>
    </p:spTree>
    <p:extLst>
      <p:ext uri="{BB962C8B-B14F-4D97-AF65-F5344CB8AC3E}">
        <p14:creationId xmlns:p14="http://schemas.microsoft.com/office/powerpoint/2010/main" val="12902820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8"/>
          <p:cNvSpPr>
            <a:spLocks noGrp="1" noChangeArrowheads="1"/>
          </p:cNvSpPr>
          <p:nvPr>
            <p:ph type="ctrTitle"/>
          </p:nvPr>
        </p:nvSpPr>
        <p:spPr/>
        <p:txBody>
          <a:bodyPr/>
          <a:lstStyle/>
          <a:p>
            <a:endParaRPr lang="en-GB" altLang="en-US" dirty="0" smtClean="0"/>
          </a:p>
        </p:txBody>
      </p:sp>
      <p:sp>
        <p:nvSpPr>
          <p:cNvPr id="4" name="Subtitle 3"/>
          <p:cNvSpPr>
            <a:spLocks noGrp="1"/>
          </p:cNvSpPr>
          <p:nvPr>
            <p:ph type="subTitle" idx="1"/>
          </p:nvPr>
        </p:nvSpPr>
        <p:spPr/>
        <p:txBody>
          <a:bodyPr/>
          <a:lstStyle/>
          <a:p>
            <a:pPr>
              <a:buNone/>
            </a:pPr>
            <a:r>
              <a:rPr lang="en-GB" dirty="0" smtClean="0"/>
              <a:t>Agenda item 2</a:t>
            </a:r>
          </a:p>
          <a:p>
            <a:pPr>
              <a:buNone/>
            </a:pPr>
            <a:r>
              <a:rPr lang="en-GB" dirty="0" smtClean="0"/>
              <a:t>Report of the Chair of OPAG-ISS</a:t>
            </a:r>
            <a:endParaRPr lang="en-GB" dirty="0"/>
          </a:p>
        </p:txBody>
      </p:sp>
      <p:sp>
        <p:nvSpPr>
          <p:cNvPr id="3" name="Slide Number Placeholder 2"/>
          <p:cNvSpPr>
            <a:spLocks noGrp="1"/>
          </p:cNvSpPr>
          <p:nvPr>
            <p:ph type="sldNum" sz="quarter" idx="11"/>
          </p:nvPr>
        </p:nvSpPr>
        <p:spPr/>
        <p:txBody>
          <a:bodyPr/>
          <a:lstStyle/>
          <a:p>
            <a:fld id="{4FC5B4E0-B61B-4259-A3AF-243E0AE58827}" type="slidenum">
              <a:rPr lang="en-GB" altLang="en-US" smtClean="0"/>
              <a:pPr/>
              <a:t>4</a:t>
            </a:fld>
            <a:endParaRPr lang="en-GB" alt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pPr>
              <a:buNone/>
            </a:pPr>
            <a:r>
              <a:rPr lang="en-GB" dirty="0" smtClean="0"/>
              <a:t>Agenda item 3</a:t>
            </a:r>
          </a:p>
          <a:p>
            <a:pPr>
              <a:buNone/>
            </a:pPr>
            <a:r>
              <a:rPr lang="en-GB" dirty="0" smtClean="0"/>
              <a:t>Draft papers for CBS</a:t>
            </a:r>
            <a:endParaRPr lang="en-GB" dirty="0"/>
          </a:p>
        </p:txBody>
      </p:sp>
      <p:sp>
        <p:nvSpPr>
          <p:cNvPr id="4" name="Slide Number Placeholder 3"/>
          <p:cNvSpPr>
            <a:spLocks noGrp="1"/>
          </p:cNvSpPr>
          <p:nvPr>
            <p:ph type="sldNum" sz="quarter" idx="11"/>
          </p:nvPr>
        </p:nvSpPr>
        <p:spPr/>
        <p:txBody>
          <a:bodyPr/>
          <a:lstStyle/>
          <a:p>
            <a:fld id="{8DF94D46-51C4-4A7B-AB0C-7030AC7CFDAF}" type="slidenum">
              <a:rPr lang="en-GB" altLang="en-US" smtClean="0"/>
              <a:pPr/>
              <a:t>5</a:t>
            </a:fld>
            <a:endParaRPr lang="en-GB" altLang="en-US"/>
          </a:p>
        </p:txBody>
      </p:sp>
    </p:spTree>
    <p:extLst>
      <p:ext uri="{BB962C8B-B14F-4D97-AF65-F5344CB8AC3E}">
        <p14:creationId xmlns:p14="http://schemas.microsoft.com/office/powerpoint/2010/main" val="17975999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4"/>
          <p:cNvSpPr>
            <a:spLocks noGrp="1" noChangeArrowheads="1"/>
          </p:cNvSpPr>
          <p:nvPr>
            <p:ph type="title"/>
          </p:nvPr>
        </p:nvSpPr>
        <p:spPr/>
        <p:txBody>
          <a:bodyPr/>
          <a:lstStyle/>
          <a:p>
            <a:r>
              <a:rPr lang="en-GB" altLang="en-US" dirty="0" smtClean="0"/>
              <a:t>3.  Draft CBS documents</a:t>
            </a:r>
          </a:p>
        </p:txBody>
      </p:sp>
      <p:sp>
        <p:nvSpPr>
          <p:cNvPr id="2" name="Content Placeholder 1"/>
          <p:cNvSpPr>
            <a:spLocks noGrp="1"/>
          </p:cNvSpPr>
          <p:nvPr>
            <p:ph idx="1"/>
          </p:nvPr>
        </p:nvSpPr>
        <p:spPr/>
        <p:txBody>
          <a:bodyPr/>
          <a:lstStyle/>
          <a:p>
            <a:pPr>
              <a:buFont typeface="+mj-lt"/>
              <a:buAutoNum type="arabicPeriod"/>
            </a:pPr>
            <a:r>
              <a:rPr lang="en-GB" dirty="0" smtClean="0"/>
              <a:t>Agenda 2.3: OPAG-ISS</a:t>
            </a:r>
          </a:p>
          <a:p>
            <a:pPr>
              <a:buFont typeface="+mj-lt"/>
              <a:buAutoNum type="arabicPeriod"/>
            </a:pPr>
            <a:r>
              <a:rPr lang="en-GB" dirty="0" smtClean="0"/>
              <a:t>Agenda 3.2: WIS</a:t>
            </a:r>
          </a:p>
          <a:p>
            <a:pPr>
              <a:buFont typeface="+mj-lt"/>
              <a:buAutoNum type="arabicPeriod"/>
            </a:pPr>
            <a:r>
              <a:rPr lang="en-GB" dirty="0" smtClean="0"/>
              <a:t>Agenda 4.5: Standardizing data management</a:t>
            </a:r>
          </a:p>
          <a:p>
            <a:pPr>
              <a:buFont typeface="+mj-lt"/>
              <a:buAutoNum type="arabicPeriod"/>
            </a:pPr>
            <a:endParaRPr lang="en-GB" dirty="0"/>
          </a:p>
          <a:p>
            <a:pPr>
              <a:buFont typeface="+mj-lt"/>
              <a:buAutoNum type="arabicPeriod"/>
            </a:pPr>
            <a:endParaRPr lang="en-GB" dirty="0" smtClean="0"/>
          </a:p>
          <a:p>
            <a:pPr>
              <a:buFont typeface="+mj-lt"/>
              <a:buAutoNum type="arabicPeriod"/>
            </a:pPr>
            <a:r>
              <a:rPr lang="en-GB" dirty="0" smtClean="0"/>
              <a:t>Agenda 2.6: Managing changes to Tech </a:t>
            </a:r>
            <a:r>
              <a:rPr lang="en-GB" dirty="0" err="1" smtClean="0"/>
              <a:t>Regs</a:t>
            </a:r>
            <a:endParaRPr lang="en-GB" dirty="0"/>
          </a:p>
        </p:txBody>
      </p:sp>
      <p:sp>
        <p:nvSpPr>
          <p:cNvPr id="8195" name="Text Box 6"/>
          <p:cNvSpPr txBox="1">
            <a:spLocks noChangeArrowheads="1"/>
          </p:cNvSpPr>
          <p:nvPr/>
        </p:nvSpPr>
        <p:spPr bwMode="auto">
          <a:xfrm>
            <a:off x="1619250" y="2420938"/>
            <a:ext cx="39608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pPr algn="l">
              <a:buFont typeface="Wingdings" pitchFamily="2" charset="2"/>
              <a:buChar char="§"/>
            </a:pPr>
            <a:endParaRPr lang="en-US" altLang="en-US"/>
          </a:p>
        </p:txBody>
      </p:sp>
      <p:sp>
        <p:nvSpPr>
          <p:cNvPr id="3" name="Slide Number Placeholder 2"/>
          <p:cNvSpPr>
            <a:spLocks noGrp="1"/>
          </p:cNvSpPr>
          <p:nvPr>
            <p:ph type="sldNum" sz="quarter" idx="11"/>
          </p:nvPr>
        </p:nvSpPr>
        <p:spPr/>
        <p:txBody>
          <a:bodyPr/>
          <a:lstStyle/>
          <a:p>
            <a:fld id="{4FC5B4E0-B61B-4259-A3AF-243E0AE58827}" type="slidenum">
              <a:rPr lang="en-GB" altLang="en-US" smtClean="0"/>
              <a:pPr/>
              <a:t>6</a:t>
            </a:fld>
            <a:endParaRPr lang="en-GB" alt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CBS Agenda </a:t>
            </a:r>
            <a:r>
              <a:rPr lang="en-GB" dirty="0" smtClean="0"/>
              <a:t>2.3 (</a:t>
            </a:r>
            <a:r>
              <a:rPr lang="en-GB" dirty="0" err="1" smtClean="0"/>
              <a:t>i</a:t>
            </a:r>
            <a:r>
              <a:rPr lang="en-GB" dirty="0" smtClean="0"/>
              <a:t>)</a:t>
            </a:r>
            <a:endParaRPr lang="en-GB" dirty="0"/>
          </a:p>
        </p:txBody>
      </p:sp>
      <p:sp>
        <p:nvSpPr>
          <p:cNvPr id="3" name="Content Placeholder 2"/>
          <p:cNvSpPr>
            <a:spLocks noGrp="1"/>
          </p:cNvSpPr>
          <p:nvPr>
            <p:ph idx="1"/>
          </p:nvPr>
        </p:nvSpPr>
        <p:spPr/>
        <p:txBody>
          <a:bodyPr/>
          <a:lstStyle/>
          <a:p>
            <a:r>
              <a:rPr lang="en-GB" dirty="0" smtClean="0"/>
              <a:t>General Report of </a:t>
            </a:r>
            <a:r>
              <a:rPr lang="en-GB" dirty="0" smtClean="0"/>
              <a:t>ISS</a:t>
            </a:r>
          </a:p>
          <a:p>
            <a:r>
              <a:rPr lang="en-GB" dirty="0" smtClean="0"/>
              <a:t>ET-WISC guidance on Common Alerting Profile</a:t>
            </a:r>
            <a:endParaRPr lang="en-GB" dirty="0"/>
          </a:p>
          <a:p>
            <a:r>
              <a:rPr lang="en-GB" dirty="0" smtClean="0">
                <a:solidFill>
                  <a:schemeClr val="tx1">
                    <a:lumMod val="50000"/>
                    <a:lumOff val="50000"/>
                  </a:schemeClr>
                </a:solidFill>
              </a:rPr>
              <a:t>Information: WWW monitoring results</a:t>
            </a:r>
          </a:p>
          <a:p>
            <a:r>
              <a:rPr lang="en-GB" dirty="0" smtClean="0"/>
              <a:t>Manual on Codes – aviation XML</a:t>
            </a:r>
          </a:p>
        </p:txBody>
      </p:sp>
      <p:sp>
        <p:nvSpPr>
          <p:cNvPr id="5" name="Slide Number Placeholder 4"/>
          <p:cNvSpPr>
            <a:spLocks noGrp="1"/>
          </p:cNvSpPr>
          <p:nvPr>
            <p:ph type="sldNum" sz="quarter" idx="11"/>
          </p:nvPr>
        </p:nvSpPr>
        <p:spPr/>
        <p:txBody>
          <a:bodyPr/>
          <a:lstStyle/>
          <a:p>
            <a:fld id="{4FC5B4E0-B61B-4259-A3AF-243E0AE58827}" type="slidenum">
              <a:rPr lang="en-GB" altLang="en-US" smtClean="0"/>
              <a:pPr/>
              <a:t>7</a:t>
            </a:fld>
            <a:endParaRPr lang="en-GB" altLang="en-US"/>
          </a:p>
        </p:txBody>
      </p:sp>
    </p:spTree>
    <p:extLst>
      <p:ext uri="{BB962C8B-B14F-4D97-AF65-F5344CB8AC3E}">
        <p14:creationId xmlns:p14="http://schemas.microsoft.com/office/powerpoint/2010/main" val="18734877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Agenda 2.3 – ISS (</a:t>
            </a:r>
            <a:r>
              <a:rPr lang="en-GB" dirty="0" err="1" smtClean="0"/>
              <a:t>i</a:t>
            </a:r>
            <a:r>
              <a:rPr lang="en-GB" dirty="0" smtClean="0"/>
              <a:t> a)</a:t>
            </a:r>
            <a:endParaRPr lang="en-GB" dirty="0"/>
          </a:p>
        </p:txBody>
      </p:sp>
      <p:sp>
        <p:nvSpPr>
          <p:cNvPr id="3" name="Content Placeholder 2"/>
          <p:cNvSpPr>
            <a:spLocks noGrp="1"/>
          </p:cNvSpPr>
          <p:nvPr>
            <p:ph idx="1"/>
          </p:nvPr>
        </p:nvSpPr>
        <p:spPr/>
        <p:txBody>
          <a:bodyPr>
            <a:normAutofit fontScale="70000" lnSpcReduction="20000"/>
          </a:bodyPr>
          <a:lstStyle/>
          <a:p>
            <a:r>
              <a:rPr lang="en-US" dirty="0"/>
              <a:t>WIS needs to support WMO Members in implementing CAP as soon as possible in each of the WIS National </a:t>
            </a:r>
            <a:r>
              <a:rPr lang="en-US" dirty="0" err="1"/>
              <a:t>Centres</a:t>
            </a:r>
            <a:r>
              <a:rPr lang="en-US" dirty="0"/>
              <a:t> (NCs). Such implementation should encompass all hazard types within the purview of the NMHS and should eventually include all other alerting authorities registered by the WMO Member in the Register of Alerting Authorities. </a:t>
            </a:r>
          </a:p>
          <a:p>
            <a:r>
              <a:rPr lang="en-US" dirty="0"/>
              <a:t>Each of the WIS Global Information System </a:t>
            </a:r>
            <a:r>
              <a:rPr lang="en-US" dirty="0" err="1"/>
              <a:t>Centres</a:t>
            </a:r>
            <a:r>
              <a:rPr lang="en-US" dirty="0"/>
              <a:t> (GISCs) shall maintain on its website links to the news feeds of CAP alerts for all NC's they support. Each of the WIS GISCs shall track and report to ET-WISC on CAP implementation progress for all NC's they support. Where NCs are supported via Data Collection or Production </a:t>
            </a:r>
            <a:r>
              <a:rPr lang="en-US" dirty="0" err="1"/>
              <a:t>Centres</a:t>
            </a:r>
            <a:r>
              <a:rPr lang="en-US" dirty="0"/>
              <a:t> (DCPCs), the DCPCs shall track and report  on CAP implementation progress of the NC's they support, and CAP implementation progress of the DCPC itself where appropriate.</a:t>
            </a:r>
          </a:p>
          <a:p>
            <a:r>
              <a:rPr lang="en-US" dirty="0"/>
              <a:t>ET-WISC shall report to CBS on the progress on implementation of CAP across all WMO Members, with particular attention to the least-developed countries where improved public warning is most needed.</a:t>
            </a:r>
          </a:p>
          <a:p>
            <a:endParaRPr lang="en-GB" dirty="0"/>
          </a:p>
        </p:txBody>
      </p:sp>
      <p:sp>
        <p:nvSpPr>
          <p:cNvPr id="4" name="Slide Number Placeholder 3"/>
          <p:cNvSpPr>
            <a:spLocks noGrp="1"/>
          </p:cNvSpPr>
          <p:nvPr>
            <p:ph type="sldNum" sz="quarter" idx="11"/>
          </p:nvPr>
        </p:nvSpPr>
        <p:spPr/>
        <p:txBody>
          <a:bodyPr/>
          <a:lstStyle/>
          <a:p>
            <a:fld id="{4FC5B4E0-B61B-4259-A3AF-243E0AE58827}" type="slidenum">
              <a:rPr lang="en-GB" altLang="en-US" smtClean="0"/>
              <a:pPr/>
              <a:t>8</a:t>
            </a:fld>
            <a:endParaRPr lang="en-GB" altLang="en-US"/>
          </a:p>
        </p:txBody>
      </p:sp>
    </p:spTree>
    <p:extLst>
      <p:ext uri="{BB962C8B-B14F-4D97-AF65-F5344CB8AC3E}">
        <p14:creationId xmlns:p14="http://schemas.microsoft.com/office/powerpoint/2010/main" val="19617878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Agenda 2.3 – ISS – (</a:t>
            </a:r>
            <a:r>
              <a:rPr lang="en-GB" dirty="0" smtClean="0"/>
              <a:t>ii)</a:t>
            </a:r>
            <a:endParaRPr lang="en-GB" dirty="0"/>
          </a:p>
        </p:txBody>
      </p:sp>
      <p:sp>
        <p:nvSpPr>
          <p:cNvPr id="3" name="Content Placeholder 2"/>
          <p:cNvSpPr>
            <a:spLocks noGrp="1"/>
          </p:cNvSpPr>
          <p:nvPr>
            <p:ph idx="1"/>
          </p:nvPr>
        </p:nvSpPr>
        <p:spPr/>
        <p:txBody>
          <a:bodyPr/>
          <a:lstStyle/>
          <a:p>
            <a:r>
              <a:rPr lang="en-GB" dirty="0" smtClean="0"/>
              <a:t>GTS</a:t>
            </a:r>
          </a:p>
          <a:p>
            <a:pPr lvl="1"/>
            <a:r>
              <a:rPr lang="en-GB" dirty="0" err="1" smtClean="0"/>
              <a:t>Vol</a:t>
            </a:r>
            <a:r>
              <a:rPr lang="en-GB" dirty="0" smtClean="0"/>
              <a:t> II</a:t>
            </a:r>
          </a:p>
          <a:p>
            <a:pPr lvl="1"/>
            <a:r>
              <a:rPr lang="en-GB" dirty="0" smtClean="0"/>
              <a:t>Data </a:t>
            </a:r>
            <a:r>
              <a:rPr lang="en-GB" dirty="0"/>
              <a:t>Designators</a:t>
            </a:r>
          </a:p>
          <a:p>
            <a:r>
              <a:rPr lang="en-GB" dirty="0"/>
              <a:t>Man </a:t>
            </a:r>
            <a:r>
              <a:rPr lang="en-GB" dirty="0" smtClean="0"/>
              <a:t>Codes</a:t>
            </a:r>
          </a:p>
          <a:p>
            <a:pPr lvl="1"/>
            <a:r>
              <a:rPr lang="en-GB" dirty="0" smtClean="0"/>
              <a:t>managing </a:t>
            </a:r>
            <a:r>
              <a:rPr lang="en-GB" dirty="0"/>
              <a:t>ICAO </a:t>
            </a:r>
            <a:r>
              <a:rPr lang="en-GB" dirty="0" smtClean="0"/>
              <a:t>changes</a:t>
            </a:r>
            <a:endParaRPr lang="en-GB" dirty="0"/>
          </a:p>
          <a:p>
            <a:pPr lvl="1"/>
            <a:r>
              <a:rPr lang="en-GB" dirty="0" smtClean="0"/>
              <a:t>TDCF B/C regulations</a:t>
            </a:r>
          </a:p>
          <a:p>
            <a:pPr lvl="1"/>
            <a:r>
              <a:rPr lang="en-GB" dirty="0" smtClean="0"/>
              <a:t>BUFR missing character strings</a:t>
            </a:r>
          </a:p>
          <a:p>
            <a:pPr lvl="1"/>
            <a:r>
              <a:rPr lang="en-GB" dirty="0" smtClean="0">
                <a:solidFill>
                  <a:srgbClr val="FF0000"/>
                </a:solidFill>
              </a:rPr>
              <a:t>TAC snow depth convention</a:t>
            </a:r>
          </a:p>
          <a:p>
            <a:pPr lvl="1"/>
            <a:endParaRPr lang="en-GB" dirty="0" smtClean="0"/>
          </a:p>
          <a:p>
            <a:pPr lvl="1"/>
            <a:endParaRPr lang="en-GB" dirty="0" smtClean="0"/>
          </a:p>
        </p:txBody>
      </p:sp>
      <p:sp>
        <p:nvSpPr>
          <p:cNvPr id="5" name="Slide Number Placeholder 4"/>
          <p:cNvSpPr>
            <a:spLocks noGrp="1"/>
          </p:cNvSpPr>
          <p:nvPr>
            <p:ph type="sldNum" sz="quarter" idx="11"/>
          </p:nvPr>
        </p:nvSpPr>
        <p:spPr/>
        <p:txBody>
          <a:bodyPr/>
          <a:lstStyle/>
          <a:p>
            <a:fld id="{4FC5B4E0-B61B-4259-A3AF-243E0AE58827}" type="slidenum">
              <a:rPr lang="en-GB" altLang="en-US" smtClean="0"/>
              <a:pPr/>
              <a:t>9</a:t>
            </a:fld>
            <a:endParaRPr lang="en-GB" altLang="en-US"/>
          </a:p>
        </p:txBody>
      </p:sp>
    </p:spTree>
    <p:extLst>
      <p:ext uri="{BB962C8B-B14F-4D97-AF65-F5344CB8AC3E}">
        <p14:creationId xmlns:p14="http://schemas.microsoft.com/office/powerpoint/2010/main" val="21984752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Agenda 2.3 – ISS – (ii)</a:t>
            </a:r>
            <a:endParaRPr lang="en-GB" dirty="0"/>
          </a:p>
        </p:txBody>
      </p:sp>
      <p:sp>
        <p:nvSpPr>
          <p:cNvPr id="3" name="Content Placeholder 2"/>
          <p:cNvSpPr>
            <a:spLocks noGrp="1"/>
          </p:cNvSpPr>
          <p:nvPr>
            <p:ph idx="1"/>
          </p:nvPr>
        </p:nvSpPr>
        <p:spPr/>
        <p:txBody>
          <a:bodyPr/>
          <a:lstStyle/>
          <a:p>
            <a:r>
              <a:rPr lang="en-GB" dirty="0" smtClean="0"/>
              <a:t>Migration</a:t>
            </a:r>
          </a:p>
          <a:p>
            <a:pPr lvl="1"/>
            <a:r>
              <a:rPr lang="en-GB" dirty="0" smtClean="0"/>
              <a:t>Status</a:t>
            </a:r>
          </a:p>
          <a:p>
            <a:pPr lvl="1"/>
            <a:r>
              <a:rPr lang="en-GB" dirty="0" smtClean="0"/>
              <a:t>Issues and solutions </a:t>
            </a:r>
            <a:r>
              <a:rPr lang="en-GB" dirty="0" smtClean="0">
                <a:solidFill>
                  <a:srgbClr val="FF0000"/>
                </a:solidFill>
              </a:rPr>
              <a:t>to be decided by ICT-ISS</a:t>
            </a:r>
          </a:p>
          <a:p>
            <a:pPr lvl="1"/>
            <a:r>
              <a:rPr lang="en-GB" dirty="0" smtClean="0"/>
              <a:t>Completion – definition </a:t>
            </a:r>
            <a:r>
              <a:rPr lang="en-GB" dirty="0" smtClean="0">
                <a:solidFill>
                  <a:srgbClr val="FF0000"/>
                </a:solidFill>
              </a:rPr>
              <a:t>and date</a:t>
            </a:r>
          </a:p>
          <a:p>
            <a:r>
              <a:rPr lang="en-GB" dirty="0" smtClean="0"/>
              <a:t>WWW Monitoring</a:t>
            </a:r>
          </a:p>
          <a:p>
            <a:endParaRPr lang="en-GB" dirty="0" smtClean="0"/>
          </a:p>
        </p:txBody>
      </p:sp>
      <p:sp>
        <p:nvSpPr>
          <p:cNvPr id="5" name="Slide Number Placeholder 4"/>
          <p:cNvSpPr>
            <a:spLocks noGrp="1"/>
          </p:cNvSpPr>
          <p:nvPr>
            <p:ph type="sldNum" sz="quarter" idx="11"/>
          </p:nvPr>
        </p:nvSpPr>
        <p:spPr/>
        <p:txBody>
          <a:bodyPr/>
          <a:lstStyle/>
          <a:p>
            <a:fld id="{4FC5B4E0-B61B-4259-A3AF-243E0AE58827}" type="slidenum">
              <a:rPr lang="en-GB" altLang="en-US" smtClean="0"/>
              <a:pPr/>
              <a:t>10</a:t>
            </a:fld>
            <a:endParaRPr lang="en-GB" altLang="en-US"/>
          </a:p>
        </p:txBody>
      </p:sp>
    </p:spTree>
    <p:extLst>
      <p:ext uri="{BB962C8B-B14F-4D97-AF65-F5344CB8AC3E}">
        <p14:creationId xmlns:p14="http://schemas.microsoft.com/office/powerpoint/2010/main" val="27692336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Agenda 3.2 - WIS</a:t>
            </a:r>
            <a:endParaRPr lang="en-GB" dirty="0"/>
          </a:p>
        </p:txBody>
      </p:sp>
      <p:sp>
        <p:nvSpPr>
          <p:cNvPr id="3" name="Content Placeholder 2"/>
          <p:cNvSpPr>
            <a:spLocks noGrp="1"/>
          </p:cNvSpPr>
          <p:nvPr>
            <p:ph idx="1"/>
          </p:nvPr>
        </p:nvSpPr>
        <p:spPr/>
        <p:txBody>
          <a:bodyPr/>
          <a:lstStyle/>
          <a:p>
            <a:r>
              <a:rPr lang="en-GB" dirty="0" smtClean="0"/>
              <a:t>Progress</a:t>
            </a:r>
          </a:p>
          <a:p>
            <a:pPr lvl="1"/>
            <a:r>
              <a:rPr lang="en-GB" dirty="0" smtClean="0"/>
              <a:t>Status of centres</a:t>
            </a:r>
          </a:p>
          <a:p>
            <a:pPr lvl="1"/>
            <a:r>
              <a:rPr lang="en-GB" dirty="0" smtClean="0"/>
              <a:t>Endorse centres</a:t>
            </a:r>
          </a:p>
          <a:p>
            <a:pPr lvl="1"/>
            <a:r>
              <a:rPr lang="en-GB" dirty="0" smtClean="0"/>
              <a:t>Regional implementation plans</a:t>
            </a:r>
          </a:p>
          <a:p>
            <a:r>
              <a:rPr lang="en-GB" dirty="0" smtClean="0"/>
              <a:t>Procedures and practices</a:t>
            </a:r>
          </a:p>
          <a:p>
            <a:pPr lvl="1"/>
            <a:r>
              <a:rPr lang="en-GB" dirty="0" smtClean="0">
                <a:solidFill>
                  <a:srgbClr val="FF0000"/>
                </a:solidFill>
              </a:rPr>
              <a:t>Cache</a:t>
            </a:r>
          </a:p>
          <a:p>
            <a:pPr lvl="1"/>
            <a:r>
              <a:rPr lang="en-GB" dirty="0"/>
              <a:t>Technical Specifications, Functional Architecture &amp; Compliance </a:t>
            </a:r>
            <a:r>
              <a:rPr lang="en-GB" dirty="0">
                <a:solidFill>
                  <a:srgbClr val="FF0000"/>
                </a:solidFill>
              </a:rPr>
              <a:t>– formal document</a:t>
            </a:r>
            <a:r>
              <a:rPr lang="en-GB" dirty="0"/>
              <a:t>?</a:t>
            </a:r>
          </a:p>
          <a:p>
            <a:pPr lvl="1"/>
            <a:endParaRPr lang="en-GB" dirty="0" smtClean="0">
              <a:solidFill>
                <a:srgbClr val="FF0000"/>
              </a:solidFill>
            </a:endParaRPr>
          </a:p>
        </p:txBody>
      </p:sp>
      <p:sp>
        <p:nvSpPr>
          <p:cNvPr id="5" name="Slide Number Placeholder 4"/>
          <p:cNvSpPr>
            <a:spLocks noGrp="1"/>
          </p:cNvSpPr>
          <p:nvPr>
            <p:ph type="sldNum" sz="quarter" idx="11"/>
          </p:nvPr>
        </p:nvSpPr>
        <p:spPr/>
        <p:txBody>
          <a:bodyPr/>
          <a:lstStyle/>
          <a:p>
            <a:fld id="{4FC5B4E0-B61B-4259-A3AF-243E0AE58827}" type="slidenum">
              <a:rPr lang="en-GB" altLang="en-US" smtClean="0"/>
              <a:pPr/>
              <a:t>11</a:t>
            </a:fld>
            <a:endParaRPr lang="en-GB" altLang="en-US"/>
          </a:p>
        </p:txBody>
      </p:sp>
    </p:spTree>
    <p:extLst>
      <p:ext uri="{BB962C8B-B14F-4D97-AF65-F5344CB8AC3E}">
        <p14:creationId xmlns:p14="http://schemas.microsoft.com/office/powerpoint/2010/main" val="36558477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Agenda 3.2 - WIS</a:t>
            </a:r>
            <a:endParaRPr lang="en-GB" dirty="0"/>
          </a:p>
        </p:txBody>
      </p:sp>
      <p:sp>
        <p:nvSpPr>
          <p:cNvPr id="3" name="Content Placeholder 2"/>
          <p:cNvSpPr>
            <a:spLocks noGrp="1"/>
          </p:cNvSpPr>
          <p:nvPr>
            <p:ph idx="1"/>
          </p:nvPr>
        </p:nvSpPr>
        <p:spPr/>
        <p:txBody>
          <a:bodyPr>
            <a:normAutofit lnSpcReduction="10000"/>
          </a:bodyPr>
          <a:lstStyle/>
          <a:p>
            <a:r>
              <a:rPr lang="en-AU" dirty="0"/>
              <a:t>Guideline for GISCs handing over the metadata role of principal GISC to another GISC  (</a:t>
            </a:r>
            <a:r>
              <a:rPr lang="en-GB" dirty="0"/>
              <a:t>Annex 7)</a:t>
            </a:r>
          </a:p>
          <a:p>
            <a:r>
              <a:rPr lang="en-GB" dirty="0"/>
              <a:t>SRU Server style sheet</a:t>
            </a:r>
          </a:p>
          <a:p>
            <a:r>
              <a:rPr lang="en-GB" dirty="0" smtClean="0"/>
              <a:t>WIS </a:t>
            </a:r>
            <a:r>
              <a:rPr lang="en-GB" dirty="0"/>
              <a:t>centre audits (See also TT CAC)</a:t>
            </a:r>
          </a:p>
          <a:p>
            <a:pPr lvl="1"/>
            <a:r>
              <a:rPr lang="en-GB" dirty="0"/>
              <a:t>4 years GISC (2 years qualified audit)</a:t>
            </a:r>
          </a:p>
          <a:p>
            <a:pPr lvl="1"/>
            <a:r>
              <a:rPr lang="en-GB" dirty="0"/>
              <a:t>8 years DCPC </a:t>
            </a:r>
          </a:p>
          <a:p>
            <a:pPr lvl="1"/>
            <a:r>
              <a:rPr lang="en-GB" dirty="0"/>
              <a:t>Demonstrated commitment to play with other GISCs</a:t>
            </a:r>
          </a:p>
          <a:p>
            <a:r>
              <a:rPr lang="en-GB" dirty="0"/>
              <a:t>Monitoring (WIS Workshop)</a:t>
            </a:r>
          </a:p>
          <a:p>
            <a:r>
              <a:rPr lang="en-GB" dirty="0"/>
              <a:t>Capacity building (Competencies workshop)</a:t>
            </a:r>
          </a:p>
          <a:p>
            <a:pPr lvl="1"/>
            <a:endParaRPr lang="en-GB" dirty="0">
              <a:solidFill>
                <a:srgbClr val="FF0000"/>
              </a:solidFill>
            </a:endParaRPr>
          </a:p>
        </p:txBody>
      </p:sp>
      <p:sp>
        <p:nvSpPr>
          <p:cNvPr id="5" name="Slide Number Placeholder 4"/>
          <p:cNvSpPr>
            <a:spLocks noGrp="1"/>
          </p:cNvSpPr>
          <p:nvPr>
            <p:ph type="sldNum" sz="quarter" idx="11"/>
          </p:nvPr>
        </p:nvSpPr>
        <p:spPr/>
        <p:txBody>
          <a:bodyPr/>
          <a:lstStyle/>
          <a:p>
            <a:fld id="{4FC5B4E0-B61B-4259-A3AF-243E0AE58827}" type="slidenum">
              <a:rPr lang="en-GB" altLang="en-US" smtClean="0"/>
              <a:pPr/>
              <a:t>12</a:t>
            </a:fld>
            <a:endParaRPr lang="en-GB" altLang="en-US"/>
          </a:p>
        </p:txBody>
      </p:sp>
    </p:spTree>
    <p:extLst>
      <p:ext uri="{BB962C8B-B14F-4D97-AF65-F5344CB8AC3E}">
        <p14:creationId xmlns:p14="http://schemas.microsoft.com/office/powerpoint/2010/main" val="4405970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CBS Agenda 3.2 - WIS</a:t>
            </a:r>
            <a:endParaRPr lang="en-GB" dirty="0"/>
          </a:p>
        </p:txBody>
      </p:sp>
      <p:sp>
        <p:nvSpPr>
          <p:cNvPr id="3" name="Content Placeholder 2"/>
          <p:cNvSpPr>
            <a:spLocks noGrp="1"/>
          </p:cNvSpPr>
          <p:nvPr>
            <p:ph idx="1"/>
          </p:nvPr>
        </p:nvSpPr>
        <p:spPr/>
        <p:txBody>
          <a:bodyPr>
            <a:normAutofit fontScale="92500" lnSpcReduction="20000"/>
          </a:bodyPr>
          <a:lstStyle/>
          <a:p>
            <a:pPr marL="0" indent="0">
              <a:buNone/>
            </a:pPr>
            <a:r>
              <a:rPr lang="en-US" b="1" dirty="0"/>
              <a:t>Annex 7 - Guidelines for migrating metadata records from one GISC to another GISC</a:t>
            </a:r>
            <a:endParaRPr lang="en-GB" b="1" dirty="0" smtClean="0"/>
          </a:p>
          <a:p>
            <a:pPr marL="0" indent="0">
              <a:buNone/>
            </a:pPr>
            <a:r>
              <a:rPr lang="en-GB" b="1" dirty="0" smtClean="0"/>
              <a:t>Scenario </a:t>
            </a:r>
            <a:r>
              <a:rPr lang="en-GB" b="1" dirty="0"/>
              <a:t>and use case</a:t>
            </a:r>
            <a:endParaRPr lang="en-US" dirty="0"/>
          </a:p>
          <a:p>
            <a:r>
              <a:rPr lang="en-GB" dirty="0"/>
              <a:t>Two GISCs are GISC A and GISC B. GISC B is newly becoming operational and starting metadata management for National </a:t>
            </a:r>
            <a:r>
              <a:rPr lang="en-GB" dirty="0" err="1"/>
              <a:t>Center</a:t>
            </a:r>
            <a:r>
              <a:rPr lang="en-GB" dirty="0"/>
              <a:t> X as its principal GISC. Accordingly, GISC A, which has been providing WMO Interim Metadata Management Service (WIMMS) for National </a:t>
            </a:r>
            <a:r>
              <a:rPr lang="en-GB" dirty="0" err="1"/>
              <a:t>Center</a:t>
            </a:r>
            <a:r>
              <a:rPr lang="en-GB" dirty="0"/>
              <a:t> X, is ending the service. Practically, a set of metadata records owned by National </a:t>
            </a:r>
            <a:r>
              <a:rPr lang="en-GB" dirty="0" err="1"/>
              <a:t>Center</a:t>
            </a:r>
            <a:r>
              <a:rPr lang="en-GB" dirty="0"/>
              <a:t> X needs to be moved from the OAI set that is provided by GISC A (assumedly WIS-GISC-A) to that of provided by GISC B (WIS-GISC-B).</a:t>
            </a:r>
            <a:endParaRPr lang="en-US" dirty="0"/>
          </a:p>
          <a:p>
            <a:pPr marL="0" indent="0">
              <a:buNone/>
            </a:pPr>
            <a:r>
              <a:rPr lang="en-GB" b="1" dirty="0"/>
              <a:t>Operational guidelines</a:t>
            </a:r>
          </a:p>
          <a:p>
            <a:endParaRPr lang="en-GB" dirty="0"/>
          </a:p>
        </p:txBody>
      </p:sp>
      <p:sp>
        <p:nvSpPr>
          <p:cNvPr id="4" name="Slide Number Placeholder 3"/>
          <p:cNvSpPr>
            <a:spLocks noGrp="1"/>
          </p:cNvSpPr>
          <p:nvPr>
            <p:ph type="sldNum" sz="quarter" idx="11"/>
          </p:nvPr>
        </p:nvSpPr>
        <p:spPr/>
        <p:txBody>
          <a:bodyPr/>
          <a:lstStyle/>
          <a:p>
            <a:fld id="{4FC5B4E0-B61B-4259-A3AF-243E0AE58827}" type="slidenum">
              <a:rPr lang="en-GB" altLang="en-US" smtClean="0"/>
              <a:pPr/>
              <a:t>13</a:t>
            </a:fld>
            <a:endParaRPr lang="en-GB" altLang="en-US"/>
          </a:p>
        </p:txBody>
      </p:sp>
    </p:spTree>
    <p:extLst>
      <p:ext uri="{BB962C8B-B14F-4D97-AF65-F5344CB8AC3E}">
        <p14:creationId xmlns:p14="http://schemas.microsoft.com/office/powerpoint/2010/main" val="33662943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rmAutofit fontScale="90000"/>
          </a:bodyPr>
          <a:lstStyle/>
          <a:p>
            <a:r>
              <a:rPr lang="en-AU" sz="3600" b="1" i="1" dirty="0" smtClean="0"/>
              <a:t>Annex to 9.1: GISC backup procedures </a:t>
            </a:r>
            <a:endParaRPr lang="en-US" dirty="0"/>
          </a:p>
        </p:txBody>
      </p:sp>
      <p:sp>
        <p:nvSpPr>
          <p:cNvPr id="3" name="Content Placeholder 2"/>
          <p:cNvSpPr>
            <a:spLocks noGrp="1"/>
          </p:cNvSpPr>
          <p:nvPr>
            <p:ph idx="1"/>
          </p:nvPr>
        </p:nvSpPr>
        <p:spPr>
          <a:xfrm>
            <a:off x="228600" y="1066800"/>
            <a:ext cx="8686800" cy="5562600"/>
          </a:xfrm>
        </p:spPr>
        <p:txBody>
          <a:bodyPr>
            <a:normAutofit fontScale="70000" lnSpcReduction="20000"/>
          </a:bodyPr>
          <a:lstStyle/>
          <a:p>
            <a:pPr marL="457200" lvl="1" indent="0">
              <a:buNone/>
            </a:pPr>
            <a:r>
              <a:rPr lang="en-AU" dirty="0" smtClean="0"/>
              <a:t>- Scope </a:t>
            </a:r>
            <a:r>
              <a:rPr lang="en-AU" dirty="0"/>
              <a:t>of backup</a:t>
            </a:r>
            <a:endParaRPr lang="en-US" dirty="0"/>
          </a:p>
          <a:p>
            <a:pPr lvl="2"/>
            <a:r>
              <a:rPr lang="en-AU" dirty="0"/>
              <a:t>Data intended for global exchange from NCs and DCPCs are mandatory.</a:t>
            </a:r>
            <a:endParaRPr lang="en-US" dirty="0"/>
          </a:p>
          <a:p>
            <a:pPr lvl="2"/>
            <a:r>
              <a:rPr lang="en-AU" dirty="0"/>
              <a:t>Data intended for regional exchange from NCs and DCPCs are optional.</a:t>
            </a:r>
            <a:endParaRPr lang="en-US" dirty="0"/>
          </a:p>
          <a:p>
            <a:pPr marL="457200" lvl="1" indent="0">
              <a:buNone/>
            </a:pPr>
            <a:r>
              <a:rPr lang="en-AU" dirty="0" smtClean="0"/>
              <a:t>- </a:t>
            </a:r>
            <a:r>
              <a:rPr lang="en-AU" dirty="0" smtClean="0"/>
              <a:t>Backup </a:t>
            </a:r>
            <a:r>
              <a:rPr lang="en-AU" dirty="0"/>
              <a:t>services</a:t>
            </a:r>
            <a:endParaRPr lang="en-US" dirty="0"/>
          </a:p>
          <a:p>
            <a:pPr lvl="2"/>
            <a:r>
              <a:rPr lang="en-AU" dirty="0"/>
              <a:t>Data collection from AMDCN of the other GISC</a:t>
            </a:r>
            <a:endParaRPr lang="en-US" dirty="0"/>
          </a:p>
          <a:p>
            <a:pPr lvl="2"/>
            <a:r>
              <a:rPr lang="en-AU" dirty="0"/>
              <a:t>Data provision to other GISCs</a:t>
            </a:r>
            <a:endParaRPr lang="en-US" dirty="0"/>
          </a:p>
          <a:p>
            <a:pPr lvl="2"/>
            <a:r>
              <a:rPr lang="en-AU" dirty="0"/>
              <a:t>Make available on its GISC cache</a:t>
            </a:r>
            <a:endParaRPr lang="en-US" dirty="0"/>
          </a:p>
          <a:p>
            <a:pPr lvl="2"/>
            <a:r>
              <a:rPr lang="en-AU" dirty="0"/>
              <a:t>Disseminate through GISC core network (GTS, RMDCN)</a:t>
            </a:r>
            <a:endParaRPr lang="en-US" dirty="0"/>
          </a:p>
          <a:p>
            <a:pPr lvl="2"/>
            <a:r>
              <a:rPr lang="en-AU" dirty="0"/>
              <a:t>Data provision to NCs and DCPCs in AMDCN of the other GISC</a:t>
            </a:r>
            <a:endParaRPr lang="en-US" dirty="0"/>
          </a:p>
          <a:p>
            <a:pPr lvl="2"/>
            <a:r>
              <a:rPr lang="en-AU" dirty="0"/>
              <a:t>Make available on its GISC cache</a:t>
            </a:r>
            <a:endParaRPr lang="en-US" dirty="0"/>
          </a:p>
          <a:p>
            <a:pPr lvl="2"/>
            <a:r>
              <a:rPr lang="en-AU" dirty="0"/>
              <a:t>Metadata management is out of scope for short term outages</a:t>
            </a:r>
            <a:endParaRPr lang="en-US" dirty="0"/>
          </a:p>
          <a:p>
            <a:pPr marL="457200" lvl="1" indent="0">
              <a:buNone/>
            </a:pPr>
            <a:r>
              <a:rPr lang="en-AU" dirty="0" smtClean="0"/>
              <a:t>- User </a:t>
            </a:r>
            <a:r>
              <a:rPr lang="en-AU" dirty="0"/>
              <a:t>Information</a:t>
            </a:r>
            <a:endParaRPr lang="en-US" dirty="0"/>
          </a:p>
          <a:p>
            <a:pPr marL="457200" lvl="1" indent="0">
              <a:buNone/>
            </a:pPr>
            <a:r>
              <a:rPr lang="en-AU" dirty="0" smtClean="0"/>
              <a:t>- If </a:t>
            </a:r>
            <a:r>
              <a:rPr lang="en-AU" dirty="0"/>
              <a:t>there is a need to exchange user information for the purpose, proper security measures should be taken based on the agreement on the two GISCs.</a:t>
            </a:r>
            <a:endParaRPr lang="en-US" dirty="0"/>
          </a:p>
          <a:p>
            <a:pPr marL="457200" lvl="1" indent="0">
              <a:buNone/>
            </a:pPr>
            <a:r>
              <a:rPr lang="en-AU" dirty="0" smtClean="0"/>
              <a:t>- Networks</a:t>
            </a:r>
            <a:endParaRPr lang="en-US" dirty="0"/>
          </a:p>
          <a:p>
            <a:pPr lvl="2"/>
            <a:r>
              <a:rPr lang="en-AU" dirty="0"/>
              <a:t>A backup GISC needs to ensure network connectivity with Centres in the AMDCN it is backing up</a:t>
            </a:r>
            <a:endParaRPr lang="en-US" dirty="0"/>
          </a:p>
          <a:p>
            <a:endParaRPr lang="en-US" dirty="0"/>
          </a:p>
        </p:txBody>
      </p:sp>
    </p:spTree>
    <p:extLst>
      <p:ext uri="{BB962C8B-B14F-4D97-AF65-F5344CB8AC3E}">
        <p14:creationId xmlns:p14="http://schemas.microsoft.com/office/powerpoint/2010/main" val="237425988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3.2 Decisions supporting WIS (TT-OM and TT-DC)</a:t>
            </a:r>
            <a:endParaRPr lang="en-US" dirty="0"/>
          </a:p>
        </p:txBody>
      </p:sp>
      <p:sp>
        <p:nvSpPr>
          <p:cNvPr id="3" name="Content Placeholder 2"/>
          <p:cNvSpPr>
            <a:spLocks noGrp="1"/>
          </p:cNvSpPr>
          <p:nvPr>
            <p:ph idx="1"/>
          </p:nvPr>
        </p:nvSpPr>
        <p:spPr/>
        <p:txBody>
          <a:bodyPr/>
          <a:lstStyle/>
          <a:p>
            <a:r>
              <a:rPr lang="en-US" dirty="0" smtClean="0"/>
              <a:t>TT-OM</a:t>
            </a:r>
          </a:p>
          <a:p>
            <a:pPr lvl="1"/>
            <a:r>
              <a:rPr lang="en-US" dirty="0" smtClean="0"/>
              <a:t>Successful WIS Monitoring workshop</a:t>
            </a:r>
          </a:p>
          <a:p>
            <a:pPr lvl="2"/>
            <a:r>
              <a:rPr lang="en-US" dirty="0" smtClean="0"/>
              <a:t>Incorporate feedback and present to CBS</a:t>
            </a:r>
          </a:p>
          <a:p>
            <a:pPr lvl="1"/>
            <a:r>
              <a:rPr lang="en-US" dirty="0" smtClean="0"/>
              <a:t>Dissemination </a:t>
            </a:r>
            <a:r>
              <a:rPr lang="en-US" dirty="0"/>
              <a:t>of </a:t>
            </a:r>
            <a:r>
              <a:rPr lang="en-US" dirty="0" smtClean="0"/>
              <a:t>tsunami </a:t>
            </a:r>
            <a:r>
              <a:rPr lang="en-US" dirty="0"/>
              <a:t>warnings </a:t>
            </a:r>
            <a:r>
              <a:rPr lang="en-US" dirty="0" smtClean="0"/>
              <a:t>on GTS</a:t>
            </a:r>
          </a:p>
          <a:p>
            <a:r>
              <a:rPr lang="en-US" dirty="0" smtClean="0"/>
              <a:t>TT-DC</a:t>
            </a:r>
          </a:p>
          <a:p>
            <a:pPr lvl="1"/>
            <a:r>
              <a:rPr lang="en-US" dirty="0" smtClean="0"/>
              <a:t>Meeting in August to review recommendations of ETs and TTs</a:t>
            </a:r>
          </a:p>
          <a:p>
            <a:pPr lvl="1"/>
            <a:r>
              <a:rPr lang="en-US" dirty="0" smtClean="0"/>
              <a:t>Need representation from NCs and LDCs</a:t>
            </a:r>
          </a:p>
          <a:p>
            <a:endParaRPr lang="en-US" dirty="0"/>
          </a:p>
        </p:txBody>
      </p:sp>
    </p:spTree>
    <p:extLst>
      <p:ext uri="{BB962C8B-B14F-4D97-AF65-F5344CB8AC3E}">
        <p14:creationId xmlns:p14="http://schemas.microsoft.com/office/powerpoint/2010/main" val="72332122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3.2 Decisions supporting WIS (TT-OM and TT-DC)</a:t>
            </a:r>
            <a:endParaRPr lang="en-US" dirty="0"/>
          </a:p>
        </p:txBody>
      </p:sp>
      <p:sp>
        <p:nvSpPr>
          <p:cNvPr id="3" name="Content Placeholder 2"/>
          <p:cNvSpPr>
            <a:spLocks noGrp="1"/>
          </p:cNvSpPr>
          <p:nvPr>
            <p:ph idx="1"/>
          </p:nvPr>
        </p:nvSpPr>
        <p:spPr/>
        <p:txBody>
          <a:bodyPr/>
          <a:lstStyle/>
          <a:p>
            <a:r>
              <a:rPr lang="en-US" dirty="0" smtClean="0"/>
              <a:t>TT-OM</a:t>
            </a:r>
          </a:p>
          <a:p>
            <a:pPr lvl="1"/>
            <a:r>
              <a:rPr lang="en-US" dirty="0" smtClean="0"/>
              <a:t>Successful WIS Monitoring workshop</a:t>
            </a:r>
          </a:p>
          <a:p>
            <a:pPr lvl="2"/>
            <a:r>
              <a:rPr lang="en-US" dirty="0" smtClean="0"/>
              <a:t>Incorporate feedback and present to CBS</a:t>
            </a:r>
          </a:p>
          <a:p>
            <a:pPr lvl="1"/>
            <a:r>
              <a:rPr lang="en-US" dirty="0" smtClean="0"/>
              <a:t>Dissemination </a:t>
            </a:r>
            <a:r>
              <a:rPr lang="en-US" dirty="0"/>
              <a:t>of </a:t>
            </a:r>
            <a:r>
              <a:rPr lang="en-US" dirty="0" smtClean="0"/>
              <a:t>tsunami </a:t>
            </a:r>
            <a:r>
              <a:rPr lang="en-US" dirty="0"/>
              <a:t>warnings </a:t>
            </a:r>
            <a:r>
              <a:rPr lang="en-US" dirty="0" smtClean="0"/>
              <a:t>on GTS</a:t>
            </a:r>
          </a:p>
          <a:p>
            <a:r>
              <a:rPr lang="en-US" dirty="0" smtClean="0"/>
              <a:t>TT-DC</a:t>
            </a:r>
          </a:p>
          <a:p>
            <a:pPr lvl="1"/>
            <a:r>
              <a:rPr lang="en-US" dirty="0" smtClean="0"/>
              <a:t>Meeting in August to review recommendations of ETs and TTs</a:t>
            </a:r>
          </a:p>
          <a:p>
            <a:pPr lvl="1"/>
            <a:r>
              <a:rPr lang="en-US" dirty="0" smtClean="0"/>
              <a:t>Need representation from NCs and LDCs</a:t>
            </a:r>
          </a:p>
          <a:p>
            <a:endParaRPr lang="en-US" dirty="0"/>
          </a:p>
        </p:txBody>
      </p:sp>
    </p:spTree>
    <p:extLst>
      <p:ext uri="{BB962C8B-B14F-4D97-AF65-F5344CB8AC3E}">
        <p14:creationId xmlns:p14="http://schemas.microsoft.com/office/powerpoint/2010/main" val="55610412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a:solidFill>
                  <a:prstClr val="black"/>
                </a:solidFill>
              </a:rPr>
              <a:t>3.2 Decisions supporting WIS </a:t>
            </a:r>
            <a:r>
              <a:rPr lang="en-US" sz="4000" dirty="0" smtClean="0">
                <a:solidFill>
                  <a:prstClr val="black"/>
                </a:solidFill>
              </a:rPr>
              <a:t>(ET-CTS)</a:t>
            </a:r>
            <a:endParaRPr lang="en-US" dirty="0"/>
          </a:p>
        </p:txBody>
      </p:sp>
      <p:sp>
        <p:nvSpPr>
          <p:cNvPr id="3" name="Content Placeholder 2"/>
          <p:cNvSpPr>
            <a:spLocks noGrp="1"/>
          </p:cNvSpPr>
          <p:nvPr>
            <p:ph idx="1"/>
          </p:nvPr>
        </p:nvSpPr>
        <p:spPr>
          <a:xfrm>
            <a:off x="381000" y="1371600"/>
            <a:ext cx="8305800" cy="4754563"/>
          </a:xfrm>
        </p:spPr>
        <p:txBody>
          <a:bodyPr>
            <a:normAutofit fontScale="85000" lnSpcReduction="20000"/>
          </a:bodyPr>
          <a:lstStyle/>
          <a:p>
            <a:r>
              <a:rPr lang="en-US" dirty="0" smtClean="0"/>
              <a:t>RMDCN Next Generation successfully installed</a:t>
            </a:r>
          </a:p>
          <a:p>
            <a:r>
              <a:rPr lang="en-US" dirty="0" smtClean="0"/>
              <a:t>Continue work on IPv6</a:t>
            </a:r>
          </a:p>
          <a:p>
            <a:pPr lvl="1"/>
            <a:r>
              <a:rPr lang="en-US" dirty="0" smtClean="0"/>
              <a:t>Review the IPv6 questionnaire in order to re-publish the questionnaire early 2015</a:t>
            </a:r>
          </a:p>
          <a:p>
            <a:r>
              <a:rPr lang="en-GB" dirty="0"/>
              <a:t>Postpone further technical investigation on Multicast for GISC data interchange</a:t>
            </a:r>
            <a:endParaRPr lang="en-US" dirty="0"/>
          </a:p>
          <a:p>
            <a:r>
              <a:rPr lang="en-GB" dirty="0"/>
              <a:t>Set-up a cloud-based pilot environment for the GISC data interchange </a:t>
            </a:r>
            <a:endParaRPr lang="en-GB" dirty="0" smtClean="0"/>
          </a:p>
          <a:p>
            <a:r>
              <a:rPr lang="en-US" dirty="0" smtClean="0"/>
              <a:t>Investigate assuring completeness </a:t>
            </a:r>
            <a:r>
              <a:rPr lang="en-US" dirty="0"/>
              <a:t>of the 24h cache in a partially </a:t>
            </a:r>
            <a:r>
              <a:rPr lang="en-US" dirty="0" smtClean="0"/>
              <a:t>meshed network</a:t>
            </a:r>
          </a:p>
          <a:p>
            <a:r>
              <a:rPr lang="en-AU" dirty="0" smtClean="0"/>
              <a:t>Submit comments </a:t>
            </a:r>
            <a:r>
              <a:rPr lang="en-AU" dirty="0"/>
              <a:t>to </a:t>
            </a:r>
            <a:r>
              <a:rPr lang="en-AU" dirty="0" smtClean="0"/>
              <a:t>IPET-DRMM on </a:t>
            </a:r>
            <a:r>
              <a:rPr lang="en-AU" dirty="0" err="1" smtClean="0"/>
              <a:t>filenaming</a:t>
            </a:r>
            <a:r>
              <a:rPr lang="en-AU" dirty="0" smtClean="0"/>
              <a:t> issue</a:t>
            </a:r>
          </a:p>
          <a:p>
            <a:r>
              <a:rPr lang="en-AU" dirty="0" smtClean="0"/>
              <a:t>Update </a:t>
            </a:r>
            <a:r>
              <a:rPr lang="en-AU" dirty="0"/>
              <a:t>the “Guide on IT security” </a:t>
            </a:r>
            <a:endParaRPr lang="en-AU" dirty="0" smtClean="0"/>
          </a:p>
          <a:p>
            <a:r>
              <a:rPr lang="en-AU" dirty="0" smtClean="0"/>
              <a:t>Support </a:t>
            </a:r>
            <a:r>
              <a:rPr lang="en-AU" dirty="0" err="1" smtClean="0"/>
              <a:t>Satcom</a:t>
            </a:r>
            <a:endParaRPr lang="en-AU" dirty="0" smtClean="0"/>
          </a:p>
          <a:p>
            <a:pPr lvl="1"/>
            <a:endParaRPr lang="en-US" dirty="0" smtClean="0"/>
          </a:p>
          <a:p>
            <a:pPr lvl="1"/>
            <a:endParaRPr lang="en-US" dirty="0" smtClean="0"/>
          </a:p>
          <a:p>
            <a:endParaRPr lang="en-US" dirty="0" smtClean="0"/>
          </a:p>
          <a:p>
            <a:endParaRPr lang="en-US" dirty="0"/>
          </a:p>
        </p:txBody>
      </p:sp>
    </p:spTree>
    <p:extLst>
      <p:ext uri="{BB962C8B-B14F-4D97-AF65-F5344CB8AC3E}">
        <p14:creationId xmlns:p14="http://schemas.microsoft.com/office/powerpoint/2010/main" val="255564504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Agenda 3.2 – WIS (ii)</a:t>
            </a:r>
            <a:endParaRPr lang="en-GB" dirty="0"/>
          </a:p>
        </p:txBody>
      </p:sp>
      <p:sp>
        <p:nvSpPr>
          <p:cNvPr id="3" name="Content Placeholder 2"/>
          <p:cNvSpPr>
            <a:spLocks noGrp="1"/>
          </p:cNvSpPr>
          <p:nvPr>
            <p:ph idx="1"/>
          </p:nvPr>
        </p:nvSpPr>
        <p:spPr/>
        <p:txBody>
          <a:bodyPr/>
          <a:lstStyle/>
          <a:p>
            <a:r>
              <a:rPr lang="en-GB" dirty="0" smtClean="0"/>
              <a:t>Metadata</a:t>
            </a:r>
          </a:p>
          <a:p>
            <a:pPr lvl="1"/>
            <a:r>
              <a:rPr lang="en-GB" dirty="0" smtClean="0"/>
              <a:t>Date for version 2</a:t>
            </a:r>
          </a:p>
          <a:p>
            <a:pPr lvl="1"/>
            <a:r>
              <a:rPr lang="en-GB" dirty="0" smtClean="0"/>
              <a:t>Publication of guidance</a:t>
            </a:r>
          </a:p>
          <a:p>
            <a:pPr lvl="1"/>
            <a:r>
              <a:rPr lang="en-GB" dirty="0" smtClean="0"/>
              <a:t>National and regional rules vs WIS rules</a:t>
            </a:r>
          </a:p>
          <a:p>
            <a:r>
              <a:rPr lang="en-GB" dirty="0" smtClean="0"/>
              <a:t>Codes registry</a:t>
            </a:r>
          </a:p>
          <a:p>
            <a:pPr lvl="1"/>
            <a:r>
              <a:rPr lang="en-GB" dirty="0" smtClean="0">
                <a:solidFill>
                  <a:srgbClr val="FF0000"/>
                </a:solidFill>
              </a:rPr>
              <a:t>Change authorization</a:t>
            </a:r>
          </a:p>
          <a:p>
            <a:r>
              <a:rPr lang="en-GB" dirty="0" smtClean="0"/>
              <a:t>Tidy up Manual on WIS cross-references</a:t>
            </a:r>
          </a:p>
        </p:txBody>
      </p:sp>
      <p:sp>
        <p:nvSpPr>
          <p:cNvPr id="5" name="Slide Number Placeholder 4"/>
          <p:cNvSpPr>
            <a:spLocks noGrp="1"/>
          </p:cNvSpPr>
          <p:nvPr>
            <p:ph type="sldNum" sz="quarter" idx="11"/>
          </p:nvPr>
        </p:nvSpPr>
        <p:spPr/>
        <p:txBody>
          <a:bodyPr/>
          <a:lstStyle/>
          <a:p>
            <a:fld id="{4FC5B4E0-B61B-4259-A3AF-243E0AE58827}" type="slidenum">
              <a:rPr lang="en-GB" altLang="en-US" smtClean="0"/>
              <a:pPr/>
              <a:t>18</a:t>
            </a:fld>
            <a:endParaRPr lang="en-GB" altLang="en-US"/>
          </a:p>
        </p:txBody>
      </p:sp>
    </p:spTree>
    <p:extLst>
      <p:ext uri="{BB962C8B-B14F-4D97-AF65-F5344CB8AC3E}">
        <p14:creationId xmlns:p14="http://schemas.microsoft.com/office/powerpoint/2010/main" val="26883753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CBS Agenda 2.3</a:t>
            </a:r>
            <a:endParaRPr lang="en-GB" dirty="0"/>
          </a:p>
        </p:txBody>
      </p:sp>
      <p:sp>
        <p:nvSpPr>
          <p:cNvPr id="3" name="Content Placeholder 2"/>
          <p:cNvSpPr>
            <a:spLocks noGrp="1"/>
          </p:cNvSpPr>
          <p:nvPr>
            <p:ph idx="1"/>
          </p:nvPr>
        </p:nvSpPr>
        <p:spPr/>
        <p:txBody>
          <a:bodyPr>
            <a:normAutofit fontScale="62500" lnSpcReduction="20000"/>
          </a:bodyPr>
          <a:lstStyle/>
          <a:p>
            <a:r>
              <a:rPr lang="en-US" sz="3400" dirty="0"/>
              <a:t>Deciding what can go on core network and in global cache</a:t>
            </a:r>
            <a:r>
              <a:rPr lang="en-AU" sz="3400" dirty="0"/>
              <a:t>  </a:t>
            </a:r>
          </a:p>
          <a:p>
            <a:pPr lvl="1"/>
            <a:r>
              <a:rPr lang="en-AU" sz="3400" dirty="0"/>
              <a:t>Need Multiple </a:t>
            </a:r>
            <a:r>
              <a:rPr lang="en-GB" sz="3400" dirty="0"/>
              <a:t>GISC collaboration mechanism</a:t>
            </a:r>
          </a:p>
          <a:p>
            <a:r>
              <a:rPr lang="en-US" sz="3400" dirty="0"/>
              <a:t>Define Registered User in </a:t>
            </a:r>
            <a:r>
              <a:rPr lang="en-US" sz="3400" dirty="0" err="1"/>
              <a:t>MoW</a:t>
            </a:r>
            <a:r>
              <a:rPr lang="en-US" sz="3400" dirty="0"/>
              <a:t> and add text</a:t>
            </a:r>
          </a:p>
          <a:p>
            <a:pPr lvl="1"/>
            <a:r>
              <a:rPr lang="en-US" sz="1700" dirty="0"/>
              <a:t>“In addition, GISCs are encouraged to, where feasible, provide backup for registered GISC users that are not included within the mandatory backup procedures for NCs and DCPCs within the GISCs AMDCN.”</a:t>
            </a:r>
          </a:p>
          <a:p>
            <a:r>
              <a:rPr lang="en-GB" sz="3400" dirty="0"/>
              <a:t>Develop </a:t>
            </a:r>
            <a:r>
              <a:rPr lang="en-AU" sz="3400" dirty="0"/>
              <a:t>GISC operating guide (web based)</a:t>
            </a:r>
          </a:p>
          <a:p>
            <a:pPr lvl="1"/>
            <a:r>
              <a:rPr lang="en-AU" sz="3400" dirty="0"/>
              <a:t>Include Annex to 9.1: GISC backup procedures</a:t>
            </a:r>
          </a:p>
          <a:p>
            <a:pPr lvl="1"/>
            <a:r>
              <a:rPr lang="en-US" sz="3400" dirty="0"/>
              <a:t>Annex to 9.2 GISC support to NCs and DCPCs</a:t>
            </a:r>
          </a:p>
          <a:p>
            <a:pPr lvl="1"/>
            <a:r>
              <a:rPr lang="en-US" sz="3400" dirty="0"/>
              <a:t>Annex to 9.3 to update to WIS Guide on procedures for changing P. GISC</a:t>
            </a:r>
          </a:p>
          <a:p>
            <a:r>
              <a:rPr lang="en-AU" sz="3400" dirty="0"/>
              <a:t>WMO be registered as a DCPC with a principal GISC of Toulouse</a:t>
            </a:r>
          </a:p>
          <a:p>
            <a:r>
              <a:rPr lang="en-AU" sz="3400" dirty="0"/>
              <a:t>Endorsed the core WIS competencies and learning guide</a:t>
            </a:r>
          </a:p>
          <a:p>
            <a:r>
              <a:rPr lang="en-AU" sz="3400" dirty="0"/>
              <a:t>Reviewed monitoring guide and feedback to ET-WISC</a:t>
            </a:r>
          </a:p>
          <a:p>
            <a:r>
              <a:rPr lang="en-AU" sz="3400" dirty="0"/>
              <a:t>Requested ET-CTS, while investigating cloud computing solutions</a:t>
            </a:r>
          </a:p>
          <a:p>
            <a:r>
              <a:rPr lang="en-GB" sz="3400" dirty="0"/>
              <a:t>Developed guidelines for Audits and certification (Annex 6)</a:t>
            </a:r>
          </a:p>
          <a:p>
            <a:r>
              <a:rPr lang="en-GB" sz="3400" dirty="0"/>
              <a:t>Need CBS to complete certification of audited DCPCs</a:t>
            </a:r>
          </a:p>
          <a:p>
            <a:endParaRPr lang="en-GB" dirty="0"/>
          </a:p>
        </p:txBody>
      </p:sp>
      <p:sp>
        <p:nvSpPr>
          <p:cNvPr id="4" name="Slide Number Placeholder 3"/>
          <p:cNvSpPr>
            <a:spLocks noGrp="1"/>
          </p:cNvSpPr>
          <p:nvPr>
            <p:ph type="sldNum" sz="quarter" idx="11"/>
          </p:nvPr>
        </p:nvSpPr>
        <p:spPr/>
        <p:txBody>
          <a:bodyPr/>
          <a:lstStyle/>
          <a:p>
            <a:fld id="{4FC5B4E0-B61B-4259-A3AF-243E0AE58827}" type="slidenum">
              <a:rPr lang="en-GB" altLang="en-US" smtClean="0"/>
              <a:pPr/>
              <a:t>19</a:t>
            </a:fld>
            <a:endParaRPr lang="en-GB" altLang="en-US"/>
          </a:p>
        </p:txBody>
      </p:sp>
    </p:spTree>
    <p:extLst>
      <p:ext uri="{BB962C8B-B14F-4D97-AF65-F5344CB8AC3E}">
        <p14:creationId xmlns:p14="http://schemas.microsoft.com/office/powerpoint/2010/main" val="11941247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Agenda 3.2 – WIS (iii) – Changes to Registry</a:t>
            </a:r>
            <a:endParaRPr lang="en-GB" dirty="0"/>
          </a:p>
        </p:txBody>
      </p:sp>
      <p:sp>
        <p:nvSpPr>
          <p:cNvPr id="3" name="Content Placeholder 2"/>
          <p:cNvSpPr>
            <a:spLocks noGrp="1"/>
          </p:cNvSpPr>
          <p:nvPr>
            <p:ph idx="1"/>
          </p:nvPr>
        </p:nvSpPr>
        <p:spPr/>
        <p:txBody>
          <a:bodyPr>
            <a:normAutofit fontScale="77500" lnSpcReduction="20000"/>
          </a:bodyPr>
          <a:lstStyle/>
          <a:p>
            <a:r>
              <a:rPr lang="en-US" dirty="0" smtClean="0"/>
              <a:t>1</a:t>
            </a:r>
            <a:r>
              <a:rPr lang="en-US" dirty="0"/>
              <a:t>	The Secretary-General may authorize purely editorial changes (including removal of ambiguity</a:t>
            </a:r>
            <a:r>
              <a:rPr lang="en-US" dirty="0" smtClean="0"/>
              <a:t>).</a:t>
            </a:r>
          </a:p>
          <a:p>
            <a:endParaRPr lang="en-US" dirty="0"/>
          </a:p>
          <a:p>
            <a:r>
              <a:rPr lang="en-US" dirty="0"/>
              <a:t>2	Noting that once defined the meaning of an entry in the WMO Codes Registry cannot be  changed (but can be clarified), the Secretary-General may authorize additions or changes to the WMO Codes Registry that are consequent on the introduction or changes to Technical Regulations</a:t>
            </a:r>
            <a:r>
              <a:rPr lang="en-US" dirty="0" smtClean="0"/>
              <a:t>.</a:t>
            </a:r>
          </a:p>
          <a:p>
            <a:endParaRPr lang="en-US" dirty="0"/>
          </a:p>
          <a:p>
            <a:r>
              <a:rPr lang="en-US" dirty="0"/>
              <a:t>3	President of CBS may authorize changes that have no impact on Technical Regulations</a:t>
            </a:r>
            <a:r>
              <a:rPr lang="en-US" dirty="0" smtClean="0"/>
              <a:t>.</a:t>
            </a:r>
          </a:p>
          <a:p>
            <a:endParaRPr lang="en-US" dirty="0"/>
          </a:p>
          <a:p>
            <a:r>
              <a:rPr lang="en-US" dirty="0"/>
              <a:t>4	Chair OPAG-ISS is responsible for implementing appropriate technical procedures to ensure the validity of contents of the WMO Codes Registry.</a:t>
            </a:r>
          </a:p>
        </p:txBody>
      </p:sp>
      <p:sp>
        <p:nvSpPr>
          <p:cNvPr id="5" name="Slide Number Placeholder 4"/>
          <p:cNvSpPr>
            <a:spLocks noGrp="1"/>
          </p:cNvSpPr>
          <p:nvPr>
            <p:ph type="sldNum" sz="quarter" idx="11"/>
          </p:nvPr>
        </p:nvSpPr>
        <p:spPr/>
        <p:txBody>
          <a:bodyPr/>
          <a:lstStyle/>
          <a:p>
            <a:fld id="{4FC5B4E0-B61B-4259-A3AF-243E0AE58827}" type="slidenum">
              <a:rPr lang="en-GB" altLang="en-US" smtClean="0"/>
              <a:pPr/>
              <a:t>20</a:t>
            </a:fld>
            <a:endParaRPr lang="en-GB" altLang="en-US"/>
          </a:p>
        </p:txBody>
      </p:sp>
    </p:spTree>
    <p:extLst>
      <p:ext uri="{BB962C8B-B14F-4D97-AF65-F5344CB8AC3E}">
        <p14:creationId xmlns:p14="http://schemas.microsoft.com/office/powerpoint/2010/main" val="37333268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CBS Agenda 4.5 – Standardizing data </a:t>
            </a:r>
            <a:r>
              <a:rPr lang="en-GB" dirty="0" err="1" smtClean="0"/>
              <a:t>mgt</a:t>
            </a:r>
            <a:endParaRPr lang="en-GB" dirty="0"/>
          </a:p>
        </p:txBody>
      </p:sp>
      <p:sp>
        <p:nvSpPr>
          <p:cNvPr id="3" name="Content Placeholder 2"/>
          <p:cNvSpPr>
            <a:spLocks noGrp="1"/>
          </p:cNvSpPr>
          <p:nvPr>
            <p:ph idx="1"/>
          </p:nvPr>
        </p:nvSpPr>
        <p:spPr/>
        <p:txBody>
          <a:bodyPr/>
          <a:lstStyle/>
          <a:p>
            <a:r>
              <a:rPr lang="en-GB" dirty="0" smtClean="0"/>
              <a:t>Update International Met Vocab </a:t>
            </a:r>
            <a:r>
              <a:rPr lang="en-GB" dirty="0" err="1" smtClean="0"/>
              <a:t>etc</a:t>
            </a:r>
            <a:endParaRPr lang="en-GB" dirty="0" smtClean="0"/>
          </a:p>
          <a:p>
            <a:r>
              <a:rPr lang="en-GB" dirty="0" smtClean="0"/>
              <a:t>Digital Object Identifiers</a:t>
            </a:r>
          </a:p>
          <a:p>
            <a:r>
              <a:rPr lang="en-GB" dirty="0" smtClean="0"/>
              <a:t>Data Management Best Practice</a:t>
            </a:r>
          </a:p>
          <a:p>
            <a:pPr lvl="1"/>
            <a:r>
              <a:rPr lang="en-GB" dirty="0" smtClean="0"/>
              <a:t>Update data management guide</a:t>
            </a:r>
            <a:endParaRPr lang="en-GB" dirty="0"/>
          </a:p>
          <a:p>
            <a:r>
              <a:rPr lang="en-GB" dirty="0" smtClean="0"/>
              <a:t>Centres with responsibility for long term data management?</a:t>
            </a:r>
          </a:p>
        </p:txBody>
      </p:sp>
      <p:sp>
        <p:nvSpPr>
          <p:cNvPr id="4" name="Slide Number Placeholder 3"/>
          <p:cNvSpPr>
            <a:spLocks noGrp="1"/>
          </p:cNvSpPr>
          <p:nvPr>
            <p:ph type="sldNum" sz="quarter" idx="11"/>
          </p:nvPr>
        </p:nvSpPr>
        <p:spPr/>
        <p:txBody>
          <a:bodyPr/>
          <a:lstStyle/>
          <a:p>
            <a:fld id="{4FC5B4E0-B61B-4259-A3AF-243E0AE58827}" type="slidenum">
              <a:rPr lang="en-GB" altLang="en-US" smtClean="0"/>
              <a:pPr/>
              <a:t>21</a:t>
            </a:fld>
            <a:endParaRPr lang="en-GB" altLang="en-US"/>
          </a:p>
        </p:txBody>
      </p:sp>
    </p:spTree>
    <p:extLst>
      <p:ext uri="{BB962C8B-B14F-4D97-AF65-F5344CB8AC3E}">
        <p14:creationId xmlns:p14="http://schemas.microsoft.com/office/powerpoint/2010/main" val="42861009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100" dirty="0" smtClean="0"/>
              <a:t>3.3 </a:t>
            </a:r>
            <a:r>
              <a:rPr lang="en-US" sz="3100" b="1" i="1" dirty="0"/>
              <a:t>Recommendations on standardizing data management to support </a:t>
            </a:r>
            <a:r>
              <a:rPr lang="en-US" sz="3100" b="1" i="1" dirty="0" smtClean="0"/>
              <a:t>WMO</a:t>
            </a:r>
            <a:endParaRPr lang="en-US" dirty="0"/>
          </a:p>
        </p:txBody>
      </p:sp>
      <p:sp>
        <p:nvSpPr>
          <p:cNvPr id="3" name="Content Placeholder 2"/>
          <p:cNvSpPr>
            <a:spLocks noGrp="1"/>
          </p:cNvSpPr>
          <p:nvPr>
            <p:ph idx="1"/>
          </p:nvPr>
        </p:nvSpPr>
        <p:spPr/>
        <p:txBody>
          <a:bodyPr/>
          <a:lstStyle/>
          <a:p>
            <a:r>
              <a:rPr lang="en-US" dirty="0" smtClean="0"/>
              <a:t>Produce WIS DM Guide</a:t>
            </a:r>
          </a:p>
          <a:p>
            <a:pPr lvl="1"/>
            <a:r>
              <a:rPr lang="en-US" dirty="0" smtClean="0"/>
              <a:t>Guide on World Weather Watch Data Management (WMO- No. 788)</a:t>
            </a:r>
          </a:p>
          <a:p>
            <a:r>
              <a:rPr lang="en-US" dirty="0" smtClean="0"/>
              <a:t>Need to extend to all Tech Commissions</a:t>
            </a:r>
          </a:p>
          <a:p>
            <a:pPr lvl="1"/>
            <a:r>
              <a:rPr lang="en-US" dirty="0" smtClean="0"/>
              <a:t>i.e. incorporate JCOMM, </a:t>
            </a:r>
            <a:r>
              <a:rPr lang="en-US" dirty="0" err="1" smtClean="0"/>
              <a:t>CHy</a:t>
            </a:r>
            <a:r>
              <a:rPr lang="en-US" dirty="0" smtClean="0"/>
              <a:t> and </a:t>
            </a:r>
            <a:r>
              <a:rPr lang="en-US" dirty="0" err="1" smtClean="0"/>
              <a:t>CCl</a:t>
            </a:r>
            <a:r>
              <a:rPr lang="en-US" dirty="0" smtClean="0"/>
              <a:t> DM at least</a:t>
            </a:r>
          </a:p>
          <a:p>
            <a:pPr lvl="1"/>
            <a:r>
              <a:rPr lang="en-US" dirty="0" smtClean="0"/>
              <a:t>Suggest Inter-commission TT (</a:t>
            </a:r>
            <a:r>
              <a:rPr lang="en-US" dirty="0" err="1" smtClean="0"/>
              <a:t>akka</a:t>
            </a:r>
            <a:r>
              <a:rPr lang="en-US" dirty="0" smtClean="0"/>
              <a:t> ITT-FWIS)</a:t>
            </a:r>
          </a:p>
          <a:p>
            <a:r>
              <a:rPr lang="en-US" dirty="0" smtClean="0"/>
              <a:t>Make use of IODE and Comet DCPCs for developing training for new guidelines</a:t>
            </a:r>
            <a:endParaRPr lang="en-US" dirty="0"/>
          </a:p>
        </p:txBody>
      </p:sp>
    </p:spTree>
    <p:extLst>
      <p:ext uri="{BB962C8B-B14F-4D97-AF65-F5344CB8AC3E}">
        <p14:creationId xmlns:p14="http://schemas.microsoft.com/office/powerpoint/2010/main" val="309047871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CBS 2.6  </a:t>
            </a:r>
            <a:r>
              <a:rPr lang="en-US" dirty="0" smtClean="0"/>
              <a:t>Managing changes to technical regulations</a:t>
            </a:r>
            <a:endParaRPr lang="en-US" dirty="0"/>
          </a:p>
        </p:txBody>
      </p:sp>
      <p:sp>
        <p:nvSpPr>
          <p:cNvPr id="3" name="Content Placeholder 2"/>
          <p:cNvSpPr>
            <a:spLocks noGrp="1"/>
          </p:cNvSpPr>
          <p:nvPr>
            <p:ph idx="1"/>
          </p:nvPr>
        </p:nvSpPr>
        <p:spPr/>
        <p:txBody>
          <a:bodyPr/>
          <a:lstStyle/>
          <a:p>
            <a:r>
              <a:rPr lang="en-US" dirty="0" smtClean="0"/>
              <a:t>Introduce fast track for </a:t>
            </a:r>
            <a:r>
              <a:rPr lang="en-US" dirty="0" err="1" smtClean="0"/>
              <a:t>MoW</a:t>
            </a:r>
            <a:r>
              <a:rPr lang="en-US" dirty="0" smtClean="0"/>
              <a:t>, WIS Guide and Manual on </a:t>
            </a:r>
            <a:r>
              <a:rPr lang="en-US" dirty="0" smtClean="0"/>
              <a:t>GTS, Manual on GDPFS, Manual on GOS, Manual on WIGOS, and corresponding Guides</a:t>
            </a:r>
          </a:p>
          <a:p>
            <a:r>
              <a:rPr lang="en-US" dirty="0" smtClean="0"/>
              <a:t>Associated OPAG-ISS practices (not in doc)</a:t>
            </a:r>
            <a:endParaRPr lang="en-US" dirty="0" smtClean="0"/>
          </a:p>
          <a:p>
            <a:pPr lvl="1"/>
            <a:r>
              <a:rPr lang="en-US" dirty="0" smtClean="0"/>
              <a:t>Use web to maintain best or standard practices</a:t>
            </a:r>
          </a:p>
          <a:p>
            <a:pPr lvl="1"/>
            <a:r>
              <a:rPr lang="en-US" dirty="0" smtClean="0"/>
              <a:t>Move GTS </a:t>
            </a:r>
            <a:r>
              <a:rPr lang="en-US" dirty="0" err="1" smtClean="0"/>
              <a:t>Vol</a:t>
            </a:r>
            <a:r>
              <a:rPr lang="en-US" dirty="0" smtClean="0"/>
              <a:t> II to web driven by </a:t>
            </a:r>
            <a:r>
              <a:rPr lang="en-US" dirty="0" smtClean="0"/>
              <a:t>database (in CBS doc 2.3)</a:t>
            </a:r>
            <a:endParaRPr lang="en-US" dirty="0" smtClean="0"/>
          </a:p>
          <a:p>
            <a:pPr lvl="1"/>
            <a:r>
              <a:rPr lang="en-US" dirty="0" smtClean="0"/>
              <a:t>Put stable and critical practices in WMO numbered publications (</a:t>
            </a:r>
            <a:r>
              <a:rPr lang="en-US" dirty="0" err="1" smtClean="0"/>
              <a:t>eg</a:t>
            </a:r>
            <a:r>
              <a:rPr lang="en-US" dirty="0" smtClean="0"/>
              <a:t> 1115 and 1116)</a:t>
            </a:r>
            <a:endParaRPr lang="en-US" dirty="0"/>
          </a:p>
        </p:txBody>
      </p:sp>
    </p:spTree>
    <p:extLst>
      <p:ext uri="{BB962C8B-B14F-4D97-AF65-F5344CB8AC3E}">
        <p14:creationId xmlns:p14="http://schemas.microsoft.com/office/powerpoint/2010/main" val="149035819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p:txBody>
          <a:bodyPr/>
          <a:lstStyle/>
          <a:p>
            <a:endParaRPr lang="en-GB"/>
          </a:p>
        </p:txBody>
      </p:sp>
      <p:sp>
        <p:nvSpPr>
          <p:cNvPr id="6" name="Subtitle 5"/>
          <p:cNvSpPr>
            <a:spLocks noGrp="1"/>
          </p:cNvSpPr>
          <p:nvPr>
            <p:ph type="subTitle" idx="1"/>
          </p:nvPr>
        </p:nvSpPr>
        <p:spPr/>
        <p:txBody>
          <a:bodyPr/>
          <a:lstStyle/>
          <a:p>
            <a:pPr>
              <a:buNone/>
            </a:pPr>
            <a:r>
              <a:rPr lang="en-GB" dirty="0" smtClean="0"/>
              <a:t>Agenda item 4</a:t>
            </a:r>
          </a:p>
          <a:p>
            <a:pPr>
              <a:buNone/>
            </a:pPr>
            <a:r>
              <a:rPr lang="en-GB" dirty="0" smtClean="0"/>
              <a:t>Reports from Expert Teams</a:t>
            </a:r>
            <a:endParaRPr lang="en-GB" dirty="0"/>
          </a:p>
        </p:txBody>
      </p:sp>
      <p:sp>
        <p:nvSpPr>
          <p:cNvPr id="4" name="Slide Number Placeholder 3"/>
          <p:cNvSpPr>
            <a:spLocks noGrp="1"/>
          </p:cNvSpPr>
          <p:nvPr>
            <p:ph type="sldNum" sz="quarter" idx="11"/>
          </p:nvPr>
        </p:nvSpPr>
        <p:spPr/>
        <p:txBody>
          <a:bodyPr/>
          <a:lstStyle/>
          <a:p>
            <a:fld id="{4FC5B4E0-B61B-4259-A3AF-243E0AE58827}" type="slidenum">
              <a:rPr lang="en-GB" altLang="en-US" smtClean="0"/>
              <a:pPr/>
              <a:t>24</a:t>
            </a:fld>
            <a:endParaRPr lang="en-GB" altLang="en-US"/>
          </a:p>
        </p:txBody>
      </p:sp>
    </p:spTree>
    <p:extLst>
      <p:ext uri="{BB962C8B-B14F-4D97-AF65-F5344CB8AC3E}">
        <p14:creationId xmlns:p14="http://schemas.microsoft.com/office/powerpoint/2010/main" val="9321477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pPr>
              <a:buNone/>
            </a:pPr>
            <a:r>
              <a:rPr lang="en-GB" dirty="0" smtClean="0"/>
              <a:t>Agenda item 4.1</a:t>
            </a:r>
          </a:p>
          <a:p>
            <a:pPr>
              <a:buNone/>
            </a:pPr>
            <a:r>
              <a:rPr lang="en-GB" dirty="0" smtClean="0"/>
              <a:t>ET-CTS</a:t>
            </a:r>
            <a:endParaRPr lang="en-GB" dirty="0"/>
          </a:p>
        </p:txBody>
      </p:sp>
      <p:sp>
        <p:nvSpPr>
          <p:cNvPr id="4" name="Slide Number Placeholder 3"/>
          <p:cNvSpPr>
            <a:spLocks noGrp="1"/>
          </p:cNvSpPr>
          <p:nvPr>
            <p:ph type="sldNum" sz="quarter" idx="11"/>
          </p:nvPr>
        </p:nvSpPr>
        <p:spPr/>
        <p:txBody>
          <a:bodyPr/>
          <a:lstStyle/>
          <a:p>
            <a:fld id="{8DF94D46-51C4-4A7B-AB0C-7030AC7CFDAF}" type="slidenum">
              <a:rPr lang="en-GB" altLang="en-US" smtClean="0"/>
              <a:pPr/>
              <a:t>25</a:t>
            </a:fld>
            <a:endParaRPr lang="en-GB" altLang="en-US"/>
          </a:p>
        </p:txBody>
      </p:sp>
    </p:spTree>
    <p:extLst>
      <p:ext uri="{BB962C8B-B14F-4D97-AF65-F5344CB8AC3E}">
        <p14:creationId xmlns:p14="http://schemas.microsoft.com/office/powerpoint/2010/main" val="12739353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pPr>
              <a:buNone/>
            </a:pPr>
            <a:r>
              <a:rPr lang="en-GB" dirty="0" smtClean="0"/>
              <a:t>Agenda item 4.2</a:t>
            </a:r>
          </a:p>
          <a:p>
            <a:pPr>
              <a:buNone/>
            </a:pPr>
            <a:r>
              <a:rPr lang="en-GB" dirty="0" smtClean="0"/>
              <a:t>ET-WISC</a:t>
            </a:r>
            <a:endParaRPr lang="en-GB" dirty="0"/>
          </a:p>
        </p:txBody>
      </p:sp>
      <p:sp>
        <p:nvSpPr>
          <p:cNvPr id="4" name="Slide Number Placeholder 3"/>
          <p:cNvSpPr>
            <a:spLocks noGrp="1"/>
          </p:cNvSpPr>
          <p:nvPr>
            <p:ph type="sldNum" sz="quarter" idx="11"/>
          </p:nvPr>
        </p:nvSpPr>
        <p:spPr/>
        <p:txBody>
          <a:bodyPr/>
          <a:lstStyle/>
          <a:p>
            <a:fld id="{8DF94D46-51C4-4A7B-AB0C-7030AC7CFDAF}" type="slidenum">
              <a:rPr lang="en-GB" altLang="en-US" smtClean="0"/>
              <a:pPr/>
              <a:t>26</a:t>
            </a:fld>
            <a:endParaRPr lang="en-GB" altLang="en-US"/>
          </a:p>
        </p:txBody>
      </p:sp>
    </p:spTree>
    <p:extLst>
      <p:ext uri="{BB962C8B-B14F-4D97-AF65-F5344CB8AC3E}">
        <p14:creationId xmlns:p14="http://schemas.microsoft.com/office/powerpoint/2010/main" val="7007804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pPr>
              <a:buNone/>
            </a:pPr>
            <a:r>
              <a:rPr lang="en-GB" dirty="0" smtClean="0"/>
              <a:t>Agenda item 4.3</a:t>
            </a:r>
          </a:p>
          <a:p>
            <a:pPr>
              <a:buNone/>
            </a:pPr>
            <a:r>
              <a:rPr lang="en-GB" dirty="0" smtClean="0"/>
              <a:t>IPET-DRMM</a:t>
            </a:r>
            <a:endParaRPr lang="en-GB" dirty="0"/>
          </a:p>
        </p:txBody>
      </p:sp>
      <p:sp>
        <p:nvSpPr>
          <p:cNvPr id="4" name="Slide Number Placeholder 3"/>
          <p:cNvSpPr>
            <a:spLocks noGrp="1"/>
          </p:cNvSpPr>
          <p:nvPr>
            <p:ph type="sldNum" sz="quarter" idx="11"/>
          </p:nvPr>
        </p:nvSpPr>
        <p:spPr/>
        <p:txBody>
          <a:bodyPr/>
          <a:lstStyle/>
          <a:p>
            <a:fld id="{8DF94D46-51C4-4A7B-AB0C-7030AC7CFDAF}" type="slidenum">
              <a:rPr lang="en-GB" altLang="en-US" smtClean="0"/>
              <a:pPr/>
              <a:t>27</a:t>
            </a:fld>
            <a:endParaRPr lang="en-GB" altLang="en-US"/>
          </a:p>
        </p:txBody>
      </p:sp>
    </p:spTree>
    <p:extLst>
      <p:ext uri="{BB962C8B-B14F-4D97-AF65-F5344CB8AC3E}">
        <p14:creationId xmlns:p14="http://schemas.microsoft.com/office/powerpoint/2010/main" val="2794228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pPr>
              <a:buNone/>
            </a:pPr>
            <a:r>
              <a:rPr lang="en-GB" dirty="0" smtClean="0"/>
              <a:t>Agenda item 4.4</a:t>
            </a:r>
          </a:p>
          <a:p>
            <a:pPr>
              <a:buNone/>
            </a:pPr>
            <a:r>
              <a:rPr lang="en-GB" dirty="0" smtClean="0"/>
              <a:t>IPET-MDRD</a:t>
            </a:r>
            <a:endParaRPr lang="en-GB" dirty="0"/>
          </a:p>
        </p:txBody>
      </p:sp>
      <p:sp>
        <p:nvSpPr>
          <p:cNvPr id="4" name="Slide Number Placeholder 3"/>
          <p:cNvSpPr>
            <a:spLocks noGrp="1"/>
          </p:cNvSpPr>
          <p:nvPr>
            <p:ph type="sldNum" sz="quarter" idx="11"/>
          </p:nvPr>
        </p:nvSpPr>
        <p:spPr/>
        <p:txBody>
          <a:bodyPr/>
          <a:lstStyle/>
          <a:p>
            <a:fld id="{8DF94D46-51C4-4A7B-AB0C-7030AC7CFDAF}" type="slidenum">
              <a:rPr lang="en-GB" altLang="en-US" smtClean="0"/>
              <a:pPr/>
              <a:t>28</a:t>
            </a:fld>
            <a:endParaRPr lang="en-GB" altLang="en-US"/>
          </a:p>
        </p:txBody>
      </p:sp>
    </p:spTree>
    <p:extLst>
      <p:ext uri="{BB962C8B-B14F-4D97-AF65-F5344CB8AC3E}">
        <p14:creationId xmlns:p14="http://schemas.microsoft.com/office/powerpoint/2010/main" val="103011758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4.4 – IPET-MDRD issues (</a:t>
            </a:r>
            <a:r>
              <a:rPr lang="en-GB" dirty="0" err="1" smtClean="0"/>
              <a:t>i</a:t>
            </a:r>
            <a:r>
              <a:rPr lang="en-GB" dirty="0" smtClean="0"/>
              <a:t>)</a:t>
            </a:r>
            <a:endParaRPr lang="en-GB" dirty="0"/>
          </a:p>
        </p:txBody>
      </p:sp>
      <p:sp>
        <p:nvSpPr>
          <p:cNvPr id="3" name="Content Placeholder 2"/>
          <p:cNvSpPr>
            <a:spLocks noGrp="1"/>
          </p:cNvSpPr>
          <p:nvPr>
            <p:ph idx="1"/>
          </p:nvPr>
        </p:nvSpPr>
        <p:spPr/>
        <p:txBody>
          <a:bodyPr/>
          <a:lstStyle/>
          <a:p>
            <a:r>
              <a:rPr lang="en-GB" dirty="0" smtClean="0"/>
              <a:t>Monitor size of GISC cache</a:t>
            </a:r>
          </a:p>
          <a:p>
            <a:r>
              <a:rPr lang="en-GB" dirty="0" smtClean="0"/>
              <a:t>Metadata – tagging classes of product</a:t>
            </a:r>
          </a:p>
          <a:p>
            <a:r>
              <a:rPr lang="en-GB" dirty="0" smtClean="0"/>
              <a:t>Core profile v2</a:t>
            </a:r>
          </a:p>
          <a:p>
            <a:r>
              <a:rPr lang="en-GB" dirty="0" smtClean="0"/>
              <a:t>XML code forms</a:t>
            </a:r>
          </a:p>
          <a:p>
            <a:r>
              <a:rPr lang="en-GB" dirty="0" smtClean="0"/>
              <a:t>Separate reporting and encoding requirements</a:t>
            </a:r>
          </a:p>
          <a:p>
            <a:r>
              <a:rPr lang="en-GB" dirty="0" smtClean="0"/>
              <a:t>Extend scope to include data-at-rest and service interfaces</a:t>
            </a:r>
          </a:p>
          <a:p>
            <a:r>
              <a:rPr lang="en-GB" dirty="0" smtClean="0"/>
              <a:t>Change/defect tooling</a:t>
            </a:r>
          </a:p>
        </p:txBody>
      </p:sp>
      <p:sp>
        <p:nvSpPr>
          <p:cNvPr id="4" name="Slide Number Placeholder 3"/>
          <p:cNvSpPr>
            <a:spLocks noGrp="1"/>
          </p:cNvSpPr>
          <p:nvPr>
            <p:ph type="sldNum" sz="quarter" idx="11"/>
          </p:nvPr>
        </p:nvSpPr>
        <p:spPr/>
        <p:txBody>
          <a:bodyPr/>
          <a:lstStyle/>
          <a:p>
            <a:fld id="{4FC5B4E0-B61B-4259-A3AF-243E0AE58827}" type="slidenum">
              <a:rPr lang="en-GB" altLang="en-US" smtClean="0"/>
              <a:pPr/>
              <a:t>29</a:t>
            </a:fld>
            <a:endParaRPr lang="en-GB" altLang="en-US"/>
          </a:p>
        </p:txBody>
      </p:sp>
    </p:spTree>
    <p:extLst>
      <p:ext uri="{BB962C8B-B14F-4D97-AF65-F5344CB8AC3E}">
        <p14:creationId xmlns:p14="http://schemas.microsoft.com/office/powerpoint/2010/main" val="10045263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4.4 – IPET-MDRD issues (ii)</a:t>
            </a:r>
            <a:endParaRPr lang="en-GB" dirty="0"/>
          </a:p>
        </p:txBody>
      </p:sp>
      <p:sp>
        <p:nvSpPr>
          <p:cNvPr id="3" name="Content Placeholder 2"/>
          <p:cNvSpPr>
            <a:spLocks noGrp="1"/>
          </p:cNvSpPr>
          <p:nvPr>
            <p:ph idx="1"/>
          </p:nvPr>
        </p:nvSpPr>
        <p:spPr/>
        <p:txBody>
          <a:bodyPr/>
          <a:lstStyle/>
          <a:p>
            <a:r>
              <a:rPr lang="en-GB" dirty="0" smtClean="0"/>
              <a:t>Metadata focal points</a:t>
            </a:r>
          </a:p>
          <a:p>
            <a:r>
              <a:rPr lang="en-GB" dirty="0" smtClean="0"/>
              <a:t>Internal workflow for managing changes</a:t>
            </a:r>
          </a:p>
          <a:p>
            <a:r>
              <a:rPr lang="en-GB" dirty="0" smtClean="0"/>
              <a:t>Fast track changes</a:t>
            </a:r>
          </a:p>
          <a:p>
            <a:r>
              <a:rPr lang="en-GB" dirty="0" smtClean="0"/>
              <a:t>Metadata version 2</a:t>
            </a:r>
          </a:p>
          <a:p>
            <a:pPr lvl="1"/>
            <a:r>
              <a:rPr lang="en-GB" dirty="0" smtClean="0"/>
              <a:t>ISO 19115-1 and 19115-2</a:t>
            </a:r>
          </a:p>
          <a:p>
            <a:pPr lvl="1"/>
            <a:r>
              <a:rPr lang="en-GB" dirty="0" smtClean="0"/>
              <a:t>Alignment of WIS profile with JCOMM </a:t>
            </a:r>
            <a:r>
              <a:rPr lang="en-GB" dirty="0" err="1" smtClean="0"/>
              <a:t>etc</a:t>
            </a:r>
            <a:endParaRPr lang="en-GB" dirty="0" smtClean="0"/>
          </a:p>
          <a:p>
            <a:pPr lvl="1"/>
            <a:r>
              <a:rPr lang="en-GB" dirty="0" smtClean="0"/>
              <a:t>Implementation schedule</a:t>
            </a:r>
          </a:p>
          <a:p>
            <a:r>
              <a:rPr lang="en-GB" dirty="0" smtClean="0"/>
              <a:t>Metadata guidance</a:t>
            </a:r>
          </a:p>
          <a:p>
            <a:r>
              <a:rPr lang="en-GB" dirty="0" err="1" smtClean="0"/>
              <a:t>XLinks</a:t>
            </a:r>
            <a:r>
              <a:rPr lang="en-GB" dirty="0" smtClean="0"/>
              <a:t> in metadata</a:t>
            </a:r>
          </a:p>
        </p:txBody>
      </p:sp>
      <p:sp>
        <p:nvSpPr>
          <p:cNvPr id="4" name="Slide Number Placeholder 3"/>
          <p:cNvSpPr>
            <a:spLocks noGrp="1"/>
          </p:cNvSpPr>
          <p:nvPr>
            <p:ph type="sldNum" sz="quarter" idx="11"/>
          </p:nvPr>
        </p:nvSpPr>
        <p:spPr/>
        <p:txBody>
          <a:bodyPr/>
          <a:lstStyle/>
          <a:p>
            <a:fld id="{4FC5B4E0-B61B-4259-A3AF-243E0AE58827}" type="slidenum">
              <a:rPr lang="en-GB" altLang="en-US" smtClean="0"/>
              <a:pPr/>
              <a:t>30</a:t>
            </a:fld>
            <a:endParaRPr lang="en-GB" altLang="en-US"/>
          </a:p>
        </p:txBody>
      </p:sp>
    </p:spTree>
    <p:extLst>
      <p:ext uri="{BB962C8B-B14F-4D97-AF65-F5344CB8AC3E}">
        <p14:creationId xmlns:p14="http://schemas.microsoft.com/office/powerpoint/2010/main" val="25811759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4.4 – IPET-MDRD issues (iii)</a:t>
            </a:r>
            <a:endParaRPr lang="en-GB" dirty="0"/>
          </a:p>
        </p:txBody>
      </p:sp>
      <p:sp>
        <p:nvSpPr>
          <p:cNvPr id="3" name="Content Placeholder 2"/>
          <p:cNvSpPr>
            <a:spLocks noGrp="1"/>
          </p:cNvSpPr>
          <p:nvPr>
            <p:ph idx="1"/>
          </p:nvPr>
        </p:nvSpPr>
        <p:spPr/>
        <p:txBody>
          <a:bodyPr>
            <a:normAutofit lnSpcReduction="10000"/>
          </a:bodyPr>
          <a:lstStyle/>
          <a:p>
            <a:r>
              <a:rPr lang="en-GB" dirty="0" smtClean="0"/>
              <a:t>Metadata analysis and validation tools</a:t>
            </a:r>
          </a:p>
          <a:p>
            <a:r>
              <a:rPr lang="en-GB" dirty="0" smtClean="0"/>
              <a:t>Data modelling</a:t>
            </a:r>
          </a:p>
          <a:p>
            <a:pPr lvl="1"/>
            <a:r>
              <a:rPr lang="en-GB" dirty="0" smtClean="0"/>
              <a:t>IWXXM (aviation XML)</a:t>
            </a:r>
          </a:p>
          <a:p>
            <a:pPr lvl="1"/>
            <a:r>
              <a:rPr lang="en-GB" dirty="0" smtClean="0"/>
              <a:t>WaterML2 - </a:t>
            </a:r>
            <a:r>
              <a:rPr lang="en-GB" dirty="0" err="1" smtClean="0"/>
              <a:t>Timeseries</a:t>
            </a:r>
            <a:endParaRPr lang="en-GB" dirty="0" smtClean="0"/>
          </a:p>
          <a:p>
            <a:r>
              <a:rPr lang="en-GB" dirty="0" smtClean="0"/>
              <a:t>WIGOS metadata representation</a:t>
            </a:r>
          </a:p>
          <a:p>
            <a:r>
              <a:rPr lang="en-GB" dirty="0" smtClean="0"/>
              <a:t>WMO standards and ISO</a:t>
            </a:r>
          </a:p>
          <a:p>
            <a:r>
              <a:rPr lang="en-GB" dirty="0" smtClean="0"/>
              <a:t>WMO Codes Registry</a:t>
            </a:r>
          </a:p>
          <a:p>
            <a:r>
              <a:rPr lang="en-GB" dirty="0" smtClean="0"/>
              <a:t>WMO and earth science formats</a:t>
            </a:r>
          </a:p>
          <a:p>
            <a:r>
              <a:rPr lang="en-GB" dirty="0" smtClean="0"/>
              <a:t>CAP</a:t>
            </a:r>
          </a:p>
          <a:p>
            <a:r>
              <a:rPr lang="en-GB" dirty="0" smtClean="0"/>
              <a:t>METCE and TDCF templates</a:t>
            </a:r>
          </a:p>
          <a:p>
            <a:pPr marL="0" indent="0">
              <a:buNone/>
            </a:pPr>
            <a:endParaRPr lang="en-GB" dirty="0" smtClean="0"/>
          </a:p>
        </p:txBody>
      </p:sp>
      <p:sp>
        <p:nvSpPr>
          <p:cNvPr id="4" name="Slide Number Placeholder 3"/>
          <p:cNvSpPr>
            <a:spLocks noGrp="1"/>
          </p:cNvSpPr>
          <p:nvPr>
            <p:ph type="sldNum" sz="quarter" idx="11"/>
          </p:nvPr>
        </p:nvSpPr>
        <p:spPr/>
        <p:txBody>
          <a:bodyPr/>
          <a:lstStyle/>
          <a:p>
            <a:fld id="{4FC5B4E0-B61B-4259-A3AF-243E0AE58827}" type="slidenum">
              <a:rPr lang="en-GB" altLang="en-US" smtClean="0"/>
              <a:pPr/>
              <a:t>31</a:t>
            </a:fld>
            <a:endParaRPr lang="en-GB" altLang="en-US"/>
          </a:p>
        </p:txBody>
      </p:sp>
    </p:spTree>
    <p:extLst>
      <p:ext uri="{BB962C8B-B14F-4D97-AF65-F5344CB8AC3E}">
        <p14:creationId xmlns:p14="http://schemas.microsoft.com/office/powerpoint/2010/main" val="17989398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pPr>
              <a:buNone/>
            </a:pPr>
            <a:r>
              <a:rPr lang="en-GB" dirty="0" smtClean="0"/>
              <a:t>Agenda item 5</a:t>
            </a:r>
          </a:p>
          <a:p>
            <a:pPr>
              <a:buNone/>
            </a:pPr>
            <a:r>
              <a:rPr lang="en-GB" dirty="0" smtClean="0"/>
              <a:t>ICT-ISS activities until December 2015</a:t>
            </a:r>
            <a:endParaRPr lang="en-GB" dirty="0"/>
          </a:p>
        </p:txBody>
      </p:sp>
      <p:sp>
        <p:nvSpPr>
          <p:cNvPr id="4" name="Slide Number Placeholder 3"/>
          <p:cNvSpPr>
            <a:spLocks noGrp="1"/>
          </p:cNvSpPr>
          <p:nvPr>
            <p:ph type="sldNum" sz="quarter" idx="11"/>
          </p:nvPr>
        </p:nvSpPr>
        <p:spPr/>
        <p:txBody>
          <a:bodyPr/>
          <a:lstStyle/>
          <a:p>
            <a:fld id="{8DF94D46-51C4-4A7B-AB0C-7030AC7CFDAF}" type="slidenum">
              <a:rPr lang="en-GB" altLang="en-US" smtClean="0"/>
              <a:pPr/>
              <a:t>32</a:t>
            </a:fld>
            <a:endParaRPr lang="en-GB" altLang="en-US"/>
          </a:p>
        </p:txBody>
      </p:sp>
    </p:spTree>
    <p:extLst>
      <p:ext uri="{BB962C8B-B14F-4D97-AF65-F5344CB8AC3E}">
        <p14:creationId xmlns:p14="http://schemas.microsoft.com/office/powerpoint/2010/main" val="298170780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Agenda item 5 – ICT-ISS activities 2014/5</a:t>
            </a:r>
            <a:endParaRPr lang="en-GB" dirty="0"/>
          </a:p>
        </p:txBody>
      </p:sp>
      <p:sp>
        <p:nvSpPr>
          <p:cNvPr id="3" name="Content Placeholder 2"/>
          <p:cNvSpPr>
            <a:spLocks noGrp="1"/>
          </p:cNvSpPr>
          <p:nvPr>
            <p:ph idx="1"/>
          </p:nvPr>
        </p:nvSpPr>
        <p:spPr/>
        <p:txBody>
          <a:bodyPr/>
          <a:lstStyle/>
          <a:p>
            <a:r>
              <a:rPr lang="en-GB" dirty="0" err="1" smtClean="0"/>
              <a:t>ToRs</a:t>
            </a:r>
            <a:r>
              <a:rPr lang="en-GB" dirty="0" smtClean="0"/>
              <a:t> for Focal Points</a:t>
            </a:r>
            <a:endParaRPr lang="en-GB" dirty="0"/>
          </a:p>
        </p:txBody>
      </p:sp>
      <p:sp>
        <p:nvSpPr>
          <p:cNvPr id="4" name="Slide Number Placeholder 3"/>
          <p:cNvSpPr>
            <a:spLocks noGrp="1"/>
          </p:cNvSpPr>
          <p:nvPr>
            <p:ph type="sldNum" sz="quarter" idx="11"/>
          </p:nvPr>
        </p:nvSpPr>
        <p:spPr/>
        <p:txBody>
          <a:bodyPr/>
          <a:lstStyle/>
          <a:p>
            <a:fld id="{4FC5B4E0-B61B-4259-A3AF-243E0AE58827}" type="slidenum">
              <a:rPr lang="en-GB" altLang="en-US" smtClean="0"/>
              <a:pPr/>
              <a:t>33</a:t>
            </a:fld>
            <a:endParaRPr lang="en-GB" altLang="en-US"/>
          </a:p>
        </p:txBody>
      </p:sp>
    </p:spTree>
    <p:extLst>
      <p:ext uri="{BB962C8B-B14F-4D97-AF65-F5344CB8AC3E}">
        <p14:creationId xmlns:p14="http://schemas.microsoft.com/office/powerpoint/2010/main" val="348137657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ET-CTS &amp; ET-WISC Future activity</a:t>
            </a:r>
            <a:endParaRPr lang="en-US" dirty="0"/>
          </a:p>
        </p:txBody>
      </p:sp>
      <p:sp>
        <p:nvSpPr>
          <p:cNvPr id="3" name="Content Placeholder 2"/>
          <p:cNvSpPr>
            <a:spLocks noGrp="1"/>
          </p:cNvSpPr>
          <p:nvPr>
            <p:ph idx="1"/>
          </p:nvPr>
        </p:nvSpPr>
        <p:spPr/>
        <p:txBody>
          <a:bodyPr>
            <a:normAutofit lnSpcReduction="10000"/>
          </a:bodyPr>
          <a:lstStyle/>
          <a:p>
            <a:r>
              <a:rPr lang="en-US" dirty="0" smtClean="0"/>
              <a:t>Implement WIS monitoring</a:t>
            </a:r>
          </a:p>
          <a:p>
            <a:r>
              <a:rPr lang="en-US" dirty="0" smtClean="0"/>
              <a:t>Support use of WIS competencies and learning guide</a:t>
            </a:r>
          </a:p>
          <a:p>
            <a:r>
              <a:rPr lang="en-US" dirty="0" smtClean="0"/>
              <a:t>Implement WIS in remaining NMHS’ NCs</a:t>
            </a:r>
          </a:p>
          <a:p>
            <a:r>
              <a:rPr lang="en-US" dirty="0" smtClean="0"/>
              <a:t>Bring in </a:t>
            </a:r>
            <a:r>
              <a:rPr lang="en-US" dirty="0" err="1" smtClean="0"/>
              <a:t>CHy</a:t>
            </a:r>
            <a:r>
              <a:rPr lang="en-US" dirty="0" smtClean="0"/>
              <a:t>, </a:t>
            </a:r>
            <a:r>
              <a:rPr lang="en-US" dirty="0" err="1" smtClean="0"/>
              <a:t>CCl</a:t>
            </a:r>
            <a:r>
              <a:rPr lang="en-US" dirty="0" smtClean="0"/>
              <a:t> and other NCs and DCPCs</a:t>
            </a:r>
          </a:p>
          <a:p>
            <a:r>
              <a:rPr lang="en-US" dirty="0" smtClean="0"/>
              <a:t>Implement WIS audit reviews</a:t>
            </a:r>
          </a:p>
          <a:p>
            <a:r>
              <a:rPr lang="en-US" dirty="0" smtClean="0"/>
              <a:t>Implement WIS RRR</a:t>
            </a:r>
          </a:p>
          <a:p>
            <a:r>
              <a:rPr lang="en-US" dirty="0" smtClean="0"/>
              <a:t>Explore &amp; Implement new network technologies </a:t>
            </a:r>
          </a:p>
          <a:p>
            <a:pPr lvl="1"/>
            <a:r>
              <a:rPr lang="en-US" dirty="0" smtClean="0"/>
              <a:t>Multicast</a:t>
            </a:r>
          </a:p>
          <a:p>
            <a:pPr lvl="1"/>
            <a:r>
              <a:rPr lang="en-US" dirty="0" smtClean="0"/>
              <a:t>Cloud solutions</a:t>
            </a:r>
            <a:endParaRPr lang="en-US" dirty="0"/>
          </a:p>
        </p:txBody>
      </p:sp>
    </p:spTree>
    <p:extLst>
      <p:ext uri="{BB962C8B-B14F-4D97-AF65-F5344CB8AC3E}">
        <p14:creationId xmlns:p14="http://schemas.microsoft.com/office/powerpoint/2010/main" val="52717988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Metadata development plan</a:t>
            </a:r>
            <a:endParaRPr lang="en-GB" dirty="0"/>
          </a:p>
        </p:txBody>
      </p:sp>
      <p:sp>
        <p:nvSpPr>
          <p:cNvPr id="3" name="Slide Number Placeholder 2"/>
          <p:cNvSpPr>
            <a:spLocks noGrp="1"/>
          </p:cNvSpPr>
          <p:nvPr>
            <p:ph type="sldNum" sz="quarter" idx="11"/>
          </p:nvPr>
        </p:nvSpPr>
        <p:spPr/>
        <p:txBody>
          <a:bodyPr/>
          <a:lstStyle/>
          <a:p>
            <a:fld id="{239C8C6E-DC4D-4ADB-B1A3-71E1766CCA84}" type="slidenum">
              <a:rPr lang="en-GB" altLang="en-US" smtClean="0"/>
              <a:pPr/>
              <a:t>35</a:t>
            </a:fld>
            <a:endParaRPr lang="en-GB" altLang="en-US"/>
          </a:p>
        </p:txBody>
      </p:sp>
      <p:graphicFrame>
        <p:nvGraphicFramePr>
          <p:cNvPr id="4" name="Table 3"/>
          <p:cNvGraphicFramePr>
            <a:graphicFrameLocks noGrp="1"/>
          </p:cNvGraphicFramePr>
          <p:nvPr>
            <p:extLst>
              <p:ext uri="{D42A27DB-BD31-4B8C-83A1-F6EECF244321}">
                <p14:modId xmlns:p14="http://schemas.microsoft.com/office/powerpoint/2010/main" val="980207374"/>
              </p:ext>
            </p:extLst>
          </p:nvPr>
        </p:nvGraphicFramePr>
        <p:xfrm>
          <a:off x="755575" y="836714"/>
          <a:ext cx="7488833" cy="5256581"/>
        </p:xfrm>
        <a:graphic>
          <a:graphicData uri="http://schemas.openxmlformats.org/drawingml/2006/table">
            <a:tbl>
              <a:tblPr firstRow="1" firstCol="1" bandRow="1">
                <a:tableStyleId>{5C22544A-7EE6-4342-B048-85BDC9FD1C3A}</a:tableStyleId>
              </a:tblPr>
              <a:tblGrid>
                <a:gridCol w="777082"/>
                <a:gridCol w="4019920"/>
                <a:gridCol w="935091"/>
                <a:gridCol w="1756740"/>
              </a:tblGrid>
              <a:tr h="228547">
                <a:tc>
                  <a:txBody>
                    <a:bodyPr/>
                    <a:lstStyle/>
                    <a:p>
                      <a:pPr algn="just">
                        <a:spcAft>
                          <a:spcPts val="0"/>
                        </a:spcAft>
                      </a:pPr>
                      <a:r>
                        <a:rPr lang="en-GB" sz="1100">
                          <a:effectLst/>
                        </a:rPr>
                        <a:t>Team</a:t>
                      </a:r>
                      <a:endParaRPr lang="en-GB" sz="1100">
                        <a:effectLst/>
                        <a:latin typeface="Arial"/>
                        <a:ea typeface="Times New Roman"/>
                      </a:endParaRPr>
                    </a:p>
                  </a:txBody>
                  <a:tcPr marL="68580" marR="68580" marT="0" marB="0"/>
                </a:tc>
                <a:tc>
                  <a:txBody>
                    <a:bodyPr/>
                    <a:lstStyle/>
                    <a:p>
                      <a:pPr algn="just">
                        <a:spcAft>
                          <a:spcPts val="0"/>
                        </a:spcAft>
                      </a:pPr>
                      <a:r>
                        <a:rPr lang="en-GB" sz="1100">
                          <a:effectLst/>
                        </a:rPr>
                        <a:t>Deliverable</a:t>
                      </a:r>
                      <a:endParaRPr lang="en-GB" sz="1100">
                        <a:effectLst/>
                        <a:latin typeface="Arial"/>
                        <a:ea typeface="Times New Roman"/>
                      </a:endParaRPr>
                    </a:p>
                  </a:txBody>
                  <a:tcPr marL="68580" marR="68580" marT="0" marB="0"/>
                </a:tc>
                <a:tc>
                  <a:txBody>
                    <a:bodyPr/>
                    <a:lstStyle/>
                    <a:p>
                      <a:pPr algn="just">
                        <a:spcAft>
                          <a:spcPts val="0"/>
                        </a:spcAft>
                      </a:pPr>
                      <a:r>
                        <a:rPr lang="en-GB" sz="1100">
                          <a:effectLst/>
                        </a:rPr>
                        <a:t>Due</a:t>
                      </a:r>
                      <a:endParaRPr lang="en-GB" sz="1100">
                        <a:effectLst/>
                        <a:latin typeface="Arial"/>
                        <a:ea typeface="Times New Roman"/>
                      </a:endParaRPr>
                    </a:p>
                  </a:txBody>
                  <a:tcPr marL="68580" marR="68580" marT="0" marB="0"/>
                </a:tc>
                <a:tc>
                  <a:txBody>
                    <a:bodyPr/>
                    <a:lstStyle/>
                    <a:p>
                      <a:pPr algn="just">
                        <a:spcAft>
                          <a:spcPts val="0"/>
                        </a:spcAft>
                      </a:pPr>
                      <a:r>
                        <a:rPr lang="en-GB" sz="1100">
                          <a:effectLst/>
                        </a:rPr>
                        <a:t>Comment</a:t>
                      </a:r>
                      <a:endParaRPr lang="en-GB" sz="1100">
                        <a:effectLst/>
                        <a:latin typeface="Arial"/>
                        <a:ea typeface="Times New Roman"/>
                      </a:endParaRPr>
                    </a:p>
                  </a:txBody>
                  <a:tcPr marL="68580" marR="68580" marT="0" marB="0"/>
                </a:tc>
              </a:tr>
              <a:tr h="228547">
                <a:tc>
                  <a:txBody>
                    <a:bodyPr/>
                    <a:lstStyle/>
                    <a:p>
                      <a:pPr algn="just">
                        <a:spcAft>
                          <a:spcPts val="0"/>
                        </a:spcAft>
                      </a:pPr>
                      <a:r>
                        <a:rPr lang="en-GB" sz="1100">
                          <a:effectLst/>
                        </a:rPr>
                        <a:t>ISO</a:t>
                      </a:r>
                      <a:endParaRPr lang="en-GB" sz="1100">
                        <a:effectLst/>
                        <a:latin typeface="Arial"/>
                        <a:ea typeface="Times New Roman"/>
                      </a:endParaRPr>
                    </a:p>
                  </a:txBody>
                  <a:tcPr marL="68580" marR="68580" marT="0" marB="0"/>
                </a:tc>
                <a:tc>
                  <a:txBody>
                    <a:bodyPr/>
                    <a:lstStyle/>
                    <a:p>
                      <a:pPr algn="just">
                        <a:spcAft>
                          <a:spcPts val="0"/>
                        </a:spcAft>
                      </a:pPr>
                      <a:r>
                        <a:rPr lang="en-GB" sz="1100">
                          <a:effectLst/>
                        </a:rPr>
                        <a:t>ISO 19115-3 DIS</a:t>
                      </a:r>
                      <a:endParaRPr lang="en-GB" sz="1100">
                        <a:effectLst/>
                        <a:latin typeface="Arial"/>
                        <a:ea typeface="Times New Roman"/>
                      </a:endParaRPr>
                    </a:p>
                  </a:txBody>
                  <a:tcPr marL="68580" marR="68580" marT="0" marB="0"/>
                </a:tc>
                <a:tc>
                  <a:txBody>
                    <a:bodyPr/>
                    <a:lstStyle/>
                    <a:p>
                      <a:pPr algn="just">
                        <a:spcAft>
                          <a:spcPts val="0"/>
                        </a:spcAft>
                      </a:pPr>
                      <a:r>
                        <a:rPr lang="en-GB" sz="1100">
                          <a:effectLst/>
                        </a:rPr>
                        <a:t>2014-12</a:t>
                      </a:r>
                      <a:endParaRPr lang="en-GB" sz="1100">
                        <a:effectLst/>
                        <a:latin typeface="Arial"/>
                        <a:ea typeface="Times New Roman"/>
                      </a:endParaRPr>
                    </a:p>
                  </a:txBody>
                  <a:tcPr marL="68580" marR="68580" marT="0" marB="0"/>
                </a:tc>
                <a:tc>
                  <a:txBody>
                    <a:bodyPr/>
                    <a:lstStyle/>
                    <a:p>
                      <a:pPr algn="just">
                        <a:spcAft>
                          <a:spcPts val="0"/>
                        </a:spcAft>
                      </a:pPr>
                      <a:r>
                        <a:rPr lang="en-GB" sz="1100">
                          <a:effectLst/>
                        </a:rPr>
                        <a:t> </a:t>
                      </a:r>
                      <a:endParaRPr lang="en-GB" sz="1100">
                        <a:effectLst/>
                        <a:latin typeface="Arial"/>
                        <a:ea typeface="Times New Roman"/>
                      </a:endParaRPr>
                    </a:p>
                  </a:txBody>
                  <a:tcPr marL="68580" marR="68580" marT="0" marB="0"/>
                </a:tc>
              </a:tr>
              <a:tr h="228547">
                <a:tc>
                  <a:txBody>
                    <a:bodyPr/>
                    <a:lstStyle/>
                    <a:p>
                      <a:pPr algn="just">
                        <a:spcAft>
                          <a:spcPts val="0"/>
                        </a:spcAft>
                      </a:pPr>
                      <a:r>
                        <a:rPr lang="en-GB" sz="1100">
                          <a:effectLst/>
                        </a:rPr>
                        <a:t>MDRD</a:t>
                      </a:r>
                      <a:endParaRPr lang="en-GB" sz="1100">
                        <a:effectLst/>
                        <a:latin typeface="Arial"/>
                        <a:ea typeface="Times New Roman"/>
                      </a:endParaRPr>
                    </a:p>
                  </a:txBody>
                  <a:tcPr marL="68580" marR="68580" marT="0" marB="0"/>
                </a:tc>
                <a:tc>
                  <a:txBody>
                    <a:bodyPr/>
                    <a:lstStyle/>
                    <a:p>
                      <a:pPr algn="just">
                        <a:spcAft>
                          <a:spcPts val="0"/>
                        </a:spcAft>
                      </a:pPr>
                      <a:r>
                        <a:rPr lang="en-GB" sz="1100">
                          <a:effectLst/>
                        </a:rPr>
                        <a:t>WCMP2-RC1 requirements defined and first draft</a:t>
                      </a:r>
                      <a:endParaRPr lang="en-GB" sz="1100">
                        <a:effectLst/>
                        <a:latin typeface="Arial"/>
                        <a:ea typeface="Times New Roman"/>
                      </a:endParaRPr>
                    </a:p>
                  </a:txBody>
                  <a:tcPr marL="68580" marR="68580" marT="0" marB="0"/>
                </a:tc>
                <a:tc>
                  <a:txBody>
                    <a:bodyPr/>
                    <a:lstStyle/>
                    <a:p>
                      <a:pPr algn="just">
                        <a:spcAft>
                          <a:spcPts val="0"/>
                        </a:spcAft>
                      </a:pPr>
                      <a:r>
                        <a:rPr lang="en-GB" sz="1100">
                          <a:effectLst/>
                        </a:rPr>
                        <a:t>2015-06</a:t>
                      </a:r>
                      <a:endParaRPr lang="en-GB" sz="1100">
                        <a:effectLst/>
                        <a:latin typeface="Arial"/>
                        <a:ea typeface="Times New Roman"/>
                      </a:endParaRPr>
                    </a:p>
                  </a:txBody>
                  <a:tcPr marL="68580" marR="68580" marT="0" marB="0"/>
                </a:tc>
                <a:tc>
                  <a:txBody>
                    <a:bodyPr/>
                    <a:lstStyle/>
                    <a:p>
                      <a:pPr algn="just">
                        <a:spcAft>
                          <a:spcPts val="0"/>
                        </a:spcAft>
                      </a:pPr>
                      <a:r>
                        <a:rPr lang="en-GB" sz="1100">
                          <a:effectLst/>
                        </a:rPr>
                        <a:t>Can start before DIS</a:t>
                      </a:r>
                      <a:endParaRPr lang="en-GB" sz="1100">
                        <a:effectLst/>
                        <a:latin typeface="Arial"/>
                        <a:ea typeface="Times New Roman"/>
                      </a:endParaRPr>
                    </a:p>
                  </a:txBody>
                  <a:tcPr marL="68580" marR="68580" marT="0" marB="0"/>
                </a:tc>
              </a:tr>
              <a:tr h="228547">
                <a:tc>
                  <a:txBody>
                    <a:bodyPr/>
                    <a:lstStyle/>
                    <a:p>
                      <a:pPr algn="just">
                        <a:spcAft>
                          <a:spcPts val="0"/>
                        </a:spcAft>
                      </a:pPr>
                      <a:r>
                        <a:rPr lang="en-GB" sz="1100">
                          <a:effectLst/>
                        </a:rPr>
                        <a:t>MDRD</a:t>
                      </a:r>
                      <a:endParaRPr lang="en-GB" sz="1100">
                        <a:effectLst/>
                        <a:latin typeface="Arial"/>
                        <a:ea typeface="Times New Roman"/>
                      </a:endParaRPr>
                    </a:p>
                  </a:txBody>
                  <a:tcPr marL="68580" marR="68580" marT="0" marB="0"/>
                </a:tc>
                <a:tc>
                  <a:txBody>
                    <a:bodyPr/>
                    <a:lstStyle/>
                    <a:p>
                      <a:pPr algn="just">
                        <a:spcAft>
                          <a:spcPts val="0"/>
                        </a:spcAft>
                      </a:pPr>
                      <a:r>
                        <a:rPr lang="en-GB" sz="1100">
                          <a:effectLst/>
                        </a:rPr>
                        <a:t>WCMP2-RC2 specification </a:t>
                      </a:r>
                      <a:endParaRPr lang="en-GB" sz="1100">
                        <a:effectLst/>
                        <a:latin typeface="Arial"/>
                        <a:ea typeface="Times New Roman"/>
                      </a:endParaRPr>
                    </a:p>
                  </a:txBody>
                  <a:tcPr marL="68580" marR="68580" marT="0" marB="0"/>
                </a:tc>
                <a:tc>
                  <a:txBody>
                    <a:bodyPr/>
                    <a:lstStyle/>
                    <a:p>
                      <a:pPr algn="just">
                        <a:spcAft>
                          <a:spcPts val="0"/>
                        </a:spcAft>
                      </a:pPr>
                      <a:r>
                        <a:rPr lang="en-GB" sz="1100">
                          <a:effectLst/>
                        </a:rPr>
                        <a:t>2015-12</a:t>
                      </a:r>
                      <a:endParaRPr lang="en-GB" sz="1100">
                        <a:effectLst/>
                        <a:latin typeface="Arial"/>
                        <a:ea typeface="Times New Roman"/>
                      </a:endParaRPr>
                    </a:p>
                  </a:txBody>
                  <a:tcPr marL="68580" marR="68580" marT="0" marB="0"/>
                </a:tc>
                <a:tc>
                  <a:txBody>
                    <a:bodyPr/>
                    <a:lstStyle/>
                    <a:p>
                      <a:pPr algn="just">
                        <a:spcAft>
                          <a:spcPts val="0"/>
                        </a:spcAft>
                      </a:pPr>
                      <a:r>
                        <a:rPr lang="en-GB" sz="1100">
                          <a:effectLst/>
                        </a:rPr>
                        <a:t> </a:t>
                      </a:r>
                      <a:endParaRPr lang="en-GB" sz="1100">
                        <a:effectLst/>
                        <a:latin typeface="Arial"/>
                        <a:ea typeface="Times New Roman"/>
                      </a:endParaRPr>
                    </a:p>
                  </a:txBody>
                  <a:tcPr marL="68580" marR="68580" marT="0" marB="0"/>
                </a:tc>
              </a:tr>
              <a:tr h="228547">
                <a:tc>
                  <a:txBody>
                    <a:bodyPr/>
                    <a:lstStyle/>
                    <a:p>
                      <a:pPr algn="just">
                        <a:spcAft>
                          <a:spcPts val="0"/>
                        </a:spcAft>
                      </a:pPr>
                      <a:r>
                        <a:rPr lang="en-GB" sz="1100">
                          <a:effectLst/>
                        </a:rPr>
                        <a:t>ISO</a:t>
                      </a:r>
                      <a:endParaRPr lang="en-GB" sz="1100">
                        <a:effectLst/>
                        <a:latin typeface="Arial"/>
                        <a:ea typeface="Times New Roman"/>
                      </a:endParaRPr>
                    </a:p>
                  </a:txBody>
                  <a:tcPr marL="68580" marR="68580" marT="0" marB="0"/>
                </a:tc>
                <a:tc>
                  <a:txBody>
                    <a:bodyPr/>
                    <a:lstStyle/>
                    <a:p>
                      <a:pPr algn="just">
                        <a:spcAft>
                          <a:spcPts val="0"/>
                        </a:spcAft>
                      </a:pPr>
                      <a:r>
                        <a:rPr lang="en-GB" sz="1100">
                          <a:effectLst/>
                        </a:rPr>
                        <a:t>ISO 19115-3 FDIS</a:t>
                      </a:r>
                      <a:endParaRPr lang="en-GB" sz="1100">
                        <a:effectLst/>
                        <a:latin typeface="Arial"/>
                        <a:ea typeface="Times New Roman"/>
                      </a:endParaRPr>
                    </a:p>
                  </a:txBody>
                  <a:tcPr marL="68580" marR="68580" marT="0" marB="0"/>
                </a:tc>
                <a:tc>
                  <a:txBody>
                    <a:bodyPr/>
                    <a:lstStyle/>
                    <a:p>
                      <a:pPr algn="just">
                        <a:spcAft>
                          <a:spcPts val="0"/>
                        </a:spcAft>
                      </a:pPr>
                      <a:r>
                        <a:rPr lang="en-GB" sz="1100">
                          <a:effectLst/>
                        </a:rPr>
                        <a:t>2015-12</a:t>
                      </a:r>
                      <a:endParaRPr lang="en-GB" sz="1100">
                        <a:effectLst/>
                        <a:latin typeface="Arial"/>
                        <a:ea typeface="Times New Roman"/>
                      </a:endParaRPr>
                    </a:p>
                  </a:txBody>
                  <a:tcPr marL="68580" marR="68580" marT="0" marB="0"/>
                </a:tc>
                <a:tc>
                  <a:txBody>
                    <a:bodyPr/>
                    <a:lstStyle/>
                    <a:p>
                      <a:pPr algn="just">
                        <a:spcAft>
                          <a:spcPts val="0"/>
                        </a:spcAft>
                      </a:pPr>
                      <a:r>
                        <a:rPr lang="en-GB" sz="1100">
                          <a:effectLst/>
                        </a:rPr>
                        <a:t> </a:t>
                      </a:r>
                      <a:endParaRPr lang="en-GB" sz="1100">
                        <a:effectLst/>
                        <a:latin typeface="Arial"/>
                        <a:ea typeface="Times New Roman"/>
                      </a:endParaRPr>
                    </a:p>
                  </a:txBody>
                  <a:tcPr marL="68580" marR="68580" marT="0" marB="0"/>
                </a:tc>
              </a:tr>
              <a:tr h="457094">
                <a:tc>
                  <a:txBody>
                    <a:bodyPr/>
                    <a:lstStyle/>
                    <a:p>
                      <a:pPr algn="just">
                        <a:spcAft>
                          <a:spcPts val="0"/>
                        </a:spcAft>
                      </a:pPr>
                      <a:r>
                        <a:rPr lang="en-GB" sz="1100">
                          <a:effectLst/>
                        </a:rPr>
                        <a:t>MDRD</a:t>
                      </a:r>
                      <a:endParaRPr lang="en-GB" sz="1100">
                        <a:effectLst/>
                        <a:latin typeface="Arial"/>
                        <a:ea typeface="Times New Roman"/>
                      </a:endParaRPr>
                    </a:p>
                  </a:txBody>
                  <a:tcPr marL="68580" marR="68580" marT="0" marB="0"/>
                </a:tc>
                <a:tc>
                  <a:txBody>
                    <a:bodyPr/>
                    <a:lstStyle/>
                    <a:p>
                      <a:pPr algn="just">
                        <a:spcAft>
                          <a:spcPts val="0"/>
                        </a:spcAft>
                      </a:pPr>
                      <a:r>
                        <a:rPr lang="en-GB" sz="1100">
                          <a:effectLst/>
                        </a:rPr>
                        <a:t>GISC involvement in development of drafts</a:t>
                      </a:r>
                      <a:endParaRPr lang="en-GB" sz="1100">
                        <a:effectLst/>
                        <a:latin typeface="Arial"/>
                        <a:ea typeface="Times New Roman"/>
                      </a:endParaRPr>
                    </a:p>
                  </a:txBody>
                  <a:tcPr marL="68580" marR="68580" marT="0" marB="0"/>
                </a:tc>
                <a:tc>
                  <a:txBody>
                    <a:bodyPr/>
                    <a:lstStyle/>
                    <a:p>
                      <a:pPr algn="just">
                        <a:spcAft>
                          <a:spcPts val="0"/>
                        </a:spcAft>
                      </a:pPr>
                      <a:r>
                        <a:rPr lang="en-GB" sz="1100">
                          <a:effectLst/>
                        </a:rPr>
                        <a:t>2016-03</a:t>
                      </a:r>
                      <a:endParaRPr lang="en-GB" sz="1100">
                        <a:effectLst/>
                        <a:latin typeface="Arial"/>
                        <a:ea typeface="Times New Roman"/>
                      </a:endParaRPr>
                    </a:p>
                  </a:txBody>
                  <a:tcPr marL="68580" marR="68580" marT="0" marB="0"/>
                </a:tc>
                <a:tc>
                  <a:txBody>
                    <a:bodyPr/>
                    <a:lstStyle/>
                    <a:p>
                      <a:pPr algn="just">
                        <a:spcAft>
                          <a:spcPts val="0"/>
                        </a:spcAft>
                      </a:pPr>
                      <a:r>
                        <a:rPr lang="en-GB" sz="1100">
                          <a:effectLst/>
                        </a:rPr>
                        <a:t>Continuous engagement</a:t>
                      </a:r>
                      <a:endParaRPr lang="en-GB" sz="1100">
                        <a:effectLst/>
                        <a:latin typeface="Arial"/>
                        <a:ea typeface="Times New Roman"/>
                      </a:endParaRPr>
                    </a:p>
                  </a:txBody>
                  <a:tcPr marL="68580" marR="68580" marT="0" marB="0"/>
                </a:tc>
              </a:tr>
              <a:tr h="685641">
                <a:tc>
                  <a:txBody>
                    <a:bodyPr/>
                    <a:lstStyle/>
                    <a:p>
                      <a:pPr algn="just">
                        <a:spcAft>
                          <a:spcPts val="0"/>
                        </a:spcAft>
                      </a:pPr>
                      <a:r>
                        <a:rPr lang="en-GB" sz="1100">
                          <a:effectLst/>
                        </a:rPr>
                        <a:t>MDRD</a:t>
                      </a:r>
                      <a:endParaRPr lang="en-GB" sz="1100">
                        <a:effectLst/>
                        <a:latin typeface="Arial"/>
                        <a:ea typeface="Times New Roman"/>
                      </a:endParaRPr>
                    </a:p>
                  </a:txBody>
                  <a:tcPr marL="68580" marR="68580" marT="0" marB="0"/>
                </a:tc>
                <a:tc>
                  <a:txBody>
                    <a:bodyPr/>
                    <a:lstStyle/>
                    <a:p>
                      <a:pPr algn="just">
                        <a:spcAft>
                          <a:spcPts val="0"/>
                        </a:spcAft>
                      </a:pPr>
                      <a:r>
                        <a:rPr lang="en-GB" sz="1100">
                          <a:effectLst/>
                        </a:rPr>
                        <a:t>WCMP2-FD Final draft</a:t>
                      </a:r>
                      <a:endParaRPr lang="en-GB" sz="1100">
                        <a:effectLst/>
                        <a:latin typeface="Arial"/>
                        <a:ea typeface="Times New Roman"/>
                      </a:endParaRPr>
                    </a:p>
                  </a:txBody>
                  <a:tcPr marL="68580" marR="68580" marT="0" marB="0"/>
                </a:tc>
                <a:tc>
                  <a:txBody>
                    <a:bodyPr/>
                    <a:lstStyle/>
                    <a:p>
                      <a:pPr algn="just">
                        <a:spcAft>
                          <a:spcPts val="0"/>
                        </a:spcAft>
                      </a:pPr>
                      <a:r>
                        <a:rPr lang="en-GB" sz="1100">
                          <a:effectLst/>
                        </a:rPr>
                        <a:t>2016-04</a:t>
                      </a:r>
                      <a:endParaRPr lang="en-GB" sz="1100">
                        <a:effectLst/>
                        <a:latin typeface="Arial"/>
                        <a:ea typeface="Times New Roman"/>
                      </a:endParaRPr>
                    </a:p>
                  </a:txBody>
                  <a:tcPr marL="68580" marR="68580" marT="0" marB="0"/>
                </a:tc>
                <a:tc>
                  <a:txBody>
                    <a:bodyPr/>
                    <a:lstStyle/>
                    <a:p>
                      <a:pPr algn="just">
                        <a:spcAft>
                          <a:spcPts val="0"/>
                        </a:spcAft>
                      </a:pPr>
                      <a:r>
                        <a:rPr lang="en-GB" sz="1100">
                          <a:effectLst/>
                        </a:rPr>
                        <a:t>Based on FDIS; conformance classes, abstract test suites, etc</a:t>
                      </a:r>
                      <a:endParaRPr lang="en-GB" sz="1100">
                        <a:effectLst/>
                        <a:latin typeface="Arial"/>
                        <a:ea typeface="Times New Roman"/>
                      </a:endParaRPr>
                    </a:p>
                  </a:txBody>
                  <a:tcPr marL="68580" marR="68580" marT="0" marB="0"/>
                </a:tc>
              </a:tr>
              <a:tr h="457094">
                <a:tc>
                  <a:txBody>
                    <a:bodyPr/>
                    <a:lstStyle/>
                    <a:p>
                      <a:pPr algn="just">
                        <a:spcAft>
                          <a:spcPts val="0"/>
                        </a:spcAft>
                      </a:pPr>
                      <a:r>
                        <a:rPr lang="en-GB" sz="1100">
                          <a:effectLst/>
                        </a:rPr>
                        <a:t>MDRD</a:t>
                      </a:r>
                      <a:endParaRPr lang="en-GB" sz="1100">
                        <a:effectLst/>
                        <a:latin typeface="Arial"/>
                        <a:ea typeface="Times New Roman"/>
                      </a:endParaRPr>
                    </a:p>
                  </a:txBody>
                  <a:tcPr marL="68580" marR="68580" marT="0" marB="0"/>
                </a:tc>
                <a:tc>
                  <a:txBody>
                    <a:bodyPr/>
                    <a:lstStyle/>
                    <a:p>
                      <a:pPr algn="just">
                        <a:spcAft>
                          <a:spcPts val="0"/>
                        </a:spcAft>
                      </a:pPr>
                      <a:r>
                        <a:rPr lang="en-GB" sz="1100">
                          <a:effectLst/>
                        </a:rPr>
                        <a:t>Guide to WCMP v1.n</a:t>
                      </a:r>
                      <a:endParaRPr lang="en-GB" sz="1100">
                        <a:effectLst/>
                        <a:latin typeface="Arial"/>
                        <a:ea typeface="Times New Roman"/>
                      </a:endParaRPr>
                    </a:p>
                  </a:txBody>
                  <a:tcPr marL="68580" marR="68580" marT="0" marB="0"/>
                </a:tc>
                <a:tc>
                  <a:txBody>
                    <a:bodyPr/>
                    <a:lstStyle/>
                    <a:p>
                      <a:pPr algn="just">
                        <a:spcAft>
                          <a:spcPts val="0"/>
                        </a:spcAft>
                      </a:pPr>
                      <a:r>
                        <a:rPr lang="en-GB" sz="1100">
                          <a:effectLst/>
                        </a:rPr>
                        <a:t>2016-04</a:t>
                      </a:r>
                      <a:endParaRPr lang="en-GB" sz="1100">
                        <a:effectLst/>
                        <a:latin typeface="Arial"/>
                        <a:ea typeface="Times New Roman"/>
                      </a:endParaRPr>
                    </a:p>
                  </a:txBody>
                  <a:tcPr marL="68580" marR="68580" marT="0" marB="0"/>
                </a:tc>
                <a:tc>
                  <a:txBody>
                    <a:bodyPr/>
                    <a:lstStyle/>
                    <a:p>
                      <a:pPr algn="just">
                        <a:spcAft>
                          <a:spcPts val="0"/>
                        </a:spcAft>
                      </a:pPr>
                      <a:r>
                        <a:rPr lang="en-GB" sz="1100">
                          <a:effectLst/>
                        </a:rPr>
                        <a:t>For submission to CBS-16</a:t>
                      </a:r>
                      <a:endParaRPr lang="en-GB" sz="1100">
                        <a:effectLst/>
                        <a:latin typeface="Arial"/>
                        <a:ea typeface="Times New Roman"/>
                      </a:endParaRPr>
                    </a:p>
                  </a:txBody>
                  <a:tcPr marL="68580" marR="68580" marT="0" marB="0"/>
                </a:tc>
              </a:tr>
              <a:tr h="228547">
                <a:tc>
                  <a:txBody>
                    <a:bodyPr/>
                    <a:lstStyle/>
                    <a:p>
                      <a:pPr algn="just">
                        <a:spcAft>
                          <a:spcPts val="0"/>
                        </a:spcAft>
                      </a:pPr>
                      <a:r>
                        <a:rPr lang="en-GB" sz="1100">
                          <a:effectLst/>
                        </a:rPr>
                        <a:t>ISO</a:t>
                      </a:r>
                      <a:endParaRPr lang="en-GB" sz="1100">
                        <a:effectLst/>
                        <a:latin typeface="Arial"/>
                        <a:ea typeface="Times New Roman"/>
                      </a:endParaRPr>
                    </a:p>
                  </a:txBody>
                  <a:tcPr marL="68580" marR="68580" marT="0" marB="0"/>
                </a:tc>
                <a:tc>
                  <a:txBody>
                    <a:bodyPr/>
                    <a:lstStyle/>
                    <a:p>
                      <a:pPr algn="just">
                        <a:spcAft>
                          <a:spcPts val="0"/>
                        </a:spcAft>
                      </a:pPr>
                      <a:r>
                        <a:rPr lang="en-GB" sz="1100">
                          <a:effectLst/>
                        </a:rPr>
                        <a:t>ISO 19115-3 IS</a:t>
                      </a:r>
                      <a:endParaRPr lang="en-GB" sz="1100">
                        <a:effectLst/>
                        <a:latin typeface="Arial"/>
                        <a:ea typeface="Times New Roman"/>
                      </a:endParaRPr>
                    </a:p>
                  </a:txBody>
                  <a:tcPr marL="68580" marR="68580" marT="0" marB="0"/>
                </a:tc>
                <a:tc>
                  <a:txBody>
                    <a:bodyPr/>
                    <a:lstStyle/>
                    <a:p>
                      <a:pPr algn="just">
                        <a:spcAft>
                          <a:spcPts val="0"/>
                        </a:spcAft>
                      </a:pPr>
                      <a:r>
                        <a:rPr lang="en-GB" sz="1100">
                          <a:effectLst/>
                        </a:rPr>
                        <a:t>2016-06</a:t>
                      </a:r>
                      <a:endParaRPr lang="en-GB" sz="1100">
                        <a:effectLst/>
                        <a:latin typeface="Arial"/>
                        <a:ea typeface="Times New Roman"/>
                      </a:endParaRPr>
                    </a:p>
                  </a:txBody>
                  <a:tcPr marL="68580" marR="68580" marT="0" marB="0"/>
                </a:tc>
                <a:tc>
                  <a:txBody>
                    <a:bodyPr/>
                    <a:lstStyle/>
                    <a:p>
                      <a:pPr algn="just">
                        <a:spcAft>
                          <a:spcPts val="0"/>
                        </a:spcAft>
                      </a:pPr>
                      <a:r>
                        <a:rPr lang="en-GB" sz="1100">
                          <a:effectLst/>
                        </a:rPr>
                        <a:t> </a:t>
                      </a:r>
                      <a:endParaRPr lang="en-GB" sz="1100">
                        <a:effectLst/>
                        <a:latin typeface="Arial"/>
                        <a:ea typeface="Times New Roman"/>
                      </a:endParaRPr>
                    </a:p>
                  </a:txBody>
                  <a:tcPr marL="68580" marR="68580" marT="0" marB="0"/>
                </a:tc>
              </a:tr>
              <a:tr h="457094">
                <a:tc>
                  <a:txBody>
                    <a:bodyPr/>
                    <a:lstStyle/>
                    <a:p>
                      <a:pPr algn="just">
                        <a:spcAft>
                          <a:spcPts val="0"/>
                        </a:spcAft>
                      </a:pPr>
                      <a:r>
                        <a:rPr lang="en-GB" sz="1100">
                          <a:effectLst/>
                        </a:rPr>
                        <a:t>CBS-16</a:t>
                      </a:r>
                      <a:endParaRPr lang="en-GB" sz="1100">
                        <a:effectLst/>
                        <a:latin typeface="Arial"/>
                        <a:ea typeface="Times New Roman"/>
                      </a:endParaRPr>
                    </a:p>
                  </a:txBody>
                  <a:tcPr marL="68580" marR="68580" marT="0" marB="0"/>
                </a:tc>
                <a:tc>
                  <a:txBody>
                    <a:bodyPr/>
                    <a:lstStyle/>
                    <a:p>
                      <a:pPr algn="just">
                        <a:spcAft>
                          <a:spcPts val="0"/>
                        </a:spcAft>
                      </a:pPr>
                      <a:r>
                        <a:rPr lang="en-GB" sz="1100">
                          <a:effectLst/>
                        </a:rPr>
                        <a:t>Approval of WCMP2-FD to go to between sessions approval</a:t>
                      </a:r>
                      <a:endParaRPr lang="en-GB" sz="1100">
                        <a:effectLst/>
                        <a:latin typeface="Arial"/>
                        <a:ea typeface="Times New Roman"/>
                      </a:endParaRPr>
                    </a:p>
                  </a:txBody>
                  <a:tcPr marL="68580" marR="68580" marT="0" marB="0"/>
                </a:tc>
                <a:tc>
                  <a:txBody>
                    <a:bodyPr/>
                    <a:lstStyle/>
                    <a:p>
                      <a:pPr algn="just">
                        <a:spcAft>
                          <a:spcPts val="0"/>
                        </a:spcAft>
                      </a:pPr>
                      <a:r>
                        <a:rPr lang="en-GB" sz="1100">
                          <a:effectLst/>
                        </a:rPr>
                        <a:t>2016-09</a:t>
                      </a:r>
                      <a:endParaRPr lang="en-GB" sz="1100">
                        <a:effectLst/>
                        <a:latin typeface="Arial"/>
                        <a:ea typeface="Times New Roman"/>
                      </a:endParaRPr>
                    </a:p>
                  </a:txBody>
                  <a:tcPr marL="68580" marR="68580" marT="0" marB="0"/>
                </a:tc>
                <a:tc>
                  <a:txBody>
                    <a:bodyPr/>
                    <a:lstStyle/>
                    <a:p>
                      <a:pPr algn="just">
                        <a:spcAft>
                          <a:spcPts val="0"/>
                        </a:spcAft>
                      </a:pPr>
                      <a:r>
                        <a:rPr lang="en-GB" sz="1100">
                          <a:effectLst/>
                        </a:rPr>
                        <a:t>Because draft subject to external change</a:t>
                      </a:r>
                      <a:endParaRPr lang="en-GB" sz="1100">
                        <a:effectLst/>
                        <a:latin typeface="Arial"/>
                        <a:ea typeface="Times New Roman"/>
                      </a:endParaRPr>
                    </a:p>
                  </a:txBody>
                  <a:tcPr marL="68580" marR="68580" marT="0" marB="0"/>
                </a:tc>
              </a:tr>
              <a:tr h="228547">
                <a:tc>
                  <a:txBody>
                    <a:bodyPr/>
                    <a:lstStyle/>
                    <a:p>
                      <a:pPr algn="just">
                        <a:spcAft>
                          <a:spcPts val="0"/>
                        </a:spcAft>
                      </a:pPr>
                      <a:r>
                        <a:rPr lang="en-GB" sz="1100">
                          <a:effectLst/>
                        </a:rPr>
                        <a:t>MDRD</a:t>
                      </a:r>
                      <a:endParaRPr lang="en-GB" sz="1100">
                        <a:effectLst/>
                        <a:latin typeface="Arial"/>
                        <a:ea typeface="Times New Roman"/>
                      </a:endParaRPr>
                    </a:p>
                  </a:txBody>
                  <a:tcPr marL="68580" marR="68580" marT="0" marB="0"/>
                </a:tc>
                <a:tc>
                  <a:txBody>
                    <a:bodyPr/>
                    <a:lstStyle/>
                    <a:p>
                      <a:pPr algn="just">
                        <a:spcAft>
                          <a:spcPts val="0"/>
                        </a:spcAft>
                      </a:pPr>
                      <a:r>
                        <a:rPr lang="en-GB" sz="1100">
                          <a:effectLst/>
                        </a:rPr>
                        <a:t>Guide-2.1 guide for WCMP2 metadata</a:t>
                      </a:r>
                      <a:endParaRPr lang="en-GB" sz="1100">
                        <a:effectLst/>
                        <a:latin typeface="Arial"/>
                        <a:ea typeface="Times New Roman"/>
                      </a:endParaRPr>
                    </a:p>
                  </a:txBody>
                  <a:tcPr marL="68580" marR="68580" marT="0" marB="0"/>
                </a:tc>
                <a:tc>
                  <a:txBody>
                    <a:bodyPr/>
                    <a:lstStyle/>
                    <a:p>
                      <a:pPr algn="just">
                        <a:spcAft>
                          <a:spcPts val="0"/>
                        </a:spcAft>
                      </a:pPr>
                      <a:r>
                        <a:rPr lang="en-GB" sz="1100">
                          <a:effectLst/>
                        </a:rPr>
                        <a:t>2016-12</a:t>
                      </a:r>
                      <a:endParaRPr lang="en-GB" sz="1100">
                        <a:effectLst/>
                        <a:latin typeface="Arial"/>
                        <a:ea typeface="Times New Roman"/>
                      </a:endParaRPr>
                    </a:p>
                  </a:txBody>
                  <a:tcPr marL="68580" marR="68580" marT="0" marB="0"/>
                </a:tc>
                <a:tc>
                  <a:txBody>
                    <a:bodyPr/>
                    <a:lstStyle/>
                    <a:p>
                      <a:pPr algn="just">
                        <a:spcAft>
                          <a:spcPts val="0"/>
                        </a:spcAft>
                      </a:pPr>
                      <a:r>
                        <a:rPr lang="en-GB" sz="1100">
                          <a:effectLst/>
                        </a:rPr>
                        <a:t> </a:t>
                      </a:r>
                      <a:endParaRPr lang="en-GB" sz="1100">
                        <a:effectLst/>
                        <a:latin typeface="Arial"/>
                        <a:ea typeface="Times New Roman"/>
                      </a:endParaRPr>
                    </a:p>
                  </a:txBody>
                  <a:tcPr marL="68580" marR="68580" marT="0" marB="0"/>
                </a:tc>
              </a:tr>
              <a:tr h="457094">
                <a:tc>
                  <a:txBody>
                    <a:bodyPr/>
                    <a:lstStyle/>
                    <a:p>
                      <a:pPr algn="just">
                        <a:spcAft>
                          <a:spcPts val="0"/>
                        </a:spcAft>
                      </a:pPr>
                      <a:r>
                        <a:rPr lang="en-GB" sz="1100">
                          <a:effectLst/>
                        </a:rPr>
                        <a:t>MDRD</a:t>
                      </a:r>
                      <a:endParaRPr lang="en-GB" sz="1100">
                        <a:effectLst/>
                        <a:latin typeface="Arial"/>
                        <a:ea typeface="Times New Roman"/>
                      </a:endParaRPr>
                    </a:p>
                  </a:txBody>
                  <a:tcPr marL="68580" marR="68580" marT="0" marB="0"/>
                </a:tc>
                <a:tc>
                  <a:txBody>
                    <a:bodyPr/>
                    <a:lstStyle/>
                    <a:p>
                      <a:pPr algn="just">
                        <a:spcAft>
                          <a:spcPts val="0"/>
                        </a:spcAft>
                      </a:pPr>
                      <a:r>
                        <a:rPr lang="en-GB" sz="1100">
                          <a:effectLst/>
                        </a:rPr>
                        <a:t>Migration plan</a:t>
                      </a:r>
                      <a:endParaRPr lang="en-GB" sz="1100">
                        <a:effectLst/>
                        <a:latin typeface="Arial"/>
                        <a:ea typeface="Times New Roman"/>
                      </a:endParaRPr>
                    </a:p>
                  </a:txBody>
                  <a:tcPr marL="68580" marR="68580" marT="0" marB="0"/>
                </a:tc>
                <a:tc>
                  <a:txBody>
                    <a:bodyPr/>
                    <a:lstStyle/>
                    <a:p>
                      <a:pPr algn="just">
                        <a:spcAft>
                          <a:spcPts val="0"/>
                        </a:spcAft>
                      </a:pPr>
                      <a:r>
                        <a:rPr lang="en-GB" sz="1100">
                          <a:effectLst/>
                        </a:rPr>
                        <a:t>2016-12</a:t>
                      </a:r>
                      <a:endParaRPr lang="en-GB" sz="1100">
                        <a:effectLst/>
                        <a:latin typeface="Arial"/>
                        <a:ea typeface="Times New Roman"/>
                      </a:endParaRPr>
                    </a:p>
                  </a:txBody>
                  <a:tcPr marL="68580" marR="68580" marT="0" marB="0"/>
                </a:tc>
                <a:tc>
                  <a:txBody>
                    <a:bodyPr/>
                    <a:lstStyle/>
                    <a:p>
                      <a:pPr algn="just">
                        <a:spcAft>
                          <a:spcPts val="0"/>
                        </a:spcAft>
                      </a:pPr>
                      <a:r>
                        <a:rPr lang="en-GB" sz="1100">
                          <a:effectLst/>
                        </a:rPr>
                        <a:t>Plan for adoption of WCMP2 in WIS</a:t>
                      </a:r>
                      <a:endParaRPr lang="en-GB" sz="1100">
                        <a:effectLst/>
                        <a:latin typeface="Arial"/>
                        <a:ea typeface="Times New Roman"/>
                      </a:endParaRPr>
                    </a:p>
                  </a:txBody>
                  <a:tcPr marL="68580" marR="68580" marT="0" marB="0"/>
                </a:tc>
              </a:tr>
              <a:tr h="457094">
                <a:tc>
                  <a:txBody>
                    <a:bodyPr/>
                    <a:lstStyle/>
                    <a:p>
                      <a:pPr algn="just">
                        <a:spcAft>
                          <a:spcPts val="0"/>
                        </a:spcAft>
                      </a:pPr>
                      <a:r>
                        <a:rPr lang="en-GB" sz="1100">
                          <a:effectLst/>
                        </a:rPr>
                        <a:t>CBS</a:t>
                      </a:r>
                      <a:endParaRPr lang="en-GB" sz="1100">
                        <a:effectLst/>
                        <a:latin typeface="Arial"/>
                        <a:ea typeface="Times New Roman"/>
                      </a:endParaRPr>
                    </a:p>
                  </a:txBody>
                  <a:tcPr marL="68580" marR="68580" marT="0" marB="0"/>
                </a:tc>
                <a:tc>
                  <a:txBody>
                    <a:bodyPr/>
                    <a:lstStyle/>
                    <a:p>
                      <a:pPr algn="just">
                        <a:spcAft>
                          <a:spcPts val="0"/>
                        </a:spcAft>
                      </a:pPr>
                      <a:r>
                        <a:rPr lang="en-GB" sz="1100">
                          <a:effectLst/>
                        </a:rPr>
                        <a:t>Approval between sessions: WCMP2, Guide 2.1, Migration-WCMP2</a:t>
                      </a:r>
                      <a:endParaRPr lang="en-GB" sz="1100">
                        <a:effectLst/>
                        <a:latin typeface="Arial"/>
                        <a:ea typeface="Times New Roman"/>
                      </a:endParaRPr>
                    </a:p>
                  </a:txBody>
                  <a:tcPr marL="68580" marR="68580" marT="0" marB="0"/>
                </a:tc>
                <a:tc>
                  <a:txBody>
                    <a:bodyPr/>
                    <a:lstStyle/>
                    <a:p>
                      <a:pPr algn="just">
                        <a:spcAft>
                          <a:spcPts val="0"/>
                        </a:spcAft>
                      </a:pPr>
                      <a:r>
                        <a:rPr lang="en-GB" sz="1100">
                          <a:effectLst/>
                        </a:rPr>
                        <a:t>2017-03</a:t>
                      </a:r>
                      <a:endParaRPr lang="en-GB" sz="1100">
                        <a:effectLst/>
                        <a:latin typeface="Arial"/>
                        <a:ea typeface="Times New Roman"/>
                      </a:endParaRPr>
                    </a:p>
                  </a:txBody>
                  <a:tcPr marL="68580" marR="68580" marT="0" marB="0"/>
                </a:tc>
                <a:tc>
                  <a:txBody>
                    <a:bodyPr/>
                    <a:lstStyle/>
                    <a:p>
                      <a:pPr algn="just">
                        <a:spcAft>
                          <a:spcPts val="0"/>
                        </a:spcAft>
                      </a:pPr>
                      <a:r>
                        <a:rPr lang="en-GB" sz="1100">
                          <a:effectLst/>
                        </a:rPr>
                        <a:t>Between sessions</a:t>
                      </a:r>
                      <a:endParaRPr lang="en-GB" sz="1100">
                        <a:effectLst/>
                        <a:latin typeface="Arial"/>
                        <a:ea typeface="Times New Roman"/>
                      </a:endParaRPr>
                    </a:p>
                  </a:txBody>
                  <a:tcPr marL="68580" marR="68580" marT="0" marB="0"/>
                </a:tc>
              </a:tr>
              <a:tr h="228547">
                <a:tc>
                  <a:txBody>
                    <a:bodyPr/>
                    <a:lstStyle/>
                    <a:p>
                      <a:pPr algn="just">
                        <a:spcAft>
                          <a:spcPts val="0"/>
                        </a:spcAft>
                      </a:pPr>
                      <a:r>
                        <a:rPr lang="en-GB" sz="1100">
                          <a:effectLst/>
                        </a:rPr>
                        <a:t>MDRD</a:t>
                      </a:r>
                      <a:endParaRPr lang="en-GB" sz="1100">
                        <a:effectLst/>
                        <a:latin typeface="Arial"/>
                        <a:ea typeface="Times New Roman"/>
                      </a:endParaRPr>
                    </a:p>
                  </a:txBody>
                  <a:tcPr marL="68580" marR="68580" marT="0" marB="0"/>
                </a:tc>
                <a:tc>
                  <a:txBody>
                    <a:bodyPr/>
                    <a:lstStyle/>
                    <a:p>
                      <a:pPr algn="just">
                        <a:spcAft>
                          <a:spcPts val="0"/>
                        </a:spcAft>
                      </a:pPr>
                      <a:r>
                        <a:rPr lang="en-GB" sz="1100">
                          <a:effectLst/>
                        </a:rPr>
                        <a:t>GISC Beta implementations</a:t>
                      </a:r>
                      <a:endParaRPr lang="en-GB" sz="1100">
                        <a:effectLst/>
                        <a:latin typeface="Arial"/>
                        <a:ea typeface="Times New Roman"/>
                      </a:endParaRPr>
                    </a:p>
                  </a:txBody>
                  <a:tcPr marL="68580" marR="68580" marT="0" marB="0"/>
                </a:tc>
                <a:tc>
                  <a:txBody>
                    <a:bodyPr/>
                    <a:lstStyle/>
                    <a:p>
                      <a:pPr algn="just">
                        <a:spcAft>
                          <a:spcPts val="0"/>
                        </a:spcAft>
                      </a:pPr>
                      <a:r>
                        <a:rPr lang="en-GB" sz="1100">
                          <a:effectLst/>
                        </a:rPr>
                        <a:t>2017-06</a:t>
                      </a:r>
                      <a:endParaRPr lang="en-GB" sz="1100">
                        <a:effectLst/>
                        <a:latin typeface="Arial"/>
                        <a:ea typeface="Times New Roman"/>
                      </a:endParaRPr>
                    </a:p>
                  </a:txBody>
                  <a:tcPr marL="68580" marR="68580" marT="0" marB="0"/>
                </a:tc>
                <a:tc>
                  <a:txBody>
                    <a:bodyPr/>
                    <a:lstStyle/>
                    <a:p>
                      <a:pPr algn="just">
                        <a:spcAft>
                          <a:spcPts val="0"/>
                        </a:spcAft>
                      </a:pPr>
                      <a:r>
                        <a:rPr lang="en-GB" sz="1100">
                          <a:effectLst/>
                        </a:rPr>
                        <a:t> </a:t>
                      </a:r>
                      <a:endParaRPr lang="en-GB" sz="1100">
                        <a:effectLst/>
                        <a:latin typeface="Arial"/>
                        <a:ea typeface="Times New Roman"/>
                      </a:endParaRPr>
                    </a:p>
                  </a:txBody>
                  <a:tcPr marL="68580" marR="68580" marT="0" marB="0"/>
                </a:tc>
              </a:tr>
              <a:tr h="228547">
                <a:tc>
                  <a:txBody>
                    <a:bodyPr/>
                    <a:lstStyle/>
                    <a:p>
                      <a:pPr algn="just">
                        <a:spcAft>
                          <a:spcPts val="0"/>
                        </a:spcAft>
                      </a:pPr>
                      <a:r>
                        <a:rPr lang="en-GB" sz="1100">
                          <a:effectLst/>
                        </a:rPr>
                        <a:t>EC</a:t>
                      </a:r>
                      <a:endParaRPr lang="en-GB" sz="1100">
                        <a:effectLst/>
                        <a:latin typeface="Arial"/>
                        <a:ea typeface="Times New Roman"/>
                      </a:endParaRPr>
                    </a:p>
                  </a:txBody>
                  <a:tcPr marL="68580" marR="68580" marT="0" marB="0"/>
                </a:tc>
                <a:tc>
                  <a:txBody>
                    <a:bodyPr/>
                    <a:lstStyle/>
                    <a:p>
                      <a:pPr algn="just">
                        <a:spcAft>
                          <a:spcPts val="0"/>
                        </a:spcAft>
                      </a:pPr>
                      <a:r>
                        <a:rPr lang="en-GB" sz="1100">
                          <a:effectLst/>
                        </a:rPr>
                        <a:t>Approve WCMP2 package</a:t>
                      </a:r>
                      <a:endParaRPr lang="en-GB" sz="1100">
                        <a:effectLst/>
                        <a:latin typeface="Arial"/>
                        <a:ea typeface="Times New Roman"/>
                      </a:endParaRPr>
                    </a:p>
                  </a:txBody>
                  <a:tcPr marL="68580" marR="68580" marT="0" marB="0"/>
                </a:tc>
                <a:tc>
                  <a:txBody>
                    <a:bodyPr/>
                    <a:lstStyle/>
                    <a:p>
                      <a:pPr algn="just">
                        <a:spcAft>
                          <a:spcPts val="0"/>
                        </a:spcAft>
                      </a:pPr>
                      <a:r>
                        <a:rPr lang="en-GB" sz="1100">
                          <a:effectLst/>
                        </a:rPr>
                        <a:t>2017-06</a:t>
                      </a:r>
                      <a:endParaRPr lang="en-GB" sz="1100">
                        <a:effectLst/>
                        <a:latin typeface="Arial"/>
                        <a:ea typeface="Times New Roman"/>
                      </a:endParaRPr>
                    </a:p>
                  </a:txBody>
                  <a:tcPr marL="68580" marR="68580" marT="0" marB="0"/>
                </a:tc>
                <a:tc>
                  <a:txBody>
                    <a:bodyPr/>
                    <a:lstStyle/>
                    <a:p>
                      <a:pPr algn="just">
                        <a:spcAft>
                          <a:spcPts val="0"/>
                        </a:spcAft>
                      </a:pPr>
                      <a:r>
                        <a:rPr lang="en-GB" sz="1100">
                          <a:effectLst/>
                        </a:rPr>
                        <a:t> </a:t>
                      </a:r>
                      <a:endParaRPr lang="en-GB" sz="1100">
                        <a:effectLst/>
                        <a:latin typeface="Arial"/>
                        <a:ea typeface="Times New Roman"/>
                      </a:endParaRPr>
                    </a:p>
                  </a:txBody>
                  <a:tcPr marL="68580" marR="68580" marT="0" marB="0"/>
                </a:tc>
              </a:tr>
              <a:tr h="228547">
                <a:tc>
                  <a:txBody>
                    <a:bodyPr/>
                    <a:lstStyle/>
                    <a:p>
                      <a:pPr algn="just">
                        <a:spcAft>
                          <a:spcPts val="0"/>
                        </a:spcAft>
                      </a:pPr>
                      <a:r>
                        <a:rPr lang="en-GB" sz="1100">
                          <a:effectLst/>
                        </a:rPr>
                        <a:t>WMO</a:t>
                      </a:r>
                      <a:endParaRPr lang="en-GB" sz="1100">
                        <a:effectLst/>
                        <a:latin typeface="Arial"/>
                        <a:ea typeface="Times New Roman"/>
                      </a:endParaRPr>
                    </a:p>
                  </a:txBody>
                  <a:tcPr marL="68580" marR="68580" marT="0" marB="0"/>
                </a:tc>
                <a:tc>
                  <a:txBody>
                    <a:bodyPr/>
                    <a:lstStyle/>
                    <a:p>
                      <a:pPr algn="just">
                        <a:spcAft>
                          <a:spcPts val="0"/>
                        </a:spcAft>
                      </a:pPr>
                      <a:r>
                        <a:rPr lang="en-GB" sz="1100">
                          <a:effectLst/>
                        </a:rPr>
                        <a:t>WCMP2 allowed in GISC catalogues</a:t>
                      </a:r>
                      <a:endParaRPr lang="en-GB" sz="1100">
                        <a:effectLst/>
                        <a:latin typeface="Arial"/>
                        <a:ea typeface="Times New Roman"/>
                      </a:endParaRPr>
                    </a:p>
                  </a:txBody>
                  <a:tcPr marL="68580" marR="68580" marT="0" marB="0"/>
                </a:tc>
                <a:tc>
                  <a:txBody>
                    <a:bodyPr/>
                    <a:lstStyle/>
                    <a:p>
                      <a:pPr algn="just">
                        <a:spcAft>
                          <a:spcPts val="0"/>
                        </a:spcAft>
                      </a:pPr>
                      <a:r>
                        <a:rPr lang="en-GB" sz="1100">
                          <a:effectLst/>
                        </a:rPr>
                        <a:t>2018-01</a:t>
                      </a:r>
                      <a:endParaRPr lang="en-GB" sz="1100">
                        <a:effectLst/>
                        <a:latin typeface="Arial"/>
                        <a:ea typeface="Times New Roman"/>
                      </a:endParaRPr>
                    </a:p>
                  </a:txBody>
                  <a:tcPr marL="68580" marR="68580" marT="0" marB="0"/>
                </a:tc>
                <a:tc>
                  <a:txBody>
                    <a:bodyPr/>
                    <a:lstStyle/>
                    <a:p>
                      <a:pPr algn="just">
                        <a:spcAft>
                          <a:spcPts val="0"/>
                        </a:spcAft>
                      </a:pPr>
                      <a:r>
                        <a:rPr lang="en-GB" sz="1100" dirty="0">
                          <a:effectLst/>
                        </a:rPr>
                        <a:t> </a:t>
                      </a:r>
                      <a:endParaRPr lang="en-GB" sz="1100" dirty="0">
                        <a:effectLst/>
                        <a:latin typeface="Arial"/>
                        <a:ea typeface="Times New Roman"/>
                      </a:endParaRPr>
                    </a:p>
                  </a:txBody>
                  <a:tcPr marL="68580" marR="68580" marT="0" marB="0"/>
                </a:tc>
              </a:tr>
            </a:tbl>
          </a:graphicData>
        </a:graphic>
      </p:graphicFrame>
    </p:spTree>
    <p:extLst>
      <p:ext uri="{BB962C8B-B14F-4D97-AF65-F5344CB8AC3E}">
        <p14:creationId xmlns:p14="http://schemas.microsoft.com/office/powerpoint/2010/main" val="372232689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Model driven code forms</a:t>
            </a:r>
            <a:endParaRPr lang="en-GB" dirty="0"/>
          </a:p>
        </p:txBody>
      </p:sp>
      <p:sp>
        <p:nvSpPr>
          <p:cNvPr id="3" name="Content Placeholder 2"/>
          <p:cNvSpPr>
            <a:spLocks noGrp="1"/>
          </p:cNvSpPr>
          <p:nvPr>
            <p:ph idx="1"/>
          </p:nvPr>
        </p:nvSpPr>
        <p:spPr/>
        <p:txBody>
          <a:bodyPr/>
          <a:lstStyle/>
          <a:p>
            <a:r>
              <a:rPr lang="en-GB" dirty="0" smtClean="0"/>
              <a:t>Aviation</a:t>
            </a:r>
          </a:p>
          <a:p>
            <a:pPr lvl="1"/>
            <a:r>
              <a:rPr lang="en-GB" dirty="0" err="1" smtClean="0"/>
              <a:t>CAeM</a:t>
            </a:r>
            <a:r>
              <a:rPr lang="en-GB" dirty="0" smtClean="0"/>
              <a:t>/ICAO meeting this week – expect more data types to be needed</a:t>
            </a:r>
          </a:p>
          <a:p>
            <a:r>
              <a:rPr lang="en-GB" dirty="0" smtClean="0"/>
              <a:t>WaterML2</a:t>
            </a:r>
          </a:p>
          <a:p>
            <a:pPr lvl="1"/>
            <a:r>
              <a:rPr lang="en-GB" dirty="0" smtClean="0"/>
              <a:t>Work with </a:t>
            </a:r>
            <a:r>
              <a:rPr lang="en-GB" dirty="0" err="1" smtClean="0"/>
              <a:t>CHy</a:t>
            </a:r>
            <a:endParaRPr lang="en-GB" dirty="0" smtClean="0"/>
          </a:p>
          <a:p>
            <a:pPr lvl="2"/>
            <a:r>
              <a:rPr lang="en-GB" dirty="0" smtClean="0"/>
              <a:t>Generic time series</a:t>
            </a:r>
          </a:p>
          <a:p>
            <a:pPr lvl="2"/>
            <a:r>
              <a:rPr lang="en-GB" dirty="0" smtClean="0"/>
              <a:t>ISO profile?</a:t>
            </a:r>
          </a:p>
          <a:p>
            <a:r>
              <a:rPr lang="en-GB" dirty="0" smtClean="0"/>
              <a:t>Climate observations</a:t>
            </a:r>
          </a:p>
          <a:p>
            <a:r>
              <a:rPr lang="en-GB" dirty="0" smtClean="0"/>
              <a:t>WIGOS </a:t>
            </a:r>
            <a:r>
              <a:rPr lang="en-GB" smtClean="0"/>
              <a:t>metadata representation</a:t>
            </a:r>
            <a:endParaRPr lang="en-GB" dirty="0"/>
          </a:p>
        </p:txBody>
      </p:sp>
      <p:sp>
        <p:nvSpPr>
          <p:cNvPr id="4" name="Slide Number Placeholder 3"/>
          <p:cNvSpPr>
            <a:spLocks noGrp="1"/>
          </p:cNvSpPr>
          <p:nvPr>
            <p:ph type="sldNum" sz="quarter" idx="11"/>
          </p:nvPr>
        </p:nvSpPr>
        <p:spPr/>
        <p:txBody>
          <a:bodyPr/>
          <a:lstStyle/>
          <a:p>
            <a:fld id="{4FC5B4E0-B61B-4259-A3AF-243E0AE58827}" type="slidenum">
              <a:rPr lang="en-GB" altLang="en-US" smtClean="0"/>
              <a:pPr/>
              <a:t>36</a:t>
            </a:fld>
            <a:endParaRPr lang="en-GB" altLang="en-US"/>
          </a:p>
        </p:txBody>
      </p:sp>
    </p:spTree>
    <p:extLst>
      <p:ext uri="{BB962C8B-B14F-4D97-AF65-F5344CB8AC3E}">
        <p14:creationId xmlns:p14="http://schemas.microsoft.com/office/powerpoint/2010/main" val="61097324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pPr>
              <a:buNone/>
            </a:pPr>
            <a:r>
              <a:rPr lang="en-GB" dirty="0" smtClean="0"/>
              <a:t>Agenda item 6</a:t>
            </a:r>
          </a:p>
          <a:p>
            <a:pPr>
              <a:buNone/>
            </a:pPr>
            <a:r>
              <a:rPr lang="en-GB" dirty="0" smtClean="0"/>
              <a:t>Development of WIS 2016-2019</a:t>
            </a:r>
            <a:endParaRPr lang="en-GB" dirty="0"/>
          </a:p>
        </p:txBody>
      </p:sp>
      <p:sp>
        <p:nvSpPr>
          <p:cNvPr id="4" name="Slide Number Placeholder 3"/>
          <p:cNvSpPr>
            <a:spLocks noGrp="1"/>
          </p:cNvSpPr>
          <p:nvPr>
            <p:ph type="sldNum" sz="quarter" idx="11"/>
          </p:nvPr>
        </p:nvSpPr>
        <p:spPr/>
        <p:txBody>
          <a:bodyPr/>
          <a:lstStyle/>
          <a:p>
            <a:fld id="{8DF94D46-51C4-4A7B-AB0C-7030AC7CFDAF}" type="slidenum">
              <a:rPr lang="en-GB" altLang="en-US" smtClean="0"/>
              <a:pPr/>
              <a:t>37</a:t>
            </a:fld>
            <a:endParaRPr lang="en-GB" altLang="en-US"/>
          </a:p>
        </p:txBody>
      </p:sp>
    </p:spTree>
    <p:extLst>
      <p:ext uri="{BB962C8B-B14F-4D97-AF65-F5344CB8AC3E}">
        <p14:creationId xmlns:p14="http://schemas.microsoft.com/office/powerpoint/2010/main" val="22542118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Agenda item 6: 2016-2019</a:t>
            </a:r>
            <a:endParaRPr lang="en-GB" dirty="0"/>
          </a:p>
        </p:txBody>
      </p:sp>
      <p:sp>
        <p:nvSpPr>
          <p:cNvPr id="3" name="Content Placeholder 2"/>
          <p:cNvSpPr>
            <a:spLocks noGrp="1"/>
          </p:cNvSpPr>
          <p:nvPr>
            <p:ph idx="1"/>
          </p:nvPr>
        </p:nvSpPr>
        <p:spPr/>
        <p:txBody>
          <a:bodyPr/>
          <a:lstStyle/>
          <a:p>
            <a:r>
              <a:rPr lang="en-GB" dirty="0" smtClean="0"/>
              <a:t>Repeat audits for updating certification</a:t>
            </a:r>
          </a:p>
          <a:p>
            <a:r>
              <a:rPr lang="en-GB" dirty="0" smtClean="0"/>
              <a:t>Formal documentation of Tech Specs </a:t>
            </a:r>
            <a:r>
              <a:rPr lang="en-GB" dirty="0" err="1" smtClean="0"/>
              <a:t>etc</a:t>
            </a:r>
            <a:endParaRPr lang="en-GB" dirty="0" smtClean="0"/>
          </a:p>
          <a:p>
            <a:r>
              <a:rPr lang="en-GB" dirty="0" smtClean="0"/>
              <a:t>Implementing WIS monitoring</a:t>
            </a:r>
          </a:p>
          <a:p>
            <a:r>
              <a:rPr lang="en-GB" dirty="0" smtClean="0"/>
              <a:t>Implementing WIS competences</a:t>
            </a:r>
            <a:endParaRPr lang="en-GB" dirty="0"/>
          </a:p>
        </p:txBody>
      </p:sp>
      <p:sp>
        <p:nvSpPr>
          <p:cNvPr id="4" name="Slide Number Placeholder 3"/>
          <p:cNvSpPr>
            <a:spLocks noGrp="1"/>
          </p:cNvSpPr>
          <p:nvPr>
            <p:ph type="sldNum" sz="quarter" idx="11"/>
          </p:nvPr>
        </p:nvSpPr>
        <p:spPr/>
        <p:txBody>
          <a:bodyPr/>
          <a:lstStyle/>
          <a:p>
            <a:fld id="{4FC5B4E0-B61B-4259-A3AF-243E0AE58827}" type="slidenum">
              <a:rPr lang="en-GB" altLang="en-US" smtClean="0"/>
              <a:pPr/>
              <a:t>38</a:t>
            </a:fld>
            <a:endParaRPr lang="en-GB" altLang="en-US"/>
          </a:p>
        </p:txBody>
      </p:sp>
    </p:spTree>
    <p:extLst>
      <p:ext uri="{BB962C8B-B14F-4D97-AF65-F5344CB8AC3E}">
        <p14:creationId xmlns:p14="http://schemas.microsoft.com/office/powerpoint/2010/main" val="282458936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pPr>
              <a:buNone/>
            </a:pPr>
            <a:r>
              <a:rPr lang="en-GB" dirty="0" smtClean="0"/>
              <a:t>Agenda item 7</a:t>
            </a:r>
          </a:p>
          <a:p>
            <a:pPr>
              <a:buNone/>
            </a:pPr>
            <a:r>
              <a:rPr lang="en-GB" dirty="0" smtClean="0"/>
              <a:t>Amendments to draft CBS documents</a:t>
            </a:r>
            <a:endParaRPr lang="en-GB" dirty="0"/>
          </a:p>
        </p:txBody>
      </p:sp>
      <p:sp>
        <p:nvSpPr>
          <p:cNvPr id="4" name="Slide Number Placeholder 3"/>
          <p:cNvSpPr>
            <a:spLocks noGrp="1"/>
          </p:cNvSpPr>
          <p:nvPr>
            <p:ph type="sldNum" sz="quarter" idx="11"/>
          </p:nvPr>
        </p:nvSpPr>
        <p:spPr/>
        <p:txBody>
          <a:bodyPr/>
          <a:lstStyle/>
          <a:p>
            <a:fld id="{8DF94D46-51C4-4A7B-AB0C-7030AC7CFDAF}" type="slidenum">
              <a:rPr lang="en-GB" altLang="en-US" smtClean="0"/>
              <a:pPr/>
              <a:t>39</a:t>
            </a:fld>
            <a:endParaRPr lang="en-GB" altLang="en-US"/>
          </a:p>
        </p:txBody>
      </p:sp>
    </p:spTree>
    <p:extLst>
      <p:ext uri="{BB962C8B-B14F-4D97-AF65-F5344CB8AC3E}">
        <p14:creationId xmlns:p14="http://schemas.microsoft.com/office/powerpoint/2010/main" val="347352397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pPr>
              <a:buNone/>
            </a:pPr>
            <a:r>
              <a:rPr lang="en-GB" dirty="0" smtClean="0"/>
              <a:t>Agenda item 8</a:t>
            </a:r>
          </a:p>
          <a:p>
            <a:pPr>
              <a:buNone/>
            </a:pPr>
            <a:r>
              <a:rPr lang="en-GB" dirty="0" smtClean="0"/>
              <a:t>Any other business</a:t>
            </a:r>
            <a:endParaRPr lang="en-GB" dirty="0"/>
          </a:p>
        </p:txBody>
      </p:sp>
      <p:sp>
        <p:nvSpPr>
          <p:cNvPr id="4" name="Slide Number Placeholder 3"/>
          <p:cNvSpPr>
            <a:spLocks noGrp="1"/>
          </p:cNvSpPr>
          <p:nvPr>
            <p:ph type="sldNum" sz="quarter" idx="11"/>
          </p:nvPr>
        </p:nvSpPr>
        <p:spPr/>
        <p:txBody>
          <a:bodyPr/>
          <a:lstStyle/>
          <a:p>
            <a:fld id="{8DF94D46-51C4-4A7B-AB0C-7030AC7CFDAF}" type="slidenum">
              <a:rPr lang="en-GB" altLang="en-US" smtClean="0"/>
              <a:pPr/>
              <a:t>40</a:t>
            </a:fld>
            <a:endParaRPr lang="en-GB" altLang="en-US"/>
          </a:p>
        </p:txBody>
      </p:sp>
    </p:spTree>
    <p:extLst>
      <p:ext uri="{BB962C8B-B14F-4D97-AF65-F5344CB8AC3E}">
        <p14:creationId xmlns:p14="http://schemas.microsoft.com/office/powerpoint/2010/main" val="328774355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Agenda item 8: AOB</a:t>
            </a:r>
            <a:endParaRPr lang="en-GB" dirty="0"/>
          </a:p>
        </p:txBody>
      </p:sp>
      <p:sp>
        <p:nvSpPr>
          <p:cNvPr id="3" name="Content Placeholder 2"/>
          <p:cNvSpPr>
            <a:spLocks noGrp="1"/>
          </p:cNvSpPr>
          <p:nvPr>
            <p:ph idx="1"/>
          </p:nvPr>
        </p:nvSpPr>
        <p:spPr/>
        <p:txBody>
          <a:bodyPr/>
          <a:lstStyle/>
          <a:p>
            <a:r>
              <a:rPr lang="en-GB" dirty="0" smtClean="0"/>
              <a:t>Toolsets</a:t>
            </a:r>
            <a:endParaRPr lang="en-GB" dirty="0"/>
          </a:p>
        </p:txBody>
      </p:sp>
      <p:sp>
        <p:nvSpPr>
          <p:cNvPr id="4" name="Slide Number Placeholder 3"/>
          <p:cNvSpPr>
            <a:spLocks noGrp="1"/>
          </p:cNvSpPr>
          <p:nvPr>
            <p:ph type="sldNum" sz="quarter" idx="11"/>
          </p:nvPr>
        </p:nvSpPr>
        <p:spPr/>
        <p:txBody>
          <a:bodyPr/>
          <a:lstStyle/>
          <a:p>
            <a:fld id="{4FC5B4E0-B61B-4259-A3AF-243E0AE58827}" type="slidenum">
              <a:rPr lang="en-GB" altLang="en-US" smtClean="0"/>
              <a:pPr/>
              <a:t>41</a:t>
            </a:fld>
            <a:endParaRPr lang="en-GB" altLang="en-US"/>
          </a:p>
        </p:txBody>
      </p:sp>
    </p:spTree>
    <p:extLst>
      <p:ext uri="{BB962C8B-B14F-4D97-AF65-F5344CB8AC3E}">
        <p14:creationId xmlns:p14="http://schemas.microsoft.com/office/powerpoint/2010/main" val="413010400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pPr>
              <a:buNone/>
            </a:pPr>
            <a:r>
              <a:rPr lang="en-GB" dirty="0" smtClean="0"/>
              <a:t>Agenda item 9</a:t>
            </a:r>
          </a:p>
          <a:p>
            <a:pPr>
              <a:buNone/>
            </a:pPr>
            <a:r>
              <a:rPr lang="en-GB" dirty="0" smtClean="0"/>
              <a:t>Closure of meeting</a:t>
            </a:r>
            <a:endParaRPr lang="en-GB" dirty="0"/>
          </a:p>
        </p:txBody>
      </p:sp>
      <p:sp>
        <p:nvSpPr>
          <p:cNvPr id="4" name="Slide Number Placeholder 3"/>
          <p:cNvSpPr>
            <a:spLocks noGrp="1"/>
          </p:cNvSpPr>
          <p:nvPr>
            <p:ph type="sldNum" sz="quarter" idx="11"/>
          </p:nvPr>
        </p:nvSpPr>
        <p:spPr/>
        <p:txBody>
          <a:bodyPr/>
          <a:lstStyle/>
          <a:p>
            <a:fld id="{8DF94D46-51C4-4A7B-AB0C-7030AC7CFDAF}" type="slidenum">
              <a:rPr lang="en-GB" altLang="en-US" smtClean="0"/>
              <a:pPr/>
              <a:t>42</a:t>
            </a:fld>
            <a:endParaRPr lang="en-GB" altLang="en-US"/>
          </a:p>
        </p:txBody>
      </p:sp>
    </p:spTree>
    <p:extLst>
      <p:ext uri="{BB962C8B-B14F-4D97-AF65-F5344CB8AC3E}">
        <p14:creationId xmlns:p14="http://schemas.microsoft.com/office/powerpoint/2010/main" val="383088218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a:p>
        </p:txBody>
      </p:sp>
      <p:sp>
        <p:nvSpPr>
          <p:cNvPr id="4" name="Slide Number Placeholder 3"/>
          <p:cNvSpPr>
            <a:spLocks noGrp="1"/>
          </p:cNvSpPr>
          <p:nvPr>
            <p:ph type="sldNum" sz="quarter" idx="11"/>
          </p:nvPr>
        </p:nvSpPr>
        <p:spPr/>
        <p:txBody>
          <a:bodyPr/>
          <a:lstStyle/>
          <a:p>
            <a:fld id="{4FC5B4E0-B61B-4259-A3AF-243E0AE58827}" type="slidenum">
              <a:rPr lang="en-GB" altLang="en-US" smtClean="0"/>
              <a:pPr/>
              <a:t>43</a:t>
            </a:fld>
            <a:endParaRPr lang="en-GB" altLang="en-US"/>
          </a:p>
        </p:txBody>
      </p:sp>
    </p:spTree>
    <p:extLst>
      <p:ext uri="{BB962C8B-B14F-4D97-AF65-F5344CB8AC3E}">
        <p14:creationId xmlns:p14="http://schemas.microsoft.com/office/powerpoint/2010/main" val="117888172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en-GB" altLang="en-US" smtClean="0"/>
              <a:t>Thank you for your attention</a:t>
            </a:r>
          </a:p>
        </p:txBody>
      </p:sp>
      <p:sp>
        <p:nvSpPr>
          <p:cNvPr id="9219" name="Rectangle 3"/>
          <p:cNvSpPr>
            <a:spLocks noGrp="1" noChangeArrowheads="1"/>
          </p:cNvSpPr>
          <p:nvPr>
            <p:ph type="body" idx="1"/>
          </p:nvPr>
        </p:nvSpPr>
        <p:spPr/>
        <p:txBody>
          <a:bodyPr/>
          <a:lstStyle/>
          <a:p>
            <a:r>
              <a:rPr lang="en-GB" altLang="en-US" smtClean="0"/>
              <a:t>This space can be used for</a:t>
            </a:r>
          </a:p>
          <a:p>
            <a:r>
              <a:rPr lang="en-GB" altLang="en-US" smtClean="0"/>
              <a:t>contact information</a:t>
            </a:r>
          </a:p>
        </p:txBody>
      </p:sp>
      <p:sp>
        <p:nvSpPr>
          <p:cNvPr id="2" name="Slide Number Placeholder 1"/>
          <p:cNvSpPr>
            <a:spLocks noGrp="1"/>
          </p:cNvSpPr>
          <p:nvPr>
            <p:ph type="sldNum" sz="quarter" idx="11"/>
          </p:nvPr>
        </p:nvSpPr>
        <p:spPr/>
        <p:txBody>
          <a:bodyPr/>
          <a:lstStyle/>
          <a:p>
            <a:fld id="{4F8825A5-5AB7-4377-AF3D-747348D8893F}" type="slidenum">
              <a:rPr lang="en-GB" altLang="en-US" smtClean="0"/>
              <a:pPr/>
              <a:t>44</a:t>
            </a:fld>
            <a:endParaRPr lang="en-GB" altLang="en-US"/>
          </a:p>
        </p:txBody>
      </p:sp>
    </p:spTree>
  </p:cSld>
  <p:clrMapOvr>
    <a:masterClrMapping/>
  </p:clrMapOvr>
</p:sld>
</file>

<file path=ppt/theme/theme1.xml><?xml version="1.0" encoding="utf-8"?>
<a:theme xmlns:a="http://schemas.openxmlformats.org/drawingml/2006/main" name="blank">
  <a:themeElements>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WMO-Title-SF">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WMO-Title-SF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WMO-Title-SF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WMO-Title-SF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WMO-Title-SF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WMO-Title-SF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WMO-Title-SF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WMO-Title-SF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WMO-Title-SF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WMO-Title-SF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WMO-Title-SF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WMO-Title-SF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losing slide">
  <a:themeElements>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SmallLogo">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lnDef>
  </a:objectDefaults>
  <a:extraClrSchemeLst>
    <a:extraClrScheme>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SmallLog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SmallLog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SmallLog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SmallLog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SmallLog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SmallLog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SmallLog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SmallLog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SmallLog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SmallLog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SmallLog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blank</Template>
  <TotalTime>131</TotalTime>
  <Words>1768</Words>
  <Application>Microsoft Office PowerPoint</Application>
  <PresentationFormat>On-screen Show (4:3)</PresentationFormat>
  <Paragraphs>358</Paragraphs>
  <Slides>44</Slides>
  <Notes>1</Notes>
  <HiddenSlides>0</HiddenSlides>
  <MMClips>0</MMClips>
  <ScaleCrop>false</ScaleCrop>
  <HeadingPairs>
    <vt:vector size="4" baseType="variant">
      <vt:variant>
        <vt:lpstr>Theme</vt:lpstr>
      </vt:variant>
      <vt:variant>
        <vt:i4>2</vt:i4>
      </vt:variant>
      <vt:variant>
        <vt:lpstr>Slide Titles</vt:lpstr>
      </vt:variant>
      <vt:variant>
        <vt:i4>44</vt:i4>
      </vt:variant>
    </vt:vector>
  </HeadingPairs>
  <TitlesOfParts>
    <vt:vector size="46" baseType="lpstr">
      <vt:lpstr>blank</vt:lpstr>
      <vt:lpstr>Closing slide</vt:lpstr>
      <vt:lpstr>ICT-ISS July 2014</vt:lpstr>
      <vt:lpstr>Agenda</vt:lpstr>
      <vt:lpstr>Miscellaneous</vt:lpstr>
      <vt:lpstr>PowerPoint Presentation</vt:lpstr>
      <vt:lpstr>PowerPoint Presentation</vt:lpstr>
      <vt:lpstr>3.  Draft CBS documents</vt:lpstr>
      <vt:lpstr>CBS Agenda 2.3 (i)</vt:lpstr>
      <vt:lpstr>Agenda 2.3 – ISS (i a)</vt:lpstr>
      <vt:lpstr>Agenda 2.3 – ISS – (ii)</vt:lpstr>
      <vt:lpstr>Agenda 2.3 – ISS – (ii)</vt:lpstr>
      <vt:lpstr>Agenda 3.2 - WIS</vt:lpstr>
      <vt:lpstr>Agenda 3.2 - WIS</vt:lpstr>
      <vt:lpstr>CBS Agenda 3.2 - WIS</vt:lpstr>
      <vt:lpstr>Annex to 9.1: GISC backup procedures </vt:lpstr>
      <vt:lpstr>3.2 Decisions supporting WIS (TT-OM and TT-DC)</vt:lpstr>
      <vt:lpstr>3.2 Decisions supporting WIS (TT-OM and TT-DC)</vt:lpstr>
      <vt:lpstr>3.2 Decisions supporting WIS (ET-CTS)</vt:lpstr>
      <vt:lpstr>Agenda 3.2 – WIS (ii)</vt:lpstr>
      <vt:lpstr>CBS Agenda 2.3</vt:lpstr>
      <vt:lpstr>Agenda 3.2 – WIS (iii) – Changes to Registry</vt:lpstr>
      <vt:lpstr>CBS Agenda 4.5 – Standardizing data mgt</vt:lpstr>
      <vt:lpstr>3.3 Recommendations on standardizing data management to support WMO</vt:lpstr>
      <vt:lpstr>CBS 2.6  Managing changes to technical regulations</vt:lpstr>
      <vt:lpstr>PowerPoint Presentation</vt:lpstr>
      <vt:lpstr>PowerPoint Presentation</vt:lpstr>
      <vt:lpstr>PowerPoint Presentation</vt:lpstr>
      <vt:lpstr>PowerPoint Presentation</vt:lpstr>
      <vt:lpstr>PowerPoint Presentation</vt:lpstr>
      <vt:lpstr>4.4 – IPET-MDRD issues (i)</vt:lpstr>
      <vt:lpstr>4.4 – IPET-MDRD issues (ii)</vt:lpstr>
      <vt:lpstr>4.4 – IPET-MDRD issues (iii)</vt:lpstr>
      <vt:lpstr>PowerPoint Presentation</vt:lpstr>
      <vt:lpstr>Agenda item 5 – ICT-ISS activities 2014/5</vt:lpstr>
      <vt:lpstr>ET-CTS &amp; ET-WISC Future activity</vt:lpstr>
      <vt:lpstr>Metadata development plan</vt:lpstr>
      <vt:lpstr>Model driven code forms</vt:lpstr>
      <vt:lpstr>PowerPoint Presentation</vt:lpstr>
      <vt:lpstr>Agenda item 6: 2016-2019</vt:lpstr>
      <vt:lpstr>PowerPoint Presentation</vt:lpstr>
      <vt:lpstr>PowerPoint Presentation</vt:lpstr>
      <vt:lpstr>Agenda item 8: AOB</vt:lpstr>
      <vt:lpstr>PowerPoint Presentation</vt:lpstr>
      <vt:lpstr>PowerPoint Presentation</vt:lpstr>
      <vt:lpstr>Thank you for your attention</vt:lpstr>
    </vt:vector>
  </TitlesOfParts>
  <Company>WMO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ICT-ISS July 2014</dc:title>
  <dc:creator>Steve Foreman</dc:creator>
  <cp:lastModifiedBy>Steve Foreman</cp:lastModifiedBy>
  <cp:revision>4</cp:revision>
  <dcterms:created xsi:type="dcterms:W3CDTF">2014-07-07T18:40:11Z</dcterms:created>
  <dcterms:modified xsi:type="dcterms:W3CDTF">2014-07-08T06:22:38Z</dcterms:modified>
</cp:coreProperties>
</file>