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60" r:id="rId6"/>
    <p:sldId id="261" r:id="rId7"/>
    <p:sldId id="262" r:id="rId8"/>
    <p:sldId id="263" r:id="rId9"/>
    <p:sldId id="265" r:id="rId10"/>
    <p:sldId id="277" r:id="rId11"/>
    <p:sldId id="268" r:id="rId12"/>
    <p:sldId id="275" r:id="rId13"/>
    <p:sldId id="269" r:id="rId14"/>
    <p:sldId id="266" r:id="rId15"/>
    <p:sldId id="267" r:id="rId16"/>
    <p:sldId id="276" r:id="rId17"/>
    <p:sldId id="278" r:id="rId18"/>
    <p:sldId id="270" r:id="rId19"/>
    <p:sldId id="271" r:id="rId20"/>
    <p:sldId id="274" r:id="rId21"/>
    <p:sldId id="273" r:id="rId22"/>
    <p:sldId id="272" r:id="rId23"/>
    <p:sldId id="279" r:id="rId24"/>
  </p:sldIdLst>
  <p:sldSz cx="9144000" cy="6858000" type="screen4x3"/>
  <p:notesSz cx="7023100" cy="9309100"/>
  <p:embeddedFontLst>
    <p:embeddedFont>
      <p:font typeface="Cambria Math" pitchFamily="18" charset="0"/>
      <p:regular r:id="rId27"/>
    </p:embeddedFont>
    <p:embeddedFont>
      <p:font typeface="Arial Unicode MS" pitchFamily="34" charset="-128"/>
      <p:regular r:id="rId28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03399"/>
    <a:srgbClr val="0066FF"/>
    <a:srgbClr val="FF66FF"/>
    <a:srgbClr val="CC3300"/>
    <a:srgbClr val="EABD00"/>
    <a:srgbClr val="3A601B"/>
    <a:srgbClr val="3366CC"/>
    <a:srgbClr val="0066CC"/>
    <a:srgbClr val="C8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4300" autoAdjust="0"/>
  </p:normalViewPr>
  <p:slideViewPr>
    <p:cSldViewPr>
      <p:cViewPr varScale="1">
        <p:scale>
          <a:sx n="58" d="100"/>
          <a:sy n="58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3" y="1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3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4474F3-C942-4567-82EF-D64B2AC61FD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36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3" y="1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4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3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19479B-0D36-42AB-A6AA-6AEEDBA6967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92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9479B-0D36-42AB-A6AA-6AEEDBA6967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3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9479B-0D36-42AB-A6AA-6AEEDBA696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3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9479B-0D36-42AB-A6AA-6AEEDBA696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9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9479B-0D36-42AB-A6AA-6AEEDBA6967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15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9479B-0D36-42AB-A6AA-6AEEDBA6967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2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9479B-0D36-42AB-A6AA-6AEEDBA6967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38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9479B-0D36-42AB-A6AA-6AEEDBA696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10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9479B-0D36-42AB-A6AA-6AEEDBA6967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31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9479B-0D36-42AB-A6AA-6AEEDBA696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70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9479B-0D36-42AB-A6AA-6AEEDBA6967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1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9479B-0D36-42AB-A6AA-6AEEDBA6967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9479B-0D36-42AB-A6AA-6AEEDBA696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9479B-0D36-42AB-A6AA-6AEEDBA696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4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9479B-0D36-42AB-A6AA-6AEEDBA696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09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9479B-0D36-42AB-A6AA-6AEEDBA696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10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9479B-0D36-42AB-A6AA-6AEEDBA696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67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9479B-0D36-42AB-A6AA-6AEEDBA696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93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9479B-0D36-42AB-A6AA-6AEEDBA696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6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91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454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86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138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54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649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57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46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14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51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69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000" dirty="0" smtClean="0"/>
              <a:t>Page </a:t>
            </a:r>
            <a:fld id="{16D905D8-43AC-4AEE-A4C2-1CE50DBC31FB}" type="slidenum">
              <a:rPr lang="en-CA" altLang="en-US" sz="1000" smtClean="0"/>
              <a:pPr algn="ctr" eaLnBrk="1" hangingPunct="1">
                <a:defRPr/>
              </a:pPr>
              <a:t>‹N°›</a:t>
            </a:fld>
            <a:r>
              <a:rPr lang="en-CA" altLang="en-US" sz="1000" dirty="0" smtClean="0"/>
              <a:t> – </a:t>
            </a:r>
            <a:fld id="{CC847831-0CF2-47B3-9829-0702ECCCFE4A}" type="datetime4">
              <a:rPr kumimoji="0" lang="en-CA" altLang="en-US" sz="1000" smtClean="0"/>
              <a:pPr algn="ctr" eaLnBrk="1" hangingPunct="1">
                <a:defRPr/>
              </a:pPr>
              <a:t>May-12-16</a:t>
            </a:fld>
            <a:endParaRPr kumimoji="0" lang="en-CA" altLang="en-US" sz="1000" dirty="0" smtClean="0"/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3568" y="2390775"/>
            <a:ext cx="8388424" cy="1470025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FSOI adapted for used with 4D-EnVar</a:t>
            </a:r>
            <a:endParaRPr lang="fr-CA" altLang="en-US" dirty="0" smtClean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4211960" y="4076601"/>
            <a:ext cx="4860032" cy="1944687"/>
          </a:xfrm>
          <a:solidFill>
            <a:srgbClr val="FFFFFF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CA" altLang="zh-TW" sz="1800" b="1" dirty="0"/>
              <a:t>The WMO 6th Workshop on the Impact of </a:t>
            </a:r>
            <a:r>
              <a:rPr lang="en-CA" altLang="zh-TW" sz="1800" b="1" dirty="0" smtClean="0"/>
              <a:t>Various </a:t>
            </a:r>
            <a:r>
              <a:rPr lang="en-CA" altLang="zh-TW" sz="1800" b="1" dirty="0"/>
              <a:t>Observing Systems on NWP</a:t>
            </a:r>
          </a:p>
          <a:p>
            <a:pPr marL="0" indent="0" eaLnBrk="1" hangingPunct="1">
              <a:buFontTx/>
              <a:buNone/>
            </a:pPr>
            <a:r>
              <a:rPr lang="en-CA" altLang="zh-TW" sz="1800" b="1" dirty="0"/>
              <a:t>Shanghai, China</a:t>
            </a:r>
          </a:p>
          <a:p>
            <a:pPr marL="0" indent="0" eaLnBrk="1" hangingPunct="1">
              <a:buFontTx/>
              <a:buNone/>
            </a:pPr>
            <a:r>
              <a:rPr lang="en-US" altLang="zh-TW" sz="1800" b="1" dirty="0" smtClean="0"/>
              <a:t>Simon Pellerin, Mark Buehner and Ping Du</a:t>
            </a:r>
          </a:p>
          <a:p>
            <a:pPr marL="0" indent="0" eaLnBrk="1" hangingPunct="1">
              <a:buFontTx/>
              <a:buNone/>
            </a:pPr>
            <a:r>
              <a:rPr lang="en-CA" altLang="zh-TW" sz="1800" b="1" dirty="0"/>
              <a:t>10-13 May 2016</a:t>
            </a:r>
            <a:endParaRPr lang="en-US" altLang="zh-TW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412776"/>
            <a:ext cx="3456384" cy="3845024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000" dirty="0" smtClean="0"/>
              <a:t>Overall, similar results between ensemble and adjoint for propagation </a:t>
            </a:r>
            <a:r>
              <a:rPr lang="en-CA" sz="2000" dirty="0" err="1" smtClean="0"/>
              <a:t>forecast</a:t>
            </a:r>
            <a:r>
              <a:rPr lang="en-CA" sz="2000" dirty="0" err="1" smtClean="0">
                <a:sym typeface="Wingdings" panose="05000000000000000000" pitchFamily="2" charset="2"/>
              </a:rPr>
              <a:t>analysis</a:t>
            </a:r>
            <a:r>
              <a:rPr lang="en-CA" sz="2000" dirty="0" smtClean="0">
                <a:sym typeface="Wingdings" panose="05000000000000000000" pitchFamily="2" charset="2"/>
              </a:rPr>
              <a:t> time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000" dirty="0" smtClean="0">
                <a:sym typeface="Wingdings" panose="05000000000000000000" pitchFamily="2" charset="2"/>
              </a:rPr>
              <a:t>Surface and some humidity </a:t>
            </a:r>
            <a:r>
              <a:rPr lang="en-CA" sz="2000" dirty="0" err="1" smtClean="0">
                <a:sym typeface="Wingdings" panose="05000000000000000000" pitchFamily="2" charset="2"/>
              </a:rPr>
              <a:t>obs</a:t>
            </a:r>
            <a:r>
              <a:rPr lang="en-CA" sz="2000" dirty="0" smtClean="0">
                <a:sym typeface="Wingdings" panose="05000000000000000000" pitchFamily="2" charset="2"/>
              </a:rPr>
              <a:t> have relatively larger impact when using ensemble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000" dirty="0" err="1" smtClean="0">
                <a:sym typeface="Wingdings" panose="05000000000000000000" pitchFamily="2" charset="2"/>
              </a:rPr>
              <a:t>Raob</a:t>
            </a:r>
            <a:r>
              <a:rPr lang="en-CA" sz="2000" dirty="0" smtClean="0">
                <a:sym typeface="Wingdings" panose="05000000000000000000" pitchFamily="2" charset="2"/>
              </a:rPr>
              <a:t> and AMSU-A </a:t>
            </a:r>
            <a:r>
              <a:rPr lang="en-CA" sz="2000" dirty="0" err="1" smtClean="0">
                <a:sym typeface="Wingdings" panose="05000000000000000000" pitchFamily="2" charset="2"/>
              </a:rPr>
              <a:t>obs</a:t>
            </a:r>
            <a:r>
              <a:rPr lang="en-CA" sz="2000" dirty="0" smtClean="0">
                <a:sym typeface="Wingdings" panose="05000000000000000000" pitchFamily="2" charset="2"/>
              </a:rPr>
              <a:t> have relatively larger impact when using adjoint model</a:t>
            </a:r>
            <a:endParaRPr lang="en-CA" sz="2000" dirty="0"/>
          </a:p>
        </p:txBody>
      </p:sp>
      <p:pic>
        <p:nvPicPr>
          <p:cNvPr id="4" name="Picture 2" descr="http://iweb.cmc.ec.gc.ca/~afsdpid/arcad_EVFSOI/images_evfsoi/image_comparison_adj/whole-period/DailyFS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1" t="18425" r="18575" b="15430"/>
          <a:stretch/>
        </p:blipFill>
        <p:spPr bwMode="auto">
          <a:xfrm>
            <a:off x="3636504" y="1404000"/>
            <a:ext cx="5472000" cy="461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19776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Preliminary Results</a:t>
            </a:r>
            <a:br>
              <a:rPr lang="en-US" altLang="en-US" dirty="0" smtClean="0"/>
            </a:br>
            <a:r>
              <a:rPr lang="en-US" altLang="en-US" sz="2400" dirty="0" smtClean="0">
                <a:solidFill>
                  <a:schemeClr val="tx1"/>
                </a:solidFill>
              </a:rPr>
              <a:t>Daily average impact </a:t>
            </a:r>
            <a:r>
              <a:rPr lang="en-CA" altLang="en-US" sz="2400" dirty="0" smtClean="0">
                <a:solidFill>
                  <a:schemeClr val="tx1"/>
                </a:solidFill>
              </a:rPr>
              <a:t>on 0Z+6Z 12h forecasts</a:t>
            </a:r>
            <a:r>
              <a:rPr lang="en-CA" altLang="en-US" sz="2400" dirty="0">
                <a:solidFill>
                  <a:schemeClr val="tx1"/>
                </a:solidFill>
              </a:rPr>
              <a:t/>
            </a:r>
            <a:br>
              <a:rPr lang="en-CA" altLang="en-US" sz="2400" dirty="0">
                <a:solidFill>
                  <a:schemeClr val="tx1"/>
                </a:solidFill>
              </a:rPr>
            </a:br>
            <a:endParaRPr lang="en-C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5624" y="4365104"/>
            <a:ext cx="189346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Ensemble</a:t>
            </a:r>
          </a:p>
          <a:p>
            <a:r>
              <a:rPr lang="en-CA" sz="2000" b="1" dirty="0" smtClean="0">
                <a:solidFill>
                  <a:srgbClr val="003399"/>
                </a:solidFill>
              </a:rPr>
              <a:t>Adjoint model</a:t>
            </a:r>
            <a:endParaRPr lang="en-CA" sz="2000" b="1" dirty="0"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2413" y="587727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J/kg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80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/>
          <p:cNvSpPr>
            <a:spLocks noGrp="1"/>
          </p:cNvSpPr>
          <p:nvPr>
            <p:ph idx="1"/>
          </p:nvPr>
        </p:nvSpPr>
        <p:spPr>
          <a:xfrm>
            <a:off x="251520" y="1412776"/>
            <a:ext cx="3456384" cy="424847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000" dirty="0" smtClean="0"/>
              <a:t>Overall, similar results between ensemble and adjoint for propagation </a:t>
            </a:r>
            <a:r>
              <a:rPr lang="en-CA" sz="2000" dirty="0" err="1" smtClean="0"/>
              <a:t>forecast</a:t>
            </a:r>
            <a:r>
              <a:rPr lang="en-CA" sz="2000" dirty="0" err="1" smtClean="0">
                <a:sym typeface="Wingdings" panose="05000000000000000000" pitchFamily="2" charset="2"/>
              </a:rPr>
              <a:t>analysis</a:t>
            </a:r>
            <a:endParaRPr lang="en-CA" sz="2000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000" dirty="0" smtClean="0">
                <a:sym typeface="Wingdings" panose="05000000000000000000" pitchFamily="2" charset="2"/>
              </a:rPr>
              <a:t>Differences for Land </a:t>
            </a:r>
            <a:r>
              <a:rPr lang="en-CA" sz="2000" dirty="0" err="1" smtClean="0">
                <a:sym typeface="Wingdings" panose="05000000000000000000" pitchFamily="2" charset="2"/>
              </a:rPr>
              <a:t>obs</a:t>
            </a:r>
            <a:r>
              <a:rPr lang="en-CA" sz="2000" dirty="0" smtClean="0">
                <a:sym typeface="Wingdings" panose="05000000000000000000" pitchFamily="2" charset="2"/>
              </a:rPr>
              <a:t> amplified, since relatively small number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000" dirty="0" smtClean="0">
                <a:sym typeface="Wingdings" panose="05000000000000000000" pitchFamily="2" charset="2"/>
              </a:rPr>
              <a:t>Using adjoint model suggests Ground-based GPS degrades the forecast, opposite found when using ensemble (overall impact small, so difficult to measure?)</a:t>
            </a:r>
          </a:p>
        </p:txBody>
      </p:sp>
      <p:pic>
        <p:nvPicPr>
          <p:cNvPr id="6" name="Picture 2" descr="http://iweb.cmc.ec.gc.ca/~afsdpid/arcad_EVFSOI/images_evfsoi/image_comparison_adj/whole-period/FSOperOb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t="18119" r="18268" b="11958"/>
          <a:stretch/>
        </p:blipFill>
        <p:spPr bwMode="auto">
          <a:xfrm>
            <a:off x="3564504" y="1340768"/>
            <a:ext cx="55440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18864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Preliminary Results</a:t>
            </a:r>
            <a:br>
              <a:rPr lang="en-US" altLang="en-US" dirty="0" smtClean="0"/>
            </a:br>
            <a:r>
              <a:rPr lang="en-US" altLang="en-US" sz="2400" dirty="0" smtClean="0">
                <a:solidFill>
                  <a:schemeClr val="tx1"/>
                </a:solidFill>
              </a:rPr>
              <a:t>Impact per observation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5624" y="4365104"/>
            <a:ext cx="189346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Ensemble</a:t>
            </a:r>
          </a:p>
          <a:p>
            <a:r>
              <a:rPr lang="en-CA" sz="2000" b="1" dirty="0" smtClean="0">
                <a:solidFill>
                  <a:srgbClr val="003399"/>
                </a:solidFill>
              </a:rPr>
              <a:t>Adjoint model</a:t>
            </a:r>
            <a:endParaRPr lang="en-CA" sz="2000" b="1" dirty="0">
              <a:solidFill>
                <a:srgbClr val="0033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587727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J/kg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86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web.cmc.ec.gc.ca/~afsdpid/arcad_EVFSOI/images_evfsoi/image_comparison_adj/whole-period/lan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9707" r="6639" b="7567"/>
          <a:stretch/>
        </p:blipFill>
        <p:spPr bwMode="auto">
          <a:xfrm>
            <a:off x="1601318" y="2406755"/>
            <a:ext cx="2880000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89122" y="2444230"/>
            <a:ext cx="951542" cy="4049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18864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Preliminary Results</a:t>
            </a:r>
            <a:br>
              <a:rPr lang="en-US" altLang="en-US" dirty="0" smtClean="0"/>
            </a:br>
            <a:r>
              <a:rPr lang="en-US" altLang="en-US" sz="2400" dirty="0" smtClean="0">
                <a:solidFill>
                  <a:schemeClr val="tx1"/>
                </a:solidFill>
              </a:rPr>
              <a:t>Average daily impact for land observations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4897" y="595297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J/kg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764969" y="302768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humidity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776533" y="4098511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temperature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734092" y="4962607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surface pressure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669358" y="209157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Land</a:t>
            </a:r>
            <a:endParaRPr lang="en-CA" b="1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908516" y="2402096"/>
            <a:ext cx="0" cy="35358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45" y="1963089"/>
            <a:ext cx="3556243" cy="44453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1800" y="1372706"/>
            <a:ext cx="370817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Ensemble	</a:t>
            </a:r>
            <a:r>
              <a:rPr lang="en-CA" sz="2000" b="1" dirty="0" smtClean="0">
                <a:solidFill>
                  <a:srgbClr val="003399"/>
                </a:solidFill>
              </a:rPr>
              <a:t>Adjoint model</a:t>
            </a:r>
            <a:endParaRPr lang="en-CA" sz="2000" b="1" dirty="0">
              <a:solidFill>
                <a:srgbClr val="003399"/>
              </a:solidFill>
            </a:endParaRPr>
          </a:p>
        </p:txBody>
      </p:sp>
      <p:sp>
        <p:nvSpPr>
          <p:cNvPr id="32" name="TextBox 6"/>
          <p:cNvSpPr txBox="1"/>
          <p:nvPr/>
        </p:nvSpPr>
        <p:spPr>
          <a:xfrm>
            <a:off x="5796136" y="2037423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Ships &amp; Buoys</a:t>
            </a:r>
            <a:endParaRPr lang="en-CA" b="1" dirty="0"/>
          </a:p>
        </p:txBody>
      </p:sp>
      <p:sp>
        <p:nvSpPr>
          <p:cNvPr id="33" name="TextBox 14"/>
          <p:cNvSpPr txBox="1"/>
          <p:nvPr/>
        </p:nvSpPr>
        <p:spPr>
          <a:xfrm>
            <a:off x="6644333" y="595297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J/kg</a:t>
            </a:r>
            <a:endParaRPr lang="en-CA" dirty="0"/>
          </a:p>
        </p:txBody>
      </p:sp>
      <p:sp>
        <p:nvSpPr>
          <p:cNvPr id="34" name="TextBox 9"/>
          <p:cNvSpPr txBox="1"/>
          <p:nvPr/>
        </p:nvSpPr>
        <p:spPr>
          <a:xfrm>
            <a:off x="5996719" y="514727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surface pressure</a:t>
            </a:r>
            <a:endParaRPr lang="en-CA" dirty="0"/>
          </a:p>
        </p:txBody>
      </p:sp>
      <p:sp>
        <p:nvSpPr>
          <p:cNvPr id="36" name="TextBox 8"/>
          <p:cNvSpPr txBox="1"/>
          <p:nvPr/>
        </p:nvSpPr>
        <p:spPr>
          <a:xfrm>
            <a:off x="5517473" y="341128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temperature</a:t>
            </a:r>
            <a:endParaRPr lang="en-CA" dirty="0"/>
          </a:p>
        </p:txBody>
      </p:sp>
      <p:sp>
        <p:nvSpPr>
          <p:cNvPr id="38" name="TextBox 1"/>
          <p:cNvSpPr txBox="1"/>
          <p:nvPr/>
        </p:nvSpPr>
        <p:spPr>
          <a:xfrm>
            <a:off x="6888993" y="288200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humidity</a:t>
            </a:r>
            <a:endParaRPr lang="en-CA" dirty="0"/>
          </a:p>
        </p:txBody>
      </p:sp>
      <p:sp>
        <p:nvSpPr>
          <p:cNvPr id="40" name="TextBox 1"/>
          <p:cNvSpPr txBox="1"/>
          <p:nvPr/>
        </p:nvSpPr>
        <p:spPr>
          <a:xfrm>
            <a:off x="5694366" y="452275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wind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517473" y="2413820"/>
            <a:ext cx="962499" cy="3200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40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5825" y="2197475"/>
            <a:ext cx="951542" cy="4049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18864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Preliminary Results</a:t>
            </a:r>
            <a:br>
              <a:rPr lang="en-US" altLang="en-US" dirty="0" smtClean="0"/>
            </a:br>
            <a:r>
              <a:rPr lang="en-US" altLang="en-US" sz="2400" dirty="0" smtClean="0">
                <a:solidFill>
                  <a:schemeClr val="tx1"/>
                </a:solidFill>
              </a:rPr>
              <a:t>Average daily impact for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raob</a:t>
            </a:r>
            <a:r>
              <a:rPr lang="en-US" altLang="en-US" sz="2400" dirty="0" smtClean="0">
                <a:solidFill>
                  <a:schemeClr val="tx1"/>
                </a:solidFill>
              </a:rPr>
              <a:t> observations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1372706"/>
            <a:ext cx="370817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Ensemble	</a:t>
            </a:r>
            <a:r>
              <a:rPr lang="en-CA" sz="2000" b="1" dirty="0" smtClean="0">
                <a:solidFill>
                  <a:srgbClr val="003399"/>
                </a:solidFill>
              </a:rPr>
              <a:t>Adjoint model</a:t>
            </a:r>
            <a:endParaRPr lang="en-CA" sz="2000" b="1" dirty="0">
              <a:solidFill>
                <a:srgbClr val="003399"/>
              </a:solidFill>
            </a:endParaRPr>
          </a:p>
        </p:txBody>
      </p:sp>
      <p:pic>
        <p:nvPicPr>
          <p:cNvPr id="7172" name="Picture 4" descr="http://iweb.cmc.ec.gc.ca/~afsdpid/arcad_EVFSOI/images_evfsoi/image_comparison_adj/whole-period/Rao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1" t="9905" r="7536" b="6803"/>
          <a:stretch/>
        </p:blipFill>
        <p:spPr bwMode="auto">
          <a:xfrm>
            <a:off x="1693280" y="2207806"/>
            <a:ext cx="2813440" cy="361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53320" y="188229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/>
              <a:t>Raob</a:t>
            </a:r>
            <a:r>
              <a:rPr lang="en-CA" b="1" dirty="0" smtClean="0"/>
              <a:t> (by variable)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58562" y="2245387"/>
            <a:ext cx="1123938" cy="4049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2360" y="281840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humidity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1843924" y="375450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temperature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1801483" y="496935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wind components</a:t>
            </a:r>
            <a:endParaRPr lang="en-CA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123620" y="2207806"/>
            <a:ext cx="0" cy="34713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365688" y="1882299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/>
              <a:t>Raob</a:t>
            </a:r>
            <a:r>
              <a:rPr lang="en-CA" b="1" dirty="0" smtClean="0"/>
              <a:t> (by </a:t>
            </a:r>
            <a:r>
              <a:rPr lang="en-CA" b="1" dirty="0" err="1" smtClean="0"/>
              <a:t>var</a:t>
            </a:r>
            <a:r>
              <a:rPr lang="en-CA" b="1" dirty="0" smtClean="0"/>
              <a:t>/level)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96433" y="574369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J/kg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5329444" y="3538483"/>
            <a:ext cx="190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Ping is working on it…</a:t>
            </a:r>
            <a:endParaRPr lang="en-CA" dirty="0"/>
          </a:p>
        </p:txBody>
      </p:sp>
      <p:pic>
        <p:nvPicPr>
          <p:cNvPr id="1026" name="Picture 2" descr="http://iweb.cmc.ec.gc.ca/~afsdpid/arcad_EVFSOI/images_evfsoi/image_comparison_adj/whole-period/Raob-leve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9410" r="8353" b="6598"/>
          <a:stretch/>
        </p:blipFill>
        <p:spPr bwMode="auto">
          <a:xfrm>
            <a:off x="4506720" y="2197474"/>
            <a:ext cx="3443761" cy="362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005648" y="496935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wind components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221672" y="2249940"/>
            <a:ext cx="792088" cy="7994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1348" y="3241159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temperature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77856" y="2314347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humidity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5627779" y="4546595"/>
            <a:ext cx="0" cy="4227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6805848" y="3610491"/>
            <a:ext cx="2244" cy="2413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381912" y="2674387"/>
            <a:ext cx="360040" cy="864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269997" y="569872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J/kg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83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2951820" y="5594757"/>
            <a:ext cx="3528392" cy="8585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Content Placeholder 5"/>
          <p:cNvSpPr>
            <a:spLocks noGrp="1"/>
          </p:cNvSpPr>
          <p:nvPr>
            <p:ph idx="1"/>
          </p:nvPr>
        </p:nvSpPr>
        <p:spPr>
          <a:xfrm>
            <a:off x="755576" y="1384933"/>
            <a:ext cx="3456920" cy="3845024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000" dirty="0"/>
              <a:t>Forecast error measured only from </a:t>
            </a:r>
            <a:r>
              <a:rPr lang="en-CA" sz="2000" dirty="0" err="1"/>
              <a:t>sfc</a:t>
            </a:r>
            <a:r>
              <a:rPr lang="en-CA" sz="2000" dirty="0"/>
              <a:t> to 100hPa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000" dirty="0"/>
              <a:t>Channel 8 peaks around </a:t>
            </a:r>
            <a:r>
              <a:rPr lang="en-CA" sz="2000" dirty="0" smtClean="0"/>
              <a:t>150hPa</a:t>
            </a:r>
            <a:r>
              <a:rPr lang="en-CA" sz="2000" dirty="0"/>
              <a:t>, channel 9 around </a:t>
            </a:r>
            <a:r>
              <a:rPr lang="en-CA" sz="2000" dirty="0" smtClean="0"/>
              <a:t>70hPa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000" dirty="0" smtClean="0"/>
              <a:t>Impact from using ensemble is more clearly increasing with height; with adjoint model it is more evenly distributed among upper tropospheric channels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CA" sz="20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18864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Preliminary Results</a:t>
            </a:r>
            <a:br>
              <a:rPr lang="en-US" altLang="en-US" dirty="0" smtClean="0"/>
            </a:br>
            <a:r>
              <a:rPr lang="en-US" altLang="en-US" sz="2400" dirty="0" smtClean="0">
                <a:solidFill>
                  <a:schemeClr val="tx1"/>
                </a:solidFill>
              </a:rPr>
              <a:t>Daily average impact for each AMSU-A channel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2" name="Picture 2" descr="http://iweb.cmc.ec.gc.ca/~afsdpid/arcad_EVFSOI/images_evfsoi/image_comparison_adj/whole-period/Amsu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t="9743" r="6496" b="6447"/>
          <a:stretch/>
        </p:blipFill>
        <p:spPr bwMode="auto">
          <a:xfrm>
            <a:off x="4212496" y="1305400"/>
            <a:ext cx="4824000" cy="50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01026" y="1370748"/>
            <a:ext cx="189346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Ensemble</a:t>
            </a:r>
          </a:p>
          <a:p>
            <a:r>
              <a:rPr lang="en-CA" sz="2000" b="1" dirty="0" smtClean="0">
                <a:solidFill>
                  <a:srgbClr val="003399"/>
                </a:solidFill>
              </a:rPr>
              <a:t>Adjoint model</a:t>
            </a:r>
            <a:endParaRPr lang="en-CA" sz="2000" b="1" dirty="0">
              <a:solidFill>
                <a:srgbClr val="00339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12413" y="615601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J/kg</a:t>
            </a:r>
            <a:endParaRPr lang="en-CA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8365939" y="1305400"/>
            <a:ext cx="0" cy="47878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700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92088" y="6381328"/>
            <a:ext cx="8244408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Picture 4" descr="http://iweb.cmc.ec.gc.ca/~afsdpid/arcad_EVFSOI/images_evfsoi/image_comparison_adj/whole-period/airs_EnV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t="9282" r="6495" b="7429"/>
          <a:stretch/>
        </p:blipFill>
        <p:spPr bwMode="auto">
          <a:xfrm>
            <a:off x="387343" y="1467836"/>
            <a:ext cx="4268999" cy="51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web.cmc.ec.gc.ca/~afsdpid/arcad_EVFSOI/images_evfsoi/image_comparison_adj/whole-period/airs_ADJ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9585" r="5777" b="7126"/>
          <a:stretch/>
        </p:blipFill>
        <p:spPr bwMode="auto">
          <a:xfrm>
            <a:off x="4644008" y="1475332"/>
            <a:ext cx="4320480" cy="521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18864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Preliminary Results</a:t>
            </a:r>
            <a:br>
              <a:rPr lang="en-US" altLang="en-US" dirty="0" smtClean="0"/>
            </a:br>
            <a:r>
              <a:rPr lang="en-US" altLang="en-US" sz="2400" dirty="0">
                <a:solidFill>
                  <a:schemeClr val="tx1"/>
                </a:solidFill>
              </a:rPr>
              <a:t>Daily average impact for </a:t>
            </a:r>
            <a:r>
              <a:rPr lang="en-US" altLang="en-US" sz="2400" dirty="0" smtClean="0">
                <a:solidFill>
                  <a:schemeClr val="tx1"/>
                </a:solidFill>
              </a:rPr>
              <a:t>each AIRS channel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196752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Ensemble</a:t>
            </a:r>
            <a:endParaRPr lang="en-CA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56377" y="1638237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near-</a:t>
            </a:r>
            <a:r>
              <a:rPr lang="en-CA" sz="1200" b="1" dirty="0" err="1" smtClean="0"/>
              <a:t>sfc</a:t>
            </a:r>
            <a:r>
              <a:rPr lang="en-CA" sz="1200" b="1" dirty="0" smtClean="0"/>
              <a:t> temperature</a:t>
            </a:r>
            <a:endParaRPr lang="en-CA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6377" y="2934381"/>
            <a:ext cx="207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tropospheric </a:t>
            </a:r>
          </a:p>
          <a:p>
            <a:r>
              <a:rPr lang="en-CA" sz="1200" b="1" dirty="0" smtClean="0"/>
              <a:t>humidity and temperature</a:t>
            </a:r>
            <a:endParaRPr lang="en-CA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4014501"/>
            <a:ext cx="2714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near-</a:t>
            </a:r>
            <a:r>
              <a:rPr lang="en-CA" sz="1200" b="1" dirty="0" err="1" smtClean="0"/>
              <a:t>sfc</a:t>
            </a:r>
            <a:r>
              <a:rPr lang="en-CA" sz="1200" b="1" dirty="0" smtClean="0"/>
              <a:t> temperature and humidity</a:t>
            </a:r>
            <a:endParaRPr lang="en-CA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6377" y="5290900"/>
            <a:ext cx="2055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/>
              <a:t>tropospheric </a:t>
            </a:r>
            <a:r>
              <a:rPr lang="en-CA" sz="1200" b="1" dirty="0" smtClean="0"/>
              <a:t>temperature</a:t>
            </a:r>
            <a:endParaRPr lang="en-CA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6377" y="6113766"/>
            <a:ext cx="2087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stratospheric temperature</a:t>
            </a:r>
            <a:endParaRPr lang="en-CA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868144" y="1189257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Adjoint model</a:t>
            </a:r>
            <a:endParaRPr lang="en-CA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04048" y="1638237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near-</a:t>
            </a:r>
            <a:r>
              <a:rPr lang="en-CA" sz="1200" b="1" dirty="0" err="1" smtClean="0"/>
              <a:t>sfc</a:t>
            </a:r>
            <a:r>
              <a:rPr lang="en-CA" sz="1200" b="1" dirty="0" smtClean="0"/>
              <a:t> temperature</a:t>
            </a:r>
            <a:endParaRPr lang="en-CA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04048" y="2934381"/>
            <a:ext cx="207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tropospheric </a:t>
            </a:r>
          </a:p>
          <a:p>
            <a:r>
              <a:rPr lang="en-CA" sz="1200" b="1" dirty="0" smtClean="0"/>
              <a:t>humidity and temperature</a:t>
            </a:r>
            <a:endParaRPr lang="en-CA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04048" y="4014501"/>
            <a:ext cx="2714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near-</a:t>
            </a:r>
            <a:r>
              <a:rPr lang="en-CA" sz="1200" b="1" dirty="0" err="1" smtClean="0"/>
              <a:t>sfc</a:t>
            </a:r>
            <a:r>
              <a:rPr lang="en-CA" sz="1200" b="1" dirty="0" smtClean="0"/>
              <a:t> temperature and humidity</a:t>
            </a:r>
            <a:endParaRPr lang="en-CA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04048" y="5290900"/>
            <a:ext cx="2055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/>
              <a:t>tropospheric </a:t>
            </a:r>
            <a:r>
              <a:rPr lang="en-CA" sz="1200" b="1" dirty="0" smtClean="0"/>
              <a:t>temperature</a:t>
            </a:r>
            <a:endParaRPr lang="en-CA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04048" y="6113766"/>
            <a:ext cx="2087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stratospheric temperature</a:t>
            </a:r>
            <a:endParaRPr lang="en-CA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16216" y="651605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J/kg</a:t>
            </a:r>
            <a:endParaRPr lang="en-CA" dirty="0"/>
          </a:p>
        </p:txBody>
      </p:sp>
      <p:sp>
        <p:nvSpPr>
          <p:cNvPr id="28" name="TextBox 27"/>
          <p:cNvSpPr txBox="1"/>
          <p:nvPr/>
        </p:nvSpPr>
        <p:spPr>
          <a:xfrm>
            <a:off x="2195736" y="652534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J/kg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27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792088" y="6381328"/>
            <a:ext cx="8244408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4" name="Picture 4" descr="http://iweb.cmc.ec.gc.ca/~afsdpid/arcad_EVFSOI/images_evfsoi/image_comparison_adj/whole-period/iasi_ADJ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t="9754" r="5844" b="7485"/>
          <a:stretch/>
        </p:blipFill>
        <p:spPr bwMode="auto">
          <a:xfrm>
            <a:off x="4722436" y="1484784"/>
            <a:ext cx="438606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18864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Preliminary Results</a:t>
            </a:r>
            <a:br>
              <a:rPr lang="en-US" altLang="en-US" dirty="0" smtClean="0"/>
            </a:br>
            <a:r>
              <a:rPr lang="en-US" altLang="en-US" sz="2400" dirty="0">
                <a:solidFill>
                  <a:schemeClr val="tx1"/>
                </a:solidFill>
              </a:rPr>
              <a:t>Daily average impact for </a:t>
            </a:r>
            <a:r>
              <a:rPr lang="en-US" altLang="en-US" sz="2400" dirty="0" smtClean="0">
                <a:solidFill>
                  <a:schemeClr val="tx1"/>
                </a:solidFill>
              </a:rPr>
              <a:t>each IASI channel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1181762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Adjoint model</a:t>
            </a:r>
            <a:endParaRPr lang="en-C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26147" y="1628800"/>
            <a:ext cx="2714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near-</a:t>
            </a:r>
            <a:r>
              <a:rPr lang="en-CA" sz="1200" b="1" dirty="0" err="1" smtClean="0"/>
              <a:t>sfc</a:t>
            </a:r>
            <a:r>
              <a:rPr lang="en-CA" sz="1200" b="1" dirty="0" smtClean="0"/>
              <a:t> </a:t>
            </a:r>
            <a:r>
              <a:rPr lang="en-CA" sz="1200" b="1" dirty="0"/>
              <a:t>temperature and humidity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8667" y="2132856"/>
            <a:ext cx="207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tropospheric</a:t>
            </a:r>
          </a:p>
          <a:p>
            <a:r>
              <a:rPr lang="en-CA" sz="1200" b="1" dirty="0" smtClean="0"/>
              <a:t>humidity and temperature</a:t>
            </a:r>
            <a:endParaRPr lang="en-CA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15042" y="3356992"/>
            <a:ext cx="2714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near-</a:t>
            </a:r>
            <a:r>
              <a:rPr lang="en-CA" sz="1200" b="1" dirty="0" err="1" smtClean="0"/>
              <a:t>sfc</a:t>
            </a:r>
            <a:r>
              <a:rPr lang="en-CA" sz="1200" b="1" dirty="0" smtClean="0"/>
              <a:t> </a:t>
            </a:r>
            <a:r>
              <a:rPr lang="en-CA" sz="1200" b="1" dirty="0"/>
              <a:t>temperature and humidity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6909" y="5085184"/>
            <a:ext cx="2055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/>
              <a:t>tropospheric </a:t>
            </a:r>
            <a:r>
              <a:rPr lang="en-CA" sz="1200" b="1" dirty="0" smtClean="0"/>
              <a:t>temperature</a:t>
            </a:r>
            <a:endParaRPr lang="en-CA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4849" y="6093296"/>
            <a:ext cx="2087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stratospheric temperature</a:t>
            </a:r>
            <a:endParaRPr lang="en-CA" sz="1200" b="1" dirty="0"/>
          </a:p>
        </p:txBody>
      </p:sp>
      <p:pic>
        <p:nvPicPr>
          <p:cNvPr id="18" name="Picture 2" descr="http://iweb.cmc.ec.gc.ca/~afsdpid/arcad_EVFSOI/images_evfsoi/image_comparison_adj/whole-period/iasi_EnV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9880" r="5837" b="7364"/>
          <a:stretch/>
        </p:blipFill>
        <p:spPr bwMode="auto">
          <a:xfrm>
            <a:off x="379998" y="1486664"/>
            <a:ext cx="4351008" cy="51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38748" y="1181762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Ensemble</a:t>
            </a:r>
            <a:endParaRPr lang="en-CA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33659" y="1628800"/>
            <a:ext cx="2714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near-</a:t>
            </a:r>
            <a:r>
              <a:rPr lang="en-CA" sz="1200" b="1" dirty="0" err="1" smtClean="0"/>
              <a:t>sfc</a:t>
            </a:r>
            <a:r>
              <a:rPr lang="en-CA" sz="1200" b="1" dirty="0" smtClean="0"/>
              <a:t> </a:t>
            </a:r>
            <a:r>
              <a:rPr lang="en-CA" sz="1200" b="1" dirty="0"/>
              <a:t>temperature and humidity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6179" y="2132856"/>
            <a:ext cx="207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tropospheric</a:t>
            </a:r>
          </a:p>
          <a:p>
            <a:r>
              <a:rPr lang="en-CA" sz="1200" b="1" dirty="0" smtClean="0"/>
              <a:t>humidity and temperature</a:t>
            </a:r>
            <a:endParaRPr lang="en-CA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2554" y="3356992"/>
            <a:ext cx="2714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near-</a:t>
            </a:r>
            <a:r>
              <a:rPr lang="en-CA" sz="1200" b="1" dirty="0" err="1" smtClean="0"/>
              <a:t>sfc</a:t>
            </a:r>
            <a:r>
              <a:rPr lang="en-CA" sz="1200" b="1" dirty="0" smtClean="0"/>
              <a:t> </a:t>
            </a:r>
            <a:r>
              <a:rPr lang="en-CA" sz="1200" b="1" dirty="0"/>
              <a:t>temperature and humidity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4612" y="5085184"/>
            <a:ext cx="2055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/>
              <a:t>tropospheric </a:t>
            </a:r>
            <a:r>
              <a:rPr lang="en-CA" sz="1200" b="1" dirty="0" smtClean="0"/>
              <a:t>temperature</a:t>
            </a:r>
            <a:endParaRPr lang="en-CA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5413" y="6093296"/>
            <a:ext cx="2087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stratospheric temperature</a:t>
            </a:r>
            <a:endParaRPr lang="en-CA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16216" y="651605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J/kg</a:t>
            </a:r>
            <a:endParaRPr lang="en-CA" dirty="0"/>
          </a:p>
        </p:txBody>
      </p:sp>
      <p:sp>
        <p:nvSpPr>
          <p:cNvPr id="28" name="TextBox 27"/>
          <p:cNvSpPr txBox="1"/>
          <p:nvPr/>
        </p:nvSpPr>
        <p:spPr>
          <a:xfrm>
            <a:off x="2195736" y="652534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J/kg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 bwMode="auto">
          <a:xfrm>
            <a:off x="3707904" y="2363688"/>
            <a:ext cx="504056" cy="5612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956376" y="2363688"/>
            <a:ext cx="504056" cy="5612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8667" y="2679303"/>
            <a:ext cx="2030752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 smtClean="0"/>
              <a:t>Only channels with oppositely signed impact</a:t>
            </a:r>
            <a:endParaRPr lang="en-CA" sz="1200" b="1" dirty="0"/>
          </a:p>
        </p:txBody>
      </p:sp>
      <p:cxnSp>
        <p:nvCxnSpPr>
          <p:cNvPr id="13" name="Straight Arrow Connector 12"/>
          <p:cNvCxnSpPr>
            <a:stCxn id="11" idx="3"/>
            <a:endCxn id="30" idx="2"/>
          </p:cNvCxnSpPr>
          <p:nvPr/>
        </p:nvCxnSpPr>
        <p:spPr bwMode="auto">
          <a:xfrm flipV="1">
            <a:off x="7059419" y="2644316"/>
            <a:ext cx="896957" cy="2658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1" idx="1"/>
            <a:endCxn id="4" idx="6"/>
          </p:cNvCxnSpPr>
          <p:nvPr/>
        </p:nvCxnSpPr>
        <p:spPr bwMode="auto">
          <a:xfrm flipH="1" flipV="1">
            <a:off x="4211960" y="2644316"/>
            <a:ext cx="816707" cy="2658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316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18864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Preliminary Results</a:t>
            </a:r>
            <a:br>
              <a:rPr lang="en-US" altLang="en-US" dirty="0" smtClean="0"/>
            </a:br>
            <a:r>
              <a:rPr lang="en-US" altLang="en-US" sz="2400" dirty="0">
                <a:solidFill>
                  <a:schemeClr val="tx1"/>
                </a:solidFill>
              </a:rPr>
              <a:t>Daily average impact for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GeoRad</a:t>
            </a:r>
            <a:r>
              <a:rPr lang="en-US" altLang="en-US" sz="2400" dirty="0" smtClean="0">
                <a:solidFill>
                  <a:schemeClr val="tx1"/>
                </a:solidFill>
              </a:rPr>
              <a:t> in 5</a:t>
            </a:r>
            <a:r>
              <a:rPr lang="en-US" altLang="en-US" sz="2400" dirty="0">
                <a:solidFill>
                  <a:schemeClr val="tx1"/>
                </a:solidFill>
              </a:rPr>
              <a:t>˚</a:t>
            </a:r>
            <a:r>
              <a:rPr lang="en-US" altLang="en-US" sz="2400" dirty="0" smtClean="0">
                <a:solidFill>
                  <a:schemeClr val="tx1"/>
                </a:solidFill>
              </a:rPr>
              <a:t>x5˚ boxes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http://iweb.cmc.ec.gc.ca/~afsdpid/arcad_EVFSOI/images_evfsoi/image_comparison_adj/whole-period/EnV_GOES11_DaiF_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9" y="2606932"/>
            <a:ext cx="8229617" cy="411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web.cmc.ec.gc.ca/~afsdpid/arcad_EVFSOI/images_evfsoi/image_comparison_adj/whole-period/ADJ_GOES11_DaiF_2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r="54061"/>
          <a:stretch/>
        </p:blipFill>
        <p:spPr bwMode="auto">
          <a:xfrm>
            <a:off x="4638341" y="2611569"/>
            <a:ext cx="3564000" cy="411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18893" y="2638870"/>
            <a:ext cx="189346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Adjoint model</a:t>
            </a:r>
            <a:endParaRPr lang="en-C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2636912"/>
            <a:ext cx="139653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Ensemble</a:t>
            </a:r>
            <a:endParaRPr lang="en-CA" sz="2000" dirty="0"/>
          </a:p>
        </p:txBody>
      </p:sp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755576" y="1340768"/>
            <a:ext cx="8280920" cy="1395537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000" dirty="0"/>
              <a:t>Even detailed spatial impact of </a:t>
            </a:r>
            <a:r>
              <a:rPr lang="en-CA" sz="2000" dirty="0" smtClean="0"/>
              <a:t>single geostationary satellite humidity channel is similar </a:t>
            </a:r>
            <a:r>
              <a:rPr lang="en-CA" sz="2000" dirty="0"/>
              <a:t>between approaches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000" dirty="0"/>
              <a:t>Localized regions </a:t>
            </a:r>
            <a:r>
              <a:rPr lang="en-CA" sz="2000" dirty="0" smtClean="0"/>
              <a:t>near the equator have </a:t>
            </a:r>
            <a:r>
              <a:rPr lang="en-CA" sz="2000" dirty="0"/>
              <a:t>much higher </a:t>
            </a:r>
            <a:r>
              <a:rPr lang="en-CA" sz="2000" dirty="0" smtClean="0"/>
              <a:t>impact, </a:t>
            </a:r>
            <a:r>
              <a:rPr lang="en-CA" sz="2000" dirty="0"/>
              <a:t>partially due to higher number of assimilated </a:t>
            </a:r>
            <a:r>
              <a:rPr lang="en-CA" sz="2000" dirty="0" err="1" smtClean="0"/>
              <a:t>obs</a:t>
            </a:r>
            <a:endParaRPr lang="en-CA" sz="200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623351" y="3076455"/>
            <a:ext cx="0" cy="31729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028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2331" y="-315416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Conclusions</a:t>
            </a:r>
            <a:endParaRPr lang="en-CA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620688"/>
            <a:ext cx="8229600" cy="5472608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sz="2000" dirty="0" smtClean="0"/>
              <a:t>Preliminary results with new FSOI approach adapted for use with EnVar seem promising and similar to results using adjoint model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sz="2000" dirty="0" smtClean="0"/>
              <a:t>More detailed analysis underway to better understand differences: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altLang="en-US" dirty="0" smtClean="0"/>
              <a:t>explained by: vertical ensemble localization?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altLang="en-US" dirty="0" smtClean="0"/>
              <a:t>nonlinear ensemble vs. linear </a:t>
            </a:r>
            <a:r>
              <a:rPr lang="en-US" altLang="en-US" dirty="0"/>
              <a:t>adjoint </a:t>
            </a:r>
            <a:r>
              <a:rPr lang="en-US" altLang="en-US" dirty="0" smtClean="0"/>
              <a:t>propagation?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altLang="en-US" dirty="0" smtClean="0"/>
              <a:t>ADJ </a:t>
            </a:r>
            <a:r>
              <a:rPr lang="en-US" altLang="en-US" dirty="0" err="1" smtClean="0"/>
              <a:t>linearised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wrt</a:t>
            </a:r>
            <a:r>
              <a:rPr lang="en-US" altLang="en-US" dirty="0" smtClean="0"/>
              <a:t> the model </a:t>
            </a:r>
            <a:r>
              <a:rPr lang="en-US" altLang="en-US" dirty="0" err="1" smtClean="0"/>
              <a:t>init.</a:t>
            </a:r>
            <a:r>
              <a:rPr lang="en-US" altLang="en-US" dirty="0" smtClean="0"/>
              <a:t> </a:t>
            </a:r>
            <a:r>
              <a:rPr lang="en-US" altLang="en-US" dirty="0"/>
              <a:t>w</a:t>
            </a:r>
            <a:r>
              <a:rPr lang="en-US" altLang="en-US" dirty="0" smtClean="0"/>
              <a:t>ith 2011 4D-Var anal. 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sz="2000" dirty="0" smtClean="0"/>
              <a:t>Introducing a simple flow-following covariance localization should enable accurate 24h forecast impacts (e.g. Ota et al. 2013)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sz="2000" dirty="0" smtClean="0"/>
              <a:t>Redo for recent period (</a:t>
            </a:r>
            <a:r>
              <a:rPr lang="en-US" altLang="en-US" sz="2000" dirty="0"/>
              <a:t>J</a:t>
            </a:r>
            <a:r>
              <a:rPr lang="en-US" altLang="en-US" sz="2000" dirty="0" smtClean="0"/>
              <a:t>anuary 2015) to include all currently used instruments and extend to 24h impact </a:t>
            </a:r>
            <a:r>
              <a:rPr lang="en-US" altLang="en-US" sz="2000" dirty="0" smtClean="0">
                <a:sym typeface="Wingdings" panose="05000000000000000000" pitchFamily="2" charset="2"/>
              </a:rPr>
              <a:t></a:t>
            </a:r>
            <a:r>
              <a:rPr lang="en-US" altLang="en-US" sz="2000" dirty="0" smtClean="0"/>
              <a:t> allow comparison with other </a:t>
            </a:r>
            <a:r>
              <a:rPr lang="en-US" altLang="en-US" sz="2000" dirty="0" err="1" smtClean="0"/>
              <a:t>centres</a:t>
            </a:r>
            <a:r>
              <a:rPr lang="en-US" altLang="en-US" sz="2000" dirty="0" smtClean="0"/>
              <a:t> through </a:t>
            </a:r>
            <a:r>
              <a:rPr lang="en-US" altLang="en-US" sz="2000" b="1" dirty="0" smtClean="0"/>
              <a:t>international FSOI </a:t>
            </a:r>
            <a:r>
              <a:rPr lang="en-US" altLang="en-US" sz="2000" b="1" dirty="0" err="1" smtClean="0"/>
              <a:t>intercomparison</a:t>
            </a:r>
            <a:r>
              <a:rPr lang="en-US" altLang="en-US" sz="2000" b="1" dirty="0" smtClean="0"/>
              <a:t> project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sz="2000" dirty="0" smtClean="0"/>
              <a:t>Routine (operational) application would require: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altLang="en-US" dirty="0" smtClean="0"/>
              <a:t>extension of 256-member background ensemble forecasts from 9h to 30h (for impacts on 24h forecasts)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altLang="en-US" dirty="0" smtClean="0"/>
              <a:t>then, additional cost of computing FSOI for a given measure of forecast error similar to cost of 4DEnVar analysis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41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3068960"/>
            <a:ext cx="8229600" cy="964704"/>
          </a:xfrm>
        </p:spPr>
        <p:txBody>
          <a:bodyPr/>
          <a:lstStyle/>
          <a:p>
            <a:pPr marL="0" indent="0" algn="ctr">
              <a:buNone/>
            </a:pPr>
            <a:r>
              <a:rPr lang="fr-CA" sz="4400" dirty="0" err="1" smtClean="0"/>
              <a:t>Thank</a:t>
            </a:r>
            <a:r>
              <a:rPr lang="fr-CA" sz="4400" dirty="0" smtClean="0"/>
              <a:t> </a:t>
            </a:r>
            <a:r>
              <a:rPr lang="fr-CA" sz="4400" dirty="0" err="1" smtClean="0"/>
              <a:t>you</a:t>
            </a:r>
            <a:r>
              <a:rPr lang="fr-CA" sz="4400" dirty="0" smtClean="0"/>
              <a:t> for </a:t>
            </a:r>
            <a:r>
              <a:rPr lang="fr-CA" sz="4400" dirty="0" err="1" smtClean="0"/>
              <a:t>your</a:t>
            </a:r>
            <a:r>
              <a:rPr lang="fr-CA" sz="4400" dirty="0" smtClean="0"/>
              <a:t> attention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147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Motivation</a:t>
            </a:r>
            <a:endParaRPr lang="en-CA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340768"/>
            <a:ext cx="838842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sz="2000" dirty="0" smtClean="0"/>
              <a:t>4DVar for both global and regional DA replaced by 4D-EnVar (Nov 2014) at ECCC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sz="2000" dirty="0" smtClean="0"/>
              <a:t>Development/support essentially discontinued of tangent linear and adjoint of forecast model (~2010)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sz="2000" dirty="0" smtClean="0"/>
              <a:t>Therefore, to perform FSOI in context of 4D-EnVar, requires adapting the approach of the previous FSOI to avoid use of adjoint of forecast model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sz="2000" dirty="0" smtClean="0"/>
              <a:t>Pure ensemble approach exists (e.g. as used at NCEP; OTA et al., 2013), but can only give impact of observations assimilated in </a:t>
            </a:r>
            <a:r>
              <a:rPr lang="en-US" altLang="en-US" sz="2000" dirty="0" err="1" smtClean="0"/>
              <a:t>EnKF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sz="2000" dirty="0"/>
              <a:t>A</a:t>
            </a:r>
            <a:r>
              <a:rPr lang="en-US" altLang="en-US" sz="2000" dirty="0" smtClean="0"/>
              <a:t>t ECCC numerous observation types assimilated in 4D-EnVar </a:t>
            </a:r>
            <a:r>
              <a:rPr lang="en-US" altLang="en-US" sz="2000" b="1" dirty="0" smtClean="0"/>
              <a:t>not</a:t>
            </a:r>
            <a:r>
              <a:rPr lang="en-US" altLang="en-US" sz="2000" dirty="0" smtClean="0"/>
              <a:t> assimilated in </a:t>
            </a:r>
            <a:r>
              <a:rPr lang="en-US" altLang="en-US" sz="2000" dirty="0" err="1" smtClean="0"/>
              <a:t>EnKF</a:t>
            </a:r>
            <a:r>
              <a:rPr lang="en-US" altLang="en-US" sz="2000" dirty="0" smtClean="0"/>
              <a:t> (AIRS, IASI, </a:t>
            </a:r>
            <a:r>
              <a:rPr lang="en-US" altLang="en-US" sz="2000" dirty="0" err="1" smtClean="0"/>
              <a:t>CrIS</a:t>
            </a:r>
            <a:r>
              <a:rPr lang="en-US" altLang="en-US" sz="2000" dirty="0" smtClean="0"/>
              <a:t>, SSMIS, Geo-rad, GB-GPS)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sz="2000" dirty="0" smtClean="0"/>
              <a:t>New FSOI approach combines elements of standard adjoint approach (analysis step) and pure ensemble approach (forecast step)</a:t>
            </a:r>
            <a:endParaRPr lang="en-CA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Basic idea of  FSOI</a:t>
            </a:r>
            <a:endParaRPr lang="en-CA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268760"/>
            <a:ext cx="8353499" cy="1401019"/>
          </a:xfrm>
        </p:spPr>
        <p:txBody>
          <a:bodyPr/>
          <a:lstStyle/>
          <a:p>
            <a:pPr eaLnBrk="1" hangingPunct="1">
              <a:buClrTx/>
            </a:pPr>
            <a:r>
              <a:rPr lang="en-US" altLang="en-US" dirty="0" smtClean="0"/>
              <a:t>Goal is to partition with respect to arbitrary subsets of observations the forecast error reduction from assimilating these observations:</a:t>
            </a:r>
          </a:p>
          <a:p>
            <a:pPr eaLnBrk="1" hangingPunct="1">
              <a:buClrTx/>
            </a:pPr>
            <a:endParaRPr lang="en-CA" altLang="en-US" dirty="0" smtClean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226576" y="2966524"/>
            <a:ext cx="0" cy="25922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1226576" y="5558812"/>
            <a:ext cx="5400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345853" y="5630820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Time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49480" y="411562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Forecast Error</a:t>
            </a:r>
            <a:endParaRPr lang="en-CA" dirty="0"/>
          </a:p>
        </p:txBody>
      </p:sp>
      <p:sp>
        <p:nvSpPr>
          <p:cNvPr id="13" name="Freeform 12"/>
          <p:cNvSpPr/>
          <p:nvPr/>
        </p:nvSpPr>
        <p:spPr bwMode="auto">
          <a:xfrm>
            <a:off x="1675104" y="3110540"/>
            <a:ext cx="4561840" cy="2034664"/>
          </a:xfrm>
          <a:custGeom>
            <a:avLst/>
            <a:gdLst>
              <a:gd name="connsiteX0" fmla="*/ 0 w 4561840"/>
              <a:gd name="connsiteY0" fmla="*/ 1818640 h 1818640"/>
              <a:gd name="connsiteX1" fmla="*/ 833120 w 4561840"/>
              <a:gd name="connsiteY1" fmla="*/ 1422400 h 1818640"/>
              <a:gd name="connsiteX2" fmla="*/ 1381760 w 4561840"/>
              <a:gd name="connsiteY2" fmla="*/ 944880 h 1818640"/>
              <a:gd name="connsiteX3" fmla="*/ 2072640 w 4561840"/>
              <a:gd name="connsiteY3" fmla="*/ 650240 h 1818640"/>
              <a:gd name="connsiteX4" fmla="*/ 2631440 w 4561840"/>
              <a:gd name="connsiteY4" fmla="*/ 538480 h 1818640"/>
              <a:gd name="connsiteX5" fmla="*/ 3647440 w 4561840"/>
              <a:gd name="connsiteY5" fmla="*/ 365760 h 1818640"/>
              <a:gd name="connsiteX6" fmla="*/ 3911600 w 4561840"/>
              <a:gd name="connsiteY6" fmla="*/ 274320 h 1818640"/>
              <a:gd name="connsiteX7" fmla="*/ 4561840 w 4561840"/>
              <a:gd name="connsiteY7" fmla="*/ 0 h 181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1840" h="1818640">
                <a:moveTo>
                  <a:pt x="0" y="1818640"/>
                </a:moveTo>
                <a:cubicBezTo>
                  <a:pt x="301413" y="1693333"/>
                  <a:pt x="602827" y="1568027"/>
                  <a:pt x="833120" y="1422400"/>
                </a:cubicBezTo>
                <a:cubicBezTo>
                  <a:pt x="1063413" y="1276773"/>
                  <a:pt x="1175173" y="1073573"/>
                  <a:pt x="1381760" y="944880"/>
                </a:cubicBezTo>
                <a:cubicBezTo>
                  <a:pt x="1588347" y="816187"/>
                  <a:pt x="1864360" y="717973"/>
                  <a:pt x="2072640" y="650240"/>
                </a:cubicBezTo>
                <a:cubicBezTo>
                  <a:pt x="2280920" y="582507"/>
                  <a:pt x="2368973" y="585893"/>
                  <a:pt x="2631440" y="538480"/>
                </a:cubicBezTo>
                <a:cubicBezTo>
                  <a:pt x="2893907" y="491067"/>
                  <a:pt x="3434080" y="409787"/>
                  <a:pt x="3647440" y="365760"/>
                </a:cubicBezTo>
                <a:cubicBezTo>
                  <a:pt x="3860800" y="321733"/>
                  <a:pt x="3759200" y="335280"/>
                  <a:pt x="3911600" y="274320"/>
                </a:cubicBezTo>
                <a:cubicBezTo>
                  <a:pt x="4064000" y="213360"/>
                  <a:pt x="4465320" y="35560"/>
                  <a:pt x="456184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619984" y="3986964"/>
            <a:ext cx="3596640" cy="1168400"/>
          </a:xfrm>
          <a:custGeom>
            <a:avLst/>
            <a:gdLst>
              <a:gd name="connsiteX0" fmla="*/ 0 w 3596640"/>
              <a:gd name="connsiteY0" fmla="*/ 1168400 h 1168400"/>
              <a:gd name="connsiteX1" fmla="*/ 447040 w 3596640"/>
              <a:gd name="connsiteY1" fmla="*/ 944880 h 1168400"/>
              <a:gd name="connsiteX2" fmla="*/ 955040 w 3596640"/>
              <a:gd name="connsiteY2" fmla="*/ 660400 h 1168400"/>
              <a:gd name="connsiteX3" fmla="*/ 1473200 w 3596640"/>
              <a:gd name="connsiteY3" fmla="*/ 365760 h 1168400"/>
              <a:gd name="connsiteX4" fmla="*/ 2377440 w 3596640"/>
              <a:gd name="connsiteY4" fmla="*/ 294640 h 1168400"/>
              <a:gd name="connsiteX5" fmla="*/ 2844800 w 3596640"/>
              <a:gd name="connsiteY5" fmla="*/ 193040 h 1168400"/>
              <a:gd name="connsiteX6" fmla="*/ 3596640 w 3596640"/>
              <a:gd name="connsiteY6" fmla="*/ 0 h 1168400"/>
              <a:gd name="connsiteX7" fmla="*/ 3596640 w 3596640"/>
              <a:gd name="connsiteY7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" h="1168400">
                <a:moveTo>
                  <a:pt x="0" y="1168400"/>
                </a:moveTo>
                <a:cubicBezTo>
                  <a:pt x="143933" y="1098973"/>
                  <a:pt x="287867" y="1029547"/>
                  <a:pt x="447040" y="944880"/>
                </a:cubicBezTo>
                <a:cubicBezTo>
                  <a:pt x="606213" y="860213"/>
                  <a:pt x="955040" y="660400"/>
                  <a:pt x="955040" y="660400"/>
                </a:cubicBezTo>
                <a:cubicBezTo>
                  <a:pt x="1126067" y="563880"/>
                  <a:pt x="1236133" y="426720"/>
                  <a:pt x="1473200" y="365760"/>
                </a:cubicBezTo>
                <a:cubicBezTo>
                  <a:pt x="1710267" y="304800"/>
                  <a:pt x="2148840" y="323427"/>
                  <a:pt x="2377440" y="294640"/>
                </a:cubicBezTo>
                <a:cubicBezTo>
                  <a:pt x="2606040" y="265853"/>
                  <a:pt x="2641600" y="242147"/>
                  <a:pt x="2844800" y="193040"/>
                </a:cubicBezTo>
                <a:cubicBezTo>
                  <a:pt x="3048000" y="143933"/>
                  <a:pt x="3596640" y="0"/>
                  <a:pt x="3596640" y="0"/>
                </a:cubicBezTo>
                <a:lnTo>
                  <a:pt x="359664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0118" y="563082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658624" y="5486804"/>
            <a:ext cx="0" cy="16520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644831" y="5486804"/>
            <a:ext cx="0" cy="16520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195128" y="5486804"/>
            <a:ext cx="0" cy="16520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370592" y="563082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t-6h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5835088" y="563082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t+</a:t>
            </a:r>
            <a:r>
              <a:rPr lang="en-CA" dirty="0" smtClean="0"/>
              <a:t>∆t</a:t>
            </a:r>
            <a:endParaRPr lang="en-CA" dirty="0"/>
          </a:p>
        </p:txBody>
      </p:sp>
      <p:sp>
        <p:nvSpPr>
          <p:cNvPr id="21" name="Oval 20"/>
          <p:cNvSpPr/>
          <p:nvPr/>
        </p:nvSpPr>
        <p:spPr bwMode="auto">
          <a:xfrm>
            <a:off x="1627256" y="5105556"/>
            <a:ext cx="72000" cy="72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614351" y="5105556"/>
            <a:ext cx="72000" cy="72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594728" y="4560860"/>
            <a:ext cx="72000" cy="72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163768" y="3953428"/>
            <a:ext cx="72000" cy="72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164648" y="3090220"/>
            <a:ext cx="72000" cy="72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2635368" y="4699352"/>
            <a:ext cx="0" cy="3849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6205288" y="3244396"/>
            <a:ext cx="0" cy="6730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165536" y="3019957"/>
                <a:ext cx="2526396" cy="433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b="1" i="1">
                              <a:latin typeface="Cambria Math"/>
                            </a:rPr>
                            <m:t>𝐞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𝑡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CA" i="1">
                              <a:latin typeface="Cambria Math"/>
                            </a:rPr>
                            <m:t>∆</m:t>
                          </m:r>
                          <m:r>
                            <a:rPr lang="en-CA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i="1">
                              <a:latin typeface="Cambria Math"/>
                            </a:rPr>
                            <m:t>𝑓</m:t>
                          </m:r>
                          <m:r>
                            <a:rPr lang="en-CA" b="0" i="1">
                              <a:latin typeface="Cambria Math"/>
                            </a:rPr>
                            <m:t>𝑏</m:t>
                          </m:r>
                        </m:sup>
                      </m:sSubSup>
                      <m:r>
                        <a:rPr lang="en-CA" b="1" i="1">
                          <a:latin typeface="Cambria Math"/>
                        </a:rPr>
                        <m:t>=</m:t>
                      </m:r>
                      <m:r>
                        <a:rPr lang="en-CA" b="1" i="1" smtClean="0"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CA" b="1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i="1">
                                  <a:latin typeface="Cambria Math"/>
                                </a:rPr>
                                <m:t>𝑏</m:t>
                              </m:r>
                            </m:sup>
                          </m:sSubSup>
                        </m:e>
                      </m:d>
                      <m:r>
                        <a:rPr lang="en-CA" b="1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CA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b="1" i="1"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𝑡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CA" i="1">
                              <a:latin typeface="Cambria Math"/>
                            </a:rPr>
                            <m:t>∆</m:t>
                          </m:r>
                          <m:r>
                            <a:rPr lang="en-CA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i="1">
                              <a:latin typeface="Cambria Math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36" y="3019957"/>
                <a:ext cx="2526396" cy="433708"/>
              </a:xfrm>
              <a:prstGeom prst="rect">
                <a:avLst/>
              </a:prstGeom>
              <a:blipFill rotWithShape="1">
                <a:blip r:embed="rId3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144328" y="3892831"/>
                <a:ext cx="2527551" cy="4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b="1" i="1">
                              <a:latin typeface="Cambria Math"/>
                            </a:rPr>
                            <m:t>𝐞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𝑡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CA" i="1">
                              <a:latin typeface="Cambria Math"/>
                            </a:rPr>
                            <m:t>∆</m:t>
                          </m:r>
                          <m:r>
                            <a:rPr lang="en-CA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i="1">
                              <a:latin typeface="Cambria Math"/>
                            </a:rPr>
                            <m:t>𝑓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𝑎</m:t>
                          </m:r>
                        </m:sup>
                      </m:sSubSup>
                      <m:r>
                        <a:rPr lang="en-CA" b="1" i="1">
                          <a:latin typeface="Cambria Math"/>
                        </a:rPr>
                        <m:t>=</m:t>
                      </m:r>
                      <m:r>
                        <a:rPr lang="en-CA" b="1" i="1" smtClean="0"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CA" b="1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b="0" i="1" smtClean="0">
                                  <a:latin typeface="Cambria Math"/>
                                </a:rPr>
                                <m:t>𝑎</m:t>
                              </m:r>
                            </m:sup>
                          </m:sSubSup>
                        </m:e>
                      </m:d>
                      <m:r>
                        <a:rPr lang="en-CA" b="1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CA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b="1" i="1"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𝑡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CA" i="1">
                              <a:latin typeface="Cambria Math"/>
                            </a:rPr>
                            <m:t>∆</m:t>
                          </m:r>
                          <m:r>
                            <a:rPr lang="en-CA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i="1">
                              <a:latin typeface="Cambria Math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328" y="3892831"/>
                <a:ext cx="2527551" cy="433067"/>
              </a:xfrm>
              <a:prstGeom prst="rect">
                <a:avLst/>
              </a:prstGeom>
              <a:blipFill rotWithShape="1">
                <a:blip r:embed="rId4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51920" y="1949699"/>
                <a:ext cx="4861459" cy="567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/>
                        </a:rPr>
                        <m:t>∆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CA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CA" i="1">
                          <a:latin typeface="Cambria Math"/>
                        </a:rPr>
                        <m:t>=</m:t>
                      </m:r>
                      <m:r>
                        <a:rPr lang="en-CA" b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CA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b="1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b="1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CA" b="1" i="1"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CA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CA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CA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CA" i="1">
                                      <a:latin typeface="Cambria Math"/>
                                    </a:rPr>
                                    <m:t>𝑓𝑎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CA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CA" b="1" i="1">
                          <a:latin typeface="Cambria Math"/>
                        </a:rPr>
                        <m:t>𝐂</m:t>
                      </m:r>
                      <m:d>
                        <m:dPr>
                          <m:ctrlPr>
                            <a:rPr lang="en-CA" b="1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b="1" i="1"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i="1">
                                  <a:latin typeface="Cambria Math"/>
                                </a:rPr>
                                <m:t>𝑓𝑎</m:t>
                              </m:r>
                            </m:sup>
                          </m:sSubSup>
                        </m:e>
                      </m:d>
                      <m:r>
                        <a:rPr lang="en-CA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CA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b="1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b="1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CA" b="1" i="1"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CA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CA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CA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CA" i="1">
                                      <a:latin typeface="Cambria Math"/>
                                    </a:rPr>
                                    <m:t>𝑓𝑏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CA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CA" b="1" i="1">
                          <a:latin typeface="Cambria Math"/>
                        </a:rPr>
                        <m:t>𝐂</m:t>
                      </m:r>
                      <m:d>
                        <m:dPr>
                          <m:ctrlPr>
                            <a:rPr lang="en-CA" b="1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b="1" i="1"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i="1">
                                  <a:latin typeface="Cambria Math"/>
                                </a:rPr>
                                <m:t>𝑓𝑏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949699"/>
                <a:ext cx="4861459" cy="5673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14576" y="3895591"/>
            <a:ext cx="1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Assimilation of </a:t>
            </a:r>
            <a:r>
              <a:rPr lang="en-CA" dirty="0" err="1" smtClean="0"/>
              <a:t>obs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81403" y="4541922"/>
                <a:ext cx="1067215" cy="378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b="1" i="1"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i="1">
                              <a:latin typeface="Cambria Math"/>
                            </a:rPr>
                            <m:t>𝑏</m:t>
                          </m:r>
                        </m:sup>
                      </m:sSubSup>
                      <m:r>
                        <a:rPr lang="en-CA" b="1" i="1" smtClean="0">
                          <a:latin typeface="Cambria Math"/>
                        </a:rPr>
                        <m:t>→</m:t>
                      </m:r>
                      <m:sSubSup>
                        <m:sSubSupPr>
                          <m:ctrlPr>
                            <a:rPr lang="en-CA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b="1" i="1"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i="1">
                              <a:latin typeface="Cambria Math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403" y="4541922"/>
                <a:ext cx="1067215" cy="378373"/>
              </a:xfrm>
              <a:prstGeom prst="rect">
                <a:avLst/>
              </a:prstGeom>
              <a:blipFill rotWithShape="1">
                <a:blip r:embed="rId6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00974" y="2636912"/>
            <a:ext cx="2943434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Scalar measure of forecast error</a:t>
            </a:r>
            <a:endParaRPr lang="en-CA" sz="1400" b="1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5940152" y="2517034"/>
            <a:ext cx="432048" cy="1198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7104018" y="2507886"/>
            <a:ext cx="336564" cy="1198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932040" y="2465858"/>
            <a:ext cx="14401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6888304" y="2465858"/>
            <a:ext cx="14401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avec flèche 11"/>
          <p:cNvCxnSpPr/>
          <p:nvPr/>
        </p:nvCxnSpPr>
        <p:spPr bwMode="auto">
          <a:xfrm flipH="1">
            <a:off x="2666728" y="5373216"/>
            <a:ext cx="353856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627176" y="4782543"/>
                <a:ext cx="900823" cy="694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/>
                            </a:rPr>
                            <m:t>𝜕</m:t>
                          </m:r>
                          <m:r>
                            <a:rPr lang="en-CA" i="1">
                              <a:latin typeface="Cambria Math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CA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CA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CA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CA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CA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CA" i="1">
                                  <a:latin typeface="Cambria Math"/>
                                  <a:ea typeface="Cambria Math"/>
                                </a:rPr>
                                <m:t>+∆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176" y="4782543"/>
                <a:ext cx="900823" cy="6949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avec flèche 19"/>
          <p:cNvCxnSpPr>
            <a:stCxn id="16" idx="1"/>
          </p:cNvCxnSpPr>
          <p:nvPr/>
        </p:nvCxnSpPr>
        <p:spPr bwMode="auto">
          <a:xfrm flipH="1">
            <a:off x="6236944" y="5130010"/>
            <a:ext cx="390232" cy="1711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86351" y="5838926"/>
                <a:ext cx="754245" cy="695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/>
                            </a:rPr>
                            <m:t>𝜕</m:t>
                          </m:r>
                          <m:r>
                            <a:rPr lang="en-CA" i="1">
                              <a:latin typeface="Cambria Math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CA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CA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CA" b="1">
                                  <a:latin typeface="Cambria Math"/>
                                </a:rPr>
                                <m:t>𝐲</m:t>
                              </m:r>
                            </m:e>
                            <m:sup>
                              <m:r>
                                <a:rPr lang="en-CA" i="1"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351" y="5838926"/>
                <a:ext cx="754245" cy="6955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avec flèche 36"/>
          <p:cNvCxnSpPr>
            <a:stCxn id="22" idx="0"/>
          </p:cNvCxnSpPr>
          <p:nvPr/>
        </p:nvCxnSpPr>
        <p:spPr bwMode="auto">
          <a:xfrm flipH="1" flipV="1">
            <a:off x="2650351" y="5373216"/>
            <a:ext cx="413123" cy="4657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365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FSOI general approach</a:t>
            </a:r>
            <a:endParaRPr lang="en-CA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307901"/>
            <a:ext cx="8388424" cy="4713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</a:pPr>
            <a:r>
              <a:rPr lang="en-US" altLang="en-US" sz="2000" dirty="0"/>
              <a:t>F</a:t>
            </a:r>
            <a:r>
              <a:rPr lang="en-US" altLang="en-US" sz="2000" dirty="0" smtClean="0"/>
              <a:t>orecast error reduction from assimilating all observations: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</a:pPr>
            <a:endParaRPr lang="en-CA" altLang="en-US" sz="2000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</a:pPr>
            <a:r>
              <a:rPr lang="en-CA" altLang="en-US" sz="2000" dirty="0" smtClean="0"/>
              <a:t>This can be rewritten as a sum of contributions from each observation, allowing the calculation of contribution from any subset of </a:t>
            </a:r>
            <a:r>
              <a:rPr lang="en-CA" altLang="en-US" sz="2000" dirty="0" err="1" smtClean="0"/>
              <a:t>obs</a:t>
            </a:r>
            <a:r>
              <a:rPr lang="en-CA" altLang="en-US" sz="2000" dirty="0" smtClean="0"/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</a:pPr>
            <a:endParaRPr lang="en-CA" altLang="en-US" sz="20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</a:pPr>
            <a:r>
              <a:rPr lang="en-CA" altLang="en-US" sz="2000" dirty="0" smtClean="0"/>
              <a:t>Where the sensitivity of the change in forecast error to each observation can be written as (using the chain rule):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</a:pPr>
            <a:endParaRPr lang="en-CA" altLang="en-US" sz="20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</a:pPr>
            <a:endParaRPr lang="en-CA" alt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39752" y="1628800"/>
                <a:ext cx="4796057" cy="567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/>
                        </a:rPr>
                        <m:t>∆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CA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CA" i="1">
                          <a:latin typeface="Cambria Math"/>
                        </a:rPr>
                        <m:t>=</m:t>
                      </m:r>
                      <m:r>
                        <a:rPr lang="en-CA" b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CA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b="1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b="1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CA" b="1" i="1"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CA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CA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CA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CA" i="1">
                                      <a:latin typeface="Cambria Math"/>
                                    </a:rPr>
                                    <m:t>𝑓𝑎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CA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CA" b="1" i="1">
                          <a:latin typeface="Cambria Math"/>
                        </a:rPr>
                        <m:t>𝐂</m:t>
                      </m:r>
                      <m:d>
                        <m:dPr>
                          <m:ctrlPr>
                            <a:rPr lang="en-CA" b="1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b="1" i="1"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i="1">
                                  <a:latin typeface="Cambria Math"/>
                                </a:rPr>
                                <m:t>𝑓𝑎</m:t>
                              </m:r>
                            </m:sup>
                          </m:sSubSup>
                        </m:e>
                      </m:d>
                      <m:r>
                        <a:rPr lang="en-CA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CA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b="1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b="1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CA" b="1" i="1"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CA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CA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CA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CA" i="1">
                                      <a:latin typeface="Cambria Math"/>
                                    </a:rPr>
                                    <m:t>𝑓𝑏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CA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CA" b="1" i="1">
                          <a:latin typeface="Cambria Math"/>
                        </a:rPr>
                        <m:t>𝐂</m:t>
                      </m:r>
                      <m:d>
                        <m:dPr>
                          <m:ctrlPr>
                            <a:rPr lang="en-CA" b="1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b="1" i="1"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i="1">
                                  <a:latin typeface="Cambria Math"/>
                                </a:rPr>
                                <m:t>𝑓𝑏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628800"/>
                <a:ext cx="4796057" cy="5673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27784" y="2852936"/>
                <a:ext cx="3801425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/>
                        </a:rPr>
                        <m:t>∆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CA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CA" i="1" smtClean="0">
                          <a:latin typeface="Cambria Math"/>
                          <a:ea typeface="Cambria Math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CA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CA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CA" b="1" i="1">
                                          <a:latin typeface="Cambria Math"/>
                                        </a:rPr>
                                        <m:t>𝐲</m:t>
                                      </m:r>
                                    </m:e>
                                    <m:sup>
                                      <m:r>
                                        <a:rPr lang="en-CA" i="1">
                                          <a:latin typeface="Cambria Math"/>
                                        </a:rPr>
                                        <m:t>𝑜</m:t>
                                      </m:r>
                                    </m:sup>
                                  </m:sSup>
                                  <m:r>
                                    <a:rPr lang="en-CA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CA" i="1">
                                      <a:latin typeface="Cambria Math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CA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CA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CA" b="1" i="1">
                                              <a:latin typeface="Cambria Math"/>
                                            </a:rPr>
                                            <m:t>𝐱</m:t>
                                          </m:r>
                                        </m:e>
                                        <m:sup>
                                          <m:r>
                                            <a:rPr lang="en-CA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CA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CA" i="1">
                              <a:latin typeface="Cambria Math"/>
                            </a:rPr>
                            <m:t>  </m:t>
                          </m:r>
                          <m:r>
                            <a:rPr lang="en-CA" i="1">
                              <a:latin typeface="Cambria Math"/>
                            </a:rPr>
                            <m:t>𝜕</m:t>
                          </m:r>
                          <m:r>
                            <a:rPr lang="en-CA" i="1">
                              <a:latin typeface="Cambria Math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CA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CA" i="1">
                              <a:latin typeface="Cambria Math"/>
                            </a:rPr>
                            <m:t>/</m:t>
                          </m:r>
                          <m:r>
                            <a:rPr lang="en-CA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CA" b="1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CA" b="1"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CA" i="1"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852936"/>
                <a:ext cx="3801425" cy="764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11760" y="4365104"/>
                <a:ext cx="3611886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/>
                            </a:rPr>
                            <m:t>𝜕</m:t>
                          </m:r>
                          <m:r>
                            <a:rPr lang="en-CA" i="1">
                              <a:latin typeface="Cambria Math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CA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CA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CA" b="1">
                                  <a:latin typeface="Cambria Math"/>
                                </a:rPr>
                                <m:t>𝐲</m:t>
                              </m:r>
                            </m:e>
                            <m:sup>
                              <m:r>
                                <a:rPr lang="en-CA" i="1"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en-CA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CA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i="1">
                                  <a:latin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CA" b="1"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  <m:sup>
                                  <m:r>
                                    <a:rPr lang="en-CA" i="1"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CA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CA" i="1">
                                      <a:latin typeface="Cambria Math"/>
                                      <a:ea typeface="Cambria Math"/>
                                    </a:rPr>
                                    <m:t>+∆</m:t>
                                  </m:r>
                                  <m:r>
                                    <a:rPr lang="en-CA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CA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∆</m:t>
                              </m:r>
                              <m:sSup>
                                <m:sSup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CA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CA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CA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b="1" i="0" smtClean="0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CA" b="0" i="1" smtClean="0">
                                      <a:latin typeface="Cambria Math"/>
                                      <a:ea typeface="Cambria Math"/>
                                    </a:rPr>
                                    <m:t>+∆</m:t>
                                  </m:r>
                                  <m:r>
                                    <a:rPr lang="en-CA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365104"/>
                <a:ext cx="3611886" cy="7203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131840" y="5446965"/>
            <a:ext cx="103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Adjoint of DA</a:t>
            </a:r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4108584" y="5445224"/>
            <a:ext cx="110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Adjoint of </a:t>
            </a:r>
            <a:r>
              <a:rPr lang="en-CA" dirty="0" err="1" smtClean="0"/>
              <a:t>Fcst</a:t>
            </a:r>
            <a:endParaRPr lang="en-CA" dirty="0"/>
          </a:p>
        </p:txBody>
      </p:sp>
      <p:sp>
        <p:nvSpPr>
          <p:cNvPr id="33" name="TextBox 32"/>
          <p:cNvSpPr txBox="1"/>
          <p:nvPr/>
        </p:nvSpPr>
        <p:spPr>
          <a:xfrm>
            <a:off x="5217209" y="5445224"/>
            <a:ext cx="117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Sens. </a:t>
            </a:r>
            <a:r>
              <a:rPr lang="en-CA" dirty="0" err="1" smtClean="0"/>
              <a:t>wrt</a:t>
            </a:r>
            <a:r>
              <a:rPr lang="en-CA" dirty="0" smtClean="0"/>
              <a:t> </a:t>
            </a:r>
            <a:r>
              <a:rPr lang="en-CA" dirty="0" err="1"/>
              <a:t>f</a:t>
            </a:r>
            <a:r>
              <a:rPr lang="en-CA" dirty="0" err="1" smtClean="0"/>
              <a:t>cst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2864128" y="5445224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=(</a:t>
            </a:r>
            <a:endParaRPr lang="en-CA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4007995" y="5445224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(</a:t>
            </a:r>
            <a:endParaRPr lang="en-CA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5117707" y="5445224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(</a:t>
            </a:r>
            <a:endParaRPr lang="en-CA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3891038" y="5445224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)</a:t>
            </a:r>
            <a:endParaRPr lang="en-CA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5002526" y="5445224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)</a:t>
            </a:r>
            <a:endParaRPr lang="en-CA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6187544" y="5445224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)</a:t>
            </a:r>
            <a:endParaRPr lang="en-CA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1979712" y="5446965"/>
            <a:ext cx="103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Sens. </a:t>
            </a:r>
            <a:r>
              <a:rPr lang="en-CA" dirty="0" err="1" smtClean="0"/>
              <a:t>wrt</a:t>
            </a:r>
            <a:r>
              <a:rPr lang="en-CA" dirty="0" smtClean="0"/>
              <a:t> </a:t>
            </a:r>
            <a:r>
              <a:rPr lang="en-CA" dirty="0" err="1" smtClean="0"/>
              <a:t>obs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95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18290" y="188640"/>
            <a:ext cx="8325709" cy="1143000"/>
          </a:xfrm>
        </p:spPr>
        <p:txBody>
          <a:bodyPr/>
          <a:lstStyle/>
          <a:p>
            <a:pPr eaLnBrk="1" hangingPunct="1"/>
            <a:r>
              <a:rPr lang="en-CA" altLang="en-US" dirty="0"/>
              <a:t>New FSOI </a:t>
            </a:r>
            <a:r>
              <a:rPr lang="en-CA" altLang="en-US" dirty="0" smtClean="0"/>
              <a:t>approach</a:t>
            </a:r>
            <a:r>
              <a:rPr lang="en-CA" altLang="en-US" sz="2400" dirty="0" smtClean="0">
                <a:solidFill>
                  <a:schemeClr val="tx1"/>
                </a:solidFill>
              </a:rPr>
              <a:t/>
            </a:r>
            <a:br>
              <a:rPr lang="en-CA" altLang="en-US" sz="2400" dirty="0" smtClean="0">
                <a:solidFill>
                  <a:schemeClr val="tx1"/>
                </a:solidFill>
              </a:rPr>
            </a:br>
            <a:r>
              <a:rPr lang="en-CA" altLang="en-US" sz="2000" dirty="0" smtClean="0">
                <a:solidFill>
                  <a:schemeClr val="tx1"/>
                </a:solidFill>
              </a:rPr>
              <a:t>Forecast step uses ensemble, DA step like variational approach</a:t>
            </a:r>
            <a:endParaRPr lang="en-CA" altLang="en-US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340768"/>
            <a:ext cx="8353499" cy="2370136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</a:pPr>
            <a:r>
              <a:rPr lang="en-CA" altLang="en-US" sz="2000" dirty="0">
                <a:solidFill>
                  <a:srgbClr val="003399"/>
                </a:solidFill>
              </a:rPr>
              <a:t>I</a:t>
            </a:r>
            <a:r>
              <a:rPr lang="en-CA" altLang="en-US" sz="2000" dirty="0" smtClean="0">
                <a:solidFill>
                  <a:srgbClr val="003399"/>
                </a:solidFill>
              </a:rPr>
              <a:t>nstead </a:t>
            </a:r>
            <a:r>
              <a:rPr lang="en-CA" altLang="en-US" sz="2000" dirty="0">
                <a:solidFill>
                  <a:srgbClr val="003399"/>
                </a:solidFill>
              </a:rPr>
              <a:t>of </a:t>
            </a:r>
            <a:r>
              <a:rPr lang="en-CA" altLang="en-US" sz="2000" dirty="0" smtClean="0">
                <a:solidFill>
                  <a:srgbClr val="003399"/>
                </a:solidFill>
              </a:rPr>
              <a:t>using adjoint of forecast model, sensitivities propagated to analysis time using extended background ensemble forecasts </a:t>
            </a:r>
            <a:r>
              <a:rPr lang="en-CA" altLang="en-US" sz="2000" dirty="0" smtClean="0">
                <a:solidFill>
                  <a:srgbClr val="003399"/>
                </a:solidFill>
                <a:sym typeface="Wingdings" panose="05000000000000000000" pitchFamily="2" charset="2"/>
              </a:rPr>
              <a:t></a:t>
            </a:r>
            <a:r>
              <a:rPr lang="en-CA" altLang="en-US" sz="2000" dirty="0" smtClean="0">
                <a:solidFill>
                  <a:srgbClr val="003399"/>
                </a:solidFill>
              </a:rPr>
              <a:t> requires </a:t>
            </a:r>
            <a:r>
              <a:rPr lang="en-CA" altLang="en-US" sz="2000" dirty="0">
                <a:solidFill>
                  <a:srgbClr val="003399"/>
                </a:solidFill>
              </a:rPr>
              <a:t>use of 100% ensemble </a:t>
            </a:r>
            <a:r>
              <a:rPr lang="en-CA" altLang="en-US" sz="2000" b="1" dirty="0">
                <a:solidFill>
                  <a:srgbClr val="003399"/>
                </a:solidFill>
              </a:rPr>
              <a:t>B</a:t>
            </a:r>
            <a:r>
              <a:rPr lang="en-CA" altLang="en-US" sz="2000" dirty="0">
                <a:solidFill>
                  <a:srgbClr val="003399"/>
                </a:solidFill>
              </a:rPr>
              <a:t> in analysis step  </a:t>
            </a:r>
            <a:endParaRPr lang="en-CA" altLang="en-US" sz="2000" dirty="0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</a:pPr>
            <a:r>
              <a:rPr lang="en-CA" altLang="en-US" sz="2000" dirty="0" smtClean="0">
                <a:solidFill>
                  <a:srgbClr val="003399"/>
                </a:solidFill>
              </a:rPr>
              <a:t>The analysis increment is a (spatially varying) linear combination of the background ensemble</a:t>
            </a:r>
            <a:r>
              <a:rPr lang="en-CA" altLang="en-US" sz="2000" b="1" dirty="0" smtClean="0">
                <a:solidFill>
                  <a:srgbClr val="003399"/>
                </a:solidFill>
              </a:rPr>
              <a:t>*</a:t>
            </a:r>
            <a:r>
              <a:rPr lang="en-CA" altLang="en-US" sz="2000" dirty="0" smtClean="0">
                <a:solidFill>
                  <a:srgbClr val="003399"/>
                </a:solidFill>
              </a:rPr>
              <a:t>, the propagated increment is assumed to be the same linear combination of the ensemble</a:t>
            </a:r>
            <a:r>
              <a:rPr lang="en-CA" altLang="en-US" sz="2000" b="1" dirty="0" smtClean="0">
                <a:solidFill>
                  <a:srgbClr val="003399"/>
                </a:solidFill>
              </a:rPr>
              <a:t>*</a:t>
            </a:r>
            <a:r>
              <a:rPr lang="en-CA" altLang="en-US" sz="2000" dirty="0" smtClean="0">
                <a:solidFill>
                  <a:srgbClr val="003399"/>
                </a:solidFill>
              </a:rPr>
              <a:t> at the forecast time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</a:pPr>
            <a:r>
              <a:rPr lang="en-CA" altLang="en-US" sz="2000" dirty="0" smtClean="0">
                <a:solidFill>
                  <a:srgbClr val="C00000"/>
                </a:solidFill>
              </a:rPr>
              <a:t>Adjoint of analysis step uses standard variational approach</a:t>
            </a:r>
            <a:endParaRPr lang="en-CA" alt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5014917"/>
            <a:ext cx="103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C00000"/>
                </a:solidFill>
              </a:rPr>
              <a:t>Adjoint of DA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28864" y="5013176"/>
            <a:ext cx="110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003399"/>
                </a:solidFill>
              </a:rPr>
              <a:t>Adjoint of </a:t>
            </a:r>
            <a:r>
              <a:rPr lang="en-CA" dirty="0" err="1" smtClean="0">
                <a:solidFill>
                  <a:srgbClr val="003399"/>
                </a:solidFill>
              </a:rPr>
              <a:t>Fcst</a:t>
            </a:r>
            <a:endParaRPr lang="en-CA" dirty="0">
              <a:solidFill>
                <a:srgbClr val="00339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37489" y="5013176"/>
            <a:ext cx="117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Sens. </a:t>
            </a:r>
            <a:r>
              <a:rPr lang="en-CA" dirty="0" err="1" smtClean="0"/>
              <a:t>wrt</a:t>
            </a:r>
            <a:r>
              <a:rPr lang="en-CA" dirty="0" smtClean="0"/>
              <a:t> </a:t>
            </a:r>
            <a:r>
              <a:rPr lang="en-CA" dirty="0" err="1"/>
              <a:t>f</a:t>
            </a:r>
            <a:r>
              <a:rPr lang="en-CA" dirty="0" err="1" smtClean="0"/>
              <a:t>cst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5384408" y="5013176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=</a:t>
            </a:r>
            <a:r>
              <a:rPr lang="en-CA" sz="3200" dirty="0" smtClean="0">
                <a:solidFill>
                  <a:srgbClr val="C00000"/>
                </a:solidFill>
              </a:rPr>
              <a:t>(</a:t>
            </a:r>
            <a:endParaRPr lang="en-CA" sz="32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28275" y="5013176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3399"/>
                </a:solidFill>
              </a:rPr>
              <a:t>(</a:t>
            </a:r>
            <a:endParaRPr lang="en-CA" sz="3200" dirty="0">
              <a:solidFill>
                <a:srgbClr val="003399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37987" y="5013176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(</a:t>
            </a:r>
            <a:endParaRPr lang="en-CA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6411318" y="5013176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C00000"/>
                </a:solidFill>
              </a:rPr>
              <a:t>)</a:t>
            </a:r>
            <a:endParaRPr lang="en-CA" sz="3200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22806" y="5013176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3399"/>
                </a:solidFill>
              </a:rPr>
              <a:t>)</a:t>
            </a:r>
            <a:endParaRPr lang="en-CA" sz="3200" dirty="0">
              <a:solidFill>
                <a:srgbClr val="003399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07824" y="5013176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)</a:t>
            </a:r>
            <a:endParaRPr lang="en-CA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4499992" y="5014917"/>
            <a:ext cx="103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Sens. </a:t>
            </a:r>
            <a:r>
              <a:rPr lang="en-CA" dirty="0" err="1" smtClean="0"/>
              <a:t>wrt</a:t>
            </a:r>
            <a:r>
              <a:rPr lang="en-CA" dirty="0" smtClean="0"/>
              <a:t> </a:t>
            </a:r>
            <a:r>
              <a:rPr lang="en-CA" dirty="0" err="1" smtClean="0"/>
              <a:t>obs</a:t>
            </a:r>
            <a:endParaRPr lang="en-CA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238424" y="3573016"/>
            <a:ext cx="0" cy="21690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238424" y="5742034"/>
            <a:ext cx="5400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357701" y="5876758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Time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31941" y="449525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Atmospheric State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2511966" y="581404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670472" y="5670026"/>
            <a:ext cx="0" cy="16520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656679" y="5670026"/>
            <a:ext cx="0" cy="16520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238344" y="5670026"/>
            <a:ext cx="0" cy="16520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382440" y="581404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t-6h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5846936" y="581404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t+</a:t>
            </a:r>
            <a:r>
              <a:rPr lang="en-CA" dirty="0" smtClean="0"/>
              <a:t>∆t</a:t>
            </a:r>
            <a:endParaRPr lang="en-CA" dirty="0"/>
          </a:p>
        </p:txBody>
      </p:sp>
      <p:sp>
        <p:nvSpPr>
          <p:cNvPr id="38" name="TextBox 37"/>
          <p:cNvSpPr txBox="1"/>
          <p:nvPr/>
        </p:nvSpPr>
        <p:spPr>
          <a:xfrm>
            <a:off x="1826424" y="4060480"/>
            <a:ext cx="1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Assimilation of </a:t>
            </a:r>
            <a:r>
              <a:rPr lang="en-CA" dirty="0" err="1" smtClean="0"/>
              <a:t>obs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804328" y="4634803"/>
                <a:ext cx="1067215" cy="378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b="1" i="1"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i="1">
                              <a:latin typeface="Cambria Math"/>
                            </a:rPr>
                            <m:t>𝑏</m:t>
                          </m:r>
                        </m:sup>
                      </m:sSubSup>
                      <m:r>
                        <a:rPr lang="en-CA" b="1" i="1" smtClean="0">
                          <a:latin typeface="Cambria Math"/>
                        </a:rPr>
                        <m:t>→</m:t>
                      </m:r>
                      <m:sSubSup>
                        <m:sSubSupPr>
                          <m:ctrlPr>
                            <a:rPr lang="en-CA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b="1" i="1"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i="1">
                              <a:latin typeface="Cambria Math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328" y="4634803"/>
                <a:ext cx="1067215" cy="378373"/>
              </a:xfrm>
              <a:prstGeom prst="rect">
                <a:avLst/>
              </a:prstGeom>
              <a:blipFill rotWithShape="1">
                <a:blip r:embed="rId3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639104" y="3356992"/>
            <a:ext cx="4733096" cy="2376264"/>
            <a:chOff x="1639104" y="2276872"/>
            <a:chExt cx="4733096" cy="3384376"/>
          </a:xfrm>
        </p:grpSpPr>
        <p:sp>
          <p:nvSpPr>
            <p:cNvPr id="19" name="Freeform 18"/>
            <p:cNvSpPr/>
            <p:nvPr/>
          </p:nvSpPr>
          <p:spPr bwMode="auto">
            <a:xfrm>
              <a:off x="1686952" y="3293762"/>
              <a:ext cx="4561840" cy="2034664"/>
            </a:xfrm>
            <a:custGeom>
              <a:avLst/>
              <a:gdLst>
                <a:gd name="connsiteX0" fmla="*/ 0 w 4561840"/>
                <a:gd name="connsiteY0" fmla="*/ 1818640 h 1818640"/>
                <a:gd name="connsiteX1" fmla="*/ 833120 w 4561840"/>
                <a:gd name="connsiteY1" fmla="*/ 1422400 h 1818640"/>
                <a:gd name="connsiteX2" fmla="*/ 1381760 w 4561840"/>
                <a:gd name="connsiteY2" fmla="*/ 944880 h 1818640"/>
                <a:gd name="connsiteX3" fmla="*/ 2072640 w 4561840"/>
                <a:gd name="connsiteY3" fmla="*/ 650240 h 1818640"/>
                <a:gd name="connsiteX4" fmla="*/ 2631440 w 4561840"/>
                <a:gd name="connsiteY4" fmla="*/ 538480 h 1818640"/>
                <a:gd name="connsiteX5" fmla="*/ 3647440 w 4561840"/>
                <a:gd name="connsiteY5" fmla="*/ 365760 h 1818640"/>
                <a:gd name="connsiteX6" fmla="*/ 3911600 w 4561840"/>
                <a:gd name="connsiteY6" fmla="*/ 274320 h 1818640"/>
                <a:gd name="connsiteX7" fmla="*/ 4561840 w 4561840"/>
                <a:gd name="connsiteY7" fmla="*/ 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840" h="1818640">
                  <a:moveTo>
                    <a:pt x="0" y="1818640"/>
                  </a:moveTo>
                  <a:cubicBezTo>
                    <a:pt x="301413" y="1693333"/>
                    <a:pt x="602827" y="1568027"/>
                    <a:pt x="833120" y="1422400"/>
                  </a:cubicBezTo>
                  <a:cubicBezTo>
                    <a:pt x="1063413" y="1276773"/>
                    <a:pt x="1175173" y="1073573"/>
                    <a:pt x="1381760" y="944880"/>
                  </a:cubicBezTo>
                  <a:cubicBezTo>
                    <a:pt x="1588347" y="816187"/>
                    <a:pt x="1864360" y="717973"/>
                    <a:pt x="2072640" y="650240"/>
                  </a:cubicBezTo>
                  <a:cubicBezTo>
                    <a:pt x="2280920" y="582507"/>
                    <a:pt x="2368973" y="585893"/>
                    <a:pt x="2631440" y="538480"/>
                  </a:cubicBezTo>
                  <a:cubicBezTo>
                    <a:pt x="2893907" y="491067"/>
                    <a:pt x="3434080" y="409787"/>
                    <a:pt x="3647440" y="365760"/>
                  </a:cubicBezTo>
                  <a:cubicBezTo>
                    <a:pt x="3860800" y="321733"/>
                    <a:pt x="3759200" y="335280"/>
                    <a:pt x="3911600" y="274320"/>
                  </a:cubicBezTo>
                  <a:cubicBezTo>
                    <a:pt x="4064000" y="213360"/>
                    <a:pt x="4465320" y="35560"/>
                    <a:pt x="456184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631832" y="4170186"/>
              <a:ext cx="3596640" cy="1168400"/>
            </a:xfrm>
            <a:custGeom>
              <a:avLst/>
              <a:gdLst>
                <a:gd name="connsiteX0" fmla="*/ 0 w 3596640"/>
                <a:gd name="connsiteY0" fmla="*/ 1168400 h 1168400"/>
                <a:gd name="connsiteX1" fmla="*/ 447040 w 3596640"/>
                <a:gd name="connsiteY1" fmla="*/ 944880 h 1168400"/>
                <a:gd name="connsiteX2" fmla="*/ 955040 w 3596640"/>
                <a:gd name="connsiteY2" fmla="*/ 660400 h 1168400"/>
                <a:gd name="connsiteX3" fmla="*/ 1473200 w 3596640"/>
                <a:gd name="connsiteY3" fmla="*/ 365760 h 1168400"/>
                <a:gd name="connsiteX4" fmla="*/ 2377440 w 3596640"/>
                <a:gd name="connsiteY4" fmla="*/ 294640 h 1168400"/>
                <a:gd name="connsiteX5" fmla="*/ 2844800 w 3596640"/>
                <a:gd name="connsiteY5" fmla="*/ 193040 h 1168400"/>
                <a:gd name="connsiteX6" fmla="*/ 3596640 w 3596640"/>
                <a:gd name="connsiteY6" fmla="*/ 0 h 1168400"/>
                <a:gd name="connsiteX7" fmla="*/ 3596640 w 3596640"/>
                <a:gd name="connsiteY7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6640" h="1168400">
                  <a:moveTo>
                    <a:pt x="0" y="1168400"/>
                  </a:moveTo>
                  <a:cubicBezTo>
                    <a:pt x="143933" y="1098973"/>
                    <a:pt x="287867" y="1029547"/>
                    <a:pt x="447040" y="944880"/>
                  </a:cubicBezTo>
                  <a:cubicBezTo>
                    <a:pt x="606213" y="860213"/>
                    <a:pt x="955040" y="660400"/>
                    <a:pt x="955040" y="660400"/>
                  </a:cubicBezTo>
                  <a:cubicBezTo>
                    <a:pt x="1126067" y="563880"/>
                    <a:pt x="1236133" y="426720"/>
                    <a:pt x="1473200" y="365760"/>
                  </a:cubicBezTo>
                  <a:cubicBezTo>
                    <a:pt x="1710267" y="304800"/>
                    <a:pt x="2148840" y="323427"/>
                    <a:pt x="2377440" y="294640"/>
                  </a:cubicBezTo>
                  <a:cubicBezTo>
                    <a:pt x="2606040" y="265853"/>
                    <a:pt x="2641600" y="242147"/>
                    <a:pt x="2844800" y="193040"/>
                  </a:cubicBezTo>
                  <a:cubicBezTo>
                    <a:pt x="3048000" y="143933"/>
                    <a:pt x="3596640" y="0"/>
                    <a:pt x="3596640" y="0"/>
                  </a:cubicBezTo>
                  <a:lnTo>
                    <a:pt x="3596640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639104" y="5288778"/>
              <a:ext cx="72000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626199" y="5288778"/>
              <a:ext cx="72000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606576" y="4744082"/>
              <a:ext cx="72000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175616" y="4136650"/>
              <a:ext cx="72000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6176496" y="3273442"/>
              <a:ext cx="72000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2647216" y="4882574"/>
              <a:ext cx="0" cy="3849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6217136" y="3427618"/>
              <a:ext cx="0" cy="6730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" name="Freeform 43"/>
            <p:cNvSpPr/>
            <p:nvPr/>
          </p:nvSpPr>
          <p:spPr bwMode="auto">
            <a:xfrm>
              <a:off x="1666344" y="3047752"/>
              <a:ext cx="4561840" cy="2250688"/>
            </a:xfrm>
            <a:custGeom>
              <a:avLst/>
              <a:gdLst>
                <a:gd name="connsiteX0" fmla="*/ 0 w 4561840"/>
                <a:gd name="connsiteY0" fmla="*/ 1818640 h 1818640"/>
                <a:gd name="connsiteX1" fmla="*/ 833120 w 4561840"/>
                <a:gd name="connsiteY1" fmla="*/ 1422400 h 1818640"/>
                <a:gd name="connsiteX2" fmla="*/ 1381760 w 4561840"/>
                <a:gd name="connsiteY2" fmla="*/ 944880 h 1818640"/>
                <a:gd name="connsiteX3" fmla="*/ 2072640 w 4561840"/>
                <a:gd name="connsiteY3" fmla="*/ 650240 h 1818640"/>
                <a:gd name="connsiteX4" fmla="*/ 2631440 w 4561840"/>
                <a:gd name="connsiteY4" fmla="*/ 538480 h 1818640"/>
                <a:gd name="connsiteX5" fmla="*/ 3647440 w 4561840"/>
                <a:gd name="connsiteY5" fmla="*/ 365760 h 1818640"/>
                <a:gd name="connsiteX6" fmla="*/ 3911600 w 4561840"/>
                <a:gd name="connsiteY6" fmla="*/ 274320 h 1818640"/>
                <a:gd name="connsiteX7" fmla="*/ 4561840 w 4561840"/>
                <a:gd name="connsiteY7" fmla="*/ 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840" h="1818640">
                  <a:moveTo>
                    <a:pt x="0" y="1818640"/>
                  </a:moveTo>
                  <a:cubicBezTo>
                    <a:pt x="301413" y="1693333"/>
                    <a:pt x="602827" y="1568027"/>
                    <a:pt x="833120" y="1422400"/>
                  </a:cubicBezTo>
                  <a:cubicBezTo>
                    <a:pt x="1063413" y="1276773"/>
                    <a:pt x="1175173" y="1073573"/>
                    <a:pt x="1381760" y="944880"/>
                  </a:cubicBezTo>
                  <a:cubicBezTo>
                    <a:pt x="1588347" y="816187"/>
                    <a:pt x="1864360" y="717973"/>
                    <a:pt x="2072640" y="650240"/>
                  </a:cubicBezTo>
                  <a:cubicBezTo>
                    <a:pt x="2280920" y="582507"/>
                    <a:pt x="2368973" y="585893"/>
                    <a:pt x="2631440" y="538480"/>
                  </a:cubicBezTo>
                  <a:cubicBezTo>
                    <a:pt x="2893907" y="491067"/>
                    <a:pt x="3434080" y="409787"/>
                    <a:pt x="3647440" y="365760"/>
                  </a:cubicBezTo>
                  <a:cubicBezTo>
                    <a:pt x="3860800" y="321733"/>
                    <a:pt x="3759200" y="335280"/>
                    <a:pt x="3911600" y="274320"/>
                  </a:cubicBezTo>
                  <a:cubicBezTo>
                    <a:pt x="4064000" y="213360"/>
                    <a:pt x="4465320" y="35560"/>
                    <a:pt x="4561840" y="0"/>
                  </a:cubicBezTo>
                </a:path>
              </a:pathLst>
            </a:cu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 sz="1800" b="0" i="0" u="none" strike="noStrike" cap="none" normalizeH="0" baseline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1681520" y="3764132"/>
              <a:ext cx="4690680" cy="1753100"/>
            </a:xfrm>
            <a:custGeom>
              <a:avLst/>
              <a:gdLst>
                <a:gd name="connsiteX0" fmla="*/ 0 w 4561840"/>
                <a:gd name="connsiteY0" fmla="*/ 1818640 h 1818640"/>
                <a:gd name="connsiteX1" fmla="*/ 833120 w 4561840"/>
                <a:gd name="connsiteY1" fmla="*/ 1422400 h 1818640"/>
                <a:gd name="connsiteX2" fmla="*/ 1381760 w 4561840"/>
                <a:gd name="connsiteY2" fmla="*/ 944880 h 1818640"/>
                <a:gd name="connsiteX3" fmla="*/ 2072640 w 4561840"/>
                <a:gd name="connsiteY3" fmla="*/ 650240 h 1818640"/>
                <a:gd name="connsiteX4" fmla="*/ 2631440 w 4561840"/>
                <a:gd name="connsiteY4" fmla="*/ 538480 h 1818640"/>
                <a:gd name="connsiteX5" fmla="*/ 3647440 w 4561840"/>
                <a:gd name="connsiteY5" fmla="*/ 365760 h 1818640"/>
                <a:gd name="connsiteX6" fmla="*/ 3911600 w 4561840"/>
                <a:gd name="connsiteY6" fmla="*/ 274320 h 1818640"/>
                <a:gd name="connsiteX7" fmla="*/ 4561840 w 4561840"/>
                <a:gd name="connsiteY7" fmla="*/ 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840" h="1818640">
                  <a:moveTo>
                    <a:pt x="0" y="1818640"/>
                  </a:moveTo>
                  <a:cubicBezTo>
                    <a:pt x="301413" y="1693333"/>
                    <a:pt x="602827" y="1568027"/>
                    <a:pt x="833120" y="1422400"/>
                  </a:cubicBezTo>
                  <a:cubicBezTo>
                    <a:pt x="1063413" y="1276773"/>
                    <a:pt x="1175173" y="1073573"/>
                    <a:pt x="1381760" y="944880"/>
                  </a:cubicBezTo>
                  <a:cubicBezTo>
                    <a:pt x="1588347" y="816187"/>
                    <a:pt x="1864360" y="717973"/>
                    <a:pt x="2072640" y="650240"/>
                  </a:cubicBezTo>
                  <a:cubicBezTo>
                    <a:pt x="2280920" y="582507"/>
                    <a:pt x="2368973" y="585893"/>
                    <a:pt x="2631440" y="538480"/>
                  </a:cubicBezTo>
                  <a:cubicBezTo>
                    <a:pt x="2893907" y="491067"/>
                    <a:pt x="3434080" y="409787"/>
                    <a:pt x="3647440" y="365760"/>
                  </a:cubicBezTo>
                  <a:cubicBezTo>
                    <a:pt x="3860800" y="321733"/>
                    <a:pt x="3759200" y="335280"/>
                    <a:pt x="3911600" y="274320"/>
                  </a:cubicBezTo>
                  <a:cubicBezTo>
                    <a:pt x="4064000" y="213360"/>
                    <a:pt x="4465320" y="35560"/>
                    <a:pt x="4561840" y="0"/>
                  </a:cubicBezTo>
                </a:path>
              </a:pathLst>
            </a:cu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 sz="1800" b="0" i="0" u="none" strike="noStrike" cap="none" normalizeH="0" baseline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1671360" y="2276872"/>
              <a:ext cx="4577432" cy="2754744"/>
            </a:xfrm>
            <a:custGeom>
              <a:avLst/>
              <a:gdLst>
                <a:gd name="connsiteX0" fmla="*/ 0 w 4561840"/>
                <a:gd name="connsiteY0" fmla="*/ 1818640 h 1818640"/>
                <a:gd name="connsiteX1" fmla="*/ 833120 w 4561840"/>
                <a:gd name="connsiteY1" fmla="*/ 1422400 h 1818640"/>
                <a:gd name="connsiteX2" fmla="*/ 1381760 w 4561840"/>
                <a:gd name="connsiteY2" fmla="*/ 944880 h 1818640"/>
                <a:gd name="connsiteX3" fmla="*/ 2072640 w 4561840"/>
                <a:gd name="connsiteY3" fmla="*/ 650240 h 1818640"/>
                <a:gd name="connsiteX4" fmla="*/ 2631440 w 4561840"/>
                <a:gd name="connsiteY4" fmla="*/ 538480 h 1818640"/>
                <a:gd name="connsiteX5" fmla="*/ 3647440 w 4561840"/>
                <a:gd name="connsiteY5" fmla="*/ 365760 h 1818640"/>
                <a:gd name="connsiteX6" fmla="*/ 3911600 w 4561840"/>
                <a:gd name="connsiteY6" fmla="*/ 274320 h 1818640"/>
                <a:gd name="connsiteX7" fmla="*/ 4561840 w 4561840"/>
                <a:gd name="connsiteY7" fmla="*/ 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840" h="1818640">
                  <a:moveTo>
                    <a:pt x="0" y="1818640"/>
                  </a:moveTo>
                  <a:cubicBezTo>
                    <a:pt x="301413" y="1693333"/>
                    <a:pt x="602827" y="1568027"/>
                    <a:pt x="833120" y="1422400"/>
                  </a:cubicBezTo>
                  <a:cubicBezTo>
                    <a:pt x="1063413" y="1276773"/>
                    <a:pt x="1175173" y="1073573"/>
                    <a:pt x="1381760" y="944880"/>
                  </a:cubicBezTo>
                  <a:cubicBezTo>
                    <a:pt x="1588347" y="816187"/>
                    <a:pt x="1864360" y="717973"/>
                    <a:pt x="2072640" y="650240"/>
                  </a:cubicBezTo>
                  <a:cubicBezTo>
                    <a:pt x="2280920" y="582507"/>
                    <a:pt x="2368973" y="585893"/>
                    <a:pt x="2631440" y="538480"/>
                  </a:cubicBezTo>
                  <a:cubicBezTo>
                    <a:pt x="2893907" y="491067"/>
                    <a:pt x="3434080" y="409787"/>
                    <a:pt x="3647440" y="365760"/>
                  </a:cubicBezTo>
                  <a:cubicBezTo>
                    <a:pt x="3860800" y="321733"/>
                    <a:pt x="3759200" y="335280"/>
                    <a:pt x="3911600" y="274320"/>
                  </a:cubicBezTo>
                  <a:cubicBezTo>
                    <a:pt x="4064000" y="213360"/>
                    <a:pt x="4465320" y="35560"/>
                    <a:pt x="4561840" y="0"/>
                  </a:cubicBezTo>
                </a:path>
              </a:pathLst>
            </a:cu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 sz="1800" b="0" i="0" u="none" strike="noStrike" cap="none" normalizeH="0" baseline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1681520" y="4208658"/>
              <a:ext cx="4690680" cy="1452590"/>
            </a:xfrm>
            <a:custGeom>
              <a:avLst/>
              <a:gdLst>
                <a:gd name="connsiteX0" fmla="*/ 0 w 4561840"/>
                <a:gd name="connsiteY0" fmla="*/ 1818640 h 1818640"/>
                <a:gd name="connsiteX1" fmla="*/ 833120 w 4561840"/>
                <a:gd name="connsiteY1" fmla="*/ 1422400 h 1818640"/>
                <a:gd name="connsiteX2" fmla="*/ 1381760 w 4561840"/>
                <a:gd name="connsiteY2" fmla="*/ 944880 h 1818640"/>
                <a:gd name="connsiteX3" fmla="*/ 2072640 w 4561840"/>
                <a:gd name="connsiteY3" fmla="*/ 650240 h 1818640"/>
                <a:gd name="connsiteX4" fmla="*/ 2631440 w 4561840"/>
                <a:gd name="connsiteY4" fmla="*/ 538480 h 1818640"/>
                <a:gd name="connsiteX5" fmla="*/ 3647440 w 4561840"/>
                <a:gd name="connsiteY5" fmla="*/ 365760 h 1818640"/>
                <a:gd name="connsiteX6" fmla="*/ 3911600 w 4561840"/>
                <a:gd name="connsiteY6" fmla="*/ 274320 h 1818640"/>
                <a:gd name="connsiteX7" fmla="*/ 4561840 w 4561840"/>
                <a:gd name="connsiteY7" fmla="*/ 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840" h="1818640">
                  <a:moveTo>
                    <a:pt x="0" y="1818640"/>
                  </a:moveTo>
                  <a:cubicBezTo>
                    <a:pt x="301413" y="1693333"/>
                    <a:pt x="602827" y="1568027"/>
                    <a:pt x="833120" y="1422400"/>
                  </a:cubicBezTo>
                  <a:cubicBezTo>
                    <a:pt x="1063413" y="1276773"/>
                    <a:pt x="1175173" y="1073573"/>
                    <a:pt x="1381760" y="944880"/>
                  </a:cubicBezTo>
                  <a:cubicBezTo>
                    <a:pt x="1588347" y="816187"/>
                    <a:pt x="1864360" y="717973"/>
                    <a:pt x="2072640" y="650240"/>
                  </a:cubicBezTo>
                  <a:cubicBezTo>
                    <a:pt x="2280920" y="582507"/>
                    <a:pt x="2368973" y="585893"/>
                    <a:pt x="2631440" y="538480"/>
                  </a:cubicBezTo>
                  <a:cubicBezTo>
                    <a:pt x="2893907" y="491067"/>
                    <a:pt x="3434080" y="409787"/>
                    <a:pt x="3647440" y="365760"/>
                  </a:cubicBezTo>
                  <a:cubicBezTo>
                    <a:pt x="3860800" y="321733"/>
                    <a:pt x="3759200" y="335280"/>
                    <a:pt x="3911600" y="274320"/>
                  </a:cubicBezTo>
                  <a:cubicBezTo>
                    <a:pt x="4064000" y="213360"/>
                    <a:pt x="4465320" y="35560"/>
                    <a:pt x="4561840" y="0"/>
                  </a:cubicBezTo>
                </a:path>
              </a:pathLst>
            </a:cu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 sz="1800" b="0" i="0" u="none" strike="noStrike" cap="none" normalizeH="0" baseline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671360" y="2780928"/>
              <a:ext cx="4556824" cy="2394704"/>
            </a:xfrm>
            <a:custGeom>
              <a:avLst/>
              <a:gdLst>
                <a:gd name="connsiteX0" fmla="*/ 0 w 4561840"/>
                <a:gd name="connsiteY0" fmla="*/ 1818640 h 1818640"/>
                <a:gd name="connsiteX1" fmla="*/ 833120 w 4561840"/>
                <a:gd name="connsiteY1" fmla="*/ 1422400 h 1818640"/>
                <a:gd name="connsiteX2" fmla="*/ 1381760 w 4561840"/>
                <a:gd name="connsiteY2" fmla="*/ 944880 h 1818640"/>
                <a:gd name="connsiteX3" fmla="*/ 2072640 w 4561840"/>
                <a:gd name="connsiteY3" fmla="*/ 650240 h 1818640"/>
                <a:gd name="connsiteX4" fmla="*/ 2631440 w 4561840"/>
                <a:gd name="connsiteY4" fmla="*/ 538480 h 1818640"/>
                <a:gd name="connsiteX5" fmla="*/ 3647440 w 4561840"/>
                <a:gd name="connsiteY5" fmla="*/ 365760 h 1818640"/>
                <a:gd name="connsiteX6" fmla="*/ 3911600 w 4561840"/>
                <a:gd name="connsiteY6" fmla="*/ 274320 h 1818640"/>
                <a:gd name="connsiteX7" fmla="*/ 4561840 w 4561840"/>
                <a:gd name="connsiteY7" fmla="*/ 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840" h="1818640">
                  <a:moveTo>
                    <a:pt x="0" y="1818640"/>
                  </a:moveTo>
                  <a:cubicBezTo>
                    <a:pt x="301413" y="1693333"/>
                    <a:pt x="602827" y="1568027"/>
                    <a:pt x="833120" y="1422400"/>
                  </a:cubicBezTo>
                  <a:cubicBezTo>
                    <a:pt x="1063413" y="1276773"/>
                    <a:pt x="1175173" y="1073573"/>
                    <a:pt x="1381760" y="944880"/>
                  </a:cubicBezTo>
                  <a:cubicBezTo>
                    <a:pt x="1588347" y="816187"/>
                    <a:pt x="1864360" y="717973"/>
                    <a:pt x="2072640" y="650240"/>
                  </a:cubicBezTo>
                  <a:cubicBezTo>
                    <a:pt x="2280920" y="582507"/>
                    <a:pt x="2368973" y="585893"/>
                    <a:pt x="2631440" y="538480"/>
                  </a:cubicBezTo>
                  <a:cubicBezTo>
                    <a:pt x="2893907" y="491067"/>
                    <a:pt x="3434080" y="409787"/>
                    <a:pt x="3647440" y="365760"/>
                  </a:cubicBezTo>
                  <a:cubicBezTo>
                    <a:pt x="3860800" y="321733"/>
                    <a:pt x="3759200" y="335280"/>
                    <a:pt x="3911600" y="274320"/>
                  </a:cubicBezTo>
                  <a:cubicBezTo>
                    <a:pt x="4064000" y="213360"/>
                    <a:pt x="4465320" y="35560"/>
                    <a:pt x="4561840" y="0"/>
                  </a:cubicBezTo>
                </a:path>
              </a:pathLst>
            </a:cu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 sz="1800" b="0" i="0" u="none" strike="noStrike" cap="none" normalizeH="0" baseline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1666344" y="3427618"/>
              <a:ext cx="4582448" cy="1995406"/>
            </a:xfrm>
            <a:custGeom>
              <a:avLst/>
              <a:gdLst>
                <a:gd name="connsiteX0" fmla="*/ 0 w 4561840"/>
                <a:gd name="connsiteY0" fmla="*/ 1818640 h 1818640"/>
                <a:gd name="connsiteX1" fmla="*/ 833120 w 4561840"/>
                <a:gd name="connsiteY1" fmla="*/ 1422400 h 1818640"/>
                <a:gd name="connsiteX2" fmla="*/ 1381760 w 4561840"/>
                <a:gd name="connsiteY2" fmla="*/ 944880 h 1818640"/>
                <a:gd name="connsiteX3" fmla="*/ 2072640 w 4561840"/>
                <a:gd name="connsiteY3" fmla="*/ 650240 h 1818640"/>
                <a:gd name="connsiteX4" fmla="*/ 2631440 w 4561840"/>
                <a:gd name="connsiteY4" fmla="*/ 538480 h 1818640"/>
                <a:gd name="connsiteX5" fmla="*/ 3647440 w 4561840"/>
                <a:gd name="connsiteY5" fmla="*/ 365760 h 1818640"/>
                <a:gd name="connsiteX6" fmla="*/ 3911600 w 4561840"/>
                <a:gd name="connsiteY6" fmla="*/ 274320 h 1818640"/>
                <a:gd name="connsiteX7" fmla="*/ 4561840 w 4561840"/>
                <a:gd name="connsiteY7" fmla="*/ 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840" h="1818640">
                  <a:moveTo>
                    <a:pt x="0" y="1818640"/>
                  </a:moveTo>
                  <a:cubicBezTo>
                    <a:pt x="301413" y="1693333"/>
                    <a:pt x="602827" y="1568027"/>
                    <a:pt x="833120" y="1422400"/>
                  </a:cubicBezTo>
                  <a:cubicBezTo>
                    <a:pt x="1063413" y="1276773"/>
                    <a:pt x="1175173" y="1073573"/>
                    <a:pt x="1381760" y="944880"/>
                  </a:cubicBezTo>
                  <a:cubicBezTo>
                    <a:pt x="1588347" y="816187"/>
                    <a:pt x="1864360" y="717973"/>
                    <a:pt x="2072640" y="650240"/>
                  </a:cubicBezTo>
                  <a:cubicBezTo>
                    <a:pt x="2280920" y="582507"/>
                    <a:pt x="2368973" y="585893"/>
                    <a:pt x="2631440" y="538480"/>
                  </a:cubicBezTo>
                  <a:cubicBezTo>
                    <a:pt x="2893907" y="491067"/>
                    <a:pt x="3434080" y="409787"/>
                    <a:pt x="3647440" y="365760"/>
                  </a:cubicBezTo>
                  <a:cubicBezTo>
                    <a:pt x="3860800" y="321733"/>
                    <a:pt x="3759200" y="335280"/>
                    <a:pt x="3911600" y="274320"/>
                  </a:cubicBezTo>
                  <a:cubicBezTo>
                    <a:pt x="4064000" y="213360"/>
                    <a:pt x="4465320" y="35560"/>
                    <a:pt x="4561840" y="0"/>
                  </a:cubicBezTo>
                </a:path>
              </a:pathLst>
            </a:cu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 sz="1800" b="0" i="0" u="none" strike="noStrike" cap="none" normalizeH="0" baseline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32240" y="3431902"/>
            <a:ext cx="2259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rgbClr val="003399"/>
                </a:solidFill>
              </a:rPr>
              <a:t>*</a:t>
            </a:r>
            <a:r>
              <a:rPr lang="en-CA" sz="1600" dirty="0" smtClean="0">
                <a:solidFill>
                  <a:srgbClr val="003399"/>
                </a:solidFill>
              </a:rPr>
              <a:t>actually the deviations </a:t>
            </a:r>
          </a:p>
          <a:p>
            <a:r>
              <a:rPr lang="en-CA" sz="1600" dirty="0">
                <a:solidFill>
                  <a:srgbClr val="003399"/>
                </a:solidFill>
              </a:rPr>
              <a:t> </a:t>
            </a:r>
            <a:r>
              <a:rPr lang="en-CA" sz="1600" dirty="0" smtClean="0">
                <a:solidFill>
                  <a:srgbClr val="003399"/>
                </a:solidFill>
              </a:rPr>
              <a:t>of the ensemble </a:t>
            </a:r>
          </a:p>
          <a:p>
            <a:r>
              <a:rPr lang="en-CA" sz="1600" dirty="0">
                <a:solidFill>
                  <a:srgbClr val="003399"/>
                </a:solidFill>
              </a:rPr>
              <a:t> </a:t>
            </a:r>
            <a:r>
              <a:rPr lang="en-CA" sz="1600" dirty="0" smtClean="0">
                <a:solidFill>
                  <a:srgbClr val="003399"/>
                </a:solidFill>
              </a:rPr>
              <a:t>members from the </a:t>
            </a:r>
          </a:p>
          <a:p>
            <a:r>
              <a:rPr lang="en-CA" sz="1600" dirty="0">
                <a:solidFill>
                  <a:srgbClr val="003399"/>
                </a:solidFill>
              </a:rPr>
              <a:t> </a:t>
            </a:r>
            <a:r>
              <a:rPr lang="en-CA" sz="1600" dirty="0" smtClean="0">
                <a:solidFill>
                  <a:srgbClr val="003399"/>
                </a:solidFill>
              </a:rPr>
              <a:t>ensemble mean state</a:t>
            </a:r>
            <a:endParaRPr lang="en-CA" sz="1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9776"/>
            <a:ext cx="8229600" cy="566936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Formulation</a:t>
            </a:r>
            <a:endParaRPr lang="en-CA" altLang="en-US" u="sng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76064" y="1109754"/>
                <a:ext cx="8388424" cy="5040560"/>
              </a:xfrm>
              <a:solidFill>
                <a:schemeClr val="bg1"/>
              </a:solidFill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r>
                  <a:rPr lang="en-CA" sz="2000" dirty="0" smtClean="0"/>
                  <a:t>Change in forecast error (with respect to norm </a:t>
                </a:r>
                <a14:m>
                  <m:oMath xmlns:m="http://schemas.openxmlformats.org/officeDocument/2006/math">
                    <m:r>
                      <a:rPr lang="en-CA" sz="2000" b="1" i="0">
                        <a:latin typeface="Cambria Math"/>
                      </a:rPr>
                      <m:t>𝐂</m:t>
                    </m:r>
                  </m:oMath>
                </a14:m>
                <a:r>
                  <a:rPr lang="en-CA" sz="2000" dirty="0" smtClean="0"/>
                  <a:t>) is given by: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∆</m:t>
                      </m:r>
                      <m:sSup>
                        <m:sSup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CA" sz="2000" i="1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r>
                        <a:rPr lang="en-CA" sz="2000" b="1">
                          <a:solidFill>
                            <a:srgbClr val="003399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sz="2000" b="1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2000" b="1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CA" sz="20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𝑓𝑎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𝐂</m:t>
                      </m:r>
                      <m:d>
                        <m:d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𝑓𝑎</m:t>
                              </m:r>
                            </m:sup>
                          </m:sSubSup>
                        </m:e>
                      </m:d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sz="2000" b="1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2000" b="1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CA" sz="20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𝑓𝑏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𝐂</m:t>
                      </m:r>
                      <m:d>
                        <m:d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𝑓𝑏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CA" sz="2000" i="1" dirty="0" smtClean="0">
                  <a:solidFill>
                    <a:srgbClr val="003399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r>
                  <a:rPr lang="en-CA" sz="2000" dirty="0" smtClean="0"/>
                  <a:t>Denote gradient of this with respect to any quantity as: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2000" i="1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CA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sz="2000">
                                <a:latin typeface="Cambria Math"/>
                              </a:rPr>
                              <m:t>∙</m:t>
                            </m:r>
                          </m:e>
                        </m:d>
                      </m:e>
                    </m:acc>
                    <m:r>
                      <a:rPr lang="en-CA" sz="2000" b="0" i="1" smtClean="0">
                        <a:latin typeface="Cambria Math"/>
                      </a:rPr>
                      <m:t>=</m:t>
                    </m:r>
                    <m:r>
                      <a:rPr lang="en-CA" sz="2000" i="1">
                        <a:latin typeface="Cambria Math"/>
                      </a:rPr>
                      <m:t>𝜕</m:t>
                    </m:r>
                    <m:r>
                      <a:rPr lang="en-CA" sz="2000" i="1">
                        <a:latin typeface="Cambria Math"/>
                      </a:rPr>
                      <m:t>∆</m:t>
                    </m:r>
                    <m:sSup>
                      <m:sSupPr>
                        <m:ctrlPr>
                          <a:rPr lang="en-CA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CA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sz="2000" dirty="0" smtClean="0"/>
                  <a:t> /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/>
                      </a:rPr>
                      <m:t>𝜕</m:t>
                    </m:r>
                    <m:d>
                      <m:dPr>
                        <m:ctrlPr>
                          <a:rPr lang="en-CA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/>
                          </a:rPr>
                          <m:t>∙</m:t>
                        </m:r>
                      </m:e>
                    </m:d>
                  </m:oMath>
                </a14:m>
                <a:endParaRPr lang="en-CA" sz="2000" dirty="0" smtClean="0"/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r>
                  <a:rPr lang="en-CA" sz="2000" dirty="0" smtClean="0"/>
                  <a:t>Write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/>
                      </a:rPr>
                      <m:t>∆</m:t>
                    </m:r>
                    <m:sSup>
                      <m:sSupPr>
                        <m:ctrlPr>
                          <a:rPr lang="en-CA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CA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sz="2000" dirty="0" smtClean="0"/>
                  <a:t> </a:t>
                </a:r>
                <a:r>
                  <a:rPr lang="en-CA" sz="2000" dirty="0"/>
                  <a:t>as a sum of contributions from each </a:t>
                </a:r>
                <a:r>
                  <a:rPr lang="en-CA" sz="2000" dirty="0" err="1" smtClean="0"/>
                  <a:t>obs</a:t>
                </a:r>
                <a:r>
                  <a:rPr lang="en-CA" sz="2000" dirty="0" smtClean="0"/>
                  <a:t>:</a:t>
                </a:r>
              </a:p>
              <a:p>
                <a:pPr marL="0" indent="0" algn="ctr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r>
                  <a:rPr lang="en-CA" sz="2000" dirty="0" smtClean="0"/>
                  <a:t> </a:t>
                </a:r>
                <a14:m>
                  <m:oMath xmlns:m="http://schemas.openxmlformats.org/officeDocument/2006/math">
                    <m:r>
                      <a:rPr lang="en-CA" sz="2000" i="1" smtClean="0">
                        <a:solidFill>
                          <a:srgbClr val="003399"/>
                        </a:solidFill>
                        <a:latin typeface="Cambria Math"/>
                      </a:rPr>
                      <m:t>∆</m:t>
                    </m:r>
                    <m:sSup>
                      <m:sSupPr>
                        <m:ctrlP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CA" sz="2000" i="1">
                        <a:solidFill>
                          <a:srgbClr val="003399"/>
                        </a:solidFill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000" i="1">
                                    <a:solidFill>
                                      <a:srgbClr val="003399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CA" sz="2000" b="1" i="1">
                                    <a:solidFill>
                                      <a:srgbClr val="003399"/>
                                    </a:solidFill>
                                    <a:latin typeface="Cambria Math"/>
                                  </a:rPr>
                                  <m:t>𝐲</m:t>
                                </m:r>
                              </m:e>
                              <m:sup>
                                <m:r>
                                  <a:rPr lang="en-CA" sz="2000" i="1">
                                    <a:solidFill>
                                      <a:srgbClr val="003399"/>
                                    </a:solidFill>
                                    <a:latin typeface="Cambria Math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CA" sz="2000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CA" sz="2000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CA" sz="2000" i="1">
                                    <a:solidFill>
                                      <a:srgbClr val="003399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sz="2000" i="1">
                                        <a:solidFill>
                                          <a:srgbClr val="003399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000" b="1" i="1">
                                        <a:solidFill>
                                          <a:srgbClr val="003399"/>
                                        </a:solidFill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CA" sz="2000" i="1">
                                        <a:solidFill>
                                          <a:srgbClr val="003399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CA" sz="2000" i="1">
                                    <a:solidFill>
                                      <a:srgbClr val="003399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CA" sz="2000" b="1" i="1">
                                    <a:solidFill>
                                      <a:srgbClr val="003399"/>
                                    </a:solidFill>
                                    <a:latin typeface="Cambria Math"/>
                                  </a:rPr>
                                  <m:t>𝐲</m:t>
                                </m:r>
                              </m:e>
                            </m:acc>
                          </m:e>
                          <m:sup>
                            <m:r>
                              <m:rPr>
                                <m:sty m:val="p"/>
                              </m:rPr>
                              <a:rPr lang="en-CA" sz="200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e>
                    </m:d>
                  </m:oMath>
                </a14:m>
                <a:endParaRPr lang="en-CA" sz="2000" dirty="0"/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r>
                  <a:rPr lang="en-CA" sz="2000" dirty="0" smtClean="0"/>
                  <a:t>Where:</a:t>
                </a:r>
              </a:p>
              <a:p>
                <a:pPr marL="0" indent="0" algn="ctr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𝜹</m:t>
                          </m:r>
                          <m:sSub>
                            <m:sSub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𝐂</m:t>
                      </m:r>
                      <m:d>
                        <m:d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𝑓𝑎</m:t>
                              </m:r>
                            </m:sup>
                          </m:sSubSup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𝑓𝑏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CA" sz="2000" dirty="0"/>
              </a:p>
              <a:p>
                <a:pPr marL="0" indent="0" algn="ctr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𝐯</m:t>
                          </m:r>
                        </m:e>
                      </m:acc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/2</m:t>
                          </m:r>
                        </m:sup>
                      </m:sSubSup>
                      <m:acc>
                        <m:accPr>
                          <m:chr m:val="̂"/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𝜹</m:t>
                          </m:r>
                          <m:sSub>
                            <m:sSub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sz="2000" b="1" i="1" dirty="0" smtClean="0">
                  <a:solidFill>
                    <a:srgbClr val="003399"/>
                  </a:solidFill>
                  <a:latin typeface="Cambria Math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00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𝐲</m:t>
                              </m:r>
                            </m:e>
                          </m:acc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𝑜</m:t>
                          </m:r>
                        </m:sup>
                      </m:sSup>
                      <m:r>
                        <a:rPr lang="en-CA" sz="2000" i="1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𝐇</m:t>
                      </m:r>
                      <m:sSubSup>
                        <m:sSubSup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1/2</m:t>
                          </m:r>
                        </m:sup>
                      </m:sSubSup>
                      <m:d>
                        <m:d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𝐳</m:t>
                              </m:r>
                            </m:e>
                          </m:acc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𝐯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3399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r>
                  <a:rPr lang="en-CA" sz="2000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2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000" b="1" i="1">
                            <a:latin typeface="Cambria Math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CA" sz="2000" dirty="0" smtClean="0"/>
                  <a:t> is obtained by minimizing the cost function:</a:t>
                </a:r>
                <a:endParaRPr lang="en-CA" sz="2000" dirty="0"/>
              </a:p>
              <a:p>
                <a:pPr marL="0" indent="0" algn="ctr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𝐳</m:t>
                              </m:r>
                            </m:e>
                          </m:acc>
                        </m:e>
                      </m:d>
                      <m:r>
                        <a:rPr lang="en-CA" sz="2000" i="1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𝐳</m:t>
                              </m:r>
                            </m:e>
                          </m:acc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𝐳</m:t>
                          </m:r>
                        </m:e>
                      </m:acc>
                      <m:r>
                        <a:rPr lang="en-CA" sz="2000" i="1">
                          <a:solidFill>
                            <a:srgbClr val="003399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𝐇</m:t>
                              </m:r>
                              <m:sSubSup>
                                <m:sSubSupPr>
                                  <m:ctrlPr>
                                    <a:rPr lang="en-CA" sz="2000" b="1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2000" b="1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𝐁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CA" sz="20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1/2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CA" sz="2000" b="1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CA" sz="2000" b="1" i="1">
                                          <a:solidFill>
                                            <a:srgbClr val="003399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000" b="1" i="1">
                                          <a:solidFill>
                                            <a:srgbClr val="003399"/>
                                          </a:solidFill>
                                          <a:latin typeface="Cambria Math"/>
                                        </a:rPr>
                                        <m:t>𝐳</m:t>
                                      </m:r>
                                    </m:e>
                                  </m:acc>
                                  <m:r>
                                    <a:rPr lang="en-CA" sz="2000" b="1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CA" sz="2000" b="1" i="1">
                                          <a:solidFill>
                                            <a:srgbClr val="003399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000" b="1" i="1">
                                          <a:solidFill>
                                            <a:srgbClr val="003399"/>
                                          </a:solidFill>
                                          <a:latin typeface="Cambria Math"/>
                                        </a:rPr>
                                        <m:t>𝐯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𝐇</m:t>
                          </m:r>
                          <m:sSubSup>
                            <m:sSubSup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1/2</m:t>
                              </m:r>
                            </m:sup>
                          </m:sSubSup>
                          <m:d>
                            <m:d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CA" sz="2000" b="1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CA" sz="2000" b="1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𝐳</m:t>
                                  </m:r>
                                </m:e>
                              </m:acc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CA" sz="2000" b="1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CA" sz="2000" b="1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𝐯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3399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endParaRPr lang="en-CA" altLang="en-US" sz="2000" dirty="0" smtClean="0"/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6064" y="1109754"/>
                <a:ext cx="8388424" cy="5040560"/>
              </a:xfrm>
              <a:blipFill rotWithShape="1">
                <a:blip r:embed="rId3"/>
                <a:stretch>
                  <a:fillRect l="-726" t="-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940152" y="378446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ym typeface="Wingdings" panose="05000000000000000000" pitchFamily="2" charset="2"/>
              </a:rPr>
              <a:t></a:t>
            </a:r>
            <a:r>
              <a:rPr lang="en-CA" dirty="0" smtClean="0"/>
              <a:t>sensitivity </a:t>
            </a:r>
            <a:r>
              <a:rPr lang="en-CA" dirty="0" err="1" smtClean="0"/>
              <a:t>wrt</a:t>
            </a:r>
            <a:r>
              <a:rPr lang="en-CA" dirty="0" smtClean="0"/>
              <a:t> forecast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417432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ym typeface="Wingdings" panose="05000000000000000000" pitchFamily="2" charset="2"/>
              </a:rPr>
              <a:t></a:t>
            </a:r>
            <a:r>
              <a:rPr lang="en-CA" dirty="0" smtClean="0"/>
              <a:t>sensitivity </a:t>
            </a:r>
            <a:r>
              <a:rPr lang="en-CA" dirty="0" err="1" smtClean="0"/>
              <a:t>wrt</a:t>
            </a:r>
            <a:r>
              <a:rPr lang="en-CA" dirty="0" smtClean="0"/>
              <a:t> control vector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45718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ym typeface="Wingdings" panose="05000000000000000000" pitchFamily="2" charset="2"/>
              </a:rPr>
              <a:t></a:t>
            </a:r>
            <a:r>
              <a:rPr lang="en-CA" dirty="0" smtClean="0"/>
              <a:t>sensitivity </a:t>
            </a:r>
            <a:r>
              <a:rPr lang="en-CA" dirty="0" err="1" smtClean="0"/>
              <a:t>wrt</a:t>
            </a:r>
            <a:r>
              <a:rPr lang="en-CA" dirty="0" smtClean="0"/>
              <a:t> observations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 bwMode="auto">
          <a:xfrm>
            <a:off x="8820472" y="1181762"/>
            <a:ext cx="323528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48263" y="2602612"/>
                <a:ext cx="2160241" cy="1266309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dirty="0" smtClean="0"/>
                  <a:t>Based on extended ensemble at forecast time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b="1" i="1"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CA" i="1">
                              <a:latin typeface="Cambria Math"/>
                            </a:rPr>
                            <m:t>𝑇</m:t>
                          </m:r>
                          <m:r>
                            <a:rPr lang="en-CA" i="1">
                              <a:latin typeface="Cambria Math"/>
                            </a:rPr>
                            <m:t>/2</m:t>
                          </m:r>
                        </m:sup>
                      </m:sSubSup>
                      <m:sSubSup>
                        <m:sSubSupPr>
                          <m:ctrlPr>
                            <a:rPr lang="en-US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b="1" i="1">
                              <a:latin typeface="Cambria Math"/>
                            </a:rPr>
                            <m:t>𝐌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0,</m:t>
                          </m:r>
                          <m:r>
                            <a:rPr lang="en-CA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i="1">
                              <a:latin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3" y="2602612"/>
                <a:ext cx="2160241" cy="1266309"/>
              </a:xfrm>
              <a:prstGeom prst="rect">
                <a:avLst/>
              </a:prstGeom>
              <a:blipFill rotWithShape="1">
                <a:blip r:embed="rId4"/>
                <a:stretch>
                  <a:fillRect l="-1966" t="-1905" r="-4775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4" idx="1"/>
          </p:cNvCxnSpPr>
          <p:nvPr/>
        </p:nvCxnSpPr>
        <p:spPr bwMode="auto">
          <a:xfrm flipH="1">
            <a:off x="5076057" y="3235767"/>
            <a:ext cx="1872206" cy="9898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4499992" y="4141818"/>
            <a:ext cx="648072" cy="457056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45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13" y="184198"/>
            <a:ext cx="8352929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FSOI experiments with new approach</a:t>
            </a:r>
            <a:endParaRPr lang="en-CA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568" y="1484784"/>
            <a:ext cx="8213928" cy="46805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sz="2000" dirty="0" smtClean="0"/>
              <a:t>Performed EnVar analyses with 100% ensemble </a:t>
            </a:r>
            <a:r>
              <a:rPr lang="en-US" altLang="en-US" sz="2000" b="1" dirty="0" smtClean="0"/>
              <a:t>B</a:t>
            </a:r>
            <a:r>
              <a:rPr lang="en-US" altLang="en-US" sz="2000" dirty="0" smtClean="0"/>
              <a:t> matrix at 0Z and 6Z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sz="2000" dirty="0" smtClean="0"/>
              <a:t>Chose 12h forecast impact instead of 24h to minimize problem with using fixed covariance localization functions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sz="2000" dirty="0" smtClean="0"/>
              <a:t>Forecast error measured with </a:t>
            </a:r>
            <a:r>
              <a:rPr lang="en-US" altLang="en-US" sz="2000" b="1" dirty="0" smtClean="0"/>
              <a:t>dry global energy norm up to 100hPa</a:t>
            </a:r>
            <a:r>
              <a:rPr lang="en-US" altLang="en-US" sz="2000" dirty="0" smtClean="0"/>
              <a:t> relative to </a:t>
            </a:r>
            <a:r>
              <a:rPr lang="en-US" altLang="en-US" sz="2000" dirty="0"/>
              <a:t>GDPS final cycle </a:t>
            </a:r>
            <a:r>
              <a:rPr lang="en-US" altLang="en-US" sz="2000" dirty="0" smtClean="0"/>
              <a:t>analyses</a:t>
            </a:r>
            <a:endParaRPr lang="en-US" altLang="en-US" sz="2000" b="1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sz="2000" dirty="0" smtClean="0"/>
              <a:t>Compared results with </a:t>
            </a:r>
            <a:r>
              <a:rPr lang="en-CA" altLang="en-US" sz="2000" dirty="0" smtClean="0"/>
              <a:t>using adjoint of forecast model instead of ensemble to propagate sensitivities from </a:t>
            </a:r>
            <a:r>
              <a:rPr lang="en-CA" altLang="en-US" sz="2000" dirty="0" err="1" smtClean="0"/>
              <a:t>forecast</a:t>
            </a:r>
            <a:r>
              <a:rPr lang="en-CA" altLang="en-US" sz="2000" dirty="0" err="1" smtClean="0">
                <a:sym typeface="Wingdings" panose="05000000000000000000" pitchFamily="2" charset="2"/>
              </a:rPr>
              <a:t>analysis</a:t>
            </a:r>
            <a:r>
              <a:rPr lang="en-CA" altLang="en-US" sz="2000" dirty="0" smtClean="0">
                <a:sym typeface="Wingdings" panose="05000000000000000000" pitchFamily="2" charset="2"/>
              </a:rPr>
              <a:t> time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CA" altLang="en-US" sz="2000" dirty="0" smtClean="0">
                <a:sym typeface="Wingdings" panose="05000000000000000000" pitchFamily="2" charset="2"/>
              </a:rPr>
              <a:t>Ensemble and analysis grid has 50km grid-spacing, adjoint model has 100km grid-spacing (adjoint never run at the higher resolution)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CA" altLang="en-US" sz="2000" dirty="0" smtClean="0">
                <a:sym typeface="Wingdings" panose="05000000000000000000" pitchFamily="2" charset="2"/>
              </a:rPr>
              <a:t>No NMC component of the B matrix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CA" altLang="en-US" sz="2000" dirty="0" smtClean="0">
                <a:sym typeface="Wingdings" panose="05000000000000000000" pitchFamily="2" charset="2"/>
              </a:rPr>
              <a:t>Evaluated FSOI at both 0Z and 6Z over 20 days in February, 2011</a:t>
            </a: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160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t="13161" r="4506" b="16319"/>
          <a:stretch/>
        </p:blipFill>
        <p:spPr>
          <a:xfrm>
            <a:off x="971600" y="1556792"/>
            <a:ext cx="7804610" cy="47525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1166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Preliminary Results</a:t>
            </a:r>
            <a:br>
              <a:rPr lang="en-US" altLang="en-US" dirty="0" smtClean="0"/>
            </a:br>
            <a:r>
              <a:rPr lang="en-CA" altLang="en-US" sz="2000" dirty="0">
                <a:solidFill>
                  <a:schemeClr val="tx1"/>
                </a:solidFill>
              </a:rPr>
              <a:t>Actual and estimated </a:t>
            </a:r>
            <a:r>
              <a:rPr lang="en-CA" altLang="en-US" sz="2000" dirty="0" smtClean="0">
                <a:solidFill>
                  <a:schemeClr val="tx1"/>
                </a:solidFill>
              </a:rPr>
              <a:t>change in 12h forecast </a:t>
            </a:r>
            <a:r>
              <a:rPr lang="en-CA" altLang="en-US" sz="2000" dirty="0">
                <a:solidFill>
                  <a:schemeClr val="tx1"/>
                </a:solidFill>
              </a:rPr>
              <a:t>error </a:t>
            </a:r>
            <a:r>
              <a:rPr lang="en-CA" altLang="en-US" sz="2000" dirty="0" smtClean="0">
                <a:solidFill>
                  <a:schemeClr val="tx1"/>
                </a:solidFill>
              </a:rPr>
              <a:t>from assimilating observations at 0Z </a:t>
            </a:r>
            <a:r>
              <a:rPr lang="en-CA" altLang="en-US" sz="2000" dirty="0">
                <a:solidFill>
                  <a:schemeClr val="tx1"/>
                </a:solidFill>
              </a:rPr>
              <a:t>and </a:t>
            </a:r>
            <a:r>
              <a:rPr lang="en-CA" altLang="en-US" sz="2000" dirty="0" smtClean="0">
                <a:solidFill>
                  <a:schemeClr val="tx1"/>
                </a:solidFill>
              </a:rPr>
              <a:t>6Z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3349441"/>
            <a:ext cx="655272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FF66FF"/>
                </a:solidFill>
              </a:rPr>
              <a:t>Error in 18h forecast	</a:t>
            </a:r>
            <a:r>
              <a:rPr lang="en-CA" sz="2000" b="1" dirty="0">
                <a:solidFill>
                  <a:srgbClr val="FF0000"/>
                </a:solidFill>
              </a:rPr>
              <a:t>T</a:t>
            </a:r>
            <a:r>
              <a:rPr lang="en-CA" sz="2000" b="1" dirty="0" smtClean="0">
                <a:solidFill>
                  <a:srgbClr val="FF0000"/>
                </a:solidFill>
              </a:rPr>
              <a:t>otal FSOI </a:t>
            </a:r>
            <a:r>
              <a:rPr lang="en-CA" sz="2000" b="1" dirty="0">
                <a:solidFill>
                  <a:srgbClr val="FF0000"/>
                </a:solidFill>
              </a:rPr>
              <a:t>with </a:t>
            </a:r>
            <a:r>
              <a:rPr lang="en-CA" sz="2000" b="1" dirty="0" smtClean="0">
                <a:solidFill>
                  <a:srgbClr val="FF0000"/>
                </a:solidFill>
              </a:rPr>
              <a:t>ensemble</a:t>
            </a:r>
            <a:endParaRPr lang="en-CA" sz="2000" b="1" dirty="0" smtClean="0">
              <a:solidFill>
                <a:srgbClr val="FF66FF"/>
              </a:solidFill>
            </a:endParaRPr>
          </a:p>
          <a:p>
            <a:r>
              <a:rPr lang="en-CA" sz="2000" b="1" dirty="0" smtClean="0">
                <a:solidFill>
                  <a:srgbClr val="00B050"/>
                </a:solidFill>
              </a:rPr>
              <a:t>Error in 12h forecast	</a:t>
            </a:r>
            <a:r>
              <a:rPr lang="en-CA" sz="2000" b="1" dirty="0">
                <a:solidFill>
                  <a:srgbClr val="0066FF"/>
                </a:solidFill>
              </a:rPr>
              <a:t>T</a:t>
            </a:r>
            <a:r>
              <a:rPr lang="en-CA" sz="2000" b="1" dirty="0" smtClean="0">
                <a:solidFill>
                  <a:srgbClr val="0066FF"/>
                </a:solidFill>
              </a:rPr>
              <a:t>otal FSOI </a:t>
            </a:r>
            <a:r>
              <a:rPr lang="en-CA" sz="2000" b="1" dirty="0">
                <a:solidFill>
                  <a:srgbClr val="0066FF"/>
                </a:solidFill>
              </a:rPr>
              <a:t>with adjoint </a:t>
            </a:r>
            <a:r>
              <a:rPr lang="en-CA" sz="2000" b="1" dirty="0" smtClean="0">
                <a:solidFill>
                  <a:srgbClr val="0066FF"/>
                </a:solidFill>
              </a:rPr>
              <a:t>model</a:t>
            </a:r>
            <a:endParaRPr lang="en-CA" sz="2000" b="1" dirty="0" smtClean="0">
              <a:solidFill>
                <a:srgbClr val="00B050"/>
              </a:solidFill>
            </a:endParaRPr>
          </a:p>
          <a:p>
            <a:r>
              <a:rPr lang="en-CA" sz="2000" b="1" dirty="0" smtClean="0"/>
              <a:t>Real change in error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589192" y="4630276"/>
            <a:ext cx="705678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510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755576" y="1412776"/>
            <a:ext cx="2916936" cy="3845024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000" dirty="0" smtClean="0"/>
              <a:t>40 cases: 0Z+6Z over 20 days</a:t>
            </a:r>
            <a:endParaRPr lang="en-CA" sz="2000" dirty="0"/>
          </a:p>
        </p:txBody>
      </p:sp>
      <p:pic>
        <p:nvPicPr>
          <p:cNvPr id="4" name="Picture 2" descr="http://iweb.cmc.ec.gc.ca/~afsdpid/arcad_EVFSOI/images_evfsoi/image_comparison_adj/whole-period/Coun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t="18119" r="17795" b="14499"/>
          <a:stretch/>
        </p:blipFill>
        <p:spPr bwMode="auto">
          <a:xfrm>
            <a:off x="3600504" y="1340768"/>
            <a:ext cx="55080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18864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Preliminary Results</a:t>
            </a:r>
            <a:br>
              <a:rPr lang="en-US" altLang="en-US" dirty="0" smtClean="0"/>
            </a:br>
            <a:r>
              <a:rPr lang="en-US" altLang="en-US" sz="2400" dirty="0" smtClean="0">
                <a:solidFill>
                  <a:schemeClr val="tx1"/>
                </a:solidFill>
              </a:rPr>
              <a:t>Number of assimilated observations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3816" y="1916832"/>
            <a:ext cx="189346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Ensemble</a:t>
            </a:r>
          </a:p>
          <a:p>
            <a:r>
              <a:rPr lang="en-CA" sz="2000" b="1" dirty="0" smtClean="0">
                <a:solidFill>
                  <a:srgbClr val="003399"/>
                </a:solidFill>
              </a:rPr>
              <a:t>Adjoint model</a:t>
            </a:r>
            <a:endParaRPr lang="en-CA" sz="2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C918E8D5AF14C9510CA5C2A242E03" ma:contentTypeVersion="7" ma:contentTypeDescription="Create a new document." ma:contentTypeScope="" ma:versionID="798395f5446dc43d6e7288d9f1ba29a8">
  <xsd:schema xmlns:xsd="http://www.w3.org/2001/XMLSchema" xmlns:p="http://schemas.microsoft.com/office/2006/metadata/properties" xmlns:ns3="3f98e56d-1113-4a65-a9e4-9f7ab45ff7e1" targetNamespace="http://schemas.microsoft.com/office/2006/metadata/properties" ma:root="true" ma:fieldsID="2b77e002d92a3d88189dadf9efa1bd57" ns3:_="">
    <xsd:import namespace="3f98e56d-1113-4a65-a9e4-9f7ab45ff7e1"/>
    <xsd:element name="properties">
      <xsd:complexType>
        <xsd:sequence>
          <xsd:element name="documentManagement">
            <xsd:complexType>
              <xsd:all>
                <xsd:element ref="ns3:Type_x0020_of_x0020_Document" minOccurs="0"/>
                <xsd:element ref="ns3:Branch" minOccurs="0"/>
                <xsd:element ref="ns3:Zone" minOccurs="0"/>
                <xsd:element ref="ns3:URL" minOccurs="0"/>
                <xsd:element ref="ns3:URL_x0020_of_x0020_the_x0020_document" minOccurs="0"/>
                <xsd:element ref="ns3:Last_x0020_Upda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f98e56d-1113-4a65-a9e4-9f7ab45ff7e1" elementFormDefault="qualified">
    <xsd:import namespace="http://schemas.microsoft.com/office/2006/documentManagement/types"/>
    <xsd:element name="Type_x0020_of_x0020_Document" ma:index="9" nillable="true" ma:displayName="Type of Document" ma:format="Dropdown" ma:internalName="Type_x0020_of_x0020_Document">
      <xsd:simpleType>
        <xsd:restriction base="dms:Choice">
          <xsd:enumeration value="Intranet Document Library - Communications Branch"/>
          <xsd:enumeration value="Intranet Document Library - Departmental (Non-Branch Specific)"/>
        </xsd:restriction>
      </xsd:simpleType>
    </xsd:element>
    <xsd:element name="Branch" ma:index="10" nillable="true" ma:displayName="Branch" ma:format="Dropdown" ma:internalName="Branch">
      <xsd:simpleType>
        <xsd:restriction base="dms:Choice">
          <xsd:enumeration value="Audit &amp; Evaluation"/>
          <xsd:enumeration value="Communicaitons"/>
          <xsd:enumeration value="Intranet"/>
        </xsd:restriction>
      </xsd:simpleType>
    </xsd:element>
    <xsd:element name="Zone" ma:index="11" nillable="true" ma:displayName="Zone" ma:default="AE-VE" ma:format="Dropdown" ma:internalName="Zone">
      <xsd:simpleType>
        <xsd:restriction base="dms:Choice">
          <xsd:enumeration value="AE-VE"/>
          <xsd:enumeration value="Communications"/>
          <xsd:enumeration value="Guide"/>
          <xsd:enumeration value="Communautés-Communities"/>
        </xsd:restriction>
      </xsd:simpleType>
    </xsd:element>
    <xsd:element name="URL" ma:index="12" nillable="true" ma:displayName="URL - on Intranet Document Location" ma:description="Please add the link where the document is located on Intrane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_x0020_of_x0020_the_x0020_document" ma:index="13" nillable="true" ma:displayName="URL of the document" ma:description="Please add document URL." ma:format="Hyperlink" ma:internalName="URL_x0020_of_x0020_the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_x0020_Updates" ma:index="14" nillable="true" ma:displayName="Last Updates" ma:format="DateOnly" ma:internalName="Last_x0020_Updates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3f98e56d-1113-4a65-a9e4-9f7ab45ff7e1" xsi:nil="true"/>
    <Branch xmlns="3f98e56d-1113-4a65-a9e4-9f7ab45ff7e1" xsi:nil="true"/>
    <URL_x0020_of_x0020_the_x0020_document xmlns="3f98e56d-1113-4a65-a9e4-9f7ab45ff7e1">
      <Url xsi:nil="true"/>
      <Description xsi:nil="true"/>
    </URL_x0020_of_x0020_the_x0020_document>
    <Last_x0020_Updates xmlns="3f98e56d-1113-4a65-a9e4-9f7ab45ff7e1" xsi:nil="true"/>
    <Zone xmlns="3f98e56d-1113-4a65-a9e4-9f7ab45ff7e1">AE-VE</Zone>
    <URL xmlns="3f98e56d-1113-4a65-a9e4-9f7ab45ff7e1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949CFF6B-1E20-4214-98D8-B3D2F3FC42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CCCD6F-3E7A-4BAF-BB53-6CD3C43CDFC8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9A138B7D-0296-4702-B7DA-02BF54EF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8e56d-1113-4a65-a9e4-9f7ab45ff7e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B557202C-B993-4046-ADF3-AEE258CEE89B}">
  <ds:schemaRefs>
    <ds:schemaRef ds:uri="3f98e56d-1113-4a65-a9e4-9f7ab45ff7e1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2623</TotalTime>
  <Words>1629</Words>
  <Application>Microsoft Office PowerPoint</Application>
  <PresentationFormat>Affichage à l'écran (4:3)</PresentationFormat>
  <Paragraphs>221</Paragraphs>
  <Slides>19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Cambria Math</vt:lpstr>
      <vt:lpstr>Wingdings</vt:lpstr>
      <vt:lpstr>Arial Unicode MS</vt:lpstr>
      <vt:lpstr>Default Design</vt:lpstr>
      <vt:lpstr>FSOI adapted for used with 4D-EnVar</vt:lpstr>
      <vt:lpstr>Motivation</vt:lpstr>
      <vt:lpstr>Basic idea of  FSOI</vt:lpstr>
      <vt:lpstr>FSOI general approach</vt:lpstr>
      <vt:lpstr>New FSOI approach Forecast step uses ensemble, DA step like variational approach</vt:lpstr>
      <vt:lpstr>Formulation</vt:lpstr>
      <vt:lpstr>FSOI experiments with new approach</vt:lpstr>
      <vt:lpstr>Preliminary Results Actual and estimated change in 12h forecast error from assimilating observations at 0Z and 6Z</vt:lpstr>
      <vt:lpstr>Preliminary Results Number of assimilated observations</vt:lpstr>
      <vt:lpstr>Preliminary Results Daily average impact on 0Z+6Z 12h forecasts </vt:lpstr>
      <vt:lpstr>Preliminary Results Impact per observation</vt:lpstr>
      <vt:lpstr>Preliminary Results Average daily impact for land observations</vt:lpstr>
      <vt:lpstr>Preliminary Results Average daily impact for raob observations</vt:lpstr>
      <vt:lpstr>Preliminary Results Daily average impact for each AMSU-A channel</vt:lpstr>
      <vt:lpstr>Preliminary Results Daily average impact for each AIRS channel</vt:lpstr>
      <vt:lpstr>Preliminary Results Daily average impact for each IASI channel</vt:lpstr>
      <vt:lpstr>Preliminary Results Daily average impact for GeoRad in 5˚x5˚ boxes</vt:lpstr>
      <vt:lpstr>Conclusions</vt:lpstr>
      <vt:lpstr>Présentation PowerPoint</vt:lpstr>
    </vt:vector>
  </TitlesOfParts>
  <Company>Environnement Canada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Environnement Canada</dc:creator>
  <cp:lastModifiedBy>temp</cp:lastModifiedBy>
  <cp:revision>248</cp:revision>
  <cp:lastPrinted>2016-05-06T20:00:08Z</cp:lastPrinted>
  <dcterms:created xsi:type="dcterms:W3CDTF">2006-02-27T19:58:49Z</dcterms:created>
  <dcterms:modified xsi:type="dcterms:W3CDTF">2016-05-12T00:38:07Z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