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9" r:id="rId6"/>
    <p:sldId id="267" r:id="rId7"/>
    <p:sldId id="263" r:id="rId8"/>
    <p:sldId id="257" r:id="rId9"/>
    <p:sldId id="270" r:id="rId10"/>
    <p:sldId id="264" r:id="rId11"/>
    <p:sldId id="265" r:id="rId12"/>
    <p:sldId id="261" r:id="rId13"/>
    <p:sldId id="259" r:id="rId14"/>
    <p:sldId id="266" r:id="rId15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3" autoAdjust="0"/>
    <p:restoredTop sz="94703" autoAdjust="0"/>
  </p:normalViewPr>
  <p:slideViewPr>
    <p:cSldViewPr snapToGrid="0" snapToObjects="1">
      <p:cViewPr varScale="1">
        <p:scale>
          <a:sx n="75" d="100"/>
          <a:sy n="75" d="100"/>
        </p:scale>
        <p:origin x="-14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lacardinali:Downloads:FSO_sg_energy_to_compare_with_sg_jo-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lacardinali:Downloads:FSO_sg_energy_to_compare_with_sg_jo-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lacardinali:Downloads:FSO_sg_energy_to_compare_with_sg_jo-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lacardinali:Downloads:FSO_sg_energy_to_compare_with_sg_jo-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lacardinali:Downloads:FSO_sg_energy_to_compare_with_sg_jo-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lacardinali:Downloads:FSO_sg_energy_to_compare_with_sg_jo-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carlacardinali:Downloads:FSO_sg_energy_to_compare_with_sg_jo-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lacardinali:Downloads:FSO_sg_energy_to_compare_with_sg_jo-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2915573053368"/>
          <c:y val="0.0159638378536016"/>
          <c:w val="0.913513998250218"/>
          <c:h val="0.734922717993584"/>
        </c:manualLayout>
      </c:layout>
      <c:barChart>
        <c:barDir val="bar"/>
        <c:grouping val="clustered"/>
        <c:varyColors val="0"/>
        <c:ser>
          <c:idx val="0"/>
          <c:order val="0"/>
          <c:tx>
            <c:v>FSOI-Je</c:v>
          </c:tx>
          <c:spPr>
            <a:solidFill>
              <a:srgbClr val="3366FF"/>
            </a:solidFill>
          </c:spPr>
          <c:invertIfNegative val="0"/>
          <c:cat>
            <c:strRef>
              <c:f>'FSOI Je new'!$R$2:$R$20</c:f>
              <c:strCache>
                <c:ptCount val="19"/>
                <c:pt idx="0">
                  <c:v>O3</c:v>
                </c:pt>
                <c:pt idx="1">
                  <c:v>DROP</c:v>
                </c:pt>
                <c:pt idx="2">
                  <c:v>GBRAD</c:v>
                </c:pt>
                <c:pt idx="3">
                  <c:v>PROFILER</c:v>
                </c:pt>
                <c:pt idx="4">
                  <c:v>HIRS</c:v>
                </c:pt>
                <c:pt idx="5">
                  <c:v>PILOT</c:v>
                </c:pt>
                <c:pt idx="6">
                  <c:v>Geo-Rad</c:v>
                </c:pt>
                <c:pt idx="7">
                  <c:v>DRIBU</c:v>
                </c:pt>
                <c:pt idx="8">
                  <c:v>SCAT</c:v>
                </c:pt>
                <c:pt idx="9">
                  <c:v>SYNOP</c:v>
                </c:pt>
                <c:pt idx="10">
                  <c:v>TEMP</c:v>
                </c:pt>
                <c:pt idx="11">
                  <c:v>GPS-RO</c:v>
                </c:pt>
                <c:pt idx="12">
                  <c:v>Geo-AMV</c:v>
                </c:pt>
                <c:pt idx="13">
                  <c:v>ATMS</c:v>
                </c:pt>
                <c:pt idx="14">
                  <c:v>AIRS</c:v>
                </c:pt>
                <c:pt idx="15">
                  <c:v>IASI</c:v>
                </c:pt>
                <c:pt idx="16">
                  <c:v>Aircraft</c:v>
                </c:pt>
                <c:pt idx="17">
                  <c:v>ALLSKY</c:v>
                </c:pt>
                <c:pt idx="18">
                  <c:v>AMSU-A</c:v>
                </c:pt>
              </c:strCache>
            </c:strRef>
          </c:cat>
          <c:val>
            <c:numRef>
              <c:f>'FSOI Je new'!$S$2:$S$20</c:f>
              <c:numCache>
                <c:formatCode>General</c:formatCode>
                <c:ptCount val="19"/>
                <c:pt idx="0">
                  <c:v>-0.0112396230841289</c:v>
                </c:pt>
                <c:pt idx="1">
                  <c:v>0.00649351661774481</c:v>
                </c:pt>
                <c:pt idx="2">
                  <c:v>0.316259285007445</c:v>
                </c:pt>
                <c:pt idx="3">
                  <c:v>0.495425901732888</c:v>
                </c:pt>
                <c:pt idx="4">
                  <c:v>0.678030262550079</c:v>
                </c:pt>
                <c:pt idx="5">
                  <c:v>1.42389779708175</c:v>
                </c:pt>
                <c:pt idx="6">
                  <c:v>2.290924956078116</c:v>
                </c:pt>
                <c:pt idx="7">
                  <c:v>2.636964851780736</c:v>
                </c:pt>
                <c:pt idx="8">
                  <c:v>3.355817776610593</c:v>
                </c:pt>
                <c:pt idx="9">
                  <c:v>4.583066074497758</c:v>
                </c:pt>
                <c:pt idx="10">
                  <c:v>4.911324535243068</c:v>
                </c:pt>
                <c:pt idx="11">
                  <c:v>4.952726740588118</c:v>
                </c:pt>
                <c:pt idx="12">
                  <c:v>5.662847005138936</c:v>
                </c:pt>
                <c:pt idx="13">
                  <c:v>6.18146341043838</c:v>
                </c:pt>
                <c:pt idx="14">
                  <c:v>6.387350474855228</c:v>
                </c:pt>
                <c:pt idx="15">
                  <c:v>10.03631606150653</c:v>
                </c:pt>
                <c:pt idx="16">
                  <c:v>10.34890490710056</c:v>
                </c:pt>
                <c:pt idx="17">
                  <c:v>15.51778364912534</c:v>
                </c:pt>
                <c:pt idx="18">
                  <c:v>20.22562271129022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372264"/>
        <c:axId val="-2127469912"/>
      </c:barChart>
      <c:catAx>
        <c:axId val="21373722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en-US"/>
          </a:p>
        </c:txPr>
        <c:crossAx val="-2127469912"/>
        <c:crosses val="autoZero"/>
        <c:auto val="1"/>
        <c:lblAlgn val="ctr"/>
        <c:lblOffset val="100"/>
        <c:tickLblSkip val="1"/>
        <c:noMultiLvlLbl val="0"/>
      </c:catAx>
      <c:valAx>
        <c:axId val="-2127469912"/>
        <c:scaling>
          <c:orientation val="minMax"/>
          <c:max val="28.0"/>
          <c:min val="-4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FSOI-Je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7372264"/>
        <c:crosses val="autoZero"/>
        <c:crossBetween val="between"/>
        <c:majorUnit val="4.0"/>
        <c:minorUnit val="4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FSOI-Jo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'FSOI Jo new'!$Q$2:$Q$20</c:f>
              <c:strCache>
                <c:ptCount val="19"/>
                <c:pt idx="0">
                  <c:v>GBRAD</c:v>
                </c:pt>
                <c:pt idx="1">
                  <c:v>DROP</c:v>
                </c:pt>
                <c:pt idx="2">
                  <c:v>O3</c:v>
                </c:pt>
                <c:pt idx="3">
                  <c:v>HIRS</c:v>
                </c:pt>
                <c:pt idx="4">
                  <c:v>PILOT</c:v>
                </c:pt>
                <c:pt idx="5">
                  <c:v>DRIBU</c:v>
                </c:pt>
                <c:pt idx="6">
                  <c:v>SCAT</c:v>
                </c:pt>
                <c:pt idx="7">
                  <c:v>PROFILER</c:v>
                </c:pt>
                <c:pt idx="8">
                  <c:v>Geo-AMV</c:v>
                </c:pt>
                <c:pt idx="9">
                  <c:v>TEMP</c:v>
                </c:pt>
                <c:pt idx="10">
                  <c:v>GPS-RO</c:v>
                </c:pt>
                <c:pt idx="11">
                  <c:v>AIRS</c:v>
                </c:pt>
                <c:pt idx="12">
                  <c:v>SYNOP</c:v>
                </c:pt>
                <c:pt idx="13">
                  <c:v>Geo-Rad</c:v>
                </c:pt>
                <c:pt idx="14">
                  <c:v>ATMS</c:v>
                </c:pt>
                <c:pt idx="15">
                  <c:v>IASI</c:v>
                </c:pt>
                <c:pt idx="16">
                  <c:v>ALLSKY</c:v>
                </c:pt>
                <c:pt idx="17">
                  <c:v>Aircraft</c:v>
                </c:pt>
                <c:pt idx="18">
                  <c:v>AMSU-A</c:v>
                </c:pt>
              </c:strCache>
            </c:strRef>
          </c:cat>
          <c:val>
            <c:numRef>
              <c:f>'FSOI Jo new'!$R$2:$R$20</c:f>
              <c:numCache>
                <c:formatCode>General</c:formatCode>
                <c:ptCount val="19"/>
                <c:pt idx="0">
                  <c:v>-0.647651114884204</c:v>
                </c:pt>
                <c:pt idx="1">
                  <c:v>0.00503984219082687</c:v>
                </c:pt>
                <c:pt idx="2">
                  <c:v>0.0108464068999036</c:v>
                </c:pt>
                <c:pt idx="3">
                  <c:v>0.656622372066247</c:v>
                </c:pt>
                <c:pt idx="4">
                  <c:v>0.91579631710137</c:v>
                </c:pt>
                <c:pt idx="5">
                  <c:v>1.218236353469482</c:v>
                </c:pt>
                <c:pt idx="6">
                  <c:v>1.297103725827037</c:v>
                </c:pt>
                <c:pt idx="7">
                  <c:v>1.812788009794514</c:v>
                </c:pt>
                <c:pt idx="8">
                  <c:v>1.984082272430796</c:v>
                </c:pt>
                <c:pt idx="9">
                  <c:v>2.679277428068714</c:v>
                </c:pt>
                <c:pt idx="10">
                  <c:v>2.782869488625013</c:v>
                </c:pt>
                <c:pt idx="11">
                  <c:v>4.013666809586391</c:v>
                </c:pt>
                <c:pt idx="12">
                  <c:v>4.453307916424955</c:v>
                </c:pt>
                <c:pt idx="13">
                  <c:v>4.591663296702408</c:v>
                </c:pt>
                <c:pt idx="14">
                  <c:v>7.886286861740711</c:v>
                </c:pt>
                <c:pt idx="15">
                  <c:v>8.870713900003227</c:v>
                </c:pt>
                <c:pt idx="16">
                  <c:v>13.89066960283706</c:v>
                </c:pt>
                <c:pt idx="17">
                  <c:v>16.77673028292215</c:v>
                </c:pt>
                <c:pt idx="18">
                  <c:v>26.8019471798543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520920"/>
        <c:axId val="-2127557080"/>
      </c:barChart>
      <c:catAx>
        <c:axId val="-21375209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en-US"/>
          </a:p>
        </c:txPr>
        <c:crossAx val="-2127557080"/>
        <c:crosses val="autoZero"/>
        <c:auto val="1"/>
        <c:lblAlgn val="ctr"/>
        <c:lblOffset val="100"/>
        <c:tickLblSkip val="1"/>
        <c:noMultiLvlLbl val="0"/>
      </c:catAx>
      <c:valAx>
        <c:axId val="-2127557080"/>
        <c:scaling>
          <c:orientation val="minMax"/>
          <c:max val="28.0"/>
          <c:min val="-4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FSOI-Jo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7520920"/>
        <c:crosses val="autoZero"/>
        <c:crossBetween val="between"/>
        <c:majorUnit val="4.0"/>
        <c:minorUnit val="4.0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FSOI-Jo</c:v>
          </c:tx>
          <c:spPr>
            <a:solidFill>
              <a:schemeClr val="accent3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'FSOI Jo new'!$X$2:$X$20</c:f>
                <c:numCache>
                  <c:formatCode>General</c:formatCode>
                  <c:ptCount val="19"/>
                  <c:pt idx="0">
                    <c:v>0.169043131211696</c:v>
                  </c:pt>
                  <c:pt idx="1">
                    <c:v>0.00246287257081159</c:v>
                  </c:pt>
                  <c:pt idx="2">
                    <c:v>0.00490984825197699</c:v>
                  </c:pt>
                  <c:pt idx="3">
                    <c:v>0.0186522006200043</c:v>
                  </c:pt>
                  <c:pt idx="4">
                    <c:v>0.133191773940541</c:v>
                  </c:pt>
                  <c:pt idx="5">
                    <c:v>0.0949726303320214</c:v>
                  </c:pt>
                  <c:pt idx="6">
                    <c:v>0.0577541472121462</c:v>
                  </c:pt>
                  <c:pt idx="7">
                    <c:v>0.0945863500991674</c:v>
                  </c:pt>
                  <c:pt idx="8">
                    <c:v>0.046283627761784</c:v>
                  </c:pt>
                  <c:pt idx="9">
                    <c:v>0.132743943969715</c:v>
                  </c:pt>
                  <c:pt idx="10">
                    <c:v>0.0861928659556371</c:v>
                  </c:pt>
                  <c:pt idx="11">
                    <c:v>0.0615907333156168</c:v>
                  </c:pt>
                  <c:pt idx="12">
                    <c:v>0.18004175127433</c:v>
                  </c:pt>
                  <c:pt idx="13">
                    <c:v>0.047259055694744</c:v>
                  </c:pt>
                  <c:pt idx="14">
                    <c:v>0.119153946256106</c:v>
                  </c:pt>
                  <c:pt idx="15">
                    <c:v>0.0593862502206798</c:v>
                  </c:pt>
                  <c:pt idx="16">
                    <c:v>0.114587433848492</c:v>
                  </c:pt>
                  <c:pt idx="17">
                    <c:v>0.342345274304645</c:v>
                  </c:pt>
                  <c:pt idx="18">
                    <c:v>0.119153946256106</c:v>
                  </c:pt>
                </c:numCache>
              </c:numRef>
            </c:plus>
            <c:minus>
              <c:numRef>
                <c:f>'FSOI Jo new'!$X$2:$X$20</c:f>
                <c:numCache>
                  <c:formatCode>General</c:formatCode>
                  <c:ptCount val="19"/>
                  <c:pt idx="0">
                    <c:v>0.169043131211696</c:v>
                  </c:pt>
                  <c:pt idx="1">
                    <c:v>0.00246287257081159</c:v>
                  </c:pt>
                  <c:pt idx="2">
                    <c:v>0.00490984825197699</c:v>
                  </c:pt>
                  <c:pt idx="3">
                    <c:v>0.0186522006200043</c:v>
                  </c:pt>
                  <c:pt idx="4">
                    <c:v>0.133191773940541</c:v>
                  </c:pt>
                  <c:pt idx="5">
                    <c:v>0.0949726303320214</c:v>
                  </c:pt>
                  <c:pt idx="6">
                    <c:v>0.0577541472121462</c:v>
                  </c:pt>
                  <c:pt idx="7">
                    <c:v>0.0945863500991674</c:v>
                  </c:pt>
                  <c:pt idx="8">
                    <c:v>0.046283627761784</c:v>
                  </c:pt>
                  <c:pt idx="9">
                    <c:v>0.132743943969715</c:v>
                  </c:pt>
                  <c:pt idx="10">
                    <c:v>0.0861928659556371</c:v>
                  </c:pt>
                  <c:pt idx="11">
                    <c:v>0.0615907333156168</c:v>
                  </c:pt>
                  <c:pt idx="12">
                    <c:v>0.18004175127433</c:v>
                  </c:pt>
                  <c:pt idx="13">
                    <c:v>0.047259055694744</c:v>
                  </c:pt>
                  <c:pt idx="14">
                    <c:v>0.119153946256106</c:v>
                  </c:pt>
                  <c:pt idx="15">
                    <c:v>0.0593862502206798</c:v>
                  </c:pt>
                  <c:pt idx="16">
                    <c:v>0.114587433848492</c:v>
                  </c:pt>
                  <c:pt idx="17">
                    <c:v>0.342345274304645</c:v>
                  </c:pt>
                  <c:pt idx="18">
                    <c:v>0.119153946256106</c:v>
                  </c:pt>
                </c:numCache>
              </c:numRef>
            </c:minus>
            <c:spPr>
              <a:ln w="19050"/>
            </c:spPr>
          </c:errBars>
          <c:cat>
            <c:strRef>
              <c:f>'FSOI Jo new'!$S$2:$S$20</c:f>
              <c:strCache>
                <c:ptCount val="19"/>
                <c:pt idx="0">
                  <c:v>GBRAD</c:v>
                </c:pt>
                <c:pt idx="1">
                  <c:v>DROP</c:v>
                </c:pt>
                <c:pt idx="2">
                  <c:v>O3</c:v>
                </c:pt>
                <c:pt idx="3">
                  <c:v>HIRS</c:v>
                </c:pt>
                <c:pt idx="4">
                  <c:v>PILOT</c:v>
                </c:pt>
                <c:pt idx="5">
                  <c:v>DRIBU</c:v>
                </c:pt>
                <c:pt idx="6">
                  <c:v>SCAT</c:v>
                </c:pt>
                <c:pt idx="7">
                  <c:v>PROFILER</c:v>
                </c:pt>
                <c:pt idx="8">
                  <c:v>Geo-AMV</c:v>
                </c:pt>
                <c:pt idx="9">
                  <c:v>TEMP</c:v>
                </c:pt>
                <c:pt idx="10">
                  <c:v>GPS-RO</c:v>
                </c:pt>
                <c:pt idx="11">
                  <c:v>AIRS</c:v>
                </c:pt>
                <c:pt idx="12">
                  <c:v>SYNOP</c:v>
                </c:pt>
                <c:pt idx="13">
                  <c:v>Geo-Rad</c:v>
                </c:pt>
                <c:pt idx="14">
                  <c:v>ATMS</c:v>
                </c:pt>
                <c:pt idx="15">
                  <c:v>IASI</c:v>
                </c:pt>
                <c:pt idx="16">
                  <c:v>ALLSKY</c:v>
                </c:pt>
                <c:pt idx="17">
                  <c:v>Aircraft</c:v>
                </c:pt>
                <c:pt idx="18">
                  <c:v>AMSU-A</c:v>
                </c:pt>
              </c:strCache>
            </c:strRef>
          </c:cat>
          <c:val>
            <c:numRef>
              <c:f>'FSOI Jo new'!$T$2:$T$20</c:f>
              <c:numCache>
                <c:formatCode>General</c:formatCode>
                <c:ptCount val="19"/>
                <c:pt idx="0">
                  <c:v>-0.647651114884204</c:v>
                </c:pt>
                <c:pt idx="1">
                  <c:v>0.00503984219082687</c:v>
                </c:pt>
                <c:pt idx="2">
                  <c:v>0.0108464068999036</c:v>
                </c:pt>
                <c:pt idx="3">
                  <c:v>0.656622372066247</c:v>
                </c:pt>
                <c:pt idx="4">
                  <c:v>0.91579631710137</c:v>
                </c:pt>
                <c:pt idx="5">
                  <c:v>1.218236353469483</c:v>
                </c:pt>
                <c:pt idx="6">
                  <c:v>1.297103725827037</c:v>
                </c:pt>
                <c:pt idx="7">
                  <c:v>1.812788009794514</c:v>
                </c:pt>
                <c:pt idx="8">
                  <c:v>1.984082272430796</c:v>
                </c:pt>
                <c:pt idx="9">
                  <c:v>2.679277428068714</c:v>
                </c:pt>
                <c:pt idx="10">
                  <c:v>2.782869488625013</c:v>
                </c:pt>
                <c:pt idx="11">
                  <c:v>4.013666809586391</c:v>
                </c:pt>
                <c:pt idx="12">
                  <c:v>4.453307916424955</c:v>
                </c:pt>
                <c:pt idx="13">
                  <c:v>4.591663296702408</c:v>
                </c:pt>
                <c:pt idx="14">
                  <c:v>7.886286861740716</c:v>
                </c:pt>
                <c:pt idx="15">
                  <c:v>8.870713900003227</c:v>
                </c:pt>
                <c:pt idx="16">
                  <c:v>13.89066960283706</c:v>
                </c:pt>
                <c:pt idx="17">
                  <c:v>16.7767302829222</c:v>
                </c:pt>
                <c:pt idx="18">
                  <c:v>26.8019471798543</c:v>
                </c:pt>
              </c:numCache>
            </c:numRef>
          </c:val>
        </c:ser>
        <c:ser>
          <c:idx val="1"/>
          <c:order val="1"/>
          <c:tx>
            <c:v>FSOI-Je</c:v>
          </c:tx>
          <c:spPr>
            <a:solidFill>
              <a:srgbClr val="3366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'FSOI Je new'!$Q$22:$Q$40</c:f>
                <c:numCache>
                  <c:formatCode>General</c:formatCode>
                  <c:ptCount val="19"/>
                  <c:pt idx="0">
                    <c:v>0.0619320278468419</c:v>
                  </c:pt>
                  <c:pt idx="1">
                    <c:v>0.00494394423580073</c:v>
                  </c:pt>
                  <c:pt idx="2">
                    <c:v>0.0125223201229173</c:v>
                  </c:pt>
                  <c:pt idx="3">
                    <c:v>0.0618356752591618</c:v>
                  </c:pt>
                  <c:pt idx="4">
                    <c:v>0.203705729458508</c:v>
                  </c:pt>
                  <c:pt idx="5">
                    <c:v>0.45671927121457</c:v>
                  </c:pt>
                  <c:pt idx="6">
                    <c:v>0.468486528578335</c:v>
                  </c:pt>
                  <c:pt idx="7">
                    <c:v>0.0831654844514755</c:v>
                  </c:pt>
                  <c:pt idx="8">
                    <c:v>0.194683084278477</c:v>
                  </c:pt>
                  <c:pt idx="9">
                    <c:v>0.329578599223594</c:v>
                  </c:pt>
                  <c:pt idx="10">
                    <c:v>0.278165790826494</c:v>
                  </c:pt>
                  <c:pt idx="11">
                    <c:v>0.242579087857114</c:v>
                  </c:pt>
                  <c:pt idx="12">
                    <c:v>0.403317099350612</c:v>
                  </c:pt>
                  <c:pt idx="13">
                    <c:v>0.125306583561695</c:v>
                  </c:pt>
                  <c:pt idx="14">
                    <c:v>0.580438951256816</c:v>
                  </c:pt>
                  <c:pt idx="15">
                    <c:v>0.241372869125432</c:v>
                  </c:pt>
                  <c:pt idx="16">
                    <c:v>0.475250970326386</c:v>
                  </c:pt>
                  <c:pt idx="17">
                    <c:v>0.280550014714096</c:v>
                  </c:pt>
                  <c:pt idx="18">
                    <c:v>0.368392114291631</c:v>
                  </c:pt>
                </c:numCache>
              </c:numRef>
            </c:plus>
            <c:minus>
              <c:numRef>
                <c:f>'FSOI Je new'!$Q$22:$Q$40</c:f>
                <c:numCache>
                  <c:formatCode>General</c:formatCode>
                  <c:ptCount val="19"/>
                  <c:pt idx="0">
                    <c:v>0.0619320278468419</c:v>
                  </c:pt>
                  <c:pt idx="1">
                    <c:v>0.00494394423580073</c:v>
                  </c:pt>
                  <c:pt idx="2">
                    <c:v>0.0125223201229173</c:v>
                  </c:pt>
                  <c:pt idx="3">
                    <c:v>0.0618356752591618</c:v>
                  </c:pt>
                  <c:pt idx="4">
                    <c:v>0.203705729458508</c:v>
                  </c:pt>
                  <c:pt idx="5">
                    <c:v>0.45671927121457</c:v>
                  </c:pt>
                  <c:pt idx="6">
                    <c:v>0.468486528578335</c:v>
                  </c:pt>
                  <c:pt idx="7">
                    <c:v>0.0831654844514755</c:v>
                  </c:pt>
                  <c:pt idx="8">
                    <c:v>0.194683084278477</c:v>
                  </c:pt>
                  <c:pt idx="9">
                    <c:v>0.329578599223594</c:v>
                  </c:pt>
                  <c:pt idx="10">
                    <c:v>0.278165790826494</c:v>
                  </c:pt>
                  <c:pt idx="11">
                    <c:v>0.242579087857114</c:v>
                  </c:pt>
                  <c:pt idx="12">
                    <c:v>0.403317099350612</c:v>
                  </c:pt>
                  <c:pt idx="13">
                    <c:v>0.125306583561695</c:v>
                  </c:pt>
                  <c:pt idx="14">
                    <c:v>0.580438951256816</c:v>
                  </c:pt>
                  <c:pt idx="15">
                    <c:v>0.241372869125432</c:v>
                  </c:pt>
                  <c:pt idx="16">
                    <c:v>0.475250970326386</c:v>
                  </c:pt>
                  <c:pt idx="17">
                    <c:v>0.280550014714096</c:v>
                  </c:pt>
                  <c:pt idx="18">
                    <c:v>0.368392114291631</c:v>
                  </c:pt>
                </c:numCache>
              </c:numRef>
            </c:minus>
            <c:spPr>
              <a:ln w="19050"/>
            </c:spPr>
          </c:errBars>
          <c:val>
            <c:numRef>
              <c:f>'FSOI Je new'!$O$22:$O$40</c:f>
              <c:numCache>
                <c:formatCode>General</c:formatCode>
                <c:ptCount val="19"/>
                <c:pt idx="0">
                  <c:v>0.316259285007445</c:v>
                </c:pt>
                <c:pt idx="1">
                  <c:v>0.00649351661774481</c:v>
                </c:pt>
                <c:pt idx="2">
                  <c:v>-0.0112396230841289</c:v>
                </c:pt>
                <c:pt idx="3">
                  <c:v>0.678030262550079</c:v>
                </c:pt>
                <c:pt idx="4">
                  <c:v>1.42389779708175</c:v>
                </c:pt>
                <c:pt idx="5">
                  <c:v>2.636964851780736</c:v>
                </c:pt>
                <c:pt idx="6">
                  <c:v>3.355817776610593</c:v>
                </c:pt>
                <c:pt idx="7">
                  <c:v>0.495425901732888</c:v>
                </c:pt>
                <c:pt idx="8">
                  <c:v>5.662847005138936</c:v>
                </c:pt>
                <c:pt idx="9">
                  <c:v>4.911324535243067</c:v>
                </c:pt>
                <c:pt idx="10">
                  <c:v>4.952726740588118</c:v>
                </c:pt>
                <c:pt idx="11">
                  <c:v>6.387350474855228</c:v>
                </c:pt>
                <c:pt idx="12">
                  <c:v>4.583066074497758</c:v>
                </c:pt>
                <c:pt idx="13">
                  <c:v>2.290924956078116</c:v>
                </c:pt>
                <c:pt idx="14">
                  <c:v>6.18146341043838</c:v>
                </c:pt>
                <c:pt idx="15">
                  <c:v>10.03631606150653</c:v>
                </c:pt>
                <c:pt idx="16">
                  <c:v>15.51778364912534</c:v>
                </c:pt>
                <c:pt idx="17">
                  <c:v>10.34890490710056</c:v>
                </c:pt>
                <c:pt idx="18">
                  <c:v>20.22562271129022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139976"/>
        <c:axId val="-2127191960"/>
      </c:barChart>
      <c:catAx>
        <c:axId val="-2137139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-2127191960"/>
        <c:crosses val="autoZero"/>
        <c:auto val="1"/>
        <c:lblAlgn val="ctr"/>
        <c:lblOffset val="100"/>
        <c:tickLblSkip val="1"/>
        <c:noMultiLvlLbl val="0"/>
      </c:catAx>
      <c:valAx>
        <c:axId val="-2127191960"/>
        <c:scaling>
          <c:orientation val="minMax"/>
          <c:max val="28.0"/>
          <c:min val="-4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FSOI</a:t>
                </a:r>
                <a:r>
                  <a:rPr lang="en-US" baseline="0"/>
                  <a:t> %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7139976"/>
        <c:crosses val="autoZero"/>
        <c:crossBetween val="between"/>
        <c:majorUnit val="4.0"/>
        <c:minorUnit val="4.0"/>
      </c:valAx>
    </c:plotArea>
    <c:legend>
      <c:legendPos val="t"/>
      <c:layout>
        <c:manualLayout>
          <c:xMode val="edge"/>
          <c:yMode val="edge"/>
          <c:x val="0.606707088211337"/>
          <c:y val="0.483606557377049"/>
          <c:w val="0.248046269824791"/>
          <c:h val="0.082307022073060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FSOI-Jo</c:v>
          </c:tx>
          <c:spPr>
            <a:solidFill>
              <a:srgbClr val="3366FF"/>
            </a:solidFill>
          </c:spPr>
          <c:invertIfNegative val="0"/>
          <c:cat>
            <c:strRef>
              <c:f>'FSOI Je new'!$L$22:$L$40</c:f>
              <c:strCache>
                <c:ptCount val="19"/>
                <c:pt idx="0">
                  <c:v>GBRAD</c:v>
                </c:pt>
                <c:pt idx="1">
                  <c:v>DROP</c:v>
                </c:pt>
                <c:pt idx="2">
                  <c:v>O3</c:v>
                </c:pt>
                <c:pt idx="3">
                  <c:v>HIRS</c:v>
                </c:pt>
                <c:pt idx="4">
                  <c:v>PILOT</c:v>
                </c:pt>
                <c:pt idx="5">
                  <c:v>DRIBU</c:v>
                </c:pt>
                <c:pt idx="6">
                  <c:v>SCAT</c:v>
                </c:pt>
                <c:pt idx="7">
                  <c:v>PROFILER</c:v>
                </c:pt>
                <c:pt idx="8">
                  <c:v>Geo-AMV</c:v>
                </c:pt>
                <c:pt idx="9">
                  <c:v>TEMP</c:v>
                </c:pt>
                <c:pt idx="10">
                  <c:v>GPS-RO</c:v>
                </c:pt>
                <c:pt idx="11">
                  <c:v>AIRS</c:v>
                </c:pt>
                <c:pt idx="12">
                  <c:v>SYNOP</c:v>
                </c:pt>
                <c:pt idx="13">
                  <c:v>Geo-Rad</c:v>
                </c:pt>
                <c:pt idx="14">
                  <c:v>ATMS</c:v>
                </c:pt>
                <c:pt idx="15">
                  <c:v>IASI</c:v>
                </c:pt>
                <c:pt idx="16">
                  <c:v>ALLSKY</c:v>
                </c:pt>
                <c:pt idx="17">
                  <c:v>Aircraft</c:v>
                </c:pt>
                <c:pt idx="18">
                  <c:v>AMSU-A</c:v>
                </c:pt>
              </c:strCache>
            </c:strRef>
          </c:cat>
          <c:val>
            <c:numRef>
              <c:f>'FSOI Jo new'!$X$2:$X$20</c:f>
              <c:numCache>
                <c:formatCode>General</c:formatCode>
                <c:ptCount val="19"/>
                <c:pt idx="0">
                  <c:v>0.169043131211696</c:v>
                </c:pt>
                <c:pt idx="1">
                  <c:v>0.00246287257081159</c:v>
                </c:pt>
                <c:pt idx="2">
                  <c:v>0.00490984825197699</c:v>
                </c:pt>
                <c:pt idx="3">
                  <c:v>0.0186522006200043</c:v>
                </c:pt>
                <c:pt idx="4">
                  <c:v>0.133191773940541</c:v>
                </c:pt>
                <c:pt idx="5">
                  <c:v>0.0949726303320214</c:v>
                </c:pt>
                <c:pt idx="6">
                  <c:v>0.0577541472121462</c:v>
                </c:pt>
                <c:pt idx="7">
                  <c:v>0.0945863500991674</c:v>
                </c:pt>
                <c:pt idx="8">
                  <c:v>0.046283627761784</c:v>
                </c:pt>
                <c:pt idx="9">
                  <c:v>0.132743943969715</c:v>
                </c:pt>
                <c:pt idx="10">
                  <c:v>0.0861928659556371</c:v>
                </c:pt>
                <c:pt idx="11">
                  <c:v>0.0615907333156168</c:v>
                </c:pt>
                <c:pt idx="12">
                  <c:v>0.18004175127433</c:v>
                </c:pt>
                <c:pt idx="13">
                  <c:v>0.047259055694744</c:v>
                </c:pt>
                <c:pt idx="14">
                  <c:v>0.119153946256106</c:v>
                </c:pt>
                <c:pt idx="15">
                  <c:v>0.0593862502206798</c:v>
                </c:pt>
                <c:pt idx="16">
                  <c:v>0.114587433848492</c:v>
                </c:pt>
                <c:pt idx="17">
                  <c:v>0.342345274304645</c:v>
                </c:pt>
                <c:pt idx="18">
                  <c:v>0.119153946256106</c:v>
                </c:pt>
              </c:numCache>
            </c:numRef>
          </c:val>
        </c:ser>
        <c:ser>
          <c:idx val="1"/>
          <c:order val="1"/>
          <c:tx>
            <c:v>FSOI-Je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'FSOI Je new'!$L$22:$L$40</c:f>
              <c:strCache>
                <c:ptCount val="19"/>
                <c:pt idx="0">
                  <c:v>GBRAD</c:v>
                </c:pt>
                <c:pt idx="1">
                  <c:v>DROP</c:v>
                </c:pt>
                <c:pt idx="2">
                  <c:v>O3</c:v>
                </c:pt>
                <c:pt idx="3">
                  <c:v>HIRS</c:v>
                </c:pt>
                <c:pt idx="4">
                  <c:v>PILOT</c:v>
                </c:pt>
                <c:pt idx="5">
                  <c:v>DRIBU</c:v>
                </c:pt>
                <c:pt idx="6">
                  <c:v>SCAT</c:v>
                </c:pt>
                <c:pt idx="7">
                  <c:v>PROFILER</c:v>
                </c:pt>
                <c:pt idx="8">
                  <c:v>Geo-AMV</c:v>
                </c:pt>
                <c:pt idx="9">
                  <c:v>TEMP</c:v>
                </c:pt>
                <c:pt idx="10">
                  <c:v>GPS-RO</c:v>
                </c:pt>
                <c:pt idx="11">
                  <c:v>AIRS</c:v>
                </c:pt>
                <c:pt idx="12">
                  <c:v>SYNOP</c:v>
                </c:pt>
                <c:pt idx="13">
                  <c:v>Geo-Rad</c:v>
                </c:pt>
                <c:pt idx="14">
                  <c:v>ATMS</c:v>
                </c:pt>
                <c:pt idx="15">
                  <c:v>IASI</c:v>
                </c:pt>
                <c:pt idx="16">
                  <c:v>ALLSKY</c:v>
                </c:pt>
                <c:pt idx="17">
                  <c:v>Aircraft</c:v>
                </c:pt>
                <c:pt idx="18">
                  <c:v>AMSU-A</c:v>
                </c:pt>
              </c:strCache>
            </c:strRef>
          </c:cat>
          <c:val>
            <c:numRef>
              <c:f>'FSOI Je new'!$Q$22:$Q$40</c:f>
              <c:numCache>
                <c:formatCode>General</c:formatCode>
                <c:ptCount val="19"/>
                <c:pt idx="0">
                  <c:v>0.0619320278468419</c:v>
                </c:pt>
                <c:pt idx="1">
                  <c:v>0.00494394423580073</c:v>
                </c:pt>
                <c:pt idx="2">
                  <c:v>0.0125223201229173</c:v>
                </c:pt>
                <c:pt idx="3">
                  <c:v>0.0618356752591618</c:v>
                </c:pt>
                <c:pt idx="4">
                  <c:v>0.203705729458508</c:v>
                </c:pt>
                <c:pt idx="5">
                  <c:v>0.45671927121457</c:v>
                </c:pt>
                <c:pt idx="6">
                  <c:v>0.468486528578335</c:v>
                </c:pt>
                <c:pt idx="7">
                  <c:v>0.0831654844514755</c:v>
                </c:pt>
                <c:pt idx="8">
                  <c:v>0.194683084278477</c:v>
                </c:pt>
                <c:pt idx="9">
                  <c:v>0.329578599223594</c:v>
                </c:pt>
                <c:pt idx="10">
                  <c:v>0.278165790826494</c:v>
                </c:pt>
                <c:pt idx="11">
                  <c:v>0.242579087857114</c:v>
                </c:pt>
                <c:pt idx="12">
                  <c:v>0.403317099350612</c:v>
                </c:pt>
                <c:pt idx="13">
                  <c:v>0.125306583561695</c:v>
                </c:pt>
                <c:pt idx="14">
                  <c:v>0.580438951256816</c:v>
                </c:pt>
                <c:pt idx="15">
                  <c:v>0.241372869125432</c:v>
                </c:pt>
                <c:pt idx="16">
                  <c:v>0.475250970326386</c:v>
                </c:pt>
                <c:pt idx="17">
                  <c:v>0.280550014714096</c:v>
                </c:pt>
                <c:pt idx="18">
                  <c:v>0.368392114291631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7895368"/>
        <c:axId val="2136532264"/>
      </c:barChart>
      <c:catAx>
        <c:axId val="20378953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36532264"/>
        <c:crosses val="autoZero"/>
        <c:auto val="1"/>
        <c:lblAlgn val="ctr"/>
        <c:lblOffset val="100"/>
        <c:tickLblSkip val="1"/>
        <c:noMultiLvlLbl val="0"/>
      </c:catAx>
      <c:valAx>
        <c:axId val="21365322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Variability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37895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FSOI-Jo</c:v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numRef>
              <c:f>'FSOI Jo new'!$B$990:$B$1038</c:f>
              <c:numCache>
                <c:formatCode>General</c:formatCode>
                <c:ptCount val="4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27.0</c:v>
                </c:pt>
                <c:pt idx="26">
                  <c:v>28.0</c:v>
                </c:pt>
                <c:pt idx="27">
                  <c:v>29.0</c:v>
                </c:pt>
                <c:pt idx="28">
                  <c:v>30.0</c:v>
                </c:pt>
                <c:pt idx="29">
                  <c:v>31.0</c:v>
                </c:pt>
                <c:pt idx="30">
                  <c:v>32.0</c:v>
                </c:pt>
                <c:pt idx="31">
                  <c:v>33.0</c:v>
                </c:pt>
                <c:pt idx="32">
                  <c:v>34.0</c:v>
                </c:pt>
                <c:pt idx="33">
                  <c:v>35.0</c:v>
                </c:pt>
                <c:pt idx="34">
                  <c:v>36.0</c:v>
                </c:pt>
                <c:pt idx="35">
                  <c:v>37.0</c:v>
                </c:pt>
                <c:pt idx="36">
                  <c:v>38.0</c:v>
                </c:pt>
                <c:pt idx="37">
                  <c:v>39.0</c:v>
                </c:pt>
                <c:pt idx="38">
                  <c:v>40.0</c:v>
                </c:pt>
                <c:pt idx="39">
                  <c:v>41.0</c:v>
                </c:pt>
                <c:pt idx="40">
                  <c:v>42.0</c:v>
                </c:pt>
                <c:pt idx="41">
                  <c:v>43.0</c:v>
                </c:pt>
                <c:pt idx="42">
                  <c:v>44.0</c:v>
                </c:pt>
                <c:pt idx="43">
                  <c:v>45.0</c:v>
                </c:pt>
                <c:pt idx="44">
                  <c:v>46.0</c:v>
                </c:pt>
                <c:pt idx="45">
                  <c:v>47.0</c:v>
                </c:pt>
                <c:pt idx="46">
                  <c:v>48.0</c:v>
                </c:pt>
                <c:pt idx="47">
                  <c:v>49.0</c:v>
                </c:pt>
                <c:pt idx="48">
                  <c:v>50.0</c:v>
                </c:pt>
              </c:numCache>
            </c:numRef>
          </c:cat>
          <c:val>
            <c:numRef>
              <c:f>'FSOI Jo new'!$G$990:$G$1038</c:f>
              <c:numCache>
                <c:formatCode>General</c:formatCode>
                <c:ptCount val="49"/>
                <c:pt idx="0">
                  <c:v>0.00642145390394025</c:v>
                </c:pt>
                <c:pt idx="1">
                  <c:v>-0.0424336616084701</c:v>
                </c:pt>
                <c:pt idx="2">
                  <c:v>0.64552967015421</c:v>
                </c:pt>
                <c:pt idx="3">
                  <c:v>0.876181352271416</c:v>
                </c:pt>
                <c:pt idx="4">
                  <c:v>0.646440822397337</c:v>
                </c:pt>
                <c:pt idx="5">
                  <c:v>0.469937616443087</c:v>
                </c:pt>
                <c:pt idx="6">
                  <c:v>0.938486810420458</c:v>
                </c:pt>
                <c:pt idx="7">
                  <c:v>1.471684425457767</c:v>
                </c:pt>
                <c:pt idx="8">
                  <c:v>5.71609190315406</c:v>
                </c:pt>
                <c:pt idx="9">
                  <c:v>7.06346912972812</c:v>
                </c:pt>
                <c:pt idx="10">
                  <c:v>8.057275897766984</c:v>
                </c:pt>
                <c:pt idx="11">
                  <c:v>7.014483849609541</c:v>
                </c:pt>
                <c:pt idx="12">
                  <c:v>5.554253909493946</c:v>
                </c:pt>
                <c:pt idx="13">
                  <c:v>4.808367327989642</c:v>
                </c:pt>
                <c:pt idx="14">
                  <c:v>5.310542378558585</c:v>
                </c:pt>
                <c:pt idx="15">
                  <c:v>5.292839992120702</c:v>
                </c:pt>
                <c:pt idx="16">
                  <c:v>4.818910661088673</c:v>
                </c:pt>
                <c:pt idx="17">
                  <c:v>4.90308377307276</c:v>
                </c:pt>
                <c:pt idx="18">
                  <c:v>3.553276807183698</c:v>
                </c:pt>
                <c:pt idx="19">
                  <c:v>2.894426958999017</c:v>
                </c:pt>
                <c:pt idx="20">
                  <c:v>2.387652759012381</c:v>
                </c:pt>
                <c:pt idx="21">
                  <c:v>1.964053742362592</c:v>
                </c:pt>
                <c:pt idx="22">
                  <c:v>1.867081110772683</c:v>
                </c:pt>
                <c:pt idx="23">
                  <c:v>1.726633500725017</c:v>
                </c:pt>
                <c:pt idx="24">
                  <c:v>1.741211936615043</c:v>
                </c:pt>
                <c:pt idx="25">
                  <c:v>1.946091026712381</c:v>
                </c:pt>
                <c:pt idx="26">
                  <c:v>1.750193294440149</c:v>
                </c:pt>
                <c:pt idx="27">
                  <c:v>1.436453205390203</c:v>
                </c:pt>
                <c:pt idx="28">
                  <c:v>1.698344392986037</c:v>
                </c:pt>
                <c:pt idx="29">
                  <c:v>1.666974722901248</c:v>
                </c:pt>
                <c:pt idx="30">
                  <c:v>1.396145565682362</c:v>
                </c:pt>
                <c:pt idx="31">
                  <c:v>1.625886095556441</c:v>
                </c:pt>
                <c:pt idx="32">
                  <c:v>1.221117558597936</c:v>
                </c:pt>
                <c:pt idx="33">
                  <c:v>1.053595710468792</c:v>
                </c:pt>
                <c:pt idx="34">
                  <c:v>0.823464686776231</c:v>
                </c:pt>
                <c:pt idx="35">
                  <c:v>1.44009781436271</c:v>
                </c:pt>
                <c:pt idx="36">
                  <c:v>1.40551741732595</c:v>
                </c:pt>
                <c:pt idx="37">
                  <c:v>0.929201735180976</c:v>
                </c:pt>
                <c:pt idx="38">
                  <c:v>0.648610232500019</c:v>
                </c:pt>
                <c:pt idx="39">
                  <c:v>0.61724056241523</c:v>
                </c:pt>
                <c:pt idx="40">
                  <c:v>0.32163674182371</c:v>
                </c:pt>
                <c:pt idx="41">
                  <c:v>0.171556950920134</c:v>
                </c:pt>
                <c:pt idx="42">
                  <c:v>0.010673497705198</c:v>
                </c:pt>
                <c:pt idx="43">
                  <c:v>-0.144959983061246</c:v>
                </c:pt>
                <c:pt idx="44">
                  <c:v>0.0287663779615702</c:v>
                </c:pt>
                <c:pt idx="45">
                  <c:v>0.141185209482578</c:v>
                </c:pt>
                <c:pt idx="46">
                  <c:v>0.0841297237820281</c:v>
                </c:pt>
                <c:pt idx="47">
                  <c:v>0.0333221391772035</c:v>
                </c:pt>
                <c:pt idx="48">
                  <c:v>0.00885119321894467</c:v>
                </c:pt>
              </c:numCache>
            </c:numRef>
          </c:val>
        </c:ser>
        <c:ser>
          <c:idx val="1"/>
          <c:order val="1"/>
          <c:tx>
            <c:v>FSOI-Je</c:v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numRef>
              <c:f>'FSOI Jo new'!$B$990:$B$1038</c:f>
              <c:numCache>
                <c:formatCode>General</c:formatCode>
                <c:ptCount val="4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27.0</c:v>
                </c:pt>
                <c:pt idx="26">
                  <c:v>28.0</c:v>
                </c:pt>
                <c:pt idx="27">
                  <c:v>29.0</c:v>
                </c:pt>
                <c:pt idx="28">
                  <c:v>30.0</c:v>
                </c:pt>
                <c:pt idx="29">
                  <c:v>31.0</c:v>
                </c:pt>
                <c:pt idx="30">
                  <c:v>32.0</c:v>
                </c:pt>
                <c:pt idx="31">
                  <c:v>33.0</c:v>
                </c:pt>
                <c:pt idx="32">
                  <c:v>34.0</c:v>
                </c:pt>
                <c:pt idx="33">
                  <c:v>35.0</c:v>
                </c:pt>
                <c:pt idx="34">
                  <c:v>36.0</c:v>
                </c:pt>
                <c:pt idx="35">
                  <c:v>37.0</c:v>
                </c:pt>
                <c:pt idx="36">
                  <c:v>38.0</c:v>
                </c:pt>
                <c:pt idx="37">
                  <c:v>39.0</c:v>
                </c:pt>
                <c:pt idx="38">
                  <c:v>40.0</c:v>
                </c:pt>
                <c:pt idx="39">
                  <c:v>41.0</c:v>
                </c:pt>
                <c:pt idx="40">
                  <c:v>42.0</c:v>
                </c:pt>
                <c:pt idx="41">
                  <c:v>43.0</c:v>
                </c:pt>
                <c:pt idx="42">
                  <c:v>44.0</c:v>
                </c:pt>
                <c:pt idx="43">
                  <c:v>45.0</c:v>
                </c:pt>
                <c:pt idx="44">
                  <c:v>46.0</c:v>
                </c:pt>
                <c:pt idx="45">
                  <c:v>47.0</c:v>
                </c:pt>
                <c:pt idx="46">
                  <c:v>48.0</c:v>
                </c:pt>
                <c:pt idx="47">
                  <c:v>49.0</c:v>
                </c:pt>
                <c:pt idx="48">
                  <c:v>50.0</c:v>
                </c:pt>
              </c:numCache>
            </c:numRef>
          </c:cat>
          <c:val>
            <c:numRef>
              <c:f>'FSOI Je new'!$G$990:$G$1038</c:f>
              <c:numCache>
                <c:formatCode>General</c:formatCode>
                <c:ptCount val="49"/>
                <c:pt idx="0">
                  <c:v>-0.0345725984676361</c:v>
                </c:pt>
                <c:pt idx="1">
                  <c:v>0.368774383654785</c:v>
                </c:pt>
                <c:pt idx="2">
                  <c:v>0.975567810605987</c:v>
                </c:pt>
                <c:pt idx="3">
                  <c:v>1.450808068003415</c:v>
                </c:pt>
                <c:pt idx="4">
                  <c:v>1.328828848794524</c:v>
                </c:pt>
                <c:pt idx="5">
                  <c:v>1.54122871014954</c:v>
                </c:pt>
                <c:pt idx="6">
                  <c:v>1.623139174211324</c:v>
                </c:pt>
                <c:pt idx="7">
                  <c:v>2.422032141878852</c:v>
                </c:pt>
                <c:pt idx="8">
                  <c:v>6.022812596127331</c:v>
                </c:pt>
                <c:pt idx="9">
                  <c:v>7.751974405639411</c:v>
                </c:pt>
                <c:pt idx="10">
                  <c:v>10.32355519781288</c:v>
                </c:pt>
                <c:pt idx="11">
                  <c:v>9.68591237530595</c:v>
                </c:pt>
                <c:pt idx="12">
                  <c:v>8.522145522272287</c:v>
                </c:pt>
                <c:pt idx="13">
                  <c:v>7.98130597547473</c:v>
                </c:pt>
                <c:pt idx="14">
                  <c:v>7.93698213128545</c:v>
                </c:pt>
                <c:pt idx="15">
                  <c:v>5.453783084425398</c:v>
                </c:pt>
                <c:pt idx="16">
                  <c:v>3.719036470545476</c:v>
                </c:pt>
                <c:pt idx="17">
                  <c:v>3.193798916902543</c:v>
                </c:pt>
                <c:pt idx="18">
                  <c:v>3.25230639123239</c:v>
                </c:pt>
                <c:pt idx="19">
                  <c:v>1.831727184966061</c:v>
                </c:pt>
                <c:pt idx="20">
                  <c:v>1.890589250049421</c:v>
                </c:pt>
                <c:pt idx="21">
                  <c:v>1.361273902741075</c:v>
                </c:pt>
                <c:pt idx="22">
                  <c:v>1.274310520441714</c:v>
                </c:pt>
                <c:pt idx="23">
                  <c:v>0.805807487361056</c:v>
                </c:pt>
                <c:pt idx="24">
                  <c:v>1.087441193339722</c:v>
                </c:pt>
                <c:pt idx="25">
                  <c:v>1.239117388155428</c:v>
                </c:pt>
                <c:pt idx="26">
                  <c:v>0.647571363605337</c:v>
                </c:pt>
                <c:pt idx="27">
                  <c:v>0.598549191931996</c:v>
                </c:pt>
                <c:pt idx="28">
                  <c:v>0.599435668815782</c:v>
                </c:pt>
                <c:pt idx="29">
                  <c:v>0.872559196710107</c:v>
                </c:pt>
                <c:pt idx="30">
                  <c:v>0.689590367896771</c:v>
                </c:pt>
                <c:pt idx="31">
                  <c:v>0.666187378164833</c:v>
                </c:pt>
                <c:pt idx="32">
                  <c:v>0.395811928610243</c:v>
                </c:pt>
                <c:pt idx="33">
                  <c:v>0.254064274892936</c:v>
                </c:pt>
                <c:pt idx="34">
                  <c:v>0.330567229963628</c:v>
                </c:pt>
                <c:pt idx="35">
                  <c:v>0.538357411522958</c:v>
                </c:pt>
                <c:pt idx="36">
                  <c:v>0.340318475685269</c:v>
                </c:pt>
                <c:pt idx="37">
                  <c:v>0.265322531317012</c:v>
                </c:pt>
                <c:pt idx="38">
                  <c:v>0.107440998314807</c:v>
                </c:pt>
                <c:pt idx="39">
                  <c:v>0.0905092898345036</c:v>
                </c:pt>
                <c:pt idx="40">
                  <c:v>0.0810239871779983</c:v>
                </c:pt>
                <c:pt idx="41">
                  <c:v>0.109036656705621</c:v>
                </c:pt>
                <c:pt idx="42">
                  <c:v>0.0671063001025654</c:v>
                </c:pt>
                <c:pt idx="43">
                  <c:v>0.0372320291189927</c:v>
                </c:pt>
                <c:pt idx="44">
                  <c:v>0.0426395381100845</c:v>
                </c:pt>
                <c:pt idx="45">
                  <c:v>0.0632944495022875</c:v>
                </c:pt>
                <c:pt idx="46">
                  <c:v>0.0950303219418099</c:v>
                </c:pt>
                <c:pt idx="47">
                  <c:v>0.0898001083274752</c:v>
                </c:pt>
                <c:pt idx="48">
                  <c:v>0.00859882577271973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2116104648"/>
        <c:axId val="-2136615464"/>
      </c:barChart>
      <c:catAx>
        <c:axId val="21161046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km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615464"/>
        <c:crossesAt val="0.0"/>
        <c:auto val="0"/>
        <c:lblAlgn val="ctr"/>
        <c:lblOffset val="100"/>
        <c:tickLblSkip val="1"/>
        <c:noMultiLvlLbl val="0"/>
      </c:catAx>
      <c:valAx>
        <c:axId val="-2136615464"/>
        <c:scaling>
          <c:orientation val="minMax"/>
          <c:max val="12.0"/>
          <c:min val="-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104648"/>
        <c:crossesAt val="1.0"/>
        <c:crossBetween val="between"/>
        <c:majorUnit val="1.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DFS-FSOI-Jo</c:v>
          </c:tx>
          <c:invertIfNegative val="0"/>
          <c:cat>
            <c:numRef>
              <c:f>'DFS new but ansens not 0'!$B$990:$B$1038</c:f>
              <c:numCache>
                <c:formatCode>General</c:formatCode>
                <c:ptCount val="4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27.0</c:v>
                </c:pt>
                <c:pt idx="26">
                  <c:v>28.0</c:v>
                </c:pt>
                <c:pt idx="27">
                  <c:v>29.0</c:v>
                </c:pt>
                <c:pt idx="28">
                  <c:v>30.0</c:v>
                </c:pt>
                <c:pt idx="29">
                  <c:v>31.0</c:v>
                </c:pt>
                <c:pt idx="30">
                  <c:v>32.0</c:v>
                </c:pt>
                <c:pt idx="31">
                  <c:v>33.0</c:v>
                </c:pt>
                <c:pt idx="32">
                  <c:v>34.0</c:v>
                </c:pt>
                <c:pt idx="33">
                  <c:v>35.0</c:v>
                </c:pt>
                <c:pt idx="34">
                  <c:v>36.0</c:v>
                </c:pt>
                <c:pt idx="35">
                  <c:v>37.0</c:v>
                </c:pt>
                <c:pt idx="36">
                  <c:v>38.0</c:v>
                </c:pt>
                <c:pt idx="37">
                  <c:v>39.0</c:v>
                </c:pt>
                <c:pt idx="38">
                  <c:v>40.0</c:v>
                </c:pt>
                <c:pt idx="39">
                  <c:v>41.0</c:v>
                </c:pt>
                <c:pt idx="40">
                  <c:v>42.0</c:v>
                </c:pt>
                <c:pt idx="41">
                  <c:v>43.0</c:v>
                </c:pt>
                <c:pt idx="42">
                  <c:v>44.0</c:v>
                </c:pt>
                <c:pt idx="43">
                  <c:v>45.0</c:v>
                </c:pt>
                <c:pt idx="44">
                  <c:v>46.0</c:v>
                </c:pt>
                <c:pt idx="45">
                  <c:v>47.0</c:v>
                </c:pt>
                <c:pt idx="46">
                  <c:v>48.0</c:v>
                </c:pt>
                <c:pt idx="47">
                  <c:v>49.0</c:v>
                </c:pt>
                <c:pt idx="48">
                  <c:v>50.0</c:v>
                </c:pt>
              </c:numCache>
            </c:numRef>
          </c:cat>
          <c:val>
            <c:numRef>
              <c:f>'DFS new but ansens not 0'!$H$990:$H$1038</c:f>
              <c:numCache>
                <c:formatCode>General</c:formatCode>
                <c:ptCount val="49"/>
                <c:pt idx="0">
                  <c:v>-2.105094049985176</c:v>
                </c:pt>
                <c:pt idx="1">
                  <c:v>-1.871552082009904</c:v>
                </c:pt>
                <c:pt idx="2">
                  <c:v>-1.637253487545854</c:v>
                </c:pt>
                <c:pt idx="3">
                  <c:v>-1.689869702562742</c:v>
                </c:pt>
                <c:pt idx="4">
                  <c:v>-1.805234792736772</c:v>
                </c:pt>
                <c:pt idx="5">
                  <c:v>-1.860519649828944</c:v>
                </c:pt>
                <c:pt idx="6">
                  <c:v>-1.806819618490292</c:v>
                </c:pt>
                <c:pt idx="7">
                  <c:v>-1.450622361874795</c:v>
                </c:pt>
                <c:pt idx="8">
                  <c:v>0.956952900733388</c:v>
                </c:pt>
                <c:pt idx="9">
                  <c:v>2.011966292511006</c:v>
                </c:pt>
                <c:pt idx="10">
                  <c:v>2.248003082962788</c:v>
                </c:pt>
                <c:pt idx="11">
                  <c:v>1.907449590236882</c:v>
                </c:pt>
                <c:pt idx="12">
                  <c:v>2.430851076189959</c:v>
                </c:pt>
                <c:pt idx="13">
                  <c:v>2.401628934231493</c:v>
                </c:pt>
                <c:pt idx="14">
                  <c:v>3.109698406857717</c:v>
                </c:pt>
                <c:pt idx="15">
                  <c:v>4.271978940442986</c:v>
                </c:pt>
                <c:pt idx="16">
                  <c:v>4.820502470759935</c:v>
                </c:pt>
                <c:pt idx="17">
                  <c:v>3.604153817273908</c:v>
                </c:pt>
                <c:pt idx="18">
                  <c:v>3.345162615101777</c:v>
                </c:pt>
                <c:pt idx="19">
                  <c:v>2.003602502405328</c:v>
                </c:pt>
                <c:pt idx="20">
                  <c:v>1.491151651174966</c:v>
                </c:pt>
                <c:pt idx="21">
                  <c:v>1.262885619256576</c:v>
                </c:pt>
                <c:pt idx="22">
                  <c:v>1.196476307842916</c:v>
                </c:pt>
                <c:pt idx="23">
                  <c:v>1.119648045185143</c:v>
                </c:pt>
                <c:pt idx="24">
                  <c:v>0.712204680978382</c:v>
                </c:pt>
                <c:pt idx="25">
                  <c:v>1.152878262597675</c:v>
                </c:pt>
                <c:pt idx="26">
                  <c:v>1.167039447556554</c:v>
                </c:pt>
                <c:pt idx="27">
                  <c:v>0.779871628312577</c:v>
                </c:pt>
                <c:pt idx="28">
                  <c:v>0.701356293078475</c:v>
                </c:pt>
                <c:pt idx="29">
                  <c:v>0.691458800630681</c:v>
                </c:pt>
                <c:pt idx="30">
                  <c:v>-0.292554397389207</c:v>
                </c:pt>
                <c:pt idx="31">
                  <c:v>-0.56889688539182</c:v>
                </c:pt>
                <c:pt idx="32">
                  <c:v>-1.119076814238256</c:v>
                </c:pt>
                <c:pt idx="33">
                  <c:v>-1.356749553854963</c:v>
                </c:pt>
                <c:pt idx="34">
                  <c:v>-1.536724411361235</c:v>
                </c:pt>
                <c:pt idx="35">
                  <c:v>-1.620709951615554</c:v>
                </c:pt>
                <c:pt idx="36">
                  <c:v>-1.796001904637228</c:v>
                </c:pt>
                <c:pt idx="37">
                  <c:v>-1.877155207899771</c:v>
                </c:pt>
                <c:pt idx="38">
                  <c:v>-1.942552275767633</c:v>
                </c:pt>
                <c:pt idx="39">
                  <c:v>-1.973972724416467</c:v>
                </c:pt>
                <c:pt idx="40">
                  <c:v>-2.026967252677744</c:v>
                </c:pt>
                <c:pt idx="41">
                  <c:v>-2.047539313426672</c:v>
                </c:pt>
                <c:pt idx="42">
                  <c:v>-2.06573924788646</c:v>
                </c:pt>
                <c:pt idx="43">
                  <c:v>-2.075401572641795</c:v>
                </c:pt>
                <c:pt idx="44">
                  <c:v>-2.090840842885771</c:v>
                </c:pt>
                <c:pt idx="45">
                  <c:v>-2.097670930649331</c:v>
                </c:pt>
                <c:pt idx="46">
                  <c:v>-2.10251743005042</c:v>
                </c:pt>
                <c:pt idx="47">
                  <c:v>-2.104695287376226</c:v>
                </c:pt>
                <c:pt idx="48">
                  <c:v>-2.112292226310843</c:v>
                </c:pt>
              </c:numCache>
            </c:numRef>
          </c:val>
        </c:ser>
        <c:ser>
          <c:idx val="1"/>
          <c:order val="1"/>
          <c:tx>
            <c:v>DFS-FSOI-Je</c:v>
          </c:tx>
          <c:invertIfNegative val="0"/>
          <c:cat>
            <c:numRef>
              <c:f>'DFS new but ansens not 0'!$B$990:$B$1038</c:f>
              <c:numCache>
                <c:formatCode>General</c:formatCode>
                <c:ptCount val="4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27.0</c:v>
                </c:pt>
                <c:pt idx="26">
                  <c:v>28.0</c:v>
                </c:pt>
                <c:pt idx="27">
                  <c:v>29.0</c:v>
                </c:pt>
                <c:pt idx="28">
                  <c:v>30.0</c:v>
                </c:pt>
                <c:pt idx="29">
                  <c:v>31.0</c:v>
                </c:pt>
                <c:pt idx="30">
                  <c:v>32.0</c:v>
                </c:pt>
                <c:pt idx="31">
                  <c:v>33.0</c:v>
                </c:pt>
                <c:pt idx="32">
                  <c:v>34.0</c:v>
                </c:pt>
                <c:pt idx="33">
                  <c:v>35.0</c:v>
                </c:pt>
                <c:pt idx="34">
                  <c:v>36.0</c:v>
                </c:pt>
                <c:pt idx="35">
                  <c:v>37.0</c:v>
                </c:pt>
                <c:pt idx="36">
                  <c:v>38.0</c:v>
                </c:pt>
                <c:pt idx="37">
                  <c:v>39.0</c:v>
                </c:pt>
                <c:pt idx="38">
                  <c:v>40.0</c:v>
                </c:pt>
                <c:pt idx="39">
                  <c:v>41.0</c:v>
                </c:pt>
                <c:pt idx="40">
                  <c:v>42.0</c:v>
                </c:pt>
                <c:pt idx="41">
                  <c:v>43.0</c:v>
                </c:pt>
                <c:pt idx="42">
                  <c:v>44.0</c:v>
                </c:pt>
                <c:pt idx="43">
                  <c:v>45.0</c:v>
                </c:pt>
                <c:pt idx="44">
                  <c:v>46.0</c:v>
                </c:pt>
                <c:pt idx="45">
                  <c:v>47.0</c:v>
                </c:pt>
                <c:pt idx="46">
                  <c:v>48.0</c:v>
                </c:pt>
                <c:pt idx="47">
                  <c:v>49.0</c:v>
                </c:pt>
                <c:pt idx="48">
                  <c:v>50.0</c:v>
                </c:pt>
              </c:numCache>
            </c:numRef>
          </c:cat>
          <c:val>
            <c:numRef>
              <c:f>'DFS new but ansens not 0'!$I$990:$I$1038</c:f>
              <c:numCache>
                <c:formatCode>General</c:formatCode>
                <c:ptCount val="49"/>
                <c:pt idx="0">
                  <c:v>-0.134494164698471</c:v>
                </c:pt>
                <c:pt idx="1">
                  <c:v>0.170047414813123</c:v>
                </c:pt>
                <c:pt idx="2">
                  <c:v>0.429456161477942</c:v>
                </c:pt>
                <c:pt idx="3">
                  <c:v>0.373034052312156</c:v>
                </c:pt>
                <c:pt idx="4">
                  <c:v>0.270442767787299</c:v>
                </c:pt>
                <c:pt idx="5">
                  <c:v>0.179330010603786</c:v>
                </c:pt>
                <c:pt idx="6">
                  <c:v>0.263958400140945</c:v>
                </c:pt>
                <c:pt idx="7">
                  <c:v>0.611668950263499</c:v>
                </c:pt>
                <c:pt idx="8">
                  <c:v>2.997196274353934</c:v>
                </c:pt>
                <c:pt idx="9">
                  <c:v>4.095124403603599</c:v>
                </c:pt>
                <c:pt idx="10">
                  <c:v>4.171969828448065</c:v>
                </c:pt>
                <c:pt idx="11">
                  <c:v>3.579396149609561</c:v>
                </c:pt>
                <c:pt idx="12">
                  <c:v>4.359848601297341</c:v>
                </c:pt>
                <c:pt idx="13">
                  <c:v>4.460901778596524</c:v>
                </c:pt>
                <c:pt idx="14">
                  <c:v>5.124656644638462</c:v>
                </c:pt>
                <c:pt idx="15">
                  <c:v>6.316640650949034</c:v>
                </c:pt>
                <c:pt idx="16">
                  <c:v>6.893117817600983</c:v>
                </c:pt>
                <c:pt idx="17">
                  <c:v>5.658964578843679</c:v>
                </c:pt>
                <c:pt idx="18">
                  <c:v>5.389911817427337</c:v>
                </c:pt>
                <c:pt idx="19">
                  <c:v>3.94524259543261</c:v>
                </c:pt>
                <c:pt idx="20">
                  <c:v>3.495567124704169</c:v>
                </c:pt>
                <c:pt idx="21">
                  <c:v>3.248796572958384</c:v>
                </c:pt>
                <c:pt idx="22">
                  <c:v>3.236807173282977</c:v>
                </c:pt>
                <c:pt idx="23">
                  <c:v>3.198387819392235</c:v>
                </c:pt>
                <c:pt idx="24">
                  <c:v>2.763559515677317</c:v>
                </c:pt>
                <c:pt idx="25">
                  <c:v>3.223393805770368</c:v>
                </c:pt>
                <c:pt idx="26">
                  <c:v>3.21957542181894</c:v>
                </c:pt>
                <c:pt idx="27">
                  <c:v>2.820639952850212</c:v>
                </c:pt>
                <c:pt idx="28">
                  <c:v>2.765484933426582</c:v>
                </c:pt>
                <c:pt idx="29">
                  <c:v>2.743163602607677</c:v>
                </c:pt>
                <c:pt idx="30">
                  <c:v>1.77091805431254</c:v>
                </c:pt>
                <c:pt idx="31">
                  <c:v>1.502843543254081</c:v>
                </c:pt>
                <c:pt idx="32">
                  <c:v>0.934334078219279</c:v>
                </c:pt>
                <c:pt idx="33">
                  <c:v>0.693467887190279</c:v>
                </c:pt>
                <c:pt idx="34">
                  <c:v>0.482258450117197</c:v>
                </c:pt>
                <c:pt idx="35">
                  <c:v>0.424170488439281</c:v>
                </c:pt>
                <c:pt idx="36">
                  <c:v>0.261083644239931</c:v>
                </c:pt>
                <c:pt idx="37">
                  <c:v>0.142790063593324</c:v>
                </c:pt>
                <c:pt idx="38">
                  <c:v>0.106921484811732</c:v>
                </c:pt>
                <c:pt idx="39">
                  <c:v>0.0432603006716668</c:v>
                </c:pt>
                <c:pt idx="40">
                  <c:v>0.00461443081082897</c:v>
                </c:pt>
                <c:pt idx="41">
                  <c:v>0.000315848491668491</c:v>
                </c:pt>
                <c:pt idx="42">
                  <c:v>-0.0465376568592398</c:v>
                </c:pt>
                <c:pt idx="43">
                  <c:v>-0.0422887823117107</c:v>
                </c:pt>
                <c:pt idx="44">
                  <c:v>-0.0355926222184235</c:v>
                </c:pt>
                <c:pt idx="45">
                  <c:v>-0.14680045066323</c:v>
                </c:pt>
                <c:pt idx="46">
                  <c:v>-0.0616616136932701</c:v>
                </c:pt>
                <c:pt idx="47">
                  <c:v>-0.241579102363545</c:v>
                </c:pt>
                <c:pt idx="48">
                  <c:v>-0.180494962978987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240760"/>
        <c:axId val="2082162472"/>
      </c:barChart>
      <c:catAx>
        <c:axId val="-2138240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2162472"/>
        <c:crosses val="autoZero"/>
        <c:auto val="1"/>
        <c:lblAlgn val="ctr"/>
        <c:lblOffset val="100"/>
        <c:tickLblSkip val="4"/>
        <c:noMultiLvlLbl val="0"/>
      </c:catAx>
      <c:valAx>
        <c:axId val="2082162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8240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0911144"/>
        <c:axId val="2119951592"/>
      </c:barChart>
      <c:catAx>
        <c:axId val="-2130911144"/>
        <c:scaling>
          <c:orientation val="minMax"/>
        </c:scaling>
        <c:delete val="0"/>
        <c:axPos val="l"/>
        <c:majorTickMark val="none"/>
        <c:minorTickMark val="none"/>
        <c:tickLblPos val="nextTo"/>
        <c:crossAx val="2119951592"/>
        <c:crosses val="autoZero"/>
        <c:auto val="1"/>
        <c:lblAlgn val="ctr"/>
        <c:lblOffset val="100"/>
        <c:tickLblSkip val="1"/>
        <c:noMultiLvlLbl val="0"/>
      </c:catAx>
      <c:valAx>
        <c:axId val="21199515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FSOI-Je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09111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79833770778653"/>
          <c:y val="0.0601851851851852"/>
          <c:w val="0.882016622922135"/>
          <c:h val="0.749616141732283"/>
        </c:manualLayout>
      </c:layout>
      <c:barChart>
        <c:barDir val="col"/>
        <c:grouping val="clustered"/>
        <c:varyColors val="0"/>
        <c:ser>
          <c:idx val="0"/>
          <c:order val="0"/>
          <c:tx>
            <c:v>DFS-FSOI-Jo</c:v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'DFS new but ansens not 0'!$A$445:$A$454</c:f>
              <c:numCache>
                <c:formatCode>General</c:formatCode>
                <c:ptCount val="10"/>
                <c:pt idx="0">
                  <c:v>5.0</c:v>
                </c:pt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  <c:pt idx="8">
                  <c:v>13.0</c:v>
                </c:pt>
                <c:pt idx="9">
                  <c:v>14.0</c:v>
                </c:pt>
              </c:numCache>
            </c:numRef>
          </c:cat>
          <c:val>
            <c:numRef>
              <c:f>'DFS new but ansens not 0'!$I$445:$I$454</c:f>
              <c:numCache>
                <c:formatCode>General</c:formatCode>
                <c:ptCount val="10"/>
                <c:pt idx="0">
                  <c:v>-1.996993565053399</c:v>
                </c:pt>
                <c:pt idx="1">
                  <c:v>1.035149988390505</c:v>
                </c:pt>
                <c:pt idx="2">
                  <c:v>-2.348097841088382</c:v>
                </c:pt>
                <c:pt idx="3">
                  <c:v>-0.167951982529091</c:v>
                </c:pt>
                <c:pt idx="4">
                  <c:v>11.5065587188284</c:v>
                </c:pt>
                <c:pt idx="5">
                  <c:v>7.255111058701404</c:v>
                </c:pt>
                <c:pt idx="6">
                  <c:v>2.265167942907833</c:v>
                </c:pt>
                <c:pt idx="7">
                  <c:v>2.642947871003624</c:v>
                </c:pt>
                <c:pt idx="8">
                  <c:v>0.0904517968494298</c:v>
                </c:pt>
                <c:pt idx="9">
                  <c:v>-2.123957815952632</c:v>
                </c:pt>
              </c:numCache>
            </c:numRef>
          </c:val>
        </c:ser>
        <c:ser>
          <c:idx val="1"/>
          <c:order val="1"/>
          <c:tx>
            <c:v>DFS-FSOI-Je</c:v>
          </c:tx>
          <c:invertIfNegative val="0"/>
          <c:cat>
            <c:numRef>
              <c:f>'DFS new but ansens not 0'!$A$445:$A$454</c:f>
              <c:numCache>
                <c:formatCode>General</c:formatCode>
                <c:ptCount val="10"/>
                <c:pt idx="0">
                  <c:v>5.0</c:v>
                </c:pt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  <c:pt idx="8">
                  <c:v>13.0</c:v>
                </c:pt>
                <c:pt idx="9">
                  <c:v>14.0</c:v>
                </c:pt>
              </c:numCache>
            </c:numRef>
          </c:cat>
          <c:val>
            <c:numRef>
              <c:f>'DFS new but ansens not 0'!$J$445:$J$454</c:f>
              <c:numCache>
                <c:formatCode>General</c:formatCode>
                <c:ptCount val="10"/>
                <c:pt idx="0">
                  <c:v>-14.11885547671394</c:v>
                </c:pt>
                <c:pt idx="1">
                  <c:v>-17.57136993472464</c:v>
                </c:pt>
                <c:pt idx="2">
                  <c:v>-12.24426867296606</c:v>
                </c:pt>
                <c:pt idx="3">
                  <c:v>-17.86384252724267</c:v>
                </c:pt>
                <c:pt idx="4">
                  <c:v>4.30476547231326</c:v>
                </c:pt>
                <c:pt idx="5">
                  <c:v>8.557098389362494</c:v>
                </c:pt>
                <c:pt idx="6">
                  <c:v>6.37554061805817</c:v>
                </c:pt>
                <c:pt idx="7">
                  <c:v>6.858124327773095</c:v>
                </c:pt>
                <c:pt idx="8">
                  <c:v>3.344268461455134</c:v>
                </c:pt>
                <c:pt idx="9">
                  <c:v>0.486861165276844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81254552"/>
        <c:axId val="-2135224968"/>
      </c:barChart>
      <c:catAx>
        <c:axId val="208125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35224968"/>
        <c:crosses val="autoZero"/>
        <c:auto val="1"/>
        <c:lblAlgn val="ctr"/>
        <c:lblOffset val="100"/>
        <c:noMultiLvlLbl val="0"/>
      </c:catAx>
      <c:valAx>
        <c:axId val="-2135224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081254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546E6-DA57-8A4F-8919-0F35F5745CA5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35678-A2B3-CC44-9543-E99F6709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05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2E305-70CC-3C41-9331-9C8DBA2E69F3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47581-C983-5845-9AB0-4565C0BB4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3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47581-C983-5845-9AB0-4565C0BB47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8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47581-C983-5845-9AB0-4565C0BB47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8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4516808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smtClean="0"/>
              <a:t>WMO Observation Impact Workshop    May 2016 Shanghai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27-28 October 2015            </a:t>
            </a:r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WMO Observation Impact Workshop    May 2016 Shanghai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727"/>
            <a:ext cx="9144000" cy="389230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Forecast Sensitivity Observation Impact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with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Observation-Based Objective function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Carla Cardinali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200" dirty="0" smtClean="0"/>
              <a:t>many thanks to Gabor </a:t>
            </a:r>
            <a:r>
              <a:rPr lang="en-US" sz="2200" dirty="0" err="1" smtClean="0"/>
              <a:t>Radnoti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5110666" cy="365125"/>
          </a:xfrm>
        </p:spPr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6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34699" r="3417" b="6988"/>
          <a:stretch/>
        </p:blipFill>
        <p:spPr>
          <a:xfrm>
            <a:off x="4175894" y="3733725"/>
            <a:ext cx="4994083" cy="29477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35032" r="3235" b="7681"/>
          <a:stretch/>
        </p:blipFill>
        <p:spPr>
          <a:xfrm>
            <a:off x="4113061" y="496458"/>
            <a:ext cx="4981778" cy="28632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5124" r="4077" b="7321"/>
          <a:stretch/>
        </p:blipFill>
        <p:spPr>
          <a:xfrm>
            <a:off x="70162" y="2853030"/>
            <a:ext cx="4165020" cy="24215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2583" y="103917"/>
            <a:ext cx="3058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Observation Impact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0651" y="518254"/>
            <a:ext cx="198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24 </a:t>
            </a:r>
            <a:r>
              <a:rPr lang="en-US" dirty="0"/>
              <a:t>h</a:t>
            </a:r>
            <a:r>
              <a:rPr lang="en-US" dirty="0" smtClean="0"/>
              <a:t> forecast error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0709" y="103915"/>
            <a:ext cx="325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verified against analysis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68918" y="3380569"/>
            <a:ext cx="372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verified against observations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0651" y="1917137"/>
            <a:ext cx="3697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AMSU-A Channel 14 Stratosphere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309715" y="75446"/>
            <a:ext cx="88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FSOI-Je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199" y="5362379"/>
            <a:ext cx="308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≤  Observation Influence  ≤  1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60993" y="5773470"/>
            <a:ext cx="115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DFS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10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36194" y="3389037"/>
            <a:ext cx="88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FSOI-Jo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51369" y="887586"/>
            <a:ext cx="153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 </a:t>
            </a:r>
            <a:r>
              <a:rPr lang="en-US" b="1" dirty="0" err="1" smtClean="0">
                <a:solidFill>
                  <a:srgbClr val="FF0000"/>
                </a:solidFill>
              </a:rPr>
              <a:t>FcE</a:t>
            </a:r>
            <a:r>
              <a:rPr lang="en-US" b="1" dirty="0" smtClean="0">
                <a:solidFill>
                  <a:srgbClr val="FF0000"/>
                </a:solidFill>
              </a:rPr>
              <a:t> increase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- </a:t>
            </a:r>
            <a:r>
              <a:rPr lang="en-US" b="1" dirty="0" err="1" smtClean="0">
                <a:solidFill>
                  <a:srgbClr val="0000FF"/>
                </a:solidFill>
              </a:rPr>
              <a:t>FcE</a:t>
            </a:r>
            <a:r>
              <a:rPr lang="en-US" b="1" dirty="0" smtClean="0">
                <a:solidFill>
                  <a:srgbClr val="0000FF"/>
                </a:solidFill>
              </a:rPr>
              <a:t> decrease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2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199" y="854619"/>
            <a:ext cx="856129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new objective function provides a verification field independent from the model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disentangle degradation due to model bias with degradation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ue to observation quality</a:t>
            </a:r>
          </a:p>
          <a:p>
            <a:pPr lvl="2"/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objective function </a:t>
            </a:r>
            <a:r>
              <a:rPr lang="en-US" dirty="0" smtClean="0"/>
              <a:t>weights are the observations accuracies which are different from the energy weights: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Larger in the stratosphere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Smaller in the troposphere</a:t>
            </a:r>
          </a:p>
          <a:p>
            <a:r>
              <a:rPr lang="en-US" dirty="0"/>
              <a:t> </a:t>
            </a:r>
            <a:r>
              <a:rPr lang="en-US" dirty="0" smtClean="0"/>
              <a:t>     FSOI-Jo shows  larger observation impact than FSOI-Je impact </a:t>
            </a:r>
          </a:p>
          <a:p>
            <a:r>
              <a:rPr lang="en-US" dirty="0" smtClean="0"/>
              <a:t>      in the stratosphere and  smaller in the troposphere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FSOI-Jo (10%)  correlates better </a:t>
            </a:r>
            <a:r>
              <a:rPr lang="en-US" dirty="0"/>
              <a:t>than FSOI-</a:t>
            </a:r>
            <a:r>
              <a:rPr lang="en-US" dirty="0" smtClean="0"/>
              <a:t>Je with DFS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61% of the  observations contribute </a:t>
            </a:r>
            <a:r>
              <a:rPr lang="en-US" dirty="0"/>
              <a:t>to decrease the forecast error </a:t>
            </a:r>
            <a:r>
              <a:rPr lang="en-US" dirty="0" smtClean="0"/>
              <a:t> to be compared with 51%  for FSOI-Je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79146" y="359026"/>
            <a:ext cx="155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Conclusion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1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33882" y="1893454"/>
            <a:ext cx="7680570" cy="1200329"/>
            <a:chOff x="457199" y="1764007"/>
            <a:chExt cx="7680570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457199" y="1764007"/>
              <a:ext cx="7680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pPr marL="285750" indent="-285750">
                <a:buFont typeface="Wingdings" charset="2"/>
                <a:buChar char="§"/>
              </a:pPr>
              <a:r>
                <a:rPr lang="en-US" dirty="0" smtClean="0"/>
                <a:t>FSOI-Jo: new objective function which verify </a:t>
              </a:r>
            </a:p>
            <a:p>
              <a:r>
                <a:rPr lang="en-US" dirty="0" smtClean="0"/>
                <a:t>      24h forecast against observations</a:t>
              </a:r>
            </a:p>
            <a:p>
              <a:pPr marL="285750" indent="-285750">
                <a:buFontTx/>
                <a:buChar char="-"/>
              </a:pPr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7652" t="41855" r="38502" b="3846"/>
            <a:stretch/>
          </p:blipFill>
          <p:spPr>
            <a:xfrm>
              <a:off x="5260743" y="2061325"/>
              <a:ext cx="1837593" cy="70338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33882" y="1022966"/>
            <a:ext cx="695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Operational FSOI </a:t>
            </a:r>
            <a:r>
              <a:rPr lang="en-US" dirty="0" smtClean="0">
                <a:sym typeface="Wingdings"/>
              </a:rPr>
              <a:t> FSOI-J</a:t>
            </a:r>
            <a:r>
              <a:rPr lang="en-US" baseline="-25000" dirty="0" smtClean="0">
                <a:sym typeface="Wingdings"/>
              </a:rPr>
              <a:t>E</a:t>
            </a:r>
            <a:endParaRPr lang="en-US" baseline="-25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79146" y="517769"/>
            <a:ext cx="1109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Outline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992" y="2984114"/>
            <a:ext cx="69576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Observation Impact comparison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Observation type </a:t>
            </a:r>
            <a:r>
              <a:rPr lang="en-US" dirty="0"/>
              <a:t>t</a:t>
            </a:r>
            <a:r>
              <a:rPr lang="en-US" dirty="0" smtClean="0"/>
              <a:t>otal impact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Impact distribution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Impact variability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AMSU-A and GPS-RO</a:t>
            </a:r>
          </a:p>
          <a:p>
            <a:pPr marL="742950" lvl="1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Conclusion </a:t>
            </a:r>
          </a:p>
          <a:p>
            <a:pPr marL="742950" lvl="1" indent="-285750">
              <a:buFont typeface="Wingdings" charset="2"/>
              <a:buChar char="Ø"/>
            </a:pPr>
            <a:endParaRPr lang="en-US" dirty="0" smtClean="0"/>
          </a:p>
          <a:p>
            <a:pPr marL="742950" lvl="1" indent="-285750">
              <a:buFont typeface="Wingdings" charset="2"/>
              <a:buChar char="Ø"/>
            </a:pPr>
            <a:endParaRPr lang="en-US" baseline="-25000" dirty="0"/>
          </a:p>
          <a:p>
            <a:pPr marL="742950" lvl="1" indent="-285750">
              <a:buFont typeface="Wingdings" charset="2"/>
              <a:buChar char="Ø"/>
            </a:pP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57749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69" y="1285363"/>
            <a:ext cx="5688632" cy="321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5" b="50026"/>
          <a:stretch/>
        </p:blipFill>
        <p:spPr bwMode="auto">
          <a:xfrm>
            <a:off x="1114461" y="4614747"/>
            <a:ext cx="6843070" cy="113436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A064-D63F-449C-86EB-9DBFF7928F41}" type="slidenum">
              <a:rPr lang="en-GB" smtClean="0"/>
              <a:t>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57200" y="11663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Forecast Sensitivity Observation Impact FSOI-Je</a:t>
            </a:r>
          </a:p>
          <a:p>
            <a:pPr algn="ctr"/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Operational configuration</a:t>
            </a:r>
            <a:endParaRPr lang="en-GB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3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0" y="1673225"/>
            <a:ext cx="86772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8" t="60523" r="24602" b="3743"/>
          <a:stretch/>
        </p:blipFill>
        <p:spPr bwMode="auto">
          <a:xfrm>
            <a:off x="4262072" y="2092676"/>
            <a:ext cx="3207795" cy="996706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A064-D63F-449C-86EB-9DBFF7928F41}" type="slidenum">
              <a:rPr lang="en-GB" smtClean="0"/>
              <a:t>4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7200" y="7999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Forecast Sensitivity Observation Impact FSOI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Observation-based  objective function</a:t>
            </a:r>
            <a:endParaRPr lang="en-GB" sz="2000" dirty="0">
              <a:solidFill>
                <a:srgbClr val="0000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23447" r="30007" b="62122"/>
          <a:stretch/>
        </p:blipFill>
        <p:spPr bwMode="auto">
          <a:xfrm>
            <a:off x="1371600" y="999538"/>
            <a:ext cx="2625657" cy="46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904508" y="953009"/>
            <a:ext cx="2135636" cy="608196"/>
            <a:chOff x="5038840" y="916376"/>
            <a:chExt cx="2135636" cy="608196"/>
          </a:xfrm>
        </p:grpSpPr>
        <p:grpSp>
          <p:nvGrpSpPr>
            <p:cNvPr id="18" name="Group 17"/>
            <p:cNvGrpSpPr/>
            <p:nvPr/>
          </p:nvGrpSpPr>
          <p:grpSpPr>
            <a:xfrm>
              <a:off x="5479311" y="916376"/>
              <a:ext cx="1695165" cy="608196"/>
              <a:chOff x="3867327" y="830899"/>
              <a:chExt cx="1695165" cy="60819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981322" y="830899"/>
                <a:ext cx="508817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err="1" smtClean="0"/>
                  <a:t>J</a:t>
                </a:r>
                <a:r>
                  <a:rPr lang="en-US" sz="2400" baseline="-25000" dirty="0" err="1" smtClean="0"/>
                  <a:t>o</a:t>
                </a:r>
                <a:r>
                  <a:rPr lang="en-US" sz="2400" i="1" baseline="30000" dirty="0" err="1"/>
                  <a:t>f</a:t>
                </a:r>
                <a:endParaRPr lang="en-US" sz="2400" i="1" baseline="30000" dirty="0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867327" y="864317"/>
                <a:ext cx="1492767" cy="504679"/>
                <a:chOff x="2048816" y="787884"/>
                <a:chExt cx="1492767" cy="504679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751" t="23447" r="30007" b="60858"/>
                <a:stretch/>
              </p:blipFill>
              <p:spPr bwMode="auto">
                <a:xfrm>
                  <a:off x="2048816" y="787884"/>
                  <a:ext cx="1492767" cy="5046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2727094" y="827371"/>
                  <a:ext cx="441146" cy="400110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R</a:t>
                  </a:r>
                  <a:r>
                    <a:rPr lang="en-US" sz="1600" baseline="30000" dirty="0" smtClean="0"/>
                    <a:t>-1</a:t>
                  </a:r>
                  <a:endParaRPr lang="en-US" sz="1600" baseline="300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461276" y="797157"/>
                  <a:ext cx="2658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o</a:t>
                  </a:r>
                  <a:endParaRPr lang="en-US" sz="12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958234" y="851830"/>
                <a:ext cx="604258" cy="587265"/>
                <a:chOff x="5605470" y="851830"/>
                <a:chExt cx="604258" cy="587265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371" t="23446" r="30007" b="58290"/>
                <a:stretch/>
              </p:blipFill>
              <p:spPr bwMode="auto">
                <a:xfrm>
                  <a:off x="5605470" y="851830"/>
                  <a:ext cx="604258" cy="587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5605616" y="876291"/>
                  <a:ext cx="2658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o</a:t>
                  </a:r>
                  <a:endParaRPr lang="en-US" sz="1200" dirty="0"/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5038840" y="934417"/>
              <a:ext cx="508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J</a:t>
              </a:r>
              <a:r>
                <a:rPr lang="en-US" sz="2400" i="1" baseline="-25000" dirty="0" err="1" smtClean="0"/>
                <a:t>o</a:t>
              </a:r>
              <a:r>
                <a:rPr lang="en-US" sz="2400" i="1" baseline="30000" dirty="0" err="1" smtClean="0"/>
                <a:t>f</a:t>
              </a:r>
              <a:endParaRPr lang="en-US" sz="2400" i="1" baseline="30000" dirty="0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4103351" y="1272699"/>
            <a:ext cx="5373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4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570731"/>
              </p:ext>
            </p:extLst>
          </p:nvPr>
        </p:nvGraphicFramePr>
        <p:xfrm>
          <a:off x="141111" y="11300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876979"/>
              </p:ext>
            </p:extLst>
          </p:nvPr>
        </p:nvGraphicFramePr>
        <p:xfrm>
          <a:off x="4473222" y="10402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119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Forecast Sensitivity Observation Impact FSOI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64018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Operational configuration                                </a:t>
            </a:r>
            <a:r>
              <a:rPr lang="en-GB" sz="2000" dirty="0" smtClean="0">
                <a:solidFill>
                  <a:srgbClr val="008000"/>
                </a:solidFill>
              </a:rPr>
              <a:t>New configuration</a:t>
            </a:r>
            <a:endParaRPr lang="en-GB" sz="2000" dirty="0">
              <a:solidFill>
                <a:srgbClr val="008000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481451"/>
              </p:ext>
            </p:extLst>
          </p:nvPr>
        </p:nvGraphicFramePr>
        <p:xfrm>
          <a:off x="2067560" y="3399914"/>
          <a:ext cx="5180928" cy="321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6761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19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Forecast Sensitivity Observation Impact FSOI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220" t="14683" r="2151" b="432"/>
          <a:stretch/>
        </p:blipFill>
        <p:spPr>
          <a:xfrm>
            <a:off x="195395" y="1264423"/>
            <a:ext cx="4384235" cy="23391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519" t="15114" r="2384" b="3150"/>
          <a:stretch/>
        </p:blipFill>
        <p:spPr>
          <a:xfrm>
            <a:off x="4555212" y="1276635"/>
            <a:ext cx="4359810" cy="2252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5213" y="1896019"/>
            <a:ext cx="400110" cy="64376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FSOI-Jo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519830"/>
              </p:ext>
            </p:extLst>
          </p:nvPr>
        </p:nvGraphicFramePr>
        <p:xfrm>
          <a:off x="2466288" y="3748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55704" y="1941704"/>
            <a:ext cx="400110" cy="63366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</a:rPr>
              <a:t>FSOI-Je</a:t>
            </a:r>
            <a:endParaRPr lang="en-US" sz="1400" b="1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7252" y="946270"/>
            <a:ext cx="584648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400" b="1" i="1" dirty="0" err="1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sz="1400" b="1" baseline="-25000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endParaRPr lang="en-US" sz="1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185" y="956646"/>
            <a:ext cx="584648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400" b="1" i="1" dirty="0" err="1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sz="1400" b="1" baseline="-25000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endParaRPr lang="en-US" sz="1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44406" y="2900113"/>
            <a:ext cx="8425163" cy="1830558"/>
            <a:chOff x="344406" y="2900113"/>
            <a:chExt cx="8425163" cy="1830558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1123537" y="2900113"/>
              <a:ext cx="719475" cy="103182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272030" y="2900113"/>
              <a:ext cx="739276" cy="103182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559457" y="4054050"/>
              <a:ext cx="12101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61% </a:t>
              </a:r>
              <a:r>
                <a:rPr lang="en-US" dirty="0" err="1" smtClean="0"/>
                <a:t>Obs</a:t>
              </a:r>
              <a:endParaRPr lang="en-US" dirty="0" smtClean="0"/>
            </a:p>
            <a:p>
              <a:r>
                <a:rPr lang="en-US" dirty="0" smtClean="0"/>
                <a:t>FSOI-Jo &lt; 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4406" y="4084340"/>
              <a:ext cx="1203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1% </a:t>
              </a:r>
              <a:r>
                <a:rPr lang="en-US" dirty="0" err="1" smtClean="0"/>
                <a:t>Obs</a:t>
              </a:r>
              <a:endParaRPr lang="en-US" dirty="0" smtClean="0"/>
            </a:p>
            <a:p>
              <a:r>
                <a:rPr lang="en-US" dirty="0" smtClean="0"/>
                <a:t>FSOI-Je &lt; 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9372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970134"/>
              </p:ext>
            </p:extLst>
          </p:nvPr>
        </p:nvGraphicFramePr>
        <p:xfrm>
          <a:off x="0" y="555112"/>
          <a:ext cx="5462813" cy="384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0089" y="15500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GPS-RO Observation Impact</a:t>
            </a:r>
            <a:endParaRPr lang="en-GB" sz="2000" dirty="0">
              <a:solidFill>
                <a:srgbClr val="0000FF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555401"/>
              </p:ext>
            </p:extLst>
          </p:nvPr>
        </p:nvGraphicFramePr>
        <p:xfrm>
          <a:off x="5181617" y="3968573"/>
          <a:ext cx="3825682" cy="2497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599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934569"/>
              </p:ext>
            </p:extLst>
          </p:nvPr>
        </p:nvGraphicFramePr>
        <p:xfrm>
          <a:off x="141111" y="18175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0089" y="72467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AMSU-A Observation Impact</a:t>
            </a:r>
            <a:endParaRPr lang="en-GB" sz="20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45" t="3020" r="1464" b="2417"/>
          <a:stretch/>
        </p:blipFill>
        <p:spPr>
          <a:xfrm>
            <a:off x="1734144" y="518871"/>
            <a:ext cx="5429663" cy="308752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048121"/>
              </p:ext>
            </p:extLst>
          </p:nvPr>
        </p:nvGraphicFramePr>
        <p:xfrm>
          <a:off x="2219501" y="37689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22944" y="433394"/>
            <a:ext cx="313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302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583" y="103917"/>
            <a:ext cx="3058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Observation Impact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834" y="529447"/>
            <a:ext cx="198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24 h forecast error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0709" y="103915"/>
            <a:ext cx="325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verified against analysis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71222" y="3419645"/>
            <a:ext cx="372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verified against observations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5762" y="3317104"/>
            <a:ext cx="3135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AMSU-A Channel 5 </a:t>
            </a:r>
          </a:p>
          <a:p>
            <a:r>
              <a:rPr lang="en-US" sz="2000" dirty="0" smtClean="0"/>
              <a:t>Lower Troposphere- Surface 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323124" y="1588157"/>
            <a:ext cx="153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 </a:t>
            </a:r>
            <a:r>
              <a:rPr lang="en-US" b="1" dirty="0" err="1" smtClean="0">
                <a:solidFill>
                  <a:srgbClr val="FF0000"/>
                </a:solidFill>
              </a:rPr>
              <a:t>FcE</a:t>
            </a:r>
            <a:r>
              <a:rPr lang="en-US" b="1" dirty="0" smtClean="0">
                <a:solidFill>
                  <a:srgbClr val="FF0000"/>
                </a:solidFill>
              </a:rPr>
              <a:t> increase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- </a:t>
            </a:r>
            <a:r>
              <a:rPr lang="en-US" b="1" dirty="0" err="1" smtClean="0">
                <a:solidFill>
                  <a:srgbClr val="0000FF"/>
                </a:solidFill>
              </a:rPr>
              <a:t>FcE</a:t>
            </a:r>
            <a:r>
              <a:rPr lang="en-US" b="1" dirty="0" smtClean="0">
                <a:solidFill>
                  <a:srgbClr val="0000FF"/>
                </a:solidFill>
              </a:rPr>
              <a:t> decrease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t="33736" r="2961" b="6666"/>
          <a:stretch/>
        </p:blipFill>
        <p:spPr>
          <a:xfrm>
            <a:off x="4140158" y="3798559"/>
            <a:ext cx="5003843" cy="2978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34538" r="4099" b="7149"/>
          <a:stretch/>
        </p:blipFill>
        <p:spPr>
          <a:xfrm>
            <a:off x="4156696" y="489559"/>
            <a:ext cx="4909367" cy="29048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19146" y="99868"/>
            <a:ext cx="88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FSOI-Je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WMO Observation Impact Workshop    May 2016 Shanghai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58222" y="3424560"/>
            <a:ext cx="88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FSOI-Jo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289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14735</TotalTime>
  <Words>411</Words>
  <Application>Microsoft Macintosh PowerPoint</Application>
  <PresentationFormat>On-screen Show (4:3)</PresentationFormat>
  <Paragraphs>109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Forecast Sensitivity Observation Impact  with  Observation-Based Objective function    Carla Cardinali   many thanks to Gabor Radnoti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Carla Cardinali</cp:lastModifiedBy>
  <cp:revision>174</cp:revision>
  <cp:lastPrinted>2015-10-21T12:58:48Z</cp:lastPrinted>
  <dcterms:created xsi:type="dcterms:W3CDTF">2010-04-12T23:12:02Z</dcterms:created>
  <dcterms:modified xsi:type="dcterms:W3CDTF">2016-05-12T05:57:49Z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