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8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9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0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1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2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3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14.xml" ContentType="application/vnd.openxmlformats-officedocument.theme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theme/theme15.xml" ContentType="application/vnd.openxmlformats-officedocument.theme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theme/theme16.xml" ContentType="application/vnd.openxmlformats-officedocument.theme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theme/theme17.xml" ContentType="application/vnd.openxmlformats-officedocument.theme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theme/theme18.xml" ContentType="application/vnd.openxmlformats-officedocument.theme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theme/theme19.xml" ContentType="application/vnd.openxmlformats-officedocument.theme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theme/theme20.xml" ContentType="application/vnd.openxmlformats-officedocument.theme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theme/theme21.xml" ContentType="application/vnd.openxmlformats-officedocument.theme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theme/theme22.xml" ContentType="application/vnd.openxmlformats-officedocument.theme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theme/theme23.xml" ContentType="application/vnd.openxmlformats-officedocument.theme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theme/theme24.xml" ContentType="application/vnd.openxmlformats-officedocument.theme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theme/theme25.xml" ContentType="application/vnd.openxmlformats-officedocument.theme+xml"/>
  <Override PartName="/ppt/theme/theme2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4222" r:id="rId1"/>
    <p:sldMasterId id="2147484348" r:id="rId2"/>
    <p:sldMasterId id="2147484280" r:id="rId3"/>
    <p:sldMasterId id="2147483683" r:id="rId4"/>
    <p:sldMasterId id="2147483696" r:id="rId5"/>
    <p:sldMasterId id="2147483660" r:id="rId6"/>
    <p:sldMasterId id="2147484334" r:id="rId7"/>
    <p:sldMasterId id="2147484366" r:id="rId8"/>
    <p:sldMasterId id="2147484381" r:id="rId9"/>
    <p:sldMasterId id="2147484394" r:id="rId10"/>
    <p:sldMasterId id="2147484423" r:id="rId11"/>
    <p:sldMasterId id="2147484439" r:id="rId12"/>
    <p:sldMasterId id="2147484455" r:id="rId13"/>
    <p:sldMasterId id="2147484470" r:id="rId14"/>
    <p:sldMasterId id="2147484486" r:id="rId15"/>
    <p:sldMasterId id="2147484499" r:id="rId16"/>
    <p:sldMasterId id="2147484515" r:id="rId17"/>
    <p:sldMasterId id="2147484531" r:id="rId18"/>
    <p:sldMasterId id="2147484546" r:id="rId19"/>
    <p:sldMasterId id="2147484560" r:id="rId20"/>
    <p:sldMasterId id="2147484602" r:id="rId21"/>
    <p:sldMasterId id="2147484630" r:id="rId22"/>
    <p:sldMasterId id="2147484645" r:id="rId23"/>
    <p:sldMasterId id="2147484658" r:id="rId24"/>
    <p:sldMasterId id="2147484677" r:id="rId25"/>
  </p:sldMasterIdLst>
  <p:notesMasterIdLst>
    <p:notesMasterId r:id="rId60"/>
  </p:notesMasterIdLst>
  <p:sldIdLst>
    <p:sldId id="965" r:id="rId26"/>
    <p:sldId id="1052" r:id="rId27"/>
    <p:sldId id="972" r:id="rId28"/>
    <p:sldId id="1057" r:id="rId29"/>
    <p:sldId id="915" r:id="rId30"/>
    <p:sldId id="1075" r:id="rId31"/>
    <p:sldId id="829" r:id="rId32"/>
    <p:sldId id="1026" r:id="rId33"/>
    <p:sldId id="1076" r:id="rId34"/>
    <p:sldId id="832" r:id="rId35"/>
    <p:sldId id="1056" r:id="rId36"/>
    <p:sldId id="1063" r:id="rId37"/>
    <p:sldId id="1074" r:id="rId38"/>
    <p:sldId id="974" r:id="rId39"/>
    <p:sldId id="1064" r:id="rId40"/>
    <p:sldId id="1036" r:id="rId41"/>
    <p:sldId id="1041" r:id="rId42"/>
    <p:sldId id="1035" r:id="rId43"/>
    <p:sldId id="1060" r:id="rId44"/>
    <p:sldId id="1077" r:id="rId45"/>
    <p:sldId id="1078" r:id="rId46"/>
    <p:sldId id="1079" r:id="rId47"/>
    <p:sldId id="1083" r:id="rId48"/>
    <p:sldId id="1084" r:id="rId49"/>
    <p:sldId id="1073" r:id="rId50"/>
    <p:sldId id="1040" r:id="rId51"/>
    <p:sldId id="1080" r:id="rId52"/>
    <p:sldId id="969" r:id="rId53"/>
    <p:sldId id="1050" r:id="rId54"/>
    <p:sldId id="1055" r:id="rId55"/>
    <p:sldId id="1029" r:id="rId56"/>
    <p:sldId id="1018" r:id="rId57"/>
    <p:sldId id="958" r:id="rId58"/>
    <p:sldId id="957" r:id="rId59"/>
  </p:sldIdLst>
  <p:sldSz cx="9144000" cy="6858000" type="screen4x3"/>
  <p:notesSz cx="7099300" cy="1023461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09E7"/>
    <a:srgbClr val="FDEADA"/>
    <a:srgbClr val="FFC000"/>
    <a:srgbClr val="B6FF01"/>
    <a:srgbClr val="CCFFFF"/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12" autoAdjust="0"/>
    <p:restoredTop sz="80197" autoAdjust="0"/>
  </p:normalViewPr>
  <p:slideViewPr>
    <p:cSldViewPr>
      <p:cViewPr varScale="1">
        <p:scale>
          <a:sx n="94" d="100"/>
          <a:sy n="94" d="100"/>
        </p:scale>
        <p:origin x="-1506" y="-90"/>
      </p:cViewPr>
      <p:guideLst>
        <p:guide orient="horz" pos="3929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60" d="100"/>
        <a:sy n="160" d="100"/>
      </p:scale>
      <p:origin x="0" y="5748"/>
    </p:cViewPr>
  </p:sorterViewPr>
  <p:notesViewPr>
    <p:cSldViewPr>
      <p:cViewPr varScale="1">
        <p:scale>
          <a:sx n="79" d="100"/>
          <a:sy n="79" d="100"/>
        </p:scale>
        <p:origin x="-3252" y="-96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1.xml"/><Relationship Id="rId39" Type="http://schemas.openxmlformats.org/officeDocument/2006/relationships/slide" Target="slides/slide14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9.xml"/><Relationship Id="rId42" Type="http://schemas.openxmlformats.org/officeDocument/2006/relationships/slide" Target="slides/slide17.xml"/><Relationship Id="rId47" Type="http://schemas.openxmlformats.org/officeDocument/2006/relationships/slide" Target="slides/slide22.xml"/><Relationship Id="rId50" Type="http://schemas.openxmlformats.org/officeDocument/2006/relationships/slide" Target="slides/slide25.xml"/><Relationship Id="rId55" Type="http://schemas.openxmlformats.org/officeDocument/2006/relationships/slide" Target="slides/slide30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4.xml"/><Relationship Id="rId41" Type="http://schemas.openxmlformats.org/officeDocument/2006/relationships/slide" Target="slides/slide16.xml"/><Relationship Id="rId54" Type="http://schemas.openxmlformats.org/officeDocument/2006/relationships/slide" Target="slides/slide29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7.xml"/><Relationship Id="rId37" Type="http://schemas.openxmlformats.org/officeDocument/2006/relationships/slide" Target="slides/slide12.xml"/><Relationship Id="rId40" Type="http://schemas.openxmlformats.org/officeDocument/2006/relationships/slide" Target="slides/slide15.xml"/><Relationship Id="rId45" Type="http://schemas.openxmlformats.org/officeDocument/2006/relationships/slide" Target="slides/slide20.xml"/><Relationship Id="rId53" Type="http://schemas.openxmlformats.org/officeDocument/2006/relationships/slide" Target="slides/slide28.xml"/><Relationship Id="rId58" Type="http://schemas.openxmlformats.org/officeDocument/2006/relationships/slide" Target="slides/slide33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3.xml"/><Relationship Id="rId36" Type="http://schemas.openxmlformats.org/officeDocument/2006/relationships/slide" Target="slides/slide11.xml"/><Relationship Id="rId49" Type="http://schemas.openxmlformats.org/officeDocument/2006/relationships/slide" Target="slides/slide24.xml"/><Relationship Id="rId57" Type="http://schemas.openxmlformats.org/officeDocument/2006/relationships/slide" Target="slides/slide32.xml"/><Relationship Id="rId61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6.xml"/><Relationship Id="rId44" Type="http://schemas.openxmlformats.org/officeDocument/2006/relationships/slide" Target="slides/slide19.xml"/><Relationship Id="rId52" Type="http://schemas.openxmlformats.org/officeDocument/2006/relationships/slide" Target="slides/slide27.xml"/><Relationship Id="rId6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2.xml"/><Relationship Id="rId30" Type="http://schemas.openxmlformats.org/officeDocument/2006/relationships/slide" Target="slides/slide5.xml"/><Relationship Id="rId35" Type="http://schemas.openxmlformats.org/officeDocument/2006/relationships/slide" Target="slides/slide10.xml"/><Relationship Id="rId43" Type="http://schemas.openxmlformats.org/officeDocument/2006/relationships/slide" Target="slides/slide18.xml"/><Relationship Id="rId48" Type="http://schemas.openxmlformats.org/officeDocument/2006/relationships/slide" Target="slides/slide23.xml"/><Relationship Id="rId56" Type="http://schemas.openxmlformats.org/officeDocument/2006/relationships/slide" Target="slides/slide31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6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8.xml"/><Relationship Id="rId38" Type="http://schemas.openxmlformats.org/officeDocument/2006/relationships/slide" Target="slides/slide13.xml"/><Relationship Id="rId46" Type="http://schemas.openxmlformats.org/officeDocument/2006/relationships/slide" Target="slides/slide21.xml"/><Relationship Id="rId59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Relationship Id="rId5" Type="http://schemas.openxmlformats.org/officeDocument/2006/relationships/image" Target="../media/image30.wmf"/><Relationship Id="rId4" Type="http://schemas.openxmlformats.org/officeDocument/2006/relationships/image" Target="../media/image29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92.wmf"/><Relationship Id="rId3" Type="http://schemas.openxmlformats.org/officeDocument/2006/relationships/image" Target="../media/image87.wmf"/><Relationship Id="rId7" Type="http://schemas.openxmlformats.org/officeDocument/2006/relationships/image" Target="../media/image91.wmf"/><Relationship Id="rId2" Type="http://schemas.openxmlformats.org/officeDocument/2006/relationships/image" Target="../media/image86.wmf"/><Relationship Id="rId1" Type="http://schemas.openxmlformats.org/officeDocument/2006/relationships/image" Target="../media/image85.wmf"/><Relationship Id="rId6" Type="http://schemas.openxmlformats.org/officeDocument/2006/relationships/image" Target="../media/image90.wmf"/><Relationship Id="rId11" Type="http://schemas.openxmlformats.org/officeDocument/2006/relationships/image" Target="../media/image95.wmf"/><Relationship Id="rId5" Type="http://schemas.openxmlformats.org/officeDocument/2006/relationships/image" Target="../media/image89.wmf"/><Relationship Id="rId10" Type="http://schemas.openxmlformats.org/officeDocument/2006/relationships/image" Target="../media/image94.wmf"/><Relationship Id="rId4" Type="http://schemas.openxmlformats.org/officeDocument/2006/relationships/image" Target="../media/image88.wmf"/><Relationship Id="rId9" Type="http://schemas.openxmlformats.org/officeDocument/2006/relationships/image" Target="../media/image93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wmf"/><Relationship Id="rId1" Type="http://schemas.openxmlformats.org/officeDocument/2006/relationships/image" Target="../media/image1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75631" cy="512222"/>
          </a:xfrm>
          <a:prstGeom prst="rect">
            <a:avLst/>
          </a:prstGeom>
        </p:spPr>
        <p:txBody>
          <a:bodyPr vert="horz" lIns="94793" tIns="47397" rIns="94793" bIns="47397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981" y="0"/>
            <a:ext cx="3075631" cy="512222"/>
          </a:xfrm>
          <a:prstGeom prst="rect">
            <a:avLst/>
          </a:prstGeom>
        </p:spPr>
        <p:txBody>
          <a:bodyPr vert="horz" lIns="94793" tIns="47397" rIns="94793" bIns="47397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C52E7AC-441A-4E88-BB3B-8D142978DBA8}" type="datetimeFigureOut">
              <a:rPr lang="de-DE"/>
              <a:pPr>
                <a:defRPr/>
              </a:pPr>
              <a:t>08.05.2016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728788" y="768350"/>
            <a:ext cx="3589337" cy="2692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93" tIns="47397" rIns="94793" bIns="47397" rtlCol="0" anchor="ctr"/>
          <a:lstStyle/>
          <a:p>
            <a:pPr lvl="0"/>
            <a:endParaRPr lang="de-DE" noProof="0" smtClean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765" y="3790469"/>
            <a:ext cx="5679779" cy="5676633"/>
          </a:xfrm>
          <a:prstGeom prst="rect">
            <a:avLst/>
          </a:prstGeom>
        </p:spPr>
        <p:txBody>
          <a:bodyPr vert="horz" lIns="94793" tIns="47397" rIns="94793" bIns="47397" rtlCol="0">
            <a:normAutofit/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2" y="9720755"/>
            <a:ext cx="3075631" cy="512222"/>
          </a:xfrm>
          <a:prstGeom prst="rect">
            <a:avLst/>
          </a:prstGeom>
        </p:spPr>
        <p:txBody>
          <a:bodyPr vert="horz" lIns="94793" tIns="47397" rIns="94793" bIns="47397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981" y="9720755"/>
            <a:ext cx="3075631" cy="512222"/>
          </a:xfrm>
          <a:prstGeom prst="rect">
            <a:avLst/>
          </a:prstGeom>
        </p:spPr>
        <p:txBody>
          <a:bodyPr vert="horz" lIns="94793" tIns="47397" rIns="94793" bIns="47397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4654863-3EEA-4378-BE9F-C1F3ACEF42F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82451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75E85B58-D122-4261-A55A-91C5EF27C64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3775" y="768350"/>
            <a:ext cx="5116513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64997"/>
            <a:ext cx="5206154" cy="4602022"/>
          </a:xfrm>
          <a:noFill/>
        </p:spPr>
        <p:txBody>
          <a:bodyPr wrap="square" lIns="96606" tIns="48303" rIns="96606" bIns="48303" numCol="1" anchor="t" anchorCtr="0" compatLnSpc="1">
            <a:prstTxWarp prst="textNoShape">
              <a:avLst/>
            </a:prstTxWarp>
          </a:bodyPr>
          <a:lstStyle/>
          <a:p>
            <a:pPr marL="236981" indent="-236981" eaLnBrk="1" hangingPunct="1">
              <a:spcBef>
                <a:spcPct val="0"/>
              </a:spcBef>
            </a:pPr>
            <a:endParaRPr lang="de-DE" baseline="0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654863-3EEA-4378-BE9F-C1F3ACEF42F7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31846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2FF640-76C7-4B42-94C8-A2A32D07E967}" type="slidenum">
              <a:rPr lang="en-US">
                <a:ea typeface="ＭＳ Ｐゴシック" pitchFamily="34" charset="-128"/>
              </a:rPr>
              <a:pPr/>
              <a:t>11</a:t>
            </a:fld>
            <a:endParaRPr lang="en-US">
              <a:ea typeface="ＭＳ Ｐゴシック" pitchFamily="34" charset="-128"/>
            </a:endParaRPr>
          </a:p>
        </p:txBody>
      </p:sp>
      <p:sp>
        <p:nvSpPr>
          <p:cNvPr id="2457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9938"/>
            <a:ext cx="5114925" cy="3836987"/>
          </a:xfrm>
          <a:ln/>
        </p:spPr>
      </p:sp>
      <p:sp>
        <p:nvSpPr>
          <p:cNvPr id="24580" name="Notes Placeholder 2"/>
          <p:cNvSpPr>
            <a:spLocks noGrp="1"/>
          </p:cNvSpPr>
          <p:nvPr>
            <p:ph type="body" idx="1"/>
          </p:nvPr>
        </p:nvSpPr>
        <p:spPr>
          <a:xfrm>
            <a:off x="711575" y="4861442"/>
            <a:ext cx="5676153" cy="4603799"/>
          </a:xfrm>
          <a:noFill/>
          <a:ln/>
        </p:spPr>
        <p:txBody>
          <a:bodyPr lIns="92676" tIns="46338" rIns="92676" bIns="46338"/>
          <a:lstStyle/>
          <a:p>
            <a:pPr eaLnBrk="1" hangingPunct="1"/>
            <a:endParaRPr lang="en-US" b="0" baseline="0" dirty="0" smtClean="0"/>
          </a:p>
        </p:txBody>
      </p:sp>
      <p:sp>
        <p:nvSpPr>
          <p:cNvPr id="24581" name="Slide Number Placeholder 3"/>
          <p:cNvSpPr txBox="1">
            <a:spLocks noGrp="1"/>
          </p:cNvSpPr>
          <p:nvPr/>
        </p:nvSpPr>
        <p:spPr bwMode="auto">
          <a:xfrm>
            <a:off x="4019651" y="9722884"/>
            <a:ext cx="3078007" cy="509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676" tIns="46338" rIns="92676" bIns="46338" anchor="b"/>
          <a:lstStyle/>
          <a:p>
            <a:pPr algn="r" defTabSz="926296"/>
            <a:fld id="{86577F7E-D4B9-4674-94F4-250F30404D98}" type="slidenum">
              <a:rPr lang="de-DE" sz="1200"/>
              <a:pPr algn="r" defTabSz="926296"/>
              <a:t>11</a:t>
            </a:fld>
            <a:endParaRPr lang="de-DE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2FF640-76C7-4B42-94C8-A2A32D07E967}" type="slidenum">
              <a:rPr lang="en-US">
                <a:ea typeface="ＭＳ Ｐゴシック" pitchFamily="34" charset="-128"/>
              </a:rPr>
              <a:pPr/>
              <a:t>12</a:t>
            </a:fld>
            <a:endParaRPr lang="en-US">
              <a:ea typeface="ＭＳ Ｐゴシック" pitchFamily="34" charset="-128"/>
            </a:endParaRPr>
          </a:p>
        </p:txBody>
      </p:sp>
      <p:sp>
        <p:nvSpPr>
          <p:cNvPr id="2457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0600" y="768350"/>
            <a:ext cx="5118100" cy="3838575"/>
          </a:xfrm>
          <a:ln/>
        </p:spPr>
      </p:sp>
      <p:sp>
        <p:nvSpPr>
          <p:cNvPr id="24580" name="Notes Placeholder 2"/>
          <p:cNvSpPr>
            <a:spLocks noGrp="1"/>
          </p:cNvSpPr>
          <p:nvPr>
            <p:ph type="body" idx="1"/>
          </p:nvPr>
        </p:nvSpPr>
        <p:spPr>
          <a:xfrm>
            <a:off x="711577" y="4861442"/>
            <a:ext cx="5676154" cy="4603799"/>
          </a:xfrm>
          <a:noFill/>
          <a:ln/>
        </p:spPr>
        <p:txBody>
          <a:bodyPr lIns="95025" tIns="47513" rIns="95025" bIns="47513"/>
          <a:lstStyle/>
          <a:p>
            <a:pPr eaLnBrk="1" hangingPunct="1"/>
            <a:endParaRPr lang="en-US" b="0" baseline="0" dirty="0" smtClean="0"/>
          </a:p>
        </p:txBody>
      </p:sp>
      <p:sp>
        <p:nvSpPr>
          <p:cNvPr id="24581" name="Slide Number Placeholder 3"/>
          <p:cNvSpPr txBox="1">
            <a:spLocks noGrp="1"/>
          </p:cNvSpPr>
          <p:nvPr/>
        </p:nvSpPr>
        <p:spPr bwMode="auto">
          <a:xfrm>
            <a:off x="4019654" y="9722884"/>
            <a:ext cx="3078007" cy="509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025" tIns="47513" rIns="95025" bIns="47513" anchor="b"/>
          <a:lstStyle/>
          <a:p>
            <a:pPr algn="r" defTabSz="949780"/>
            <a:fld id="{86577F7E-D4B9-4674-94F4-250F30404D98}" type="slidenum">
              <a:rPr lang="de-DE" sz="1300"/>
              <a:pPr algn="r" defTabSz="949780"/>
              <a:t>12</a:t>
            </a:fld>
            <a:endParaRPr lang="de-DE" sz="13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F1C9CC-7B8E-4FE4-A85E-1A1001E02A23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de-DE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DE" b="1" dirty="0" smtClean="0">
                <a:latin typeface="+mn-lt"/>
                <a:cs typeface="Arial" pitchFamily="34" charset="0"/>
              </a:rPr>
              <a:t>IPM </a:t>
            </a:r>
            <a:r>
              <a:rPr lang="de-DE" b="1" dirty="0" err="1" smtClean="0">
                <a:latin typeface="+mn-lt"/>
                <a:cs typeface="Arial" pitchFamily="34" charset="0"/>
              </a:rPr>
              <a:t>performed</a:t>
            </a:r>
            <a:r>
              <a:rPr lang="de-DE" b="1" baseline="0" dirty="0" smtClean="0">
                <a:latin typeface="+mn-lt"/>
                <a:cs typeface="Arial" pitchFamily="34" charset="0"/>
              </a:rPr>
              <a:t> a </a:t>
            </a:r>
            <a:r>
              <a:rPr lang="de-DE" b="1" baseline="0" dirty="0" err="1" smtClean="0">
                <a:latin typeface="+mn-lt"/>
                <a:cs typeface="Arial" pitchFamily="34" charset="0"/>
              </a:rPr>
              <a:t>variety</a:t>
            </a:r>
            <a:r>
              <a:rPr lang="de-DE" b="1" baseline="0" dirty="0" smtClean="0">
                <a:latin typeface="+mn-lt"/>
                <a:cs typeface="Arial" pitchFamily="34" charset="0"/>
              </a:rPr>
              <a:t> </a:t>
            </a:r>
            <a:r>
              <a:rPr lang="de-DE" b="1" baseline="0" dirty="0" err="1" smtClean="0">
                <a:latin typeface="+mn-lt"/>
                <a:cs typeface="Arial" pitchFamily="34" charset="0"/>
              </a:rPr>
              <a:t>of</a:t>
            </a:r>
            <a:r>
              <a:rPr lang="de-DE" b="1" baseline="0" dirty="0" smtClean="0">
                <a:latin typeface="+mn-lt"/>
                <a:cs typeface="Arial" pitchFamily="34" charset="0"/>
              </a:rPr>
              <a:t> </a:t>
            </a:r>
            <a:r>
              <a:rPr lang="de-DE" b="1" baseline="0" dirty="0" err="1" smtClean="0">
                <a:latin typeface="+mn-lt"/>
                <a:cs typeface="Arial" pitchFamily="34" charset="0"/>
              </a:rPr>
              <a:t>pioneering</a:t>
            </a:r>
            <a:r>
              <a:rPr lang="de-DE" b="1" baseline="0" dirty="0" smtClean="0">
                <a:latin typeface="+mn-lt"/>
                <a:cs typeface="Arial" pitchFamily="34" charset="0"/>
              </a:rPr>
              <a:t> </a:t>
            </a:r>
            <a:r>
              <a:rPr lang="de-DE" b="1" baseline="0" dirty="0" err="1" smtClean="0">
                <a:latin typeface="+mn-lt"/>
                <a:cs typeface="Arial" pitchFamily="34" charset="0"/>
              </a:rPr>
              <a:t>studies</a:t>
            </a:r>
            <a:r>
              <a:rPr lang="de-DE" b="1" baseline="0" dirty="0" smtClean="0">
                <a:latin typeface="+mn-lt"/>
                <a:cs typeface="Arial" pitchFamily="34" charset="0"/>
              </a:rPr>
              <a:t> in </a:t>
            </a:r>
            <a:r>
              <a:rPr lang="de-DE" b="1" baseline="0" dirty="0" err="1" smtClean="0">
                <a:latin typeface="+mn-lt"/>
                <a:cs typeface="Arial" pitchFamily="34" charset="0"/>
              </a:rPr>
              <a:t>this</a:t>
            </a:r>
            <a:r>
              <a:rPr lang="de-DE" b="1" baseline="0" dirty="0" smtClean="0">
                <a:latin typeface="+mn-lt"/>
                <a:cs typeface="Arial" pitchFamily="34" charset="0"/>
              </a:rPr>
              <a:t> </a:t>
            </a:r>
            <a:r>
              <a:rPr lang="de-DE" b="1" baseline="0" dirty="0" err="1" smtClean="0">
                <a:latin typeface="+mn-lt"/>
                <a:cs typeface="Arial" pitchFamily="34" charset="0"/>
              </a:rPr>
              <a:t>connection</a:t>
            </a:r>
            <a:r>
              <a:rPr lang="de-DE" b="1" baseline="0" dirty="0" smtClean="0">
                <a:latin typeface="+mn-lt"/>
                <a:cs typeface="Arial" pitchFamily="34" charset="0"/>
              </a:rPr>
              <a:t>.</a:t>
            </a:r>
          </a:p>
          <a:p>
            <a:r>
              <a:rPr lang="de-DE" b="1" baseline="0" dirty="0" smtClean="0">
                <a:latin typeface="+mn-lt"/>
                <a:cs typeface="Arial" pitchFamily="34" charset="0"/>
              </a:rPr>
              <a:t>RADAR </a:t>
            </a:r>
            <a:r>
              <a:rPr lang="de-DE" b="1" baseline="0" dirty="0" err="1" smtClean="0">
                <a:latin typeface="+mn-lt"/>
                <a:cs typeface="Arial" pitchFamily="34" charset="0"/>
              </a:rPr>
              <a:t>connection</a:t>
            </a:r>
            <a:r>
              <a:rPr lang="de-DE" b="1" baseline="0" dirty="0" smtClean="0">
                <a:latin typeface="+mn-lt"/>
                <a:cs typeface="Arial" pitchFamily="34" charset="0"/>
              </a:rPr>
              <a:t>!!!</a:t>
            </a:r>
          </a:p>
          <a:p>
            <a:r>
              <a:rPr lang="de-DE" baseline="0" dirty="0" smtClean="0"/>
              <a:t>A </a:t>
            </a:r>
            <a:r>
              <a:rPr lang="de-DE" baseline="0" dirty="0" err="1" smtClean="0"/>
              <a:t>ground-braking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progress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under</a:t>
            </a:r>
            <a:r>
              <a:rPr lang="de-DE" baseline="0" dirty="0" smtClean="0"/>
              <a:t> all </a:t>
            </a:r>
            <a:r>
              <a:rPr lang="de-DE" baseline="0" dirty="0" err="1" smtClean="0"/>
              <a:t>forcing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conditions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only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expected</a:t>
            </a:r>
            <a:r>
              <a:rPr lang="de-DE" baseline="0" dirty="0" smtClean="0"/>
              <a:t>, </a:t>
            </a:r>
          </a:p>
          <a:p>
            <a:r>
              <a:rPr lang="de-DE" baseline="0" dirty="0" err="1" smtClean="0"/>
              <a:t>if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clear-air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dynamial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thermodynamical </a:t>
            </a:r>
            <a:r>
              <a:rPr lang="de-DE" baseline="0" dirty="0" err="1" smtClean="0"/>
              <a:t>profiler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data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available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environment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convective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systems</a:t>
            </a:r>
            <a:r>
              <a:rPr lang="de-DE" baseline="0" dirty="0" smtClean="0"/>
              <a:t>.</a:t>
            </a:r>
          </a:p>
          <a:p>
            <a:endParaRPr lang="de-DE" b="1" baseline="0" dirty="0" smtClean="0">
              <a:latin typeface="+mn-lt"/>
              <a:cs typeface="Arial" pitchFamily="34" charset="0"/>
            </a:endParaRPr>
          </a:p>
          <a:p>
            <a:endParaRPr lang="de-DE" b="1" baseline="0" dirty="0" smtClean="0">
              <a:latin typeface="+mn-lt"/>
              <a:cs typeface="Arial" pitchFamily="34" charset="0"/>
            </a:endParaRPr>
          </a:p>
        </p:txBody>
      </p:sp>
      <p:sp>
        <p:nvSpPr>
          <p:cNvPr id="27652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12DBB0-6373-409A-A42F-FDD5A7C87E42}" type="slidenum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de-DE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err="1" smtClean="0"/>
              <a:t>ist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sooo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schön</a:t>
            </a:r>
            <a:r>
              <a:rPr lang="en-US" baseline="0" dirty="0" smtClean="0"/>
              <a:t>!!!</a:t>
            </a:r>
          </a:p>
          <a:p>
            <a:r>
              <a:rPr lang="en-US" baseline="0" dirty="0" smtClean="0"/>
              <a:t>Assimilation from 9-18 UTC except 14 UTC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4654863-3EEA-4378-BE9F-C1F3ACEF42F7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>
          <a:xfrm>
            <a:off x="3" y="9720754"/>
            <a:ext cx="3075631" cy="51222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/>
              <a:t>ILRC</a:t>
            </a:r>
            <a:endParaRPr 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Probleme</a:t>
            </a:r>
            <a:r>
              <a:rPr lang="en-US" baseline="0" dirty="0" smtClean="0"/>
              <a:t> der </a:t>
            </a:r>
            <a:r>
              <a:rPr lang="en-US" baseline="0" dirty="0" err="1" smtClean="0"/>
              <a:t>Radiosonden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4654863-3EEA-4378-BE9F-C1F3ACEF42F7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>
          <a:xfrm>
            <a:off x="3" y="9720754"/>
            <a:ext cx="3075631" cy="51222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/>
              <a:t>ILRC</a:t>
            </a:r>
            <a:endParaRPr lang="de-D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Data</a:t>
            </a:r>
            <a:r>
              <a:rPr lang="en-US" baseline="0" dirty="0" smtClean="0"/>
              <a:t> from 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4654863-3EEA-4378-BE9F-C1F3ACEF42F7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>
          <a:xfrm>
            <a:off x="3" y="9720754"/>
            <a:ext cx="3075631" cy="51222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/>
              <a:t>ILRC</a:t>
            </a:r>
            <a:endParaRPr lang="de-D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11F533-ABEC-40BA-8AF2-10E5886DE9EF}" type="slidenum">
              <a:rPr lang="de-DE" smtClean="0"/>
              <a:pPr/>
              <a:t>18</a:t>
            </a:fld>
            <a:endParaRPr lang="de-DE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3300" y="776288"/>
            <a:ext cx="5095875" cy="3821112"/>
          </a:xfrm>
          <a:solidFill>
            <a:srgbClr val="FFFFFF"/>
          </a:solidFill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1" y="4860925"/>
            <a:ext cx="5207000" cy="460533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de-DE" baseline="0" dirty="0" smtClean="0"/>
              <a:t>Radar </a:t>
            </a:r>
            <a:r>
              <a:rPr lang="de-DE" baseline="0" dirty="0" err="1" smtClean="0"/>
              <a:t>data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tell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where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how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much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raining</a:t>
            </a:r>
            <a:r>
              <a:rPr lang="de-DE" baseline="0" dirty="0" smtClean="0"/>
              <a:t>.</a:t>
            </a:r>
          </a:p>
          <a:p>
            <a:r>
              <a:rPr lang="de-DE" baseline="0" dirty="0" err="1" smtClean="0"/>
              <a:t>Dynamical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thermodynamical </a:t>
            </a:r>
            <a:r>
              <a:rPr lang="de-DE" baseline="0" dirty="0" err="1" smtClean="0"/>
              <a:t>data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tell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why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raining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how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much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it</a:t>
            </a:r>
            <a:r>
              <a:rPr lang="de-DE" baseline="0" dirty="0" smtClean="0"/>
              <a:t> will rain.</a:t>
            </a:r>
            <a:endParaRPr lang="de-DE" b="1" baseline="0" dirty="0" smtClean="0">
              <a:latin typeface="+mn-lt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Tough</a:t>
            </a:r>
            <a:r>
              <a:rPr lang="de-DE" dirty="0" smtClean="0"/>
              <a:t>,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</a:t>
            </a:r>
            <a:r>
              <a:rPr lang="de-DE" dirty="0" err="1" smtClean="0"/>
              <a:t>ompact</a:t>
            </a:r>
            <a:r>
              <a:rPr lang="de-DE" baseline="0" dirty="0" smtClean="0"/>
              <a:t>, powerful,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robust like a </a:t>
            </a:r>
            <a:r>
              <a:rPr lang="de-DE" baseline="0" dirty="0" err="1" smtClean="0"/>
              <a:t>wolf</a:t>
            </a:r>
            <a:r>
              <a:rPr lang="de-DE" baseline="0" dirty="0" smtClean="0"/>
              <a:t>. </a:t>
            </a:r>
            <a:r>
              <a:rPr lang="de-DE" baseline="0" dirty="0" err="1" smtClean="0"/>
              <a:t>Please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contact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me</a:t>
            </a:r>
            <a:r>
              <a:rPr lang="de-DE" baseline="0" dirty="0" smtClean="0"/>
              <a:t> …</a:t>
            </a:r>
          </a:p>
          <a:p>
            <a:r>
              <a:rPr lang="en-US" dirty="0" smtClean="0"/>
              <a:t>DECADAL SURVEY FOR EARTH SCIENCE AND APPLICATIONS FROM SPACE</a:t>
            </a:r>
            <a:r>
              <a:rPr lang="de-DE" baseline="0" dirty="0" smtClean="0"/>
              <a:t>…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654863-3EEA-4378-BE9F-C1F3ACEF42F7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2645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 smtClean="0"/>
              <a:t>Models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only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good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data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which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used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their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improvement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verification</a:t>
            </a:r>
            <a:r>
              <a:rPr lang="de-DE" baseline="0" dirty="0" smtClean="0"/>
              <a:t>.</a:t>
            </a:r>
          </a:p>
          <a:p>
            <a:r>
              <a:rPr lang="de-DE" baseline="0" dirty="0" err="1" smtClean="0"/>
              <a:t>What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status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simulation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land-</a:t>
            </a:r>
            <a:r>
              <a:rPr lang="de-DE" baseline="0" dirty="0" err="1" smtClean="0"/>
              <a:t>atmosphere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system</a:t>
            </a:r>
            <a:r>
              <a:rPr lang="de-DE" baseline="0" dirty="0" smtClean="0"/>
              <a:t>? </a:t>
            </a:r>
          </a:p>
          <a:p>
            <a:r>
              <a:rPr lang="de-DE" baseline="0" dirty="0" smtClean="0"/>
              <a:t>This </a:t>
            </a:r>
            <a:r>
              <a:rPr lang="de-DE" baseline="0" dirty="0" err="1" smtClean="0"/>
              <a:t>can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only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investigated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accurate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measurements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diurnal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cycle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PBL </a:t>
            </a:r>
            <a:r>
              <a:rPr lang="de-DE" baseline="0" dirty="0" err="1" smtClean="0"/>
              <a:t>from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surface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entrainment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layer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particularly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vertical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profiles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thermodynamic</a:t>
            </a:r>
            <a:r>
              <a:rPr lang="de-DE" baseline="0" dirty="0" smtClean="0"/>
              <a:t> variables such </a:t>
            </a:r>
            <a:r>
              <a:rPr lang="de-DE" baseline="0" dirty="0" err="1" smtClean="0"/>
              <a:t>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moisture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temperature</a:t>
            </a:r>
            <a:r>
              <a:rPr lang="de-DE" baseline="0" dirty="0" smtClean="0"/>
              <a:t>.</a:t>
            </a:r>
          </a:p>
          <a:p>
            <a:r>
              <a:rPr lang="de-DE" baseline="0" dirty="0" err="1" smtClean="0"/>
              <a:t>Unfortunately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we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have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only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few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observing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systems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which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able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resolve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vertical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structure</a:t>
            </a:r>
            <a:r>
              <a:rPr lang="de-DE" baseline="0" dirty="0" smtClean="0"/>
              <a:t> such </a:t>
            </a:r>
            <a:r>
              <a:rPr lang="de-DE" baseline="0" dirty="0" err="1" smtClean="0"/>
              <a:t>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humidity</a:t>
            </a:r>
            <a:r>
              <a:rPr lang="de-DE" baseline="0" dirty="0" smtClean="0"/>
              <a:t>.</a:t>
            </a:r>
          </a:p>
          <a:p>
            <a:r>
              <a:rPr lang="de-DE" baseline="0" dirty="0" err="1" smtClean="0"/>
              <a:t>Discussion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left</a:t>
            </a:r>
            <a:endParaRPr lang="de-DE" baseline="0" dirty="0" smtClean="0"/>
          </a:p>
          <a:p>
            <a:r>
              <a:rPr lang="de-DE" baseline="0" dirty="0" err="1" smtClean="0"/>
              <a:t>Discussion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right</a:t>
            </a:r>
            <a:endParaRPr lang="de-DE" baseline="0" dirty="0" smtClean="0"/>
          </a:p>
          <a:p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654863-3EEA-4378-BE9F-C1F3ACEF42F7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69692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728788" y="769938"/>
            <a:ext cx="3589337" cy="26924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baseline="0" dirty="0" smtClean="0"/>
              <a:t>First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all, </a:t>
            </a:r>
            <a:r>
              <a:rPr lang="de-DE" baseline="0" dirty="0" err="1" smtClean="0"/>
              <a:t>let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introduce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model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world</a:t>
            </a:r>
            <a:r>
              <a:rPr lang="de-DE" baseline="0" dirty="0" smtClean="0"/>
              <a:t>. </a:t>
            </a:r>
            <a:r>
              <a:rPr lang="de-DE" baseline="0" dirty="0" err="1" smtClean="0"/>
              <a:t>We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operating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WRF-NOAH-MP </a:t>
            </a:r>
            <a:r>
              <a:rPr lang="de-DE" baseline="0" dirty="0" err="1" smtClean="0"/>
              <a:t>model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system</a:t>
            </a:r>
            <a:r>
              <a:rPr lang="de-DE" baseline="0" dirty="0" smtClean="0"/>
              <a:t> at </a:t>
            </a:r>
            <a:r>
              <a:rPr lang="de-DE" baseline="0" dirty="0" err="1" smtClean="0"/>
              <a:t>our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institute</a:t>
            </a:r>
            <a:r>
              <a:rPr lang="de-DE" baseline="0" dirty="0" smtClean="0"/>
              <a:t> in Hohenheim.</a:t>
            </a:r>
          </a:p>
          <a:p>
            <a:r>
              <a:rPr lang="de-DE" baseline="0" dirty="0" smtClean="0"/>
              <a:t>This </a:t>
            </a:r>
            <a:r>
              <a:rPr lang="de-DE" baseline="0" dirty="0" err="1" smtClean="0"/>
              <a:t>model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especially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interesting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because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used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all </a:t>
            </a:r>
            <a:r>
              <a:rPr lang="de-DE" baseline="0" dirty="0" err="1" smtClean="0"/>
              <a:t>forecast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ranges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from</a:t>
            </a:r>
            <a:endParaRPr lang="de-DE" baseline="0" dirty="0" smtClean="0"/>
          </a:p>
          <a:p>
            <a:r>
              <a:rPr lang="de-DE" baseline="0" dirty="0" smtClean="0"/>
              <a:t>nowcasting,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short</a:t>
            </a:r>
            <a:r>
              <a:rPr lang="de-DE" baseline="0" dirty="0" smtClean="0"/>
              <a:t>-range </a:t>
            </a:r>
            <a:r>
              <a:rPr lang="de-DE" baseline="0" dirty="0" err="1" smtClean="0"/>
              <a:t>probabilistic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weather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prediction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regional </a:t>
            </a:r>
            <a:r>
              <a:rPr lang="de-DE" baseline="0" dirty="0" err="1" smtClean="0"/>
              <a:t>climate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simulations</a:t>
            </a:r>
            <a:r>
              <a:rPr lang="de-DE" baseline="0" dirty="0" smtClean="0"/>
              <a:t>.</a:t>
            </a:r>
          </a:p>
          <a:p>
            <a:r>
              <a:rPr lang="de-DE" baseline="0" dirty="0" err="1" smtClean="0"/>
              <a:t>It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has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sophisticated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representation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LS </a:t>
            </a:r>
            <a:r>
              <a:rPr lang="de-DE" baseline="0" dirty="0" err="1" smtClean="0"/>
              <a:t>processes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contains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several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state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parameterazions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boundary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layer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cloud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precipitation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processes</a:t>
            </a:r>
            <a:r>
              <a:rPr lang="de-DE" baseline="0" dirty="0" smtClean="0"/>
              <a:t>.</a:t>
            </a:r>
          </a:p>
          <a:p>
            <a:r>
              <a:rPr lang="de-DE" baseline="0" dirty="0" err="1" smtClean="0"/>
              <a:t>Furthermore</a:t>
            </a:r>
            <a:r>
              <a:rPr lang="de-DE" baseline="0" dirty="0" smtClean="0"/>
              <a:t>, different DA </a:t>
            </a:r>
            <a:r>
              <a:rPr lang="de-DE" baseline="0" dirty="0" err="1" smtClean="0"/>
              <a:t>techniques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applied</a:t>
            </a:r>
            <a:r>
              <a:rPr lang="de-DE" baseline="0" dirty="0" smtClean="0"/>
              <a:t>.</a:t>
            </a:r>
          </a:p>
          <a:p>
            <a:r>
              <a:rPr lang="de-DE" baseline="0" dirty="0" smtClean="0"/>
              <a:t>Last but not least, </a:t>
            </a:r>
            <a:r>
              <a:rPr lang="de-DE" baseline="0" dirty="0" err="1" smtClean="0"/>
              <a:t>it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potential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coupled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various</a:t>
            </a:r>
            <a:r>
              <a:rPr lang="de-DE" baseline="0" dirty="0" smtClean="0"/>
              <a:t> end-user </a:t>
            </a:r>
            <a:r>
              <a:rPr lang="de-DE" baseline="0" dirty="0" err="1" smtClean="0"/>
              <a:t>models</a:t>
            </a:r>
            <a:r>
              <a:rPr lang="de-DE" baseline="0" dirty="0" smtClean="0"/>
              <a:t> such </a:t>
            </a:r>
            <a:r>
              <a:rPr lang="de-DE" baseline="0" dirty="0" err="1" smtClean="0"/>
              <a:t>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agricultural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models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hydrological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matter </a:t>
            </a:r>
            <a:r>
              <a:rPr lang="de-DE" baseline="0" dirty="0" err="1" smtClean="0"/>
              <a:t>transport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models</a:t>
            </a:r>
            <a:r>
              <a:rPr lang="de-DE" baseline="0" dirty="0" smtClean="0"/>
              <a:t>.</a:t>
            </a:r>
          </a:p>
          <a:p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- RRTMG Strahlung für </a:t>
            </a:r>
            <a:r>
              <a:rPr lang="de-DE" dirty="0" err="1" smtClean="0"/>
              <a:t>long</a:t>
            </a:r>
            <a:r>
              <a:rPr lang="de-DE" dirty="0" smtClean="0"/>
              <a:t> </a:t>
            </a:r>
            <a:r>
              <a:rPr lang="de-DE" dirty="0" err="1" smtClean="0"/>
              <a:t>wave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short</a:t>
            </a:r>
            <a:r>
              <a:rPr lang="de-DE" dirty="0" smtClean="0"/>
              <a:t> </a:t>
            </a:r>
            <a:r>
              <a:rPr lang="de-DE" dirty="0" err="1" smtClean="0"/>
              <a:t>wave</a:t>
            </a:r>
            <a:r>
              <a:rPr lang="de-DE" dirty="0" smtClean="0"/>
              <a:t> (alle 4 Domänen) </a:t>
            </a:r>
            <a:br>
              <a:rPr lang="de-DE" dirty="0" smtClean="0"/>
            </a:br>
            <a:r>
              <a:rPr lang="de-DE" dirty="0" smtClean="0"/>
              <a:t>- Morrison 2-Moment Mikrophysik (alle 4 Domänen) </a:t>
            </a:r>
            <a:br>
              <a:rPr lang="de-DE" dirty="0" smtClean="0"/>
            </a:br>
            <a:r>
              <a:rPr lang="de-DE" dirty="0" smtClean="0"/>
              <a:t>- Noah-MP </a:t>
            </a:r>
            <a:r>
              <a:rPr lang="de-DE" dirty="0" err="1" smtClean="0"/>
              <a:t>land</a:t>
            </a:r>
            <a:r>
              <a:rPr lang="de-DE" dirty="0" smtClean="0"/>
              <a:t> </a:t>
            </a:r>
            <a:r>
              <a:rPr lang="de-DE" dirty="0" err="1" smtClean="0"/>
              <a:t>surface</a:t>
            </a:r>
            <a:r>
              <a:rPr lang="de-DE" dirty="0" smtClean="0"/>
              <a:t> (alle 4 Domänen) </a:t>
            </a:r>
            <a:br>
              <a:rPr lang="de-DE" dirty="0" smtClean="0"/>
            </a:br>
            <a:r>
              <a:rPr lang="de-DE" dirty="0" smtClean="0"/>
              <a:t>- Keine Parametrisierung </a:t>
            </a:r>
            <a:r>
              <a:rPr lang="de-DE" dirty="0" err="1" smtClean="0"/>
              <a:t>Deep</a:t>
            </a:r>
            <a:r>
              <a:rPr lang="de-DE" dirty="0" smtClean="0"/>
              <a:t> </a:t>
            </a:r>
            <a:r>
              <a:rPr lang="de-DE" dirty="0" err="1" smtClean="0"/>
              <a:t>convection</a:t>
            </a:r>
            <a:r>
              <a:rPr lang="de-DE" dirty="0" smtClean="0"/>
              <a:t> - natürlich (alle 4 Domänen) </a:t>
            </a:r>
            <a:br>
              <a:rPr lang="de-DE" dirty="0" smtClean="0"/>
            </a:br>
            <a:r>
              <a:rPr lang="de-DE" dirty="0" smtClean="0"/>
              <a:t>- Eigenständige Parametrisierung für die Flache Konvektion (außer in der 111 m Domäne) - Nutzung empfohlen bis etwa 200 m Auflösung </a:t>
            </a:r>
            <a:br>
              <a:rPr lang="de-DE" dirty="0" smtClean="0"/>
            </a:br>
            <a:r>
              <a:rPr lang="de-DE" dirty="0" smtClean="0"/>
              <a:t>- YSU Turbulenz (außer in der 111 m Domäne - dort abgeschaltet) </a:t>
            </a:r>
            <a:br>
              <a:rPr lang="de-DE" dirty="0" smtClean="0"/>
            </a:br>
            <a:r>
              <a:rPr lang="de-DE" dirty="0" smtClean="0"/>
              <a:t>- Surface </a:t>
            </a:r>
            <a:r>
              <a:rPr lang="de-DE" dirty="0" err="1" smtClean="0"/>
              <a:t>layer</a:t>
            </a:r>
            <a:r>
              <a:rPr lang="de-DE" dirty="0" smtClean="0"/>
              <a:t> </a:t>
            </a:r>
            <a:r>
              <a:rPr lang="de-DE" dirty="0" err="1" smtClean="0"/>
              <a:t>scheme</a:t>
            </a:r>
            <a:r>
              <a:rPr lang="de-DE" dirty="0" smtClean="0"/>
              <a:t> Monin-Obukhov</a:t>
            </a:r>
          </a:p>
          <a:p>
            <a:endParaRPr lang="de-DE" baseline="0" dirty="0" smtClean="0"/>
          </a:p>
          <a:p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654863-3EEA-4378-BE9F-C1F3ACEF42F7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de-DE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Outline</a:t>
            </a:r>
            <a:r>
              <a:rPr lang="en-US" baseline="0" dirty="0" smtClean="0"/>
              <a:t> is al follows:</a:t>
            </a:r>
          </a:p>
          <a:p>
            <a:endParaRPr lang="en-US" baseline="0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F1C9CC-7B8E-4FE4-A85E-1A1001E02A23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Outline</a:t>
            </a:r>
            <a:r>
              <a:rPr lang="en-US" baseline="0" dirty="0" smtClean="0"/>
              <a:t> is al follows:</a:t>
            </a:r>
          </a:p>
          <a:p>
            <a:endParaRPr lang="en-US" baseline="0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F1C9CC-7B8E-4FE4-A85E-1A1001E02A23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Folie</a:t>
            </a:r>
            <a:r>
              <a:rPr lang="en-US" dirty="0" smtClean="0"/>
              <a:t> </a:t>
            </a:r>
            <a:r>
              <a:rPr lang="en-US" dirty="0" err="1" smtClean="0"/>
              <a:t>vorher</a:t>
            </a:r>
            <a:r>
              <a:rPr lang="en-US" dirty="0" smtClean="0"/>
              <a:t> </a:t>
            </a:r>
            <a:r>
              <a:rPr lang="en-US" dirty="0" err="1" smtClean="0"/>
              <a:t>aber</a:t>
            </a:r>
            <a:r>
              <a:rPr lang="en-US" dirty="0" smtClean="0"/>
              <a:t> </a:t>
            </a:r>
            <a:r>
              <a:rPr lang="en-US" dirty="0" err="1" smtClean="0"/>
              <a:t>größer</a:t>
            </a:r>
            <a:endParaRPr lang="en-US" dirty="0" smtClean="0"/>
          </a:p>
          <a:p>
            <a:r>
              <a:rPr lang="en-US" dirty="0" err="1" smtClean="0"/>
              <a:t>Nochmal</a:t>
            </a:r>
            <a:r>
              <a:rPr lang="en-US" baseline="0" dirty="0" smtClean="0"/>
              <a:t> die </a:t>
            </a:r>
            <a:r>
              <a:rPr lang="en-US" baseline="0" dirty="0" err="1" smtClean="0"/>
              <a:t>einzelnen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Teile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erklären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v.a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wo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Anfang</a:t>
            </a:r>
            <a:r>
              <a:rPr lang="en-US" baseline="0" dirty="0" smtClean="0"/>
              <a:t>!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A1-BBEA-4CB7-9A29-0C8706FB46EB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730375" y="769938"/>
            <a:ext cx="3587750" cy="269081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How does our model perform with respect to the initial</a:t>
            </a:r>
            <a:r>
              <a:rPr lang="en-US" baseline="0" dirty="0" smtClean="0"/>
              <a:t> fields provided by data assimilation.</a:t>
            </a:r>
          </a:p>
          <a:p>
            <a:pPr eaLnBrk="1" hangingPunct="1">
              <a:spcBef>
                <a:spcPct val="0"/>
              </a:spcBef>
            </a:pPr>
            <a:r>
              <a:rPr lang="en-US" baseline="0" dirty="0" smtClean="0"/>
              <a:t>For this purpose, we studied the</a:t>
            </a:r>
            <a:r>
              <a:rPr lang="en-US" dirty="0" smtClean="0"/>
              <a:t> QPE performance.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For the</a:t>
            </a:r>
            <a:r>
              <a:rPr lang="en-US" baseline="0" dirty="0" smtClean="0"/>
              <a:t> assimilation we used the following data set.</a:t>
            </a:r>
            <a:endParaRPr lang="en-US" dirty="0" smtClean="0"/>
          </a:p>
          <a:p>
            <a:pPr eaLnBrk="1" hangingPunct="1">
              <a:spcBef>
                <a:spcPct val="0"/>
              </a:spcBef>
            </a:pPr>
            <a:r>
              <a:rPr lang="en-US" baseline="0" dirty="0" smtClean="0"/>
              <a:t>No profilers assimilated, no impact expected due to low density.</a:t>
            </a:r>
            <a:endParaRPr lang="en-US" dirty="0" smtClean="0"/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Looks</a:t>
            </a:r>
            <a:r>
              <a:rPr lang="en-US" baseline="0" dirty="0" smtClean="0"/>
              <a:t> impressive but huge data gaps on mesoscale dynamics and thermodynamics.</a:t>
            </a:r>
          </a:p>
          <a:p>
            <a:pPr eaLnBrk="1" hangingPunct="1">
              <a:spcBef>
                <a:spcPct val="0"/>
              </a:spcBef>
            </a:pPr>
            <a:endParaRPr lang="en-US" baseline="0" dirty="0" smtClean="0"/>
          </a:p>
          <a:p>
            <a:pPr eaLnBrk="1" hangingPunct="1">
              <a:spcBef>
                <a:spcPct val="0"/>
              </a:spcBef>
            </a:pPr>
            <a:r>
              <a:rPr lang="en-US" baseline="0" dirty="0" smtClean="0"/>
              <a:t>Hard time for us on this catchment scale.</a:t>
            </a:r>
            <a:endParaRPr lang="en-US" dirty="0" smtClean="0"/>
          </a:p>
        </p:txBody>
      </p:sp>
      <p:sp>
        <p:nvSpPr>
          <p:cNvPr id="27652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9B12DBB0-6373-409A-A42F-FDD5A7C87E42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de-DE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4654863-3EEA-4378-BE9F-C1F3ACEF42F7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>
          <a:xfrm>
            <a:off x="3" y="9720754"/>
            <a:ext cx="3075631" cy="51222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/>
              <a:t>ILRC</a:t>
            </a:r>
            <a:endParaRPr lang="de-DE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4654863-3EEA-4378-BE9F-C1F3ACEF42F7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>
          <a:xfrm>
            <a:off x="3" y="9720754"/>
            <a:ext cx="3075631" cy="51222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/>
              <a:t>ILRC</a:t>
            </a:r>
            <a:endParaRPr lang="de-DE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tabLst>
                <a:tab pos="180951" algn="l"/>
              </a:tabLst>
              <a:defRPr/>
            </a:pPr>
            <a:r>
              <a:rPr lang="en-US" kern="0" dirty="0" smtClean="0">
                <a:solidFill>
                  <a:prstClr val="black"/>
                </a:solidFill>
                <a:latin typeface="Calibri"/>
              </a:rPr>
              <a:t>How can be understand the importance</a:t>
            </a:r>
            <a:r>
              <a:rPr lang="en-US" kern="0" baseline="0" dirty="0" smtClean="0">
                <a:solidFill>
                  <a:prstClr val="black"/>
                </a:solidFill>
                <a:latin typeface="Calibri"/>
              </a:rPr>
              <a:t> of SA feedback?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tabLst>
                <a:tab pos="180951" algn="l"/>
              </a:tabLst>
              <a:defRPr/>
            </a:pPr>
            <a:endParaRPr lang="en-US" kern="0" dirty="0" smtClean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tabLst>
                <a:tab pos="180951" algn="l"/>
              </a:tabLst>
              <a:defRPr/>
            </a:pPr>
            <a:r>
              <a:rPr lang="en-US" kern="0" dirty="0" smtClean="0">
                <a:solidFill>
                  <a:prstClr val="black"/>
                </a:solidFill>
                <a:latin typeface="Calibri"/>
              </a:rPr>
              <a:t>Example LH flux at the surface: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>
                <a:tab pos="180951" algn="l"/>
              </a:tabLst>
              <a:defRPr/>
            </a:pPr>
            <a:r>
              <a:rPr lang="en-US" kern="0" baseline="0" dirty="0" smtClean="0">
                <a:solidFill>
                  <a:prstClr val="black"/>
                </a:solidFill>
                <a:latin typeface="Calibri"/>
              </a:rPr>
              <a:t>  The LH is nothing than the eddy covariance between w’ and q’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>
                <a:tab pos="180951" algn="l"/>
              </a:tabLst>
              <a:defRPr/>
            </a:pPr>
            <a:r>
              <a:rPr lang="en-US" kern="0" baseline="0" dirty="0" smtClean="0">
                <a:solidFill>
                  <a:prstClr val="black"/>
                </a:solidFill>
                <a:latin typeface="Calibri"/>
              </a:rPr>
              <a:t>  This is parameterized by the turbulent diffusion equation and correspondingly by the bulk exchange equation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>
                <a:tab pos="180951" algn="l"/>
              </a:tabLst>
              <a:defRPr/>
            </a:pPr>
            <a:r>
              <a:rPr lang="en-US" kern="0" baseline="0" dirty="0" smtClean="0">
                <a:solidFill>
                  <a:prstClr val="black"/>
                </a:solidFill>
                <a:latin typeface="Calibri"/>
              </a:rPr>
              <a:t>  These parameterizations are part of all model systems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>
                <a:tab pos="180951" algn="l"/>
              </a:tabLst>
              <a:defRPr/>
            </a:pPr>
            <a:r>
              <a:rPr lang="en-US" kern="0" baseline="0" dirty="0" smtClean="0">
                <a:solidFill>
                  <a:prstClr val="black"/>
                </a:solidFill>
                <a:latin typeface="Calibri"/>
              </a:rPr>
              <a:t> 	In modern LS models, this equation is considered separately for the canopy and the upper soil layer.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tabLst>
                <a:tab pos="180951" algn="l"/>
              </a:tabLst>
              <a:defRPr/>
            </a:pPr>
            <a:endParaRPr lang="en-US" b="1" kern="0" dirty="0">
              <a:solidFill>
                <a:prstClr val="black"/>
              </a:solidFill>
              <a:latin typeface="Calibri"/>
              <a:cs typeface="Arial" pitchFamily="34" charset="0"/>
            </a:endParaRPr>
          </a:p>
          <a:p>
            <a:pPr eaLnBrk="1" hangingPunct="1">
              <a:defRPr/>
            </a:pPr>
            <a:r>
              <a:rPr lang="de-DE" dirty="0" err="1" smtClean="0"/>
              <a:t>Consequently</a:t>
            </a:r>
            <a:r>
              <a:rPr lang="de-DE" dirty="0" smtClean="0"/>
              <a:t>,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understanding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LA </a:t>
            </a:r>
            <a:r>
              <a:rPr lang="de-DE" baseline="0" dirty="0" err="1" smtClean="0"/>
              <a:t>feedback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processes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soil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canopy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atmospheric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surface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layer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ABL </a:t>
            </a:r>
            <a:r>
              <a:rPr lang="de-DE" baseline="0" dirty="0" err="1" smtClean="0"/>
              <a:t>including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entrainment</a:t>
            </a:r>
            <a:r>
              <a:rPr lang="de-DE" baseline="0" dirty="0" smtClean="0"/>
              <a:t> must </a:t>
            </a:r>
            <a:r>
              <a:rPr lang="de-DE" baseline="0" dirty="0" err="1" smtClean="0"/>
              <a:t>be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observed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simultaneously</a:t>
            </a:r>
            <a:r>
              <a:rPr lang="de-DE" baseline="0" dirty="0" smtClean="0"/>
              <a:t>.</a:t>
            </a:r>
          </a:p>
          <a:p>
            <a:pPr eaLnBrk="1" hangingPunct="1">
              <a:defRPr/>
            </a:pPr>
            <a:endParaRPr lang="de-DE" baseline="0" dirty="0" smtClean="0"/>
          </a:p>
          <a:p>
            <a:pPr eaLnBrk="1" hangingPunct="1">
              <a:defRPr/>
            </a:pPr>
            <a:r>
              <a:rPr lang="de-DE" b="1" baseline="0" dirty="0" err="1" smtClean="0"/>
              <a:t>How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can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we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address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this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challenge</a:t>
            </a:r>
            <a:r>
              <a:rPr lang="de-DE" b="1" baseline="0" dirty="0" smtClean="0"/>
              <a:t>?</a:t>
            </a:r>
          </a:p>
          <a:p>
            <a:pPr eaLnBrk="1" hangingPunct="1">
              <a:defRPr/>
            </a:pPr>
            <a:r>
              <a:rPr lang="de-DE" b="1" baseline="0" dirty="0" smtClean="0"/>
              <a:t>In a </a:t>
            </a:r>
            <a:r>
              <a:rPr lang="de-DE" b="1" baseline="0" dirty="0" err="1" smtClean="0"/>
              <a:t>nutshell</a:t>
            </a:r>
            <a:r>
              <a:rPr lang="de-DE" b="1" baseline="0" dirty="0" smtClean="0"/>
              <a:t>, </a:t>
            </a:r>
            <a:r>
              <a:rPr lang="de-DE" b="1" baseline="0" dirty="0" err="1" smtClean="0"/>
              <a:t>we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are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striving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to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improve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process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understanding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and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model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physics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by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combining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holistic</a:t>
            </a:r>
            <a:r>
              <a:rPr lang="de-DE" b="1" baseline="0" dirty="0" smtClean="0"/>
              <a:t> 3D </a:t>
            </a:r>
            <a:r>
              <a:rPr lang="de-DE" b="1" baseline="0" dirty="0" err="1" smtClean="0"/>
              <a:t>observational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data</a:t>
            </a:r>
            <a:r>
              <a:rPr lang="de-DE" b="1" baseline="0" dirty="0" smtClean="0"/>
              <a:t> on </a:t>
            </a:r>
            <a:r>
              <a:rPr lang="de-DE" b="1" baseline="0" dirty="0" err="1" smtClean="0"/>
              <a:t>the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land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system</a:t>
            </a:r>
            <a:r>
              <a:rPr lang="de-DE" b="1" baseline="0" dirty="0" smtClean="0"/>
              <a:t>.</a:t>
            </a:r>
          </a:p>
        </p:txBody>
      </p:sp>
      <p:sp>
        <p:nvSpPr>
          <p:cNvPr id="6144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465969-8610-4C2B-BA81-981A5D952EE0}" type="slidenum">
              <a:rPr lang="en-GB">
                <a:latin typeface="Arial" pitchFamily="34" charset="0"/>
              </a:rPr>
              <a:pPr/>
              <a:t>27</a:t>
            </a:fld>
            <a:endParaRPr lang="en-GB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de-DE" b="0" dirty="0" smtClean="0">
                <a:solidFill>
                  <a:srgbClr val="000000"/>
                </a:solidFill>
                <a:cs typeface="Arial" pitchFamily="34" charset="0"/>
              </a:rPr>
              <a:t>Combine </a:t>
            </a:r>
            <a:r>
              <a:rPr lang="de-DE" b="0" dirty="0" err="1" smtClean="0">
                <a:solidFill>
                  <a:srgbClr val="000000"/>
                </a:solidFill>
                <a:cs typeface="Arial" pitchFamily="34" charset="0"/>
              </a:rPr>
              <a:t>with</a:t>
            </a:r>
            <a:r>
              <a:rPr lang="de-DE" b="0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de-DE" b="0" dirty="0" err="1" smtClean="0">
                <a:solidFill>
                  <a:srgbClr val="000000"/>
                </a:solidFill>
                <a:cs typeface="Arial" pitchFamily="34" charset="0"/>
              </a:rPr>
              <a:t>surface</a:t>
            </a:r>
            <a:r>
              <a:rPr lang="de-DE" b="0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de-DE" b="0" dirty="0" err="1" smtClean="0">
                <a:solidFill>
                  <a:srgbClr val="000000"/>
                </a:solidFill>
                <a:cs typeface="Arial" pitchFamily="34" charset="0"/>
              </a:rPr>
              <a:t>flux</a:t>
            </a:r>
            <a:r>
              <a:rPr lang="de-DE" b="0" baseline="0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de-DE" b="0" baseline="0" dirty="0" err="1" smtClean="0">
                <a:solidFill>
                  <a:srgbClr val="000000"/>
                </a:solidFill>
                <a:cs typeface="Arial" pitchFamily="34" charset="0"/>
              </a:rPr>
              <a:t>measurements</a:t>
            </a:r>
            <a:r>
              <a:rPr lang="de-DE" b="0" baseline="0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de-DE" b="0" baseline="0" dirty="0" err="1" smtClean="0">
                <a:solidFill>
                  <a:srgbClr val="000000"/>
                </a:solidFill>
                <a:cs typeface="Arial" pitchFamily="34" charset="0"/>
              </a:rPr>
              <a:t>and</a:t>
            </a:r>
            <a:r>
              <a:rPr lang="de-DE" b="0" baseline="0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de-DE" b="0" baseline="0" dirty="0" err="1" smtClean="0">
                <a:solidFill>
                  <a:srgbClr val="000000"/>
                </a:solidFill>
                <a:cs typeface="Arial" pitchFamily="34" charset="0"/>
              </a:rPr>
              <a:t>measurements</a:t>
            </a:r>
            <a:r>
              <a:rPr lang="de-DE" b="0" baseline="0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de-DE" b="0" baseline="0" dirty="0" err="1" smtClean="0">
                <a:solidFill>
                  <a:srgbClr val="000000"/>
                </a:solidFill>
                <a:cs typeface="Arial" pitchFamily="34" charset="0"/>
              </a:rPr>
              <a:t>of</a:t>
            </a:r>
            <a:r>
              <a:rPr lang="de-DE" b="0" baseline="0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de-DE" b="0" baseline="0" dirty="0" err="1" smtClean="0">
                <a:solidFill>
                  <a:srgbClr val="000000"/>
                </a:solidFill>
                <a:cs typeface="Arial" pitchFamily="34" charset="0"/>
              </a:rPr>
              <a:t>heteorogeneity</a:t>
            </a:r>
            <a:endParaRPr lang="de-DE" b="0" dirty="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D43EDE-7374-48F3-BC3C-EAC5D1834846}" type="slidenum">
              <a:rPr lang="de-DE">
                <a:solidFill>
                  <a:srgbClr val="000000"/>
                </a:solidFill>
              </a:rPr>
              <a:pPr/>
              <a:t>28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654863-3EEA-4378-BE9F-C1F3ACEF42F7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3184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18C86C-5881-470F-ADCF-01D8D219C01C}" type="slidenum">
              <a:rPr lang="de-DE">
                <a:solidFill>
                  <a:prstClr val="black"/>
                </a:solidFill>
              </a:rPr>
              <a:pPr/>
              <a:t>3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Überdeckung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quality</a:t>
            </a:r>
            <a:endParaRPr lang="de-DE" dirty="0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11F533-ABEC-40BA-8AF2-10E5886DE9EF}" type="slidenum">
              <a:rPr lang="de-DE" smtClean="0"/>
              <a:pPr/>
              <a:t>30</a:t>
            </a:fld>
            <a:endParaRPr lang="de-DE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3300" y="776288"/>
            <a:ext cx="5095875" cy="3821112"/>
          </a:xfrm>
          <a:solidFill>
            <a:srgbClr val="FFFFFF"/>
          </a:solidFill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1" y="4860925"/>
            <a:ext cx="5207000" cy="460533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 smtClean="0"/>
              <a:t>Also in presence</a:t>
            </a:r>
            <a:r>
              <a:rPr lang="en-US" baseline="0" dirty="0" smtClean="0"/>
              <a:t> of clouds (detrainment, entrainment)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11F533-ABEC-40BA-8AF2-10E5886DE9EF}" type="slidenum">
              <a:rPr lang="de-DE" smtClean="0"/>
              <a:pPr/>
              <a:t>31</a:t>
            </a:fld>
            <a:endParaRPr lang="de-DE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4888" y="776288"/>
            <a:ext cx="5094287" cy="3822700"/>
          </a:xfrm>
          <a:solidFill>
            <a:srgbClr val="FFFFFF"/>
          </a:solidFill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1" y="4860925"/>
            <a:ext cx="5207000" cy="460533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aseline="0" dirty="0" smtClean="0"/>
              <a:t>Also </a:t>
            </a:r>
            <a:r>
              <a:rPr lang="de-DE" baseline="0" dirty="0" err="1" smtClean="0"/>
              <a:t>gradients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fluxes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different</a:t>
            </a:r>
          </a:p>
          <a:p>
            <a:r>
              <a:rPr lang="de-DE" baseline="0" dirty="0" err="1" smtClean="0"/>
              <a:t>Necessary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study</a:t>
            </a:r>
            <a:r>
              <a:rPr lang="de-DE" baseline="0" dirty="0" smtClean="0"/>
              <a:t> also </a:t>
            </a:r>
            <a:r>
              <a:rPr lang="de-DE" baseline="0" dirty="0" err="1" smtClean="0"/>
              <a:t>surface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flux</a:t>
            </a:r>
            <a:r>
              <a:rPr lang="de-DE" baseline="0" dirty="0" smtClean="0"/>
              <a:t> </a:t>
            </a:r>
            <a:r>
              <a:rPr lang="de-DE" baseline="0" dirty="0" err="1" smtClean="0"/>
              <a:t>variability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heterogeneity</a:t>
            </a:r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654863-3EEA-4378-BE9F-C1F3ACEF42F7}" type="slidenum">
              <a:rPr lang="de-DE" smtClean="0"/>
              <a:pPr>
                <a:defRPr/>
              </a:pPr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69692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de-DE" dirty="0" smtClean="0">
                <a:latin typeface="Arial" pitchFamily="34" charset="0"/>
              </a:rPr>
              <a:t>In</a:t>
            </a:r>
            <a:r>
              <a:rPr lang="de-DE" baseline="0" dirty="0" smtClean="0">
                <a:latin typeface="Arial" pitchFamily="34" charset="0"/>
              </a:rPr>
              <a:t> </a:t>
            </a:r>
            <a:r>
              <a:rPr lang="de-DE" baseline="0" dirty="0" err="1" smtClean="0">
                <a:latin typeface="Arial" pitchFamily="34" charset="0"/>
              </a:rPr>
              <a:t>the</a:t>
            </a:r>
            <a:r>
              <a:rPr lang="de-DE" baseline="0" dirty="0" smtClean="0">
                <a:latin typeface="Arial" pitchFamily="34" charset="0"/>
              </a:rPr>
              <a:t> </a:t>
            </a:r>
            <a:r>
              <a:rPr lang="de-DE" baseline="0" dirty="0" err="1" smtClean="0">
                <a:latin typeface="Arial" pitchFamily="34" charset="0"/>
              </a:rPr>
              <a:t>clear</a:t>
            </a:r>
            <a:r>
              <a:rPr lang="de-DE" baseline="0" dirty="0" smtClean="0">
                <a:latin typeface="Arial" pitchFamily="34" charset="0"/>
              </a:rPr>
              <a:t> ABL </a:t>
            </a:r>
            <a:r>
              <a:rPr lang="de-DE" baseline="0" dirty="0" err="1" smtClean="0">
                <a:latin typeface="Arial" pitchFamily="34" charset="0"/>
              </a:rPr>
              <a:t>most</a:t>
            </a:r>
            <a:r>
              <a:rPr lang="de-DE" baseline="0" dirty="0" smtClean="0">
                <a:latin typeface="Arial" pitchFamily="34" charset="0"/>
              </a:rPr>
              <a:t> </a:t>
            </a:r>
            <a:r>
              <a:rPr lang="de-DE" baseline="0" dirty="0" err="1" smtClean="0">
                <a:latin typeface="Arial" pitchFamily="34" charset="0"/>
              </a:rPr>
              <a:t>important</a:t>
            </a:r>
            <a:r>
              <a:rPr lang="de-DE" baseline="0" dirty="0" smtClean="0">
                <a:latin typeface="Arial" pitchFamily="34" charset="0"/>
              </a:rPr>
              <a:t> </a:t>
            </a:r>
            <a:r>
              <a:rPr lang="de-DE" baseline="0" dirty="0" err="1" smtClean="0">
                <a:latin typeface="Arial" pitchFamily="34" charset="0"/>
              </a:rPr>
              <a:t>challenges</a:t>
            </a:r>
            <a:r>
              <a:rPr lang="de-DE" baseline="0" dirty="0" smtClean="0">
                <a:latin typeface="Arial" pitchFamily="34" charset="0"/>
              </a:rPr>
              <a:t>:</a:t>
            </a:r>
          </a:p>
          <a:p>
            <a:pPr eaLnBrk="1" hangingPunct="1"/>
            <a:r>
              <a:rPr lang="de-DE" baseline="0" dirty="0" err="1" smtClean="0">
                <a:latin typeface="Arial" pitchFamily="34" charset="0"/>
              </a:rPr>
              <a:t>Stable</a:t>
            </a:r>
            <a:r>
              <a:rPr lang="de-DE" baseline="0" dirty="0" smtClean="0">
                <a:latin typeface="Arial" pitchFamily="34" charset="0"/>
              </a:rPr>
              <a:t> ABL</a:t>
            </a:r>
          </a:p>
          <a:p>
            <a:pPr eaLnBrk="1" hangingPunct="1"/>
            <a:r>
              <a:rPr lang="de-DE" baseline="0" dirty="0" err="1" smtClean="0">
                <a:latin typeface="Arial" pitchFamily="34" charset="0"/>
              </a:rPr>
              <a:t>Nightime-daytime</a:t>
            </a:r>
            <a:r>
              <a:rPr lang="de-DE" baseline="0" dirty="0" smtClean="0">
                <a:latin typeface="Arial" pitchFamily="34" charset="0"/>
              </a:rPr>
              <a:t> </a:t>
            </a:r>
            <a:r>
              <a:rPr lang="de-DE" baseline="0" dirty="0" err="1" smtClean="0">
                <a:latin typeface="Arial" pitchFamily="34" charset="0"/>
              </a:rPr>
              <a:t>transition</a:t>
            </a:r>
            <a:endParaRPr lang="de-DE" baseline="0" dirty="0" smtClean="0">
              <a:latin typeface="Arial" pitchFamily="34" charset="0"/>
            </a:endParaRPr>
          </a:p>
          <a:p>
            <a:pPr eaLnBrk="1" hangingPunct="1"/>
            <a:r>
              <a:rPr lang="de-DE" baseline="0" dirty="0" err="1" smtClean="0">
                <a:latin typeface="Arial" pitchFamily="34" charset="0"/>
              </a:rPr>
              <a:t>Afternoon</a:t>
            </a:r>
            <a:r>
              <a:rPr lang="de-DE" baseline="0" dirty="0" smtClean="0">
                <a:latin typeface="Arial" pitchFamily="34" charset="0"/>
              </a:rPr>
              <a:t> </a:t>
            </a:r>
            <a:r>
              <a:rPr lang="de-DE" baseline="0" dirty="0" err="1" smtClean="0">
                <a:latin typeface="Arial" pitchFamily="34" charset="0"/>
              </a:rPr>
              <a:t>transition</a:t>
            </a:r>
            <a:endParaRPr lang="de-DE" baseline="0" dirty="0" smtClean="0">
              <a:latin typeface="Arial" pitchFamily="34" charset="0"/>
            </a:endParaRPr>
          </a:p>
          <a:p>
            <a:pPr eaLnBrk="1" hangingPunct="1"/>
            <a:r>
              <a:rPr lang="de-DE" baseline="0" dirty="0" smtClean="0">
                <a:latin typeface="Arial" pitchFamily="34" charset="0"/>
              </a:rPr>
              <a:t>CBL </a:t>
            </a:r>
            <a:r>
              <a:rPr lang="de-DE" baseline="0" dirty="0" err="1" smtClean="0">
                <a:latin typeface="Arial" pitchFamily="34" charset="0"/>
              </a:rPr>
              <a:t>with</a:t>
            </a:r>
            <a:r>
              <a:rPr lang="de-DE" baseline="0" dirty="0" smtClean="0">
                <a:latin typeface="Arial" pitchFamily="34" charset="0"/>
              </a:rPr>
              <a:t> </a:t>
            </a:r>
            <a:r>
              <a:rPr lang="de-DE" baseline="0" dirty="0" err="1" smtClean="0">
                <a:latin typeface="Arial" pitchFamily="34" charset="0"/>
              </a:rPr>
              <a:t>clouds</a:t>
            </a:r>
            <a:endParaRPr lang="de-DE" dirty="0" smtClean="0">
              <a:latin typeface="Arial" pitchFamily="34" charset="0"/>
            </a:endParaRPr>
          </a:p>
        </p:txBody>
      </p:sp>
      <p:sp>
        <p:nvSpPr>
          <p:cNvPr id="6042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AB1CE1-82BA-4B2D-9F06-C352CD7D6DB2}" type="slidenum">
              <a:rPr lang="en-GB">
                <a:latin typeface="Arial" pitchFamily="34" charset="0"/>
              </a:rPr>
              <a:pPr/>
              <a:t>33</a:t>
            </a:fld>
            <a:endParaRPr lang="en-GB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defRPr/>
            </a:pPr>
            <a:r>
              <a:rPr lang="de-DE" dirty="0" smtClean="0">
                <a:latin typeface="Arial" pitchFamily="34" charset="0"/>
              </a:rPr>
              <a:t>As Aristotle</a:t>
            </a:r>
            <a:r>
              <a:rPr lang="de-DE" baseline="0" dirty="0" smtClean="0">
                <a:latin typeface="Arial" pitchFamily="34" charset="0"/>
              </a:rPr>
              <a:t> </a:t>
            </a:r>
            <a:r>
              <a:rPr lang="de-DE" baseline="0" dirty="0" err="1" smtClean="0">
                <a:latin typeface="Arial" pitchFamily="34" charset="0"/>
              </a:rPr>
              <a:t>stated</a:t>
            </a:r>
            <a:r>
              <a:rPr lang="de-DE" baseline="0" dirty="0" smtClean="0">
                <a:latin typeface="Arial" pitchFamily="34" charset="0"/>
              </a:rPr>
              <a:t>: „A </a:t>
            </a:r>
            <a:r>
              <a:rPr lang="de-DE" baseline="0" dirty="0" err="1" smtClean="0">
                <a:latin typeface="Arial" pitchFamily="34" charset="0"/>
              </a:rPr>
              <a:t>system</a:t>
            </a:r>
            <a:r>
              <a:rPr lang="de-DE" baseline="0" dirty="0" smtClean="0">
                <a:latin typeface="Arial" pitchFamily="34" charset="0"/>
              </a:rPr>
              <a:t> </a:t>
            </a:r>
            <a:r>
              <a:rPr lang="de-DE" baseline="0" dirty="0" err="1" smtClean="0">
                <a:latin typeface="Arial" pitchFamily="34" charset="0"/>
              </a:rPr>
              <a:t>is</a:t>
            </a:r>
            <a:r>
              <a:rPr lang="de-DE" baseline="0" dirty="0" smtClean="0">
                <a:latin typeface="Arial" pitchFamily="34" charset="0"/>
              </a:rPr>
              <a:t> </a:t>
            </a:r>
            <a:r>
              <a:rPr lang="de-DE" baseline="0" dirty="0" err="1" smtClean="0">
                <a:latin typeface="Arial" pitchFamily="34" charset="0"/>
              </a:rPr>
              <a:t>more</a:t>
            </a:r>
            <a:r>
              <a:rPr lang="de-DE" baseline="0" dirty="0" smtClean="0">
                <a:latin typeface="Arial" pitchFamily="34" charset="0"/>
              </a:rPr>
              <a:t> </a:t>
            </a:r>
            <a:r>
              <a:rPr lang="de-DE" baseline="0" dirty="0" err="1" smtClean="0">
                <a:latin typeface="Arial" pitchFamily="34" charset="0"/>
              </a:rPr>
              <a:t>than</a:t>
            </a:r>
            <a:r>
              <a:rPr lang="de-DE" baseline="0" dirty="0" smtClean="0">
                <a:latin typeface="Arial" pitchFamily="34" charset="0"/>
              </a:rPr>
              <a:t> </a:t>
            </a:r>
            <a:r>
              <a:rPr lang="de-DE" baseline="0" dirty="0" err="1" smtClean="0">
                <a:latin typeface="Arial" pitchFamily="34" charset="0"/>
              </a:rPr>
              <a:t>the</a:t>
            </a:r>
            <a:r>
              <a:rPr lang="de-DE" baseline="0" dirty="0" smtClean="0">
                <a:latin typeface="Arial" pitchFamily="34" charset="0"/>
              </a:rPr>
              <a:t> </a:t>
            </a:r>
            <a:r>
              <a:rPr lang="de-DE" baseline="0" dirty="0" err="1" smtClean="0">
                <a:latin typeface="Arial" pitchFamily="34" charset="0"/>
              </a:rPr>
              <a:t>sum</a:t>
            </a:r>
            <a:r>
              <a:rPr lang="de-DE" baseline="0" dirty="0" smtClean="0">
                <a:latin typeface="Arial" pitchFamily="34" charset="0"/>
              </a:rPr>
              <a:t> </a:t>
            </a:r>
            <a:r>
              <a:rPr lang="de-DE" baseline="0" dirty="0" err="1" smtClean="0">
                <a:latin typeface="Arial" pitchFamily="34" charset="0"/>
              </a:rPr>
              <a:t>of</a:t>
            </a:r>
            <a:r>
              <a:rPr lang="de-DE" baseline="0" dirty="0" smtClean="0">
                <a:latin typeface="Arial" pitchFamily="34" charset="0"/>
              </a:rPr>
              <a:t> </a:t>
            </a:r>
            <a:r>
              <a:rPr lang="de-DE" baseline="0" dirty="0" err="1" smtClean="0">
                <a:latin typeface="Arial" pitchFamily="34" charset="0"/>
              </a:rPr>
              <a:t>its</a:t>
            </a:r>
            <a:r>
              <a:rPr lang="de-DE" baseline="0" dirty="0" smtClean="0">
                <a:latin typeface="Arial" pitchFamily="34" charset="0"/>
              </a:rPr>
              <a:t> </a:t>
            </a:r>
            <a:r>
              <a:rPr lang="de-DE" baseline="0" dirty="0" err="1" smtClean="0">
                <a:latin typeface="Arial" pitchFamily="34" charset="0"/>
              </a:rPr>
              <a:t>pieces</a:t>
            </a:r>
            <a:r>
              <a:rPr lang="de-DE" baseline="0" dirty="0" smtClean="0">
                <a:latin typeface="Arial" pitchFamily="34" charset="0"/>
              </a:rPr>
              <a:t>“. </a:t>
            </a:r>
          </a:p>
          <a:p>
            <a:pPr eaLnBrk="1" hangingPunct="1">
              <a:defRPr/>
            </a:pPr>
            <a:r>
              <a:rPr lang="de-DE" baseline="0" dirty="0" smtClean="0">
                <a:latin typeface="Arial" pitchFamily="34" charset="0"/>
              </a:rPr>
              <a:t>This </a:t>
            </a:r>
            <a:r>
              <a:rPr lang="de-DE" baseline="0" dirty="0" err="1" smtClean="0">
                <a:latin typeface="Arial" pitchFamily="34" charset="0"/>
              </a:rPr>
              <a:t>becomes</a:t>
            </a:r>
            <a:r>
              <a:rPr lang="de-DE" baseline="0" dirty="0" smtClean="0">
                <a:latin typeface="Arial" pitchFamily="34" charset="0"/>
              </a:rPr>
              <a:t> </a:t>
            </a:r>
            <a:r>
              <a:rPr lang="de-DE" baseline="0" dirty="0" err="1" smtClean="0">
                <a:latin typeface="Arial" pitchFamily="34" charset="0"/>
              </a:rPr>
              <a:t>very</a:t>
            </a:r>
            <a:r>
              <a:rPr lang="de-DE" baseline="0" dirty="0" smtClean="0">
                <a:latin typeface="Arial" pitchFamily="34" charset="0"/>
              </a:rPr>
              <a:t> </a:t>
            </a:r>
            <a:r>
              <a:rPr lang="de-DE" baseline="0" dirty="0" err="1" smtClean="0">
                <a:latin typeface="Arial" pitchFamily="34" charset="0"/>
              </a:rPr>
              <a:t>clear</a:t>
            </a:r>
            <a:r>
              <a:rPr lang="de-DE" baseline="0" dirty="0" smtClean="0">
                <a:latin typeface="Arial" pitchFamily="34" charset="0"/>
              </a:rPr>
              <a:t> </a:t>
            </a:r>
            <a:r>
              <a:rPr lang="de-DE" baseline="0" dirty="0" err="1" smtClean="0">
                <a:latin typeface="Arial" pitchFamily="34" charset="0"/>
              </a:rPr>
              <a:t>when</a:t>
            </a:r>
            <a:r>
              <a:rPr lang="de-DE" baseline="0" dirty="0" smtClean="0">
                <a:latin typeface="Arial" pitchFamily="34" charset="0"/>
              </a:rPr>
              <a:t> </a:t>
            </a:r>
            <a:r>
              <a:rPr lang="de-DE" baseline="0" dirty="0" err="1" smtClean="0">
                <a:latin typeface="Arial" pitchFamily="34" charset="0"/>
              </a:rPr>
              <a:t>you</a:t>
            </a:r>
            <a:r>
              <a:rPr lang="de-DE" baseline="0" dirty="0" smtClean="0">
                <a:latin typeface="Arial" pitchFamily="34" charset="0"/>
              </a:rPr>
              <a:t> </a:t>
            </a:r>
            <a:r>
              <a:rPr lang="de-DE" baseline="0" dirty="0" err="1" smtClean="0">
                <a:latin typeface="Arial" pitchFamily="34" charset="0"/>
              </a:rPr>
              <a:t>look</a:t>
            </a:r>
            <a:r>
              <a:rPr lang="de-DE" baseline="0" dirty="0" smtClean="0">
                <a:latin typeface="Arial" pitchFamily="34" charset="0"/>
              </a:rPr>
              <a:t> </a:t>
            </a:r>
            <a:r>
              <a:rPr lang="de-DE" baseline="0" dirty="0" err="1" smtClean="0">
                <a:latin typeface="Arial" pitchFamily="34" charset="0"/>
              </a:rPr>
              <a:t>at</a:t>
            </a:r>
            <a:r>
              <a:rPr lang="de-DE" baseline="0" dirty="0" smtClean="0">
                <a:latin typeface="Arial" pitchFamily="34" charset="0"/>
              </a:rPr>
              <a:t> a </a:t>
            </a:r>
            <a:r>
              <a:rPr lang="de-DE" baseline="0" dirty="0" err="1" smtClean="0">
                <a:latin typeface="Arial" pitchFamily="34" charset="0"/>
              </a:rPr>
              <a:t>system</a:t>
            </a:r>
            <a:r>
              <a:rPr lang="de-DE" baseline="0" dirty="0" smtClean="0">
                <a:latin typeface="Arial" pitchFamily="34" charset="0"/>
              </a:rPr>
              <a:t> </a:t>
            </a:r>
            <a:r>
              <a:rPr lang="de-DE" baseline="0" dirty="0" err="1" smtClean="0">
                <a:latin typeface="Arial" pitchFamily="34" charset="0"/>
              </a:rPr>
              <a:t>as</a:t>
            </a:r>
            <a:r>
              <a:rPr lang="de-DE" baseline="0" dirty="0" smtClean="0">
                <a:latin typeface="Arial" pitchFamily="34" charset="0"/>
              </a:rPr>
              <a:t> </a:t>
            </a:r>
            <a:r>
              <a:rPr lang="de-DE" baseline="0" dirty="0" err="1" smtClean="0">
                <a:latin typeface="Arial" pitchFamily="34" charset="0"/>
              </a:rPr>
              <a:t>complex</a:t>
            </a:r>
            <a:r>
              <a:rPr lang="de-DE" baseline="0" dirty="0" smtClean="0">
                <a:latin typeface="Arial" pitchFamily="34" charset="0"/>
              </a:rPr>
              <a:t> </a:t>
            </a:r>
            <a:r>
              <a:rPr lang="de-DE" baseline="0" dirty="0" err="1" smtClean="0">
                <a:latin typeface="Arial" pitchFamily="34" charset="0"/>
              </a:rPr>
              <a:t>as</a:t>
            </a:r>
            <a:r>
              <a:rPr lang="de-DE" baseline="0" dirty="0" smtClean="0">
                <a:latin typeface="Arial" pitchFamily="34" charset="0"/>
              </a:rPr>
              <a:t> </a:t>
            </a:r>
            <a:r>
              <a:rPr lang="de-DE" baseline="0" dirty="0" err="1" smtClean="0">
                <a:latin typeface="Arial" pitchFamily="34" charset="0"/>
              </a:rPr>
              <a:t>the</a:t>
            </a:r>
            <a:r>
              <a:rPr lang="de-DE" baseline="0" dirty="0" smtClean="0">
                <a:latin typeface="Arial" pitchFamily="34" charset="0"/>
              </a:rPr>
              <a:t> </a:t>
            </a:r>
            <a:r>
              <a:rPr lang="de-DE" baseline="0" dirty="0" err="1" smtClean="0">
                <a:latin typeface="Arial" pitchFamily="34" charset="0"/>
              </a:rPr>
              <a:t>land</a:t>
            </a:r>
            <a:r>
              <a:rPr lang="de-DE" baseline="0" dirty="0" smtClean="0">
                <a:latin typeface="Arial" pitchFamily="34" charset="0"/>
              </a:rPr>
              <a:t> </a:t>
            </a:r>
            <a:r>
              <a:rPr lang="de-DE" baseline="0" dirty="0" err="1" smtClean="0">
                <a:latin typeface="Arial" pitchFamily="34" charset="0"/>
              </a:rPr>
              <a:t>system</a:t>
            </a:r>
            <a:r>
              <a:rPr lang="de-DE" baseline="0" dirty="0" smtClean="0">
                <a:latin typeface="Arial" pitchFamily="34" charset="0"/>
              </a:rPr>
              <a:t>.</a:t>
            </a:r>
            <a:endParaRPr lang="de-DE" dirty="0" smtClean="0">
              <a:latin typeface="Arial" pitchFamily="34" charset="0"/>
            </a:endParaRPr>
          </a:p>
          <a:p>
            <a:pPr eaLnBrk="1" hangingPunct="1">
              <a:defRPr/>
            </a:pPr>
            <a:r>
              <a:rPr lang="de-DE" dirty="0" smtClean="0">
                <a:latin typeface="Arial" pitchFamily="34" charset="0"/>
              </a:rPr>
              <a:t>The </a:t>
            </a:r>
            <a:r>
              <a:rPr lang="de-DE" dirty="0" err="1" smtClean="0">
                <a:latin typeface="Arial" pitchFamily="34" charset="0"/>
              </a:rPr>
              <a:t>land</a:t>
            </a:r>
            <a:r>
              <a:rPr lang="de-DE" dirty="0" smtClean="0">
                <a:latin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</a:rPr>
              <a:t>system</a:t>
            </a:r>
            <a:r>
              <a:rPr lang="de-DE" dirty="0" smtClean="0">
                <a:latin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</a:rPr>
              <a:t>consists</a:t>
            </a:r>
            <a:r>
              <a:rPr lang="de-DE" dirty="0" smtClean="0">
                <a:latin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</a:rPr>
              <a:t>of</a:t>
            </a:r>
            <a:r>
              <a:rPr lang="de-DE" dirty="0" smtClean="0">
                <a:latin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</a:rPr>
              <a:t>the</a:t>
            </a:r>
            <a:r>
              <a:rPr lang="de-DE" dirty="0" smtClean="0">
                <a:latin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</a:rPr>
              <a:t>compartments</a:t>
            </a:r>
            <a:r>
              <a:rPr lang="de-DE" dirty="0" smtClean="0">
                <a:latin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</a:rPr>
              <a:t>soil</a:t>
            </a:r>
            <a:r>
              <a:rPr lang="de-DE" dirty="0" smtClean="0">
                <a:latin typeface="Arial" pitchFamily="34" charset="0"/>
              </a:rPr>
              <a:t>, </a:t>
            </a:r>
            <a:r>
              <a:rPr lang="de-DE" dirty="0" err="1" smtClean="0">
                <a:latin typeface="Arial" pitchFamily="34" charset="0"/>
              </a:rPr>
              <a:t>vegetation</a:t>
            </a:r>
            <a:r>
              <a:rPr lang="de-DE" dirty="0" smtClean="0">
                <a:latin typeface="Arial" pitchFamily="34" charset="0"/>
              </a:rPr>
              <a:t>, </a:t>
            </a:r>
            <a:r>
              <a:rPr lang="de-DE" dirty="0" err="1" smtClean="0">
                <a:latin typeface="Arial" pitchFamily="34" charset="0"/>
              </a:rPr>
              <a:t>atmosphere</a:t>
            </a:r>
            <a:r>
              <a:rPr lang="de-DE" dirty="0" smtClean="0">
                <a:latin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</a:rPr>
              <a:t>including</a:t>
            </a:r>
            <a:r>
              <a:rPr lang="de-DE" dirty="0" smtClean="0">
                <a:latin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</a:rPr>
              <a:t>anthropogenic</a:t>
            </a:r>
            <a:r>
              <a:rPr lang="de-DE" dirty="0" smtClean="0">
                <a:latin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</a:rPr>
              <a:t>influences</a:t>
            </a:r>
            <a:r>
              <a:rPr lang="de-DE" dirty="0" smtClean="0">
                <a:latin typeface="Arial" pitchFamily="34" charset="0"/>
              </a:rPr>
              <a:t>.</a:t>
            </a:r>
          </a:p>
          <a:p>
            <a:pPr eaLnBrk="1" hangingPunct="1">
              <a:defRPr/>
            </a:pPr>
            <a:r>
              <a:rPr lang="de-DE" dirty="0" err="1" smtClean="0">
                <a:latin typeface="Arial" pitchFamily="34" charset="0"/>
              </a:rPr>
              <a:t>It</a:t>
            </a:r>
            <a:r>
              <a:rPr lang="de-DE" dirty="0" smtClean="0">
                <a:latin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</a:rPr>
              <a:t>is</a:t>
            </a:r>
            <a:r>
              <a:rPr lang="de-DE" dirty="0" smtClean="0">
                <a:latin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</a:rPr>
              <a:t>controlled</a:t>
            </a:r>
            <a:r>
              <a:rPr lang="de-DE" dirty="0" smtClean="0">
                <a:latin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</a:rPr>
              <a:t>by</a:t>
            </a:r>
            <a:r>
              <a:rPr lang="de-DE" dirty="0" smtClean="0">
                <a:latin typeface="Arial" pitchFamily="34" charset="0"/>
              </a:rPr>
              <a:t> </a:t>
            </a:r>
          </a:p>
          <a:p>
            <a:pPr marL="228581" indent="-228581" eaLnBrk="1" hangingPunct="1">
              <a:buFontTx/>
              <a:buAutoNum type="arabicParenR"/>
              <a:defRPr/>
            </a:pPr>
            <a:r>
              <a:rPr lang="de-DE" dirty="0" err="1" smtClean="0">
                <a:latin typeface="Arial" pitchFamily="34" charset="0"/>
              </a:rPr>
              <a:t>the</a:t>
            </a:r>
            <a:r>
              <a:rPr lang="de-DE" dirty="0" smtClean="0">
                <a:latin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</a:rPr>
              <a:t>soil</a:t>
            </a:r>
            <a:r>
              <a:rPr lang="de-DE" dirty="0" smtClean="0">
                <a:latin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</a:rPr>
              <a:t>moisture</a:t>
            </a:r>
            <a:r>
              <a:rPr lang="de-DE" dirty="0" smtClean="0">
                <a:latin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</a:rPr>
              <a:t>and</a:t>
            </a:r>
            <a:r>
              <a:rPr lang="de-DE" dirty="0" smtClean="0">
                <a:latin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</a:rPr>
              <a:t>textures</a:t>
            </a:r>
            <a:r>
              <a:rPr lang="de-DE" dirty="0" smtClean="0">
                <a:latin typeface="Arial" pitchFamily="34" charset="0"/>
              </a:rPr>
              <a:t>,</a:t>
            </a:r>
          </a:p>
          <a:p>
            <a:pPr marL="228581" indent="-228581" eaLnBrk="1" hangingPunct="1">
              <a:buFontTx/>
              <a:buAutoNum type="arabicParenR"/>
              <a:defRPr/>
            </a:pPr>
            <a:r>
              <a:rPr lang="de-DE" dirty="0" smtClean="0">
                <a:latin typeface="Arial" pitchFamily="34" charset="0"/>
              </a:rPr>
              <a:t>Human </a:t>
            </a:r>
            <a:r>
              <a:rPr lang="de-DE" dirty="0" err="1" smtClean="0">
                <a:latin typeface="Arial" pitchFamily="34" charset="0"/>
              </a:rPr>
              <a:t>activities</a:t>
            </a:r>
            <a:r>
              <a:rPr lang="de-DE" dirty="0" smtClean="0">
                <a:latin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</a:rPr>
              <a:t>changing</a:t>
            </a:r>
            <a:r>
              <a:rPr lang="de-DE" dirty="0" smtClean="0">
                <a:latin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</a:rPr>
              <a:t>the</a:t>
            </a:r>
            <a:r>
              <a:rPr lang="de-DE" dirty="0" smtClean="0">
                <a:latin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</a:rPr>
              <a:t>state</a:t>
            </a:r>
            <a:r>
              <a:rPr lang="de-DE" dirty="0" smtClean="0">
                <a:latin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</a:rPr>
              <a:t>of</a:t>
            </a:r>
            <a:r>
              <a:rPr lang="de-DE" dirty="0" smtClean="0">
                <a:latin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</a:rPr>
              <a:t>the</a:t>
            </a:r>
            <a:r>
              <a:rPr lang="de-DE" dirty="0" smtClean="0">
                <a:latin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</a:rPr>
              <a:t>soil</a:t>
            </a:r>
            <a:r>
              <a:rPr lang="de-DE" dirty="0" smtClean="0">
                <a:latin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</a:rPr>
              <a:t>and</a:t>
            </a:r>
            <a:r>
              <a:rPr lang="de-DE" dirty="0" smtClean="0">
                <a:latin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</a:rPr>
              <a:t>the</a:t>
            </a:r>
            <a:r>
              <a:rPr lang="de-DE" dirty="0" smtClean="0">
                <a:latin typeface="Arial" pitchFamily="34" charset="0"/>
              </a:rPr>
              <a:t> land-cover (3, LAI, </a:t>
            </a:r>
            <a:r>
              <a:rPr lang="de-DE" dirty="0" err="1" smtClean="0">
                <a:latin typeface="Arial" pitchFamily="34" charset="0"/>
              </a:rPr>
              <a:t>albedo</a:t>
            </a:r>
            <a:r>
              <a:rPr lang="de-DE" dirty="0" smtClean="0">
                <a:latin typeface="Arial" pitchFamily="34" charset="0"/>
              </a:rPr>
              <a:t>),</a:t>
            </a:r>
          </a:p>
          <a:p>
            <a:pPr marL="228581" indent="-228581" eaLnBrk="1" hangingPunct="1">
              <a:buFontTx/>
              <a:buAutoNum type="arabicParenR"/>
              <a:defRPr/>
            </a:pPr>
            <a:r>
              <a:rPr lang="de-DE" dirty="0" smtClean="0">
                <a:latin typeface="Arial" pitchFamily="34" charset="0"/>
              </a:rPr>
              <a:t>The </a:t>
            </a:r>
            <a:r>
              <a:rPr lang="de-DE" dirty="0" err="1" smtClean="0">
                <a:latin typeface="Arial" pitchFamily="34" charset="0"/>
              </a:rPr>
              <a:t>system</a:t>
            </a:r>
            <a:r>
              <a:rPr lang="de-DE" dirty="0" smtClean="0">
                <a:latin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</a:rPr>
              <a:t>is</a:t>
            </a:r>
            <a:r>
              <a:rPr lang="de-DE" dirty="0" smtClean="0">
                <a:latin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</a:rPr>
              <a:t>driven</a:t>
            </a:r>
            <a:r>
              <a:rPr lang="de-DE" dirty="0" smtClean="0">
                <a:latin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</a:rPr>
              <a:t>by</a:t>
            </a:r>
            <a:r>
              <a:rPr lang="de-DE" dirty="0" smtClean="0">
                <a:latin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</a:rPr>
              <a:t>the</a:t>
            </a:r>
            <a:r>
              <a:rPr lang="de-DE" dirty="0" smtClean="0">
                <a:latin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</a:rPr>
              <a:t>radiation</a:t>
            </a:r>
            <a:r>
              <a:rPr lang="de-DE" dirty="0" smtClean="0">
                <a:latin typeface="Arial" pitchFamily="34" charset="0"/>
              </a:rPr>
              <a:t> (4) </a:t>
            </a:r>
            <a:r>
              <a:rPr lang="de-DE" dirty="0" err="1" smtClean="0">
                <a:latin typeface="Arial" pitchFamily="34" charset="0"/>
              </a:rPr>
              <a:t>causing</a:t>
            </a:r>
            <a:r>
              <a:rPr lang="de-DE" dirty="0" smtClean="0">
                <a:latin typeface="Arial" pitchFamily="34" charset="0"/>
              </a:rPr>
              <a:t> a </a:t>
            </a:r>
            <a:r>
              <a:rPr lang="de-DE" dirty="0" err="1" smtClean="0">
                <a:latin typeface="Arial" pitchFamily="34" charset="0"/>
              </a:rPr>
              <a:t>specific</a:t>
            </a:r>
            <a:r>
              <a:rPr lang="de-DE" dirty="0" smtClean="0">
                <a:latin typeface="Arial" pitchFamily="34" charset="0"/>
              </a:rPr>
              <a:t> EBC (5),</a:t>
            </a:r>
          </a:p>
          <a:p>
            <a:pPr marL="228581" indent="-228581" eaLnBrk="1" hangingPunct="1">
              <a:buFontTx/>
              <a:buAutoNum type="arabicParenR"/>
              <a:defRPr/>
            </a:pPr>
            <a:r>
              <a:rPr lang="de-DE" dirty="0" smtClean="0">
                <a:latin typeface="Arial" pitchFamily="34" charset="0"/>
              </a:rPr>
              <a:t>The </a:t>
            </a:r>
            <a:r>
              <a:rPr lang="de-DE" dirty="0" err="1" smtClean="0">
                <a:latin typeface="Arial" pitchFamily="34" charset="0"/>
              </a:rPr>
              <a:t>variability</a:t>
            </a:r>
            <a:r>
              <a:rPr lang="de-DE" dirty="0" smtClean="0">
                <a:latin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</a:rPr>
              <a:t>of</a:t>
            </a:r>
            <a:r>
              <a:rPr lang="de-DE" dirty="0" smtClean="0">
                <a:latin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</a:rPr>
              <a:t>the</a:t>
            </a:r>
            <a:r>
              <a:rPr lang="de-DE" dirty="0" smtClean="0">
                <a:latin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</a:rPr>
              <a:t>fluxes</a:t>
            </a:r>
            <a:r>
              <a:rPr lang="de-DE" dirty="0" smtClean="0">
                <a:latin typeface="Arial" pitchFamily="34" charset="0"/>
              </a:rPr>
              <a:t> in </a:t>
            </a:r>
            <a:r>
              <a:rPr lang="de-DE" dirty="0" err="1" smtClean="0">
                <a:latin typeface="Arial" pitchFamily="34" charset="0"/>
              </a:rPr>
              <a:t>combination</a:t>
            </a:r>
            <a:r>
              <a:rPr lang="de-DE" dirty="0" smtClean="0">
                <a:latin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</a:rPr>
              <a:t>with</a:t>
            </a:r>
            <a:r>
              <a:rPr lang="de-DE" dirty="0" smtClean="0">
                <a:latin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</a:rPr>
              <a:t>entrainment</a:t>
            </a:r>
            <a:r>
              <a:rPr lang="de-DE" dirty="0" smtClean="0">
                <a:latin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</a:rPr>
              <a:t>results</a:t>
            </a:r>
            <a:r>
              <a:rPr lang="de-DE" dirty="0" smtClean="0">
                <a:latin typeface="Arial" pitchFamily="34" charset="0"/>
              </a:rPr>
              <a:t> in a </a:t>
            </a:r>
            <a:r>
              <a:rPr lang="de-DE" dirty="0" err="1" smtClean="0">
                <a:latin typeface="Arial" pitchFamily="34" charset="0"/>
              </a:rPr>
              <a:t>specific</a:t>
            </a:r>
            <a:r>
              <a:rPr lang="de-DE" dirty="0" smtClean="0">
                <a:latin typeface="Arial" pitchFamily="34" charset="0"/>
              </a:rPr>
              <a:t> horizontal </a:t>
            </a:r>
            <a:r>
              <a:rPr lang="de-DE" dirty="0" err="1" smtClean="0">
                <a:latin typeface="Arial" pitchFamily="34" charset="0"/>
              </a:rPr>
              <a:t>and</a:t>
            </a:r>
            <a:r>
              <a:rPr lang="de-DE" dirty="0" smtClean="0">
                <a:latin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</a:rPr>
              <a:t>vertical</a:t>
            </a:r>
            <a:r>
              <a:rPr lang="de-DE" dirty="0" smtClean="0">
                <a:latin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</a:rPr>
              <a:t>distribution</a:t>
            </a:r>
            <a:r>
              <a:rPr lang="de-DE" dirty="0" smtClean="0">
                <a:latin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</a:rPr>
              <a:t>of</a:t>
            </a:r>
            <a:r>
              <a:rPr lang="de-DE" dirty="0" smtClean="0">
                <a:latin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</a:rPr>
              <a:t>the</a:t>
            </a:r>
            <a:r>
              <a:rPr lang="de-DE" dirty="0" smtClean="0">
                <a:latin typeface="Arial" pitchFamily="34" charset="0"/>
              </a:rPr>
              <a:t> ABL,</a:t>
            </a:r>
          </a:p>
          <a:p>
            <a:pPr marL="228581" indent="-228581" eaLnBrk="1" hangingPunct="1">
              <a:buFontTx/>
              <a:buAutoNum type="arabicParenR"/>
              <a:defRPr/>
            </a:pPr>
            <a:r>
              <a:rPr lang="de-DE" dirty="0" smtClean="0">
                <a:latin typeface="Arial" pitchFamily="34" charset="0"/>
              </a:rPr>
              <a:t>This </a:t>
            </a:r>
            <a:r>
              <a:rPr lang="de-DE" dirty="0" err="1" smtClean="0">
                <a:latin typeface="Arial" pitchFamily="34" charset="0"/>
              </a:rPr>
              <a:t>influences</a:t>
            </a:r>
            <a:r>
              <a:rPr lang="de-DE" dirty="0" smtClean="0">
                <a:latin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</a:rPr>
              <a:t>the</a:t>
            </a:r>
            <a:r>
              <a:rPr lang="de-DE" dirty="0" smtClean="0">
                <a:latin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</a:rPr>
              <a:t>vertical</a:t>
            </a:r>
            <a:r>
              <a:rPr lang="de-DE" dirty="0" smtClean="0">
                <a:latin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</a:rPr>
              <a:t>stability</a:t>
            </a:r>
            <a:r>
              <a:rPr lang="de-DE" dirty="0" smtClean="0">
                <a:latin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</a:rPr>
              <a:t>and</a:t>
            </a:r>
            <a:r>
              <a:rPr lang="de-DE" dirty="0" smtClean="0">
                <a:latin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</a:rPr>
              <a:t>by</a:t>
            </a:r>
            <a:r>
              <a:rPr lang="de-DE" dirty="0" smtClean="0">
                <a:latin typeface="Arial" pitchFamily="34" charset="0"/>
              </a:rPr>
              <a:t> horizontal </a:t>
            </a:r>
            <a:r>
              <a:rPr lang="de-DE" dirty="0" err="1" smtClean="0">
                <a:latin typeface="Arial" pitchFamily="34" charset="0"/>
              </a:rPr>
              <a:t>temperature</a:t>
            </a:r>
            <a:r>
              <a:rPr lang="de-DE" dirty="0" smtClean="0">
                <a:latin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</a:rPr>
              <a:t>gradients</a:t>
            </a:r>
            <a:r>
              <a:rPr lang="de-DE" dirty="0" smtClean="0">
                <a:latin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</a:rPr>
              <a:t>the</a:t>
            </a:r>
            <a:r>
              <a:rPr lang="de-DE" dirty="0" smtClean="0">
                <a:latin typeface="Arial" pitchFamily="34" charset="0"/>
              </a:rPr>
              <a:t> horizontal </a:t>
            </a:r>
            <a:r>
              <a:rPr lang="de-DE" dirty="0" err="1" smtClean="0">
                <a:latin typeface="Arial" pitchFamily="34" charset="0"/>
              </a:rPr>
              <a:t>transport</a:t>
            </a:r>
            <a:r>
              <a:rPr lang="de-DE" dirty="0" smtClean="0">
                <a:latin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</a:rPr>
              <a:t>of</a:t>
            </a:r>
            <a:r>
              <a:rPr lang="de-DE" dirty="0" smtClean="0">
                <a:latin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</a:rPr>
              <a:t>air</a:t>
            </a:r>
            <a:r>
              <a:rPr lang="de-DE" dirty="0" smtClean="0">
                <a:latin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</a:rPr>
              <a:t>masses</a:t>
            </a:r>
            <a:endParaRPr lang="de-DE" dirty="0" smtClean="0">
              <a:latin typeface="Arial" pitchFamily="34" charset="0"/>
            </a:endParaRPr>
          </a:p>
          <a:p>
            <a:pPr marL="228581" indent="-228581" eaLnBrk="1" hangingPunct="1">
              <a:buFontTx/>
              <a:buAutoNum type="arabicParenR"/>
              <a:defRPr/>
            </a:pPr>
            <a:r>
              <a:rPr lang="de-DE" dirty="0" smtClean="0">
                <a:latin typeface="Arial" pitchFamily="34" charset="0"/>
              </a:rPr>
              <a:t>This </a:t>
            </a:r>
            <a:r>
              <a:rPr lang="de-DE" dirty="0" err="1" smtClean="0">
                <a:latin typeface="Arial" pitchFamily="34" charset="0"/>
              </a:rPr>
              <a:t>can</a:t>
            </a:r>
            <a:r>
              <a:rPr lang="de-DE" dirty="0" smtClean="0">
                <a:latin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</a:rPr>
              <a:t>lead</a:t>
            </a:r>
            <a:r>
              <a:rPr lang="de-DE" dirty="0" smtClean="0">
                <a:latin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</a:rPr>
              <a:t>to</a:t>
            </a:r>
            <a:r>
              <a:rPr lang="de-DE" dirty="0" smtClean="0">
                <a:latin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</a:rPr>
              <a:t>the</a:t>
            </a:r>
            <a:r>
              <a:rPr lang="de-DE" dirty="0" smtClean="0">
                <a:latin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</a:rPr>
              <a:t>development</a:t>
            </a:r>
            <a:r>
              <a:rPr lang="de-DE" dirty="0" smtClean="0">
                <a:latin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</a:rPr>
              <a:t>of</a:t>
            </a:r>
            <a:r>
              <a:rPr lang="de-DE" dirty="0" smtClean="0">
                <a:latin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</a:rPr>
              <a:t>convergence</a:t>
            </a:r>
            <a:r>
              <a:rPr lang="de-DE" dirty="0" smtClean="0">
                <a:latin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</a:rPr>
              <a:t>lines</a:t>
            </a:r>
            <a:r>
              <a:rPr lang="de-DE" dirty="0" smtClean="0">
                <a:latin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</a:rPr>
              <a:t>and</a:t>
            </a:r>
            <a:r>
              <a:rPr lang="de-DE" dirty="0" smtClean="0">
                <a:latin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</a:rPr>
              <a:t>clouds</a:t>
            </a:r>
            <a:r>
              <a:rPr lang="de-DE" dirty="0" smtClean="0">
                <a:latin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</a:rPr>
              <a:t>and</a:t>
            </a:r>
            <a:r>
              <a:rPr lang="de-DE" dirty="0" smtClean="0">
                <a:latin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</a:rPr>
              <a:t>precipitation</a:t>
            </a:r>
            <a:r>
              <a:rPr lang="de-DE" dirty="0" smtClean="0">
                <a:latin typeface="Arial" pitchFamily="34" charset="0"/>
              </a:rPr>
              <a:t>.  </a:t>
            </a:r>
          </a:p>
          <a:p>
            <a:pPr eaLnBrk="1" hangingPunct="1">
              <a:defRPr/>
            </a:pPr>
            <a:endParaRPr lang="de-DE" dirty="0" smtClean="0">
              <a:latin typeface="Arial" pitchFamily="34" charset="0"/>
            </a:endParaRPr>
          </a:p>
          <a:p>
            <a:pPr eaLnBrk="1" hangingPunct="1">
              <a:defRPr/>
            </a:pPr>
            <a:r>
              <a:rPr lang="de-DE" dirty="0" smtClean="0">
                <a:latin typeface="Arial" pitchFamily="34" charset="0"/>
              </a:rPr>
              <a:t>Different </a:t>
            </a:r>
            <a:r>
              <a:rPr lang="de-DE" dirty="0" err="1" smtClean="0">
                <a:latin typeface="Arial" pitchFamily="34" charset="0"/>
              </a:rPr>
              <a:t>regimes</a:t>
            </a:r>
            <a:r>
              <a:rPr lang="de-DE" dirty="0" smtClean="0">
                <a:latin typeface="Arial" pitchFamily="34" charset="0"/>
              </a:rPr>
              <a:t>:</a:t>
            </a:r>
          </a:p>
          <a:p>
            <a:pPr eaLnBrk="1" hangingPunct="1">
              <a:defRPr/>
            </a:pPr>
            <a:r>
              <a:rPr lang="de-DE" dirty="0" smtClean="0">
                <a:latin typeface="Arial" pitchFamily="34" charset="0"/>
              </a:rPr>
              <a:t>- </a:t>
            </a:r>
            <a:r>
              <a:rPr lang="de-DE" dirty="0" err="1" smtClean="0">
                <a:latin typeface="Arial" pitchFamily="34" charset="0"/>
              </a:rPr>
              <a:t>radiation</a:t>
            </a:r>
            <a:r>
              <a:rPr lang="de-DE" dirty="0" smtClean="0">
                <a:latin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</a:rPr>
              <a:t>driven</a:t>
            </a:r>
            <a:endParaRPr lang="de-DE" dirty="0" smtClean="0">
              <a:latin typeface="Arial" pitchFamily="34" charset="0"/>
            </a:endParaRPr>
          </a:p>
          <a:p>
            <a:pPr eaLnBrk="1" hangingPunct="1">
              <a:defRPr/>
            </a:pPr>
            <a:r>
              <a:rPr lang="de-DE" dirty="0" smtClean="0">
                <a:latin typeface="Arial" pitchFamily="34" charset="0"/>
              </a:rPr>
              <a:t>- </a:t>
            </a:r>
            <a:r>
              <a:rPr lang="de-DE" dirty="0" err="1" smtClean="0">
                <a:latin typeface="Arial" pitchFamily="34" charset="0"/>
              </a:rPr>
              <a:t>soil</a:t>
            </a:r>
            <a:r>
              <a:rPr lang="de-DE" dirty="0" smtClean="0">
                <a:latin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</a:rPr>
              <a:t>moisture</a:t>
            </a:r>
            <a:r>
              <a:rPr lang="de-DE" dirty="0" smtClean="0">
                <a:latin typeface="Arial" pitchFamily="34" charset="0"/>
              </a:rPr>
              <a:t> limited</a:t>
            </a:r>
          </a:p>
          <a:p>
            <a:pPr marL="171436" indent="-171436" fontAlgn="auto">
              <a:spcBef>
                <a:spcPts val="0"/>
              </a:spcBef>
              <a:spcAft>
                <a:spcPts val="0"/>
              </a:spcAft>
              <a:buFont typeface="Symbol" pitchFamily="18" charset="2"/>
              <a:buChar char="®"/>
              <a:tabLst>
                <a:tab pos="442877" algn="l"/>
              </a:tabLst>
              <a:defRPr/>
            </a:pPr>
            <a:endParaRPr lang="en-US" b="1" kern="0" dirty="0">
              <a:solidFill>
                <a:prstClr val="black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442877" algn="l"/>
              </a:tabLst>
              <a:defRPr/>
            </a:pPr>
            <a:r>
              <a:rPr lang="en-US" b="1" kern="0" dirty="0">
                <a:solidFill>
                  <a:prstClr val="black"/>
                </a:solidFill>
              </a:rPr>
              <a:t>How do models meet this enormous challenge to simulate the land system?</a:t>
            </a:r>
          </a:p>
          <a:p>
            <a:pPr eaLnBrk="1" hangingPunct="1"/>
            <a:endParaRPr lang="de-DE" dirty="0" smtClean="0">
              <a:latin typeface="Arial" pitchFamily="34" charset="0"/>
            </a:endParaRPr>
          </a:p>
        </p:txBody>
      </p:sp>
      <p:sp>
        <p:nvSpPr>
          <p:cNvPr id="6042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AB1CE1-82BA-4B2D-9F06-C352CD7D6DB2}" type="slidenum">
              <a:rPr lang="en-GB">
                <a:latin typeface="Arial" pitchFamily="34" charset="0"/>
              </a:rPr>
              <a:pPr/>
              <a:t>34</a:t>
            </a:fld>
            <a:endParaRPr lang="en-GB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F1C9CC-7B8E-4FE4-A85E-1A1001E02A23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de-DE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aseline="0" dirty="0" smtClean="0"/>
              <a:t>Short, </a:t>
            </a:r>
            <a:r>
              <a:rPr lang="de-DE" baseline="0" dirty="0" err="1" smtClean="0"/>
              <a:t>refer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Andreas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654863-3EEA-4378-BE9F-C1F3ACEF42F7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7933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11F533-ABEC-40BA-8AF2-10E5886DE9EF}" type="slidenum">
              <a:rPr lang="de-DE" smtClean="0"/>
              <a:pPr/>
              <a:t>6</a:t>
            </a:fld>
            <a:endParaRPr lang="de-DE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3300" y="776288"/>
            <a:ext cx="5095875" cy="3821112"/>
          </a:xfrm>
          <a:solidFill>
            <a:srgbClr val="FFFFFF"/>
          </a:solidFill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1" y="4860925"/>
            <a:ext cx="5207000" cy="460533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 smtClean="0"/>
              <a:t>HSRL</a:t>
            </a:r>
            <a:r>
              <a:rPr lang="en-US" baseline="0" dirty="0" smtClean="0"/>
              <a:t> not considered but also possible. Only high-resolution daytime ABL measurements.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aseline="0" dirty="0" smtClean="0"/>
              <a:t>Short: Radiosonde </a:t>
            </a:r>
            <a:r>
              <a:rPr lang="de-DE" baseline="0" dirty="0" err="1" smtClean="0"/>
              <a:t>less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representative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measurements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gradients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now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possible</a:t>
            </a:r>
            <a:r>
              <a:rPr lang="de-DE" baseline="0" dirty="0" smtClean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654863-3EEA-4378-BE9F-C1F3ACEF42F7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79337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654863-3EEA-4378-BE9F-C1F3ACEF42F7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31846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11F533-ABEC-40BA-8AF2-10E5886DE9EF}" type="slidenum">
              <a:rPr lang="de-DE" smtClean="0"/>
              <a:pPr/>
              <a:t>9</a:t>
            </a:fld>
            <a:endParaRPr lang="de-DE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3300" y="776288"/>
            <a:ext cx="5095875" cy="3821112"/>
          </a:xfrm>
          <a:solidFill>
            <a:srgbClr val="FFFFFF"/>
          </a:solidFill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1" y="4860925"/>
            <a:ext cx="5207000" cy="460533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F8F3F8-7007-4A34-BBF8-DB5DD847EBD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4231E9-A4E9-4413-B3D9-9660FF0E7E43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F6E759-5381-468A-B94E-280734C255A1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C97C7-9E83-42E9-AF98-40191D353A53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50A7C2-10FD-42BD-9B92-279DA9D1F273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CAAA2-72AE-4E07-A5F5-B4D7A7B16044}" type="datetimeFigureOut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6D2FEE-B973-49E6-B820-E84E2EC36062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0BED9F-A257-44DA-8949-934EB684FF0D}" type="datetimeFigureOut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6F990-140C-4E12-AC88-76941D09B8D2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BD02E-6E4B-403C-8B9D-FF1AD1EFB4AE}" type="datetimeFigureOut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68CF0-98E8-4C05-9601-2C8C117262EE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0E966-F87E-4BA0-8E63-02ECF69638D2}" type="datetimeFigureOut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7061C2-C4C7-4224-AF66-176DE5AE78EE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18EAF8-9B07-4005-A3B2-32077C6D1E3D}" type="datetimeFigureOut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54F002-8F42-45CA-9E2A-5A326504B990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7B2758-7732-453C-B509-F254B1624C05}" type="datetimeFigureOut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B9E88-5F55-461B-969E-324D92F870F1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4C181-A1CC-4771-A8AE-FEE99EDFE73B}" type="datetimeFigureOut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F7A97-7AD6-480C-B0AC-48A9FCEB11D9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4C4763-8ADE-470C-9821-A30CC25125AB}" type="datetimeFigureOut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D4CC65-EF9A-4F52-93F9-DD710BBDE220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4EF21-0881-48CF-9023-5C023B94F474}" type="datetimeFigureOut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8452B-8730-4485-BC3C-A44BCCFA9AD3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F1F21-FDA9-4B1B-B127-A53CD309ADD7}" type="datetimeFigureOut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5606C0-9D05-4F11-9D90-FE64E9212E03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2EDDED-CDD2-4CDA-AF24-177D95D4E5D3}" type="datetimeFigureOut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8117D-65D9-46B6-9570-F586073FC5CC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FE666-7935-4DF9-9C73-3DB1F5853E94}" type="datetimeFigureOut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68890-AA10-4AD5-9669-5B487342B882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83C1A-C6FD-465D-8197-3152B04681CD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246AAB-B350-43E0-842D-0C2FA27BB83F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9EDB9E-2D1A-417B-AA89-D087D3BDA169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7BB8FF-757C-40F2-8EC5-484CDB8DDF82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F97B4-2702-489F-B3F8-940FEFEF8900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85A1A-36DE-4837-B40E-62E6D5876401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138894-1A6E-4408-9F5D-6D4522BA1826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CFDD91-CD38-41AC-B778-76A1C03C3250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810034-4C8E-4AE7-97D9-2E1A314E4964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010D9-CC5E-46E2-B433-3B3A0AD224DA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65AD2F-1729-487C-ACDE-2AABD3B00CE2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4231E9-A4E9-4413-B3D9-9660FF0E7E43}" type="datetimeFigureOut">
              <a:rPr lang="de-DE"/>
              <a:pPr>
                <a:defRPr/>
              </a:pPr>
              <a:t>08.05.2016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F6E759-5381-468A-B94E-280734C255A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1AC1A4-372F-4451-82F9-A0F0C7A94B6B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F687CC-2F6A-4146-B61A-4E22DB2AA456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4231E9-A4E9-4413-B3D9-9660FF0E7E43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F6E759-5381-468A-B94E-280734C255A1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C97C7-9E83-42E9-AF98-40191D353A53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50A7C2-10FD-42BD-9B92-279DA9D1F273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54305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>
                <a:solidFill>
                  <a:prstClr val="black"/>
                </a:solidFill>
              </a:rPr>
              <a:t>January 10-11, 2008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214563" y="6356350"/>
            <a:ext cx="42148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>
                <a:solidFill>
                  <a:prstClr val="black"/>
                </a:solidFill>
              </a:rPr>
              <a:t>DFG PP 1167 Review Panel Meeting, Bad Honnef, Germany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F8F3F8-7007-4A34-BBF8-DB5DD847EBD9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54305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>
                <a:solidFill>
                  <a:prstClr val="black"/>
                </a:solidFill>
              </a:rPr>
              <a:t>January 10-11, 2008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214563" y="6356350"/>
            <a:ext cx="42148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>
                <a:solidFill>
                  <a:prstClr val="black"/>
                </a:solidFill>
              </a:rPr>
              <a:t>DFG PP 1167 Review Panel Meeting, Bad Honnef, Germany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F8F3F8-7007-4A34-BBF8-DB5DD847EBD9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83C1A-C6FD-465D-8197-3152B04681CD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246AAB-B350-43E0-842D-0C2FA27BB83F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9EDB9E-2D1A-417B-AA89-D087D3BDA169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7BB8FF-757C-40F2-8EC5-484CDB8DDF82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C97C7-9E83-42E9-AF98-40191D353A53}" type="datetimeFigureOut">
              <a:rPr lang="de-DE"/>
              <a:pPr>
                <a:defRPr/>
              </a:pPr>
              <a:t>08.05.2016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50A7C2-10FD-42BD-9B92-279DA9D1F27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F97B4-2702-489F-B3F8-940FEFEF8900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85A1A-36DE-4837-B40E-62E6D5876401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138894-1A6E-4408-9F5D-6D4522BA1826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CFDD91-CD38-41AC-B778-76A1C03C3250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810034-4C8E-4AE7-97D9-2E1A314E4964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010D9-CC5E-46E2-B433-3B3A0AD224DA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65AD2F-1729-487C-ACDE-2AABD3B00CE2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1AC1A4-372F-4451-82F9-A0F0C7A94B6B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F687CC-2F6A-4146-B61A-4E22DB2AA456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4231E9-A4E9-4413-B3D9-9660FF0E7E43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F6E759-5381-468A-B94E-280734C255A1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C97C7-9E83-42E9-AF98-40191D353A53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50A7C2-10FD-42BD-9B92-279DA9D1F273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F2E875F-F6FD-4DB0-AC98-C902C75D4D99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61403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723B5C6-B3F1-4F06-8B22-12775A98D846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54305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>
                <a:solidFill>
                  <a:prstClr val="black"/>
                </a:solidFill>
              </a:rPr>
              <a:t>January 10-11, 2008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214563" y="6356350"/>
            <a:ext cx="42148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>
                <a:solidFill>
                  <a:prstClr val="black"/>
                </a:solidFill>
              </a:rPr>
              <a:t>DFG PP 1167 Review Panel Meeting, Bad Honnef, Germany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F8F3F8-7007-4A34-BBF8-DB5DD847EBD9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83C1A-C6FD-465D-8197-3152B04681CD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246AAB-B350-43E0-842D-0C2FA27BB83F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9EDB9E-2D1A-417B-AA89-D087D3BDA169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7BB8FF-757C-40F2-8EC5-484CDB8DDF82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F97B4-2702-489F-B3F8-940FEFEF8900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85A1A-36DE-4837-B40E-62E6D5876401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138894-1A6E-4408-9F5D-6D4522BA1826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CFDD91-CD38-41AC-B778-76A1C03C3250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810034-4C8E-4AE7-97D9-2E1A314E4964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010D9-CC5E-46E2-B433-3B3A0AD224DA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65AD2F-1729-487C-ACDE-2AABD3B00CE2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1AC1A4-372F-4451-82F9-A0F0C7A94B6B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F687CC-2F6A-4146-B61A-4E22DB2AA456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83C1A-C6FD-465D-8197-3152B04681CD}" type="datetimeFigureOut">
              <a:rPr lang="de-DE"/>
              <a:pPr>
                <a:defRPr/>
              </a:pPr>
              <a:t>08.05.2016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246AAB-B350-43E0-842D-0C2FA27BB83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4231E9-A4E9-4413-B3D9-9660FF0E7E43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F6E759-5381-468A-B94E-280734C255A1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C97C7-9E83-42E9-AF98-40191D353A53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50A7C2-10FD-42BD-9B92-279DA9D1F273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723B5C6-B3F1-4F06-8B22-12775A98D846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F8F3F8-7007-4A34-BBF8-DB5DD847EBD9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83C1A-C6FD-465D-8197-3152B04681CD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246AAB-B350-43E0-842D-0C2FA27BB83F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9EDB9E-2D1A-417B-AA89-D087D3BDA169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7BB8FF-757C-40F2-8EC5-484CDB8DDF82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F97B4-2702-489F-B3F8-940FEFEF8900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85A1A-36DE-4837-B40E-62E6D5876401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9EDB9E-2D1A-417B-AA89-D087D3BDA169}" type="datetimeFigureOut">
              <a:rPr lang="de-DE"/>
              <a:pPr>
                <a:defRPr/>
              </a:pPr>
              <a:t>08.05.2016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7BB8FF-757C-40F2-8EC5-484CDB8DDF8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138894-1A6E-4408-9F5D-6D4522BA1826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CFDD91-CD38-41AC-B778-76A1C03C3250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810034-4C8E-4AE7-97D9-2E1A314E4964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010D9-CC5E-46E2-B433-3B3A0AD224DA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65AD2F-1729-487C-ACDE-2AABD3B00CE2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1AC1A4-372F-4451-82F9-A0F0C7A94B6B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F687CC-2F6A-4146-B61A-4E22DB2AA456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4231E9-A4E9-4413-B3D9-9660FF0E7E43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F6E759-5381-468A-B94E-280734C255A1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C97C7-9E83-42E9-AF98-40191D353A53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50A7C2-10FD-42BD-9B92-279DA9D1F273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723B5C6-B3F1-4F06-8B22-12775A98D84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F97B4-2702-489F-B3F8-940FEFEF8900}" type="datetimeFigureOut">
              <a:rPr lang="de-DE"/>
              <a:pPr>
                <a:defRPr/>
              </a:pPr>
              <a:t>08.05.2016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85A1A-36DE-4837-B40E-62E6D587640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54305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>
                <a:solidFill>
                  <a:prstClr val="black"/>
                </a:solidFill>
              </a:rPr>
              <a:t>January 10-11, 2008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214563" y="6356350"/>
            <a:ext cx="42148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>
                <a:solidFill>
                  <a:prstClr val="black"/>
                </a:solidFill>
              </a:rPr>
              <a:t>DFG PP 1167 Review Panel Meeting, Bad Honnef, Germany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F8F3F8-7007-4A34-BBF8-DB5DD847EBD9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71915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83C1A-C6FD-465D-8197-3152B04681CD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246AAB-B350-43E0-842D-0C2FA27BB83F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6158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9EDB9E-2D1A-417B-AA89-D087D3BDA169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7BB8FF-757C-40F2-8EC5-484CDB8DDF82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46161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F97B4-2702-489F-B3F8-940FEFEF8900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85A1A-36DE-4837-B40E-62E6D5876401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88704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138894-1A6E-4408-9F5D-6D4522BA1826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CFDD91-CD38-41AC-B778-76A1C03C3250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74019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810034-4C8E-4AE7-97D9-2E1A314E4964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79857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010D9-CC5E-46E2-B433-3B3A0AD224DA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65AD2F-1729-487C-ACDE-2AABD3B00CE2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0726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1AC1A4-372F-4451-82F9-A0F0C7A94B6B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F687CC-2F6A-4146-B61A-4E22DB2AA456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57578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570644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0850709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138894-1A6E-4408-9F5D-6D4522BA1826}" type="datetimeFigureOut">
              <a:rPr lang="de-DE"/>
              <a:pPr>
                <a:defRPr/>
              </a:pPr>
              <a:t>08.05.2016</a:t>
            </a:fld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CFDD91-CD38-41AC-B778-76A1C03C325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53400481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4231E9-A4E9-4413-B3D9-9660FF0E7E43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F6E759-5381-468A-B94E-280734C255A1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234227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C97C7-9E83-42E9-AF98-40191D353A53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50A7C2-10FD-42BD-9B92-279DA9D1F273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75299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723B5C6-B3F1-4F06-8B22-12775A98D846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52226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AU" smtClean="0"/>
              <a:t>Click to edit Master subtitle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51994815"/>
      </p:ext>
    </p:extLst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83C1A-C6FD-465D-8197-3152B04681CD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246AAB-B350-43E0-842D-0C2FA27BB83F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866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9EDB9E-2D1A-417B-AA89-D087D3BDA169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7BB8FF-757C-40F2-8EC5-484CDB8DDF82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42279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F97B4-2702-489F-B3F8-940FEFEF8900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85A1A-36DE-4837-B40E-62E6D5876401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8106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138894-1A6E-4408-9F5D-6D4522BA1826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CFDD91-CD38-41AC-B778-76A1C03C3250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128517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810034-4C8E-4AE7-97D9-2E1A314E4964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6306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810034-4C8E-4AE7-97D9-2E1A314E496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010D9-CC5E-46E2-B433-3B3A0AD224DA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65AD2F-1729-487C-ACDE-2AABD3B00CE2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98609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1AC1A4-372F-4451-82F9-A0F0C7A94B6B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F687CC-2F6A-4146-B61A-4E22DB2AA456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611830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152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000967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11664799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4231E9-A4E9-4413-B3D9-9660FF0E7E43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F6E759-5381-468A-B94E-280734C255A1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63921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C97C7-9E83-42E9-AF98-40191D353A53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50A7C2-10FD-42BD-9B92-279DA9D1F273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491668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54305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>
                <a:solidFill>
                  <a:prstClr val="black"/>
                </a:solidFill>
              </a:rPr>
              <a:t>January 10-11, 2008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214563" y="6356350"/>
            <a:ext cx="42148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>
                <a:solidFill>
                  <a:prstClr val="black"/>
                </a:solidFill>
              </a:rPr>
              <a:t>DFG PP 1167 Review Panel Meeting, Bad Honnef, Germany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F8F3F8-7007-4A34-BBF8-DB5DD847EBD9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81689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83C1A-C6FD-465D-8197-3152B04681CD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246AAB-B350-43E0-842D-0C2FA27BB83F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060108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9EDB9E-2D1A-417B-AA89-D087D3BDA169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7BB8FF-757C-40F2-8EC5-484CDB8DDF82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523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83C1A-C6FD-465D-8197-3152B04681CD}" type="datetimeFigureOut">
              <a:rPr lang="de-DE"/>
              <a:pPr>
                <a:defRPr/>
              </a:pPr>
              <a:t>08.05.2016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246AAB-B350-43E0-842D-0C2FA27BB83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010D9-CC5E-46E2-B433-3B3A0AD224DA}" type="datetimeFigureOut">
              <a:rPr lang="de-DE"/>
              <a:pPr>
                <a:defRPr/>
              </a:pPr>
              <a:t>08.05.2016</a:t>
            </a:fld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65AD2F-1729-487C-ACDE-2AABD3B00CE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F97B4-2702-489F-B3F8-940FEFEF8900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85A1A-36DE-4837-B40E-62E6D5876401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446348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138894-1A6E-4408-9F5D-6D4522BA1826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CFDD91-CD38-41AC-B778-76A1C03C3250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955534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810034-4C8E-4AE7-97D9-2E1A314E4964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678472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010D9-CC5E-46E2-B433-3B3A0AD224DA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65AD2F-1729-487C-ACDE-2AABD3B00CE2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452547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1AC1A4-372F-4451-82F9-A0F0C7A94B6B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F687CC-2F6A-4146-B61A-4E22DB2AA456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4289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4420489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683934801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640578700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4231E9-A4E9-4413-B3D9-9660FF0E7E43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F6E759-5381-468A-B94E-280734C255A1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094110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C97C7-9E83-42E9-AF98-40191D353A53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50A7C2-10FD-42BD-9B92-279DA9D1F273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1662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1AC1A4-372F-4451-82F9-A0F0C7A94B6B}" type="datetimeFigureOut">
              <a:rPr lang="de-DE"/>
              <a:pPr>
                <a:defRPr/>
              </a:pPr>
              <a:t>08.05.2016</a:t>
            </a:fld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F687CC-2F6A-4146-B61A-4E22DB2AA45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723B5C6-B3F1-4F06-8B22-12775A98D846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183190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AU" smtClean="0"/>
              <a:t>Click to edit Master subtitle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95107015"/>
      </p:ext>
    </p:extLst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83C1A-C6FD-465D-8197-3152B04681CD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246AAB-B350-43E0-842D-0C2FA27BB83F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767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9EDB9E-2D1A-417B-AA89-D087D3BDA169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7BB8FF-757C-40F2-8EC5-484CDB8DDF82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850011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F97B4-2702-489F-B3F8-940FEFEF8900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85A1A-36DE-4837-B40E-62E6D5876401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965021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138894-1A6E-4408-9F5D-6D4522BA1826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CFDD91-CD38-41AC-B778-76A1C03C3250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057378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810034-4C8E-4AE7-97D9-2E1A314E4964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865969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010D9-CC5E-46E2-B433-3B3A0AD224DA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65AD2F-1729-487C-ACDE-2AABD3B00CE2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951478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1AC1A4-372F-4451-82F9-A0F0C7A94B6B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F687CC-2F6A-4146-B61A-4E22DB2AA456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326815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6457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910255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871494466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4231E9-A4E9-4413-B3D9-9660FF0E7E43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F6E759-5381-468A-B94E-280734C255A1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100898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C97C7-9E83-42E9-AF98-40191D353A53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50A7C2-10FD-42BD-9B92-279DA9D1F273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486390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54305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>
                <a:solidFill>
                  <a:prstClr val="black"/>
                </a:solidFill>
              </a:rPr>
              <a:t>January 10-11, 2008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214563" y="6356350"/>
            <a:ext cx="42148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>
                <a:solidFill>
                  <a:prstClr val="black"/>
                </a:solidFill>
              </a:rPr>
              <a:t>DFG PP 1167 Review Panel Meeting, Bad Honnef, Germany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F8F3F8-7007-4A34-BBF8-DB5DD847EBD9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256487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83C1A-C6FD-465D-8197-3152B04681CD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246AAB-B350-43E0-842D-0C2FA27BB83F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471727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9EDB9E-2D1A-417B-AA89-D087D3BDA169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7BB8FF-757C-40F2-8EC5-484CDB8DDF82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379372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F97B4-2702-489F-B3F8-940FEFEF8900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85A1A-36DE-4837-B40E-62E6D5876401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464385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138894-1A6E-4408-9F5D-6D4522BA1826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CFDD91-CD38-41AC-B778-76A1C03C3250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425286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810034-4C8E-4AE7-97D9-2E1A314E4964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4874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010D9-CC5E-46E2-B433-3B3A0AD224DA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65AD2F-1729-487C-ACDE-2AABD3B00CE2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948094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1AC1A4-372F-4451-82F9-A0F0C7A94B6B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F687CC-2F6A-4146-B61A-4E22DB2AA456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219967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5940356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11213953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063892547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4231E9-A4E9-4413-B3D9-9660FF0E7E43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F6E759-5381-468A-B94E-280734C255A1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87812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C97C7-9E83-42E9-AF98-40191D353A53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50A7C2-10FD-42BD-9B92-279DA9D1F273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601758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AU" smtClean="0"/>
              <a:t>Click to edit Master subtitle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02618654"/>
      </p:ext>
    </p:extLst>
  </p:cSld>
  <p:clrMapOvr>
    <a:masterClrMapping/>
  </p:clrMapOvr>
  <p:transition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F8F3F8-7007-4A34-BBF8-DB5DD847EBD9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899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83C1A-C6FD-465D-8197-3152B04681CD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246AAB-B350-43E0-842D-0C2FA27BB83F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1121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9EDB9E-2D1A-417B-AA89-D087D3BDA169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7BB8FF-757C-40F2-8EC5-484CDB8DDF82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330680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F97B4-2702-489F-B3F8-940FEFEF8900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85A1A-36DE-4837-B40E-62E6D5876401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420930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138894-1A6E-4408-9F5D-6D4522BA1826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CFDD91-CD38-41AC-B778-76A1C03C3250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419563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810034-4C8E-4AE7-97D9-2E1A314E4964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158134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010D9-CC5E-46E2-B433-3B3A0AD224DA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65AD2F-1729-487C-ACDE-2AABD3B00CE2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887109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1AC1A4-372F-4451-82F9-A0F0C7A94B6B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F687CC-2F6A-4146-B61A-4E22DB2AA456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771901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5626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6425484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972653388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4231E9-A4E9-4413-B3D9-9660FF0E7E43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F6E759-5381-468A-B94E-280734C255A1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0562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4231E9-A4E9-4413-B3D9-9660FF0E7E43}" type="datetimeFigureOut">
              <a:rPr lang="de-DE"/>
              <a:pPr>
                <a:defRPr/>
              </a:pPr>
              <a:t>08.05.2016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F6E759-5381-468A-B94E-280734C255A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C97C7-9E83-42E9-AF98-40191D353A53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50A7C2-10FD-42BD-9B92-279DA9D1F273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0299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83C1A-C6FD-465D-8197-3152B04681CD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246AAB-B350-43E0-842D-0C2FA27BB83F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7328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9EDB9E-2D1A-417B-AA89-D087D3BDA169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7BB8FF-757C-40F2-8EC5-484CDB8DDF82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433014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F97B4-2702-489F-B3F8-940FEFEF8900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85A1A-36DE-4837-B40E-62E6D5876401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432313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138894-1A6E-4408-9F5D-6D4522BA1826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CFDD91-CD38-41AC-B778-76A1C03C3250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778078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810034-4C8E-4AE7-97D9-2E1A314E4964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399290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010D9-CC5E-46E2-B433-3B3A0AD224DA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65AD2F-1729-487C-ACDE-2AABD3B00CE2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370899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1AC1A4-372F-4451-82F9-A0F0C7A94B6B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F687CC-2F6A-4146-B61A-4E22DB2AA456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608961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1499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952265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C97C7-9E83-42E9-AF98-40191D353A53}" type="datetimeFigureOut">
              <a:rPr lang="de-DE"/>
              <a:pPr>
                <a:defRPr/>
              </a:pPr>
              <a:t>08.05.2016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50A7C2-10FD-42BD-9B92-279DA9D1F27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70925187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4231E9-A4E9-4413-B3D9-9660FF0E7E43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F6E759-5381-468A-B94E-280734C255A1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160046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C97C7-9E83-42E9-AF98-40191D353A53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50A7C2-10FD-42BD-9B92-279DA9D1F273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085365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F8F3F8-7007-4A34-BBF8-DB5DD847EBD9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115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83C1A-C6FD-465D-8197-3152B04681CD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246AAB-B350-43E0-842D-0C2FA27BB83F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436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9EDB9E-2D1A-417B-AA89-D087D3BDA169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7BB8FF-757C-40F2-8EC5-484CDB8DDF82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380431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F97B4-2702-489F-B3F8-940FEFEF8900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85A1A-36DE-4837-B40E-62E6D5876401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30465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138894-1A6E-4408-9F5D-6D4522BA1826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CFDD91-CD38-41AC-B778-76A1C03C3250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148452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810034-4C8E-4AE7-97D9-2E1A314E4964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686512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010D9-CC5E-46E2-B433-3B3A0AD224DA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65AD2F-1729-487C-ACDE-2AABD3B00CE2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1208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A50D42-C9CD-4801-B293-61D1F53EC57E}" type="datetimeFigureOut">
              <a:rPr lang="de-DE" smtClean="0"/>
              <a:pPr/>
              <a:t>08.05.2016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0883573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1AC1A4-372F-4451-82F9-A0F0C7A94B6B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F687CC-2F6A-4146-B61A-4E22DB2AA456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738389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9283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1054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731753173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4231E9-A4E9-4413-B3D9-9660FF0E7E43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F6E759-5381-468A-B94E-280734C255A1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034912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C97C7-9E83-42E9-AF98-40191D353A53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50A7C2-10FD-42BD-9B92-279DA9D1F273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448824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A50D42-C9CD-4801-B293-61D1F53EC57E}" type="datetimeFigureOut">
              <a:rPr lang="de-DE" smtClean="0">
                <a:solidFill>
                  <a:prstClr val="black"/>
                </a:solidFill>
              </a:rPr>
              <a:pPr/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475881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54305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>
                <a:solidFill>
                  <a:prstClr val="black"/>
                </a:solidFill>
              </a:rPr>
              <a:t>January 10-11, 2008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214563" y="6356350"/>
            <a:ext cx="42148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dirty="0">
                <a:solidFill>
                  <a:prstClr val="black"/>
                </a:solidFill>
              </a:rPr>
              <a:t>DFG PP 1167 Review Panel Meeting, Bad Honnef, Germany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F8F3F8-7007-4A34-BBF8-DB5DD847EBD9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606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83C1A-C6FD-465D-8197-3152B04681CD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246AAB-B350-43E0-842D-0C2FA27BB83F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344219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9EDB9E-2D1A-417B-AA89-D087D3BDA169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7BB8FF-757C-40F2-8EC5-484CDB8DDF82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8569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54305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January 10-11, 2008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214563" y="6356350"/>
            <a:ext cx="42148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dirty="0"/>
              <a:t>DFG PP 1167 Review Panel Meeting, Bad Honnef, Germany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F8F3F8-7007-4A34-BBF8-DB5DD847EBD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F97B4-2702-489F-B3F8-940FEFEF8900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85A1A-36DE-4837-B40E-62E6D5876401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941471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138894-1A6E-4408-9F5D-6D4522BA1826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CFDD91-CD38-41AC-B778-76A1C03C3250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227570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810034-4C8E-4AE7-97D9-2E1A314E4964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55880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010D9-CC5E-46E2-B433-3B3A0AD224DA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65AD2F-1729-487C-ACDE-2AABD3B00CE2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445262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1AC1A4-372F-4451-82F9-A0F0C7A94B6B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F687CC-2F6A-4146-B61A-4E22DB2AA456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581641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8172380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037254178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433765304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4231E9-A4E9-4413-B3D9-9660FF0E7E43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F6E759-5381-468A-B94E-280734C255A1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003174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C97C7-9E83-42E9-AF98-40191D353A53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50A7C2-10FD-42BD-9B92-279DA9D1F273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1850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83C1A-C6FD-465D-8197-3152B04681CD}" type="datetimeFigureOut">
              <a:rPr lang="de-DE"/>
              <a:pPr>
                <a:defRPr/>
              </a:pPr>
              <a:t>08.05.2016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246AAB-B350-43E0-842D-0C2FA27BB83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AU" smtClean="0"/>
              <a:t>Click to edit Master subtitle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81497794"/>
      </p:ext>
    </p:extLst>
  </p:cSld>
  <p:clrMapOvr>
    <a:masterClrMapping/>
  </p:clrMapOvr>
  <p:transition/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83C1A-C6FD-465D-8197-3152B04681CD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246AAB-B350-43E0-842D-0C2FA27BB83F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620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9EDB9E-2D1A-417B-AA89-D087D3BDA169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7BB8FF-757C-40F2-8EC5-484CDB8DDF82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324309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F97B4-2702-489F-B3F8-940FEFEF8900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85A1A-36DE-4837-B40E-62E6D5876401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629103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138894-1A6E-4408-9F5D-6D4522BA1826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CFDD91-CD38-41AC-B778-76A1C03C3250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746211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810034-4C8E-4AE7-97D9-2E1A314E4964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638438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010D9-CC5E-46E2-B433-3B3A0AD224DA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65AD2F-1729-487C-ACDE-2AABD3B00CE2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40404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1AC1A4-372F-4451-82F9-A0F0C7A94B6B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F687CC-2F6A-4146-B61A-4E22DB2AA456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981093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89882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93588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9EDB9E-2D1A-417B-AA89-D087D3BDA169}" type="datetimeFigureOut">
              <a:rPr lang="de-DE"/>
              <a:pPr>
                <a:defRPr/>
              </a:pPr>
              <a:t>08.05.2016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7BB8FF-757C-40F2-8EC5-484CDB8DDF8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9EDB9E-2D1A-417B-AA89-D087D3BDA169}" type="datetimeFigureOut">
              <a:rPr lang="de-DE"/>
              <a:pPr>
                <a:defRPr/>
              </a:pPr>
              <a:t>08.05.2016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7BB8FF-757C-40F2-8EC5-484CDB8DDF8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108820236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4231E9-A4E9-4413-B3D9-9660FF0E7E43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F6E759-5381-468A-B94E-280734C255A1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63456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C97C7-9E83-42E9-AF98-40191D353A53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50A7C2-10FD-42BD-9B92-279DA9D1F273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671515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F8F3F8-7007-4A34-BBF8-DB5DD847EBD9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030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83C1A-C6FD-465D-8197-3152B04681CD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246AAB-B350-43E0-842D-0C2FA27BB83F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91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9EDB9E-2D1A-417B-AA89-D087D3BDA169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7BB8FF-757C-40F2-8EC5-484CDB8DDF82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985435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F97B4-2702-489F-B3F8-940FEFEF8900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85A1A-36DE-4837-B40E-62E6D5876401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097750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138894-1A6E-4408-9F5D-6D4522BA1826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CFDD91-CD38-41AC-B778-76A1C03C3250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689347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810034-4C8E-4AE7-97D9-2E1A314E4964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147814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010D9-CC5E-46E2-B433-3B3A0AD224DA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65AD2F-1729-487C-ACDE-2AABD3B00CE2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073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F97B4-2702-489F-B3F8-940FEFEF8900}" type="datetimeFigureOut">
              <a:rPr lang="de-DE"/>
              <a:pPr>
                <a:defRPr/>
              </a:pPr>
              <a:t>08.05.2016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85A1A-36DE-4837-B40E-62E6D587640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1AC1A4-372F-4451-82F9-A0F0C7A94B6B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F687CC-2F6A-4146-B61A-4E22DB2AA456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892392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5172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911383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618282140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4231E9-A4E9-4413-B3D9-9660FF0E7E43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F6E759-5381-468A-B94E-280734C255A1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550810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C97C7-9E83-42E9-AF98-40191D353A53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50A7C2-10FD-42BD-9B92-279DA9D1F273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244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F2E875F-F6FD-4DB0-AC98-C902C75D4D99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835717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83C1A-C6FD-465D-8197-3152B04681CD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246AAB-B350-43E0-842D-0C2FA27BB83F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0588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9EDB9E-2D1A-417B-AA89-D087D3BDA169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7BB8FF-757C-40F2-8EC5-484CDB8DDF82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932264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F97B4-2702-489F-B3F8-940FEFEF8900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85A1A-36DE-4837-B40E-62E6D5876401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8034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138894-1A6E-4408-9F5D-6D4522BA1826}" type="datetimeFigureOut">
              <a:rPr lang="de-DE"/>
              <a:pPr>
                <a:defRPr/>
              </a:pPr>
              <a:t>08.05.2016</a:t>
            </a:fld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CFDD91-CD38-41AC-B778-76A1C03C325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138894-1A6E-4408-9F5D-6D4522BA1826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CFDD91-CD38-41AC-B778-76A1C03C3250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939665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810034-4C8E-4AE7-97D9-2E1A314E4964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021524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010D9-CC5E-46E2-B433-3B3A0AD224DA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65AD2F-1729-487C-ACDE-2AABD3B00CE2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276616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1AC1A4-372F-4451-82F9-A0F0C7A94B6B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F687CC-2F6A-4146-B61A-4E22DB2AA456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667405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8912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920296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887010680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4231E9-A4E9-4413-B3D9-9660FF0E7E43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F6E759-5381-468A-B94E-280734C255A1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262698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C97C7-9E83-42E9-AF98-40191D353A53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50A7C2-10FD-42BD-9B92-279DA9D1F273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8958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810034-4C8E-4AE7-97D9-2E1A314E496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010D9-CC5E-46E2-B433-3B3A0AD224DA}" type="datetimeFigureOut">
              <a:rPr lang="de-DE"/>
              <a:pPr>
                <a:defRPr/>
              </a:pPr>
              <a:t>08.05.2016</a:t>
            </a:fld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65AD2F-1729-487C-ACDE-2AABD3B00CE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1AC1A4-372F-4451-82F9-A0F0C7A94B6B}" type="datetimeFigureOut">
              <a:rPr lang="de-DE"/>
              <a:pPr>
                <a:defRPr/>
              </a:pPr>
              <a:t>08.05.2016</a:t>
            </a:fld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F687CC-2F6A-4146-B61A-4E22DB2AA45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4231E9-A4E9-4413-B3D9-9660FF0E7E43}" type="datetimeFigureOut">
              <a:rPr lang="de-DE"/>
              <a:pPr>
                <a:defRPr/>
              </a:pPr>
              <a:t>08.05.2016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F6E759-5381-468A-B94E-280734C255A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F97B4-2702-489F-B3F8-940FEFEF8900}" type="datetimeFigureOut">
              <a:rPr lang="de-DE"/>
              <a:pPr>
                <a:defRPr/>
              </a:pPr>
              <a:t>08.05.2016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85A1A-36DE-4837-B40E-62E6D587640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C97C7-9E83-42E9-AF98-40191D353A53}" type="datetimeFigureOut">
              <a:rPr lang="de-DE"/>
              <a:pPr>
                <a:defRPr/>
              </a:pPr>
              <a:t>08.05.2016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50A7C2-10FD-42BD-9B92-279DA9D1F27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AU" smtClean="0"/>
              <a:t>Click to edit Master subtitle style</a:t>
            </a:r>
            <a:endParaRPr lang="en-AU"/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CAAA2-72AE-4E07-A5F5-B4D7A7B16044}" type="datetimeFigureOut">
              <a:rPr lang="de-DE"/>
              <a:pPr>
                <a:defRPr/>
              </a:pPr>
              <a:t>08.05.2016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6D2FEE-B973-49E6-B820-E84E2EC3606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0BED9F-A257-44DA-8949-934EB684FF0D}" type="datetimeFigureOut">
              <a:rPr lang="de-DE"/>
              <a:pPr>
                <a:defRPr/>
              </a:pPr>
              <a:t>08.05.2016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6F990-140C-4E12-AC88-76941D09B8D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BD02E-6E4B-403C-8B9D-FF1AD1EFB4AE}" type="datetimeFigureOut">
              <a:rPr lang="de-DE"/>
              <a:pPr>
                <a:defRPr/>
              </a:pPr>
              <a:t>08.05.2016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68CF0-98E8-4C05-9601-2C8C117262E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0E966-F87E-4BA0-8E63-02ECF69638D2}" type="datetimeFigureOut">
              <a:rPr lang="de-DE"/>
              <a:pPr>
                <a:defRPr/>
              </a:pPr>
              <a:t>08.05.2016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7061C2-C4C7-4224-AF66-176DE5AE78E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18EAF8-9B07-4005-A3B2-32077C6D1E3D}" type="datetimeFigureOut">
              <a:rPr lang="de-DE"/>
              <a:pPr>
                <a:defRPr/>
              </a:pPr>
              <a:t>08.05.2016</a:t>
            </a:fld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54F002-8F42-45CA-9E2A-5A326504B99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7B2758-7732-453C-B509-F254B1624C05}" type="datetimeFigureOut">
              <a:rPr lang="de-DE"/>
              <a:pPr>
                <a:defRPr/>
              </a:pPr>
              <a:t>08.05.2016</a:t>
            </a:fld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B9E88-5F55-461B-969E-324D92F870F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4C181-A1CC-4771-A8AE-FEE99EDFE73B}" type="datetimeFigureOut">
              <a:rPr lang="de-DE"/>
              <a:pPr>
                <a:defRPr/>
              </a:pPr>
              <a:t>08.05.2016</a:t>
            </a:fld>
            <a:endParaRPr lang="de-DE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F7A97-7AD6-480C-B0AC-48A9FCEB11D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4C4763-8ADE-470C-9821-A30CC25125AB}" type="datetimeFigureOut">
              <a:rPr lang="de-DE"/>
              <a:pPr>
                <a:defRPr/>
              </a:pPr>
              <a:t>08.05.2016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D4CC65-EF9A-4F52-93F9-DD710BBDE22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138894-1A6E-4408-9F5D-6D4522BA1826}" type="datetimeFigureOut">
              <a:rPr lang="de-DE"/>
              <a:pPr>
                <a:defRPr/>
              </a:pPr>
              <a:t>08.05.2016</a:t>
            </a:fld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CFDD91-CD38-41AC-B778-76A1C03C325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4EF21-0881-48CF-9023-5C023B94F474}" type="datetimeFigureOut">
              <a:rPr lang="de-DE"/>
              <a:pPr>
                <a:defRPr/>
              </a:pPr>
              <a:t>08.05.2016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8452B-8730-4485-BC3C-A44BCCFA9AD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F1F21-FDA9-4B1B-B127-A53CD309ADD7}" type="datetimeFigureOut">
              <a:rPr lang="de-DE"/>
              <a:pPr>
                <a:defRPr/>
              </a:pPr>
              <a:t>08.05.2016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5606C0-9D05-4F11-9D90-FE64E9212E0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2EDDED-CDD2-4CDA-AF24-177D95D4E5D3}" type="datetimeFigureOut">
              <a:rPr lang="de-DE"/>
              <a:pPr>
                <a:defRPr/>
              </a:pPr>
              <a:t>08.05.2016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8117D-65D9-46B6-9570-F586073FC5C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FE666-7935-4DF9-9C73-3DB1F5853E94}" type="datetimeFigureOut">
              <a:rPr lang="de-DE"/>
              <a:pPr>
                <a:defRPr/>
              </a:pPr>
              <a:t>08.05.2016</a:t>
            </a:fld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68890-AA10-4AD5-9669-5B487342B88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9EA84-ACB8-45DA-B937-100F070F9F17}" type="datetimeFigureOut">
              <a:rPr lang="de-DE"/>
              <a:pPr>
                <a:defRPr/>
              </a:pPr>
              <a:t>08.05.2016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F13EDC-6B6D-4363-AEB1-E1A3D59F978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9EB208-7F1D-452E-B992-987727D8283D}" type="datetimeFigureOut">
              <a:rPr lang="de-DE"/>
              <a:pPr>
                <a:defRPr/>
              </a:pPr>
              <a:t>08.05.2016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CF82FA-69C3-4F29-86FF-A64434CA7F9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78A7F-D802-442F-8384-914ACA03BEC6}" type="datetimeFigureOut">
              <a:rPr lang="de-DE"/>
              <a:pPr>
                <a:defRPr/>
              </a:pPr>
              <a:t>08.05.2016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A854D8-1AB0-4AC1-9412-570F4AD5FCF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780627-2908-4961-8EBC-29C43DB5521E}" type="datetimeFigureOut">
              <a:rPr lang="de-DE"/>
              <a:pPr>
                <a:defRPr/>
              </a:pPr>
              <a:t>08.05.2016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F1445A-A3BD-4E27-9B95-9B1144B031C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F1FA5E-BAA7-49A7-B1BB-17C917FEE131}" type="datetimeFigureOut">
              <a:rPr lang="de-DE"/>
              <a:pPr>
                <a:defRPr/>
              </a:pPr>
              <a:t>08.05.2016</a:t>
            </a:fld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E712B5-C616-41C2-9862-DF0686ACD87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7FE54E-858D-407F-80CD-F832C0073A3A}" type="datetimeFigureOut">
              <a:rPr lang="de-DE"/>
              <a:pPr>
                <a:defRPr/>
              </a:pPr>
              <a:t>08.05.2016</a:t>
            </a:fld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B23DC-77EC-4406-86F2-5BE922DE094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810034-4C8E-4AE7-97D9-2E1A314E496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95365-C871-479E-8140-1B8C6775EECB}" type="datetimeFigureOut">
              <a:rPr lang="de-DE"/>
              <a:pPr>
                <a:defRPr/>
              </a:pPr>
              <a:t>08.05.2016</a:t>
            </a:fld>
            <a:endParaRPr lang="de-DE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12181-E286-479C-A6EB-E1E9837B4F0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7C677-AF4F-4D4F-8A32-FB8205CC73FB}" type="datetimeFigureOut">
              <a:rPr lang="de-DE"/>
              <a:pPr>
                <a:defRPr/>
              </a:pPr>
              <a:t>08.05.2016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5928F5-0C0D-41B6-8EA5-84DF11F8C2B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5344B1-5DF1-406A-8505-22DFD8A0A4DE}" type="datetimeFigureOut">
              <a:rPr lang="de-DE"/>
              <a:pPr>
                <a:defRPr/>
              </a:pPr>
              <a:t>08.05.2016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6832C5-98D4-4B8A-BED8-06674340F85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F59C6-D49C-4362-B0B2-E0E9C70379ED}" type="datetimeFigureOut">
              <a:rPr lang="de-DE"/>
              <a:pPr>
                <a:defRPr/>
              </a:pPr>
              <a:t>08.05.2016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1AEF7-09C3-4907-9FDD-6B1DEFC5343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70F2C-92AD-4A82-B9E8-1FC01335770B}" type="datetimeFigureOut">
              <a:rPr lang="de-DE"/>
              <a:pPr>
                <a:defRPr/>
              </a:pPr>
              <a:t>08.05.2016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C415A9-8EB3-4A8C-A45E-F618EB16D96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E9D0A-19FD-437F-B35D-4FF2F3E96CE1}" type="datetimeFigureOut">
              <a:rPr lang="de-DE"/>
              <a:pPr>
                <a:defRPr/>
              </a:pPr>
              <a:t>08.05.2016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C2B9CE-B30D-4FFB-920E-80A57244345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180B1-1514-495D-8988-F96C01288D08}" type="datetimeFigureOut">
              <a:rPr lang="de-DE"/>
              <a:pPr>
                <a:defRPr/>
              </a:pPr>
              <a:t>08.05.2016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A578B-8124-4D9D-8354-83B6A023839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5B4FFE-DC80-4614-B5D4-995427CD03D5}" type="datetimeFigureOut">
              <a:rPr lang="de-DE"/>
              <a:pPr>
                <a:defRPr/>
              </a:pPr>
              <a:t>08.05.2016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4B21E5-0566-43BB-9997-B9BDBB97468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959BB1-A47E-49D3-85E5-28F4E4DAE0C6}" type="datetimeFigureOut">
              <a:rPr lang="de-DE"/>
              <a:pPr>
                <a:defRPr/>
              </a:pPr>
              <a:t>08.05.2016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69802-F8E5-40A1-AAC0-AAF9C2F34CD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DA955A-DA6A-4BA1-B0A5-AA891322CE86}" type="datetimeFigureOut">
              <a:rPr lang="de-DE"/>
              <a:pPr>
                <a:defRPr/>
              </a:pPr>
              <a:t>08.05.2016</a:t>
            </a:fld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4B39B-3700-4D1E-81E3-2741D80341F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010D9-CC5E-46E2-B433-3B3A0AD224DA}" type="datetimeFigureOut">
              <a:rPr lang="de-DE"/>
              <a:pPr>
                <a:defRPr/>
              </a:pPr>
              <a:t>08.05.2016</a:t>
            </a:fld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65AD2F-1729-487C-ACDE-2AABD3B00CE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05836-5252-4850-9078-6C25D755C5AD}" type="datetimeFigureOut">
              <a:rPr lang="de-DE"/>
              <a:pPr>
                <a:defRPr/>
              </a:pPr>
              <a:t>08.05.2016</a:t>
            </a:fld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2DEA6E-895E-4FC8-95AD-D04FE6B8276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EBECF-9680-4321-85A8-04626BFC2416}" type="datetimeFigureOut">
              <a:rPr lang="de-DE"/>
              <a:pPr>
                <a:defRPr/>
              </a:pPr>
              <a:t>08.05.2016</a:t>
            </a:fld>
            <a:endParaRPr lang="de-DE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09D4A-4F60-4EC4-BBB3-D3E30B0F746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763835-4C44-4B00-9C31-3D44030E52C3}" type="datetimeFigureOut">
              <a:rPr lang="de-DE"/>
              <a:pPr>
                <a:defRPr/>
              </a:pPr>
              <a:t>08.05.2016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0303DB-548E-4F80-B294-BB2E6B4B3D5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005F8-6A9F-4D24-BE17-102E75C0CBC0}" type="datetimeFigureOut">
              <a:rPr lang="de-DE"/>
              <a:pPr>
                <a:defRPr/>
              </a:pPr>
              <a:t>08.05.2016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B83F3-91AD-4D05-A13C-C44A919A6A6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CC367C-BD48-46DB-B49C-96868CA62751}" type="datetimeFigureOut">
              <a:rPr lang="de-DE"/>
              <a:pPr>
                <a:defRPr/>
              </a:pPr>
              <a:t>08.05.2016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9BED4F-4068-4C51-B693-774A78EEBEC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7EE2B-6943-4FC2-B29B-55C295597BEC}" type="datetimeFigureOut">
              <a:rPr lang="de-DE"/>
              <a:pPr>
                <a:defRPr/>
              </a:pPr>
              <a:t>08.05.2016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AED65-0DE4-49E3-B9EB-54077B29BDD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F8F3F8-7007-4A34-BBF8-DB5DD847EBD9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83C1A-C6FD-465D-8197-3152B04681CD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246AAB-B350-43E0-842D-0C2FA27BB83F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9EDB9E-2D1A-417B-AA89-D087D3BDA169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7BB8FF-757C-40F2-8EC5-484CDB8DDF82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F97B4-2702-489F-B3F8-940FEFEF8900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85A1A-36DE-4837-B40E-62E6D5876401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1AC1A4-372F-4451-82F9-A0F0C7A94B6B}" type="datetimeFigureOut">
              <a:rPr lang="de-DE"/>
              <a:pPr>
                <a:defRPr/>
              </a:pPr>
              <a:t>08.05.2016</a:t>
            </a:fld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F687CC-2F6A-4146-B61A-4E22DB2AA45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138894-1A6E-4408-9F5D-6D4522BA1826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CFDD91-CD38-41AC-B778-76A1C03C3250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810034-4C8E-4AE7-97D9-2E1A314E4964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010D9-CC5E-46E2-B433-3B3A0AD224DA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65AD2F-1729-487C-ACDE-2AABD3B00CE2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1AC1A4-372F-4451-82F9-A0F0C7A94B6B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F687CC-2F6A-4146-B61A-4E22DB2AA456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4231E9-A4E9-4413-B3D9-9660FF0E7E43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F6E759-5381-468A-B94E-280734C255A1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C97C7-9E83-42E9-AF98-40191D353A53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50A7C2-10FD-42BD-9B92-279DA9D1F273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54305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>
                <a:solidFill>
                  <a:prstClr val="black"/>
                </a:solidFill>
              </a:rPr>
              <a:t>January 10-11, 2008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214563" y="6356350"/>
            <a:ext cx="42148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>
                <a:solidFill>
                  <a:prstClr val="black"/>
                </a:solidFill>
              </a:rPr>
              <a:t>DFG PP 1167 Review Panel Meeting, Bad Honnef, Germany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F8F3F8-7007-4A34-BBF8-DB5DD847EBD9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83C1A-C6FD-465D-8197-3152B04681CD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246AAB-B350-43E0-842D-0C2FA27BB83F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9EDB9E-2D1A-417B-AA89-D087D3BDA169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7BB8FF-757C-40F2-8EC5-484CDB8DDF82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F97B4-2702-489F-B3F8-940FEFEF8900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85A1A-36DE-4837-B40E-62E6D5876401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138894-1A6E-4408-9F5D-6D4522BA1826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CFDD91-CD38-41AC-B778-76A1C03C3250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810034-4C8E-4AE7-97D9-2E1A314E4964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010D9-CC5E-46E2-B433-3B3A0AD224DA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65AD2F-1729-487C-ACDE-2AABD3B00CE2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1AC1A4-372F-4451-82F9-A0F0C7A94B6B}" type="datetimeFigureOut">
              <a:rPr lang="de-DE">
                <a:solidFill>
                  <a:prstClr val="black"/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F687CC-2F6A-4146-B61A-4E22DB2AA456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28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Relationship Id="rId14" Type="http://schemas.openxmlformats.org/officeDocument/2006/relationships/slideLayout" Target="../slideLayouts/slideLayout14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13" Type="http://schemas.openxmlformats.org/officeDocument/2006/relationships/slideLayout" Target="../slideLayouts/slideLayout15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7.xml"/><Relationship Id="rId12" Type="http://schemas.openxmlformats.org/officeDocument/2006/relationships/slideLayout" Target="../slideLayouts/slideLayout15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42.xml"/><Relationship Id="rId16" Type="http://schemas.openxmlformats.org/officeDocument/2006/relationships/theme" Target="../theme/theme12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45.xml"/><Relationship Id="rId15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Relationship Id="rId14" Type="http://schemas.openxmlformats.org/officeDocument/2006/relationships/slideLayout" Target="../slideLayouts/slideLayout15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slideLayout" Target="../slideLayouts/slideLayout168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slideLayout" Target="../slideLayouts/slideLayout167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5" Type="http://schemas.openxmlformats.org/officeDocument/2006/relationships/theme" Target="../theme/theme13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Relationship Id="rId14" Type="http://schemas.openxmlformats.org/officeDocument/2006/relationships/slideLayout" Target="../slideLayouts/slideLayout16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.xml"/><Relationship Id="rId13" Type="http://schemas.openxmlformats.org/officeDocument/2006/relationships/slideLayout" Target="../slideLayouts/slideLayout182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6.xml"/><Relationship Id="rId12" Type="http://schemas.openxmlformats.org/officeDocument/2006/relationships/slideLayout" Target="../slideLayouts/slideLayout181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71.xml"/><Relationship Id="rId16" Type="http://schemas.openxmlformats.org/officeDocument/2006/relationships/theme" Target="../theme/theme14.xml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74.xml"/><Relationship Id="rId15" Type="http://schemas.openxmlformats.org/officeDocument/2006/relationships/slideLayout" Target="../slideLayouts/slideLayout184.xml"/><Relationship Id="rId10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8.xml"/><Relationship Id="rId14" Type="http://schemas.openxmlformats.org/officeDocument/2006/relationships/slideLayout" Target="../slideLayouts/slideLayout18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2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87.xml"/><Relationship Id="rId7" Type="http://schemas.openxmlformats.org/officeDocument/2006/relationships/slideLayout" Target="../slideLayouts/slideLayout191.xml"/><Relationship Id="rId12" Type="http://schemas.openxmlformats.org/officeDocument/2006/relationships/slideLayout" Target="../slideLayouts/slideLayout196.xml"/><Relationship Id="rId2" Type="http://schemas.openxmlformats.org/officeDocument/2006/relationships/slideLayout" Target="../slideLayouts/slideLayout186.xml"/><Relationship Id="rId1" Type="http://schemas.openxmlformats.org/officeDocument/2006/relationships/slideLayout" Target="../slideLayouts/slideLayout185.xml"/><Relationship Id="rId6" Type="http://schemas.openxmlformats.org/officeDocument/2006/relationships/slideLayout" Target="../slideLayouts/slideLayout190.xml"/><Relationship Id="rId11" Type="http://schemas.openxmlformats.org/officeDocument/2006/relationships/slideLayout" Target="../slideLayouts/slideLayout195.xml"/><Relationship Id="rId5" Type="http://schemas.openxmlformats.org/officeDocument/2006/relationships/slideLayout" Target="../slideLayouts/slideLayout189.xml"/><Relationship Id="rId10" Type="http://schemas.openxmlformats.org/officeDocument/2006/relationships/slideLayout" Target="../slideLayouts/slideLayout194.xml"/><Relationship Id="rId4" Type="http://schemas.openxmlformats.org/officeDocument/2006/relationships/slideLayout" Target="../slideLayouts/slideLayout188.xml"/><Relationship Id="rId9" Type="http://schemas.openxmlformats.org/officeDocument/2006/relationships/slideLayout" Target="../slideLayouts/slideLayout19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4.xml"/><Relationship Id="rId13" Type="http://schemas.openxmlformats.org/officeDocument/2006/relationships/slideLayout" Target="../slideLayouts/slideLayout209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99.xml"/><Relationship Id="rId7" Type="http://schemas.openxmlformats.org/officeDocument/2006/relationships/slideLayout" Target="../slideLayouts/slideLayout203.xml"/><Relationship Id="rId12" Type="http://schemas.openxmlformats.org/officeDocument/2006/relationships/slideLayout" Target="../slideLayouts/slideLayout208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98.xml"/><Relationship Id="rId16" Type="http://schemas.openxmlformats.org/officeDocument/2006/relationships/theme" Target="../theme/theme16.xml"/><Relationship Id="rId1" Type="http://schemas.openxmlformats.org/officeDocument/2006/relationships/slideLayout" Target="../slideLayouts/slideLayout197.xml"/><Relationship Id="rId6" Type="http://schemas.openxmlformats.org/officeDocument/2006/relationships/slideLayout" Target="../slideLayouts/slideLayout202.xml"/><Relationship Id="rId11" Type="http://schemas.openxmlformats.org/officeDocument/2006/relationships/slideLayout" Target="../slideLayouts/slideLayout207.xml"/><Relationship Id="rId5" Type="http://schemas.openxmlformats.org/officeDocument/2006/relationships/slideLayout" Target="../slideLayouts/slideLayout201.xml"/><Relationship Id="rId15" Type="http://schemas.openxmlformats.org/officeDocument/2006/relationships/slideLayout" Target="../slideLayouts/slideLayout211.xml"/><Relationship Id="rId10" Type="http://schemas.openxmlformats.org/officeDocument/2006/relationships/slideLayout" Target="../slideLayouts/slideLayout206.xml"/><Relationship Id="rId4" Type="http://schemas.openxmlformats.org/officeDocument/2006/relationships/slideLayout" Target="../slideLayouts/slideLayout200.xml"/><Relationship Id="rId9" Type="http://schemas.openxmlformats.org/officeDocument/2006/relationships/slideLayout" Target="../slideLayouts/slideLayout205.xml"/><Relationship Id="rId14" Type="http://schemas.openxmlformats.org/officeDocument/2006/relationships/slideLayout" Target="../slideLayouts/slideLayout210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9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214.xml"/><Relationship Id="rId7" Type="http://schemas.openxmlformats.org/officeDocument/2006/relationships/slideLayout" Target="../slideLayouts/slideLayout218.xml"/><Relationship Id="rId12" Type="http://schemas.openxmlformats.org/officeDocument/2006/relationships/slideLayout" Target="../slideLayouts/slideLayout223.xml"/><Relationship Id="rId2" Type="http://schemas.openxmlformats.org/officeDocument/2006/relationships/slideLayout" Target="../slideLayouts/slideLayout213.xml"/><Relationship Id="rId1" Type="http://schemas.openxmlformats.org/officeDocument/2006/relationships/slideLayout" Target="../slideLayouts/slideLayout212.xml"/><Relationship Id="rId6" Type="http://schemas.openxmlformats.org/officeDocument/2006/relationships/slideLayout" Target="../slideLayouts/slideLayout217.xml"/><Relationship Id="rId11" Type="http://schemas.openxmlformats.org/officeDocument/2006/relationships/slideLayout" Target="../slideLayouts/slideLayout222.xml"/><Relationship Id="rId5" Type="http://schemas.openxmlformats.org/officeDocument/2006/relationships/slideLayout" Target="../slideLayouts/slideLayout216.xml"/><Relationship Id="rId10" Type="http://schemas.openxmlformats.org/officeDocument/2006/relationships/slideLayout" Target="../slideLayouts/slideLayout221.xml"/><Relationship Id="rId4" Type="http://schemas.openxmlformats.org/officeDocument/2006/relationships/slideLayout" Target="../slideLayouts/slideLayout215.xml"/><Relationship Id="rId9" Type="http://schemas.openxmlformats.org/officeDocument/2006/relationships/slideLayout" Target="../slideLayouts/slideLayout220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1.xml"/><Relationship Id="rId13" Type="http://schemas.openxmlformats.org/officeDocument/2006/relationships/slideLayout" Target="../slideLayouts/slideLayout236.xml"/><Relationship Id="rId3" Type="http://schemas.openxmlformats.org/officeDocument/2006/relationships/slideLayout" Target="../slideLayouts/slideLayout226.xml"/><Relationship Id="rId7" Type="http://schemas.openxmlformats.org/officeDocument/2006/relationships/slideLayout" Target="../slideLayouts/slideLayout230.xml"/><Relationship Id="rId12" Type="http://schemas.openxmlformats.org/officeDocument/2006/relationships/slideLayout" Target="../slideLayouts/slideLayout235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25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24.xml"/><Relationship Id="rId6" Type="http://schemas.openxmlformats.org/officeDocument/2006/relationships/slideLayout" Target="../slideLayouts/slideLayout229.xml"/><Relationship Id="rId11" Type="http://schemas.openxmlformats.org/officeDocument/2006/relationships/slideLayout" Target="../slideLayouts/slideLayout234.xml"/><Relationship Id="rId5" Type="http://schemas.openxmlformats.org/officeDocument/2006/relationships/slideLayout" Target="../slideLayouts/slideLayout228.xml"/><Relationship Id="rId15" Type="http://schemas.openxmlformats.org/officeDocument/2006/relationships/theme" Target="../theme/theme18.xml"/><Relationship Id="rId10" Type="http://schemas.openxmlformats.org/officeDocument/2006/relationships/slideLayout" Target="../slideLayouts/slideLayout233.xml"/><Relationship Id="rId4" Type="http://schemas.openxmlformats.org/officeDocument/2006/relationships/slideLayout" Target="../slideLayouts/slideLayout227.xml"/><Relationship Id="rId9" Type="http://schemas.openxmlformats.org/officeDocument/2006/relationships/slideLayout" Target="../slideLayouts/slideLayout232.xml"/><Relationship Id="rId14" Type="http://schemas.openxmlformats.org/officeDocument/2006/relationships/slideLayout" Target="../slideLayouts/slideLayout237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5.xml"/><Relationship Id="rId13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40.xml"/><Relationship Id="rId7" Type="http://schemas.openxmlformats.org/officeDocument/2006/relationships/slideLayout" Target="../slideLayouts/slideLayout244.xml"/><Relationship Id="rId12" Type="http://schemas.openxmlformats.org/officeDocument/2006/relationships/slideLayout" Target="../slideLayouts/slideLayout249.xml"/><Relationship Id="rId2" Type="http://schemas.openxmlformats.org/officeDocument/2006/relationships/slideLayout" Target="../slideLayouts/slideLayout239.xml"/><Relationship Id="rId1" Type="http://schemas.openxmlformats.org/officeDocument/2006/relationships/slideLayout" Target="../slideLayouts/slideLayout238.xml"/><Relationship Id="rId6" Type="http://schemas.openxmlformats.org/officeDocument/2006/relationships/slideLayout" Target="../slideLayouts/slideLayout243.xml"/><Relationship Id="rId11" Type="http://schemas.openxmlformats.org/officeDocument/2006/relationships/slideLayout" Target="../slideLayouts/slideLayout248.xml"/><Relationship Id="rId5" Type="http://schemas.openxmlformats.org/officeDocument/2006/relationships/slideLayout" Target="../slideLayouts/slideLayout242.xml"/><Relationship Id="rId10" Type="http://schemas.openxmlformats.org/officeDocument/2006/relationships/slideLayout" Target="../slideLayouts/slideLayout247.xml"/><Relationship Id="rId4" Type="http://schemas.openxmlformats.org/officeDocument/2006/relationships/slideLayout" Target="../slideLayouts/slideLayout241.xml"/><Relationship Id="rId9" Type="http://schemas.openxmlformats.org/officeDocument/2006/relationships/slideLayout" Target="../slideLayouts/slideLayout246.xml"/><Relationship Id="rId14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8.xml"/><Relationship Id="rId13" Type="http://schemas.openxmlformats.org/officeDocument/2006/relationships/slideLayout" Target="../slideLayouts/slideLayout263.xml"/><Relationship Id="rId3" Type="http://schemas.openxmlformats.org/officeDocument/2006/relationships/slideLayout" Target="../slideLayouts/slideLayout253.xml"/><Relationship Id="rId7" Type="http://schemas.openxmlformats.org/officeDocument/2006/relationships/slideLayout" Target="../slideLayouts/slideLayout257.xml"/><Relationship Id="rId12" Type="http://schemas.openxmlformats.org/officeDocument/2006/relationships/slideLayout" Target="../slideLayouts/slideLayout262.xml"/><Relationship Id="rId2" Type="http://schemas.openxmlformats.org/officeDocument/2006/relationships/slideLayout" Target="../slideLayouts/slideLayout252.xml"/><Relationship Id="rId1" Type="http://schemas.openxmlformats.org/officeDocument/2006/relationships/slideLayout" Target="../slideLayouts/slideLayout251.xml"/><Relationship Id="rId6" Type="http://schemas.openxmlformats.org/officeDocument/2006/relationships/slideLayout" Target="../slideLayouts/slideLayout256.xml"/><Relationship Id="rId11" Type="http://schemas.openxmlformats.org/officeDocument/2006/relationships/slideLayout" Target="../slideLayouts/slideLayout261.xml"/><Relationship Id="rId5" Type="http://schemas.openxmlformats.org/officeDocument/2006/relationships/slideLayout" Target="../slideLayouts/slideLayout255.xml"/><Relationship Id="rId10" Type="http://schemas.openxmlformats.org/officeDocument/2006/relationships/slideLayout" Target="../slideLayouts/slideLayout260.xml"/><Relationship Id="rId4" Type="http://schemas.openxmlformats.org/officeDocument/2006/relationships/slideLayout" Target="../slideLayouts/slideLayout254.xml"/><Relationship Id="rId9" Type="http://schemas.openxmlformats.org/officeDocument/2006/relationships/slideLayout" Target="../slideLayouts/slideLayout259.xml"/><Relationship Id="rId14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1.xml"/><Relationship Id="rId13" Type="http://schemas.openxmlformats.org/officeDocument/2006/relationships/slideLayout" Target="../slideLayouts/slideLayout276.xml"/><Relationship Id="rId3" Type="http://schemas.openxmlformats.org/officeDocument/2006/relationships/slideLayout" Target="../slideLayouts/slideLayout266.xml"/><Relationship Id="rId7" Type="http://schemas.openxmlformats.org/officeDocument/2006/relationships/slideLayout" Target="../slideLayouts/slideLayout270.xml"/><Relationship Id="rId12" Type="http://schemas.openxmlformats.org/officeDocument/2006/relationships/slideLayout" Target="../slideLayouts/slideLayout275.xml"/><Relationship Id="rId2" Type="http://schemas.openxmlformats.org/officeDocument/2006/relationships/slideLayout" Target="../slideLayouts/slideLayout265.xml"/><Relationship Id="rId1" Type="http://schemas.openxmlformats.org/officeDocument/2006/relationships/slideLayout" Target="../slideLayouts/slideLayout264.xml"/><Relationship Id="rId6" Type="http://schemas.openxmlformats.org/officeDocument/2006/relationships/slideLayout" Target="../slideLayouts/slideLayout269.xml"/><Relationship Id="rId11" Type="http://schemas.openxmlformats.org/officeDocument/2006/relationships/slideLayout" Target="../slideLayouts/slideLayout274.xml"/><Relationship Id="rId5" Type="http://schemas.openxmlformats.org/officeDocument/2006/relationships/slideLayout" Target="../slideLayouts/slideLayout268.xml"/><Relationship Id="rId10" Type="http://schemas.openxmlformats.org/officeDocument/2006/relationships/slideLayout" Target="../slideLayouts/slideLayout273.xml"/><Relationship Id="rId4" Type="http://schemas.openxmlformats.org/officeDocument/2006/relationships/slideLayout" Target="../slideLayouts/slideLayout267.xml"/><Relationship Id="rId9" Type="http://schemas.openxmlformats.org/officeDocument/2006/relationships/slideLayout" Target="../slideLayouts/slideLayout272.xml"/><Relationship Id="rId14" Type="http://schemas.openxmlformats.org/officeDocument/2006/relationships/theme" Target="../theme/theme2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4.xml"/><Relationship Id="rId13" Type="http://schemas.openxmlformats.org/officeDocument/2006/relationships/slideLayout" Target="../slideLayouts/slideLayout289.xml"/><Relationship Id="rId3" Type="http://schemas.openxmlformats.org/officeDocument/2006/relationships/slideLayout" Target="../slideLayouts/slideLayout279.xml"/><Relationship Id="rId7" Type="http://schemas.openxmlformats.org/officeDocument/2006/relationships/slideLayout" Target="../slideLayouts/slideLayout283.xml"/><Relationship Id="rId12" Type="http://schemas.openxmlformats.org/officeDocument/2006/relationships/slideLayout" Target="../slideLayouts/slideLayout288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78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77.xml"/><Relationship Id="rId6" Type="http://schemas.openxmlformats.org/officeDocument/2006/relationships/slideLayout" Target="../slideLayouts/slideLayout282.xml"/><Relationship Id="rId11" Type="http://schemas.openxmlformats.org/officeDocument/2006/relationships/slideLayout" Target="../slideLayouts/slideLayout287.xml"/><Relationship Id="rId5" Type="http://schemas.openxmlformats.org/officeDocument/2006/relationships/slideLayout" Target="../slideLayouts/slideLayout281.xml"/><Relationship Id="rId15" Type="http://schemas.openxmlformats.org/officeDocument/2006/relationships/theme" Target="../theme/theme22.xml"/><Relationship Id="rId10" Type="http://schemas.openxmlformats.org/officeDocument/2006/relationships/slideLayout" Target="../slideLayouts/slideLayout286.xml"/><Relationship Id="rId4" Type="http://schemas.openxmlformats.org/officeDocument/2006/relationships/slideLayout" Target="../slideLayouts/slideLayout280.xml"/><Relationship Id="rId9" Type="http://schemas.openxmlformats.org/officeDocument/2006/relationships/slideLayout" Target="../slideLayouts/slideLayout285.xml"/><Relationship Id="rId14" Type="http://schemas.openxmlformats.org/officeDocument/2006/relationships/slideLayout" Target="../slideLayouts/slideLayout29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8.xml"/><Relationship Id="rId13" Type="http://schemas.openxmlformats.org/officeDocument/2006/relationships/theme" Target="../theme/theme23.xml"/><Relationship Id="rId3" Type="http://schemas.openxmlformats.org/officeDocument/2006/relationships/slideLayout" Target="../slideLayouts/slideLayout293.xml"/><Relationship Id="rId7" Type="http://schemas.openxmlformats.org/officeDocument/2006/relationships/slideLayout" Target="../slideLayouts/slideLayout297.xml"/><Relationship Id="rId12" Type="http://schemas.openxmlformats.org/officeDocument/2006/relationships/slideLayout" Target="../slideLayouts/slideLayout302.xml"/><Relationship Id="rId2" Type="http://schemas.openxmlformats.org/officeDocument/2006/relationships/slideLayout" Target="../slideLayouts/slideLayout292.xml"/><Relationship Id="rId1" Type="http://schemas.openxmlformats.org/officeDocument/2006/relationships/slideLayout" Target="../slideLayouts/slideLayout291.xml"/><Relationship Id="rId6" Type="http://schemas.openxmlformats.org/officeDocument/2006/relationships/slideLayout" Target="../slideLayouts/slideLayout296.xml"/><Relationship Id="rId11" Type="http://schemas.openxmlformats.org/officeDocument/2006/relationships/slideLayout" Target="../slideLayouts/slideLayout301.xml"/><Relationship Id="rId5" Type="http://schemas.openxmlformats.org/officeDocument/2006/relationships/slideLayout" Target="../slideLayouts/slideLayout295.xml"/><Relationship Id="rId10" Type="http://schemas.openxmlformats.org/officeDocument/2006/relationships/slideLayout" Target="../slideLayouts/slideLayout300.xml"/><Relationship Id="rId4" Type="http://schemas.openxmlformats.org/officeDocument/2006/relationships/slideLayout" Target="../slideLayouts/slideLayout294.xml"/><Relationship Id="rId9" Type="http://schemas.openxmlformats.org/officeDocument/2006/relationships/slideLayout" Target="../slideLayouts/slideLayout299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0.xml"/><Relationship Id="rId13" Type="http://schemas.openxmlformats.org/officeDocument/2006/relationships/slideLayout" Target="../slideLayouts/slideLayout315.xml"/><Relationship Id="rId3" Type="http://schemas.openxmlformats.org/officeDocument/2006/relationships/slideLayout" Target="../slideLayouts/slideLayout305.xml"/><Relationship Id="rId7" Type="http://schemas.openxmlformats.org/officeDocument/2006/relationships/slideLayout" Target="../slideLayouts/slideLayout309.xml"/><Relationship Id="rId12" Type="http://schemas.openxmlformats.org/officeDocument/2006/relationships/slideLayout" Target="../slideLayouts/slideLayout314.xml"/><Relationship Id="rId2" Type="http://schemas.openxmlformats.org/officeDocument/2006/relationships/slideLayout" Target="../slideLayouts/slideLayout304.xml"/><Relationship Id="rId1" Type="http://schemas.openxmlformats.org/officeDocument/2006/relationships/slideLayout" Target="../slideLayouts/slideLayout303.xml"/><Relationship Id="rId6" Type="http://schemas.openxmlformats.org/officeDocument/2006/relationships/slideLayout" Target="../slideLayouts/slideLayout308.xml"/><Relationship Id="rId11" Type="http://schemas.openxmlformats.org/officeDocument/2006/relationships/slideLayout" Target="../slideLayouts/slideLayout313.xml"/><Relationship Id="rId5" Type="http://schemas.openxmlformats.org/officeDocument/2006/relationships/slideLayout" Target="../slideLayouts/slideLayout307.xml"/><Relationship Id="rId15" Type="http://schemas.openxmlformats.org/officeDocument/2006/relationships/theme" Target="../theme/theme24.xml"/><Relationship Id="rId10" Type="http://schemas.openxmlformats.org/officeDocument/2006/relationships/slideLayout" Target="../slideLayouts/slideLayout312.xml"/><Relationship Id="rId4" Type="http://schemas.openxmlformats.org/officeDocument/2006/relationships/slideLayout" Target="../slideLayouts/slideLayout306.xml"/><Relationship Id="rId9" Type="http://schemas.openxmlformats.org/officeDocument/2006/relationships/slideLayout" Target="../slideLayouts/slideLayout311.xml"/><Relationship Id="rId14" Type="http://schemas.openxmlformats.org/officeDocument/2006/relationships/slideLayout" Target="../slideLayouts/slideLayout316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4.xml"/><Relationship Id="rId13" Type="http://schemas.openxmlformats.org/officeDocument/2006/relationships/theme" Target="../theme/theme25.xml"/><Relationship Id="rId3" Type="http://schemas.openxmlformats.org/officeDocument/2006/relationships/slideLayout" Target="../slideLayouts/slideLayout319.xml"/><Relationship Id="rId7" Type="http://schemas.openxmlformats.org/officeDocument/2006/relationships/slideLayout" Target="../slideLayouts/slideLayout323.xml"/><Relationship Id="rId12" Type="http://schemas.openxmlformats.org/officeDocument/2006/relationships/slideLayout" Target="../slideLayouts/slideLayout328.xml"/><Relationship Id="rId2" Type="http://schemas.openxmlformats.org/officeDocument/2006/relationships/slideLayout" Target="../slideLayouts/slideLayout318.xml"/><Relationship Id="rId1" Type="http://schemas.openxmlformats.org/officeDocument/2006/relationships/slideLayout" Target="../slideLayouts/slideLayout317.xml"/><Relationship Id="rId6" Type="http://schemas.openxmlformats.org/officeDocument/2006/relationships/slideLayout" Target="../slideLayouts/slideLayout322.xml"/><Relationship Id="rId11" Type="http://schemas.openxmlformats.org/officeDocument/2006/relationships/slideLayout" Target="../slideLayouts/slideLayout327.xml"/><Relationship Id="rId5" Type="http://schemas.openxmlformats.org/officeDocument/2006/relationships/slideLayout" Target="../slideLayouts/slideLayout321.xml"/><Relationship Id="rId10" Type="http://schemas.openxmlformats.org/officeDocument/2006/relationships/slideLayout" Target="../slideLayouts/slideLayout326.xml"/><Relationship Id="rId4" Type="http://schemas.openxmlformats.org/officeDocument/2006/relationships/slideLayout" Target="../slideLayouts/slideLayout320.xml"/><Relationship Id="rId9" Type="http://schemas.openxmlformats.org/officeDocument/2006/relationships/slideLayout" Target="../slideLayouts/slideLayout3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512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4767E35-0E3C-41D7-A40F-7D5CF8DA1908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6" name="Foliennummernplatzhalter 5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B11632-88A2-42B9-AEE1-7B6DBACBF75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214282" y="6357958"/>
            <a:ext cx="8715436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10"/>
          <p:cNvSpPr txBox="1">
            <a:spLocks noChangeArrowheads="1"/>
          </p:cNvSpPr>
          <p:nvPr userDrawn="1"/>
        </p:nvSpPr>
        <p:spPr bwMode="auto">
          <a:xfrm>
            <a:off x="142844" y="6396058"/>
            <a:ext cx="111395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 b="1" baseline="0" dirty="0" smtClean="0"/>
              <a:t>May 11,</a:t>
            </a:r>
            <a:r>
              <a:rPr lang="de-DE" sz="1200" b="1" dirty="0" smtClean="0"/>
              <a:t> </a:t>
            </a:r>
            <a:r>
              <a:rPr lang="de-DE" sz="1200" b="1" dirty="0" smtClean="0"/>
              <a:t>2016</a:t>
            </a:r>
            <a:endParaRPr lang="de-DE" sz="1200" b="1" dirty="0"/>
          </a:p>
        </p:txBody>
      </p:sp>
      <p:sp>
        <p:nvSpPr>
          <p:cNvPr id="10" name="Textfeld 11"/>
          <p:cNvSpPr txBox="1">
            <a:spLocks noChangeArrowheads="1"/>
          </p:cNvSpPr>
          <p:nvPr userDrawn="1"/>
        </p:nvSpPr>
        <p:spPr bwMode="auto">
          <a:xfrm>
            <a:off x="1634519" y="6403975"/>
            <a:ext cx="698477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baseline="0" dirty="0" smtClean="0"/>
              <a:t>6</a:t>
            </a:r>
            <a:r>
              <a:rPr lang="en-US" sz="1200" b="1" baseline="30000" dirty="0" smtClean="0"/>
              <a:t>th</a:t>
            </a:r>
            <a:r>
              <a:rPr lang="en-US" sz="1200" b="1" baseline="0" dirty="0" smtClean="0"/>
              <a:t> WMO Workshop on the Impact of Various Observing Systems on NWP, Shanghai, China</a:t>
            </a:r>
            <a:endParaRPr lang="en-US" sz="1200" b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3" r:id="rId1"/>
    <p:sldLayoutId id="2147484224" r:id="rId2"/>
    <p:sldLayoutId id="2147484225" r:id="rId3"/>
    <p:sldLayoutId id="2147484226" r:id="rId4"/>
    <p:sldLayoutId id="2147484227" r:id="rId5"/>
    <p:sldLayoutId id="2147484228" r:id="rId6"/>
    <p:sldLayoutId id="2147484229" r:id="rId7"/>
    <p:sldLayoutId id="2147484230" r:id="rId8"/>
    <p:sldLayoutId id="2147484231" r:id="rId9"/>
    <p:sldLayoutId id="2147484232" r:id="rId10"/>
    <p:sldLayoutId id="2147484233" r:id="rId11"/>
    <p:sldLayoutId id="2147484234" r:id="rId12"/>
    <p:sldLayoutId id="2147484235" r:id="rId13"/>
    <p:sldLayoutId id="2147484586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512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4767E35-0E3C-41D7-A40F-7D5CF8DA1908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3BB11632-88A2-42B9-AEE1-7B6DBACBF75D}" type="slidenum">
              <a:rPr lang="de-DE" sz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sz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95" r:id="rId1"/>
    <p:sldLayoutId id="2147484396" r:id="rId2"/>
    <p:sldLayoutId id="2147484397" r:id="rId3"/>
    <p:sldLayoutId id="2147484398" r:id="rId4"/>
    <p:sldLayoutId id="2147484399" r:id="rId5"/>
    <p:sldLayoutId id="2147484400" r:id="rId6"/>
    <p:sldLayoutId id="2147484401" r:id="rId7"/>
    <p:sldLayoutId id="2147484402" r:id="rId8"/>
    <p:sldLayoutId id="2147484403" r:id="rId9"/>
    <p:sldLayoutId id="2147484404" r:id="rId10"/>
    <p:sldLayoutId id="2147484405" r:id="rId11"/>
    <p:sldLayoutId id="2147484406" r:id="rId12"/>
    <p:sldLayoutId id="2147484408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512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4767E35-0E3C-41D7-A40F-7D5CF8DA1908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3BB11632-88A2-42B9-AEE1-7B6DBACBF75D}" type="slidenum">
              <a:rPr lang="de-DE" sz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sz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4767E35-0E3C-41D7-A40F-7D5CF8DA190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liennummernplatzhalter 5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3BB11632-88A2-42B9-AEE1-7B6DBACBF75D}" type="slidenum">
              <a:rPr lang="de-DE" sz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sz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cxnSp>
        <p:nvCxnSpPr>
          <p:cNvPr id="9" name="Gerade Verbindung 8"/>
          <p:cNvCxnSpPr/>
          <p:nvPr userDrawn="1"/>
        </p:nvCxnSpPr>
        <p:spPr>
          <a:xfrm>
            <a:off x="899592" y="6381328"/>
            <a:ext cx="734481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10"/>
          <p:cNvSpPr txBox="1">
            <a:spLocks noChangeArrowheads="1"/>
          </p:cNvSpPr>
          <p:nvPr userDrawn="1"/>
        </p:nvSpPr>
        <p:spPr bwMode="auto">
          <a:xfrm>
            <a:off x="940136" y="6396058"/>
            <a:ext cx="104708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 b="1" dirty="0" err="1" smtClean="0">
                <a:solidFill>
                  <a:prstClr val="black"/>
                </a:solidFill>
              </a:rPr>
              <a:t>July</a:t>
            </a:r>
            <a:r>
              <a:rPr lang="de-DE" sz="1200" b="1" dirty="0" smtClean="0">
                <a:solidFill>
                  <a:prstClr val="black"/>
                </a:solidFill>
              </a:rPr>
              <a:t> 5, 2012</a:t>
            </a:r>
            <a:endParaRPr lang="de-DE" sz="1200" b="1" dirty="0">
              <a:solidFill>
                <a:prstClr val="black"/>
              </a:solidFill>
            </a:endParaRPr>
          </a:p>
        </p:txBody>
      </p:sp>
      <p:sp>
        <p:nvSpPr>
          <p:cNvPr id="11" name="Textfeld 11"/>
          <p:cNvSpPr txBox="1">
            <a:spLocks noChangeArrowheads="1"/>
          </p:cNvSpPr>
          <p:nvPr userDrawn="1"/>
        </p:nvSpPr>
        <p:spPr bwMode="auto">
          <a:xfrm>
            <a:off x="2312774" y="6395737"/>
            <a:ext cx="564360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prstClr val="black"/>
                </a:solidFill>
              </a:rPr>
              <a:t>Seminar, </a:t>
            </a:r>
            <a:r>
              <a:rPr lang="en-US" sz="1200" b="1" dirty="0" err="1" smtClean="0">
                <a:solidFill>
                  <a:prstClr val="black"/>
                </a:solidFill>
              </a:rPr>
              <a:t>Institut</a:t>
            </a:r>
            <a:r>
              <a:rPr lang="en-US" sz="1200" b="1" dirty="0" smtClean="0">
                <a:solidFill>
                  <a:prstClr val="black"/>
                </a:solidFill>
              </a:rPr>
              <a:t> </a:t>
            </a:r>
            <a:r>
              <a:rPr lang="en-US" sz="1200" b="1" dirty="0" err="1" smtClean="0">
                <a:solidFill>
                  <a:prstClr val="black"/>
                </a:solidFill>
              </a:rPr>
              <a:t>für</a:t>
            </a:r>
            <a:r>
              <a:rPr lang="en-US" sz="1200" b="1" dirty="0" smtClean="0">
                <a:solidFill>
                  <a:prstClr val="black"/>
                </a:solidFill>
              </a:rPr>
              <a:t> </a:t>
            </a:r>
            <a:r>
              <a:rPr lang="en-US" sz="1200" b="1" dirty="0" err="1" smtClean="0">
                <a:solidFill>
                  <a:prstClr val="black"/>
                </a:solidFill>
              </a:rPr>
              <a:t>Umweltphysik</a:t>
            </a:r>
            <a:r>
              <a:rPr lang="en-US" sz="1200" b="1" dirty="0" smtClean="0">
                <a:solidFill>
                  <a:prstClr val="black"/>
                </a:solidFill>
              </a:rPr>
              <a:t>, </a:t>
            </a:r>
            <a:r>
              <a:rPr lang="en-US" sz="1200" b="1" dirty="0" err="1" smtClean="0">
                <a:solidFill>
                  <a:prstClr val="black"/>
                </a:solidFill>
              </a:rPr>
              <a:t>Universität</a:t>
            </a:r>
            <a:r>
              <a:rPr lang="en-US" sz="1200" b="1" dirty="0" smtClean="0">
                <a:solidFill>
                  <a:prstClr val="black"/>
                </a:solidFill>
              </a:rPr>
              <a:t> Heidelberg</a:t>
            </a:r>
            <a:endParaRPr lang="en-US" sz="1200" b="1" dirty="0">
              <a:solidFill>
                <a:prstClr val="black"/>
              </a:solidFill>
            </a:endParaRPr>
          </a:p>
        </p:txBody>
      </p:sp>
      <p:pic>
        <p:nvPicPr>
          <p:cNvPr id="14" name="Grafik 15" descr="UHOH.tif"/>
          <p:cNvPicPr>
            <a:picLocks noChangeAspect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382920" y="6181930"/>
            <a:ext cx="58082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Grafik 14" descr="IPM Logo.gif"/>
          <p:cNvPicPr>
            <a:picLocks noChangeAspect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07504" y="6237312"/>
            <a:ext cx="684584" cy="514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24" r:id="rId1"/>
    <p:sldLayoutId id="2147484425" r:id="rId2"/>
    <p:sldLayoutId id="2147484426" r:id="rId3"/>
    <p:sldLayoutId id="2147484427" r:id="rId4"/>
    <p:sldLayoutId id="2147484428" r:id="rId5"/>
    <p:sldLayoutId id="2147484429" r:id="rId6"/>
    <p:sldLayoutId id="2147484430" r:id="rId7"/>
    <p:sldLayoutId id="2147484431" r:id="rId8"/>
    <p:sldLayoutId id="2147484432" r:id="rId9"/>
    <p:sldLayoutId id="2147484433" r:id="rId10"/>
    <p:sldLayoutId id="2147484434" r:id="rId11"/>
    <p:sldLayoutId id="2147484435" r:id="rId12"/>
    <p:sldLayoutId id="2147484436" r:id="rId13"/>
    <p:sldLayoutId id="2147484437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512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4767E35-0E3C-41D7-A40F-7D5CF8DA1908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3BB11632-88A2-42B9-AEE1-7B6DBACBF75D}" type="slidenum">
              <a:rPr lang="de-DE" sz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sz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4767E35-0E3C-41D7-A40F-7D5CF8DA190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liennummernplatzhalter 5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3BB11632-88A2-42B9-AEE1-7B6DBACBF75D}" type="slidenum">
              <a:rPr lang="de-DE" sz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sz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cxnSp>
        <p:nvCxnSpPr>
          <p:cNvPr id="9" name="Gerade Verbindung 8"/>
          <p:cNvCxnSpPr/>
          <p:nvPr userDrawn="1"/>
        </p:nvCxnSpPr>
        <p:spPr>
          <a:xfrm>
            <a:off x="899592" y="6381328"/>
            <a:ext cx="734481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10"/>
          <p:cNvSpPr txBox="1">
            <a:spLocks noChangeArrowheads="1"/>
          </p:cNvSpPr>
          <p:nvPr userDrawn="1"/>
        </p:nvSpPr>
        <p:spPr bwMode="auto">
          <a:xfrm>
            <a:off x="940136" y="6396058"/>
            <a:ext cx="104708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 b="1" dirty="0" err="1" smtClean="0">
                <a:solidFill>
                  <a:prstClr val="black"/>
                </a:solidFill>
              </a:rPr>
              <a:t>July</a:t>
            </a:r>
            <a:r>
              <a:rPr lang="de-DE" sz="1200" b="1" dirty="0" smtClean="0">
                <a:solidFill>
                  <a:prstClr val="black"/>
                </a:solidFill>
              </a:rPr>
              <a:t> 5, 2012</a:t>
            </a:r>
            <a:endParaRPr lang="de-DE" sz="1200" b="1" dirty="0">
              <a:solidFill>
                <a:prstClr val="black"/>
              </a:solidFill>
            </a:endParaRPr>
          </a:p>
        </p:txBody>
      </p:sp>
      <p:sp>
        <p:nvSpPr>
          <p:cNvPr id="11" name="Textfeld 11"/>
          <p:cNvSpPr txBox="1">
            <a:spLocks noChangeArrowheads="1"/>
          </p:cNvSpPr>
          <p:nvPr userDrawn="1"/>
        </p:nvSpPr>
        <p:spPr bwMode="auto">
          <a:xfrm>
            <a:off x="2312774" y="6395737"/>
            <a:ext cx="564360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prstClr val="black"/>
                </a:solidFill>
              </a:rPr>
              <a:t>Seminar, </a:t>
            </a:r>
            <a:r>
              <a:rPr lang="en-US" sz="1200" b="1" dirty="0" err="1" smtClean="0">
                <a:solidFill>
                  <a:prstClr val="black"/>
                </a:solidFill>
              </a:rPr>
              <a:t>Institut</a:t>
            </a:r>
            <a:r>
              <a:rPr lang="en-US" sz="1200" b="1" dirty="0" smtClean="0">
                <a:solidFill>
                  <a:prstClr val="black"/>
                </a:solidFill>
              </a:rPr>
              <a:t> </a:t>
            </a:r>
            <a:r>
              <a:rPr lang="en-US" sz="1200" b="1" dirty="0" err="1" smtClean="0">
                <a:solidFill>
                  <a:prstClr val="black"/>
                </a:solidFill>
              </a:rPr>
              <a:t>für</a:t>
            </a:r>
            <a:r>
              <a:rPr lang="en-US" sz="1200" b="1" dirty="0" smtClean="0">
                <a:solidFill>
                  <a:prstClr val="black"/>
                </a:solidFill>
              </a:rPr>
              <a:t> </a:t>
            </a:r>
            <a:r>
              <a:rPr lang="en-US" sz="1200" b="1" dirty="0" err="1" smtClean="0">
                <a:solidFill>
                  <a:prstClr val="black"/>
                </a:solidFill>
              </a:rPr>
              <a:t>Umweltphysik</a:t>
            </a:r>
            <a:r>
              <a:rPr lang="en-US" sz="1200" b="1" dirty="0" smtClean="0">
                <a:solidFill>
                  <a:prstClr val="black"/>
                </a:solidFill>
              </a:rPr>
              <a:t>, </a:t>
            </a:r>
            <a:r>
              <a:rPr lang="en-US" sz="1200" b="1" dirty="0" err="1" smtClean="0">
                <a:solidFill>
                  <a:prstClr val="black"/>
                </a:solidFill>
              </a:rPr>
              <a:t>Universität</a:t>
            </a:r>
            <a:r>
              <a:rPr lang="en-US" sz="1200" b="1" dirty="0" smtClean="0">
                <a:solidFill>
                  <a:prstClr val="black"/>
                </a:solidFill>
              </a:rPr>
              <a:t> Heidelberg</a:t>
            </a:r>
            <a:endParaRPr lang="en-US" sz="1200" b="1" dirty="0">
              <a:solidFill>
                <a:prstClr val="black"/>
              </a:solidFill>
            </a:endParaRPr>
          </a:p>
        </p:txBody>
      </p:sp>
      <p:pic>
        <p:nvPicPr>
          <p:cNvPr id="14" name="Grafik 15" descr="UHOH.tif"/>
          <p:cNvPicPr>
            <a:picLocks noChangeAspect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382920" y="6181930"/>
            <a:ext cx="58082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Grafik 14" descr="IPM Logo.gif"/>
          <p:cNvPicPr>
            <a:picLocks noChangeAspect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07504" y="6237312"/>
            <a:ext cx="684584" cy="514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40" r:id="rId1"/>
    <p:sldLayoutId id="2147484441" r:id="rId2"/>
    <p:sldLayoutId id="2147484442" r:id="rId3"/>
    <p:sldLayoutId id="2147484443" r:id="rId4"/>
    <p:sldLayoutId id="2147484444" r:id="rId5"/>
    <p:sldLayoutId id="2147484445" r:id="rId6"/>
    <p:sldLayoutId id="2147484446" r:id="rId7"/>
    <p:sldLayoutId id="2147484447" r:id="rId8"/>
    <p:sldLayoutId id="2147484448" r:id="rId9"/>
    <p:sldLayoutId id="2147484449" r:id="rId10"/>
    <p:sldLayoutId id="2147484450" r:id="rId11"/>
    <p:sldLayoutId id="2147484451" r:id="rId12"/>
    <p:sldLayoutId id="2147484452" r:id="rId13"/>
    <p:sldLayoutId id="2147484453" r:id="rId14"/>
    <p:sldLayoutId id="2147484454" r:id="rId15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512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4767E35-0E3C-41D7-A40F-7D5CF8DA1908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3BB11632-88A2-42B9-AEE1-7B6DBACBF75D}" type="slidenum">
              <a:rPr lang="de-DE" sz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sz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214282" y="6357958"/>
            <a:ext cx="8715436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10"/>
          <p:cNvSpPr txBox="1">
            <a:spLocks noChangeArrowheads="1"/>
          </p:cNvSpPr>
          <p:nvPr userDrawn="1"/>
        </p:nvSpPr>
        <p:spPr bwMode="auto">
          <a:xfrm>
            <a:off x="142844" y="6396058"/>
            <a:ext cx="161775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 b="1" dirty="0" smtClean="0">
                <a:solidFill>
                  <a:prstClr val="black"/>
                </a:solidFill>
              </a:rPr>
              <a:t>September 13, 2012</a:t>
            </a:r>
            <a:endParaRPr lang="de-DE" sz="1200" b="1" dirty="0">
              <a:solidFill>
                <a:prstClr val="black"/>
              </a:solidFill>
            </a:endParaRPr>
          </a:p>
        </p:txBody>
      </p:sp>
      <p:sp>
        <p:nvSpPr>
          <p:cNvPr id="10" name="Textfeld 11"/>
          <p:cNvSpPr txBox="1">
            <a:spLocks noChangeArrowheads="1"/>
          </p:cNvSpPr>
          <p:nvPr userDrawn="1"/>
        </p:nvSpPr>
        <p:spPr bwMode="auto">
          <a:xfrm>
            <a:off x="2305884" y="6403975"/>
            <a:ext cx="451655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>
                <a:solidFill>
                  <a:prstClr val="black"/>
                </a:solidFill>
              </a:rPr>
              <a:t>Seminar EFLUM EPFL, Lausanne, Switzerland</a:t>
            </a:r>
            <a:endParaRPr lang="en-US" sz="1200" b="1" dirty="0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56" r:id="rId1"/>
    <p:sldLayoutId id="2147484457" r:id="rId2"/>
    <p:sldLayoutId id="2147484458" r:id="rId3"/>
    <p:sldLayoutId id="2147484459" r:id="rId4"/>
    <p:sldLayoutId id="2147484460" r:id="rId5"/>
    <p:sldLayoutId id="2147484461" r:id="rId6"/>
    <p:sldLayoutId id="2147484462" r:id="rId7"/>
    <p:sldLayoutId id="2147484463" r:id="rId8"/>
    <p:sldLayoutId id="2147484464" r:id="rId9"/>
    <p:sldLayoutId id="2147484465" r:id="rId10"/>
    <p:sldLayoutId id="2147484466" r:id="rId11"/>
    <p:sldLayoutId id="2147484467" r:id="rId12"/>
    <p:sldLayoutId id="2147484468" r:id="rId13"/>
    <p:sldLayoutId id="2147484469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512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4767E35-0E3C-41D7-A40F-7D5CF8DA1908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3BB11632-88A2-42B9-AEE1-7B6DBACBF75D}" type="slidenum">
              <a:rPr lang="de-DE" sz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sz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4767E35-0E3C-41D7-A40F-7D5CF8DA190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liennummernplatzhalter 5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3BB11632-88A2-42B9-AEE1-7B6DBACBF75D}" type="slidenum">
              <a:rPr lang="de-DE" sz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sz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cxnSp>
        <p:nvCxnSpPr>
          <p:cNvPr id="9" name="Gerade Verbindung 8"/>
          <p:cNvCxnSpPr/>
          <p:nvPr userDrawn="1"/>
        </p:nvCxnSpPr>
        <p:spPr>
          <a:xfrm>
            <a:off x="899592" y="6381328"/>
            <a:ext cx="734481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10"/>
          <p:cNvSpPr txBox="1">
            <a:spLocks noChangeArrowheads="1"/>
          </p:cNvSpPr>
          <p:nvPr userDrawn="1"/>
        </p:nvSpPr>
        <p:spPr bwMode="auto">
          <a:xfrm>
            <a:off x="940136" y="6396058"/>
            <a:ext cx="141417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 b="1" dirty="0" err="1" smtClean="0">
                <a:solidFill>
                  <a:prstClr val="black"/>
                </a:solidFill>
              </a:rPr>
              <a:t>October</a:t>
            </a:r>
            <a:r>
              <a:rPr lang="de-DE" sz="1200" b="1" dirty="0" smtClean="0">
                <a:solidFill>
                  <a:prstClr val="black"/>
                </a:solidFill>
              </a:rPr>
              <a:t> 10, 2012</a:t>
            </a:r>
            <a:endParaRPr lang="de-DE" sz="1200" b="1" dirty="0">
              <a:solidFill>
                <a:prstClr val="black"/>
              </a:solidFill>
            </a:endParaRPr>
          </a:p>
        </p:txBody>
      </p:sp>
      <p:sp>
        <p:nvSpPr>
          <p:cNvPr id="11" name="Textfeld 11"/>
          <p:cNvSpPr txBox="1">
            <a:spLocks noChangeArrowheads="1"/>
          </p:cNvSpPr>
          <p:nvPr userDrawn="1"/>
        </p:nvSpPr>
        <p:spPr bwMode="auto">
          <a:xfrm>
            <a:off x="1952734" y="6395737"/>
            <a:ext cx="564360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>
                <a:solidFill>
                  <a:prstClr val="black"/>
                </a:solidFill>
              </a:rPr>
              <a:t>Seminar Polish Academy of Sciences, Poland</a:t>
            </a:r>
            <a:endParaRPr lang="en-US" sz="1200" b="1" dirty="0">
              <a:solidFill>
                <a:prstClr val="black"/>
              </a:solidFill>
            </a:endParaRPr>
          </a:p>
        </p:txBody>
      </p:sp>
      <p:pic>
        <p:nvPicPr>
          <p:cNvPr id="14" name="Grafik 15" descr="UHOH.tif"/>
          <p:cNvPicPr>
            <a:picLocks noChangeAspect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382920" y="6181930"/>
            <a:ext cx="58082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Grafik 14" descr="IPM Logo.gif"/>
          <p:cNvPicPr>
            <a:picLocks noChangeAspect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07504" y="6237312"/>
            <a:ext cx="684584" cy="514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66324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1" r:id="rId1"/>
    <p:sldLayoutId id="2147484472" r:id="rId2"/>
    <p:sldLayoutId id="2147484473" r:id="rId3"/>
    <p:sldLayoutId id="2147484474" r:id="rId4"/>
    <p:sldLayoutId id="2147484475" r:id="rId5"/>
    <p:sldLayoutId id="2147484476" r:id="rId6"/>
    <p:sldLayoutId id="2147484477" r:id="rId7"/>
    <p:sldLayoutId id="2147484478" r:id="rId8"/>
    <p:sldLayoutId id="2147484479" r:id="rId9"/>
    <p:sldLayoutId id="2147484480" r:id="rId10"/>
    <p:sldLayoutId id="2147484481" r:id="rId11"/>
    <p:sldLayoutId id="2147484482" r:id="rId12"/>
    <p:sldLayoutId id="2147484483" r:id="rId13"/>
    <p:sldLayoutId id="2147484484" r:id="rId14"/>
    <p:sldLayoutId id="2147484485" r:id="rId15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512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4767E35-0E3C-41D7-A40F-7D5CF8DA1908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3BB11632-88A2-42B9-AEE1-7B6DBACBF75D}" type="slidenum">
              <a:rPr lang="de-DE" sz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sz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989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7" r:id="rId1"/>
    <p:sldLayoutId id="2147484488" r:id="rId2"/>
    <p:sldLayoutId id="2147484489" r:id="rId3"/>
    <p:sldLayoutId id="2147484490" r:id="rId4"/>
    <p:sldLayoutId id="2147484491" r:id="rId5"/>
    <p:sldLayoutId id="2147484492" r:id="rId6"/>
    <p:sldLayoutId id="2147484493" r:id="rId7"/>
    <p:sldLayoutId id="2147484494" r:id="rId8"/>
    <p:sldLayoutId id="2147484495" r:id="rId9"/>
    <p:sldLayoutId id="2147484496" r:id="rId10"/>
    <p:sldLayoutId id="2147484497" r:id="rId11"/>
    <p:sldLayoutId id="2147484498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512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4767E35-0E3C-41D7-A40F-7D5CF8DA1908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3BB11632-88A2-42B9-AEE1-7B6DBACBF75D}" type="slidenum">
              <a:rPr lang="de-DE" sz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sz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4767E35-0E3C-41D7-A40F-7D5CF8DA190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liennummernplatzhalter 5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3BB11632-88A2-42B9-AEE1-7B6DBACBF75D}" type="slidenum">
              <a:rPr lang="de-DE" sz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sz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cxnSp>
        <p:nvCxnSpPr>
          <p:cNvPr id="9" name="Gerade Verbindung 8"/>
          <p:cNvCxnSpPr/>
          <p:nvPr userDrawn="1"/>
        </p:nvCxnSpPr>
        <p:spPr>
          <a:xfrm>
            <a:off x="899592" y="6381328"/>
            <a:ext cx="734481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10"/>
          <p:cNvSpPr txBox="1">
            <a:spLocks noChangeArrowheads="1"/>
          </p:cNvSpPr>
          <p:nvPr userDrawn="1"/>
        </p:nvSpPr>
        <p:spPr bwMode="auto">
          <a:xfrm>
            <a:off x="940136" y="6396058"/>
            <a:ext cx="141417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 b="1" dirty="0" err="1" smtClean="0">
                <a:solidFill>
                  <a:prstClr val="black"/>
                </a:solidFill>
              </a:rPr>
              <a:t>October</a:t>
            </a:r>
            <a:r>
              <a:rPr lang="de-DE" sz="1200" b="1" dirty="0" smtClean="0">
                <a:solidFill>
                  <a:prstClr val="black"/>
                </a:solidFill>
              </a:rPr>
              <a:t> 10, 2012</a:t>
            </a:r>
            <a:endParaRPr lang="de-DE" sz="1200" b="1" dirty="0">
              <a:solidFill>
                <a:prstClr val="black"/>
              </a:solidFill>
            </a:endParaRPr>
          </a:p>
        </p:txBody>
      </p:sp>
      <p:sp>
        <p:nvSpPr>
          <p:cNvPr id="11" name="Textfeld 11"/>
          <p:cNvSpPr txBox="1">
            <a:spLocks noChangeArrowheads="1"/>
          </p:cNvSpPr>
          <p:nvPr userDrawn="1"/>
        </p:nvSpPr>
        <p:spPr bwMode="auto">
          <a:xfrm>
            <a:off x="1952734" y="6395737"/>
            <a:ext cx="564360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>
                <a:solidFill>
                  <a:prstClr val="black"/>
                </a:solidFill>
              </a:rPr>
              <a:t>Seminar Polish Academy of Sciences, Poland</a:t>
            </a:r>
            <a:endParaRPr lang="en-US" sz="1200" b="1" dirty="0">
              <a:solidFill>
                <a:prstClr val="black"/>
              </a:solidFill>
            </a:endParaRPr>
          </a:p>
        </p:txBody>
      </p:sp>
      <p:pic>
        <p:nvPicPr>
          <p:cNvPr id="14" name="Grafik 15" descr="UHOH.tif"/>
          <p:cNvPicPr>
            <a:picLocks noChangeAspect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382920" y="6181930"/>
            <a:ext cx="58082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Grafik 14" descr="IPM Logo.gif"/>
          <p:cNvPicPr>
            <a:picLocks noChangeAspect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07504" y="6237312"/>
            <a:ext cx="684584" cy="514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57594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0" r:id="rId1"/>
    <p:sldLayoutId id="2147484501" r:id="rId2"/>
    <p:sldLayoutId id="2147484502" r:id="rId3"/>
    <p:sldLayoutId id="2147484503" r:id="rId4"/>
    <p:sldLayoutId id="2147484504" r:id="rId5"/>
    <p:sldLayoutId id="2147484505" r:id="rId6"/>
    <p:sldLayoutId id="2147484506" r:id="rId7"/>
    <p:sldLayoutId id="2147484507" r:id="rId8"/>
    <p:sldLayoutId id="2147484508" r:id="rId9"/>
    <p:sldLayoutId id="2147484509" r:id="rId10"/>
    <p:sldLayoutId id="2147484510" r:id="rId11"/>
    <p:sldLayoutId id="2147484511" r:id="rId12"/>
    <p:sldLayoutId id="2147484512" r:id="rId13"/>
    <p:sldLayoutId id="2147484513" r:id="rId14"/>
    <p:sldLayoutId id="2147484514" r:id="rId15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512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4767E35-0E3C-41D7-A40F-7D5CF8DA1908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3BB11632-88A2-42B9-AEE1-7B6DBACBF75D}" type="slidenum">
              <a:rPr lang="de-DE" sz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sz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9630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6" r:id="rId1"/>
    <p:sldLayoutId id="2147484517" r:id="rId2"/>
    <p:sldLayoutId id="2147484518" r:id="rId3"/>
    <p:sldLayoutId id="2147484519" r:id="rId4"/>
    <p:sldLayoutId id="2147484520" r:id="rId5"/>
    <p:sldLayoutId id="2147484521" r:id="rId6"/>
    <p:sldLayoutId id="2147484522" r:id="rId7"/>
    <p:sldLayoutId id="2147484523" r:id="rId8"/>
    <p:sldLayoutId id="2147484524" r:id="rId9"/>
    <p:sldLayoutId id="2147484525" r:id="rId10"/>
    <p:sldLayoutId id="2147484526" r:id="rId11"/>
    <p:sldLayoutId id="2147484527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512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4767E35-0E3C-41D7-A40F-7D5CF8DA1908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3BB11632-88A2-42B9-AEE1-7B6DBACBF75D}" type="slidenum">
              <a:rPr lang="de-DE" sz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sz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4767E35-0E3C-41D7-A40F-7D5CF8DA190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liennummernplatzhalter 5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3BB11632-88A2-42B9-AEE1-7B6DBACBF75D}" type="slidenum">
              <a:rPr lang="de-DE" sz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sz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cxnSp>
        <p:nvCxnSpPr>
          <p:cNvPr id="9" name="Gerade Verbindung 8"/>
          <p:cNvCxnSpPr/>
          <p:nvPr userDrawn="1"/>
        </p:nvCxnSpPr>
        <p:spPr>
          <a:xfrm>
            <a:off x="899592" y="6381328"/>
            <a:ext cx="734481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10"/>
          <p:cNvSpPr txBox="1">
            <a:spLocks noChangeArrowheads="1"/>
          </p:cNvSpPr>
          <p:nvPr userDrawn="1"/>
        </p:nvSpPr>
        <p:spPr bwMode="auto">
          <a:xfrm>
            <a:off x="940136" y="6396058"/>
            <a:ext cx="11833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 b="1" dirty="0" smtClean="0">
                <a:solidFill>
                  <a:prstClr val="black"/>
                </a:solidFill>
              </a:rPr>
              <a:t>June 13, 2013</a:t>
            </a:r>
            <a:endParaRPr lang="de-DE" sz="1200" b="1" dirty="0">
              <a:solidFill>
                <a:prstClr val="black"/>
              </a:solidFill>
            </a:endParaRPr>
          </a:p>
        </p:txBody>
      </p:sp>
      <p:sp>
        <p:nvSpPr>
          <p:cNvPr id="11" name="Textfeld 11"/>
          <p:cNvSpPr txBox="1">
            <a:spLocks noChangeArrowheads="1"/>
          </p:cNvSpPr>
          <p:nvPr userDrawn="1"/>
        </p:nvSpPr>
        <p:spPr bwMode="auto">
          <a:xfrm>
            <a:off x="1952734" y="6395737"/>
            <a:ext cx="564360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>
                <a:solidFill>
                  <a:prstClr val="black"/>
                </a:solidFill>
              </a:rPr>
              <a:t>Seminar National Weather Center, Norman, USA</a:t>
            </a:r>
            <a:endParaRPr lang="en-US" sz="1200" b="1" dirty="0">
              <a:solidFill>
                <a:prstClr val="black"/>
              </a:solidFill>
            </a:endParaRPr>
          </a:p>
        </p:txBody>
      </p:sp>
      <p:pic>
        <p:nvPicPr>
          <p:cNvPr id="14" name="Grafik 15" descr="UHOH.tif"/>
          <p:cNvPicPr>
            <a:picLocks noChangeAspect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382920" y="6181930"/>
            <a:ext cx="58082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Grafik 14" descr="IPM Logo.gif"/>
          <p:cNvPicPr>
            <a:picLocks noChangeAspect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07504" y="6237312"/>
            <a:ext cx="684584" cy="514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3911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2" r:id="rId1"/>
    <p:sldLayoutId id="2147484533" r:id="rId2"/>
    <p:sldLayoutId id="2147484534" r:id="rId3"/>
    <p:sldLayoutId id="2147484535" r:id="rId4"/>
    <p:sldLayoutId id="2147484536" r:id="rId5"/>
    <p:sldLayoutId id="2147484537" r:id="rId6"/>
    <p:sldLayoutId id="2147484538" r:id="rId7"/>
    <p:sldLayoutId id="2147484539" r:id="rId8"/>
    <p:sldLayoutId id="2147484540" r:id="rId9"/>
    <p:sldLayoutId id="2147484541" r:id="rId10"/>
    <p:sldLayoutId id="2147484542" r:id="rId11"/>
    <p:sldLayoutId id="2147484543" r:id="rId12"/>
    <p:sldLayoutId id="2147484544" r:id="rId13"/>
    <p:sldLayoutId id="2147484545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512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4767E35-0E3C-41D7-A40F-7D5CF8DA1908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3BB11632-88A2-42B9-AEE1-7B6DBACBF75D}" type="slidenum">
              <a:rPr lang="de-DE" sz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sz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214282" y="6357958"/>
            <a:ext cx="8715436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10"/>
          <p:cNvSpPr txBox="1">
            <a:spLocks noChangeArrowheads="1"/>
          </p:cNvSpPr>
          <p:nvPr userDrawn="1"/>
        </p:nvSpPr>
        <p:spPr bwMode="auto">
          <a:xfrm>
            <a:off x="142844" y="6396058"/>
            <a:ext cx="117532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 b="1" dirty="0" smtClean="0">
                <a:solidFill>
                  <a:prstClr val="black"/>
                </a:solidFill>
              </a:rPr>
              <a:t>April 30, 2013</a:t>
            </a:r>
            <a:endParaRPr lang="de-DE" sz="1200" b="1" dirty="0">
              <a:solidFill>
                <a:prstClr val="black"/>
              </a:solidFill>
            </a:endParaRPr>
          </a:p>
        </p:txBody>
      </p:sp>
      <p:sp>
        <p:nvSpPr>
          <p:cNvPr id="10" name="Textfeld 11"/>
          <p:cNvSpPr txBox="1">
            <a:spLocks noChangeArrowheads="1"/>
          </p:cNvSpPr>
          <p:nvPr userDrawn="1"/>
        </p:nvSpPr>
        <p:spPr bwMode="auto">
          <a:xfrm>
            <a:off x="2305884" y="6403975"/>
            <a:ext cx="451655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>
                <a:solidFill>
                  <a:prstClr val="black"/>
                </a:solidFill>
              </a:rPr>
              <a:t>CIRES, Boulder, CO, USA</a:t>
            </a:r>
            <a:endParaRPr lang="en-US" sz="1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14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7" r:id="rId1"/>
    <p:sldLayoutId id="2147484548" r:id="rId2"/>
    <p:sldLayoutId id="2147484549" r:id="rId3"/>
    <p:sldLayoutId id="2147484550" r:id="rId4"/>
    <p:sldLayoutId id="2147484551" r:id="rId5"/>
    <p:sldLayoutId id="2147484552" r:id="rId6"/>
    <p:sldLayoutId id="2147484553" r:id="rId7"/>
    <p:sldLayoutId id="2147484554" r:id="rId8"/>
    <p:sldLayoutId id="2147484555" r:id="rId9"/>
    <p:sldLayoutId id="2147484556" r:id="rId10"/>
    <p:sldLayoutId id="2147484557" r:id="rId11"/>
    <p:sldLayoutId id="2147484558" r:id="rId12"/>
    <p:sldLayoutId id="2147484559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512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4767E35-0E3C-41D7-A40F-7D5CF8DA190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6" name="Foliennummernplatzhalter 5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B11632-88A2-42B9-AEE1-7B6DBACBF75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0" r:id="rId1"/>
    <p:sldLayoutId id="2147484351" r:id="rId2"/>
    <p:sldLayoutId id="2147484352" r:id="rId3"/>
    <p:sldLayoutId id="2147484353" r:id="rId4"/>
    <p:sldLayoutId id="2147484354" r:id="rId5"/>
    <p:sldLayoutId id="2147484355" r:id="rId6"/>
    <p:sldLayoutId id="2147484356" r:id="rId7"/>
    <p:sldLayoutId id="2147484357" r:id="rId8"/>
    <p:sldLayoutId id="2147484358" r:id="rId9"/>
    <p:sldLayoutId id="2147484359" r:id="rId10"/>
    <p:sldLayoutId id="2147484360" r:id="rId11"/>
    <p:sldLayoutId id="2147484361" r:id="rId12"/>
    <p:sldLayoutId id="2147484601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512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4767E35-0E3C-41D7-A40F-7D5CF8DA1908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3BB11632-88A2-42B9-AEE1-7B6DBACBF75D}" type="slidenum">
              <a:rPr lang="de-DE" sz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sz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3311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1" r:id="rId1"/>
    <p:sldLayoutId id="2147484562" r:id="rId2"/>
    <p:sldLayoutId id="2147484563" r:id="rId3"/>
    <p:sldLayoutId id="2147484564" r:id="rId4"/>
    <p:sldLayoutId id="2147484565" r:id="rId5"/>
    <p:sldLayoutId id="2147484566" r:id="rId6"/>
    <p:sldLayoutId id="2147484567" r:id="rId7"/>
    <p:sldLayoutId id="2147484568" r:id="rId8"/>
    <p:sldLayoutId id="2147484569" r:id="rId9"/>
    <p:sldLayoutId id="2147484570" r:id="rId10"/>
    <p:sldLayoutId id="2147484571" r:id="rId11"/>
    <p:sldLayoutId id="2147484572" r:id="rId12"/>
    <p:sldLayoutId id="2147484573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512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4767E35-0E3C-41D7-A40F-7D5CF8DA1908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3BB11632-88A2-42B9-AEE1-7B6DBACBF75D}" type="slidenum">
              <a:rPr lang="de-DE" sz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sz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2700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03" r:id="rId1"/>
    <p:sldLayoutId id="2147484604" r:id="rId2"/>
    <p:sldLayoutId id="2147484605" r:id="rId3"/>
    <p:sldLayoutId id="2147484606" r:id="rId4"/>
    <p:sldLayoutId id="2147484607" r:id="rId5"/>
    <p:sldLayoutId id="2147484608" r:id="rId6"/>
    <p:sldLayoutId id="2147484609" r:id="rId7"/>
    <p:sldLayoutId id="2147484610" r:id="rId8"/>
    <p:sldLayoutId id="2147484611" r:id="rId9"/>
    <p:sldLayoutId id="2147484612" r:id="rId10"/>
    <p:sldLayoutId id="2147484613" r:id="rId11"/>
    <p:sldLayoutId id="2147484614" r:id="rId12"/>
    <p:sldLayoutId id="2147484615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512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4767E35-0E3C-41D7-A40F-7D5CF8DA1908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3BB11632-88A2-42B9-AEE1-7B6DBACBF75D}" type="slidenum">
              <a:rPr lang="de-DE" sz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sz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4767E35-0E3C-41D7-A40F-7D5CF8DA190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liennummernplatzhalter 5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3BB11632-88A2-42B9-AEE1-7B6DBACBF75D}" type="slidenum">
              <a:rPr lang="de-DE" sz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sz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cxnSp>
        <p:nvCxnSpPr>
          <p:cNvPr id="9" name="Gerade Verbindung 8"/>
          <p:cNvCxnSpPr/>
          <p:nvPr userDrawn="1"/>
        </p:nvCxnSpPr>
        <p:spPr>
          <a:xfrm>
            <a:off x="899592" y="6381328"/>
            <a:ext cx="734481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10"/>
          <p:cNvSpPr txBox="1">
            <a:spLocks noChangeArrowheads="1"/>
          </p:cNvSpPr>
          <p:nvPr userDrawn="1"/>
        </p:nvSpPr>
        <p:spPr bwMode="auto">
          <a:xfrm>
            <a:off x="940136" y="6396058"/>
            <a:ext cx="120097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 b="1" dirty="0" smtClean="0">
                <a:solidFill>
                  <a:prstClr val="black"/>
                </a:solidFill>
              </a:rPr>
              <a:t>Sept. 23, 2014</a:t>
            </a:r>
            <a:endParaRPr lang="de-DE" sz="1200" b="1" dirty="0">
              <a:solidFill>
                <a:prstClr val="black"/>
              </a:solidFill>
            </a:endParaRPr>
          </a:p>
        </p:txBody>
      </p:sp>
      <p:sp>
        <p:nvSpPr>
          <p:cNvPr id="11" name="Textfeld 11"/>
          <p:cNvSpPr txBox="1">
            <a:spLocks noChangeArrowheads="1"/>
          </p:cNvSpPr>
          <p:nvPr userDrawn="1"/>
        </p:nvSpPr>
        <p:spPr bwMode="auto">
          <a:xfrm>
            <a:off x="2056097" y="6395737"/>
            <a:ext cx="629167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>
                <a:solidFill>
                  <a:prstClr val="black"/>
                </a:solidFill>
              </a:rPr>
              <a:t>AGU Chapman Conference, Luxembourg City, Luxembourg </a:t>
            </a:r>
            <a:endParaRPr lang="en-US" sz="1200" b="1" dirty="0">
              <a:solidFill>
                <a:prstClr val="black"/>
              </a:solidFill>
            </a:endParaRPr>
          </a:p>
        </p:txBody>
      </p:sp>
      <p:pic>
        <p:nvPicPr>
          <p:cNvPr id="14" name="Grafik 15" descr="UHOH.tif"/>
          <p:cNvPicPr>
            <a:picLocks noChangeAspect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382920" y="6181930"/>
            <a:ext cx="58082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Grafik 14" descr="IPM Logo.gif"/>
          <p:cNvPicPr>
            <a:picLocks noChangeAspect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07504" y="6237312"/>
            <a:ext cx="684584" cy="514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05226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31" r:id="rId1"/>
    <p:sldLayoutId id="2147484632" r:id="rId2"/>
    <p:sldLayoutId id="2147484633" r:id="rId3"/>
    <p:sldLayoutId id="2147484634" r:id="rId4"/>
    <p:sldLayoutId id="2147484635" r:id="rId5"/>
    <p:sldLayoutId id="2147484636" r:id="rId6"/>
    <p:sldLayoutId id="2147484637" r:id="rId7"/>
    <p:sldLayoutId id="2147484638" r:id="rId8"/>
    <p:sldLayoutId id="2147484639" r:id="rId9"/>
    <p:sldLayoutId id="2147484640" r:id="rId10"/>
    <p:sldLayoutId id="2147484641" r:id="rId11"/>
    <p:sldLayoutId id="2147484642" r:id="rId12"/>
    <p:sldLayoutId id="2147484643" r:id="rId13"/>
    <p:sldLayoutId id="2147484644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512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4767E35-0E3C-41D7-A40F-7D5CF8DA1908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3BB11632-88A2-42B9-AEE1-7B6DBACBF75D}" type="slidenum">
              <a:rPr lang="de-DE" sz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sz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3519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6" r:id="rId1"/>
    <p:sldLayoutId id="2147484647" r:id="rId2"/>
    <p:sldLayoutId id="2147484648" r:id="rId3"/>
    <p:sldLayoutId id="2147484649" r:id="rId4"/>
    <p:sldLayoutId id="2147484650" r:id="rId5"/>
    <p:sldLayoutId id="2147484651" r:id="rId6"/>
    <p:sldLayoutId id="2147484652" r:id="rId7"/>
    <p:sldLayoutId id="2147484653" r:id="rId8"/>
    <p:sldLayoutId id="2147484654" r:id="rId9"/>
    <p:sldLayoutId id="2147484655" r:id="rId10"/>
    <p:sldLayoutId id="2147484656" r:id="rId11"/>
    <p:sldLayoutId id="2147484657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512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4767E35-0E3C-41D7-A40F-7D5CF8DA1908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3BB11632-88A2-42B9-AEE1-7B6DBACBF75D}" type="slidenum">
              <a:rPr lang="de-DE" sz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sz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214282" y="6357958"/>
            <a:ext cx="8715436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10"/>
          <p:cNvSpPr txBox="1">
            <a:spLocks noChangeArrowheads="1"/>
          </p:cNvSpPr>
          <p:nvPr userDrawn="1"/>
        </p:nvSpPr>
        <p:spPr bwMode="auto">
          <a:xfrm>
            <a:off x="142844" y="6396058"/>
            <a:ext cx="116730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 b="1" dirty="0" smtClean="0">
                <a:solidFill>
                  <a:prstClr val="black"/>
                </a:solidFill>
              </a:rPr>
              <a:t>Aug. 20, 2014</a:t>
            </a:r>
            <a:endParaRPr lang="de-DE" sz="1200" b="1" dirty="0">
              <a:solidFill>
                <a:prstClr val="black"/>
              </a:solidFill>
            </a:endParaRPr>
          </a:p>
        </p:txBody>
      </p:sp>
      <p:sp>
        <p:nvSpPr>
          <p:cNvPr id="10" name="Textfeld 11"/>
          <p:cNvSpPr txBox="1">
            <a:spLocks noChangeArrowheads="1"/>
          </p:cNvSpPr>
          <p:nvPr userDrawn="1"/>
        </p:nvSpPr>
        <p:spPr bwMode="auto">
          <a:xfrm>
            <a:off x="1075412" y="6403975"/>
            <a:ext cx="698477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>
                <a:solidFill>
                  <a:prstClr val="black"/>
                </a:solidFill>
              </a:rPr>
              <a:t>World Weather Open Science Conference, Montreal, Canada</a:t>
            </a:r>
            <a:endParaRPr lang="en-US" sz="1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714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59" r:id="rId1"/>
    <p:sldLayoutId id="2147484660" r:id="rId2"/>
    <p:sldLayoutId id="2147484661" r:id="rId3"/>
    <p:sldLayoutId id="2147484662" r:id="rId4"/>
    <p:sldLayoutId id="2147484663" r:id="rId5"/>
    <p:sldLayoutId id="2147484664" r:id="rId6"/>
    <p:sldLayoutId id="2147484665" r:id="rId7"/>
    <p:sldLayoutId id="2147484666" r:id="rId8"/>
    <p:sldLayoutId id="2147484667" r:id="rId9"/>
    <p:sldLayoutId id="2147484668" r:id="rId10"/>
    <p:sldLayoutId id="2147484669" r:id="rId11"/>
    <p:sldLayoutId id="2147484670" r:id="rId12"/>
    <p:sldLayoutId id="2147484671" r:id="rId13"/>
    <p:sldLayoutId id="2147484672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512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4767E35-0E3C-41D7-A40F-7D5CF8DA1908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3BB11632-88A2-42B9-AEE1-7B6DBACBF75D}" type="slidenum">
              <a:rPr lang="de-DE" sz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sz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3710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78" r:id="rId1"/>
    <p:sldLayoutId id="2147484679" r:id="rId2"/>
    <p:sldLayoutId id="2147484680" r:id="rId3"/>
    <p:sldLayoutId id="2147484681" r:id="rId4"/>
    <p:sldLayoutId id="2147484682" r:id="rId5"/>
    <p:sldLayoutId id="2147484683" r:id="rId6"/>
    <p:sldLayoutId id="2147484684" r:id="rId7"/>
    <p:sldLayoutId id="2147484685" r:id="rId8"/>
    <p:sldLayoutId id="2147484686" r:id="rId9"/>
    <p:sldLayoutId id="2147484687" r:id="rId10"/>
    <p:sldLayoutId id="2147484688" r:id="rId11"/>
    <p:sldLayoutId id="2147484689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512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4767E35-0E3C-41D7-A40F-7D5CF8DA190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6" name="Foliennummernplatzhalter 5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B11632-88A2-42B9-AEE1-7B6DBACBF75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767E35-0E3C-41D7-A40F-7D5CF8DA190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liennummernplatzhalter 5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B11632-88A2-42B9-AEE1-7B6DBACBF75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9" name="Gerade Verbindung 8"/>
          <p:cNvCxnSpPr/>
          <p:nvPr userDrawn="1"/>
        </p:nvCxnSpPr>
        <p:spPr>
          <a:xfrm>
            <a:off x="899592" y="6381328"/>
            <a:ext cx="734481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10"/>
          <p:cNvSpPr txBox="1">
            <a:spLocks noChangeArrowheads="1"/>
          </p:cNvSpPr>
          <p:nvPr userDrawn="1"/>
        </p:nvSpPr>
        <p:spPr bwMode="auto">
          <a:xfrm>
            <a:off x="803282" y="6396058"/>
            <a:ext cx="111395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 b="1" baseline="0" dirty="0" smtClean="0"/>
              <a:t>May 11,</a:t>
            </a:r>
            <a:r>
              <a:rPr lang="de-DE" sz="1200" b="1" dirty="0" smtClean="0"/>
              <a:t> </a:t>
            </a:r>
            <a:r>
              <a:rPr lang="de-DE" sz="1200" b="1" dirty="0" smtClean="0"/>
              <a:t>2016</a:t>
            </a:r>
            <a:endParaRPr lang="de-DE" sz="1200" b="1" dirty="0"/>
          </a:p>
        </p:txBody>
      </p:sp>
      <p:sp>
        <p:nvSpPr>
          <p:cNvPr id="11" name="Textfeld 11"/>
          <p:cNvSpPr txBox="1">
            <a:spLocks noChangeArrowheads="1"/>
          </p:cNvSpPr>
          <p:nvPr userDrawn="1"/>
        </p:nvSpPr>
        <p:spPr bwMode="auto">
          <a:xfrm>
            <a:off x="1880726" y="6395737"/>
            <a:ext cx="629167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baseline="0" dirty="0" smtClean="0"/>
              <a:t>6</a:t>
            </a:r>
            <a:r>
              <a:rPr lang="en-US" sz="1200" b="1" baseline="30000" dirty="0" smtClean="0"/>
              <a:t>th</a:t>
            </a:r>
            <a:r>
              <a:rPr lang="en-US" sz="1200" b="1" baseline="0" dirty="0" smtClean="0"/>
              <a:t> WMO Workshop on Observing Systems Impact on NWP, Shanghai, China</a:t>
            </a:r>
            <a:endParaRPr lang="en-US" sz="1200" b="1" dirty="0"/>
          </a:p>
        </p:txBody>
      </p:sp>
      <p:pic>
        <p:nvPicPr>
          <p:cNvPr id="14" name="Grafik 15" descr="UHOH.tif"/>
          <p:cNvPicPr>
            <a:picLocks noChangeAspect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382920" y="6181930"/>
            <a:ext cx="58082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Grafik 14" descr="IPM Logo.gif"/>
          <p:cNvPicPr>
            <a:picLocks noChangeAspect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07504" y="6237312"/>
            <a:ext cx="684584" cy="514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81" r:id="rId1"/>
    <p:sldLayoutId id="2147484282" r:id="rId2"/>
    <p:sldLayoutId id="2147484283" r:id="rId3"/>
    <p:sldLayoutId id="2147484284" r:id="rId4"/>
    <p:sldLayoutId id="2147484285" r:id="rId5"/>
    <p:sldLayoutId id="2147484286" r:id="rId6"/>
    <p:sldLayoutId id="2147484287" r:id="rId7"/>
    <p:sldLayoutId id="2147484288" r:id="rId8"/>
    <p:sldLayoutId id="2147484289" r:id="rId9"/>
    <p:sldLayoutId id="2147484290" r:id="rId10"/>
    <p:sldLayoutId id="2147484291" r:id="rId11"/>
    <p:sldLayoutId id="2147484292" r:id="rId12"/>
    <p:sldLayoutId id="2147484293" r:id="rId13"/>
    <p:sldLayoutId id="2147484438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614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20CBA6C-5709-4D05-AD5F-69743C087665}" type="datetimeFigureOut">
              <a:rPr lang="de-DE"/>
              <a:pPr>
                <a:defRPr/>
              </a:pPr>
              <a:t>08.05.2016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AE4FF3A-2D3A-4320-AED3-F4463438045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5" r:id="rId1"/>
    <p:sldLayoutId id="2147484156" r:id="rId2"/>
    <p:sldLayoutId id="2147484157" r:id="rId3"/>
    <p:sldLayoutId id="2147484158" r:id="rId4"/>
    <p:sldLayoutId id="2147484159" r:id="rId5"/>
    <p:sldLayoutId id="2147484160" r:id="rId6"/>
    <p:sldLayoutId id="2147484161" r:id="rId7"/>
    <p:sldLayoutId id="2147484162" r:id="rId8"/>
    <p:sldLayoutId id="2147484163" r:id="rId9"/>
    <p:sldLayoutId id="2147484164" r:id="rId10"/>
    <p:sldLayoutId id="2147484165" r:id="rId11"/>
    <p:sldLayoutId id="214748416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7171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E46067A-FB8E-4A92-9D65-901EB4B11564}" type="datetimeFigureOut">
              <a:rPr lang="de-DE"/>
              <a:pPr>
                <a:defRPr/>
              </a:pPr>
              <a:t>08.05.2016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3B2CB24-3657-43B2-8521-2318690A569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7" r:id="rId1"/>
    <p:sldLayoutId id="2147484168" r:id="rId2"/>
    <p:sldLayoutId id="2147484169" r:id="rId3"/>
    <p:sldLayoutId id="2147484170" r:id="rId4"/>
    <p:sldLayoutId id="2147484171" r:id="rId5"/>
    <p:sldLayoutId id="2147484172" r:id="rId6"/>
    <p:sldLayoutId id="2147484173" r:id="rId7"/>
    <p:sldLayoutId id="2147484174" r:id="rId8"/>
    <p:sldLayoutId id="2147484175" r:id="rId9"/>
    <p:sldLayoutId id="2147484176" r:id="rId10"/>
    <p:sldLayoutId id="214748417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8195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0E78B46-E52A-47D1-B9D7-F740064970DF}" type="datetimeFigureOut">
              <a:rPr lang="de-DE"/>
              <a:pPr>
                <a:defRPr/>
              </a:pPr>
              <a:t>08.05.2016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AB947E9-9285-47EA-A38C-64B9C234922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8" r:id="rId1"/>
    <p:sldLayoutId id="2147484179" r:id="rId2"/>
    <p:sldLayoutId id="2147484180" r:id="rId3"/>
    <p:sldLayoutId id="2147484181" r:id="rId4"/>
    <p:sldLayoutId id="2147484182" r:id="rId5"/>
    <p:sldLayoutId id="2147484183" r:id="rId6"/>
    <p:sldLayoutId id="2147484184" r:id="rId7"/>
    <p:sldLayoutId id="2147484185" r:id="rId8"/>
    <p:sldLayoutId id="2147484186" r:id="rId9"/>
    <p:sldLayoutId id="2147484187" r:id="rId10"/>
    <p:sldLayoutId id="21474841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512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4767E35-0E3C-41D7-A40F-7D5CF8DA1908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3BB11632-88A2-42B9-AEE1-7B6DBACBF75D}" type="slidenum">
              <a:rPr lang="de-DE" sz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sz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214282" y="6357958"/>
            <a:ext cx="8715436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10"/>
          <p:cNvSpPr txBox="1">
            <a:spLocks noChangeArrowheads="1"/>
          </p:cNvSpPr>
          <p:nvPr userDrawn="1"/>
        </p:nvSpPr>
        <p:spPr bwMode="auto">
          <a:xfrm>
            <a:off x="142844" y="6396058"/>
            <a:ext cx="116685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prstClr val="black"/>
                </a:solidFill>
              </a:rPr>
              <a:t>April 13, 2011</a:t>
            </a:r>
          </a:p>
        </p:txBody>
      </p:sp>
      <p:sp>
        <p:nvSpPr>
          <p:cNvPr id="10" name="Textfeld 11"/>
          <p:cNvSpPr txBox="1">
            <a:spLocks noChangeArrowheads="1"/>
          </p:cNvSpPr>
          <p:nvPr userDrawn="1"/>
        </p:nvSpPr>
        <p:spPr bwMode="auto">
          <a:xfrm>
            <a:off x="2071670" y="6403975"/>
            <a:ext cx="564360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prstClr val="black"/>
                </a:solidFill>
              </a:rPr>
              <a:t>Thermodynamic Profiling Technologies Workshop, Boulder, USA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35" r:id="rId1"/>
    <p:sldLayoutId id="2147484336" r:id="rId2"/>
    <p:sldLayoutId id="2147484337" r:id="rId3"/>
    <p:sldLayoutId id="2147484338" r:id="rId4"/>
    <p:sldLayoutId id="2147484339" r:id="rId5"/>
    <p:sldLayoutId id="2147484340" r:id="rId6"/>
    <p:sldLayoutId id="2147484341" r:id="rId7"/>
    <p:sldLayoutId id="2147484342" r:id="rId8"/>
    <p:sldLayoutId id="2147484343" r:id="rId9"/>
    <p:sldLayoutId id="2147484344" r:id="rId10"/>
    <p:sldLayoutId id="2147484345" r:id="rId11"/>
    <p:sldLayoutId id="2147484346" r:id="rId12"/>
    <p:sldLayoutId id="2147484347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512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4767E35-0E3C-41D7-A40F-7D5CF8DA1908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3BB11632-88A2-42B9-AEE1-7B6DBACBF75D}" type="slidenum">
              <a:rPr lang="de-DE" sz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sz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67" r:id="rId1"/>
    <p:sldLayoutId id="2147484368" r:id="rId2"/>
    <p:sldLayoutId id="2147484369" r:id="rId3"/>
    <p:sldLayoutId id="2147484370" r:id="rId4"/>
    <p:sldLayoutId id="2147484371" r:id="rId5"/>
    <p:sldLayoutId id="2147484372" r:id="rId6"/>
    <p:sldLayoutId id="2147484373" r:id="rId7"/>
    <p:sldLayoutId id="2147484374" r:id="rId8"/>
    <p:sldLayoutId id="2147484375" r:id="rId9"/>
    <p:sldLayoutId id="2147484376" r:id="rId10"/>
    <p:sldLayoutId id="2147484377" r:id="rId11"/>
    <p:sldLayoutId id="2147484378" r:id="rId12"/>
    <p:sldLayoutId id="2147484379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614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20CBA6C-5709-4D05-AD5F-69743C087665}" type="datetimeFigureOut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08.05.2016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AE4FF3A-2D3A-4320-AED3-F4463438045B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2" r:id="rId1"/>
    <p:sldLayoutId id="2147484383" r:id="rId2"/>
    <p:sldLayoutId id="2147484384" r:id="rId3"/>
    <p:sldLayoutId id="2147484385" r:id="rId4"/>
    <p:sldLayoutId id="2147484386" r:id="rId5"/>
    <p:sldLayoutId id="2147484387" r:id="rId6"/>
    <p:sldLayoutId id="2147484388" r:id="rId7"/>
    <p:sldLayoutId id="2147484389" r:id="rId8"/>
    <p:sldLayoutId id="2147484390" r:id="rId9"/>
    <p:sldLayoutId id="2147484391" r:id="rId10"/>
    <p:sldLayoutId id="2147484392" r:id="rId11"/>
    <p:sldLayoutId id="214748439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5" Type="http://schemas.openxmlformats.org/officeDocument/2006/relationships/hyperlink" Target="http://hdcp2.zmaw.de/" TargetMode="External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5.jpe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15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10" Type="http://schemas.openxmlformats.org/officeDocument/2006/relationships/image" Target="../media/image53.pn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3" Type="http://schemas.openxmlformats.org/officeDocument/2006/relationships/image" Target="../media/image54.JPG"/><Relationship Id="rId7" Type="http://schemas.openxmlformats.org/officeDocument/2006/relationships/image" Target="../media/image5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Relationship Id="rId9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image" Target="../media/image72.jpeg"/><Relationship Id="rId3" Type="http://schemas.openxmlformats.org/officeDocument/2006/relationships/image" Target="../media/image63.jpeg"/><Relationship Id="rId7" Type="http://schemas.openxmlformats.org/officeDocument/2006/relationships/image" Target="../media/image66.jpeg"/><Relationship Id="rId12" Type="http://schemas.openxmlformats.org/officeDocument/2006/relationships/image" Target="../media/image71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5.jpeg"/><Relationship Id="rId11" Type="http://schemas.openxmlformats.org/officeDocument/2006/relationships/image" Target="../media/image70.jpeg"/><Relationship Id="rId5" Type="http://schemas.openxmlformats.org/officeDocument/2006/relationships/image" Target="../media/image64.jpeg"/><Relationship Id="rId15" Type="http://schemas.openxmlformats.org/officeDocument/2006/relationships/image" Target="../media/image74.png"/><Relationship Id="rId10" Type="http://schemas.openxmlformats.org/officeDocument/2006/relationships/image" Target="../media/image69.jpeg"/><Relationship Id="rId4" Type="http://schemas.openxmlformats.org/officeDocument/2006/relationships/hyperlink" Target="http://www.caos-project.de/" TargetMode="External"/><Relationship Id="rId9" Type="http://schemas.openxmlformats.org/officeDocument/2006/relationships/image" Target="../media/image68.jpeg"/><Relationship Id="rId14" Type="http://schemas.openxmlformats.org/officeDocument/2006/relationships/image" Target="../media/image7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wmf"/><Relationship Id="rId13" Type="http://schemas.openxmlformats.org/officeDocument/2006/relationships/oleObject" Target="../embeddings/oleObject13.bin"/><Relationship Id="rId18" Type="http://schemas.openxmlformats.org/officeDocument/2006/relationships/image" Target="../media/image91.wmf"/><Relationship Id="rId26" Type="http://schemas.openxmlformats.org/officeDocument/2006/relationships/image" Target="../media/image94.wmf"/><Relationship Id="rId3" Type="http://schemas.openxmlformats.org/officeDocument/2006/relationships/notesSlide" Target="../notesSlides/notesSlide27.xml"/><Relationship Id="rId21" Type="http://schemas.openxmlformats.org/officeDocument/2006/relationships/oleObject" Target="../embeddings/oleObject17.bin"/><Relationship Id="rId7" Type="http://schemas.openxmlformats.org/officeDocument/2006/relationships/oleObject" Target="../embeddings/oleObject10.bin"/><Relationship Id="rId12" Type="http://schemas.openxmlformats.org/officeDocument/2006/relationships/image" Target="../media/image88.wmf"/><Relationship Id="rId17" Type="http://schemas.openxmlformats.org/officeDocument/2006/relationships/oleObject" Target="../embeddings/oleObject15.bin"/><Relationship Id="rId25" Type="http://schemas.openxmlformats.org/officeDocument/2006/relationships/oleObject" Target="../embeddings/oleObject20.bin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90.wmf"/><Relationship Id="rId20" Type="http://schemas.openxmlformats.org/officeDocument/2006/relationships/image" Target="../media/image92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96.png"/><Relationship Id="rId11" Type="http://schemas.openxmlformats.org/officeDocument/2006/relationships/oleObject" Target="../embeddings/oleObject12.bin"/><Relationship Id="rId24" Type="http://schemas.openxmlformats.org/officeDocument/2006/relationships/oleObject" Target="../embeddings/oleObject19.bin"/><Relationship Id="rId5" Type="http://schemas.openxmlformats.org/officeDocument/2006/relationships/image" Target="../media/image85.wmf"/><Relationship Id="rId15" Type="http://schemas.openxmlformats.org/officeDocument/2006/relationships/oleObject" Target="../embeddings/oleObject14.bin"/><Relationship Id="rId23" Type="http://schemas.openxmlformats.org/officeDocument/2006/relationships/oleObject" Target="../embeddings/oleObject18.bin"/><Relationship Id="rId28" Type="http://schemas.openxmlformats.org/officeDocument/2006/relationships/image" Target="../media/image95.wmf"/><Relationship Id="rId10" Type="http://schemas.openxmlformats.org/officeDocument/2006/relationships/image" Target="../media/image87.wmf"/><Relationship Id="rId19" Type="http://schemas.openxmlformats.org/officeDocument/2006/relationships/oleObject" Target="../embeddings/oleObject16.bin"/><Relationship Id="rId4" Type="http://schemas.openxmlformats.org/officeDocument/2006/relationships/oleObject" Target="../embeddings/oleObject9.bin"/><Relationship Id="rId9" Type="http://schemas.openxmlformats.org/officeDocument/2006/relationships/oleObject" Target="../embeddings/oleObject11.bin"/><Relationship Id="rId14" Type="http://schemas.openxmlformats.org/officeDocument/2006/relationships/image" Target="../media/image89.wmf"/><Relationship Id="rId22" Type="http://schemas.openxmlformats.org/officeDocument/2006/relationships/image" Target="../media/image93.wmf"/><Relationship Id="rId27" Type="http://schemas.openxmlformats.org/officeDocument/2006/relationships/oleObject" Target="../embeddings/oleObject21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18" Type="http://schemas.openxmlformats.org/officeDocument/2006/relationships/image" Target="../media/image610.png"/><Relationship Id="rId3" Type="http://schemas.openxmlformats.org/officeDocument/2006/relationships/image" Target="../media/image97.jpe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image" Target="../media/image600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103.jpeg"/><Relationship Id="rId20" Type="http://schemas.openxmlformats.org/officeDocument/2006/relationships/image" Target="../media/image33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0.jpeg"/><Relationship Id="rId11" Type="http://schemas.openxmlformats.org/officeDocument/2006/relationships/image" Target="../media/image54.png"/><Relationship Id="rId5" Type="http://schemas.openxmlformats.org/officeDocument/2006/relationships/image" Target="../media/image99.jpeg"/><Relationship Id="rId15" Type="http://schemas.openxmlformats.org/officeDocument/2006/relationships/image" Target="../media/image102.jpeg"/><Relationship Id="rId10" Type="http://schemas.openxmlformats.org/officeDocument/2006/relationships/image" Target="../media/image530.png"/><Relationship Id="rId19" Type="http://schemas.openxmlformats.org/officeDocument/2006/relationships/image" Target="../media/image620.png"/><Relationship Id="rId4" Type="http://schemas.openxmlformats.org/officeDocument/2006/relationships/image" Target="../media/image98.jpeg"/><Relationship Id="rId9" Type="http://schemas.openxmlformats.org/officeDocument/2006/relationships/image" Target="../media/image101.jpeg"/><Relationship Id="rId1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3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wmf"/><Relationship Id="rId3" Type="http://schemas.openxmlformats.org/officeDocument/2006/relationships/notesSlide" Target="../notesSlides/notesSlide31.xml"/><Relationship Id="rId7" Type="http://schemas.openxmlformats.org/officeDocument/2006/relationships/oleObject" Target="../embeddings/oleObject22.bin"/><Relationship Id="rId2" Type="http://schemas.openxmlformats.org/officeDocument/2006/relationships/slideLayout" Target="../slideLayouts/slideLayout2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10" Type="http://schemas.openxmlformats.org/officeDocument/2006/relationships/image" Target="../media/image112.wmf"/><Relationship Id="rId4" Type="http://schemas.openxmlformats.org/officeDocument/2006/relationships/image" Target="../media/image113.jpeg"/><Relationship Id="rId9" Type="http://schemas.openxmlformats.org/officeDocument/2006/relationships/oleObject" Target="../embeddings/oleObject23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1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wmf"/><Relationship Id="rId11" Type="http://schemas.openxmlformats.org/officeDocument/2006/relationships/image" Target="../media/image18.wmf"/><Relationship Id="rId5" Type="http://schemas.openxmlformats.org/officeDocument/2006/relationships/oleObject" Target="../embeddings/oleObject1.bin"/><Relationship Id="rId10" Type="http://schemas.openxmlformats.org/officeDocument/2006/relationships/oleObject" Target="../embeddings/oleObject3.bin"/><Relationship Id="rId4" Type="http://schemas.openxmlformats.org/officeDocument/2006/relationships/image" Target="../media/image19.png"/><Relationship Id="rId9" Type="http://schemas.openxmlformats.org/officeDocument/2006/relationships/image" Target="../media/image17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30.wmf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7.wmf"/><Relationship Id="rId12" Type="http://schemas.openxmlformats.org/officeDocument/2006/relationships/oleObject" Target="../embeddings/oleObject8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29.wmf"/><Relationship Id="rId5" Type="http://schemas.openxmlformats.org/officeDocument/2006/relationships/image" Target="../media/image26.wmf"/><Relationship Id="rId10" Type="http://schemas.openxmlformats.org/officeDocument/2006/relationships/oleObject" Target="../embeddings/oleObject7.bin"/><Relationship Id="rId4" Type="http://schemas.openxmlformats.org/officeDocument/2006/relationships/oleObject" Target="../embeddings/oleObject4.bin"/><Relationship Id="rId9" Type="http://schemas.openxmlformats.org/officeDocument/2006/relationships/image" Target="../media/image28.wmf"/><Relationship Id="rId1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OPE_3D-Sca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74322"/>
            <a:ext cx="3600401" cy="262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9" t="49581" r="14541" b="23022"/>
          <a:stretch/>
        </p:blipFill>
        <p:spPr>
          <a:xfrm>
            <a:off x="4489543" y="3716355"/>
            <a:ext cx="4114905" cy="2232925"/>
          </a:xfrm>
          <a:prstGeom prst="rect">
            <a:avLst/>
          </a:prstGeom>
        </p:spPr>
      </p:pic>
      <p:pic>
        <p:nvPicPr>
          <p:cNvPr id="11" name="Bild 4" descr="C:\Florian\publications-FS\HOPE_2\SABLE\3D_Volume_el50_circles_4.jpg"/>
          <p:cNvPicPr/>
          <p:nvPr/>
        </p:nvPicPr>
        <p:blipFill rotWithShape="1">
          <a:blip r:embed="rId5" cstate="print"/>
          <a:srcRect l="11786" r="15986" b="2068"/>
          <a:stretch/>
        </p:blipFill>
        <p:spPr bwMode="auto">
          <a:xfrm>
            <a:off x="539552" y="188640"/>
            <a:ext cx="3218236" cy="3348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Grafik 14" descr="img_034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15952" y="287629"/>
            <a:ext cx="4188496" cy="3141371"/>
          </a:xfrm>
          <a:prstGeom prst="rect">
            <a:avLst/>
          </a:prstGeom>
        </p:spPr>
      </p:pic>
      <p:sp>
        <p:nvSpPr>
          <p:cNvPr id="26" name="Rechteck 13"/>
          <p:cNvSpPr>
            <a:spLocks noChangeArrowheads="1"/>
          </p:cNvSpPr>
          <p:nvPr/>
        </p:nvSpPr>
        <p:spPr bwMode="auto">
          <a:xfrm>
            <a:off x="767608" y="2023680"/>
            <a:ext cx="7560840" cy="1477328"/>
          </a:xfrm>
          <a:prstGeom prst="rect">
            <a:avLst/>
          </a:prstGeom>
          <a:solidFill>
            <a:schemeClr val="bg1">
              <a:alpha val="81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b="1" i="1" u="sng" dirty="0">
                <a:solidFill>
                  <a:prstClr val="black"/>
                </a:solidFill>
                <a:latin typeface="Calibri"/>
              </a:rPr>
              <a:t>Volker </a:t>
            </a:r>
            <a:r>
              <a:rPr lang="de-DE" b="1" i="1" u="sng" dirty="0" smtClean="0">
                <a:solidFill>
                  <a:prstClr val="black"/>
                </a:solidFill>
                <a:latin typeface="Calibri"/>
              </a:rPr>
              <a:t>Wulfmeyer</a:t>
            </a:r>
            <a:r>
              <a:rPr lang="de-DE" b="1" i="1" dirty="0" smtClean="0">
                <a:solidFill>
                  <a:prstClr val="black"/>
                </a:solidFill>
                <a:latin typeface="Calibri"/>
              </a:rPr>
              <a:t>, Andreas Behrendt, Eva Hammann, Florian Späth, </a:t>
            </a:r>
            <a:r>
              <a:rPr lang="de-DE" b="1" i="1" dirty="0" err="1" smtClean="0">
                <a:solidFill>
                  <a:prstClr val="black"/>
                </a:solidFill>
                <a:latin typeface="Calibri"/>
              </a:rPr>
              <a:t>Shravan</a:t>
            </a:r>
            <a:r>
              <a:rPr lang="de-DE" b="1" i="1" dirty="0" smtClean="0">
                <a:solidFill>
                  <a:prstClr val="black"/>
                </a:solidFill>
                <a:latin typeface="Calibri"/>
              </a:rPr>
              <a:t> Muppa, Simon </a:t>
            </a:r>
            <a:r>
              <a:rPr lang="de-DE" b="1" i="1" dirty="0" err="1" smtClean="0">
                <a:solidFill>
                  <a:prstClr val="black"/>
                </a:solidFill>
                <a:latin typeface="Calibri"/>
              </a:rPr>
              <a:t>Metzendorf</a:t>
            </a:r>
            <a:r>
              <a:rPr lang="de-DE" b="1" i="1" dirty="0" smtClean="0">
                <a:solidFill>
                  <a:prstClr val="black"/>
                </a:solidFill>
                <a:latin typeface="Calibri"/>
              </a:rPr>
              <a:t>, Andrea Riede, Stephan Adam, Thomas Schwitalla</a:t>
            </a:r>
            <a:r>
              <a:rPr lang="de-DE" b="1" i="1" dirty="0">
                <a:solidFill>
                  <a:prstClr val="black"/>
                </a:solidFill>
                <a:latin typeface="Calibri"/>
              </a:rPr>
              <a:t/>
            </a:r>
            <a:br>
              <a:rPr lang="de-DE" b="1" i="1" dirty="0">
                <a:solidFill>
                  <a:prstClr val="black"/>
                </a:solidFill>
                <a:latin typeface="Calibri"/>
              </a:rPr>
            </a:br>
            <a:r>
              <a:rPr lang="de-DE" b="1" i="1" dirty="0" smtClean="0">
                <a:solidFill>
                  <a:prstClr val="black"/>
                </a:solidFill>
                <a:latin typeface="Calibri"/>
              </a:rPr>
              <a:t>Institute </a:t>
            </a:r>
            <a:r>
              <a:rPr lang="de-DE" b="1" i="1" dirty="0" err="1" smtClean="0">
                <a:solidFill>
                  <a:prstClr val="black"/>
                </a:solidFill>
                <a:latin typeface="Calibri"/>
              </a:rPr>
              <a:t>of</a:t>
            </a:r>
            <a:r>
              <a:rPr lang="de-DE" b="1" i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b="1" i="1" dirty="0" err="1" smtClean="0">
                <a:solidFill>
                  <a:prstClr val="black"/>
                </a:solidFill>
                <a:latin typeface="Calibri"/>
              </a:rPr>
              <a:t>Physics</a:t>
            </a:r>
            <a:r>
              <a:rPr lang="de-DE" b="1" i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b="1" i="1" dirty="0" err="1" smtClean="0">
                <a:solidFill>
                  <a:prstClr val="black"/>
                </a:solidFill>
                <a:latin typeface="Calibri"/>
              </a:rPr>
              <a:t>and</a:t>
            </a:r>
            <a:r>
              <a:rPr lang="de-DE" b="1" i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b="1" i="1" dirty="0" err="1" smtClean="0">
                <a:solidFill>
                  <a:prstClr val="black"/>
                </a:solidFill>
                <a:latin typeface="Calibri"/>
              </a:rPr>
              <a:t>Meteorology</a:t>
            </a:r>
            <a:r>
              <a:rPr lang="de-DE" b="1" i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b="1" i="1" dirty="0">
                <a:solidFill>
                  <a:prstClr val="black"/>
                </a:solidFill>
                <a:latin typeface="Calibri"/>
              </a:rPr>
              <a:t>(</a:t>
            </a:r>
            <a:r>
              <a:rPr lang="de-DE" b="1" i="1" dirty="0" smtClean="0">
                <a:solidFill>
                  <a:prstClr val="black"/>
                </a:solidFill>
                <a:latin typeface="Calibri"/>
              </a:rPr>
              <a:t>IPM)</a:t>
            </a:r>
            <a:br>
              <a:rPr lang="de-DE" b="1" i="1" dirty="0" smtClean="0">
                <a:solidFill>
                  <a:prstClr val="black"/>
                </a:solidFill>
                <a:latin typeface="Calibri"/>
              </a:rPr>
            </a:br>
            <a:r>
              <a:rPr lang="de-DE" b="1" i="1" dirty="0" smtClean="0">
                <a:solidFill>
                  <a:prstClr val="black"/>
                </a:solidFill>
                <a:latin typeface="Calibri"/>
              </a:rPr>
              <a:t>University </a:t>
            </a:r>
            <a:r>
              <a:rPr lang="de-DE" b="1" i="1" dirty="0" err="1" smtClean="0">
                <a:solidFill>
                  <a:prstClr val="black"/>
                </a:solidFill>
                <a:latin typeface="Calibri"/>
              </a:rPr>
              <a:t>of</a:t>
            </a:r>
            <a:r>
              <a:rPr lang="de-DE" b="1" i="1" dirty="0" smtClean="0">
                <a:solidFill>
                  <a:prstClr val="black"/>
                </a:solidFill>
                <a:latin typeface="Calibri"/>
              </a:rPr>
              <a:t> Hohenheim (UHOH) </a:t>
            </a:r>
            <a:br>
              <a:rPr lang="de-DE" b="1" i="1" dirty="0" smtClean="0">
                <a:solidFill>
                  <a:prstClr val="black"/>
                </a:solidFill>
                <a:latin typeface="Calibri"/>
              </a:rPr>
            </a:br>
            <a:r>
              <a:rPr lang="de-DE" b="1" i="1" dirty="0" smtClean="0">
                <a:solidFill>
                  <a:prstClr val="black"/>
                </a:solidFill>
                <a:latin typeface="Calibri"/>
              </a:rPr>
              <a:t>Stuttgart, Germany</a:t>
            </a:r>
          </a:p>
        </p:txBody>
      </p:sp>
      <p:pic>
        <p:nvPicPr>
          <p:cNvPr id="27" name="Grafik 15" descr="UHOH.t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48032" y="2684356"/>
            <a:ext cx="72603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Grafik 14" descr="IPM Logo.gif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64040" y="2731912"/>
            <a:ext cx="864096" cy="649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Rechteck 30"/>
          <p:cNvSpPr/>
          <p:nvPr/>
        </p:nvSpPr>
        <p:spPr>
          <a:xfrm>
            <a:off x="767608" y="332656"/>
            <a:ext cx="7560840" cy="1538883"/>
          </a:xfrm>
          <a:prstGeom prst="rect">
            <a:avLst/>
          </a:prstGeom>
          <a:solidFill>
            <a:schemeClr val="bg1">
              <a:alpha val="81000"/>
            </a:schemeClr>
          </a:solidFill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tabLst>
                <a:tab pos="228600" algn="l"/>
              </a:tabLst>
            </a:pPr>
            <a:r>
              <a:rPr lang="en-US" sz="2800" b="1" dirty="0">
                <a:solidFill>
                  <a:prstClr val="black"/>
                </a:solidFill>
                <a:latin typeface="Calibri"/>
              </a:rPr>
              <a:t>New Observations of Lower Tropospheric</a:t>
            </a:r>
          </a:p>
          <a:p>
            <a:pPr algn="ctr">
              <a:spcBef>
                <a:spcPts val="600"/>
              </a:spcBef>
              <a:tabLst>
                <a:tab pos="228600" algn="l"/>
              </a:tabLst>
            </a:pPr>
            <a:r>
              <a:rPr lang="en-US" sz="2800" b="1" dirty="0">
                <a:solidFill>
                  <a:prstClr val="black"/>
                </a:solidFill>
                <a:latin typeface="Calibri"/>
              </a:rPr>
              <a:t>Water‐Vapor and Temperature Fields and Their</a:t>
            </a:r>
          </a:p>
          <a:p>
            <a:pPr algn="ctr">
              <a:spcBef>
                <a:spcPts val="600"/>
              </a:spcBef>
              <a:tabLst>
                <a:tab pos="228600" algn="l"/>
              </a:tabLst>
            </a:pPr>
            <a:r>
              <a:rPr lang="en-US" sz="2800" b="1" dirty="0">
                <a:solidFill>
                  <a:prstClr val="black"/>
                </a:solidFill>
                <a:latin typeface="Calibri"/>
              </a:rPr>
              <a:t>Impact </a:t>
            </a: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on </a:t>
            </a:r>
            <a:r>
              <a:rPr lang="en-US" sz="2800" b="1" dirty="0">
                <a:solidFill>
                  <a:prstClr val="black"/>
                </a:solidFill>
                <a:latin typeface="Calibri"/>
              </a:rPr>
              <a:t>Short‐Range Weather Forecasting</a:t>
            </a:r>
            <a:endParaRPr lang="en-US" sz="2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Rechteck 13"/>
          <p:cNvSpPr>
            <a:spLocks noChangeArrowheads="1"/>
          </p:cNvSpPr>
          <p:nvPr/>
        </p:nvSpPr>
        <p:spPr bwMode="auto">
          <a:xfrm>
            <a:off x="1679280" y="3572339"/>
            <a:ext cx="5760640" cy="2631490"/>
          </a:xfrm>
          <a:prstGeom prst="rect">
            <a:avLst/>
          </a:prstGeom>
          <a:solidFill>
            <a:schemeClr val="bg1">
              <a:alpha val="81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tabLst>
                <a:tab pos="265113" algn="l"/>
                <a:tab pos="360363" algn="l"/>
              </a:tabLst>
            </a:pPr>
            <a:r>
              <a:rPr lang="de-DE" sz="2000" b="1" dirty="0" smtClean="0">
                <a:solidFill>
                  <a:prstClr val="black"/>
                </a:solidFill>
                <a:latin typeface="Calibri"/>
              </a:rPr>
              <a:t>Outline:</a:t>
            </a:r>
          </a:p>
          <a:p>
            <a:pPr marL="360363" indent="-360363">
              <a:spcBef>
                <a:spcPts val="600"/>
              </a:spcBef>
              <a:buAutoNum type="arabicParenR"/>
              <a:tabLst>
                <a:tab pos="360363" algn="l"/>
              </a:tabLst>
            </a:pPr>
            <a:r>
              <a:rPr lang="de-DE" sz="2000" b="1" dirty="0" err="1" smtClean="0">
                <a:solidFill>
                  <a:prstClr val="black"/>
                </a:solidFill>
                <a:latin typeface="Calibri"/>
              </a:rPr>
              <a:t>Importance</a:t>
            </a:r>
            <a:r>
              <a:rPr lang="de-DE" sz="20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2000" b="1" dirty="0" err="1" smtClean="0">
                <a:solidFill>
                  <a:prstClr val="black"/>
                </a:solidFill>
                <a:latin typeface="Calibri"/>
              </a:rPr>
              <a:t>of</a:t>
            </a:r>
            <a:r>
              <a:rPr lang="de-DE" sz="20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2000" b="1" dirty="0" err="1" smtClean="0">
                <a:solidFill>
                  <a:prstClr val="black"/>
                </a:solidFill>
                <a:latin typeface="Calibri"/>
              </a:rPr>
              <a:t>accurate</a:t>
            </a:r>
            <a:r>
              <a:rPr lang="de-DE" sz="20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2000" b="1" dirty="0" err="1" smtClean="0">
                <a:solidFill>
                  <a:prstClr val="black"/>
                </a:solidFill>
                <a:latin typeface="Calibri"/>
              </a:rPr>
              <a:t>simulations</a:t>
            </a:r>
            <a:r>
              <a:rPr lang="de-DE" sz="20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2000" b="1" dirty="0" err="1" smtClean="0">
                <a:solidFill>
                  <a:prstClr val="black"/>
                </a:solidFill>
                <a:latin typeface="Calibri"/>
              </a:rPr>
              <a:t>of</a:t>
            </a:r>
            <a:r>
              <a:rPr lang="de-DE" sz="20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2000" b="1" dirty="0" err="1" smtClean="0">
                <a:solidFill>
                  <a:prstClr val="black"/>
                </a:solidFill>
                <a:latin typeface="Calibri"/>
              </a:rPr>
              <a:t>the</a:t>
            </a:r>
            <a:r>
              <a:rPr lang="de-DE" sz="2000" b="1" dirty="0" smtClean="0">
                <a:solidFill>
                  <a:prstClr val="black"/>
                </a:solidFill>
                <a:latin typeface="Calibri"/>
              </a:rPr>
              <a:t> land-</a:t>
            </a:r>
            <a:r>
              <a:rPr lang="de-DE" sz="2000" b="1" dirty="0" err="1" smtClean="0">
                <a:solidFill>
                  <a:prstClr val="black"/>
                </a:solidFill>
                <a:latin typeface="Calibri"/>
              </a:rPr>
              <a:t>atmosphere</a:t>
            </a:r>
            <a:r>
              <a:rPr lang="de-DE" sz="20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2000" b="1" dirty="0" err="1" smtClean="0">
                <a:solidFill>
                  <a:prstClr val="black"/>
                </a:solidFill>
                <a:latin typeface="Calibri"/>
              </a:rPr>
              <a:t>system</a:t>
            </a:r>
            <a:endParaRPr lang="de-DE" sz="2000" b="1" dirty="0">
              <a:solidFill>
                <a:prstClr val="black"/>
              </a:solidFill>
              <a:latin typeface="Calibri"/>
            </a:endParaRPr>
          </a:p>
          <a:p>
            <a:pPr marL="360363" indent="-360363">
              <a:spcBef>
                <a:spcPts val="600"/>
              </a:spcBef>
              <a:buAutoNum type="arabicParenR"/>
              <a:tabLst>
                <a:tab pos="360363" algn="l"/>
              </a:tabLst>
            </a:pPr>
            <a:r>
              <a:rPr lang="de-DE" sz="2000" b="1" dirty="0" smtClean="0">
                <a:solidFill>
                  <a:prstClr val="black"/>
                </a:solidFill>
                <a:latin typeface="Calibri"/>
              </a:rPr>
              <a:t>Status </a:t>
            </a:r>
            <a:r>
              <a:rPr lang="de-DE" sz="2000" b="1" dirty="0" err="1" smtClean="0">
                <a:solidFill>
                  <a:prstClr val="black"/>
                </a:solidFill>
                <a:latin typeface="Calibri"/>
              </a:rPr>
              <a:t>of</a:t>
            </a:r>
            <a:r>
              <a:rPr lang="de-DE" sz="20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2000" b="1" dirty="0" err="1" smtClean="0">
                <a:solidFill>
                  <a:prstClr val="black"/>
                </a:solidFill>
                <a:latin typeface="Calibri"/>
              </a:rPr>
              <a:t>lower</a:t>
            </a:r>
            <a:r>
              <a:rPr lang="de-DE" sz="20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2000" b="1" dirty="0" err="1" smtClean="0">
                <a:solidFill>
                  <a:prstClr val="black"/>
                </a:solidFill>
                <a:latin typeface="Calibri"/>
              </a:rPr>
              <a:t>tropospheric</a:t>
            </a:r>
            <a:r>
              <a:rPr lang="de-DE" sz="20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2000" b="1" dirty="0" err="1" smtClean="0">
                <a:solidFill>
                  <a:prstClr val="black"/>
                </a:solidFill>
                <a:latin typeface="Calibri"/>
              </a:rPr>
              <a:t>observations</a:t>
            </a:r>
            <a:endParaRPr lang="de-DE" sz="2000" b="1" dirty="0">
              <a:solidFill>
                <a:prstClr val="black"/>
              </a:solidFill>
              <a:latin typeface="Calibri"/>
            </a:endParaRPr>
          </a:p>
          <a:p>
            <a:pPr marL="360363" indent="-360363">
              <a:spcBef>
                <a:spcPts val="600"/>
              </a:spcBef>
              <a:buAutoNum type="arabicParenR"/>
              <a:tabLst>
                <a:tab pos="360363" algn="l"/>
              </a:tabLst>
            </a:pPr>
            <a:r>
              <a:rPr lang="de-DE" sz="2000" b="1" dirty="0" smtClean="0">
                <a:solidFill>
                  <a:prstClr val="black"/>
                </a:solidFill>
                <a:latin typeface="Calibri"/>
              </a:rPr>
              <a:t>IPM </a:t>
            </a:r>
            <a:r>
              <a:rPr lang="de-DE" sz="2000" b="1" dirty="0" err="1">
                <a:solidFill>
                  <a:prstClr val="black"/>
                </a:solidFill>
                <a:latin typeface="Calibri"/>
              </a:rPr>
              <a:t>w</a:t>
            </a:r>
            <a:r>
              <a:rPr lang="de-DE" sz="2000" b="1" dirty="0" err="1" smtClean="0">
                <a:solidFill>
                  <a:prstClr val="black"/>
                </a:solidFill>
                <a:latin typeface="Calibri"/>
              </a:rPr>
              <a:t>ater-vapor</a:t>
            </a:r>
            <a:r>
              <a:rPr lang="de-DE" sz="20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2000" b="1" dirty="0" err="1" smtClean="0">
                <a:solidFill>
                  <a:prstClr val="black"/>
                </a:solidFill>
                <a:latin typeface="Calibri"/>
              </a:rPr>
              <a:t>and</a:t>
            </a:r>
            <a:r>
              <a:rPr lang="de-DE" sz="20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2000" b="1" dirty="0" err="1" smtClean="0">
                <a:solidFill>
                  <a:prstClr val="black"/>
                </a:solidFill>
                <a:latin typeface="Calibri"/>
              </a:rPr>
              <a:t>temperature</a:t>
            </a:r>
            <a:r>
              <a:rPr lang="de-DE" sz="2000" b="1" dirty="0" smtClean="0">
                <a:solidFill>
                  <a:prstClr val="black"/>
                </a:solidFill>
                <a:latin typeface="Calibri"/>
              </a:rPr>
              <a:t> lidar </a:t>
            </a:r>
            <a:r>
              <a:rPr lang="de-DE" sz="2000" b="1" dirty="0" err="1" smtClean="0">
                <a:solidFill>
                  <a:prstClr val="black"/>
                </a:solidFill>
                <a:latin typeface="Calibri"/>
              </a:rPr>
              <a:t>systems</a:t>
            </a:r>
            <a:r>
              <a:rPr lang="de-DE" sz="2000" b="1" dirty="0" smtClean="0">
                <a:solidFill>
                  <a:prstClr val="black"/>
                </a:solidFill>
                <a:latin typeface="Calibri"/>
              </a:rPr>
              <a:t> </a:t>
            </a:r>
          </a:p>
          <a:p>
            <a:pPr marL="360363" indent="-360363">
              <a:spcBef>
                <a:spcPts val="600"/>
              </a:spcBef>
              <a:buAutoNum type="arabicParenR"/>
              <a:tabLst>
                <a:tab pos="360363" algn="l"/>
              </a:tabLst>
            </a:pPr>
            <a:r>
              <a:rPr lang="de-DE" sz="2000" b="1" dirty="0" smtClean="0">
                <a:solidFill>
                  <a:prstClr val="black"/>
                </a:solidFill>
                <a:latin typeface="Calibri"/>
              </a:rPr>
              <a:t>First </a:t>
            </a:r>
            <a:r>
              <a:rPr lang="de-DE" sz="2000" b="1" dirty="0" err="1" smtClean="0">
                <a:solidFill>
                  <a:prstClr val="black"/>
                </a:solidFill>
                <a:latin typeface="Calibri"/>
              </a:rPr>
              <a:t>temperature</a:t>
            </a:r>
            <a:r>
              <a:rPr lang="de-DE" sz="2000" b="1" dirty="0" smtClean="0">
                <a:solidFill>
                  <a:prstClr val="black"/>
                </a:solidFill>
                <a:latin typeface="Calibri"/>
              </a:rPr>
              <a:t> lidar </a:t>
            </a:r>
            <a:r>
              <a:rPr lang="de-DE" sz="2000" b="1" dirty="0" err="1" smtClean="0">
                <a:solidFill>
                  <a:prstClr val="black"/>
                </a:solidFill>
                <a:latin typeface="Calibri"/>
              </a:rPr>
              <a:t>data</a:t>
            </a:r>
            <a:r>
              <a:rPr lang="de-DE" sz="20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2000" b="1" dirty="0" err="1" smtClean="0">
                <a:solidFill>
                  <a:prstClr val="black"/>
                </a:solidFill>
                <a:latin typeface="Calibri"/>
              </a:rPr>
              <a:t>assimilation</a:t>
            </a:r>
            <a:r>
              <a:rPr lang="de-DE" sz="20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2000" b="1" dirty="0" err="1" smtClean="0">
                <a:solidFill>
                  <a:prstClr val="black"/>
                </a:solidFill>
                <a:latin typeface="Calibri"/>
              </a:rPr>
              <a:t>study</a:t>
            </a:r>
            <a:endParaRPr lang="de-DE" sz="2000" b="1" dirty="0" smtClean="0">
              <a:solidFill>
                <a:prstClr val="black"/>
              </a:solidFill>
              <a:latin typeface="Calibri"/>
            </a:endParaRPr>
          </a:p>
          <a:p>
            <a:pPr marL="360363" indent="-360363">
              <a:spcBef>
                <a:spcPts val="600"/>
              </a:spcBef>
              <a:buAutoNum type="arabicParenR"/>
              <a:tabLst>
                <a:tab pos="360363" algn="l"/>
              </a:tabLst>
            </a:pPr>
            <a:r>
              <a:rPr lang="de-DE" sz="2000" b="1" dirty="0" err="1" smtClean="0">
                <a:solidFill>
                  <a:prstClr val="black"/>
                </a:solidFill>
                <a:latin typeface="Calibri"/>
              </a:rPr>
              <a:t>Theses</a:t>
            </a:r>
            <a:r>
              <a:rPr lang="de-DE" sz="20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2000" b="1" dirty="0" err="1" smtClean="0">
                <a:solidFill>
                  <a:prstClr val="black"/>
                </a:solidFill>
                <a:latin typeface="Calibri"/>
              </a:rPr>
              <a:t>and</a:t>
            </a:r>
            <a:r>
              <a:rPr lang="de-DE" sz="2000" b="1" dirty="0" smtClean="0">
                <a:solidFill>
                  <a:prstClr val="black"/>
                </a:solidFill>
                <a:latin typeface="Calibri"/>
              </a:rPr>
              <a:t> outlook: </a:t>
            </a:r>
            <a:r>
              <a:rPr lang="de-DE" sz="2000" b="1" dirty="0" err="1" smtClean="0">
                <a:solidFill>
                  <a:prstClr val="black"/>
                </a:solidFill>
                <a:latin typeface="Calibri"/>
              </a:rPr>
              <a:t>Commercialization</a:t>
            </a:r>
            <a:endParaRPr lang="de-DE" sz="2000" b="1" dirty="0" smtClean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59227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/>
          <p:cNvSpPr/>
          <p:nvPr/>
        </p:nvSpPr>
        <p:spPr>
          <a:xfrm>
            <a:off x="242830" y="5301208"/>
            <a:ext cx="8621710" cy="12618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tabLst>
                <a:tab pos="265113" algn="l"/>
              </a:tabLst>
            </a:pPr>
            <a:r>
              <a:rPr lang="de-DE" sz="2000" b="1" dirty="0" err="1" smtClean="0">
                <a:latin typeface="+mn-lt"/>
                <a:cs typeface="Arial" pitchFamily="34" charset="0"/>
              </a:rPr>
              <a:t>Globally-unique</a:t>
            </a:r>
            <a:r>
              <a:rPr lang="de-DE" sz="2000" b="1" dirty="0" smtClean="0">
                <a:latin typeface="+mn-lt"/>
                <a:cs typeface="Arial" pitchFamily="34" charset="0"/>
              </a:rPr>
              <a:t>,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ground-based</a:t>
            </a:r>
            <a:r>
              <a:rPr lang="de-DE" sz="2000" b="1" dirty="0" smtClean="0">
                <a:latin typeface="+mn-lt"/>
                <a:cs typeface="Arial" pitchFamily="34" charset="0"/>
              </a:rPr>
              <a:t> remote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sensing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system</a:t>
            </a:r>
            <a:r>
              <a:rPr lang="de-DE" sz="2000" b="1" dirty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with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very</a:t>
            </a:r>
            <a:r>
              <a:rPr lang="de-DE" sz="2000" b="1" dirty="0" smtClean="0">
                <a:latin typeface="+mn-lt"/>
                <a:cs typeface="Arial" pitchFamily="34" charset="0"/>
              </a:rPr>
              <a:t> high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accuracy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smtClean="0">
                <a:latin typeface="+mn-lt"/>
                <a:cs typeface="Arial" pitchFamily="34" charset="0"/>
              </a:rPr>
              <a:t>(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bias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>
                <a:latin typeface="+mn-lt"/>
                <a:cs typeface="Arial" pitchFamily="34" charset="0"/>
                <a:sym typeface="Symbol"/>
              </a:rPr>
              <a:t>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smtClean="0">
                <a:latin typeface="+mn-lt"/>
                <a:cs typeface="Arial" pitchFamily="34" charset="0"/>
              </a:rPr>
              <a:t>2 %)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as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well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as</a:t>
            </a:r>
            <a:r>
              <a:rPr lang="de-DE" sz="2000" b="1" dirty="0" smtClean="0">
                <a:latin typeface="+mn-lt"/>
                <a:cs typeface="Arial" pitchFamily="34" charset="0"/>
              </a:rPr>
              <a:t> temporal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and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spatial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resolution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of</a:t>
            </a:r>
            <a:r>
              <a:rPr lang="de-DE" sz="2000" b="1" dirty="0" smtClean="0">
                <a:latin typeface="+mn-lt"/>
                <a:cs typeface="Arial" pitchFamily="34" charset="0"/>
              </a:rPr>
              <a:t> 10 min, 300 m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up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to</a:t>
            </a:r>
            <a:r>
              <a:rPr lang="de-DE" sz="2000" b="1" dirty="0" smtClean="0">
                <a:latin typeface="+mn-lt"/>
                <a:cs typeface="Arial" pitchFamily="34" charset="0"/>
              </a:rPr>
              <a:t> 4 km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with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error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of</a:t>
            </a:r>
            <a:r>
              <a:rPr lang="de-DE" sz="2000" b="1" dirty="0" smtClean="0">
                <a:latin typeface="+mn-lt"/>
                <a:cs typeface="Arial" pitchFamily="34" charset="0"/>
              </a:rPr>
              <a:t> &lt; 0.1 g kg</a:t>
            </a:r>
            <a:r>
              <a:rPr lang="de-DE" sz="2000" b="1" baseline="30000" dirty="0" smtClean="0">
                <a:latin typeface="+mn-lt"/>
                <a:cs typeface="Arial" pitchFamily="34" charset="0"/>
              </a:rPr>
              <a:t>-1</a:t>
            </a:r>
            <a:r>
              <a:rPr lang="de-DE" sz="2000" b="1" dirty="0" smtClean="0">
                <a:latin typeface="+mn-lt"/>
                <a:cs typeface="Arial" pitchFamily="34" charset="0"/>
              </a:rPr>
              <a:t/>
            </a:r>
            <a:br>
              <a:rPr lang="de-DE" sz="2000" b="1" dirty="0" smtClean="0">
                <a:latin typeface="+mn-lt"/>
                <a:cs typeface="Arial" pitchFamily="34" charset="0"/>
              </a:rPr>
            </a:br>
            <a:r>
              <a:rPr lang="de-DE" sz="1600" b="1" i="1" dirty="0" smtClean="0">
                <a:latin typeface="+mn-lt"/>
                <a:cs typeface="Arial" pitchFamily="34" charset="0"/>
              </a:rPr>
              <a:t>(Wagner et al. AO 2011, 2013; </a:t>
            </a:r>
            <a:r>
              <a:rPr lang="nb-NO" sz="1600" b="1" i="1" dirty="0">
                <a:latin typeface="Calibri"/>
                <a:cs typeface="Arial" pitchFamily="34" charset="0"/>
              </a:rPr>
              <a:t>Späth et al. </a:t>
            </a:r>
            <a:r>
              <a:rPr lang="nb-NO" sz="1600" b="1" i="1" dirty="0" smtClean="0">
                <a:latin typeface="Calibri"/>
                <a:cs typeface="Arial" pitchFamily="34" charset="0"/>
              </a:rPr>
              <a:t>AMT </a:t>
            </a:r>
            <a:r>
              <a:rPr lang="nb-NO" sz="1600" b="1" i="1" dirty="0" smtClean="0">
                <a:latin typeface="Calibri"/>
                <a:cs typeface="Arial" pitchFamily="34" charset="0"/>
              </a:rPr>
              <a:t>2016</a:t>
            </a:r>
            <a:r>
              <a:rPr lang="de-DE" sz="1600" b="1" i="1" dirty="0" smtClean="0">
                <a:latin typeface="+mn-lt"/>
                <a:cs typeface="Arial" pitchFamily="34" charset="0"/>
              </a:rPr>
              <a:t>)</a:t>
            </a:r>
            <a:endParaRPr lang="de-DE" sz="2000" b="1" dirty="0" smtClean="0">
              <a:latin typeface="+mn-lt"/>
              <a:cs typeface="Arial" pitchFamily="34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42830" y="116632"/>
            <a:ext cx="8621710" cy="504056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Calibri"/>
              </a:rPr>
              <a:t>3D </a:t>
            </a:r>
            <a:r>
              <a:rPr lang="en-US" sz="2800" b="1" dirty="0" smtClean="0">
                <a:solidFill>
                  <a:srgbClr val="C00000"/>
                </a:solidFill>
                <a:latin typeface="Calibri"/>
              </a:rPr>
              <a:t>Water-Vapor Observations with DIAL During HOPE</a:t>
            </a:r>
          </a:p>
        </p:txBody>
      </p:sp>
      <p:pic>
        <p:nvPicPr>
          <p:cNvPr id="17" name="Grafik 16" descr="img_0348.jpg"/>
          <p:cNvPicPr>
            <a:picLocks noChangeAspect="1"/>
          </p:cNvPicPr>
          <p:nvPr/>
        </p:nvPicPr>
        <p:blipFill rotWithShape="1">
          <a:blip r:embed="rId3" cstate="print"/>
          <a:srcRect l="14919" t="9489" r="16264" b="20003"/>
          <a:stretch/>
        </p:blipFill>
        <p:spPr>
          <a:xfrm>
            <a:off x="6424298" y="764704"/>
            <a:ext cx="2540190" cy="1951953"/>
          </a:xfrm>
          <a:prstGeom prst="rect">
            <a:avLst/>
          </a:prstGeom>
        </p:spPr>
      </p:pic>
      <p:sp>
        <p:nvSpPr>
          <p:cNvPr id="19" name="Rechteck 18"/>
          <p:cNvSpPr/>
          <p:nvPr/>
        </p:nvSpPr>
        <p:spPr>
          <a:xfrm>
            <a:off x="6316023" y="2707838"/>
            <a:ext cx="1567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+mn-lt"/>
              </a:rPr>
              <a:t>80-cm scanner</a:t>
            </a:r>
            <a:endParaRPr lang="de-DE" dirty="0">
              <a:latin typeface="+mn-lt"/>
            </a:endParaRPr>
          </a:p>
        </p:txBody>
      </p:sp>
      <p:pic>
        <p:nvPicPr>
          <p:cNvPr id="1886210" name="Picture 2" descr="HOPE_3D-Sc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764704"/>
            <a:ext cx="5817139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hteck 19"/>
          <p:cNvSpPr/>
          <p:nvPr/>
        </p:nvSpPr>
        <p:spPr>
          <a:xfrm>
            <a:off x="6081304" y="3349908"/>
            <a:ext cx="30626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+mn-lt"/>
              </a:rPr>
              <a:t>HD(CP)</a:t>
            </a:r>
            <a:r>
              <a:rPr lang="en-US" b="1" baseline="30000" dirty="0" smtClean="0">
                <a:latin typeface="+mn-lt"/>
              </a:rPr>
              <a:t>2</a:t>
            </a:r>
            <a:r>
              <a:rPr lang="en-US" b="1" dirty="0" smtClean="0">
                <a:latin typeface="+mn-lt"/>
              </a:rPr>
              <a:t> Observational Prototype Experiment (HOPE</a:t>
            </a:r>
            <a:r>
              <a:rPr lang="en-US" b="1" dirty="0">
                <a:latin typeface="+mn-lt"/>
              </a:rPr>
              <a:t>) 2013 (see </a:t>
            </a:r>
            <a:r>
              <a:rPr lang="en-US" b="1" dirty="0" smtClean="0">
                <a:latin typeface="+mn-lt"/>
                <a:hlinkClick r:id="rId5"/>
              </a:rPr>
              <a:t>hdcp2.zmaw.de</a:t>
            </a:r>
            <a:r>
              <a:rPr lang="en-US" b="1" dirty="0" smtClean="0">
                <a:latin typeface="+mn-lt"/>
              </a:rPr>
              <a:t>), </a:t>
            </a:r>
            <a:r>
              <a:rPr lang="en-US" b="1" dirty="0">
                <a:latin typeface="+mn-lt"/>
              </a:rPr>
              <a:t>IOP 5 on </a:t>
            </a:r>
            <a:r>
              <a:rPr lang="en-US" b="1" dirty="0" smtClean="0">
                <a:latin typeface="+mn-lt"/>
              </a:rPr>
              <a:t>April 20, 2013, </a:t>
            </a:r>
            <a:br>
              <a:rPr lang="en-US" b="1" dirty="0" smtClean="0">
                <a:latin typeface="+mn-lt"/>
              </a:rPr>
            </a:br>
            <a:r>
              <a:rPr lang="en-US" b="1" dirty="0" smtClean="0">
                <a:latin typeface="+mn-lt"/>
              </a:rPr>
              <a:t>06:03-07:24 UTC, scan time: 10 min, resolution: </a:t>
            </a:r>
            <a:r>
              <a:rPr lang="en-US" b="1" dirty="0" smtClean="0">
                <a:latin typeface="+mn-lt"/>
              </a:rPr>
              <a:t>60-300 m</a:t>
            </a:r>
            <a:r>
              <a:rPr lang="en-US" b="1" dirty="0" smtClean="0">
                <a:latin typeface="+mn-lt"/>
              </a:rPr>
              <a:t>.</a:t>
            </a:r>
            <a:endParaRPr lang="de-DE" dirty="0">
              <a:latin typeface="+mn-lt"/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217612" y="1572945"/>
            <a:ext cx="7569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1600" b="1" dirty="0" smtClean="0">
                <a:solidFill>
                  <a:schemeClr val="bg1"/>
                </a:solidFill>
                <a:latin typeface="Calibri"/>
                <a:cs typeface="Arial" pitchFamily="34" charset="0"/>
              </a:rPr>
              <a:t>4.2 km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5383998" y="1772816"/>
            <a:ext cx="7721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600" b="1" dirty="0" smtClean="0">
                <a:solidFill>
                  <a:schemeClr val="bg1"/>
                </a:solidFill>
                <a:latin typeface="Calibri"/>
                <a:cs typeface="Arial" pitchFamily="34" charset="0"/>
              </a:rPr>
              <a:t>4.2 km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436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251521" y="260649"/>
            <a:ext cx="8640959" cy="504056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+mn-lt"/>
              </a:rPr>
              <a:t>First Investigation of 3D Water-Vapor Fields with DIAL</a:t>
            </a:r>
          </a:p>
        </p:txBody>
      </p:sp>
      <p:pic>
        <p:nvPicPr>
          <p:cNvPr id="25" name="Grafik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887675"/>
            <a:ext cx="1440160" cy="1415940"/>
          </a:xfrm>
          <a:prstGeom prst="rect">
            <a:avLst/>
          </a:prstGeom>
        </p:spPr>
      </p:pic>
      <p:pic>
        <p:nvPicPr>
          <p:cNvPr id="19" name="Bild 8" descr="C:\Users\user\Desktop\iImage\3D_Volume_cross-section12.png"/>
          <p:cNvPicPr/>
          <p:nvPr/>
        </p:nvPicPr>
        <p:blipFill rotWithShape="1">
          <a:blip r:embed="rId4" cstate="print"/>
          <a:srcRect l="23534" r="20001" b="72554"/>
          <a:stretch/>
        </p:blipFill>
        <p:spPr bwMode="auto">
          <a:xfrm>
            <a:off x="251522" y="908720"/>
            <a:ext cx="5902144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Bild 8" descr="C:\Users\user\Desktop\iImage\3D_Volume_cross-section12.png"/>
          <p:cNvPicPr/>
          <p:nvPr/>
        </p:nvPicPr>
        <p:blipFill rotWithShape="1">
          <a:blip r:embed="rId4" cstate="print"/>
          <a:srcRect l="87251" t="4950" r="4133" b="75801"/>
          <a:stretch/>
        </p:blipFill>
        <p:spPr bwMode="auto">
          <a:xfrm>
            <a:off x="6084168" y="1196752"/>
            <a:ext cx="1224136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Bild 4" descr="C:\Florian\publications-FS\HOPE_2\SABLE\3D_Volume_el50_circles_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896688"/>
            <a:ext cx="7089548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hteck 1"/>
          <p:cNvSpPr/>
          <p:nvPr/>
        </p:nvSpPr>
        <p:spPr>
          <a:xfrm>
            <a:off x="5796136" y="4615968"/>
            <a:ext cx="3096344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b="1" dirty="0" smtClean="0">
                <a:latin typeface="+mn-lt"/>
              </a:rPr>
              <a:t>50⁰ conical </a:t>
            </a:r>
            <a:r>
              <a:rPr lang="en-GB" b="1" dirty="0">
                <a:latin typeface="+mn-lt"/>
              </a:rPr>
              <a:t>scan </a:t>
            </a:r>
            <a:r>
              <a:rPr lang="en-GB" b="1" dirty="0" smtClean="0">
                <a:latin typeface="+mn-lt"/>
              </a:rPr>
              <a:t>on August 22, 2014, 0840-0855</a:t>
            </a:r>
            <a:r>
              <a:rPr lang="en-GB" b="1" dirty="0">
                <a:latin typeface="+mn-lt"/>
              </a:rPr>
              <a:t> </a:t>
            </a:r>
            <a:r>
              <a:rPr lang="en-GB" b="1" dirty="0" smtClean="0">
                <a:latin typeface="+mn-lt"/>
              </a:rPr>
              <a:t>UTC. The </a:t>
            </a:r>
            <a:r>
              <a:rPr lang="en-GB" b="1" dirty="0">
                <a:latin typeface="+mn-lt"/>
              </a:rPr>
              <a:t>data </a:t>
            </a:r>
            <a:r>
              <a:rPr lang="en-GB" b="1" dirty="0" smtClean="0">
                <a:latin typeface="+mn-lt"/>
              </a:rPr>
              <a:t>are </a:t>
            </a:r>
            <a:r>
              <a:rPr lang="en-GB" b="1" dirty="0">
                <a:latin typeface="+mn-lt"/>
              </a:rPr>
              <a:t>plotted for </a:t>
            </a:r>
            <a:r>
              <a:rPr lang="en-GB" b="1" dirty="0" smtClean="0">
                <a:latin typeface="+mn-lt"/>
              </a:rPr>
              <a:t>200</a:t>
            </a:r>
            <a:r>
              <a:rPr lang="en-GB" b="1" dirty="0">
                <a:latin typeface="+mn-lt"/>
              </a:rPr>
              <a:t> m up to 800 m. </a:t>
            </a:r>
            <a:r>
              <a:rPr lang="en-GB" b="1" dirty="0" smtClean="0">
                <a:latin typeface="+mn-lt"/>
              </a:rPr>
              <a:t>The </a:t>
            </a:r>
            <a:r>
              <a:rPr lang="en-GB" b="1" dirty="0">
                <a:latin typeface="+mn-lt"/>
              </a:rPr>
              <a:t>scales are given in km.</a:t>
            </a:r>
            <a:endParaRPr lang="de-DE" b="1" dirty="0">
              <a:latin typeface="+mn-lt"/>
            </a:endParaRPr>
          </a:p>
        </p:txBody>
      </p:sp>
      <p:sp>
        <p:nvSpPr>
          <p:cNvPr id="32" name="Rechteck 31"/>
          <p:cNvSpPr/>
          <p:nvPr/>
        </p:nvSpPr>
        <p:spPr>
          <a:xfrm>
            <a:off x="275032" y="5733440"/>
            <a:ext cx="31807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265113" algn="l"/>
              </a:tabLst>
            </a:pPr>
            <a:r>
              <a:rPr lang="de-DE" sz="1600" b="1" i="1" dirty="0" smtClean="0">
                <a:latin typeface="+mn-lt"/>
                <a:cs typeface="Arial" pitchFamily="34" charset="0"/>
              </a:rPr>
              <a:t>Späth et al. AMT </a:t>
            </a:r>
            <a:r>
              <a:rPr lang="de-DE" sz="1600" b="1" i="1" dirty="0" smtClean="0">
                <a:latin typeface="+mn-lt"/>
                <a:cs typeface="Arial" pitchFamily="34" charset="0"/>
              </a:rPr>
              <a:t>2016</a:t>
            </a:r>
            <a:endParaRPr lang="de-DE" sz="2000" b="1" dirty="0" smtClean="0"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98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2" grpId="0"/>
      <p:bldP spid="3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251521" y="127920"/>
            <a:ext cx="8640959" cy="924816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+mn-lt"/>
              </a:rPr>
              <a:t>First Simultaneous Remote Sensing of Surface Layer </a:t>
            </a:r>
            <a:r>
              <a:rPr lang="en-US" sz="2800" b="1" dirty="0" smtClean="0">
                <a:solidFill>
                  <a:srgbClr val="C00000"/>
                </a:solidFill>
                <a:latin typeface="+mn-lt"/>
              </a:rPr>
              <a:t>Water-Vapor </a:t>
            </a:r>
            <a:r>
              <a:rPr lang="en-US" sz="2800" b="1" dirty="0" smtClean="0">
                <a:solidFill>
                  <a:srgbClr val="C00000"/>
                </a:solidFill>
                <a:latin typeface="+mn-lt"/>
              </a:rPr>
              <a:t>and Temperature Profiles</a:t>
            </a:r>
          </a:p>
        </p:txBody>
      </p:sp>
      <p:pic>
        <p:nvPicPr>
          <p:cNvPr id="26" name="Grafik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01" y="1199461"/>
            <a:ext cx="1551412" cy="1525321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233498"/>
            <a:ext cx="4011428" cy="2555542"/>
          </a:xfrm>
          <a:prstGeom prst="rect">
            <a:avLst/>
          </a:prstGeom>
        </p:spPr>
      </p:pic>
      <p:sp>
        <p:nvSpPr>
          <p:cNvPr id="5" name="Nach oben gebogener Pfeil 4"/>
          <p:cNvSpPr/>
          <p:nvPr/>
        </p:nvSpPr>
        <p:spPr>
          <a:xfrm rot="16200000" flipH="1">
            <a:off x="3403378" y="4204592"/>
            <a:ext cx="2121222" cy="360042"/>
          </a:xfrm>
          <a:prstGeom prst="bentUpArrow">
            <a:avLst>
              <a:gd name="adj1" fmla="val 36749"/>
              <a:gd name="adj2" fmla="val 33207"/>
              <a:gd name="adj3" fmla="val 256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1" name="Gruppieren 10"/>
          <p:cNvGrpSpPr/>
          <p:nvPr/>
        </p:nvGrpSpPr>
        <p:grpSpPr>
          <a:xfrm>
            <a:off x="5733652" y="2510339"/>
            <a:ext cx="3230836" cy="3600400"/>
            <a:chOff x="5733652" y="2510339"/>
            <a:chExt cx="3230836" cy="3600400"/>
          </a:xfrm>
        </p:grpSpPr>
        <p:pic>
          <p:nvPicPr>
            <p:cNvPr id="25" name="Grafik 3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49" t="3326" r="10265"/>
            <a:stretch>
              <a:fillRect/>
            </a:stretch>
          </p:blipFill>
          <p:spPr bwMode="auto">
            <a:xfrm>
              <a:off x="5733652" y="2510339"/>
              <a:ext cx="3230836" cy="360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hteck 8"/>
            <p:cNvSpPr/>
            <p:nvPr/>
          </p:nvSpPr>
          <p:spPr>
            <a:xfrm>
              <a:off x="6693702" y="3068960"/>
              <a:ext cx="2065939" cy="49244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>
              <a:spAutoFit/>
            </a:bodyPr>
            <a:lstStyle/>
            <a:p>
              <a:r>
                <a:rPr lang="de-DE" sz="1600" b="1" dirty="0" err="1" smtClean="0">
                  <a:solidFill>
                    <a:srgbClr val="1409E7"/>
                  </a:solidFill>
                  <a:latin typeface="+mn-lt"/>
                </a:rPr>
                <a:t>Water-vapor</a:t>
              </a:r>
              <a:r>
                <a:rPr lang="de-DE" sz="1600" b="1" dirty="0" smtClean="0">
                  <a:solidFill>
                    <a:srgbClr val="1409E7"/>
                  </a:solidFill>
                  <a:latin typeface="+mn-lt"/>
                </a:rPr>
                <a:t> differential </a:t>
              </a:r>
              <a:r>
                <a:rPr lang="de-DE" sz="1600" b="1" dirty="0" err="1" smtClean="0">
                  <a:solidFill>
                    <a:srgbClr val="1409E7"/>
                  </a:solidFill>
                  <a:latin typeface="+mn-lt"/>
                </a:rPr>
                <a:t>absorption</a:t>
              </a:r>
              <a:r>
                <a:rPr lang="de-DE" sz="1600" b="1" dirty="0" smtClean="0">
                  <a:solidFill>
                    <a:srgbClr val="1409E7"/>
                  </a:solidFill>
                  <a:latin typeface="+mn-lt"/>
                </a:rPr>
                <a:t> lidar</a:t>
              </a:r>
              <a:endParaRPr lang="de-DE" sz="1600" b="1" dirty="0">
                <a:solidFill>
                  <a:srgbClr val="1409E7"/>
                </a:solidFill>
                <a:latin typeface="+mn-lt"/>
              </a:endParaRPr>
            </a:p>
          </p:txBody>
        </p:sp>
        <p:sp>
          <p:nvSpPr>
            <p:cNvPr id="14" name="Rechteck 13"/>
            <p:cNvSpPr/>
            <p:nvPr/>
          </p:nvSpPr>
          <p:spPr>
            <a:xfrm>
              <a:off x="7637777" y="3846795"/>
              <a:ext cx="1102812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>
              <a:spAutoFit/>
            </a:bodyPr>
            <a:lstStyle/>
            <a:p>
              <a:r>
                <a:rPr lang="de-DE" sz="1600" b="1" dirty="0" err="1" smtClean="0">
                  <a:solidFill>
                    <a:srgbClr val="FF0000"/>
                  </a:solidFill>
                  <a:latin typeface="+mn-lt"/>
                </a:rPr>
                <a:t>Temperature</a:t>
              </a:r>
              <a:r>
                <a:rPr lang="de-DE" sz="1600" b="1" dirty="0" smtClean="0">
                  <a:solidFill>
                    <a:srgbClr val="FF0000"/>
                  </a:solidFill>
                  <a:latin typeface="+mn-lt"/>
                </a:rPr>
                <a:t> </a:t>
              </a:r>
              <a:r>
                <a:rPr lang="de-DE" sz="1600" b="1" dirty="0" err="1" smtClean="0">
                  <a:solidFill>
                    <a:srgbClr val="FF0000"/>
                  </a:solidFill>
                  <a:latin typeface="+mn-lt"/>
                </a:rPr>
                <a:t>rotational</a:t>
              </a:r>
              <a:r>
                <a:rPr lang="de-DE" sz="1600" b="1" dirty="0" smtClean="0">
                  <a:solidFill>
                    <a:srgbClr val="FF0000"/>
                  </a:solidFill>
                  <a:latin typeface="+mn-lt"/>
                </a:rPr>
                <a:t> Raman lidar</a:t>
              </a:r>
              <a:endParaRPr lang="de-DE" sz="1600" b="1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10" name="Rechteck 9"/>
            <p:cNvSpPr/>
            <p:nvPr/>
          </p:nvSpPr>
          <p:spPr>
            <a:xfrm>
              <a:off x="6444208" y="4816204"/>
              <a:ext cx="470152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6" name="Pfeil nach rechts 5"/>
          <p:cNvSpPr/>
          <p:nvPr/>
        </p:nvSpPr>
        <p:spPr>
          <a:xfrm>
            <a:off x="4283969" y="5517234"/>
            <a:ext cx="1584176" cy="2880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040834" name="Picture 2" descr="low_elevation_scan_0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52" y="3356992"/>
            <a:ext cx="4130216" cy="2715509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2" name="Rechteck 1"/>
          <p:cNvSpPr/>
          <p:nvPr/>
        </p:nvSpPr>
        <p:spPr>
          <a:xfrm>
            <a:off x="2013620" y="4644765"/>
            <a:ext cx="720080" cy="931775"/>
          </a:xfrm>
          <a:prstGeom prst="rect">
            <a:avLst/>
          </a:prstGeom>
          <a:noFill/>
          <a:ln w="31750">
            <a:solidFill>
              <a:srgbClr val="1409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842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0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408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08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40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7142856"/>
              </p:ext>
            </p:extLst>
          </p:nvPr>
        </p:nvGraphicFramePr>
        <p:xfrm>
          <a:off x="326519" y="1429876"/>
          <a:ext cx="8565959" cy="5239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5201"/>
                <a:gridCol w="1224136"/>
                <a:gridCol w="1224136"/>
                <a:gridCol w="1656184"/>
                <a:gridCol w="1512168"/>
                <a:gridCol w="122413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 smtClean="0"/>
                        <a:t>Parameter</a:t>
                      </a:r>
                      <a:endParaRPr lang="de-DE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 smtClean="0"/>
                        <a:t>Monitoring</a:t>
                      </a:r>
                      <a:endParaRPr lang="de-DE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 err="1" smtClean="0"/>
                        <a:t>Verification</a:t>
                      </a:r>
                      <a:endParaRPr lang="de-DE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 smtClean="0"/>
                        <a:t>Data </a:t>
                      </a:r>
                      <a:r>
                        <a:rPr lang="de-DE" sz="1600" b="1" dirty="0" err="1" smtClean="0"/>
                        <a:t>assimilation</a:t>
                      </a:r>
                      <a:endParaRPr lang="de-DE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 err="1" smtClean="0"/>
                        <a:t>Process</a:t>
                      </a:r>
                      <a:r>
                        <a:rPr lang="de-DE" sz="1600" b="1" dirty="0" smtClean="0"/>
                        <a:t> </a:t>
                      </a:r>
                      <a:r>
                        <a:rPr lang="de-DE" sz="1600" b="1" dirty="0" err="1" smtClean="0"/>
                        <a:t>studies</a:t>
                      </a:r>
                      <a:endParaRPr lang="de-DE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 smtClean="0"/>
                        <a:t>Lidar</a:t>
                      </a:r>
                      <a:endParaRPr lang="de-DE" sz="1600" b="1" dirty="0"/>
                    </a:p>
                  </a:txBody>
                  <a:tcPr/>
                </a:tc>
              </a:tr>
              <a:tr h="1202978">
                <a:tc>
                  <a:txBody>
                    <a:bodyPr/>
                    <a:lstStyle/>
                    <a:p>
                      <a:r>
                        <a:rPr lang="de-DE" sz="1400" b="1" dirty="0" err="1" smtClean="0"/>
                        <a:t>Vert</a:t>
                      </a:r>
                      <a:r>
                        <a:rPr lang="de-DE" sz="1400" b="1" dirty="0" smtClean="0"/>
                        <a:t>. </a:t>
                      </a:r>
                      <a:r>
                        <a:rPr lang="de-DE" sz="1400" b="1" dirty="0" err="1" smtClean="0"/>
                        <a:t>res</a:t>
                      </a:r>
                      <a:r>
                        <a:rPr lang="de-DE" sz="1400" b="1" dirty="0" smtClean="0"/>
                        <a:t>. In ABL,</a:t>
                      </a:r>
                      <a:r>
                        <a:rPr lang="de-DE" sz="1400" b="1" baseline="0" dirty="0" smtClean="0"/>
                        <a:t> m</a:t>
                      </a:r>
                      <a:endParaRPr lang="de-DE" sz="1400" b="1" dirty="0"/>
                    </a:p>
                    <a:p>
                      <a:r>
                        <a:rPr lang="de-DE" sz="1400" b="1" dirty="0" smtClean="0"/>
                        <a:t>Surface </a:t>
                      </a:r>
                      <a:r>
                        <a:rPr lang="de-DE" sz="1400" b="1" dirty="0" err="1" smtClean="0"/>
                        <a:t>layer</a:t>
                      </a:r>
                      <a:endParaRPr lang="de-DE" sz="1400" b="1" dirty="0"/>
                    </a:p>
                    <a:p>
                      <a:r>
                        <a:rPr lang="de-DE" sz="1400" b="1" dirty="0" smtClean="0"/>
                        <a:t>Mixed</a:t>
                      </a:r>
                      <a:r>
                        <a:rPr lang="de-DE" sz="1400" b="1" baseline="0" dirty="0" smtClean="0"/>
                        <a:t> </a:t>
                      </a:r>
                      <a:r>
                        <a:rPr lang="de-DE" sz="1400" b="1" baseline="0" dirty="0" err="1" smtClean="0"/>
                        <a:t>layer</a:t>
                      </a:r>
                      <a:endParaRPr lang="de-DE" sz="1400" b="1" dirty="0"/>
                    </a:p>
                    <a:p>
                      <a:r>
                        <a:rPr lang="de-DE" sz="1400" b="1" dirty="0" err="1" smtClean="0"/>
                        <a:t>Interfacial</a:t>
                      </a:r>
                      <a:r>
                        <a:rPr lang="de-DE" sz="1400" b="1" baseline="0" dirty="0" smtClean="0"/>
                        <a:t> </a:t>
                      </a:r>
                      <a:r>
                        <a:rPr lang="de-DE" sz="1400" b="1" baseline="0" dirty="0" err="1" smtClean="0"/>
                        <a:t>layer</a:t>
                      </a:r>
                      <a:endParaRPr lang="de-DE" sz="1400" b="1" dirty="0"/>
                    </a:p>
                    <a:p>
                      <a:r>
                        <a:rPr lang="de-DE" sz="1400" b="1" dirty="0" err="1" smtClean="0"/>
                        <a:t>Lower</a:t>
                      </a:r>
                      <a:r>
                        <a:rPr lang="de-DE" sz="1400" b="1" dirty="0" smtClean="0"/>
                        <a:t> </a:t>
                      </a:r>
                      <a:r>
                        <a:rPr lang="de-DE" sz="1400" b="1" dirty="0" err="1" smtClean="0"/>
                        <a:t>free</a:t>
                      </a:r>
                      <a:r>
                        <a:rPr lang="de-DE" sz="1400" b="1" baseline="0" dirty="0" smtClean="0"/>
                        <a:t> </a:t>
                      </a:r>
                      <a:r>
                        <a:rPr lang="de-DE" sz="1400" b="1" baseline="0" dirty="0" err="1" smtClean="0"/>
                        <a:t>trop</a:t>
                      </a:r>
                      <a:r>
                        <a:rPr lang="de-DE" sz="1400" b="1" baseline="0" dirty="0" smtClean="0"/>
                        <a:t>.</a:t>
                      </a:r>
                      <a:endParaRPr lang="de-DE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400" b="1" dirty="0" smtClean="0"/>
                    </a:p>
                    <a:p>
                      <a:r>
                        <a:rPr lang="de-DE" sz="1400" b="1" dirty="0" smtClean="0"/>
                        <a:t>10</a:t>
                      </a:r>
                      <a:r>
                        <a:rPr lang="de-DE" sz="1400" b="1" baseline="0" dirty="0" smtClean="0"/>
                        <a:t> – 30</a:t>
                      </a:r>
                    </a:p>
                    <a:p>
                      <a:r>
                        <a:rPr lang="de-DE" sz="1400" b="1" baseline="0" dirty="0" smtClean="0"/>
                        <a:t>100 – 300</a:t>
                      </a:r>
                    </a:p>
                    <a:p>
                      <a:r>
                        <a:rPr lang="de-DE" sz="1400" b="1" baseline="0" dirty="0" smtClean="0"/>
                        <a:t>10 - 100</a:t>
                      </a:r>
                    </a:p>
                    <a:p>
                      <a:r>
                        <a:rPr lang="de-DE" sz="1400" b="1" dirty="0" smtClean="0"/>
                        <a:t>300 - 500</a:t>
                      </a:r>
                      <a:endParaRPr lang="de-DE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400" b="1" dirty="0" smtClean="0"/>
                    </a:p>
                    <a:p>
                      <a:r>
                        <a:rPr lang="de-DE" sz="1400" b="1" dirty="0" smtClean="0"/>
                        <a:t>10 – 30</a:t>
                      </a:r>
                    </a:p>
                    <a:p>
                      <a:r>
                        <a:rPr lang="de-DE" sz="1400" b="1" dirty="0" smtClean="0"/>
                        <a:t>100 – 300</a:t>
                      </a:r>
                    </a:p>
                    <a:p>
                      <a:r>
                        <a:rPr lang="de-DE" sz="1400" b="1" dirty="0" smtClean="0"/>
                        <a:t>100</a:t>
                      </a:r>
                    </a:p>
                    <a:p>
                      <a:r>
                        <a:rPr lang="de-DE" sz="1400" b="1" dirty="0" smtClean="0"/>
                        <a:t>300 - 500</a:t>
                      </a:r>
                      <a:endParaRPr lang="de-DE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400" b="1" dirty="0" smtClean="0"/>
                    </a:p>
                    <a:p>
                      <a:r>
                        <a:rPr lang="de-DE" sz="1400" b="1" dirty="0" smtClean="0">
                          <a:solidFill>
                            <a:srgbClr val="FF0000"/>
                          </a:solidFill>
                        </a:rPr>
                        <a:t>10 – 30</a:t>
                      </a:r>
                    </a:p>
                    <a:p>
                      <a:r>
                        <a:rPr lang="de-DE" sz="1400" b="1" dirty="0" smtClean="0">
                          <a:solidFill>
                            <a:srgbClr val="FF0000"/>
                          </a:solidFill>
                        </a:rPr>
                        <a:t>100 – 300</a:t>
                      </a:r>
                    </a:p>
                    <a:p>
                      <a:r>
                        <a:rPr lang="de-DE" sz="1400" b="1" dirty="0" smtClean="0">
                          <a:solidFill>
                            <a:srgbClr val="FF0000"/>
                          </a:solidFill>
                        </a:rPr>
                        <a:t>100</a:t>
                      </a:r>
                    </a:p>
                    <a:p>
                      <a:r>
                        <a:rPr lang="de-DE" sz="1400" b="1" dirty="0" smtClean="0">
                          <a:solidFill>
                            <a:srgbClr val="FF0000"/>
                          </a:solidFill>
                        </a:rPr>
                        <a:t>300 – 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400" b="1" dirty="0" smtClean="0"/>
                    </a:p>
                    <a:p>
                      <a:r>
                        <a:rPr lang="de-DE" sz="1400" b="1" dirty="0" smtClean="0"/>
                        <a:t>10</a:t>
                      </a:r>
                    </a:p>
                    <a:p>
                      <a:r>
                        <a:rPr lang="de-DE" sz="1400" b="1" dirty="0" smtClean="0"/>
                        <a:t>10 – 100</a:t>
                      </a:r>
                    </a:p>
                    <a:p>
                      <a:r>
                        <a:rPr lang="de-DE" sz="1400" b="1" dirty="0" smtClean="0"/>
                        <a:t>10 – 100</a:t>
                      </a:r>
                    </a:p>
                    <a:p>
                      <a:r>
                        <a:rPr lang="de-DE" sz="1400" b="1" dirty="0" smtClean="0"/>
                        <a:t>100</a:t>
                      </a:r>
                      <a:endParaRPr lang="de-DE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400" b="1" dirty="0" smtClean="0"/>
                    </a:p>
                    <a:p>
                      <a:r>
                        <a:rPr lang="de-DE" sz="1400" b="1" dirty="0" smtClean="0"/>
                        <a:t>5</a:t>
                      </a:r>
                    </a:p>
                    <a:p>
                      <a:r>
                        <a:rPr lang="de-DE" sz="1400" b="1" dirty="0" smtClean="0"/>
                        <a:t>50</a:t>
                      </a:r>
                    </a:p>
                    <a:p>
                      <a:r>
                        <a:rPr lang="de-DE" sz="1400" b="1" dirty="0" smtClean="0"/>
                        <a:t>50</a:t>
                      </a:r>
                    </a:p>
                    <a:p>
                      <a:r>
                        <a:rPr lang="de-DE" sz="1400" b="1" dirty="0" smtClean="0"/>
                        <a:t>100</a:t>
                      </a:r>
                      <a:endParaRPr lang="de-DE" sz="1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b="1" dirty="0" smtClean="0"/>
                        <a:t>Time</a:t>
                      </a:r>
                      <a:r>
                        <a:rPr lang="de-DE" sz="1400" b="1" baseline="0" dirty="0" smtClean="0"/>
                        <a:t> </a:t>
                      </a:r>
                      <a:r>
                        <a:rPr lang="de-DE" sz="1400" b="1" baseline="0" dirty="0" err="1" smtClean="0"/>
                        <a:t>resolution</a:t>
                      </a:r>
                      <a:r>
                        <a:rPr lang="de-DE" sz="1400" b="1" baseline="0" dirty="0" smtClean="0"/>
                        <a:t>, min</a:t>
                      </a:r>
                      <a:endParaRPr lang="de-DE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/>
                        <a:t>&lt; 60</a:t>
                      </a:r>
                      <a:endParaRPr lang="de-DE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/>
                        <a:t>&lt; 15</a:t>
                      </a:r>
                      <a:endParaRPr lang="de-DE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rgbClr val="FF0000"/>
                          </a:solidFill>
                        </a:rPr>
                        <a:t>5 </a:t>
                      </a:r>
                      <a:r>
                        <a:rPr lang="de-DE" sz="1400" b="1" dirty="0" smtClean="0">
                          <a:solidFill>
                            <a:srgbClr val="FF0000"/>
                          </a:solidFill>
                        </a:rPr>
                        <a:t>– 15</a:t>
                      </a:r>
                      <a:endParaRPr lang="de-DE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/>
                        <a:t>1/60 - 1</a:t>
                      </a:r>
                      <a:endParaRPr lang="de-DE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/>
                        <a:t>1/6 in ABL</a:t>
                      </a:r>
                      <a:endParaRPr lang="de-DE" sz="1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b="1" dirty="0" smtClean="0"/>
                        <a:t>WV </a:t>
                      </a:r>
                      <a:r>
                        <a:rPr lang="de-DE" sz="1400" b="1" dirty="0" err="1" smtClean="0"/>
                        <a:t>noise</a:t>
                      </a:r>
                      <a:r>
                        <a:rPr lang="de-DE" sz="1400" b="1" dirty="0" smtClean="0"/>
                        <a:t> </a:t>
                      </a:r>
                      <a:r>
                        <a:rPr lang="de-DE" sz="1400" b="1" dirty="0" err="1" smtClean="0"/>
                        <a:t>error</a:t>
                      </a:r>
                      <a:r>
                        <a:rPr lang="de-DE" sz="1400" b="1" dirty="0" smtClean="0"/>
                        <a:t> , %</a:t>
                      </a:r>
                      <a:endParaRPr lang="de-DE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chemeClr val="tx1"/>
                          </a:solidFill>
                        </a:rPr>
                        <a:t>&lt; 10</a:t>
                      </a:r>
                      <a:endParaRPr lang="de-DE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chemeClr val="tx1"/>
                          </a:solidFill>
                        </a:rPr>
                        <a:t>&lt; 5</a:t>
                      </a:r>
                      <a:endParaRPr lang="de-DE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rgbClr val="FF0000"/>
                          </a:solidFill>
                        </a:rPr>
                        <a:t>&lt; 10 + </a:t>
                      </a:r>
                      <a:r>
                        <a:rPr lang="de-DE" sz="1400" b="1" dirty="0" err="1" smtClean="0">
                          <a:solidFill>
                            <a:srgbClr val="FF0000"/>
                          </a:solidFill>
                        </a:rPr>
                        <a:t>error</a:t>
                      </a:r>
                      <a:r>
                        <a:rPr lang="de-DE" sz="1400" b="1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de-DE" sz="1400" b="1" dirty="0" err="1" smtClean="0">
                          <a:solidFill>
                            <a:srgbClr val="FF0000"/>
                          </a:solidFill>
                        </a:rPr>
                        <a:t>covariance</a:t>
                      </a:r>
                      <a:r>
                        <a:rPr lang="de-DE" sz="1400" b="1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de-DE" sz="1400" b="1" dirty="0" err="1" smtClean="0">
                          <a:solidFill>
                            <a:srgbClr val="FF0000"/>
                          </a:solidFill>
                        </a:rPr>
                        <a:t>matrix</a:t>
                      </a:r>
                      <a:endParaRPr lang="de-DE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chemeClr val="tx1"/>
                          </a:solidFill>
                        </a:rPr>
                        <a:t>&lt; 10</a:t>
                      </a:r>
                      <a:endParaRPr lang="de-DE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chemeClr val="tx1"/>
                          </a:solidFill>
                        </a:rPr>
                        <a:t>&lt; 5 + </a:t>
                      </a:r>
                      <a:r>
                        <a:rPr lang="de-DE" sz="1400" b="1" dirty="0" err="1" smtClean="0">
                          <a:solidFill>
                            <a:schemeClr val="tx1"/>
                          </a:solidFill>
                        </a:rPr>
                        <a:t>error</a:t>
                      </a:r>
                      <a:r>
                        <a:rPr lang="de-DE" sz="1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400" b="1" dirty="0" err="1" smtClean="0">
                          <a:solidFill>
                            <a:schemeClr val="tx1"/>
                          </a:solidFill>
                        </a:rPr>
                        <a:t>covariance</a:t>
                      </a:r>
                      <a:endParaRPr lang="de-DE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b="1" dirty="0" smtClean="0"/>
                        <a:t>WV </a:t>
                      </a:r>
                      <a:r>
                        <a:rPr lang="de-DE" sz="1400" b="1" dirty="0" err="1" smtClean="0"/>
                        <a:t>bias</a:t>
                      </a:r>
                      <a:r>
                        <a:rPr lang="de-DE" sz="1400" b="1" dirty="0" smtClean="0"/>
                        <a:t>, %</a:t>
                      </a:r>
                      <a:endParaRPr lang="de-DE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chemeClr val="tx1"/>
                          </a:solidFill>
                        </a:rPr>
                        <a:t>2 –</a:t>
                      </a:r>
                      <a:r>
                        <a:rPr lang="de-DE" sz="1400" b="1" baseline="0" dirty="0" smtClean="0">
                          <a:solidFill>
                            <a:schemeClr val="tx1"/>
                          </a:solidFill>
                        </a:rPr>
                        <a:t> 5</a:t>
                      </a:r>
                      <a:endParaRPr lang="de-DE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chemeClr val="tx1"/>
                          </a:solidFill>
                        </a:rPr>
                        <a:t>2 – 5</a:t>
                      </a:r>
                      <a:endParaRPr lang="de-DE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rgbClr val="FF0000"/>
                          </a:solidFill>
                        </a:rPr>
                        <a:t>&lt; 5</a:t>
                      </a:r>
                      <a:endParaRPr lang="de-DE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chemeClr val="tx1"/>
                          </a:solidFill>
                        </a:rPr>
                        <a:t>&lt; 10</a:t>
                      </a:r>
                      <a:endParaRPr lang="de-DE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chemeClr val="tx1"/>
                          </a:solidFill>
                        </a:rPr>
                        <a:t>2 - 5</a:t>
                      </a:r>
                      <a:endParaRPr lang="de-DE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b="1" dirty="0" smtClean="0"/>
                        <a:t>T </a:t>
                      </a:r>
                      <a:r>
                        <a:rPr lang="de-DE" sz="1400" b="1" dirty="0" err="1" smtClean="0"/>
                        <a:t>noise</a:t>
                      </a:r>
                      <a:r>
                        <a:rPr lang="de-DE" sz="1400" b="1" dirty="0" smtClean="0"/>
                        <a:t> </a:t>
                      </a:r>
                      <a:r>
                        <a:rPr lang="de-DE" sz="1400" b="1" dirty="0" err="1" smtClean="0"/>
                        <a:t>error</a:t>
                      </a:r>
                      <a:r>
                        <a:rPr lang="de-DE" sz="1400" b="1" dirty="0" smtClean="0"/>
                        <a:t> , K</a:t>
                      </a:r>
                      <a:endParaRPr lang="de-DE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de-DE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de-DE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de-DE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chemeClr val="tx1"/>
                          </a:solidFill>
                        </a:rPr>
                        <a:t>0.5</a:t>
                      </a:r>
                      <a:endParaRPr lang="de-DE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baseline="0" dirty="0" smtClean="0">
                          <a:solidFill>
                            <a:schemeClr val="tx1"/>
                          </a:solidFill>
                        </a:rPr>
                        <a:t>1 + </a:t>
                      </a:r>
                      <a:r>
                        <a:rPr lang="de-DE" sz="1400" b="1" baseline="0" dirty="0" err="1" smtClean="0">
                          <a:solidFill>
                            <a:schemeClr val="tx1"/>
                          </a:solidFill>
                        </a:rPr>
                        <a:t>err</a:t>
                      </a:r>
                      <a:r>
                        <a:rPr lang="de-DE" sz="1400" b="1" baseline="0" dirty="0" smtClean="0">
                          <a:solidFill>
                            <a:schemeClr val="tx1"/>
                          </a:solidFill>
                        </a:rPr>
                        <a:t>. </a:t>
                      </a:r>
                      <a:r>
                        <a:rPr lang="de-DE" sz="1400" b="1" baseline="0" dirty="0" err="1" smtClean="0">
                          <a:solidFill>
                            <a:schemeClr val="tx1"/>
                          </a:solidFill>
                        </a:rPr>
                        <a:t>cov</a:t>
                      </a:r>
                      <a:r>
                        <a:rPr lang="de-DE" sz="1400" b="1" baseline="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de-DE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b="1" dirty="0" smtClean="0"/>
                        <a:t>T </a:t>
                      </a:r>
                      <a:r>
                        <a:rPr lang="de-DE" sz="1400" b="1" dirty="0" err="1" smtClean="0"/>
                        <a:t>bias</a:t>
                      </a:r>
                      <a:r>
                        <a:rPr lang="de-DE" sz="1400" b="1" dirty="0" smtClean="0"/>
                        <a:t> , K</a:t>
                      </a:r>
                      <a:endParaRPr lang="de-DE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chemeClr val="tx1"/>
                          </a:solidFill>
                        </a:rPr>
                        <a:t>0.2 – 0.5</a:t>
                      </a:r>
                      <a:endParaRPr lang="de-DE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chemeClr val="tx1"/>
                          </a:solidFill>
                        </a:rPr>
                        <a:t>0.2</a:t>
                      </a:r>
                      <a:r>
                        <a:rPr lang="de-DE" sz="1400" b="1" baseline="0" dirty="0" smtClean="0">
                          <a:solidFill>
                            <a:schemeClr val="tx1"/>
                          </a:solidFill>
                        </a:rPr>
                        <a:t> – 0.5</a:t>
                      </a:r>
                      <a:endParaRPr lang="de-DE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rgbClr val="FF0000"/>
                          </a:solidFill>
                        </a:rPr>
                        <a:t>0.2 – 0.5</a:t>
                      </a:r>
                      <a:endParaRPr lang="de-DE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chemeClr val="tx1"/>
                          </a:solidFill>
                        </a:rPr>
                        <a:t>0.2 – 0.5</a:t>
                      </a:r>
                      <a:endParaRPr lang="de-DE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chemeClr val="tx1"/>
                          </a:solidFill>
                        </a:rPr>
                        <a:t>0.2 – 0.5</a:t>
                      </a:r>
                      <a:endParaRPr lang="de-DE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53298">
                <a:tc>
                  <a:txBody>
                    <a:bodyPr/>
                    <a:lstStyle/>
                    <a:p>
                      <a:r>
                        <a:rPr lang="de-DE" sz="1400" b="1" dirty="0" err="1" smtClean="0"/>
                        <a:t>Latency</a:t>
                      </a:r>
                      <a:r>
                        <a:rPr lang="de-DE" sz="1400" b="1" dirty="0" smtClean="0"/>
                        <a:t> , min </a:t>
                      </a:r>
                      <a:endParaRPr lang="de-DE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chemeClr val="tx1"/>
                          </a:solidFill>
                        </a:rPr>
                        <a:t>---</a:t>
                      </a:r>
                      <a:endParaRPr lang="de-DE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chemeClr val="tx1"/>
                          </a:solidFill>
                        </a:rPr>
                        <a:t>---</a:t>
                      </a:r>
                      <a:endParaRPr lang="de-DE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rgbClr val="FF0000"/>
                          </a:solidFill>
                        </a:rPr>
                        <a:t>1 </a:t>
                      </a:r>
                      <a:r>
                        <a:rPr lang="de-DE" sz="1400" b="1" dirty="0" err="1" smtClean="0">
                          <a:solidFill>
                            <a:srgbClr val="FF0000"/>
                          </a:solidFill>
                        </a:rPr>
                        <a:t>for</a:t>
                      </a:r>
                      <a:r>
                        <a:rPr lang="de-DE" sz="1400" b="1" dirty="0" smtClean="0">
                          <a:solidFill>
                            <a:srgbClr val="FF0000"/>
                          </a:solidFill>
                        </a:rPr>
                        <a:t> nowcasting,</a:t>
                      </a:r>
                      <a:br>
                        <a:rPr lang="de-DE" sz="1400" b="1" dirty="0" smtClean="0">
                          <a:solidFill>
                            <a:srgbClr val="FF0000"/>
                          </a:solidFill>
                        </a:rPr>
                      </a:br>
                      <a:r>
                        <a:rPr lang="de-DE" sz="1400" b="1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r>
                        <a:rPr lang="de-DE" sz="14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de-DE" sz="1400" b="1" baseline="0" dirty="0" err="1" smtClean="0">
                          <a:solidFill>
                            <a:srgbClr val="FF0000"/>
                          </a:solidFill>
                        </a:rPr>
                        <a:t>to</a:t>
                      </a:r>
                      <a:r>
                        <a:rPr lang="de-DE" sz="1400" b="1" baseline="0" dirty="0" smtClean="0">
                          <a:solidFill>
                            <a:srgbClr val="FF0000"/>
                          </a:solidFill>
                        </a:rPr>
                        <a:t> 60 </a:t>
                      </a:r>
                      <a:r>
                        <a:rPr lang="de-DE" sz="1400" b="1" baseline="0" dirty="0" err="1" smtClean="0">
                          <a:solidFill>
                            <a:srgbClr val="FF0000"/>
                          </a:solidFill>
                        </a:rPr>
                        <a:t>for</a:t>
                      </a:r>
                      <a:r>
                        <a:rPr lang="de-DE" sz="14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de-DE" sz="1400" b="1" baseline="0" dirty="0" err="1" smtClean="0">
                          <a:solidFill>
                            <a:srgbClr val="FF0000"/>
                          </a:solidFill>
                        </a:rPr>
                        <a:t>short</a:t>
                      </a:r>
                      <a:r>
                        <a:rPr lang="de-DE" sz="1400" b="1" baseline="0" dirty="0" smtClean="0">
                          <a:solidFill>
                            <a:srgbClr val="FF0000"/>
                          </a:solidFill>
                        </a:rPr>
                        <a:t>-range</a:t>
                      </a:r>
                      <a:endParaRPr lang="de-DE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chemeClr val="tx1"/>
                          </a:solidFill>
                        </a:rPr>
                        <a:t>---</a:t>
                      </a:r>
                      <a:endParaRPr lang="de-DE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err="1" smtClean="0">
                          <a:solidFill>
                            <a:schemeClr val="tx1"/>
                          </a:solidFill>
                        </a:rPr>
                        <a:t>immediately</a:t>
                      </a:r>
                      <a:endParaRPr lang="de-DE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79328">
                <a:tc>
                  <a:txBody>
                    <a:bodyPr/>
                    <a:lstStyle/>
                    <a:p>
                      <a:r>
                        <a:rPr lang="de-DE" sz="1400" b="1" dirty="0" err="1" smtClean="0"/>
                        <a:t>Hor</a:t>
                      </a:r>
                      <a:r>
                        <a:rPr lang="de-DE" sz="1400" b="1" dirty="0" smtClean="0"/>
                        <a:t>. </a:t>
                      </a:r>
                      <a:r>
                        <a:rPr lang="de-DE" sz="1400" b="1" dirty="0" err="1" smtClean="0"/>
                        <a:t>res</a:t>
                      </a:r>
                      <a:r>
                        <a:rPr lang="de-DE" sz="1400" b="1" dirty="0" smtClean="0"/>
                        <a:t>. </a:t>
                      </a:r>
                      <a:r>
                        <a:rPr lang="de-DE" sz="1400" b="1" dirty="0" err="1" smtClean="0"/>
                        <a:t>of</a:t>
                      </a:r>
                      <a:r>
                        <a:rPr lang="de-DE" sz="1400" b="1" dirty="0" smtClean="0"/>
                        <a:t> </a:t>
                      </a:r>
                      <a:r>
                        <a:rPr lang="de-DE" sz="1400" b="1" dirty="0" err="1" smtClean="0"/>
                        <a:t>network</a:t>
                      </a:r>
                      <a:endParaRPr lang="de-DE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/>
                        <a:t>Down</a:t>
                      </a:r>
                      <a:r>
                        <a:rPr lang="de-DE" sz="1400" b="1" baseline="0" dirty="0" smtClean="0"/>
                        <a:t> </a:t>
                      </a:r>
                      <a:r>
                        <a:rPr lang="de-DE" sz="1400" b="1" baseline="0" dirty="0" err="1" smtClean="0"/>
                        <a:t>to</a:t>
                      </a:r>
                      <a:r>
                        <a:rPr lang="de-DE" sz="1400" b="1" baseline="0" dirty="0" smtClean="0"/>
                        <a:t> m</a:t>
                      </a:r>
                      <a:r>
                        <a:rPr lang="de-DE" sz="1400" b="1" dirty="0" smtClean="0"/>
                        <a:t>eso-</a:t>
                      </a:r>
                      <a:r>
                        <a:rPr lang="de-DE" sz="1400" b="1" dirty="0" smtClean="0">
                          <a:sym typeface="Symbol"/>
                        </a:rPr>
                        <a:t>-</a:t>
                      </a:r>
                      <a:r>
                        <a:rPr lang="de-DE" sz="1400" b="1" dirty="0" err="1" smtClean="0">
                          <a:sym typeface="Symbol"/>
                        </a:rPr>
                        <a:t>scale</a:t>
                      </a:r>
                      <a:endParaRPr lang="de-DE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dirty="0" smtClean="0"/>
                        <a:t>Meso-</a:t>
                      </a:r>
                      <a:r>
                        <a:rPr lang="de-DE" sz="1400" b="1" dirty="0" smtClean="0">
                          <a:sym typeface="Symbol"/>
                        </a:rPr>
                        <a:t>-</a:t>
                      </a:r>
                      <a:r>
                        <a:rPr lang="de-DE" sz="1400" b="1" dirty="0" err="1" smtClean="0">
                          <a:sym typeface="Symbol"/>
                        </a:rPr>
                        <a:t>scale</a:t>
                      </a:r>
                      <a:endParaRPr lang="de-DE" sz="1400" b="1" dirty="0" smtClean="0"/>
                    </a:p>
                    <a:p>
                      <a:endParaRPr lang="de-DE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dirty="0" smtClean="0">
                          <a:solidFill>
                            <a:srgbClr val="FF0000"/>
                          </a:solidFill>
                        </a:rPr>
                        <a:t>Meso-</a:t>
                      </a:r>
                      <a:r>
                        <a:rPr lang="de-DE" sz="1400" b="1" dirty="0" smtClean="0">
                          <a:solidFill>
                            <a:srgbClr val="FF0000"/>
                          </a:solidFill>
                          <a:sym typeface="Symbol"/>
                        </a:rPr>
                        <a:t>-</a:t>
                      </a:r>
                      <a:r>
                        <a:rPr lang="de-DE" sz="1400" b="1" dirty="0" err="1" smtClean="0">
                          <a:solidFill>
                            <a:srgbClr val="FF0000"/>
                          </a:solidFill>
                          <a:sym typeface="Symbol"/>
                        </a:rPr>
                        <a:t>scale</a:t>
                      </a:r>
                      <a:endParaRPr lang="de-DE" sz="1400" b="1" dirty="0" smtClean="0">
                        <a:solidFill>
                          <a:srgbClr val="FF0000"/>
                        </a:solidFill>
                      </a:endParaRPr>
                    </a:p>
                    <a:p>
                      <a:endParaRPr lang="de-DE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dirty="0" smtClean="0"/>
                        <a:t>Turbulent </a:t>
                      </a:r>
                      <a:r>
                        <a:rPr lang="de-DE" sz="1400" b="1" dirty="0" err="1" smtClean="0"/>
                        <a:t>to</a:t>
                      </a:r>
                      <a:r>
                        <a:rPr lang="de-DE" sz="1400" b="1" dirty="0" smtClean="0"/>
                        <a:t> </a:t>
                      </a:r>
                      <a:r>
                        <a:rPr lang="de-DE" sz="1400" b="1" baseline="0" dirty="0" smtClean="0"/>
                        <a:t>m</a:t>
                      </a:r>
                      <a:r>
                        <a:rPr lang="de-DE" sz="1400" b="1" dirty="0" smtClean="0"/>
                        <a:t>eso-</a:t>
                      </a:r>
                      <a:r>
                        <a:rPr lang="de-DE" sz="1400" b="1" dirty="0" smtClean="0">
                          <a:sym typeface="Symbol"/>
                        </a:rPr>
                        <a:t>-</a:t>
                      </a:r>
                      <a:r>
                        <a:rPr lang="de-DE" sz="1400" b="1" dirty="0" err="1" smtClean="0">
                          <a:sym typeface="Symbol"/>
                        </a:rPr>
                        <a:t>scale</a:t>
                      </a:r>
                      <a:endParaRPr lang="de-DE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dirty="0" err="1" smtClean="0"/>
                        <a:t>tbd</a:t>
                      </a:r>
                      <a:endParaRPr lang="de-DE" sz="1400" b="1" dirty="0"/>
                    </a:p>
                  </a:txBody>
                  <a:tcPr/>
                </a:tc>
              </a:tr>
              <a:tr h="353298">
                <a:tc>
                  <a:txBody>
                    <a:bodyPr/>
                    <a:lstStyle/>
                    <a:p>
                      <a:r>
                        <a:rPr lang="de-DE" sz="1400" b="1" dirty="0" err="1" smtClean="0"/>
                        <a:t>Coverage</a:t>
                      </a:r>
                      <a:endParaRPr lang="de-DE" sz="1400" b="1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de-DE" sz="1400" b="1" dirty="0" smtClean="0"/>
                        <a:t>All </a:t>
                      </a:r>
                      <a:r>
                        <a:rPr lang="de-DE" sz="1400" b="1" dirty="0" err="1" smtClean="0"/>
                        <a:t>climate</a:t>
                      </a:r>
                      <a:r>
                        <a:rPr lang="de-DE" sz="1400" b="1" dirty="0" smtClean="0"/>
                        <a:t> </a:t>
                      </a:r>
                      <a:r>
                        <a:rPr lang="de-DE" sz="1400" b="1" dirty="0" err="1" smtClean="0"/>
                        <a:t>regions</a:t>
                      </a:r>
                      <a:endParaRPr lang="de-DE" sz="1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1" dirty="0" err="1" smtClean="0"/>
                        <a:t>yes</a:t>
                      </a:r>
                      <a:endParaRPr lang="de-DE" sz="14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251520" y="188640"/>
            <a:ext cx="8640959" cy="1008112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Calibri"/>
              </a:rPr>
              <a:t>Requirements for Earth System </a:t>
            </a:r>
            <a:r>
              <a:rPr lang="en-US" sz="2800" b="1" dirty="0" smtClean="0">
                <a:solidFill>
                  <a:srgbClr val="C00000"/>
                </a:solidFill>
                <a:latin typeface="Calibri"/>
              </a:rPr>
              <a:t>Research and Predictions in Comparison to Ground-based Lidar Performance</a:t>
            </a:r>
            <a:endParaRPr lang="en-US" sz="2800" b="1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7689552" y="1412776"/>
            <a:ext cx="1182607" cy="52565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6891835"/>
              </p:ext>
            </p:extLst>
          </p:nvPr>
        </p:nvGraphicFramePr>
        <p:xfrm>
          <a:off x="323528" y="1422936"/>
          <a:ext cx="8565959" cy="5239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5201"/>
                <a:gridCol w="1224136"/>
                <a:gridCol w="1224136"/>
                <a:gridCol w="1656184"/>
                <a:gridCol w="1512168"/>
                <a:gridCol w="122413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 smtClean="0"/>
                        <a:t>Parameter</a:t>
                      </a:r>
                      <a:endParaRPr lang="de-DE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 smtClean="0"/>
                        <a:t>Monitoring</a:t>
                      </a:r>
                      <a:endParaRPr lang="de-DE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 err="1" smtClean="0"/>
                        <a:t>Verification</a:t>
                      </a:r>
                      <a:endParaRPr lang="de-DE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 smtClean="0"/>
                        <a:t>Data </a:t>
                      </a:r>
                      <a:r>
                        <a:rPr lang="de-DE" sz="1600" b="1" dirty="0" err="1" smtClean="0"/>
                        <a:t>assimilation</a:t>
                      </a:r>
                      <a:endParaRPr lang="de-DE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 err="1" smtClean="0"/>
                        <a:t>Process</a:t>
                      </a:r>
                      <a:r>
                        <a:rPr lang="de-DE" sz="1600" b="1" dirty="0" smtClean="0"/>
                        <a:t> </a:t>
                      </a:r>
                      <a:r>
                        <a:rPr lang="de-DE" sz="1600" b="1" dirty="0" err="1" smtClean="0"/>
                        <a:t>studies</a:t>
                      </a:r>
                      <a:endParaRPr lang="de-DE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 smtClean="0"/>
                        <a:t>Lidar</a:t>
                      </a:r>
                      <a:endParaRPr lang="de-DE" sz="1600" b="1" dirty="0"/>
                    </a:p>
                  </a:txBody>
                  <a:tcPr/>
                </a:tc>
              </a:tr>
              <a:tr h="1202978">
                <a:tc>
                  <a:txBody>
                    <a:bodyPr/>
                    <a:lstStyle/>
                    <a:p>
                      <a:r>
                        <a:rPr lang="de-DE" sz="1400" b="1" dirty="0" err="1" smtClean="0"/>
                        <a:t>Vert</a:t>
                      </a:r>
                      <a:r>
                        <a:rPr lang="de-DE" sz="1400" b="1" dirty="0" smtClean="0"/>
                        <a:t>. </a:t>
                      </a:r>
                      <a:r>
                        <a:rPr lang="de-DE" sz="1400" b="1" dirty="0" err="1" smtClean="0"/>
                        <a:t>res</a:t>
                      </a:r>
                      <a:r>
                        <a:rPr lang="de-DE" sz="1400" b="1" dirty="0" smtClean="0"/>
                        <a:t>. In ABL,</a:t>
                      </a:r>
                      <a:r>
                        <a:rPr lang="de-DE" sz="1400" b="1" baseline="0" dirty="0" smtClean="0"/>
                        <a:t> m</a:t>
                      </a:r>
                      <a:endParaRPr lang="de-DE" sz="1400" b="1" dirty="0"/>
                    </a:p>
                    <a:p>
                      <a:r>
                        <a:rPr lang="de-DE" sz="1400" b="1" dirty="0" smtClean="0"/>
                        <a:t>Surface </a:t>
                      </a:r>
                      <a:r>
                        <a:rPr lang="de-DE" sz="1400" b="1" dirty="0" err="1" smtClean="0"/>
                        <a:t>layer</a:t>
                      </a:r>
                      <a:endParaRPr lang="de-DE" sz="1400" b="1" dirty="0"/>
                    </a:p>
                    <a:p>
                      <a:r>
                        <a:rPr lang="de-DE" sz="1400" b="1" dirty="0" smtClean="0"/>
                        <a:t>Mixed</a:t>
                      </a:r>
                      <a:r>
                        <a:rPr lang="de-DE" sz="1400" b="1" baseline="0" dirty="0" smtClean="0"/>
                        <a:t> </a:t>
                      </a:r>
                      <a:r>
                        <a:rPr lang="de-DE" sz="1400" b="1" baseline="0" dirty="0" err="1" smtClean="0"/>
                        <a:t>layer</a:t>
                      </a:r>
                      <a:endParaRPr lang="de-DE" sz="1400" b="1" dirty="0"/>
                    </a:p>
                    <a:p>
                      <a:r>
                        <a:rPr lang="de-DE" sz="1400" b="1" dirty="0" err="1" smtClean="0"/>
                        <a:t>Interfacial</a:t>
                      </a:r>
                      <a:r>
                        <a:rPr lang="de-DE" sz="1400" b="1" baseline="0" dirty="0" smtClean="0"/>
                        <a:t> </a:t>
                      </a:r>
                      <a:r>
                        <a:rPr lang="de-DE" sz="1400" b="1" baseline="0" dirty="0" err="1" smtClean="0"/>
                        <a:t>layer</a:t>
                      </a:r>
                      <a:endParaRPr lang="de-DE" sz="1400" b="1" dirty="0"/>
                    </a:p>
                    <a:p>
                      <a:r>
                        <a:rPr lang="de-DE" sz="1400" b="1" dirty="0" err="1" smtClean="0"/>
                        <a:t>Lower</a:t>
                      </a:r>
                      <a:r>
                        <a:rPr lang="de-DE" sz="1400" b="1" dirty="0" smtClean="0"/>
                        <a:t> </a:t>
                      </a:r>
                      <a:r>
                        <a:rPr lang="de-DE" sz="1400" b="1" dirty="0" err="1" smtClean="0"/>
                        <a:t>free</a:t>
                      </a:r>
                      <a:r>
                        <a:rPr lang="de-DE" sz="1400" b="1" baseline="0" dirty="0" smtClean="0"/>
                        <a:t> </a:t>
                      </a:r>
                      <a:r>
                        <a:rPr lang="de-DE" sz="1400" b="1" baseline="0" dirty="0" err="1" smtClean="0"/>
                        <a:t>trop</a:t>
                      </a:r>
                      <a:r>
                        <a:rPr lang="de-DE" sz="1400" b="1" baseline="0" dirty="0" smtClean="0"/>
                        <a:t>.</a:t>
                      </a:r>
                      <a:endParaRPr lang="de-DE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400" b="1" dirty="0" smtClean="0"/>
                    </a:p>
                    <a:p>
                      <a:r>
                        <a:rPr lang="de-DE" sz="1400" b="1" dirty="0" smtClean="0"/>
                        <a:t>10</a:t>
                      </a:r>
                      <a:r>
                        <a:rPr lang="de-DE" sz="1400" b="1" baseline="0" dirty="0" smtClean="0"/>
                        <a:t> – 30</a:t>
                      </a:r>
                    </a:p>
                    <a:p>
                      <a:r>
                        <a:rPr lang="de-DE" sz="1400" b="1" baseline="0" dirty="0" smtClean="0"/>
                        <a:t>100 – 300</a:t>
                      </a:r>
                    </a:p>
                    <a:p>
                      <a:r>
                        <a:rPr lang="de-DE" sz="1400" b="1" baseline="0" dirty="0" smtClean="0"/>
                        <a:t>10 - 100</a:t>
                      </a:r>
                    </a:p>
                    <a:p>
                      <a:r>
                        <a:rPr lang="de-DE" sz="1400" b="1" dirty="0" smtClean="0"/>
                        <a:t>300 - 500</a:t>
                      </a:r>
                      <a:endParaRPr lang="de-DE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400" b="1" dirty="0" smtClean="0"/>
                    </a:p>
                    <a:p>
                      <a:r>
                        <a:rPr lang="de-DE" sz="1400" b="1" dirty="0" smtClean="0"/>
                        <a:t>10 – 30</a:t>
                      </a:r>
                    </a:p>
                    <a:p>
                      <a:r>
                        <a:rPr lang="de-DE" sz="1400" b="1" dirty="0" smtClean="0"/>
                        <a:t>100 – 300</a:t>
                      </a:r>
                    </a:p>
                    <a:p>
                      <a:r>
                        <a:rPr lang="de-DE" sz="1400" b="1" dirty="0" smtClean="0"/>
                        <a:t>100</a:t>
                      </a:r>
                    </a:p>
                    <a:p>
                      <a:r>
                        <a:rPr lang="de-DE" sz="1400" b="1" dirty="0" smtClean="0"/>
                        <a:t>300 - 500</a:t>
                      </a:r>
                      <a:endParaRPr lang="de-DE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400" b="1" dirty="0" smtClean="0"/>
                    </a:p>
                    <a:p>
                      <a:r>
                        <a:rPr lang="de-DE" sz="1400" b="1" dirty="0" smtClean="0">
                          <a:solidFill>
                            <a:srgbClr val="FF0000"/>
                          </a:solidFill>
                        </a:rPr>
                        <a:t>10 – 30</a:t>
                      </a:r>
                    </a:p>
                    <a:p>
                      <a:r>
                        <a:rPr lang="de-DE" sz="1400" b="1" dirty="0" smtClean="0">
                          <a:solidFill>
                            <a:srgbClr val="FF0000"/>
                          </a:solidFill>
                        </a:rPr>
                        <a:t>100 – 300</a:t>
                      </a:r>
                    </a:p>
                    <a:p>
                      <a:r>
                        <a:rPr lang="de-DE" sz="1400" b="1" dirty="0" smtClean="0">
                          <a:solidFill>
                            <a:srgbClr val="FF0000"/>
                          </a:solidFill>
                        </a:rPr>
                        <a:t>100</a:t>
                      </a:r>
                    </a:p>
                    <a:p>
                      <a:r>
                        <a:rPr lang="de-DE" sz="1400" b="1" dirty="0" smtClean="0">
                          <a:solidFill>
                            <a:srgbClr val="FF0000"/>
                          </a:solidFill>
                        </a:rPr>
                        <a:t>300 – 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400" b="1" dirty="0" smtClean="0"/>
                    </a:p>
                    <a:p>
                      <a:r>
                        <a:rPr lang="de-DE" sz="1400" b="1" dirty="0" smtClean="0"/>
                        <a:t>10</a:t>
                      </a:r>
                    </a:p>
                    <a:p>
                      <a:r>
                        <a:rPr lang="de-DE" sz="1400" b="1" dirty="0" smtClean="0"/>
                        <a:t>10 – 100</a:t>
                      </a:r>
                    </a:p>
                    <a:p>
                      <a:r>
                        <a:rPr lang="de-DE" sz="1400" b="1" dirty="0" smtClean="0"/>
                        <a:t>10 – 100</a:t>
                      </a:r>
                    </a:p>
                    <a:p>
                      <a:r>
                        <a:rPr lang="de-DE" sz="1400" b="1" dirty="0" smtClean="0"/>
                        <a:t>100</a:t>
                      </a:r>
                      <a:endParaRPr lang="de-DE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400" b="1" dirty="0" smtClean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de-DE" sz="1400" b="1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  <a:p>
                      <a:r>
                        <a:rPr lang="de-DE" sz="1400" b="1" dirty="0" smtClean="0">
                          <a:solidFill>
                            <a:srgbClr val="FF0000"/>
                          </a:solidFill>
                        </a:rPr>
                        <a:t>50</a:t>
                      </a:r>
                    </a:p>
                    <a:p>
                      <a:r>
                        <a:rPr lang="de-DE" sz="1400" b="1" dirty="0" smtClean="0">
                          <a:solidFill>
                            <a:srgbClr val="FF0000"/>
                          </a:solidFill>
                        </a:rPr>
                        <a:t>50</a:t>
                      </a:r>
                    </a:p>
                    <a:p>
                      <a:r>
                        <a:rPr lang="de-DE" sz="1400" b="1" dirty="0" smtClean="0">
                          <a:solidFill>
                            <a:srgbClr val="FF0000"/>
                          </a:solidFill>
                        </a:rPr>
                        <a:t>100</a:t>
                      </a:r>
                      <a:endParaRPr lang="de-DE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b="1" dirty="0" smtClean="0"/>
                        <a:t>Time</a:t>
                      </a:r>
                      <a:r>
                        <a:rPr lang="de-DE" sz="1400" b="1" baseline="0" dirty="0" smtClean="0"/>
                        <a:t> </a:t>
                      </a:r>
                      <a:r>
                        <a:rPr lang="de-DE" sz="1400" b="1" baseline="0" dirty="0" err="1" smtClean="0"/>
                        <a:t>resolution</a:t>
                      </a:r>
                      <a:r>
                        <a:rPr lang="de-DE" sz="1400" b="1" baseline="0" dirty="0" smtClean="0"/>
                        <a:t>, min</a:t>
                      </a:r>
                      <a:endParaRPr lang="de-DE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/>
                        <a:t>&lt; 60</a:t>
                      </a:r>
                      <a:endParaRPr lang="de-DE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/>
                        <a:t>&lt; 15</a:t>
                      </a:r>
                      <a:endParaRPr lang="de-DE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rgbClr val="FF0000"/>
                          </a:solidFill>
                        </a:rPr>
                        <a:t>5 </a:t>
                      </a:r>
                      <a:r>
                        <a:rPr lang="de-DE" sz="1400" b="1" dirty="0" smtClean="0">
                          <a:solidFill>
                            <a:srgbClr val="FF0000"/>
                          </a:solidFill>
                        </a:rPr>
                        <a:t>– 15</a:t>
                      </a:r>
                      <a:endParaRPr lang="de-DE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/>
                        <a:t>1/60 - 1</a:t>
                      </a:r>
                      <a:endParaRPr lang="de-DE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rgbClr val="FF0000"/>
                          </a:solidFill>
                        </a:rPr>
                        <a:t>&lt; 1/6 in ABL</a:t>
                      </a:r>
                      <a:endParaRPr lang="de-DE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b="1" dirty="0" smtClean="0"/>
                        <a:t>WV </a:t>
                      </a:r>
                      <a:r>
                        <a:rPr lang="de-DE" sz="1400" b="1" dirty="0" err="1" smtClean="0"/>
                        <a:t>noise</a:t>
                      </a:r>
                      <a:r>
                        <a:rPr lang="de-DE" sz="1400" b="1" dirty="0" smtClean="0"/>
                        <a:t> </a:t>
                      </a:r>
                      <a:r>
                        <a:rPr lang="de-DE" sz="1400" b="1" dirty="0" err="1" smtClean="0"/>
                        <a:t>error</a:t>
                      </a:r>
                      <a:r>
                        <a:rPr lang="de-DE" sz="1400" b="1" dirty="0" smtClean="0"/>
                        <a:t> , %</a:t>
                      </a:r>
                      <a:endParaRPr lang="de-DE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chemeClr val="tx1"/>
                          </a:solidFill>
                        </a:rPr>
                        <a:t>&lt; 10</a:t>
                      </a:r>
                      <a:endParaRPr lang="de-DE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chemeClr val="tx1"/>
                          </a:solidFill>
                        </a:rPr>
                        <a:t>&lt; 5</a:t>
                      </a:r>
                      <a:endParaRPr lang="de-DE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rgbClr val="FF0000"/>
                          </a:solidFill>
                        </a:rPr>
                        <a:t>&lt; 10 + </a:t>
                      </a:r>
                      <a:r>
                        <a:rPr lang="de-DE" sz="1400" b="1" dirty="0" err="1" smtClean="0">
                          <a:solidFill>
                            <a:srgbClr val="FF0000"/>
                          </a:solidFill>
                        </a:rPr>
                        <a:t>error</a:t>
                      </a:r>
                      <a:r>
                        <a:rPr lang="de-DE" sz="1400" b="1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de-DE" sz="1400" b="1" dirty="0" err="1" smtClean="0">
                          <a:solidFill>
                            <a:srgbClr val="FF0000"/>
                          </a:solidFill>
                        </a:rPr>
                        <a:t>covariance</a:t>
                      </a:r>
                      <a:r>
                        <a:rPr lang="de-DE" sz="1400" b="1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de-DE" sz="1400" b="1" dirty="0" err="1" smtClean="0">
                          <a:solidFill>
                            <a:srgbClr val="FF0000"/>
                          </a:solidFill>
                        </a:rPr>
                        <a:t>matrix</a:t>
                      </a:r>
                      <a:endParaRPr lang="de-DE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chemeClr val="tx1"/>
                          </a:solidFill>
                        </a:rPr>
                        <a:t>&lt; 10</a:t>
                      </a:r>
                      <a:endParaRPr lang="de-DE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rgbClr val="FF0000"/>
                          </a:solidFill>
                        </a:rPr>
                        <a:t>&lt; 5 + </a:t>
                      </a:r>
                      <a:r>
                        <a:rPr lang="de-DE" sz="1400" b="1" dirty="0" err="1" smtClean="0">
                          <a:solidFill>
                            <a:srgbClr val="FF0000"/>
                          </a:solidFill>
                        </a:rPr>
                        <a:t>error</a:t>
                      </a:r>
                      <a:r>
                        <a:rPr lang="de-DE" sz="1400" b="1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de-DE" sz="1400" b="1" dirty="0" err="1" smtClean="0">
                          <a:solidFill>
                            <a:srgbClr val="FF0000"/>
                          </a:solidFill>
                        </a:rPr>
                        <a:t>covariance</a:t>
                      </a:r>
                      <a:endParaRPr lang="de-DE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b="1" dirty="0" smtClean="0"/>
                        <a:t>WV </a:t>
                      </a:r>
                      <a:r>
                        <a:rPr lang="de-DE" sz="1400" b="1" dirty="0" err="1" smtClean="0"/>
                        <a:t>bias</a:t>
                      </a:r>
                      <a:r>
                        <a:rPr lang="de-DE" sz="1400" b="1" dirty="0" smtClean="0"/>
                        <a:t>, %</a:t>
                      </a:r>
                      <a:endParaRPr lang="de-DE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chemeClr val="tx1"/>
                          </a:solidFill>
                        </a:rPr>
                        <a:t>2 –</a:t>
                      </a:r>
                      <a:r>
                        <a:rPr lang="de-DE" sz="1400" b="1" baseline="0" dirty="0" smtClean="0">
                          <a:solidFill>
                            <a:schemeClr val="tx1"/>
                          </a:solidFill>
                        </a:rPr>
                        <a:t> 5</a:t>
                      </a:r>
                      <a:endParaRPr lang="de-DE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chemeClr val="tx1"/>
                          </a:solidFill>
                        </a:rPr>
                        <a:t>2 – 5</a:t>
                      </a:r>
                      <a:endParaRPr lang="de-DE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rgbClr val="FF0000"/>
                          </a:solidFill>
                        </a:rPr>
                        <a:t>&lt; 5</a:t>
                      </a:r>
                      <a:endParaRPr lang="de-DE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chemeClr val="tx1"/>
                          </a:solidFill>
                        </a:rPr>
                        <a:t>&lt; 10</a:t>
                      </a:r>
                      <a:endParaRPr lang="de-DE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rgbClr val="FF0000"/>
                          </a:solidFill>
                        </a:rPr>
                        <a:t>2 – 5</a:t>
                      </a:r>
                      <a:endParaRPr lang="de-DE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b="1" dirty="0" smtClean="0"/>
                        <a:t>T </a:t>
                      </a:r>
                      <a:r>
                        <a:rPr lang="de-DE" sz="1400" b="1" dirty="0" err="1" smtClean="0"/>
                        <a:t>noise</a:t>
                      </a:r>
                      <a:r>
                        <a:rPr lang="de-DE" sz="1400" b="1" dirty="0" smtClean="0"/>
                        <a:t> </a:t>
                      </a:r>
                      <a:r>
                        <a:rPr lang="de-DE" sz="1400" b="1" dirty="0" err="1" smtClean="0"/>
                        <a:t>error</a:t>
                      </a:r>
                      <a:r>
                        <a:rPr lang="de-DE" sz="1400" b="1" dirty="0" smtClean="0"/>
                        <a:t> , K</a:t>
                      </a:r>
                      <a:endParaRPr lang="de-DE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de-DE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de-DE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de-DE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chemeClr val="tx1"/>
                          </a:solidFill>
                        </a:rPr>
                        <a:t>0.5</a:t>
                      </a:r>
                      <a:endParaRPr lang="de-DE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baseline="0" dirty="0" smtClean="0">
                          <a:solidFill>
                            <a:srgbClr val="FF0000"/>
                          </a:solidFill>
                        </a:rPr>
                        <a:t>1 + </a:t>
                      </a:r>
                      <a:r>
                        <a:rPr lang="de-DE" sz="1400" b="1" baseline="0" dirty="0" err="1" smtClean="0">
                          <a:solidFill>
                            <a:srgbClr val="FF0000"/>
                          </a:solidFill>
                        </a:rPr>
                        <a:t>err</a:t>
                      </a:r>
                      <a:r>
                        <a:rPr lang="de-DE" sz="1400" b="1" baseline="0" dirty="0" smtClean="0">
                          <a:solidFill>
                            <a:srgbClr val="FF0000"/>
                          </a:solidFill>
                        </a:rPr>
                        <a:t>. </a:t>
                      </a:r>
                      <a:r>
                        <a:rPr lang="de-DE" sz="1400" b="1" baseline="0" dirty="0" err="1" smtClean="0">
                          <a:solidFill>
                            <a:srgbClr val="FF0000"/>
                          </a:solidFill>
                        </a:rPr>
                        <a:t>cov</a:t>
                      </a:r>
                      <a:r>
                        <a:rPr lang="de-DE" sz="1400" b="1" baseline="0" dirty="0" smtClean="0">
                          <a:solidFill>
                            <a:srgbClr val="FF0000"/>
                          </a:solidFill>
                        </a:rPr>
                        <a:t>.</a:t>
                      </a:r>
                      <a:endParaRPr lang="de-DE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b="1" dirty="0" smtClean="0"/>
                        <a:t>T </a:t>
                      </a:r>
                      <a:r>
                        <a:rPr lang="de-DE" sz="1400" b="1" dirty="0" err="1" smtClean="0"/>
                        <a:t>bias</a:t>
                      </a:r>
                      <a:r>
                        <a:rPr lang="de-DE" sz="1400" b="1" dirty="0" smtClean="0"/>
                        <a:t> , K</a:t>
                      </a:r>
                      <a:endParaRPr lang="de-DE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chemeClr val="tx1"/>
                          </a:solidFill>
                        </a:rPr>
                        <a:t>0.2 – 0.5</a:t>
                      </a:r>
                      <a:endParaRPr lang="de-DE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chemeClr val="tx1"/>
                          </a:solidFill>
                        </a:rPr>
                        <a:t>0.2</a:t>
                      </a:r>
                      <a:r>
                        <a:rPr lang="de-DE" sz="1400" b="1" baseline="0" dirty="0" smtClean="0">
                          <a:solidFill>
                            <a:schemeClr val="tx1"/>
                          </a:solidFill>
                        </a:rPr>
                        <a:t> – 0.5</a:t>
                      </a:r>
                      <a:endParaRPr lang="de-DE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rgbClr val="FF0000"/>
                          </a:solidFill>
                        </a:rPr>
                        <a:t>0.2 – 0.5</a:t>
                      </a:r>
                      <a:endParaRPr lang="de-DE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chemeClr val="tx1"/>
                          </a:solidFill>
                        </a:rPr>
                        <a:t>0.2 – 0.5</a:t>
                      </a:r>
                      <a:endParaRPr lang="de-DE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rgbClr val="FF0000"/>
                          </a:solidFill>
                        </a:rPr>
                        <a:t>0.2 – 0.5</a:t>
                      </a:r>
                      <a:endParaRPr lang="de-DE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53298">
                <a:tc>
                  <a:txBody>
                    <a:bodyPr/>
                    <a:lstStyle/>
                    <a:p>
                      <a:r>
                        <a:rPr lang="de-DE" sz="1400" b="1" dirty="0" err="1" smtClean="0"/>
                        <a:t>Latency</a:t>
                      </a:r>
                      <a:r>
                        <a:rPr lang="de-DE" sz="1400" b="1" dirty="0" smtClean="0"/>
                        <a:t> , min </a:t>
                      </a:r>
                      <a:endParaRPr lang="de-DE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chemeClr val="tx1"/>
                          </a:solidFill>
                        </a:rPr>
                        <a:t>---</a:t>
                      </a:r>
                      <a:endParaRPr lang="de-DE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chemeClr val="tx1"/>
                          </a:solidFill>
                        </a:rPr>
                        <a:t>---</a:t>
                      </a:r>
                      <a:endParaRPr lang="de-DE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rgbClr val="FF0000"/>
                          </a:solidFill>
                        </a:rPr>
                        <a:t>1 </a:t>
                      </a:r>
                      <a:r>
                        <a:rPr lang="de-DE" sz="1400" b="1" dirty="0" err="1" smtClean="0">
                          <a:solidFill>
                            <a:srgbClr val="FF0000"/>
                          </a:solidFill>
                        </a:rPr>
                        <a:t>for</a:t>
                      </a:r>
                      <a:r>
                        <a:rPr lang="de-DE" sz="1400" b="1" dirty="0" smtClean="0">
                          <a:solidFill>
                            <a:srgbClr val="FF0000"/>
                          </a:solidFill>
                        </a:rPr>
                        <a:t> nowcasting,</a:t>
                      </a:r>
                      <a:br>
                        <a:rPr lang="de-DE" sz="1400" b="1" dirty="0" smtClean="0">
                          <a:solidFill>
                            <a:srgbClr val="FF0000"/>
                          </a:solidFill>
                        </a:rPr>
                      </a:br>
                      <a:r>
                        <a:rPr lang="de-DE" sz="1400" b="1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r>
                        <a:rPr lang="de-DE" sz="14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de-DE" sz="1400" b="1" baseline="0" dirty="0" err="1" smtClean="0">
                          <a:solidFill>
                            <a:srgbClr val="FF0000"/>
                          </a:solidFill>
                        </a:rPr>
                        <a:t>to</a:t>
                      </a:r>
                      <a:r>
                        <a:rPr lang="de-DE" sz="1400" b="1" baseline="0" dirty="0" smtClean="0">
                          <a:solidFill>
                            <a:srgbClr val="FF0000"/>
                          </a:solidFill>
                        </a:rPr>
                        <a:t> 60 </a:t>
                      </a:r>
                      <a:r>
                        <a:rPr lang="de-DE" sz="1400" b="1" baseline="0" dirty="0" err="1" smtClean="0">
                          <a:solidFill>
                            <a:srgbClr val="FF0000"/>
                          </a:solidFill>
                        </a:rPr>
                        <a:t>for</a:t>
                      </a:r>
                      <a:r>
                        <a:rPr lang="de-DE" sz="14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de-DE" sz="1400" b="1" baseline="0" dirty="0" err="1" smtClean="0">
                          <a:solidFill>
                            <a:srgbClr val="FF0000"/>
                          </a:solidFill>
                        </a:rPr>
                        <a:t>short</a:t>
                      </a:r>
                      <a:r>
                        <a:rPr lang="de-DE" sz="1400" b="1" baseline="0" dirty="0" smtClean="0">
                          <a:solidFill>
                            <a:srgbClr val="FF0000"/>
                          </a:solidFill>
                        </a:rPr>
                        <a:t>-range</a:t>
                      </a:r>
                      <a:endParaRPr lang="de-DE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chemeClr val="tx1"/>
                          </a:solidFill>
                        </a:rPr>
                        <a:t>---</a:t>
                      </a:r>
                      <a:endParaRPr lang="de-DE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err="1" smtClean="0">
                          <a:solidFill>
                            <a:srgbClr val="FF0000"/>
                          </a:solidFill>
                        </a:rPr>
                        <a:t>immediately</a:t>
                      </a:r>
                      <a:r>
                        <a:rPr lang="de-DE" sz="1400" b="1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de-DE" sz="1400" b="1" dirty="0" err="1" smtClean="0">
                          <a:solidFill>
                            <a:srgbClr val="FF0000"/>
                          </a:solidFill>
                        </a:rPr>
                        <a:t>including</a:t>
                      </a:r>
                      <a:r>
                        <a:rPr lang="de-DE" sz="1400" b="1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de-DE" sz="1400" b="1" dirty="0" err="1" smtClean="0">
                          <a:solidFill>
                            <a:srgbClr val="FF0000"/>
                          </a:solidFill>
                        </a:rPr>
                        <a:t>errors</a:t>
                      </a:r>
                      <a:endParaRPr lang="de-DE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579328">
                <a:tc>
                  <a:txBody>
                    <a:bodyPr/>
                    <a:lstStyle/>
                    <a:p>
                      <a:r>
                        <a:rPr lang="de-DE" sz="1400" b="1" dirty="0" err="1" smtClean="0"/>
                        <a:t>Hor</a:t>
                      </a:r>
                      <a:r>
                        <a:rPr lang="de-DE" sz="1400" b="1" dirty="0" smtClean="0"/>
                        <a:t>. </a:t>
                      </a:r>
                      <a:r>
                        <a:rPr lang="de-DE" sz="1400" b="1" dirty="0" err="1" smtClean="0"/>
                        <a:t>res</a:t>
                      </a:r>
                      <a:r>
                        <a:rPr lang="de-DE" sz="1400" b="1" dirty="0" smtClean="0"/>
                        <a:t>. </a:t>
                      </a:r>
                      <a:r>
                        <a:rPr lang="de-DE" sz="1400" b="1" dirty="0" err="1" smtClean="0"/>
                        <a:t>of</a:t>
                      </a:r>
                      <a:r>
                        <a:rPr lang="de-DE" sz="1400" b="1" dirty="0" smtClean="0"/>
                        <a:t> </a:t>
                      </a:r>
                      <a:r>
                        <a:rPr lang="de-DE" sz="1400" b="1" dirty="0" err="1" smtClean="0"/>
                        <a:t>network</a:t>
                      </a:r>
                      <a:endParaRPr lang="de-DE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/>
                        <a:t>Down</a:t>
                      </a:r>
                      <a:r>
                        <a:rPr lang="de-DE" sz="1400" b="1" baseline="0" dirty="0" smtClean="0"/>
                        <a:t> </a:t>
                      </a:r>
                      <a:r>
                        <a:rPr lang="de-DE" sz="1400" b="1" baseline="0" dirty="0" err="1" smtClean="0"/>
                        <a:t>to</a:t>
                      </a:r>
                      <a:r>
                        <a:rPr lang="de-DE" sz="1400" b="1" baseline="0" dirty="0" smtClean="0"/>
                        <a:t> m</a:t>
                      </a:r>
                      <a:r>
                        <a:rPr lang="de-DE" sz="1400" b="1" dirty="0" smtClean="0"/>
                        <a:t>eso-</a:t>
                      </a:r>
                      <a:r>
                        <a:rPr lang="de-DE" sz="1400" b="1" dirty="0" smtClean="0">
                          <a:sym typeface="Symbol"/>
                        </a:rPr>
                        <a:t>-</a:t>
                      </a:r>
                      <a:r>
                        <a:rPr lang="de-DE" sz="1400" b="1" dirty="0" err="1" smtClean="0">
                          <a:sym typeface="Symbol"/>
                        </a:rPr>
                        <a:t>scale</a:t>
                      </a:r>
                      <a:endParaRPr lang="de-DE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dirty="0" smtClean="0"/>
                        <a:t>Meso-</a:t>
                      </a:r>
                      <a:r>
                        <a:rPr lang="de-DE" sz="1400" b="1" dirty="0" smtClean="0">
                          <a:sym typeface="Symbol"/>
                        </a:rPr>
                        <a:t>-</a:t>
                      </a:r>
                      <a:r>
                        <a:rPr lang="de-DE" sz="1400" b="1" dirty="0" err="1" smtClean="0">
                          <a:sym typeface="Symbol"/>
                        </a:rPr>
                        <a:t>scale</a:t>
                      </a:r>
                      <a:endParaRPr lang="de-DE" sz="1400" b="1" dirty="0" smtClean="0"/>
                    </a:p>
                    <a:p>
                      <a:endParaRPr lang="de-DE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dirty="0" smtClean="0">
                          <a:solidFill>
                            <a:srgbClr val="FF0000"/>
                          </a:solidFill>
                        </a:rPr>
                        <a:t>Meso-</a:t>
                      </a:r>
                      <a:r>
                        <a:rPr lang="de-DE" sz="1400" b="1" dirty="0" smtClean="0">
                          <a:solidFill>
                            <a:srgbClr val="FF0000"/>
                          </a:solidFill>
                          <a:sym typeface="Symbol"/>
                        </a:rPr>
                        <a:t>-</a:t>
                      </a:r>
                      <a:r>
                        <a:rPr lang="de-DE" sz="1400" b="1" dirty="0" err="1" smtClean="0">
                          <a:solidFill>
                            <a:srgbClr val="FF0000"/>
                          </a:solidFill>
                          <a:sym typeface="Symbol"/>
                        </a:rPr>
                        <a:t>scale</a:t>
                      </a:r>
                      <a:endParaRPr lang="de-DE" sz="1400" b="1" dirty="0" smtClean="0">
                        <a:solidFill>
                          <a:srgbClr val="FF0000"/>
                        </a:solidFill>
                      </a:endParaRPr>
                    </a:p>
                    <a:p>
                      <a:endParaRPr lang="de-DE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dirty="0" smtClean="0"/>
                        <a:t>Turbulent </a:t>
                      </a:r>
                      <a:r>
                        <a:rPr lang="de-DE" sz="1400" b="1" dirty="0" err="1" smtClean="0"/>
                        <a:t>to</a:t>
                      </a:r>
                      <a:r>
                        <a:rPr lang="de-DE" sz="1400" b="1" dirty="0" smtClean="0"/>
                        <a:t> </a:t>
                      </a:r>
                      <a:r>
                        <a:rPr lang="de-DE" sz="1400" b="1" baseline="0" dirty="0" smtClean="0"/>
                        <a:t>m</a:t>
                      </a:r>
                      <a:r>
                        <a:rPr lang="de-DE" sz="1400" b="1" dirty="0" smtClean="0"/>
                        <a:t>eso-</a:t>
                      </a:r>
                      <a:r>
                        <a:rPr lang="de-DE" sz="1400" b="1" dirty="0" smtClean="0">
                          <a:sym typeface="Symbol"/>
                        </a:rPr>
                        <a:t>-</a:t>
                      </a:r>
                      <a:r>
                        <a:rPr lang="de-DE" sz="1400" b="1" dirty="0" err="1" smtClean="0">
                          <a:sym typeface="Symbol"/>
                        </a:rPr>
                        <a:t>scale</a:t>
                      </a:r>
                      <a:endParaRPr lang="de-DE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dirty="0" err="1" smtClean="0">
                          <a:solidFill>
                            <a:srgbClr val="FF0000"/>
                          </a:solidFill>
                        </a:rPr>
                        <a:t>Tbd</a:t>
                      </a:r>
                      <a:endParaRPr lang="de-DE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53298">
                <a:tc>
                  <a:txBody>
                    <a:bodyPr/>
                    <a:lstStyle/>
                    <a:p>
                      <a:r>
                        <a:rPr lang="de-DE" sz="1400" b="1" dirty="0" err="1" smtClean="0"/>
                        <a:t>Coverage</a:t>
                      </a:r>
                      <a:endParaRPr lang="de-DE" sz="1400" b="1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de-DE" sz="1400" b="1" dirty="0" smtClean="0"/>
                        <a:t>All </a:t>
                      </a:r>
                      <a:r>
                        <a:rPr lang="de-DE" sz="1400" b="1" dirty="0" err="1" smtClean="0"/>
                        <a:t>climate</a:t>
                      </a:r>
                      <a:r>
                        <a:rPr lang="de-DE" sz="1400" b="1" dirty="0" smtClean="0"/>
                        <a:t> </a:t>
                      </a:r>
                      <a:r>
                        <a:rPr lang="de-DE" sz="1400" b="1" dirty="0" err="1" smtClean="0"/>
                        <a:t>regions</a:t>
                      </a:r>
                      <a:endParaRPr lang="de-DE" sz="1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1" dirty="0" smtClean="0">
                          <a:solidFill>
                            <a:srgbClr val="FF0000"/>
                          </a:solidFill>
                        </a:rPr>
                        <a:t>Yes</a:t>
                      </a:r>
                      <a:endParaRPr lang="de-DE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144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5"/>
          <p:cNvSpPr>
            <a:spLocks noChangeArrowheads="1"/>
          </p:cNvSpPr>
          <p:nvPr/>
        </p:nvSpPr>
        <p:spPr bwMode="auto">
          <a:xfrm>
            <a:off x="268904" y="116632"/>
            <a:ext cx="8623575" cy="792088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+mn-lt"/>
              </a:rPr>
              <a:t>Pioneering </a:t>
            </a:r>
            <a:r>
              <a:rPr lang="en-US" sz="2800" b="1" dirty="0" smtClean="0">
                <a:solidFill>
                  <a:srgbClr val="C00000"/>
                </a:solidFill>
                <a:latin typeface="+mn-lt"/>
              </a:rPr>
              <a:t>Active Remote Sensing Data </a:t>
            </a:r>
            <a:r>
              <a:rPr lang="en-US" sz="2800" b="1" dirty="0" smtClean="0">
                <a:solidFill>
                  <a:srgbClr val="C00000"/>
                </a:solidFill>
                <a:latin typeface="+mn-lt"/>
              </a:rPr>
              <a:t>Assimilation (DA) </a:t>
            </a:r>
            <a:r>
              <a:rPr lang="en-US" sz="2800" b="1" dirty="0" smtClean="0">
                <a:solidFill>
                  <a:srgbClr val="C00000"/>
                </a:solidFill>
                <a:latin typeface="+mn-lt"/>
              </a:rPr>
              <a:t>Impact Studies at </a:t>
            </a:r>
            <a:r>
              <a:rPr lang="en-US" sz="2800" b="1" dirty="0" smtClean="0">
                <a:solidFill>
                  <a:srgbClr val="C00000"/>
                </a:solidFill>
                <a:latin typeface="+mn-lt"/>
              </a:rPr>
              <a:t>IPM </a:t>
            </a:r>
            <a:r>
              <a:rPr lang="en-US" sz="2800" b="1" dirty="0" smtClean="0">
                <a:solidFill>
                  <a:srgbClr val="C00000"/>
                </a:solidFill>
                <a:latin typeface="+mn-lt"/>
              </a:rPr>
              <a:t>with DWD and MRI</a:t>
            </a:r>
            <a:endParaRPr lang="en-US" sz="2800" b="1" dirty="0" smtClean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0" name="Rechteck 78"/>
          <p:cNvSpPr>
            <a:spLocks noChangeArrowheads="1"/>
          </p:cNvSpPr>
          <p:nvPr/>
        </p:nvSpPr>
        <p:spPr bwMode="auto">
          <a:xfrm>
            <a:off x="4427984" y="4730368"/>
            <a:ext cx="4464496" cy="193899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9388" indent="-179388">
              <a:spcBef>
                <a:spcPts val="0"/>
              </a:spcBef>
              <a:buFont typeface="Arial" pitchFamily="34" charset="0"/>
              <a:buChar char="•"/>
            </a:pPr>
            <a:r>
              <a:rPr lang="en-US" sz="2000" b="1" dirty="0" smtClean="0">
                <a:latin typeface="+mn-lt"/>
              </a:rPr>
              <a:t>Forward operator for backscatter lidar developed </a:t>
            </a:r>
            <a:r>
              <a:rPr lang="en-US" sz="1600" b="1" i="1" dirty="0" smtClean="0">
                <a:latin typeface="+mn-lt"/>
              </a:rPr>
              <a:t>(</a:t>
            </a:r>
            <a:r>
              <a:rPr lang="en-US" sz="1600" b="1" i="1" dirty="0" err="1" smtClean="0">
                <a:latin typeface="+mn-lt"/>
              </a:rPr>
              <a:t>Geisinger</a:t>
            </a:r>
            <a:r>
              <a:rPr lang="en-US" sz="1600" b="1" i="1" dirty="0" smtClean="0">
                <a:latin typeface="+mn-lt"/>
              </a:rPr>
              <a:t> et al. </a:t>
            </a:r>
            <a:r>
              <a:rPr lang="en-US" sz="1600" b="1" i="1" dirty="0" smtClean="0">
                <a:latin typeface="+mn-lt"/>
              </a:rPr>
              <a:t>ACP submitted</a:t>
            </a:r>
            <a:r>
              <a:rPr lang="en-US" sz="1600" b="1" i="1" dirty="0" smtClean="0">
                <a:latin typeface="+mn-lt"/>
              </a:rPr>
              <a:t>)</a:t>
            </a:r>
            <a:r>
              <a:rPr lang="en-US" sz="2000" b="1" dirty="0" smtClean="0">
                <a:latin typeface="+mn-lt"/>
              </a:rPr>
              <a:t>.</a:t>
            </a:r>
            <a:endParaRPr lang="en-US" sz="2000" b="1" dirty="0" smtClean="0">
              <a:latin typeface="+mn-lt"/>
            </a:endParaRPr>
          </a:p>
          <a:p>
            <a:pPr marL="179388" indent="-179388">
              <a:spcBef>
                <a:spcPts val="0"/>
              </a:spcBef>
              <a:buFont typeface="Arial" pitchFamily="34" charset="0"/>
              <a:buChar char="•"/>
            </a:pPr>
            <a:r>
              <a:rPr lang="en-US" sz="2000" b="1" dirty="0" smtClean="0">
                <a:latin typeface="+mn-lt"/>
              </a:rPr>
              <a:t>Forward operator for polarization radar under development in collaboration with MRI </a:t>
            </a:r>
            <a:r>
              <a:rPr lang="en-US" sz="1600" b="1" i="1" dirty="0" smtClean="0">
                <a:latin typeface="+mn-lt"/>
              </a:rPr>
              <a:t>(Kawabata et al. </a:t>
            </a:r>
            <a:r>
              <a:rPr lang="en-US" sz="1600" b="1" i="1" dirty="0" smtClean="0">
                <a:latin typeface="+mn-lt"/>
              </a:rPr>
              <a:t>ISDA 2016</a:t>
            </a:r>
            <a:r>
              <a:rPr lang="en-US" sz="1600" b="1" i="1" dirty="0" smtClean="0">
                <a:latin typeface="+mn-lt"/>
              </a:rPr>
              <a:t>)</a:t>
            </a:r>
            <a:r>
              <a:rPr lang="en-US" sz="2000" b="1" dirty="0" smtClean="0">
                <a:latin typeface="+mn-lt"/>
              </a:rPr>
              <a:t>.</a:t>
            </a:r>
            <a:endParaRPr lang="en-US" sz="2000" b="1" dirty="0" smtClean="0">
              <a:latin typeface="+mn-lt"/>
            </a:endParaRPr>
          </a:p>
        </p:txBody>
      </p:sp>
      <p:grpSp>
        <p:nvGrpSpPr>
          <p:cNvPr id="12" name="Gruppieren 11"/>
          <p:cNvGrpSpPr/>
          <p:nvPr/>
        </p:nvGrpSpPr>
        <p:grpSpPr>
          <a:xfrm>
            <a:off x="268905" y="888400"/>
            <a:ext cx="7945023" cy="1987777"/>
            <a:chOff x="268905" y="888400"/>
            <a:chExt cx="7945023" cy="1987777"/>
          </a:xfrm>
        </p:grpSpPr>
        <p:pic>
          <p:nvPicPr>
            <p:cNvPr id="7" name="Grafik 6" descr="Lidar_Impakt2.jpg"/>
            <p:cNvPicPr>
              <a:picLocks noChangeAspect="1"/>
            </p:cNvPicPr>
            <p:nvPr/>
          </p:nvPicPr>
          <p:blipFill>
            <a:blip r:embed="rId3" cstate="print"/>
            <a:srcRect l="11393" t="13251" r="11393" b="20600"/>
            <a:stretch>
              <a:fillRect/>
            </a:stretch>
          </p:blipFill>
          <p:spPr>
            <a:xfrm rot="5400000">
              <a:off x="469384" y="780252"/>
              <a:ext cx="1895446" cy="2296404"/>
            </a:xfrm>
            <a:prstGeom prst="rect">
              <a:avLst/>
            </a:prstGeom>
          </p:spPr>
        </p:pic>
        <p:sp>
          <p:nvSpPr>
            <p:cNvPr id="11" name="Rechteck 10"/>
            <p:cNvSpPr/>
            <p:nvPr/>
          </p:nvSpPr>
          <p:spPr>
            <a:xfrm>
              <a:off x="2525296" y="888400"/>
              <a:ext cx="568863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1600" b="1" dirty="0">
                  <a:latin typeface="+mn-lt"/>
                </a:rPr>
                <a:t>M</a:t>
              </a:r>
              <a:r>
                <a:rPr lang="de-DE" sz="1600" b="1" dirty="0" smtClean="0">
                  <a:latin typeface="+mn-lt"/>
                </a:rPr>
                <a:t>esoscale </a:t>
              </a:r>
              <a:r>
                <a:rPr lang="de-DE" sz="1600" b="1" dirty="0" err="1" smtClean="0">
                  <a:latin typeface="+mn-lt"/>
                </a:rPr>
                <a:t>water-vapor</a:t>
              </a:r>
              <a:r>
                <a:rPr lang="de-DE" sz="1600" b="1" dirty="0" smtClean="0">
                  <a:latin typeface="+mn-lt"/>
                </a:rPr>
                <a:t> lidar (</a:t>
              </a:r>
              <a:r>
                <a:rPr lang="de-DE" sz="1600" b="1" dirty="0" err="1" smtClean="0">
                  <a:latin typeface="+mn-lt"/>
                </a:rPr>
                <a:t>airborne</a:t>
              </a:r>
              <a:r>
                <a:rPr lang="de-DE" sz="1600" b="1" dirty="0" smtClean="0">
                  <a:latin typeface="+mn-lt"/>
                </a:rPr>
                <a:t> NASA LASE </a:t>
              </a:r>
              <a:r>
                <a:rPr lang="de-DE" sz="1600" b="1" dirty="0" err="1" smtClean="0">
                  <a:latin typeface="+mn-lt"/>
                </a:rPr>
                <a:t>system</a:t>
              </a:r>
              <a:r>
                <a:rPr lang="de-DE" sz="1600" b="1" dirty="0" smtClean="0">
                  <a:latin typeface="+mn-lt"/>
                </a:rPr>
                <a:t>) </a:t>
              </a:r>
              <a:r>
                <a:rPr lang="de-DE" sz="1600" b="1" dirty="0" smtClean="0">
                  <a:latin typeface="+mn-lt"/>
                </a:rPr>
                <a:t>4DVAR DA </a:t>
              </a:r>
              <a:r>
                <a:rPr lang="de-DE" sz="1600" b="1" dirty="0" err="1" smtClean="0">
                  <a:latin typeface="+mn-lt"/>
                </a:rPr>
                <a:t>study</a:t>
              </a:r>
              <a:r>
                <a:rPr lang="de-DE" sz="1600" b="1" dirty="0" smtClean="0">
                  <a:latin typeface="+mn-lt"/>
                </a:rPr>
                <a:t> </a:t>
              </a:r>
              <a:r>
                <a:rPr lang="de-DE" sz="1600" b="1" dirty="0" err="1" smtClean="0">
                  <a:latin typeface="+mn-lt"/>
                </a:rPr>
                <a:t>during</a:t>
              </a:r>
              <a:r>
                <a:rPr lang="de-DE" sz="1600" b="1" dirty="0" smtClean="0">
                  <a:latin typeface="+mn-lt"/>
                </a:rPr>
                <a:t> IHOP_2002: </a:t>
              </a:r>
              <a:r>
                <a:rPr lang="de-DE" sz="1600" b="1" i="1" dirty="0" smtClean="0">
                  <a:latin typeface="+mn-lt"/>
                </a:rPr>
                <a:t>Wulfmeyer et al. MWR 2006</a:t>
              </a:r>
              <a:endParaRPr lang="de-DE" sz="1600" b="1" i="1" dirty="0">
                <a:latin typeface="+mn-lt"/>
              </a:endParaRPr>
            </a:p>
          </p:txBody>
        </p:sp>
      </p:grpSp>
      <p:grpSp>
        <p:nvGrpSpPr>
          <p:cNvPr id="21" name="Gruppieren 20"/>
          <p:cNvGrpSpPr/>
          <p:nvPr/>
        </p:nvGrpSpPr>
        <p:grpSpPr>
          <a:xfrm>
            <a:off x="3246968" y="1423824"/>
            <a:ext cx="5399896" cy="2260109"/>
            <a:chOff x="3246968" y="1423824"/>
            <a:chExt cx="5399896" cy="2260109"/>
          </a:xfrm>
        </p:grpSpPr>
        <p:pic>
          <p:nvPicPr>
            <p:cNvPr id="13" name="Grafik 12" descr="Raman_Impact1.jpg"/>
            <p:cNvPicPr>
              <a:picLocks noChangeAspect="1"/>
            </p:cNvPicPr>
            <p:nvPr/>
          </p:nvPicPr>
          <p:blipFill>
            <a:blip r:embed="rId4" cstate="print"/>
            <a:srcRect l="18818" t="13251" r="21788" b="50123"/>
            <a:stretch>
              <a:fillRect/>
            </a:stretch>
          </p:blipFill>
          <p:spPr>
            <a:xfrm>
              <a:off x="3246968" y="1523693"/>
              <a:ext cx="2477160" cy="2160240"/>
            </a:xfrm>
            <a:prstGeom prst="rect">
              <a:avLst/>
            </a:prstGeom>
          </p:spPr>
        </p:pic>
        <p:sp>
          <p:nvSpPr>
            <p:cNvPr id="14" name="Rechteck 13"/>
            <p:cNvSpPr/>
            <p:nvPr/>
          </p:nvSpPr>
          <p:spPr>
            <a:xfrm>
              <a:off x="5694536" y="1423824"/>
              <a:ext cx="2952328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1600" b="1" dirty="0" err="1">
                  <a:latin typeface="+mn-lt"/>
                </a:rPr>
                <a:t>W</a:t>
              </a:r>
              <a:r>
                <a:rPr lang="de-DE" sz="1600" b="1" dirty="0" err="1" smtClean="0">
                  <a:latin typeface="+mn-lt"/>
                </a:rPr>
                <a:t>ater-vapor</a:t>
              </a:r>
              <a:r>
                <a:rPr lang="de-DE" sz="1600" b="1" dirty="0" smtClean="0">
                  <a:latin typeface="+mn-lt"/>
                </a:rPr>
                <a:t> </a:t>
              </a:r>
              <a:r>
                <a:rPr lang="de-DE" sz="1600" b="1" dirty="0" smtClean="0">
                  <a:latin typeface="+mn-lt"/>
                </a:rPr>
                <a:t>Raman lidar </a:t>
              </a:r>
              <a:r>
                <a:rPr lang="de-DE" sz="1600" b="1" dirty="0" smtClean="0">
                  <a:latin typeface="+mn-lt"/>
                </a:rPr>
                <a:t>4DVAR DA </a:t>
              </a:r>
              <a:r>
                <a:rPr lang="de-DE" sz="1600" b="1" dirty="0" err="1" smtClean="0">
                  <a:latin typeface="+mn-lt"/>
                </a:rPr>
                <a:t>study</a:t>
              </a:r>
              <a:r>
                <a:rPr lang="de-DE" sz="1600" b="1" dirty="0" smtClean="0">
                  <a:latin typeface="+mn-lt"/>
                </a:rPr>
                <a:t> </a:t>
              </a:r>
              <a:r>
                <a:rPr lang="de-DE" sz="1600" b="1" dirty="0" err="1" smtClean="0">
                  <a:latin typeface="+mn-lt"/>
                </a:rPr>
                <a:t>during</a:t>
              </a:r>
              <a:r>
                <a:rPr lang="de-DE" sz="1600" b="1" dirty="0" smtClean="0">
                  <a:latin typeface="+mn-lt"/>
                </a:rPr>
                <a:t> Launch_2005: </a:t>
              </a:r>
              <a:r>
                <a:rPr lang="de-DE" sz="1600" b="1" i="1" dirty="0" smtClean="0">
                  <a:latin typeface="+mn-lt"/>
                </a:rPr>
                <a:t>Grzeschik et al. JTECH 2008</a:t>
              </a:r>
              <a:endParaRPr lang="de-DE" sz="1600" b="1" i="1" dirty="0">
                <a:latin typeface="+mn-lt"/>
              </a:endParaRPr>
            </a:p>
          </p:txBody>
        </p:sp>
      </p:grpSp>
      <p:grpSp>
        <p:nvGrpSpPr>
          <p:cNvPr id="22" name="Gruppieren 21"/>
          <p:cNvGrpSpPr/>
          <p:nvPr/>
        </p:nvGrpSpPr>
        <p:grpSpPr>
          <a:xfrm>
            <a:off x="1477769" y="2754794"/>
            <a:ext cx="7414711" cy="1793235"/>
            <a:chOff x="1477769" y="2754794"/>
            <a:chExt cx="7414711" cy="1793235"/>
          </a:xfrm>
        </p:grpSpPr>
        <p:sp>
          <p:nvSpPr>
            <p:cNvPr id="15" name="Rechteck 14"/>
            <p:cNvSpPr/>
            <p:nvPr/>
          </p:nvSpPr>
          <p:spPr>
            <a:xfrm>
              <a:off x="1477769" y="3717032"/>
              <a:ext cx="514980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de-DE" sz="1600" b="1" dirty="0" smtClean="0">
                  <a:latin typeface="+mn-lt"/>
                </a:rPr>
                <a:t>New GPS </a:t>
              </a:r>
              <a:r>
                <a:rPr lang="de-DE" sz="1600" b="1" dirty="0" err="1" smtClean="0">
                  <a:latin typeface="+mn-lt"/>
                </a:rPr>
                <a:t>slant</a:t>
              </a:r>
              <a:r>
                <a:rPr lang="de-DE" sz="1600" b="1" dirty="0" smtClean="0">
                  <a:latin typeface="+mn-lt"/>
                </a:rPr>
                <a:t> total </a:t>
              </a:r>
              <a:r>
                <a:rPr lang="de-DE" sz="1600" b="1" dirty="0" err="1" smtClean="0">
                  <a:latin typeface="+mn-lt"/>
                </a:rPr>
                <a:t>delay</a:t>
              </a:r>
              <a:r>
                <a:rPr lang="de-DE" sz="1600" b="1" dirty="0" smtClean="0">
                  <a:latin typeface="+mn-lt"/>
                </a:rPr>
                <a:t> </a:t>
              </a:r>
              <a:r>
                <a:rPr lang="de-DE" sz="1600" b="1" dirty="0" err="1" smtClean="0">
                  <a:latin typeface="+mn-lt"/>
                </a:rPr>
                <a:t>forward</a:t>
              </a:r>
              <a:r>
                <a:rPr lang="de-DE" sz="1600" b="1" dirty="0" smtClean="0">
                  <a:latin typeface="+mn-lt"/>
                </a:rPr>
                <a:t> </a:t>
              </a:r>
              <a:r>
                <a:rPr lang="de-DE" sz="1600" b="1" dirty="0" err="1" smtClean="0">
                  <a:latin typeface="+mn-lt"/>
                </a:rPr>
                <a:t>operator</a:t>
              </a:r>
              <a:r>
                <a:rPr lang="de-DE" sz="1600" b="1" dirty="0" smtClean="0">
                  <a:latin typeface="+mn-lt"/>
                </a:rPr>
                <a:t> </a:t>
              </a:r>
              <a:r>
                <a:rPr lang="de-DE" sz="1600" b="1" dirty="0" err="1" smtClean="0">
                  <a:latin typeface="+mn-lt"/>
                </a:rPr>
                <a:t>and</a:t>
              </a:r>
              <a:r>
                <a:rPr lang="de-DE" sz="1600" b="1" dirty="0" smtClean="0">
                  <a:latin typeface="+mn-lt"/>
                </a:rPr>
                <a:t> DA </a:t>
              </a:r>
              <a:r>
                <a:rPr lang="de-DE" sz="1600" b="1" dirty="0" err="1" smtClean="0">
                  <a:latin typeface="+mn-lt"/>
                </a:rPr>
                <a:t>studies</a:t>
              </a:r>
              <a:r>
                <a:rPr lang="de-DE" sz="1600" b="1" dirty="0" smtClean="0">
                  <a:latin typeface="+mn-lt"/>
                </a:rPr>
                <a:t>: </a:t>
              </a:r>
              <a:r>
                <a:rPr lang="de-DE" sz="1600" b="1" i="1" dirty="0" smtClean="0">
                  <a:latin typeface="+mn-lt"/>
                </a:rPr>
                <a:t>Zus et al. </a:t>
              </a:r>
              <a:r>
                <a:rPr lang="de-DE" sz="1600" b="1" i="1" dirty="0" err="1" smtClean="0">
                  <a:latin typeface="+mn-lt"/>
                </a:rPr>
                <a:t>MetZet</a:t>
              </a:r>
              <a:r>
                <a:rPr lang="de-DE" sz="1600" b="1" i="1" dirty="0" smtClean="0">
                  <a:latin typeface="+mn-lt"/>
                </a:rPr>
                <a:t> 2008, 2011</a:t>
              </a:r>
              <a:r>
                <a:rPr lang="de-DE" sz="1600" b="1" dirty="0" smtClean="0">
                  <a:latin typeface="+mn-lt"/>
                </a:rPr>
                <a:t>; </a:t>
              </a:r>
              <a:r>
                <a:rPr lang="de-DE" sz="1600" b="1" i="1" dirty="0" smtClean="0">
                  <a:solidFill>
                    <a:prstClr val="black"/>
                  </a:solidFill>
                  <a:latin typeface="+mn-lt"/>
                </a:rPr>
                <a:t>Bauer </a:t>
              </a:r>
              <a:r>
                <a:rPr lang="de-DE" sz="1600" b="1" i="1" dirty="0">
                  <a:solidFill>
                    <a:prstClr val="black"/>
                  </a:solidFill>
                  <a:latin typeface="+mn-lt"/>
                </a:rPr>
                <a:t>et al. </a:t>
              </a:r>
              <a:r>
                <a:rPr lang="de-DE" sz="1600" b="1" i="1" dirty="0" err="1">
                  <a:solidFill>
                    <a:prstClr val="black"/>
                  </a:solidFill>
                  <a:latin typeface="+mn-lt"/>
                </a:rPr>
                <a:t>Tellus</a:t>
              </a:r>
              <a:r>
                <a:rPr lang="de-DE" sz="1600" b="1" i="1" dirty="0">
                  <a:solidFill>
                    <a:prstClr val="black"/>
                  </a:solidFill>
                  <a:latin typeface="+mn-lt"/>
                </a:rPr>
                <a:t> </a:t>
              </a:r>
              <a:r>
                <a:rPr lang="de-DE" sz="1600" b="1" i="1" dirty="0" smtClean="0">
                  <a:solidFill>
                    <a:prstClr val="black"/>
                  </a:solidFill>
                  <a:latin typeface="+mn-lt"/>
                </a:rPr>
                <a:t>2011</a:t>
              </a:r>
              <a:r>
                <a:rPr lang="de-DE" sz="1600" b="1" dirty="0" smtClean="0">
                  <a:solidFill>
                    <a:prstClr val="black"/>
                  </a:solidFill>
                  <a:latin typeface="+mn-lt"/>
                </a:rPr>
                <a:t>; </a:t>
              </a:r>
              <a:r>
                <a:rPr lang="de-DE" sz="1600" b="1" i="1" dirty="0" smtClean="0">
                  <a:solidFill>
                    <a:prstClr val="black"/>
                  </a:solidFill>
                  <a:latin typeface="+mn-lt"/>
                </a:rPr>
                <a:t>Schwitalla et al. QJRMS 2011</a:t>
              </a:r>
              <a:endParaRPr lang="de-DE" sz="1600" b="1" i="1" dirty="0">
                <a:latin typeface="+mn-lt"/>
              </a:endParaRPr>
            </a:p>
          </p:txBody>
        </p:sp>
        <p:pic>
          <p:nvPicPr>
            <p:cNvPr id="16" name="Grafik 15" descr="WV_increment.jpg"/>
            <p:cNvPicPr>
              <a:picLocks noChangeAspect="1"/>
            </p:cNvPicPr>
            <p:nvPr/>
          </p:nvPicPr>
          <p:blipFill>
            <a:blip r:embed="rId5" cstate="print"/>
            <a:srcRect l="11394" t="23750" r="50000" b="55250"/>
            <a:stretch>
              <a:fillRect/>
            </a:stretch>
          </p:blipFill>
          <p:spPr>
            <a:xfrm>
              <a:off x="6645831" y="2754794"/>
              <a:ext cx="2246649" cy="1728192"/>
            </a:xfrm>
            <a:prstGeom prst="rect">
              <a:avLst/>
            </a:prstGeom>
          </p:spPr>
        </p:pic>
      </p:grpSp>
      <p:grpSp>
        <p:nvGrpSpPr>
          <p:cNvPr id="24" name="Gruppieren 23"/>
          <p:cNvGrpSpPr/>
          <p:nvPr/>
        </p:nvGrpSpPr>
        <p:grpSpPr>
          <a:xfrm>
            <a:off x="207864" y="4410544"/>
            <a:ext cx="4248471" cy="2441741"/>
            <a:chOff x="207864" y="4410544"/>
            <a:chExt cx="4248471" cy="2441741"/>
          </a:xfrm>
        </p:grpSpPr>
        <p:grpSp>
          <p:nvGrpSpPr>
            <p:cNvPr id="23" name="Gruppieren 22"/>
            <p:cNvGrpSpPr/>
            <p:nvPr/>
          </p:nvGrpSpPr>
          <p:grpSpPr>
            <a:xfrm>
              <a:off x="207864" y="4735597"/>
              <a:ext cx="4248471" cy="2116688"/>
              <a:chOff x="207864" y="4735597"/>
              <a:chExt cx="4248471" cy="2116688"/>
            </a:xfrm>
          </p:grpSpPr>
          <p:pic>
            <p:nvPicPr>
              <p:cNvPr id="18" name="Grafik 17" descr="DWDCeilonet_20100416_300pt.jpg"/>
              <p:cNvPicPr>
                <a:picLocks noChangeAspect="1"/>
              </p:cNvPicPr>
              <p:nvPr/>
            </p:nvPicPr>
            <p:blipFill>
              <a:blip r:embed="rId6" cstate="print"/>
              <a:srcRect l="59433" t="66149" r="22737" b="24401"/>
              <a:stretch>
                <a:fillRect/>
              </a:stretch>
            </p:blipFill>
            <p:spPr>
              <a:xfrm>
                <a:off x="2748188" y="4735597"/>
                <a:ext cx="1535780" cy="1151835"/>
              </a:xfrm>
              <a:prstGeom prst="rect">
                <a:avLst/>
              </a:prstGeom>
            </p:spPr>
          </p:pic>
          <p:sp>
            <p:nvSpPr>
              <p:cNvPr id="19" name="Rechteck 18"/>
              <p:cNvSpPr/>
              <p:nvPr/>
            </p:nvSpPr>
            <p:spPr>
              <a:xfrm>
                <a:off x="2820196" y="4859000"/>
                <a:ext cx="1440160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de-DE" sz="1600" b="1" dirty="0" smtClean="0">
                    <a:solidFill>
                      <a:schemeClr val="bg1"/>
                    </a:solidFill>
                    <a:latin typeface="+mn-lt"/>
                  </a:rPr>
                  <a:t>16.04.2010</a:t>
                </a:r>
                <a:endParaRPr lang="de-DE" sz="1600" b="1" dirty="0" smtClean="0">
                  <a:solidFill>
                    <a:schemeClr val="bg1"/>
                  </a:solidFill>
                  <a:latin typeface="+mn-lt"/>
                  <a:cs typeface="Arial" pitchFamily="34" charset="0"/>
                </a:endParaRPr>
              </a:p>
            </p:txBody>
          </p:sp>
          <p:sp>
            <p:nvSpPr>
              <p:cNvPr id="20" name="Rechteck 19"/>
              <p:cNvSpPr/>
              <p:nvPr/>
            </p:nvSpPr>
            <p:spPr>
              <a:xfrm>
                <a:off x="207864" y="6021288"/>
                <a:ext cx="4248471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de-DE" sz="1600" b="1" dirty="0">
                    <a:latin typeface="+mn-lt"/>
                  </a:rPr>
                  <a:t>L</a:t>
                </a:r>
                <a:r>
                  <a:rPr lang="de-DE" sz="1600" b="1" dirty="0" smtClean="0">
                    <a:latin typeface="+mn-lt"/>
                  </a:rPr>
                  <a:t>idar </a:t>
                </a:r>
                <a:r>
                  <a:rPr lang="de-DE" sz="1600" b="1" dirty="0" err="1" smtClean="0">
                    <a:latin typeface="+mn-lt"/>
                  </a:rPr>
                  <a:t>backscatter</a:t>
                </a:r>
                <a:r>
                  <a:rPr lang="de-DE" sz="1600" b="1" dirty="0" smtClean="0">
                    <a:latin typeface="+mn-lt"/>
                  </a:rPr>
                  <a:t> DA </a:t>
                </a:r>
                <a:r>
                  <a:rPr lang="de-DE" sz="1600" b="1" dirty="0" err="1" smtClean="0">
                    <a:latin typeface="+mn-lt"/>
                  </a:rPr>
                  <a:t>with</a:t>
                </a:r>
                <a:r>
                  <a:rPr lang="de-DE" sz="1600" b="1" dirty="0" smtClean="0">
                    <a:latin typeface="+mn-lt"/>
                  </a:rPr>
                  <a:t> DWD </a:t>
                </a:r>
                <a:r>
                  <a:rPr lang="de-DE" sz="1600" b="1" dirty="0" err="1" smtClean="0">
                    <a:latin typeface="+mn-lt"/>
                  </a:rPr>
                  <a:t>for</a:t>
                </a:r>
                <a:r>
                  <a:rPr lang="de-DE" sz="1600" b="1" dirty="0" smtClean="0">
                    <a:latin typeface="+mn-lt"/>
                  </a:rPr>
                  <a:t> </a:t>
                </a:r>
                <a:r>
                  <a:rPr lang="de-DE" sz="1600" b="1" dirty="0" err="1" smtClean="0">
                    <a:latin typeface="+mn-lt"/>
                  </a:rPr>
                  <a:t>making</a:t>
                </a:r>
                <a:r>
                  <a:rPr lang="de-DE" sz="1600" b="1" dirty="0" smtClean="0">
                    <a:latin typeface="+mn-lt"/>
                  </a:rPr>
                  <a:t> </a:t>
                </a:r>
                <a:r>
                  <a:rPr lang="de-DE" sz="1600" b="1" dirty="0" err="1" smtClean="0">
                    <a:latin typeface="+mn-lt"/>
                  </a:rPr>
                  <a:t>use</a:t>
                </a:r>
                <a:r>
                  <a:rPr lang="de-DE" sz="1600" b="1" dirty="0" smtClean="0">
                    <a:latin typeface="+mn-lt"/>
                  </a:rPr>
                  <a:t> </a:t>
                </a:r>
                <a:r>
                  <a:rPr lang="de-DE" sz="1600" b="1" dirty="0" err="1" smtClean="0">
                    <a:latin typeface="+mn-lt"/>
                  </a:rPr>
                  <a:t>of</a:t>
                </a:r>
                <a:r>
                  <a:rPr lang="de-DE" sz="1600" b="1" dirty="0" smtClean="0">
                    <a:latin typeface="+mn-lt"/>
                  </a:rPr>
                  <a:t> </a:t>
                </a:r>
                <a:r>
                  <a:rPr lang="de-DE" sz="1600" b="1" dirty="0" err="1" smtClean="0">
                    <a:latin typeface="+mn-lt"/>
                  </a:rPr>
                  <a:t>its</a:t>
                </a:r>
                <a:r>
                  <a:rPr lang="de-DE" sz="1600" b="1" dirty="0" smtClean="0">
                    <a:latin typeface="+mn-lt"/>
                  </a:rPr>
                  <a:t> </a:t>
                </a:r>
                <a:r>
                  <a:rPr lang="de-DE" sz="1600" b="1" dirty="0" err="1" smtClean="0">
                    <a:latin typeface="+mn-lt"/>
                  </a:rPr>
                  <a:t>huge</a:t>
                </a:r>
                <a:r>
                  <a:rPr lang="de-DE" sz="1600" b="1" dirty="0" smtClean="0">
                    <a:latin typeface="+mn-lt"/>
                  </a:rPr>
                  <a:t> </a:t>
                </a:r>
                <a:r>
                  <a:rPr lang="de-DE" sz="1600" b="1" dirty="0" err="1" smtClean="0">
                    <a:latin typeface="+mn-lt"/>
                  </a:rPr>
                  <a:t>information</a:t>
                </a:r>
                <a:r>
                  <a:rPr lang="de-DE" sz="1600" b="1" dirty="0" smtClean="0">
                    <a:latin typeface="+mn-lt"/>
                  </a:rPr>
                  <a:t> </a:t>
                </a:r>
                <a:r>
                  <a:rPr lang="de-DE" sz="1600" b="1" dirty="0" err="1" smtClean="0">
                    <a:latin typeface="+mn-lt"/>
                  </a:rPr>
                  <a:t>content</a:t>
                </a:r>
                <a:r>
                  <a:rPr lang="de-DE" sz="1600" b="1" dirty="0" smtClean="0">
                    <a:latin typeface="+mn-lt"/>
                  </a:rPr>
                  <a:t> on </a:t>
                </a:r>
                <a:r>
                  <a:rPr lang="de-DE" sz="1600" b="1" dirty="0" err="1" smtClean="0">
                    <a:latin typeface="+mn-lt"/>
                  </a:rPr>
                  <a:t>aerosol</a:t>
                </a:r>
                <a:r>
                  <a:rPr lang="de-DE" sz="1600" b="1" dirty="0" smtClean="0">
                    <a:latin typeface="+mn-lt"/>
                  </a:rPr>
                  <a:t> </a:t>
                </a:r>
                <a:r>
                  <a:rPr lang="de-DE" sz="1600" b="1" dirty="0" err="1" smtClean="0">
                    <a:latin typeface="+mn-lt"/>
                  </a:rPr>
                  <a:t>microphysics</a:t>
                </a:r>
                <a:r>
                  <a:rPr lang="de-DE" sz="1600" b="1" dirty="0" smtClean="0">
                    <a:latin typeface="+mn-lt"/>
                  </a:rPr>
                  <a:t> </a:t>
                </a:r>
                <a:r>
                  <a:rPr lang="de-DE" sz="1600" b="1" dirty="0" err="1" smtClean="0">
                    <a:latin typeface="+mn-lt"/>
                  </a:rPr>
                  <a:t>and</a:t>
                </a:r>
                <a:r>
                  <a:rPr lang="de-DE" sz="1600" b="1" dirty="0" smtClean="0">
                    <a:latin typeface="+mn-lt"/>
                  </a:rPr>
                  <a:t> </a:t>
                </a:r>
                <a:r>
                  <a:rPr lang="de-DE" sz="1600" b="1" dirty="0" err="1" smtClean="0">
                    <a:latin typeface="+mn-lt"/>
                  </a:rPr>
                  <a:t>dynamics</a:t>
                </a:r>
                <a:r>
                  <a:rPr lang="de-DE" sz="1600" b="1" dirty="0" smtClean="0">
                    <a:latin typeface="+mn-lt"/>
                  </a:rPr>
                  <a:t>.</a:t>
                </a:r>
                <a:endParaRPr lang="de-DE" sz="1600" b="1" dirty="0">
                  <a:latin typeface="+mn-lt"/>
                </a:endParaRPr>
              </a:p>
            </p:txBody>
          </p:sp>
        </p:grpSp>
        <p:pic>
          <p:nvPicPr>
            <p:cNvPr id="25" name="Grafik 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905" y="4410544"/>
              <a:ext cx="2286871" cy="16125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73736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22"/>
          <p:cNvSpPr txBox="1">
            <a:spLocks noChangeArrowheads="1"/>
          </p:cNvSpPr>
          <p:nvPr/>
        </p:nvSpPr>
        <p:spPr bwMode="auto">
          <a:xfrm>
            <a:off x="539552" y="5405040"/>
            <a:ext cx="8064896" cy="6882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  <a:miter lim="800000"/>
            <a:headEnd/>
            <a:tailEnd/>
          </a:ln>
        </p:spPr>
        <p:txBody>
          <a:bodyPr vert="horz" wrap="square" lIns="72000" tIns="36000" rIns="72000" bIns="3600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b="1" dirty="0" smtClean="0">
                <a:latin typeface="+mn-lt"/>
                <a:cs typeface="Calibri" pitchFamily="34" charset="0"/>
              </a:rPr>
              <a:t>Temperature field measurement with resolutions of 10 min and 200 m</a:t>
            </a:r>
            <a:r>
              <a:rPr lang="en-US" sz="2000" b="1" dirty="0" smtClean="0">
                <a:latin typeface="+mn-lt"/>
                <a:cs typeface="Calibri" pitchFamily="34" charset="0"/>
              </a:rPr>
              <a:t>. Profiles and error covariances available in real time with negligible latency.</a:t>
            </a:r>
            <a:endParaRPr lang="en-US" sz="2000" b="1" dirty="0" smtClean="0">
              <a:latin typeface="+mn-lt"/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251520" y="142852"/>
            <a:ext cx="8640960" cy="909884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Calibri"/>
                <a:cs typeface="Arial" pitchFamily="34" charset="0"/>
              </a:rPr>
              <a:t>4) Temperature RRL Impact Study </a:t>
            </a:r>
            <a:r>
              <a:rPr lang="en-US" sz="2800" b="1" dirty="0" smtClean="0">
                <a:solidFill>
                  <a:srgbClr val="C00000"/>
                </a:solidFill>
                <a:latin typeface="Calibri"/>
                <a:cs typeface="Arial" pitchFamily="34" charset="0"/>
              </a:rPr>
              <a:t/>
            </a:r>
            <a:br>
              <a:rPr lang="en-US" sz="2800" b="1" dirty="0" smtClean="0">
                <a:solidFill>
                  <a:srgbClr val="C00000"/>
                </a:solidFill>
                <a:latin typeface="Calibri"/>
                <a:cs typeface="Arial" pitchFamily="34" charset="0"/>
              </a:rPr>
            </a:br>
            <a:r>
              <a:rPr lang="en-US" sz="2800" b="1" dirty="0" smtClean="0">
                <a:solidFill>
                  <a:srgbClr val="C00000"/>
                </a:solidFill>
                <a:latin typeface="Calibri"/>
                <a:cs typeface="Arial" pitchFamily="34" charset="0"/>
              </a:rPr>
              <a:t>Using WRF 3DVAR </a:t>
            </a:r>
            <a:r>
              <a:rPr lang="en-US" sz="2800" b="1" dirty="0" smtClean="0">
                <a:solidFill>
                  <a:srgbClr val="C00000"/>
                </a:solidFill>
                <a:latin typeface="Calibri"/>
                <a:cs typeface="Arial" pitchFamily="34" charset="0"/>
              </a:rPr>
              <a:t>1-h </a:t>
            </a:r>
            <a:r>
              <a:rPr lang="en-US" sz="2800" b="1" dirty="0" smtClean="0">
                <a:solidFill>
                  <a:srgbClr val="C00000"/>
                </a:solidFill>
                <a:latin typeface="Calibri"/>
                <a:cs typeface="Arial" pitchFamily="34" charset="0"/>
              </a:rPr>
              <a:t>RUC During HOPE, April 24, 2013 </a:t>
            </a:r>
            <a:endParaRPr lang="de-DE" sz="2800" b="1" dirty="0">
              <a:solidFill>
                <a:srgbClr val="C00000"/>
              </a:solidFill>
              <a:latin typeface="Calibri"/>
              <a:cs typeface="Arial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9" t="42489" r="14541" b="23022"/>
          <a:stretch/>
        </p:blipFill>
        <p:spPr>
          <a:xfrm>
            <a:off x="1578144" y="1196752"/>
            <a:ext cx="5976664" cy="4082651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1598464" y="1412776"/>
            <a:ext cx="473576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663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22"/>
          <p:cNvSpPr txBox="1">
            <a:spLocks noChangeArrowheads="1"/>
          </p:cNvSpPr>
          <p:nvPr/>
        </p:nvSpPr>
        <p:spPr bwMode="auto">
          <a:xfrm>
            <a:off x="539552" y="5163511"/>
            <a:ext cx="7992888" cy="7498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  <a:miter lim="800000"/>
            <a:headEnd/>
            <a:tailEnd/>
          </a:ln>
        </p:spPr>
        <p:txBody>
          <a:bodyPr vert="horz" wrap="square" lIns="72000" tIns="36000" rIns="72000" bIns="36000" numCol="1" anchor="ctr" anchorCtr="0" compatLnSpc="1">
            <a:prstTxWarp prst="textNoShape">
              <a:avLst/>
            </a:prstTxWarp>
            <a:spAutoFit/>
          </a:bodyPr>
          <a:lstStyle/>
          <a:p>
            <a:pPr marL="180975" indent="-180975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b="1" dirty="0" smtClean="0">
                <a:latin typeface="+mn-lt"/>
                <a:cs typeface="Calibri" pitchFamily="34" charset="0"/>
              </a:rPr>
              <a:t>Model temperature profiles corrected up to the lower troposphere.  </a:t>
            </a:r>
          </a:p>
          <a:p>
            <a:pPr marL="180975" indent="-180975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b="1" dirty="0" smtClean="0">
                <a:latin typeface="+mn-lt"/>
              </a:rPr>
              <a:t>ABL depth and inversion strengths also corrected.</a:t>
            </a: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251520" y="142852"/>
            <a:ext cx="8640960" cy="621852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Calibri"/>
                <a:cs typeface="Arial" pitchFamily="34" charset="0"/>
              </a:rPr>
              <a:t>Impact Analyses of </a:t>
            </a:r>
            <a:r>
              <a:rPr lang="en-US" sz="2800" b="1" dirty="0" smtClean="0">
                <a:solidFill>
                  <a:srgbClr val="C00000"/>
                </a:solidFill>
                <a:latin typeface="Calibri"/>
                <a:cs typeface="Arial" pitchFamily="34" charset="0"/>
              </a:rPr>
              <a:t> TRRL DA</a:t>
            </a:r>
            <a:endParaRPr lang="de-DE" sz="2800" b="1" dirty="0">
              <a:solidFill>
                <a:srgbClr val="C00000"/>
              </a:solidFill>
              <a:latin typeface="Calibri"/>
              <a:cs typeface="Arial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3" t="40944" r="47832" b="32193"/>
          <a:stretch/>
        </p:blipFill>
        <p:spPr>
          <a:xfrm>
            <a:off x="251520" y="980728"/>
            <a:ext cx="4032869" cy="4038767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2843808" y="2090485"/>
            <a:ext cx="1080120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Calibri" pitchFamily="34" charset="0"/>
              </a:rPr>
              <a:t>13:00 UTC</a:t>
            </a:r>
            <a:endParaRPr lang="en-US" sz="1600" b="1" dirty="0">
              <a:latin typeface="Calibri" pitchFamily="34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3" t="29738" r="48200" b="50672"/>
          <a:stretch/>
        </p:blipFill>
        <p:spPr>
          <a:xfrm>
            <a:off x="4427984" y="987047"/>
            <a:ext cx="4450754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39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2"/>
          <p:cNvSpPr txBox="1">
            <a:spLocks noChangeArrowheads="1"/>
          </p:cNvSpPr>
          <p:nvPr/>
        </p:nvSpPr>
        <p:spPr bwMode="auto">
          <a:xfrm>
            <a:off x="892579" y="4642976"/>
            <a:ext cx="7344816" cy="14884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  <a:miter lim="800000"/>
            <a:headEnd/>
            <a:tailEnd/>
          </a:ln>
        </p:spPr>
        <p:txBody>
          <a:bodyPr vert="horz" wrap="square" lIns="72000" tIns="36000" rIns="72000" bIns="36000" numCol="1" anchor="ctr" anchorCtr="0" compatLnSpc="1">
            <a:prstTxWarp prst="textNoShape">
              <a:avLst/>
            </a:prstTxWarp>
            <a:spAutoFit/>
          </a:bodyPr>
          <a:lstStyle/>
          <a:p>
            <a:pPr marL="180975" indent="-180975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b="1" dirty="0">
                <a:latin typeface="+mn-lt"/>
                <a:cs typeface="Calibri" pitchFamily="34" charset="0"/>
              </a:rPr>
              <a:t>I</a:t>
            </a:r>
            <a:r>
              <a:rPr lang="en-US" sz="2000" b="1" dirty="0" smtClean="0">
                <a:latin typeface="+mn-lt"/>
                <a:cs typeface="Calibri" pitchFamily="34" charset="0"/>
              </a:rPr>
              <a:t>mpact </a:t>
            </a:r>
            <a:r>
              <a:rPr lang="en-US" sz="2000" b="1" dirty="0" smtClean="0">
                <a:latin typeface="+mn-lt"/>
                <a:cs typeface="Calibri" pitchFamily="34" charset="0"/>
              </a:rPr>
              <a:t>region of 100 km </a:t>
            </a:r>
            <a:r>
              <a:rPr lang="en-US" sz="2000" b="1" dirty="0" smtClean="0">
                <a:latin typeface="+mn-lt"/>
                <a:cs typeface="Calibri" pitchFamily="34" charset="0"/>
              </a:rPr>
              <a:t>influenced by B matrix.</a:t>
            </a:r>
            <a:endParaRPr lang="en-US" sz="2000" b="1" dirty="0" smtClean="0">
              <a:latin typeface="+mn-lt"/>
              <a:cs typeface="Calibri" pitchFamily="34" charset="0"/>
            </a:endParaRPr>
          </a:p>
          <a:p>
            <a:pPr marL="180975" indent="-180975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b="1" dirty="0" smtClean="0">
                <a:latin typeface="+mn-lt"/>
                <a:cs typeface="Calibri" pitchFamily="34" charset="0"/>
              </a:rPr>
              <a:t>The dipole is mainly due to a correction of the inversion layer.</a:t>
            </a:r>
          </a:p>
          <a:p>
            <a:pPr marL="180975" indent="-180975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b="1" dirty="0" smtClean="0">
                <a:latin typeface="+mn-lt"/>
                <a:cs typeface="Calibri" pitchFamily="34" charset="0"/>
              </a:rPr>
              <a:t>Strong a</a:t>
            </a:r>
            <a:r>
              <a:rPr lang="en-US" sz="2000" b="1" dirty="0" smtClean="0">
                <a:latin typeface="+mn-lt"/>
                <a:cs typeface="Calibri" pitchFamily="34" charset="0"/>
              </a:rPr>
              <a:t>nalysis </a:t>
            </a:r>
            <a:r>
              <a:rPr lang="en-US" sz="2000" b="1" dirty="0" smtClean="0">
                <a:latin typeface="+mn-lt"/>
                <a:cs typeface="Calibri" pitchFamily="34" charset="0"/>
              </a:rPr>
              <a:t>increments </a:t>
            </a:r>
            <a:r>
              <a:rPr lang="en-US" sz="2000" b="1" dirty="0" smtClean="0">
                <a:latin typeface="+mn-lt"/>
                <a:cs typeface="Calibri" pitchFamily="34" charset="0"/>
              </a:rPr>
              <a:t>also </a:t>
            </a:r>
            <a:r>
              <a:rPr lang="en-US" sz="2000" b="1" dirty="0" smtClean="0">
                <a:latin typeface="+mn-lt"/>
                <a:cs typeface="Calibri" pitchFamily="34" charset="0"/>
              </a:rPr>
              <a:t>in </a:t>
            </a:r>
            <a:r>
              <a:rPr lang="en-US" sz="2000" b="1" dirty="0" smtClean="0">
                <a:latin typeface="+mn-lt"/>
                <a:cs typeface="Calibri" pitchFamily="34" charset="0"/>
              </a:rPr>
              <a:t>the water-vapor field</a:t>
            </a:r>
            <a:r>
              <a:rPr lang="en-US" sz="2000" b="1" dirty="0" smtClean="0">
                <a:latin typeface="+mn-lt"/>
                <a:cs typeface="Calibri" pitchFamily="34" charset="0"/>
              </a:rPr>
              <a:t>.</a:t>
            </a:r>
          </a:p>
          <a:p>
            <a:pPr marL="180975" indent="-180975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b="1" dirty="0" smtClean="0">
                <a:latin typeface="+mn-lt"/>
                <a:cs typeface="Calibri" pitchFamily="34" charset="0"/>
              </a:rPr>
              <a:t>More data from field campaigns available for impact studies.</a:t>
            </a:r>
            <a:endParaRPr lang="en-US" sz="2000" b="1" dirty="0" smtClean="0">
              <a:latin typeface="+mn-lt"/>
              <a:cs typeface="Calibri" pitchFamily="34" charset="0"/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251520" y="233264"/>
            <a:ext cx="8640960" cy="549844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Calibri"/>
                <a:cs typeface="Arial" pitchFamily="34" charset="0"/>
              </a:rPr>
              <a:t>Large-Scale Impact of TRRL DA</a:t>
            </a:r>
            <a:endParaRPr lang="de-DE" sz="2800" b="1" dirty="0">
              <a:solidFill>
                <a:srgbClr val="C00000"/>
              </a:solidFill>
              <a:latin typeface="Calibri"/>
              <a:cs typeface="Arial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6" t="5614" r="34961" b="17369"/>
          <a:stretch/>
        </p:blipFill>
        <p:spPr>
          <a:xfrm rot="5400000">
            <a:off x="3194310" y="-2035104"/>
            <a:ext cx="2764507" cy="8631835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201608" y="4179070"/>
            <a:ext cx="85689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DE" sz="1600" b="1" i="1" dirty="0" smtClean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Adam </a:t>
            </a:r>
            <a:r>
              <a:rPr lang="de-DE" sz="1600" b="1" i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et al. </a:t>
            </a:r>
            <a:r>
              <a:rPr lang="de-DE" sz="1600" b="1" i="1" dirty="0" err="1" smtClean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M.Sc</a:t>
            </a:r>
            <a:r>
              <a:rPr lang="de-DE" sz="1600" b="1" i="1" dirty="0" smtClean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. </a:t>
            </a:r>
            <a:r>
              <a:rPr lang="de-DE" sz="1600" b="1" i="1" dirty="0" err="1" smtClean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PhD</a:t>
            </a:r>
            <a:r>
              <a:rPr lang="de-DE" sz="1600" b="1" i="1" dirty="0" smtClean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 Thesis</a:t>
            </a:r>
            <a:r>
              <a:rPr lang="de-DE" sz="1600" b="1" i="1" dirty="0" smtClean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, University </a:t>
            </a:r>
            <a:r>
              <a:rPr lang="de-DE" sz="1600" b="1" i="1" dirty="0" err="1" smtClean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of</a:t>
            </a:r>
            <a:r>
              <a:rPr lang="de-DE" sz="1600" b="1" i="1" dirty="0" smtClean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 Hohenheim 2015; Adam et al. QJRMS 2016, </a:t>
            </a:r>
            <a:r>
              <a:rPr lang="de-DE" sz="1600" b="1" i="1" dirty="0" err="1" smtClean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submitted</a:t>
            </a:r>
            <a:r>
              <a:rPr lang="de-DE" sz="1600" b="1" i="1" dirty="0" smtClean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.</a:t>
            </a:r>
            <a:endParaRPr lang="de-DE" sz="1600" i="1" dirty="0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96" t="8982" r="25133" b="25204"/>
          <a:stretch/>
        </p:blipFill>
        <p:spPr>
          <a:xfrm rot="5400000">
            <a:off x="4303205" y="-389762"/>
            <a:ext cx="536446" cy="864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196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251520" y="139210"/>
            <a:ext cx="8640959" cy="576064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+mn-lt"/>
              </a:rPr>
              <a:t>5</a:t>
            </a:r>
            <a:r>
              <a:rPr lang="en-US" sz="3600" b="1" dirty="0" smtClean="0">
                <a:solidFill>
                  <a:srgbClr val="C00000"/>
                </a:solidFill>
                <a:latin typeface="+mn-lt"/>
              </a:rPr>
              <a:t>) Theses and Outlook</a:t>
            </a:r>
            <a:endParaRPr lang="en-US" sz="3600" b="1" dirty="0" smtClean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251520" y="774082"/>
            <a:ext cx="8640959" cy="2046714"/>
          </a:xfrm>
          <a:prstGeom prst="rect">
            <a:avLst/>
          </a:prstGeom>
          <a:solidFill>
            <a:srgbClr val="FDEADA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tabLst>
                <a:tab pos="0" algn="l"/>
                <a:tab pos="176213" algn="l"/>
              </a:tabLst>
            </a:pPr>
            <a:r>
              <a:rPr lang="en-US" sz="1600" b="1" dirty="0" smtClean="0">
                <a:cs typeface="Arial" pitchFamily="34" charset="0"/>
              </a:rPr>
              <a:t>Three prerequisites for progress in Earth system research and forecasting:</a:t>
            </a:r>
          </a:p>
          <a:p>
            <a:pPr marL="174625" indent="-174625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0" algn="l"/>
                <a:tab pos="176213" algn="l"/>
              </a:tabLst>
            </a:pPr>
            <a:r>
              <a:rPr lang="en-US" sz="1600" b="1" dirty="0" smtClean="0">
                <a:cs typeface="Arial" pitchFamily="34" charset="0"/>
              </a:rPr>
              <a:t>Thorough verification of models with respect to high-resolution thermodynamic profiles and dynamics in the lower troposphere. </a:t>
            </a:r>
          </a:p>
          <a:p>
            <a:pPr marL="174625" indent="-174625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0" algn="l"/>
                <a:tab pos="176213" algn="l"/>
              </a:tabLst>
            </a:pPr>
            <a:r>
              <a:rPr lang="en-US" sz="1600" b="1" dirty="0" smtClean="0">
                <a:cs typeface="Arial" pitchFamily="34" charset="0"/>
              </a:rPr>
              <a:t>Improved process understanding of LA </a:t>
            </a:r>
            <a:r>
              <a:rPr lang="en-US" sz="1600" b="1" dirty="0" smtClean="0">
                <a:cs typeface="Arial" pitchFamily="34" charset="0"/>
              </a:rPr>
              <a:t>interaction</a:t>
            </a:r>
            <a:r>
              <a:rPr lang="en-US" sz="1600" b="1" dirty="0" smtClean="0">
                <a:cs typeface="Arial" pitchFamily="34" charset="0"/>
              </a:rPr>
              <a:t> </a:t>
            </a:r>
            <a:r>
              <a:rPr lang="en-US" sz="1600" b="1" dirty="0" smtClean="0">
                <a:cs typeface="Arial" pitchFamily="34" charset="0"/>
              </a:rPr>
              <a:t>in the land system. This is the way to cure errors of the parameterization chains instead of </a:t>
            </a:r>
            <a:r>
              <a:rPr lang="en-US" sz="1600" b="1" dirty="0" err="1" smtClean="0">
                <a:cs typeface="Arial" pitchFamily="34" charset="0"/>
              </a:rPr>
              <a:t>band-aid</a:t>
            </a:r>
            <a:r>
              <a:rPr lang="en-US" sz="1600" b="1" dirty="0" smtClean="0">
                <a:cs typeface="Arial" pitchFamily="34" charset="0"/>
              </a:rPr>
              <a:t> approaches.</a:t>
            </a:r>
            <a:endParaRPr lang="en-US" sz="1600" b="1" dirty="0">
              <a:cs typeface="Arial" pitchFamily="34" charset="0"/>
            </a:endParaRPr>
          </a:p>
          <a:p>
            <a:pPr marL="174625" indent="-174625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0" algn="l"/>
                <a:tab pos="176213" algn="l"/>
              </a:tabLst>
            </a:pPr>
            <a:r>
              <a:rPr lang="en-US" sz="1600" b="1" dirty="0">
                <a:cs typeface="Arial" pitchFamily="34" charset="0"/>
              </a:rPr>
              <a:t>C</a:t>
            </a:r>
            <a:r>
              <a:rPr lang="en-US" sz="1600" b="1" dirty="0" smtClean="0">
                <a:cs typeface="Arial" pitchFamily="34" charset="0"/>
              </a:rPr>
              <a:t>onvective-scale DA with observations of clear-air thermodynamics and dynamics resolving the structure of the ABL </a:t>
            </a:r>
            <a:r>
              <a:rPr lang="en-US" sz="1600" b="1" dirty="0" smtClean="0">
                <a:cs typeface="Arial" pitchFamily="34" charset="0"/>
                <a:sym typeface="Symbol"/>
              </a:rPr>
              <a:t></a:t>
            </a:r>
            <a:r>
              <a:rPr lang="en-US" sz="1600" b="1" dirty="0" smtClean="0">
                <a:cs typeface="Arial" pitchFamily="34" charset="0"/>
              </a:rPr>
              <a:t> will also strongly improve radar impact. 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251520" y="3101519"/>
            <a:ext cx="8640959" cy="29700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tabLst>
                <a:tab pos="0" algn="l"/>
                <a:tab pos="176213" algn="l"/>
              </a:tabLst>
            </a:pPr>
            <a:r>
              <a:rPr lang="en-US" b="1" dirty="0" smtClean="0">
                <a:solidFill>
                  <a:srgbClr val="FF0000"/>
                </a:solidFill>
                <a:cs typeface="Arial" pitchFamily="34" charset="0"/>
              </a:rPr>
              <a:t>Accurate simulations need high-quality observations (!) </a:t>
            </a:r>
            <a:endParaRPr lang="en-US" b="1" dirty="0" smtClean="0">
              <a:solidFill>
                <a:srgbClr val="FF0000"/>
              </a:solidFill>
              <a:cs typeface="Arial" pitchFamily="34" charset="0"/>
            </a:endParaRPr>
          </a:p>
          <a:p>
            <a:pPr marL="174625" indent="-174625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0" algn="l"/>
                <a:tab pos="176213" algn="l"/>
              </a:tabLst>
            </a:pPr>
            <a:r>
              <a:rPr lang="en-US" sz="1600" b="1" dirty="0" smtClean="0">
                <a:cs typeface="Arial" pitchFamily="34" charset="0"/>
              </a:rPr>
              <a:t>of thermodynamics </a:t>
            </a:r>
            <a:r>
              <a:rPr lang="en-US" sz="1600" b="1" dirty="0">
                <a:cs typeface="Arial" pitchFamily="34" charset="0"/>
              </a:rPr>
              <a:t>and </a:t>
            </a:r>
            <a:r>
              <a:rPr lang="en-US" sz="1600" b="1" dirty="0" smtClean="0">
                <a:cs typeface="Arial" pitchFamily="34" charset="0"/>
              </a:rPr>
              <a:t>dynamics on the mesoscale,  </a:t>
            </a:r>
          </a:p>
          <a:p>
            <a:pPr marL="174625" indent="-174625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0" algn="l"/>
                <a:tab pos="176213" algn="l"/>
              </a:tabLst>
            </a:pPr>
            <a:r>
              <a:rPr lang="en-US" sz="1600" b="1" dirty="0">
                <a:cs typeface="Arial" pitchFamily="34" charset="0"/>
              </a:rPr>
              <a:t>w</a:t>
            </a:r>
            <a:r>
              <a:rPr lang="en-US" sz="1600" b="1" dirty="0" smtClean="0">
                <a:cs typeface="Arial" pitchFamily="34" charset="0"/>
              </a:rPr>
              <a:t>hich must resolve the vertical </a:t>
            </a:r>
            <a:r>
              <a:rPr lang="en-US" sz="1600" b="1" dirty="0">
                <a:cs typeface="Arial" pitchFamily="34" charset="0"/>
              </a:rPr>
              <a:t>structure of </a:t>
            </a:r>
            <a:r>
              <a:rPr lang="en-US" sz="1600" b="1" dirty="0" smtClean="0">
                <a:cs typeface="Arial" pitchFamily="34" charset="0"/>
              </a:rPr>
              <a:t>the </a:t>
            </a:r>
            <a:r>
              <a:rPr lang="en-US" sz="1600" b="1" dirty="0">
                <a:cs typeface="Arial" pitchFamily="34" charset="0"/>
              </a:rPr>
              <a:t>lower </a:t>
            </a:r>
            <a:r>
              <a:rPr lang="en-US" sz="1600" b="1" dirty="0" smtClean="0">
                <a:cs typeface="Arial" pitchFamily="34" charset="0"/>
              </a:rPr>
              <a:t>troposphere,</a:t>
            </a:r>
          </a:p>
          <a:p>
            <a:pPr marL="174625" indent="-174625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0" algn="l"/>
                <a:tab pos="176213" algn="l"/>
              </a:tabLst>
            </a:pPr>
            <a:r>
              <a:rPr lang="en-US" sz="1600" b="1" dirty="0" smtClean="0">
                <a:cs typeface="Arial" pitchFamily="34" charset="0"/>
              </a:rPr>
              <a:t>with well-defined, high vertical and temporal resolution as well as accuracy,</a:t>
            </a:r>
          </a:p>
          <a:p>
            <a:pPr marL="174625" indent="-174625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0" algn="l"/>
                <a:tab pos="176213" algn="l"/>
              </a:tabLst>
            </a:pPr>
            <a:r>
              <a:rPr lang="en-US" sz="1600" b="1" dirty="0">
                <a:cs typeface="Arial" pitchFamily="34" charset="0"/>
              </a:rPr>
              <a:t>t</a:t>
            </a:r>
            <a:r>
              <a:rPr lang="en-US" sz="1600" b="1" dirty="0" smtClean="0">
                <a:cs typeface="Arial" pitchFamily="34" charset="0"/>
              </a:rPr>
              <a:t>o be obtained routinely in networks with a wide coverage,</a:t>
            </a:r>
          </a:p>
          <a:p>
            <a:pPr marL="174625" indent="-174625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0" algn="l"/>
                <a:tab pos="176213" algn="l"/>
              </a:tabLst>
            </a:pPr>
            <a:r>
              <a:rPr lang="en-US" sz="1600" b="1" dirty="0" smtClean="0">
                <a:cs typeface="Arial" pitchFamily="34" charset="0"/>
              </a:rPr>
              <a:t>to be investigated with respect to their impact by mesoscale OSSEs.</a:t>
            </a:r>
          </a:p>
          <a:p>
            <a:pPr>
              <a:spcBef>
                <a:spcPts val="600"/>
              </a:spcBef>
              <a:tabLst>
                <a:tab pos="0" algn="l"/>
                <a:tab pos="176213" algn="l"/>
              </a:tabLst>
            </a:pPr>
            <a:r>
              <a:rPr lang="en-US" b="1" dirty="0" smtClean="0">
                <a:solidFill>
                  <a:srgbClr val="FF0000"/>
                </a:solidFill>
                <a:cs typeface="Arial" pitchFamily="34" charset="0"/>
              </a:rPr>
              <a:t>This </a:t>
            </a:r>
            <a:r>
              <a:rPr lang="en-US" b="1" dirty="0">
                <a:solidFill>
                  <a:srgbClr val="FF0000"/>
                </a:solidFill>
                <a:cs typeface="Arial" pitchFamily="34" charset="0"/>
              </a:rPr>
              <a:t>gap cannot be closed </a:t>
            </a:r>
            <a:r>
              <a:rPr lang="en-US" b="1" dirty="0" smtClean="0">
                <a:solidFill>
                  <a:srgbClr val="FF0000"/>
                </a:solidFill>
                <a:cs typeface="Arial" pitchFamily="34" charset="0"/>
              </a:rPr>
              <a:t>by passive remote sensing systems. </a:t>
            </a:r>
          </a:p>
          <a:p>
            <a:pPr>
              <a:spcBef>
                <a:spcPts val="600"/>
              </a:spcBef>
              <a:tabLst>
                <a:tab pos="0" algn="l"/>
                <a:tab pos="176213" algn="l"/>
              </a:tabLst>
            </a:pPr>
            <a:r>
              <a:rPr lang="en-US" b="1" dirty="0">
                <a:solidFill>
                  <a:srgbClr val="FF0000"/>
                </a:solidFill>
                <a:cs typeface="Arial" pitchFamily="34" charset="0"/>
              </a:rPr>
              <a:t>A new generation of </a:t>
            </a:r>
            <a:r>
              <a:rPr lang="en-US" b="1" dirty="0" smtClean="0">
                <a:solidFill>
                  <a:srgbClr val="FF0000"/>
                </a:solidFill>
                <a:cs typeface="Arial" pitchFamily="34" charset="0"/>
              </a:rPr>
              <a:t>active sensors </a:t>
            </a:r>
            <a:r>
              <a:rPr lang="en-US" b="1" dirty="0">
                <a:solidFill>
                  <a:srgbClr val="FF0000"/>
                </a:solidFill>
                <a:cs typeface="Arial" pitchFamily="34" charset="0"/>
              </a:rPr>
              <a:t>is waiting for </a:t>
            </a:r>
            <a:r>
              <a:rPr lang="en-US" b="1" dirty="0" smtClean="0">
                <a:solidFill>
                  <a:srgbClr val="FF0000"/>
                </a:solidFill>
                <a:cs typeface="Arial" pitchFamily="34" charset="0"/>
              </a:rPr>
              <a:t>commercialization</a:t>
            </a:r>
            <a:r>
              <a:rPr lang="en-US" b="1" dirty="0">
                <a:solidFill>
                  <a:srgbClr val="FF0000"/>
                </a:solidFill>
                <a:cs typeface="Arial" pitchFamily="34" charset="0"/>
              </a:rPr>
              <a:t>. </a:t>
            </a:r>
            <a:r>
              <a:rPr lang="en-US" b="1" dirty="0" smtClean="0">
                <a:solidFill>
                  <a:srgbClr val="FF0000"/>
                </a:solidFill>
                <a:cs typeface="Arial" pitchFamily="34" charset="0"/>
              </a:rPr>
              <a:t>The tide </a:t>
            </a:r>
            <a:r>
              <a:rPr lang="en-US" b="1" dirty="0">
                <a:solidFill>
                  <a:srgbClr val="FF0000"/>
                </a:solidFill>
                <a:cs typeface="Arial" pitchFamily="34" charset="0"/>
              </a:rPr>
              <a:t>is high to launch a comprehensive development and deployment program.</a:t>
            </a: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9036497" y="7154252"/>
            <a:ext cx="7776864" cy="523220"/>
          </a:xfrm>
          <a:prstGeom prst="rect">
            <a:avLst/>
          </a:prstGeom>
          <a:solidFill>
            <a:srgbClr val="FDEADA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tabLst>
                <a:tab pos="0" algn="l"/>
                <a:tab pos="176213" algn="l"/>
              </a:tabLst>
            </a:pP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A comprehensive research and instrument development/deployment program should be designed and started to resolve this situation. 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Pfeil nach unten 1"/>
          <p:cNvSpPr/>
          <p:nvPr/>
        </p:nvSpPr>
        <p:spPr>
          <a:xfrm>
            <a:off x="4355976" y="2790306"/>
            <a:ext cx="432048" cy="3181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080158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251520" y="116632"/>
            <a:ext cx="8660870" cy="603448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Calibri"/>
              </a:rPr>
              <a:t>New Operational, Autonomous </a:t>
            </a:r>
            <a:r>
              <a:rPr lang="en-US" sz="3200" b="1" dirty="0" smtClean="0">
                <a:solidFill>
                  <a:srgbClr val="C00000"/>
                </a:solidFill>
                <a:latin typeface="Calibri"/>
              </a:rPr>
              <a:t>WV and T Profiler</a:t>
            </a:r>
            <a:endParaRPr lang="en-US" sz="3200" b="1" dirty="0" smtClean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5436096" y="2636912"/>
            <a:ext cx="3600400" cy="3447098"/>
          </a:xfrm>
          <a:prstGeom prst="rect">
            <a:avLst/>
          </a:prstGeom>
          <a:solidFill>
            <a:srgbClr val="FDEADA"/>
          </a:solidFill>
        </p:spPr>
        <p:txBody>
          <a:bodyPr wrap="square">
            <a:spAutoFit/>
          </a:bodyPr>
          <a:lstStyle/>
          <a:p>
            <a:r>
              <a:rPr lang="de-DE" sz="2000" b="1" dirty="0" smtClean="0">
                <a:latin typeface="+mn-lt"/>
              </a:rPr>
              <a:t>Key </a:t>
            </a:r>
            <a:r>
              <a:rPr lang="de-DE" sz="2000" b="1" dirty="0" err="1" smtClean="0">
                <a:latin typeface="+mn-lt"/>
              </a:rPr>
              <a:t>specifications</a:t>
            </a:r>
            <a:r>
              <a:rPr lang="de-DE" sz="2000" b="1" dirty="0" smtClean="0">
                <a:latin typeface="+mn-lt"/>
              </a:rPr>
              <a:t>: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de-DE" b="1" dirty="0" smtClean="0">
                <a:latin typeface="+mn-lt"/>
              </a:rPr>
              <a:t>High </a:t>
            </a:r>
            <a:r>
              <a:rPr lang="de-DE" b="1" dirty="0" err="1" smtClean="0">
                <a:latin typeface="+mn-lt"/>
              </a:rPr>
              <a:t>accuracy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and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resolution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of</a:t>
            </a:r>
            <a:r>
              <a:rPr lang="de-DE" b="1" dirty="0" smtClean="0">
                <a:latin typeface="+mn-lt"/>
              </a:rPr>
              <a:t> T </a:t>
            </a:r>
            <a:r>
              <a:rPr lang="de-DE" b="1" dirty="0" err="1" smtClean="0">
                <a:latin typeface="+mn-lt"/>
              </a:rPr>
              <a:t>and</a:t>
            </a:r>
            <a:r>
              <a:rPr lang="de-DE" b="1" dirty="0" smtClean="0">
                <a:latin typeface="+mn-lt"/>
              </a:rPr>
              <a:t> WV </a:t>
            </a:r>
            <a:r>
              <a:rPr lang="de-DE" b="1" dirty="0" err="1" smtClean="0">
                <a:latin typeface="+mn-lt"/>
              </a:rPr>
              <a:t>profiling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during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day</a:t>
            </a:r>
            <a:r>
              <a:rPr lang="de-DE" b="1" dirty="0" smtClean="0">
                <a:latin typeface="+mn-lt"/>
              </a:rPr>
              <a:t>- </a:t>
            </a:r>
            <a:r>
              <a:rPr lang="de-DE" b="1" dirty="0" err="1" smtClean="0">
                <a:latin typeface="+mn-lt"/>
              </a:rPr>
              <a:t>and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nighttime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up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to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smtClean="0">
                <a:latin typeface="+mn-lt"/>
                <a:sym typeface="Symbol"/>
              </a:rPr>
              <a:t></a:t>
            </a:r>
            <a:r>
              <a:rPr lang="de-DE" b="1" dirty="0" smtClean="0">
                <a:latin typeface="+mn-lt"/>
              </a:rPr>
              <a:t>4 km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de-DE" b="1" dirty="0" smtClean="0">
                <a:latin typeface="+mn-lt"/>
              </a:rPr>
              <a:t>Eye </a:t>
            </a:r>
            <a:r>
              <a:rPr lang="de-DE" b="1" dirty="0" err="1" smtClean="0">
                <a:latin typeface="+mn-lt"/>
              </a:rPr>
              <a:t>safe</a:t>
            </a:r>
            <a:endParaRPr lang="de-DE" b="1" dirty="0" smtClean="0">
              <a:latin typeface="+mn-lt"/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de-DE" b="1" dirty="0" smtClean="0">
                <a:latin typeface="+mn-lt"/>
              </a:rPr>
              <a:t>Size </a:t>
            </a:r>
            <a:r>
              <a:rPr lang="de-DE" b="1" dirty="0" err="1" smtClean="0">
                <a:latin typeface="+mn-lt"/>
              </a:rPr>
              <a:t>comparable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to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ceilometer</a:t>
            </a:r>
            <a:endParaRPr lang="de-DE" b="1" dirty="0" smtClean="0">
              <a:latin typeface="+mn-lt"/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de-DE" b="1" dirty="0" err="1" smtClean="0">
                <a:latin typeface="+mn-lt"/>
              </a:rPr>
              <a:t>Continuous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operation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for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more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than</a:t>
            </a:r>
            <a:r>
              <a:rPr lang="de-DE" b="1" dirty="0" smtClean="0">
                <a:latin typeface="+mn-lt"/>
              </a:rPr>
              <a:t> 5 </a:t>
            </a:r>
            <a:r>
              <a:rPr lang="de-DE" b="1" dirty="0" err="1" smtClean="0">
                <a:latin typeface="+mn-lt"/>
              </a:rPr>
              <a:t>years</a:t>
            </a:r>
            <a:endParaRPr lang="de-DE" b="1" dirty="0">
              <a:latin typeface="+mn-lt"/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de-DE" b="1" dirty="0" smtClean="0">
                <a:latin typeface="+mn-lt"/>
              </a:rPr>
              <a:t>Operation on </a:t>
            </a:r>
            <a:r>
              <a:rPr lang="de-DE" b="1" dirty="0" err="1" smtClean="0">
                <a:latin typeface="+mn-lt"/>
              </a:rPr>
              <a:t>buoys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considered</a:t>
            </a:r>
            <a:endParaRPr lang="de-DE" b="1" dirty="0" smtClean="0">
              <a:latin typeface="+mn-lt"/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de-DE" b="1" dirty="0" err="1" smtClean="0">
                <a:latin typeface="+mn-lt"/>
              </a:rPr>
              <a:t>Spaceborne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operation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envisioned</a:t>
            </a:r>
            <a:r>
              <a:rPr lang="de-DE" b="1" dirty="0" smtClean="0">
                <a:latin typeface="+mn-lt"/>
              </a:rPr>
              <a:t> in </a:t>
            </a:r>
            <a:r>
              <a:rPr lang="de-DE" b="1" dirty="0" err="1" smtClean="0">
                <a:latin typeface="+mn-lt"/>
              </a:rPr>
              <a:t>collaboration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with</a:t>
            </a:r>
            <a:r>
              <a:rPr lang="de-DE" b="1" dirty="0" smtClean="0">
                <a:latin typeface="+mn-lt"/>
              </a:rPr>
              <a:t> ESA (EE10) </a:t>
            </a:r>
            <a:r>
              <a:rPr lang="de-DE" b="1" dirty="0" err="1" smtClean="0">
                <a:latin typeface="+mn-lt"/>
              </a:rPr>
              <a:t>and</a:t>
            </a:r>
            <a:r>
              <a:rPr lang="de-DE" b="1" dirty="0" smtClean="0">
                <a:latin typeface="+mn-lt"/>
              </a:rPr>
              <a:t> NASA via US NAS RFI#2</a:t>
            </a:r>
          </a:p>
        </p:txBody>
      </p:sp>
      <p:pic>
        <p:nvPicPr>
          <p:cNvPr id="11" name="Grafik 71" descr="C:\Dokumente und Einstellungen\Andreas Behrendt\Eigene Dateien\behrendt_UHOH\UHOH Lidar\bilder\UHOH Lidar klein sauber.jpg"/>
          <p:cNvPicPr>
            <a:picLocks noChangeAspect="1"/>
          </p:cNvPicPr>
          <p:nvPr/>
        </p:nvPicPr>
        <p:blipFill>
          <a:blip r:embed="rId3" cstate="print"/>
          <a:srcRect t="15385" b="11538"/>
          <a:stretch>
            <a:fillRect/>
          </a:stretch>
        </p:blipFill>
        <p:spPr bwMode="auto">
          <a:xfrm>
            <a:off x="252498" y="908720"/>
            <a:ext cx="3670727" cy="2016224"/>
          </a:xfrm>
          <a:prstGeom prst="rect">
            <a:avLst/>
          </a:prstGeom>
          <a:noFill/>
          <a:ln w="101600">
            <a:noFill/>
            <a:miter lim="800000"/>
            <a:headEnd/>
            <a:tailEnd/>
          </a:ln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22" y="3266831"/>
            <a:ext cx="3673806" cy="2898474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3" t="13917" r="20889"/>
          <a:stretch/>
        </p:blipFill>
        <p:spPr>
          <a:xfrm>
            <a:off x="4026410" y="5343639"/>
            <a:ext cx="942590" cy="808717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75" t="25630" r="17522" b="20297"/>
          <a:stretch/>
        </p:blipFill>
        <p:spPr>
          <a:xfrm>
            <a:off x="4117850" y="2132855"/>
            <a:ext cx="514780" cy="813397"/>
          </a:xfrm>
          <a:prstGeom prst="rect">
            <a:avLst/>
          </a:prstGeom>
        </p:spPr>
      </p:pic>
      <p:cxnSp>
        <p:nvCxnSpPr>
          <p:cNvPr id="19" name="Gerade Verbindung mit Pfeil 18"/>
          <p:cNvCxnSpPr>
            <a:cxnSpLocks noChangeShapeType="1"/>
            <a:endCxn id="5" idx="0"/>
          </p:cNvCxnSpPr>
          <p:nvPr/>
        </p:nvCxnSpPr>
        <p:spPr bwMode="auto">
          <a:xfrm flipH="1">
            <a:off x="4375240" y="1295182"/>
            <a:ext cx="257390" cy="837673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5" name="Rechteck 14"/>
          <p:cNvSpPr/>
          <p:nvPr/>
        </p:nvSpPr>
        <p:spPr>
          <a:xfrm>
            <a:off x="3995937" y="972017"/>
            <a:ext cx="17281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smtClean="0">
                <a:latin typeface="+mn-lt"/>
              </a:rPr>
              <a:t>3D-scanning </a:t>
            </a:r>
            <a:r>
              <a:rPr lang="de-DE" b="1" dirty="0" err="1" smtClean="0">
                <a:latin typeface="+mn-lt"/>
              </a:rPr>
              <a:t>unit</a:t>
            </a:r>
            <a:endParaRPr lang="de-DE" dirty="0">
              <a:latin typeface="+mn-lt"/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5508105" y="972017"/>
            <a:ext cx="10081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smtClean="0">
                <a:latin typeface="+mn-lt"/>
              </a:rPr>
              <a:t>Control </a:t>
            </a:r>
            <a:r>
              <a:rPr lang="de-DE" b="1" dirty="0" err="1" smtClean="0">
                <a:latin typeface="+mn-lt"/>
              </a:rPr>
              <a:t>unit</a:t>
            </a:r>
            <a:endParaRPr lang="de-DE" dirty="0">
              <a:latin typeface="+mn-lt"/>
            </a:endParaRPr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1" t="22700" r="25694" b="23655"/>
          <a:stretch/>
        </p:blipFill>
        <p:spPr>
          <a:xfrm>
            <a:off x="4716016" y="2081168"/>
            <a:ext cx="581180" cy="855468"/>
          </a:xfrm>
          <a:prstGeom prst="rect">
            <a:avLst/>
          </a:prstGeom>
        </p:spPr>
      </p:pic>
      <p:cxnSp>
        <p:nvCxnSpPr>
          <p:cNvPr id="24" name="Gerade Verbindung mit Pfeil 23"/>
          <p:cNvCxnSpPr>
            <a:cxnSpLocks noChangeShapeType="1"/>
          </p:cNvCxnSpPr>
          <p:nvPr/>
        </p:nvCxnSpPr>
        <p:spPr bwMode="auto">
          <a:xfrm flipH="1">
            <a:off x="5297196" y="1556792"/>
            <a:ext cx="426932" cy="524376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grpSp>
        <p:nvGrpSpPr>
          <p:cNvPr id="31" name="Gruppieren 30"/>
          <p:cNvGrpSpPr/>
          <p:nvPr/>
        </p:nvGrpSpPr>
        <p:grpSpPr>
          <a:xfrm>
            <a:off x="4154110" y="3284984"/>
            <a:ext cx="1149014" cy="787532"/>
            <a:chOff x="6300192" y="1556792"/>
            <a:chExt cx="1149014" cy="787532"/>
          </a:xfrm>
        </p:grpSpPr>
        <p:pic>
          <p:nvPicPr>
            <p:cNvPr id="28" name="Grafik 2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66" t="19851" b="48601"/>
            <a:stretch/>
          </p:blipFill>
          <p:spPr>
            <a:xfrm>
              <a:off x="6300192" y="1556792"/>
              <a:ext cx="1149014" cy="787532"/>
            </a:xfrm>
            <a:prstGeom prst="rect">
              <a:avLst/>
            </a:prstGeom>
          </p:spPr>
        </p:pic>
        <p:sp>
          <p:nvSpPr>
            <p:cNvPr id="30" name="Rechtwinkliges Dreieck 29"/>
            <p:cNvSpPr/>
            <p:nvPr/>
          </p:nvSpPr>
          <p:spPr>
            <a:xfrm>
              <a:off x="6300192" y="1844823"/>
              <a:ext cx="864096" cy="499501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2" name="Rechteck 31"/>
          <p:cNvSpPr/>
          <p:nvPr/>
        </p:nvSpPr>
        <p:spPr>
          <a:xfrm>
            <a:off x="3923928" y="4582869"/>
            <a:ext cx="14401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smtClean="0">
                <a:latin typeface="+mn-lt"/>
              </a:rPr>
              <a:t>High-power </a:t>
            </a:r>
            <a:r>
              <a:rPr lang="de-DE" b="1" dirty="0" err="1" smtClean="0">
                <a:latin typeface="+mn-lt"/>
              </a:rPr>
              <a:t>laser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unit</a:t>
            </a:r>
            <a:endParaRPr lang="de-DE" dirty="0">
              <a:latin typeface="+mn-lt"/>
            </a:endParaRPr>
          </a:p>
        </p:txBody>
      </p:sp>
      <p:cxnSp>
        <p:nvCxnSpPr>
          <p:cNvPr id="33" name="Gerade Verbindung mit Pfeil 32"/>
          <p:cNvCxnSpPr>
            <a:cxnSpLocks noChangeShapeType="1"/>
          </p:cNvCxnSpPr>
          <p:nvPr/>
        </p:nvCxnSpPr>
        <p:spPr bwMode="auto">
          <a:xfrm flipV="1">
            <a:off x="4798184" y="2853824"/>
            <a:ext cx="72008" cy="504056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7" name="Rechteck 36"/>
          <p:cNvSpPr/>
          <p:nvPr/>
        </p:nvSpPr>
        <p:spPr>
          <a:xfrm>
            <a:off x="6506056" y="1710968"/>
            <a:ext cx="14687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smtClean="0">
                <a:latin typeface="+mn-lt"/>
              </a:rPr>
              <a:t>Receiver </a:t>
            </a:r>
            <a:r>
              <a:rPr lang="de-DE" b="1" dirty="0" err="1" smtClean="0">
                <a:latin typeface="+mn-lt"/>
              </a:rPr>
              <a:t>unit</a:t>
            </a:r>
            <a:endParaRPr lang="de-DE" dirty="0">
              <a:latin typeface="+mn-lt"/>
            </a:endParaRPr>
          </a:p>
        </p:txBody>
      </p:sp>
      <p:cxnSp>
        <p:nvCxnSpPr>
          <p:cNvPr id="38" name="Gerade Verbindung mit Pfeil 37"/>
          <p:cNvCxnSpPr>
            <a:cxnSpLocks noChangeShapeType="1"/>
          </p:cNvCxnSpPr>
          <p:nvPr/>
        </p:nvCxnSpPr>
        <p:spPr bwMode="auto">
          <a:xfrm flipH="1">
            <a:off x="5006607" y="1916832"/>
            <a:ext cx="1509609" cy="720080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pic>
        <p:nvPicPr>
          <p:cNvPr id="49" name="Grafik 4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9" t="68148" r="54057" b="5778"/>
          <a:stretch/>
        </p:blipFill>
        <p:spPr>
          <a:xfrm>
            <a:off x="4041192" y="4066912"/>
            <a:ext cx="647401" cy="562307"/>
          </a:xfrm>
          <a:prstGeom prst="rect">
            <a:avLst/>
          </a:prstGeom>
        </p:spPr>
      </p:pic>
      <p:cxnSp>
        <p:nvCxnSpPr>
          <p:cNvPr id="50" name="Gerade Verbindung mit Pfeil 49"/>
          <p:cNvCxnSpPr>
            <a:cxnSpLocks noChangeShapeType="1"/>
          </p:cNvCxnSpPr>
          <p:nvPr/>
        </p:nvCxnSpPr>
        <p:spPr bwMode="auto">
          <a:xfrm flipV="1">
            <a:off x="4344573" y="3832926"/>
            <a:ext cx="221265" cy="244146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pic>
        <p:nvPicPr>
          <p:cNvPr id="1927170" name="Picture 2" descr="https://www.helmholtz.de/typo3conf/ext/dreipc_helmholtz/Resources/Public/Image/logo/HG_LOGO_100_ENG_W_162x58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430" y="764704"/>
            <a:ext cx="1543050" cy="552451"/>
          </a:xfrm>
          <a:prstGeom prst="rect">
            <a:avLst/>
          </a:prstGeom>
          <a:solidFill>
            <a:srgbClr val="1409E7"/>
          </a:solidFill>
        </p:spPr>
      </p:pic>
    </p:spTree>
    <p:extLst>
      <p:ext uri="{BB962C8B-B14F-4D97-AF65-F5344CB8AC3E}">
        <p14:creationId xmlns:p14="http://schemas.microsoft.com/office/powerpoint/2010/main" val="205999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/>
      <p:bldP spid="21" grpId="0"/>
      <p:bldP spid="32" grpId="0"/>
      <p:bldP spid="3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251520" y="230532"/>
            <a:ext cx="4104456" cy="93806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000" b="1" dirty="0" smtClean="0">
                <a:solidFill>
                  <a:srgbClr val="C00000"/>
                </a:solidFill>
                <a:latin typeface="+mn-lt"/>
              </a:rPr>
              <a:t>Sensitivity of Mesoscale Model Output to Turbulence </a:t>
            </a:r>
            <a:r>
              <a:rPr lang="en-US" sz="2000" b="1" dirty="0" err="1" smtClean="0">
                <a:solidFill>
                  <a:srgbClr val="C00000"/>
                </a:solidFill>
                <a:latin typeface="+mn-lt"/>
              </a:rPr>
              <a:t>Parameteriza-tion</a:t>
            </a:r>
            <a:r>
              <a:rPr lang="en-US" sz="2000" b="1" dirty="0" smtClean="0">
                <a:solidFill>
                  <a:srgbClr val="C00000"/>
                </a:solidFill>
                <a:latin typeface="+mn-lt"/>
              </a:rPr>
              <a:t> (TP) and LS-Schemes (WRF, 2km)</a:t>
            </a:r>
          </a:p>
        </p:txBody>
      </p:sp>
      <p:sp>
        <p:nvSpPr>
          <p:cNvPr id="20" name="Rechteck 19"/>
          <p:cNvSpPr/>
          <p:nvPr/>
        </p:nvSpPr>
        <p:spPr>
          <a:xfrm>
            <a:off x="2123728" y="3871208"/>
            <a:ext cx="23762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>
                <a:latin typeface="+mn-lt"/>
                <a:cs typeface="Arial" pitchFamily="34" charset="0"/>
              </a:rPr>
              <a:t>TR32, Sept. 8, 2009, </a:t>
            </a:r>
            <a:r>
              <a:rPr lang="en-GB" sz="1600" b="1" dirty="0" err="1">
                <a:latin typeface="+mn-lt"/>
                <a:cs typeface="Arial" pitchFamily="34" charset="0"/>
              </a:rPr>
              <a:t>Jülich</a:t>
            </a:r>
            <a:r>
              <a:rPr lang="en-GB" sz="1600" b="1" dirty="0">
                <a:latin typeface="+mn-lt"/>
                <a:cs typeface="Arial" pitchFamily="34" charset="0"/>
              </a:rPr>
              <a:t>, Germany</a:t>
            </a:r>
          </a:p>
          <a:p>
            <a:r>
              <a:rPr lang="en-GB" sz="1600" b="1" i="1" dirty="0" smtClean="0">
                <a:latin typeface="+mn-lt"/>
                <a:cs typeface="Arial" pitchFamily="34" charset="0"/>
              </a:rPr>
              <a:t>(Milovac et al. JGR 2016)</a:t>
            </a:r>
            <a:endParaRPr lang="de-DE" sz="1600" i="1" dirty="0">
              <a:latin typeface="+mn-lt"/>
              <a:cs typeface="Arial" pitchFamily="34" charset="0"/>
            </a:endParaRPr>
          </a:p>
        </p:txBody>
      </p:sp>
      <p:pic>
        <p:nvPicPr>
          <p:cNvPr id="21" name="Grafik 20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49" r="31288" b="-1"/>
          <a:stretch/>
        </p:blipFill>
        <p:spPr bwMode="auto">
          <a:xfrm>
            <a:off x="251521" y="1268760"/>
            <a:ext cx="4248471" cy="25922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uppieren 1"/>
          <p:cNvGrpSpPr/>
          <p:nvPr/>
        </p:nvGrpSpPr>
        <p:grpSpPr>
          <a:xfrm>
            <a:off x="40490" y="3915633"/>
            <a:ext cx="2304256" cy="1169551"/>
            <a:chOff x="4475451" y="764704"/>
            <a:chExt cx="2783762" cy="1169551"/>
          </a:xfrm>
        </p:grpSpPr>
        <p:sp>
          <p:nvSpPr>
            <p:cNvPr id="6" name="Rechteck 5"/>
            <p:cNvSpPr/>
            <p:nvPr/>
          </p:nvSpPr>
          <p:spPr>
            <a:xfrm>
              <a:off x="4475451" y="764704"/>
              <a:ext cx="2783762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452438" algn="l"/>
                </a:tabLst>
              </a:pPr>
              <a:r>
                <a:rPr lang="en-US" sz="1400" b="1" dirty="0" smtClean="0">
                  <a:latin typeface="+mn-lt"/>
                </a:rPr>
                <a:t>	DIAL</a:t>
              </a:r>
            </a:p>
            <a:p>
              <a:pPr>
                <a:tabLst>
                  <a:tab pos="452438" algn="l"/>
                </a:tabLst>
              </a:pPr>
              <a:r>
                <a:rPr lang="en-US" sz="1400" b="1" dirty="0" smtClean="0">
                  <a:latin typeface="+mn-lt"/>
                </a:rPr>
                <a:t>	YSU-NOAHMP</a:t>
              </a:r>
            </a:p>
            <a:p>
              <a:pPr>
                <a:tabLst>
                  <a:tab pos="452438" algn="l"/>
                </a:tabLst>
              </a:pPr>
              <a:r>
                <a:rPr lang="en-US" sz="1400" b="1" dirty="0">
                  <a:latin typeface="+mn-lt"/>
                </a:rPr>
                <a:t>	</a:t>
              </a:r>
              <a:r>
                <a:rPr lang="en-US" sz="1400" b="1" dirty="0" smtClean="0">
                  <a:latin typeface="+mn-lt"/>
                </a:rPr>
                <a:t>YSU-NOAH</a:t>
              </a:r>
            </a:p>
            <a:p>
              <a:pPr>
                <a:tabLst>
                  <a:tab pos="452438" algn="l"/>
                </a:tabLst>
              </a:pPr>
              <a:r>
                <a:rPr lang="en-US" sz="1400" b="1" dirty="0">
                  <a:latin typeface="+mn-lt"/>
                </a:rPr>
                <a:t>	</a:t>
              </a:r>
              <a:r>
                <a:rPr lang="en-US" sz="1400" b="1" dirty="0" smtClean="0">
                  <a:latin typeface="+mn-lt"/>
                </a:rPr>
                <a:t>MYNN-NOAHMP</a:t>
              </a:r>
            </a:p>
            <a:p>
              <a:pPr>
                <a:tabLst>
                  <a:tab pos="452438" algn="l"/>
                </a:tabLst>
              </a:pPr>
              <a:r>
                <a:rPr lang="en-US" sz="1400" b="1" dirty="0">
                  <a:latin typeface="+mn-lt"/>
                </a:rPr>
                <a:t>	</a:t>
              </a:r>
              <a:r>
                <a:rPr lang="en-US" sz="1400" b="1" dirty="0" smtClean="0">
                  <a:latin typeface="+mn-lt"/>
                </a:rPr>
                <a:t>MYNN-NOAH</a:t>
              </a:r>
            </a:p>
          </p:txBody>
        </p:sp>
        <p:cxnSp>
          <p:nvCxnSpPr>
            <p:cNvPr id="4" name="Gerade Verbindung 3"/>
            <p:cNvCxnSpPr/>
            <p:nvPr/>
          </p:nvCxnSpPr>
          <p:spPr>
            <a:xfrm>
              <a:off x="4649435" y="908720"/>
              <a:ext cx="36004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/>
          </p:nvCxnSpPr>
          <p:spPr>
            <a:xfrm>
              <a:off x="4649434" y="1700808"/>
              <a:ext cx="360040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/>
          </p:nvCxnSpPr>
          <p:spPr>
            <a:xfrm>
              <a:off x="4649434" y="1316765"/>
              <a:ext cx="360040" cy="0"/>
            </a:xfrm>
            <a:prstGeom prst="line">
              <a:avLst/>
            </a:prstGeom>
            <a:ln w="25400">
              <a:solidFill>
                <a:srgbClr val="1409E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>
              <a:off x="4649434" y="1508786"/>
              <a:ext cx="360040" cy="0"/>
            </a:xfrm>
            <a:prstGeom prst="line">
              <a:avLst/>
            </a:prstGeom>
            <a:ln w="254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/>
          </p:nvCxnSpPr>
          <p:spPr>
            <a:xfrm>
              <a:off x="4649434" y="1124744"/>
              <a:ext cx="360040" cy="0"/>
            </a:xfrm>
            <a:prstGeom prst="line">
              <a:avLst/>
            </a:prstGeom>
            <a:ln w="25400">
              <a:solidFill>
                <a:srgbClr val="1409E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hteck 21"/>
          <p:cNvSpPr/>
          <p:nvPr/>
        </p:nvSpPr>
        <p:spPr>
          <a:xfrm>
            <a:off x="112498" y="5077633"/>
            <a:ext cx="4315486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tabLst>
                <a:tab pos="265113" algn="l"/>
              </a:tabLst>
            </a:pPr>
            <a:r>
              <a:rPr lang="de-DE" sz="2000" b="1" dirty="0" smtClean="0">
                <a:latin typeface="+mn-lt"/>
                <a:cs typeface="Arial" pitchFamily="34" charset="0"/>
              </a:rPr>
              <a:t>ABL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too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deep</a:t>
            </a:r>
            <a:r>
              <a:rPr lang="de-DE" sz="2000" b="1" dirty="0" smtClean="0">
                <a:latin typeface="+mn-lt"/>
                <a:cs typeface="Arial" pitchFamily="34" charset="0"/>
              </a:rPr>
              <a:t> in all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cases</a:t>
            </a:r>
            <a:r>
              <a:rPr lang="de-DE" sz="2000" b="1" dirty="0" smtClean="0">
                <a:latin typeface="+mn-lt"/>
                <a:cs typeface="Arial" pitchFamily="34" charset="0"/>
              </a:rPr>
              <a:t>.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Variability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of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the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order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of</a:t>
            </a:r>
            <a:r>
              <a:rPr lang="de-DE" sz="2000" b="1" dirty="0" smtClean="0">
                <a:latin typeface="+mn-lt"/>
                <a:cs typeface="Arial" pitchFamily="34" charset="0"/>
              </a:rPr>
              <a:t> 1 g m</a:t>
            </a:r>
            <a:r>
              <a:rPr lang="de-DE" sz="2000" b="1" baseline="30000" dirty="0" smtClean="0">
                <a:latin typeface="+mn-lt"/>
                <a:cs typeface="Arial" pitchFamily="34" charset="0"/>
              </a:rPr>
              <a:t>-3</a:t>
            </a:r>
            <a:r>
              <a:rPr lang="de-DE" sz="2000" b="1" dirty="0" smtClean="0">
                <a:latin typeface="+mn-lt"/>
                <a:cs typeface="Arial" pitchFamily="34" charset="0"/>
              </a:rPr>
              <a:t>. Strong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sensitivity</a:t>
            </a:r>
            <a:r>
              <a:rPr lang="de-DE" sz="2000" b="1" dirty="0" smtClean="0">
                <a:latin typeface="+mn-lt"/>
                <a:cs typeface="Arial" pitchFamily="34" charset="0"/>
              </a:rPr>
              <a:t> on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both</a:t>
            </a:r>
            <a:r>
              <a:rPr lang="de-DE" sz="2000" b="1" dirty="0" smtClean="0">
                <a:latin typeface="+mn-lt"/>
                <a:cs typeface="Arial" pitchFamily="34" charset="0"/>
              </a:rPr>
              <a:t> LS-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schemes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and</a:t>
            </a:r>
            <a:r>
              <a:rPr lang="de-DE" sz="2000" b="1" dirty="0" smtClean="0">
                <a:latin typeface="+mn-lt"/>
                <a:cs typeface="Arial" pitchFamily="34" charset="0"/>
              </a:rPr>
              <a:t> TPs. </a:t>
            </a:r>
          </a:p>
        </p:txBody>
      </p:sp>
      <p:pic>
        <p:nvPicPr>
          <p:cNvPr id="28" name="Grafik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2" t="28266" r="2109" b="21857"/>
          <a:stretch/>
        </p:blipFill>
        <p:spPr>
          <a:xfrm>
            <a:off x="4860031" y="3256180"/>
            <a:ext cx="3386499" cy="2031900"/>
          </a:xfrm>
          <a:prstGeom prst="rect">
            <a:avLst/>
          </a:prstGeom>
        </p:spPr>
      </p:pic>
      <p:sp>
        <p:nvSpPr>
          <p:cNvPr id="31" name="Rectangle 22"/>
          <p:cNvSpPr>
            <a:spLocks noChangeArrowheads="1"/>
          </p:cNvSpPr>
          <p:nvPr/>
        </p:nvSpPr>
        <p:spPr bwMode="auto">
          <a:xfrm>
            <a:off x="4860032" y="245262"/>
            <a:ext cx="4032448" cy="923330"/>
          </a:xfrm>
          <a:prstGeom prst="rect">
            <a:avLst/>
          </a:prstGeom>
          <a:solidFill>
            <a:srgbClr val="CCFFFF"/>
          </a:solidFill>
          <a:ln w="1587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de-DE" sz="2000" b="1" dirty="0" smtClean="0">
                <a:solidFill>
                  <a:srgbClr val="C00000"/>
                </a:solidFill>
                <a:latin typeface="+mn-lt"/>
                <a:cs typeface="Calibri" pitchFamily="34" charset="0"/>
              </a:rPr>
              <a:t>The Impact </a:t>
            </a:r>
            <a:r>
              <a:rPr lang="de-DE" sz="2000" b="1" dirty="0" err="1" smtClean="0">
                <a:solidFill>
                  <a:srgbClr val="C00000"/>
                </a:solidFill>
                <a:latin typeface="+mn-lt"/>
                <a:cs typeface="Calibri" pitchFamily="34" charset="0"/>
              </a:rPr>
              <a:t>of</a:t>
            </a:r>
            <a:r>
              <a:rPr lang="de-DE" sz="2000" b="1" dirty="0" smtClean="0">
                <a:solidFill>
                  <a:srgbClr val="C00000"/>
                </a:solidFill>
                <a:latin typeface="+mn-lt"/>
                <a:cs typeface="Calibri" pitchFamily="34" charset="0"/>
              </a:rPr>
              <a:t> TP on </a:t>
            </a:r>
            <a:r>
              <a:rPr lang="de-DE" sz="2000" b="1" dirty="0" err="1" smtClean="0">
                <a:solidFill>
                  <a:srgbClr val="C00000"/>
                </a:solidFill>
                <a:latin typeface="+mn-lt"/>
                <a:cs typeface="Calibri" pitchFamily="34" charset="0"/>
              </a:rPr>
              <a:t>the</a:t>
            </a:r>
            <a:r>
              <a:rPr lang="de-DE" sz="2000" b="1" dirty="0" smtClean="0">
                <a:solidFill>
                  <a:srgbClr val="C00000"/>
                </a:solidFill>
                <a:latin typeface="+mn-lt"/>
                <a:cs typeface="Calibri" pitchFamily="34" charset="0"/>
              </a:rPr>
              <a:t> Evolution </a:t>
            </a:r>
            <a:r>
              <a:rPr lang="de-DE" sz="2000" b="1" dirty="0" err="1" smtClean="0">
                <a:solidFill>
                  <a:srgbClr val="C00000"/>
                </a:solidFill>
                <a:latin typeface="+mn-lt"/>
                <a:cs typeface="Calibri" pitchFamily="34" charset="0"/>
              </a:rPr>
              <a:t>of</a:t>
            </a:r>
            <a:r>
              <a:rPr lang="de-DE" sz="2000" b="1" dirty="0" smtClean="0">
                <a:solidFill>
                  <a:srgbClr val="C00000"/>
                </a:solidFill>
                <a:latin typeface="+mn-lt"/>
                <a:cs typeface="Calibri" pitchFamily="34" charset="0"/>
              </a:rPr>
              <a:t> Clouds </a:t>
            </a:r>
            <a:r>
              <a:rPr lang="de-DE" sz="2000" b="1" dirty="0" err="1" smtClean="0">
                <a:solidFill>
                  <a:srgbClr val="C00000"/>
                </a:solidFill>
                <a:latin typeface="+mn-lt"/>
                <a:cs typeface="Calibri" pitchFamily="34" charset="0"/>
              </a:rPr>
              <a:t>and</a:t>
            </a:r>
            <a:r>
              <a:rPr lang="de-DE" sz="2000" b="1" dirty="0" smtClean="0">
                <a:solidFill>
                  <a:srgbClr val="C00000"/>
                </a:solidFill>
                <a:latin typeface="+mn-lt"/>
                <a:cs typeface="Calibri" pitchFamily="34" charset="0"/>
              </a:rPr>
              <a:t> </a:t>
            </a:r>
            <a:r>
              <a:rPr lang="de-DE" sz="2000" b="1" dirty="0" err="1" smtClean="0">
                <a:solidFill>
                  <a:srgbClr val="C00000"/>
                </a:solidFill>
                <a:latin typeface="+mn-lt"/>
                <a:cs typeface="Calibri" pitchFamily="34" charset="0"/>
              </a:rPr>
              <a:t>Precipitation</a:t>
            </a:r>
            <a:r>
              <a:rPr lang="de-DE" sz="2000" b="1" dirty="0" smtClean="0">
                <a:solidFill>
                  <a:srgbClr val="C00000"/>
                </a:solidFill>
                <a:latin typeface="+mn-lt"/>
                <a:cs typeface="Calibri" pitchFamily="34" charset="0"/>
              </a:rPr>
              <a:t> </a:t>
            </a:r>
            <a:r>
              <a:rPr lang="en-US" sz="2000" b="1" dirty="0" smtClean="0">
                <a:solidFill>
                  <a:srgbClr val="C00000"/>
                </a:solidFill>
                <a:latin typeface="+mn-lt"/>
              </a:rPr>
              <a:t>(</a:t>
            </a:r>
            <a:r>
              <a:rPr lang="en-US" sz="2000" b="1" dirty="0">
                <a:solidFill>
                  <a:srgbClr val="C00000"/>
                </a:solidFill>
                <a:latin typeface="+mn-lt"/>
              </a:rPr>
              <a:t>WRF, 2km</a:t>
            </a:r>
            <a:r>
              <a:rPr lang="en-US" sz="2000" b="1" dirty="0" smtClean="0">
                <a:solidFill>
                  <a:srgbClr val="C00000"/>
                </a:solidFill>
                <a:latin typeface="+mn-lt"/>
              </a:rPr>
              <a:t>): </a:t>
            </a:r>
          </a:p>
          <a:p>
            <a:pPr algn="ctr"/>
            <a:r>
              <a:rPr lang="en-GB" sz="2000" b="1" dirty="0" smtClean="0">
                <a:solidFill>
                  <a:srgbClr val="C00000"/>
                </a:solidFill>
                <a:latin typeface="+mn-lt"/>
              </a:rPr>
              <a:t>22</a:t>
            </a:r>
            <a:r>
              <a:rPr lang="en-GB" sz="2000" b="1" dirty="0">
                <a:solidFill>
                  <a:srgbClr val="C00000"/>
                </a:solidFill>
                <a:latin typeface="+mn-lt"/>
              </a:rPr>
              <a:t>. 08. – 15. 09. </a:t>
            </a:r>
            <a:r>
              <a:rPr lang="en-GB" sz="2000" b="1" dirty="0" smtClean="0">
                <a:solidFill>
                  <a:srgbClr val="C00000"/>
                </a:solidFill>
                <a:latin typeface="+mn-lt"/>
              </a:rPr>
              <a:t>2009</a:t>
            </a:r>
            <a:endParaRPr lang="en-GB" sz="20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3" name="Rechteck 32"/>
          <p:cNvSpPr/>
          <p:nvPr/>
        </p:nvSpPr>
        <p:spPr>
          <a:xfrm>
            <a:off x="4932040" y="5373216"/>
            <a:ext cx="3314491" cy="707886"/>
          </a:xfrm>
          <a:prstGeom prst="rect">
            <a:avLst/>
          </a:prstGeom>
          <a:solidFill>
            <a:srgbClr val="FDEADA"/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tabLst>
                <a:tab pos="174625" algn="l"/>
              </a:tabLst>
              <a:defRPr/>
            </a:pPr>
            <a:r>
              <a:rPr lang="en-US" sz="2000" b="1" kern="0" dirty="0" smtClean="0">
                <a:solidFill>
                  <a:prstClr val="black"/>
                </a:solidFill>
                <a:latin typeface="Calibri"/>
              </a:rPr>
              <a:t>Strong influence </a:t>
            </a:r>
            <a:r>
              <a:rPr lang="en-US" sz="2000" b="1" kern="0" dirty="0" smtClean="0">
                <a:solidFill>
                  <a:prstClr val="black"/>
                </a:solidFill>
                <a:latin typeface="Calibri"/>
              </a:rPr>
              <a:t>on </a:t>
            </a:r>
            <a:r>
              <a:rPr lang="en-US" sz="2000" b="1" kern="0" dirty="0" smtClean="0">
                <a:solidFill>
                  <a:prstClr val="black"/>
                </a:solidFill>
                <a:latin typeface="Calibri"/>
              </a:rPr>
              <a:t>clouds and precipitation.</a:t>
            </a:r>
            <a:endParaRPr lang="en-US" sz="2000" b="1" kern="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4" name="Grafik 3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" t="27990" r="49034" b="23038"/>
          <a:stretch/>
        </p:blipFill>
        <p:spPr>
          <a:xfrm>
            <a:off x="4860032" y="1268760"/>
            <a:ext cx="3386499" cy="1893154"/>
          </a:xfrm>
          <a:prstGeom prst="rect">
            <a:avLst/>
          </a:prstGeom>
        </p:spPr>
      </p:pic>
      <p:pic>
        <p:nvPicPr>
          <p:cNvPr id="35" name="Grafik 3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64" t="76953" r="26473" b="12994"/>
          <a:stretch/>
        </p:blipFill>
        <p:spPr>
          <a:xfrm rot="16200000">
            <a:off x="6635509" y="3031109"/>
            <a:ext cx="4019320" cy="494621"/>
          </a:xfrm>
          <a:prstGeom prst="rect">
            <a:avLst/>
          </a:prstGeom>
        </p:spPr>
      </p:pic>
      <p:cxnSp>
        <p:nvCxnSpPr>
          <p:cNvPr id="38" name="Gerade Verbindung 37"/>
          <p:cNvCxnSpPr/>
          <p:nvPr/>
        </p:nvCxnSpPr>
        <p:spPr>
          <a:xfrm>
            <a:off x="4688584" y="86516"/>
            <a:ext cx="0" cy="61507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515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1" grpId="0" animBg="1"/>
      <p:bldP spid="3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5" t="16666" r="10625" b="10667"/>
          <a:stretch/>
        </p:blipFill>
        <p:spPr>
          <a:xfrm>
            <a:off x="467544" y="1052736"/>
            <a:ext cx="7612380" cy="498348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5" t="16666" r="10625" b="10667"/>
          <a:stretch/>
        </p:blipFill>
        <p:spPr>
          <a:xfrm>
            <a:off x="463216" y="1054315"/>
            <a:ext cx="7612380" cy="498348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5" t="16666" r="10625" b="10667"/>
          <a:stretch/>
        </p:blipFill>
        <p:spPr>
          <a:xfrm>
            <a:off x="466746" y="1052736"/>
            <a:ext cx="7612380" cy="498348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5" t="16666" r="10625" b="10667"/>
          <a:stretch/>
        </p:blipFill>
        <p:spPr>
          <a:xfrm>
            <a:off x="467544" y="1052736"/>
            <a:ext cx="7612380" cy="498348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5" t="16666" r="10625" b="10667"/>
          <a:stretch/>
        </p:blipFill>
        <p:spPr>
          <a:xfrm>
            <a:off x="467544" y="1052736"/>
            <a:ext cx="7612380" cy="498348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5" t="16666" r="10625" b="10667"/>
          <a:stretch/>
        </p:blipFill>
        <p:spPr>
          <a:xfrm>
            <a:off x="467544" y="1052736"/>
            <a:ext cx="7612380" cy="4983480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51520" y="116633"/>
            <a:ext cx="8640960" cy="864096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Calibri"/>
              </a:rPr>
              <a:t>Towards </a:t>
            </a:r>
            <a:r>
              <a:rPr lang="en-US" sz="2800" b="1" dirty="0" smtClean="0">
                <a:solidFill>
                  <a:srgbClr val="C00000"/>
                </a:solidFill>
                <a:latin typeface="Calibri"/>
              </a:rPr>
              <a:t>Seamless Prediction: </a:t>
            </a:r>
            <a:br>
              <a:rPr lang="en-US" sz="2800" b="1" dirty="0" smtClean="0">
                <a:solidFill>
                  <a:srgbClr val="C00000"/>
                </a:solidFill>
                <a:latin typeface="Calibri"/>
              </a:rPr>
            </a:br>
            <a:r>
              <a:rPr lang="en-US" sz="2800" b="1" dirty="0" smtClean="0">
                <a:solidFill>
                  <a:srgbClr val="C00000"/>
                </a:solidFill>
                <a:latin typeface="Calibri"/>
              </a:rPr>
              <a:t>The WRF-NOAH(-MP-HYDRO) Model System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2198334" y="1103167"/>
            <a:ext cx="6945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Grzeschik et al. JTECH 2008,  Schwitalla et al. QJRMS 2011, Schwitalla and Wulfmeyer </a:t>
            </a:r>
            <a:r>
              <a:rPr lang="en-US" sz="1400" b="1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MetZet</a:t>
            </a:r>
            <a:r>
              <a:rPr lang="en-US" sz="14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2013, Kawabata et al. 2014, </a:t>
            </a:r>
            <a:r>
              <a:rPr lang="en-US" sz="1400" b="1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Geisinger</a:t>
            </a:r>
            <a:r>
              <a:rPr lang="en-US" sz="14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et al. EGU AS1.8 2015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497020" y="6110778"/>
            <a:ext cx="5832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Root growth and leaf area dynamics: </a:t>
            </a:r>
            <a:r>
              <a:rPr lang="en-US" sz="14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Gayler et al. EES 2013, WRR 2014</a:t>
            </a:r>
          </a:p>
          <a:p>
            <a:pPr algn="r"/>
            <a:r>
              <a:rPr lang="en-US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Irrigation: </a:t>
            </a:r>
            <a:r>
              <a:rPr lang="en-US" sz="14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Branch et al. HESS 2014</a:t>
            </a: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4" t="51246" r="37590" b="6023"/>
          <a:stretch/>
        </p:blipFill>
        <p:spPr>
          <a:xfrm>
            <a:off x="6300192" y="5271123"/>
            <a:ext cx="2592288" cy="1470253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6543687" y="2517193"/>
            <a:ext cx="23868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CORDEX-Europe for WCRP: </a:t>
            </a:r>
            <a:br>
              <a:rPr lang="en-US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Warrach-Sagi et al. CD 2013, </a:t>
            </a:r>
            <a:br>
              <a:rPr lang="en-US" sz="14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Vautard et al. CD 2013, </a:t>
            </a:r>
            <a:br>
              <a:rPr lang="en-US" sz="14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Kotlarski et al. GMD 2014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97296" y="2785666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Milovac et al. GMD 2015, submitted</a:t>
            </a:r>
          </a:p>
        </p:txBody>
      </p:sp>
      <p:sp>
        <p:nvSpPr>
          <p:cNvPr id="18" name="Freihandform 17"/>
          <p:cNvSpPr/>
          <p:nvPr/>
        </p:nvSpPr>
        <p:spPr>
          <a:xfrm>
            <a:off x="4932040" y="4437120"/>
            <a:ext cx="1508514" cy="1479969"/>
          </a:xfrm>
          <a:custGeom>
            <a:avLst/>
            <a:gdLst>
              <a:gd name="connsiteX0" fmla="*/ 0 w 1266940"/>
              <a:gd name="connsiteY0" fmla="*/ 0 h 1520327"/>
              <a:gd name="connsiteX1" fmla="*/ 374573 w 1266940"/>
              <a:gd name="connsiteY1" fmla="*/ 473725 h 1520327"/>
              <a:gd name="connsiteX2" fmla="*/ 517793 w 1266940"/>
              <a:gd name="connsiteY2" fmla="*/ 1288973 h 1520327"/>
              <a:gd name="connsiteX3" fmla="*/ 1266940 w 1266940"/>
              <a:gd name="connsiteY3" fmla="*/ 1520327 h 152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6940" h="1520327">
                <a:moveTo>
                  <a:pt x="0" y="0"/>
                </a:moveTo>
                <a:cubicBezTo>
                  <a:pt x="144137" y="129448"/>
                  <a:pt x="288274" y="258896"/>
                  <a:pt x="374573" y="473725"/>
                </a:cubicBezTo>
                <a:cubicBezTo>
                  <a:pt x="460872" y="688554"/>
                  <a:pt x="369065" y="1114539"/>
                  <a:pt x="517793" y="1288973"/>
                </a:cubicBezTo>
                <a:cubicBezTo>
                  <a:pt x="666521" y="1463407"/>
                  <a:pt x="966730" y="1491867"/>
                  <a:pt x="1266940" y="1520327"/>
                </a:cubicBezTo>
              </a:path>
            </a:pathLst>
          </a:custGeom>
          <a:noFill/>
          <a:ln w="31750"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92050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0" grpId="0"/>
      <p:bldP spid="19" grpId="0"/>
      <p:bldP spid="11" grpId="0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topo_channel_03grad-001.png"/>
          <p:cNvPicPr>
            <a:picLocks noChangeAspect="1"/>
          </p:cNvPicPr>
          <p:nvPr/>
        </p:nvPicPr>
        <p:blipFill rotWithShape="1">
          <a:blip r:embed="rId3" cstate="print"/>
          <a:srcRect l="28339" t="23321" r="64707" b="19113"/>
          <a:stretch/>
        </p:blipFill>
        <p:spPr>
          <a:xfrm rot="-5400000">
            <a:off x="4335363" y="1194646"/>
            <a:ext cx="491490" cy="5383531"/>
          </a:xfrm>
          <a:prstGeom prst="rect">
            <a:avLst/>
          </a:prstGeom>
        </p:spPr>
      </p:pic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251520" y="188640"/>
            <a:ext cx="8640959" cy="864096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+mn-lt"/>
              </a:rPr>
              <a:t>Convection </a:t>
            </a:r>
            <a:r>
              <a:rPr lang="en-US" sz="2800" b="1" dirty="0">
                <a:solidFill>
                  <a:srgbClr val="C00000"/>
                </a:solidFill>
                <a:latin typeface="+mn-lt"/>
              </a:rPr>
              <a:t>P</a:t>
            </a:r>
            <a:r>
              <a:rPr lang="en-US" sz="2800" b="1" dirty="0" smtClean="0">
                <a:solidFill>
                  <a:srgbClr val="C00000"/>
                </a:solidFill>
                <a:latin typeface="+mn-lt"/>
              </a:rPr>
              <a:t>ermitting Channel Simulation Using WRF-NOAH (20-65</a:t>
            </a:r>
            <a:r>
              <a:rPr lang="en-US" sz="2800" b="1" dirty="0">
                <a:solidFill>
                  <a:srgbClr val="C00000"/>
                </a:solidFill>
                <a:latin typeface="+mn-lt"/>
                <a:sym typeface="Symbol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latin typeface="+mn-lt"/>
                <a:sym typeface="Symbol"/>
              </a:rPr>
              <a:t>N) From July – August 2013</a:t>
            </a:r>
            <a:endParaRPr lang="en-US" sz="28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4" name="Grafik 3" descr="topo_channel_03grad-001.png"/>
          <p:cNvPicPr>
            <a:picLocks noChangeAspect="1"/>
          </p:cNvPicPr>
          <p:nvPr/>
        </p:nvPicPr>
        <p:blipFill rotWithShape="1">
          <a:blip r:embed="rId3" cstate="print"/>
          <a:srcRect l="39536" t="2751" r="24793" b="4850"/>
          <a:stretch/>
        </p:blipFill>
        <p:spPr>
          <a:xfrm rot="-5400000">
            <a:off x="3311479" y="-1863207"/>
            <a:ext cx="2521041" cy="864096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79512" y="4088089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+mn-lt"/>
              </a:rPr>
              <a:t>Exp. setup</a:t>
            </a:r>
            <a:r>
              <a:rPr lang="en-US" sz="2000" b="1" dirty="0" smtClean="0"/>
              <a:t>:</a:t>
            </a:r>
            <a:endParaRPr lang="en-US" sz="2000" b="1" dirty="0"/>
          </a:p>
        </p:txBody>
      </p:sp>
      <p:sp>
        <p:nvSpPr>
          <p:cNvPr id="7" name="Textfeld 6"/>
          <p:cNvSpPr txBox="1"/>
          <p:nvPr/>
        </p:nvSpPr>
        <p:spPr>
          <a:xfrm>
            <a:off x="1763688" y="4150757"/>
            <a:ext cx="70202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itchFamily="34" charset="0"/>
              <a:buChar char="•"/>
            </a:pPr>
            <a:r>
              <a:rPr lang="en-US" sz="2000" b="1" dirty="0" smtClean="0">
                <a:latin typeface="+mn-lt"/>
              </a:rPr>
              <a:t>Convection-permitting resolution of 0.03°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sz="2000" b="1" dirty="0" smtClean="0">
                <a:latin typeface="+mn-lt"/>
              </a:rPr>
              <a:t>12000*1500*57 </a:t>
            </a:r>
            <a:r>
              <a:rPr lang="en-US" sz="2000" b="1" dirty="0">
                <a:latin typeface="+mn-lt"/>
                <a:sym typeface="Symbol"/>
              </a:rPr>
              <a:t></a:t>
            </a:r>
            <a:r>
              <a:rPr lang="en-US" sz="2000" b="1" dirty="0" smtClean="0">
                <a:latin typeface="+mn-lt"/>
              </a:rPr>
              <a:t> 10</a:t>
            </a:r>
            <a:r>
              <a:rPr lang="en-US" sz="2000" b="1" baseline="30000" dirty="0" smtClean="0">
                <a:latin typeface="+mn-lt"/>
              </a:rPr>
              <a:t>9</a:t>
            </a:r>
            <a:r>
              <a:rPr lang="en-US" sz="2000" b="1" dirty="0" smtClean="0">
                <a:latin typeface="+mn-lt"/>
              </a:rPr>
              <a:t> grid </a:t>
            </a:r>
            <a:r>
              <a:rPr lang="en-US" sz="2000" b="1" dirty="0" smtClean="0">
                <a:latin typeface="+mn-lt"/>
              </a:rPr>
              <a:t>cells up to model top at 10 hPa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sz="2000" b="1" dirty="0" smtClean="0">
                <a:latin typeface="+mn-lt"/>
              </a:rPr>
              <a:t>15 levels up to 1500 m AGL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sz="2000" b="1" dirty="0">
                <a:latin typeface="+mn-lt"/>
              </a:rPr>
              <a:t>1-km WHSD soil </a:t>
            </a:r>
            <a:r>
              <a:rPr lang="en-US" sz="2000" b="1" dirty="0" smtClean="0">
                <a:latin typeface="+mn-lt"/>
              </a:rPr>
              <a:t>texture, IGBP MODIS land cover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sz="2000" b="1" dirty="0">
                <a:latin typeface="+mn-lt"/>
              </a:rPr>
              <a:t>R</a:t>
            </a:r>
            <a:r>
              <a:rPr lang="en-US" sz="2000" b="1" dirty="0" smtClean="0">
                <a:latin typeface="+mn-lt"/>
              </a:rPr>
              <a:t>RTMG radiation, YSU PBL, Morrison 2-moment microphysics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sz="2000" b="1" dirty="0" smtClean="0">
                <a:latin typeface="+mn-lt"/>
              </a:rPr>
              <a:t>Forcing </a:t>
            </a:r>
            <a:r>
              <a:rPr lang="en-US" sz="2000" b="1" dirty="0">
                <a:latin typeface="+mn-lt"/>
              </a:rPr>
              <a:t>data from ECMWF </a:t>
            </a:r>
            <a:r>
              <a:rPr lang="en-US" sz="2000" b="1" dirty="0" smtClean="0">
                <a:latin typeface="+mn-lt"/>
              </a:rPr>
              <a:t>analysis all 6 h</a:t>
            </a:r>
            <a:endParaRPr lang="en-US" sz="2000" b="1" dirty="0">
              <a:latin typeface="+mn-lt"/>
            </a:endParaRPr>
          </a:p>
          <a:p>
            <a:pPr marL="176213" indent="-176213">
              <a:buFont typeface="Arial" pitchFamily="34" charset="0"/>
              <a:buChar char="•"/>
            </a:pPr>
            <a:r>
              <a:rPr lang="en-US" sz="2000" b="1" dirty="0" smtClean="0">
                <a:latin typeface="+mn-lt"/>
              </a:rPr>
              <a:t>SST data from OSTIA project @ 6 </a:t>
            </a:r>
            <a:r>
              <a:rPr lang="en-US" sz="2000" b="1" dirty="0" smtClean="0">
                <a:latin typeface="+mn-lt"/>
              </a:rPr>
              <a:t>km</a:t>
            </a:r>
            <a:endParaRPr lang="en-US" sz="2000" b="1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6283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251520" y="188640"/>
            <a:ext cx="8640959" cy="576064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+mn-lt"/>
              </a:rPr>
              <a:t>New Design</a:t>
            </a:r>
            <a:endParaRPr lang="en-US" sz="32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79512" y="4088089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+mn-lt"/>
              </a:rPr>
              <a:t>Exp. setup</a:t>
            </a:r>
            <a:r>
              <a:rPr lang="en-US" sz="2000" b="1" dirty="0" smtClean="0"/>
              <a:t>:</a:t>
            </a:r>
            <a:endParaRPr lang="en-US" sz="2000" b="1" dirty="0"/>
          </a:p>
        </p:txBody>
      </p:sp>
      <p:sp>
        <p:nvSpPr>
          <p:cNvPr id="7" name="Textfeld 6"/>
          <p:cNvSpPr txBox="1"/>
          <p:nvPr/>
        </p:nvSpPr>
        <p:spPr>
          <a:xfrm>
            <a:off x="1763688" y="4150757"/>
            <a:ext cx="70202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itchFamily="34" charset="0"/>
              <a:buChar char="•"/>
            </a:pPr>
            <a:r>
              <a:rPr lang="en-US" sz="2000" b="1" dirty="0" smtClean="0">
                <a:latin typeface="+mn-lt"/>
              </a:rPr>
              <a:t>Convection-permitting resolution of 0.03°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sz="2000" b="1" dirty="0">
                <a:latin typeface="+mn-lt"/>
              </a:rPr>
              <a:t>12000*3000*57 </a:t>
            </a:r>
            <a:r>
              <a:rPr lang="en-US" sz="2000" b="1" dirty="0" smtClean="0">
                <a:latin typeface="+mn-lt"/>
                <a:sym typeface="Symbol"/>
              </a:rPr>
              <a:t> 2</a:t>
            </a:r>
            <a:r>
              <a:rPr lang="en-US" sz="2000" b="1" dirty="0" smtClean="0">
                <a:latin typeface="+mn-lt"/>
              </a:rPr>
              <a:t>10</a:t>
            </a:r>
            <a:r>
              <a:rPr lang="en-US" sz="2000" b="1" baseline="30000" dirty="0" smtClean="0">
                <a:latin typeface="+mn-lt"/>
              </a:rPr>
              <a:t>9</a:t>
            </a:r>
            <a:r>
              <a:rPr lang="en-US" sz="2000" b="1" dirty="0" smtClean="0">
                <a:latin typeface="+mn-lt"/>
              </a:rPr>
              <a:t> </a:t>
            </a:r>
            <a:r>
              <a:rPr lang="en-US" sz="2000" b="1" dirty="0">
                <a:latin typeface="+mn-lt"/>
              </a:rPr>
              <a:t>grid </a:t>
            </a:r>
            <a:r>
              <a:rPr lang="en-US" sz="2000" b="1" dirty="0" smtClean="0">
                <a:latin typeface="+mn-lt"/>
              </a:rPr>
              <a:t>cells up to model top at 10 hPa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sz="2000" b="1" dirty="0" smtClean="0">
                <a:latin typeface="+mn-lt"/>
              </a:rPr>
              <a:t>15 levels up to 1500 m AGL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sz="2000" b="1" dirty="0">
                <a:latin typeface="+mn-lt"/>
              </a:rPr>
              <a:t>1-km WHSD soil </a:t>
            </a:r>
            <a:r>
              <a:rPr lang="en-US" sz="2000" b="1" dirty="0" smtClean="0">
                <a:latin typeface="+mn-lt"/>
              </a:rPr>
              <a:t>texture, IGBP MODIS land cover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sz="2000" b="1" dirty="0">
                <a:latin typeface="+mn-lt"/>
              </a:rPr>
              <a:t>R</a:t>
            </a:r>
            <a:r>
              <a:rPr lang="en-US" sz="2000" b="1" dirty="0" smtClean="0">
                <a:latin typeface="+mn-lt"/>
              </a:rPr>
              <a:t>RTMG radiation, YSU PBL, Morrison 2-moment microphysics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sz="2000" b="1" dirty="0" smtClean="0">
                <a:latin typeface="+mn-lt"/>
              </a:rPr>
              <a:t>Forcing </a:t>
            </a:r>
            <a:r>
              <a:rPr lang="en-US" sz="2000" b="1" dirty="0">
                <a:latin typeface="+mn-lt"/>
              </a:rPr>
              <a:t>data from ECMWF </a:t>
            </a:r>
            <a:r>
              <a:rPr lang="en-US" sz="2000" b="1" dirty="0" smtClean="0">
                <a:latin typeface="+mn-lt"/>
              </a:rPr>
              <a:t>analysis all 6 h</a:t>
            </a:r>
            <a:endParaRPr lang="en-US" sz="2000" b="1" dirty="0">
              <a:latin typeface="+mn-lt"/>
            </a:endParaRPr>
          </a:p>
          <a:p>
            <a:pPr marL="176213" indent="-176213">
              <a:buFont typeface="Arial" pitchFamily="34" charset="0"/>
              <a:buChar char="•"/>
            </a:pPr>
            <a:r>
              <a:rPr lang="en-US" sz="2000" b="1" dirty="0" smtClean="0">
                <a:latin typeface="+mn-lt"/>
              </a:rPr>
              <a:t>SST data from OSTIA project @ 6 km</a:t>
            </a:r>
            <a:endParaRPr lang="en-US" sz="2000" b="1" dirty="0" smtClean="0">
              <a:solidFill>
                <a:srgbClr val="FF0000"/>
              </a:solidFill>
              <a:latin typeface="+mn-lt"/>
            </a:endParaRPr>
          </a:p>
          <a:p>
            <a:pPr marL="176213" indent="-176213"/>
            <a:endParaRPr lang="en-US" sz="2000" b="1" dirty="0" smtClean="0">
              <a:latin typeface="+mn-lt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75119" y="-1782335"/>
            <a:ext cx="3149983" cy="859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82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feil nach unten 39"/>
          <p:cNvSpPr/>
          <p:nvPr/>
        </p:nvSpPr>
        <p:spPr>
          <a:xfrm rot="1396329">
            <a:off x="6896492" y="1641380"/>
            <a:ext cx="288032" cy="3129627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hteck 40"/>
          <p:cNvSpPr/>
          <p:nvPr/>
        </p:nvSpPr>
        <p:spPr>
          <a:xfrm>
            <a:off x="1321808" y="2153217"/>
            <a:ext cx="2736304" cy="1079423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i="1" u="sng">
              <a:solidFill>
                <a:srgbClr val="FF0000"/>
              </a:solidFill>
            </a:endParaRPr>
          </a:p>
        </p:txBody>
      </p:sp>
      <p:sp>
        <p:nvSpPr>
          <p:cNvPr id="80" name="Rechteck 79"/>
          <p:cNvSpPr/>
          <p:nvPr/>
        </p:nvSpPr>
        <p:spPr>
          <a:xfrm>
            <a:off x="1259632" y="2064032"/>
            <a:ext cx="2736304" cy="1079423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i="1" u="sng">
              <a:solidFill>
                <a:srgbClr val="FF0000"/>
              </a:solidFill>
            </a:endParaRPr>
          </a:p>
        </p:txBody>
      </p:sp>
      <p:sp>
        <p:nvSpPr>
          <p:cNvPr id="81" name="Rectangle 5"/>
          <p:cNvSpPr>
            <a:spLocks noChangeArrowheads="1"/>
          </p:cNvSpPr>
          <p:nvPr/>
        </p:nvSpPr>
        <p:spPr bwMode="auto">
          <a:xfrm>
            <a:off x="251520" y="188640"/>
            <a:ext cx="8640960" cy="576064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sz="2800" b="1" dirty="0" smtClean="0">
                <a:solidFill>
                  <a:srgbClr val="C00000"/>
                </a:solidFill>
                <a:latin typeface="+mn-lt"/>
                <a:cs typeface="Arial" pitchFamily="34" charset="0"/>
              </a:rPr>
              <a:t>IPM </a:t>
            </a:r>
            <a:r>
              <a:rPr lang="de-DE" sz="2800" b="1" dirty="0" smtClean="0">
                <a:solidFill>
                  <a:srgbClr val="C00000"/>
                </a:solidFill>
                <a:latin typeface="+mn-lt"/>
                <a:cs typeface="Arial" pitchFamily="34" charset="0"/>
              </a:rPr>
              <a:t>Integrated Forecast System </a:t>
            </a:r>
            <a:r>
              <a:rPr lang="de-DE" sz="2800" b="1" dirty="0" err="1" smtClean="0">
                <a:solidFill>
                  <a:srgbClr val="C00000"/>
                </a:solidFill>
                <a:latin typeface="+mn-lt"/>
                <a:cs typeface="Arial" pitchFamily="34" charset="0"/>
              </a:rPr>
              <a:t>for</a:t>
            </a:r>
            <a:r>
              <a:rPr lang="de-DE" sz="2800" b="1" dirty="0" smtClean="0">
                <a:solidFill>
                  <a:srgbClr val="C00000"/>
                </a:solidFill>
                <a:latin typeface="+mn-lt"/>
                <a:cs typeface="Arial" pitchFamily="34" charset="0"/>
              </a:rPr>
              <a:t> QPE </a:t>
            </a:r>
            <a:r>
              <a:rPr lang="de-DE" sz="2800" b="1" dirty="0" err="1" smtClean="0">
                <a:solidFill>
                  <a:srgbClr val="C00000"/>
                </a:solidFill>
                <a:latin typeface="+mn-lt"/>
                <a:cs typeface="Arial" pitchFamily="34" charset="0"/>
              </a:rPr>
              <a:t>and</a:t>
            </a:r>
            <a:r>
              <a:rPr lang="de-DE" sz="2800" b="1" dirty="0" smtClean="0">
                <a:solidFill>
                  <a:srgbClr val="C00000"/>
                </a:solidFill>
                <a:latin typeface="+mn-lt"/>
                <a:cs typeface="Arial" pitchFamily="34" charset="0"/>
              </a:rPr>
              <a:t> QPF</a:t>
            </a:r>
            <a:endParaRPr lang="de-DE" sz="2800" b="1" dirty="0">
              <a:solidFill>
                <a:srgbClr val="C00000"/>
              </a:solidFill>
              <a:latin typeface="+mn-lt"/>
              <a:cs typeface="Arial" pitchFamily="34" charset="0"/>
            </a:endParaRPr>
          </a:p>
        </p:txBody>
      </p:sp>
      <p:sp>
        <p:nvSpPr>
          <p:cNvPr id="82" name="Rechteck 81"/>
          <p:cNvSpPr/>
          <p:nvPr/>
        </p:nvSpPr>
        <p:spPr>
          <a:xfrm>
            <a:off x="1187625" y="1989537"/>
            <a:ext cx="2736304" cy="1079423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i="1" u="sng">
              <a:solidFill>
                <a:srgbClr val="FF0000"/>
              </a:solidFill>
            </a:endParaRPr>
          </a:p>
        </p:txBody>
      </p:sp>
      <p:sp>
        <p:nvSpPr>
          <p:cNvPr id="83" name="Rechteck 82"/>
          <p:cNvSpPr/>
          <p:nvPr/>
        </p:nvSpPr>
        <p:spPr>
          <a:xfrm>
            <a:off x="1331640" y="3822190"/>
            <a:ext cx="2736304" cy="77413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i="1" u="sng">
              <a:solidFill>
                <a:srgbClr val="FF0000"/>
              </a:solidFill>
            </a:endParaRPr>
          </a:p>
        </p:txBody>
      </p:sp>
      <p:sp>
        <p:nvSpPr>
          <p:cNvPr id="84" name="Rechteck 83"/>
          <p:cNvSpPr/>
          <p:nvPr/>
        </p:nvSpPr>
        <p:spPr>
          <a:xfrm>
            <a:off x="1259632" y="3750178"/>
            <a:ext cx="2736304" cy="77413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i="1" u="sng">
              <a:solidFill>
                <a:srgbClr val="FF0000"/>
              </a:solidFill>
            </a:endParaRPr>
          </a:p>
        </p:txBody>
      </p:sp>
      <p:sp>
        <p:nvSpPr>
          <p:cNvPr id="85" name="Rechteck 84"/>
          <p:cNvSpPr/>
          <p:nvPr/>
        </p:nvSpPr>
        <p:spPr>
          <a:xfrm>
            <a:off x="1184386" y="3668802"/>
            <a:ext cx="2736304" cy="77413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i="1" u="sng">
              <a:solidFill>
                <a:srgbClr val="FF0000"/>
              </a:solidFill>
            </a:endParaRPr>
          </a:p>
        </p:txBody>
      </p:sp>
      <p:sp>
        <p:nvSpPr>
          <p:cNvPr id="86" name="Rechteck 85"/>
          <p:cNvSpPr/>
          <p:nvPr/>
        </p:nvSpPr>
        <p:spPr>
          <a:xfrm>
            <a:off x="4953893" y="2133578"/>
            <a:ext cx="1994371" cy="7913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mtClean="0">
                <a:solidFill>
                  <a:schemeClr val="tx1"/>
                </a:solidFill>
              </a:rPr>
              <a:t>Forward Operators</a:t>
            </a:r>
            <a:endParaRPr lang="en-US" sz="1600" b="1">
              <a:solidFill>
                <a:schemeClr val="tx1"/>
              </a:solidFill>
            </a:endParaRPr>
          </a:p>
        </p:txBody>
      </p:sp>
      <p:sp>
        <p:nvSpPr>
          <p:cNvPr id="87" name="Rechteck 86"/>
          <p:cNvSpPr/>
          <p:nvPr/>
        </p:nvSpPr>
        <p:spPr>
          <a:xfrm>
            <a:off x="4882178" y="2070535"/>
            <a:ext cx="1994371" cy="7913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mtClean="0">
                <a:solidFill>
                  <a:schemeClr val="tx1"/>
                </a:solidFill>
              </a:rPr>
              <a:t>Forward Operators</a:t>
            </a:r>
            <a:endParaRPr lang="en-US" sz="1600" b="1">
              <a:solidFill>
                <a:schemeClr val="tx1"/>
              </a:solidFill>
            </a:endParaRPr>
          </a:p>
        </p:txBody>
      </p:sp>
      <p:sp>
        <p:nvSpPr>
          <p:cNvPr id="88" name="Nach links gekrümmter Pfeil 87"/>
          <p:cNvSpPr/>
          <p:nvPr/>
        </p:nvSpPr>
        <p:spPr>
          <a:xfrm flipH="1" flipV="1">
            <a:off x="328678" y="908720"/>
            <a:ext cx="792088" cy="4464496"/>
          </a:xfrm>
          <a:prstGeom prst="curvedLeftArrow">
            <a:avLst>
              <a:gd name="adj1" fmla="val 29600"/>
              <a:gd name="adj2" fmla="val 70238"/>
              <a:gd name="adj3" fmla="val 25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9" name="Rechteck 88"/>
          <p:cNvSpPr/>
          <p:nvPr/>
        </p:nvSpPr>
        <p:spPr>
          <a:xfrm>
            <a:off x="1120765" y="872492"/>
            <a:ext cx="2736303" cy="648072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mtClean="0">
                <a:solidFill>
                  <a:schemeClr val="tx1"/>
                </a:solidFill>
              </a:rPr>
              <a:t>Boundaries (deterministic or ensemble prediction system)</a:t>
            </a:r>
            <a:endParaRPr lang="en-US" sz="1600" b="1">
              <a:solidFill>
                <a:schemeClr val="tx1"/>
              </a:solidFill>
            </a:endParaRPr>
          </a:p>
        </p:txBody>
      </p:sp>
      <p:sp>
        <p:nvSpPr>
          <p:cNvPr id="90" name="Rechteck 89"/>
          <p:cNvSpPr/>
          <p:nvPr/>
        </p:nvSpPr>
        <p:spPr>
          <a:xfrm>
            <a:off x="1120766" y="3587426"/>
            <a:ext cx="2736304" cy="77413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VAR or </a:t>
            </a:r>
            <a:r>
              <a:rPr lang="en-US" sz="1600" b="1" dirty="0" err="1" smtClean="0">
                <a:solidFill>
                  <a:schemeClr val="tx1"/>
                </a:solidFill>
              </a:rPr>
              <a:t>EnKF</a:t>
            </a:r>
            <a:r>
              <a:rPr lang="en-US" sz="1600" b="1" dirty="0" smtClean="0">
                <a:solidFill>
                  <a:schemeClr val="tx1"/>
                </a:solidFill>
              </a:rPr>
              <a:t> providing state vector </a:t>
            </a:r>
            <a:r>
              <a:rPr lang="en-US" sz="1600" b="1" i="1" u="sng" dirty="0" err="1" smtClean="0">
                <a:solidFill>
                  <a:srgbClr val="FF0000"/>
                </a:solidFill>
              </a:rPr>
              <a:t>X</a:t>
            </a:r>
            <a:r>
              <a:rPr lang="en-US" sz="1600" b="1" i="1" baseline="30000" dirty="0" err="1" smtClean="0">
                <a:solidFill>
                  <a:srgbClr val="FF0000"/>
                </a:solidFill>
              </a:rPr>
              <a:t>a</a:t>
            </a:r>
            <a:r>
              <a:rPr lang="en-US" sz="1600" b="1" dirty="0" smtClean="0">
                <a:solidFill>
                  <a:schemeClr val="tx1"/>
                </a:solidFill>
              </a:rPr>
              <a:t> and analysis error covariance </a:t>
            </a:r>
            <a:r>
              <a:rPr lang="en-US" sz="1600" b="1" i="1" u="sng" dirty="0" smtClean="0">
                <a:solidFill>
                  <a:srgbClr val="FF0000"/>
                </a:solidFill>
              </a:rPr>
              <a:t>A</a:t>
            </a:r>
            <a:endParaRPr lang="en-US" sz="1600" b="1" i="1" u="sng" dirty="0">
              <a:solidFill>
                <a:srgbClr val="FF0000"/>
              </a:solidFill>
            </a:endParaRPr>
          </a:p>
        </p:txBody>
      </p:sp>
      <p:sp>
        <p:nvSpPr>
          <p:cNvPr id="91" name="Rechteck 90"/>
          <p:cNvSpPr/>
          <p:nvPr/>
        </p:nvSpPr>
        <p:spPr>
          <a:xfrm>
            <a:off x="1313884" y="5055002"/>
            <a:ext cx="2736304" cy="648072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solidFill>
                <a:schemeClr val="tx1"/>
              </a:solidFill>
            </a:endParaRPr>
          </a:p>
        </p:txBody>
      </p:sp>
      <p:sp>
        <p:nvSpPr>
          <p:cNvPr id="92" name="Rechteck 91"/>
          <p:cNvSpPr/>
          <p:nvPr/>
        </p:nvSpPr>
        <p:spPr>
          <a:xfrm>
            <a:off x="1250472" y="4991872"/>
            <a:ext cx="2736304" cy="648072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mtClean="0">
                <a:solidFill>
                  <a:schemeClr val="tx1"/>
                </a:solidFill>
              </a:rPr>
              <a:t>WRF-Var</a:t>
            </a:r>
            <a:endParaRPr lang="en-US" sz="1600" b="1">
              <a:solidFill>
                <a:schemeClr val="tx1"/>
              </a:solidFill>
            </a:endParaRPr>
          </a:p>
        </p:txBody>
      </p:sp>
      <p:sp>
        <p:nvSpPr>
          <p:cNvPr id="93" name="Rechteck 92"/>
          <p:cNvSpPr/>
          <p:nvPr/>
        </p:nvSpPr>
        <p:spPr>
          <a:xfrm>
            <a:off x="1188608" y="4929232"/>
            <a:ext cx="2736304" cy="648072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mtClean="0">
                <a:solidFill>
                  <a:schemeClr val="tx1"/>
                </a:solidFill>
              </a:rPr>
              <a:t>WRF-Var</a:t>
            </a:r>
            <a:endParaRPr lang="en-US" sz="1600" b="1">
              <a:solidFill>
                <a:schemeClr val="tx1"/>
              </a:solidFill>
            </a:endParaRPr>
          </a:p>
        </p:txBody>
      </p:sp>
      <p:sp>
        <p:nvSpPr>
          <p:cNvPr id="94" name="Rechteck 93"/>
          <p:cNvSpPr/>
          <p:nvPr/>
        </p:nvSpPr>
        <p:spPr>
          <a:xfrm>
            <a:off x="1123232" y="4865612"/>
            <a:ext cx="2736304" cy="648072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Forecast or reanalysis ensemble, </a:t>
            </a:r>
            <a:r>
              <a:rPr lang="en-US" sz="1600" b="1" dirty="0" smtClean="0">
                <a:solidFill>
                  <a:srgbClr val="0070C0"/>
                </a:solidFill>
              </a:rPr>
              <a:t>update of </a:t>
            </a:r>
            <a:r>
              <a:rPr lang="en-US" sz="1600" b="1" i="1" dirty="0" smtClean="0">
                <a:solidFill>
                  <a:srgbClr val="0070C0"/>
                </a:solidFill>
              </a:rPr>
              <a:t>B</a:t>
            </a:r>
            <a:endParaRPr lang="en-US" sz="1600" b="1" i="1" dirty="0">
              <a:solidFill>
                <a:srgbClr val="0070C0"/>
              </a:solidFill>
            </a:endParaRPr>
          </a:p>
        </p:txBody>
      </p:sp>
      <p:sp>
        <p:nvSpPr>
          <p:cNvPr id="95" name="Pfeil nach unten 94"/>
          <p:cNvSpPr/>
          <p:nvPr/>
        </p:nvSpPr>
        <p:spPr>
          <a:xfrm>
            <a:off x="2344902" y="3231245"/>
            <a:ext cx="288032" cy="341771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Pfeil nach unten 95"/>
          <p:cNvSpPr/>
          <p:nvPr/>
        </p:nvSpPr>
        <p:spPr>
          <a:xfrm>
            <a:off x="2354764" y="4613092"/>
            <a:ext cx="288032" cy="252520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Pfeil nach unten 96"/>
          <p:cNvSpPr/>
          <p:nvPr/>
        </p:nvSpPr>
        <p:spPr>
          <a:xfrm rot="5400000">
            <a:off x="4095070" y="3753036"/>
            <a:ext cx="288032" cy="360040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Pfeil nach unten 97"/>
          <p:cNvSpPr/>
          <p:nvPr/>
        </p:nvSpPr>
        <p:spPr>
          <a:xfrm rot="2644135">
            <a:off x="4231530" y="2723713"/>
            <a:ext cx="288032" cy="1068465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hteck 98"/>
          <p:cNvSpPr/>
          <p:nvPr/>
        </p:nvSpPr>
        <p:spPr>
          <a:xfrm>
            <a:off x="4821669" y="2007492"/>
            <a:ext cx="1994371" cy="7913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mtClean="0">
                <a:solidFill>
                  <a:schemeClr val="tx1"/>
                </a:solidFill>
              </a:rPr>
              <a:t>Forward Operators</a:t>
            </a:r>
            <a:endParaRPr lang="en-US" sz="1600" b="1">
              <a:solidFill>
                <a:schemeClr val="tx1"/>
              </a:solidFill>
            </a:endParaRPr>
          </a:p>
        </p:txBody>
      </p:sp>
      <p:sp>
        <p:nvSpPr>
          <p:cNvPr id="100" name="Rechteck 99"/>
          <p:cNvSpPr/>
          <p:nvPr/>
        </p:nvSpPr>
        <p:spPr>
          <a:xfrm>
            <a:off x="4756678" y="1944449"/>
            <a:ext cx="1994371" cy="7913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mtClean="0">
                <a:solidFill>
                  <a:schemeClr val="tx1"/>
                </a:solidFill>
              </a:rPr>
              <a:t>Model observation forward operators </a:t>
            </a:r>
            <a:r>
              <a:rPr lang="en-US" sz="1600" b="1" i="1" smtClean="0">
                <a:solidFill>
                  <a:srgbClr val="FF0000"/>
                </a:solidFill>
              </a:rPr>
              <a:t>H(</a:t>
            </a:r>
            <a:r>
              <a:rPr lang="en-US" sz="1600" b="1" i="1" u="sng" smtClean="0">
                <a:solidFill>
                  <a:srgbClr val="FF0000"/>
                </a:solidFill>
              </a:rPr>
              <a:t>X</a:t>
            </a:r>
            <a:r>
              <a:rPr lang="en-US" sz="1600" b="1" i="1" smtClean="0">
                <a:solidFill>
                  <a:srgbClr val="FF0000"/>
                </a:solidFill>
              </a:rPr>
              <a:t>)</a:t>
            </a:r>
            <a:endParaRPr lang="en-US" sz="1600" b="1" i="1" u="sng">
              <a:solidFill>
                <a:srgbClr val="FF0000"/>
              </a:solidFill>
            </a:endParaRPr>
          </a:p>
        </p:txBody>
      </p:sp>
      <p:sp>
        <p:nvSpPr>
          <p:cNvPr id="101" name="Rechteck 100"/>
          <p:cNvSpPr/>
          <p:nvPr/>
        </p:nvSpPr>
        <p:spPr>
          <a:xfrm>
            <a:off x="1119781" y="1908161"/>
            <a:ext cx="2736305" cy="1088791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Convection permitting WRF-NOAH-MP model simulations of </a:t>
            </a:r>
            <a:r>
              <a:rPr lang="en-US" sz="1600" b="1" i="1" u="sng" dirty="0" err="1" smtClean="0">
                <a:solidFill>
                  <a:srgbClr val="FF0000"/>
                </a:solidFill>
              </a:rPr>
              <a:t>X</a:t>
            </a:r>
            <a:r>
              <a:rPr lang="en-US" sz="1600" b="1" i="1" baseline="30000" dirty="0" err="1" smtClean="0">
                <a:solidFill>
                  <a:srgbClr val="FF0000"/>
                </a:solidFill>
              </a:rPr>
              <a:t>b</a:t>
            </a:r>
            <a:r>
              <a:rPr lang="en-US" sz="1600" b="1" dirty="0" smtClean="0">
                <a:solidFill>
                  <a:schemeClr val="tx1"/>
                </a:solidFill>
              </a:rPr>
              <a:t> with error covariance </a:t>
            </a:r>
            <a:r>
              <a:rPr lang="en-US" sz="1600" b="1" i="1" u="sng" dirty="0" smtClean="0">
                <a:solidFill>
                  <a:srgbClr val="FF0000"/>
                </a:solidFill>
              </a:rPr>
              <a:t>B</a:t>
            </a:r>
            <a:endParaRPr lang="en-US" sz="1600" b="1" i="1" u="sng" dirty="0">
              <a:solidFill>
                <a:srgbClr val="FF0000"/>
              </a:solidFill>
            </a:endParaRPr>
          </a:p>
        </p:txBody>
      </p:sp>
      <p:sp>
        <p:nvSpPr>
          <p:cNvPr id="102" name="Pfeil nach unten 101"/>
          <p:cNvSpPr/>
          <p:nvPr/>
        </p:nvSpPr>
        <p:spPr>
          <a:xfrm>
            <a:off x="2343917" y="1556792"/>
            <a:ext cx="288032" cy="361029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hteck 102"/>
          <p:cNvSpPr/>
          <p:nvPr/>
        </p:nvSpPr>
        <p:spPr>
          <a:xfrm>
            <a:off x="4427984" y="3528626"/>
            <a:ext cx="1944216" cy="764470"/>
          </a:xfrm>
          <a:prstGeom prst="rect">
            <a:avLst/>
          </a:prstGeom>
          <a:solidFill>
            <a:srgbClr val="DCE6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Observation vector </a:t>
            </a:r>
            <a:r>
              <a:rPr lang="en-US" sz="1600" b="1" i="1" u="sng" dirty="0" smtClean="0">
                <a:solidFill>
                  <a:srgbClr val="FF0000"/>
                </a:solidFill>
              </a:rPr>
              <a:t>Y</a:t>
            </a:r>
            <a:r>
              <a:rPr lang="en-US" sz="1600" b="1" dirty="0" smtClean="0">
                <a:solidFill>
                  <a:schemeClr val="tx1"/>
                </a:solidFill>
              </a:rPr>
              <a:t> with error covariance </a:t>
            </a:r>
            <a:r>
              <a:rPr lang="en-US" sz="1600" b="1" i="1" dirty="0" smtClean="0">
                <a:solidFill>
                  <a:srgbClr val="FF0000"/>
                </a:solidFill>
              </a:rPr>
              <a:t>R</a:t>
            </a:r>
            <a:endParaRPr lang="en-US" sz="1600" b="1" i="1" u="sng" dirty="0">
              <a:solidFill>
                <a:srgbClr val="FF0000"/>
              </a:solidFill>
            </a:endParaRPr>
          </a:p>
        </p:txBody>
      </p:sp>
      <p:sp>
        <p:nvSpPr>
          <p:cNvPr id="104" name="Pfeil nach unten 103"/>
          <p:cNvSpPr/>
          <p:nvPr/>
        </p:nvSpPr>
        <p:spPr>
          <a:xfrm rot="5400000">
            <a:off x="6367657" y="3774665"/>
            <a:ext cx="288032" cy="297118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hteck 104"/>
          <p:cNvSpPr/>
          <p:nvPr/>
        </p:nvSpPr>
        <p:spPr>
          <a:xfrm>
            <a:off x="6300192" y="859362"/>
            <a:ext cx="2304256" cy="841446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mtClean="0">
                <a:solidFill>
                  <a:schemeClr val="tx1"/>
                </a:solidFill>
              </a:rPr>
              <a:t>Data of meteorological services and </a:t>
            </a:r>
          </a:p>
          <a:p>
            <a:pPr algn="ctr"/>
            <a:r>
              <a:rPr lang="en-US" sz="1600" b="1" smtClean="0">
                <a:solidFill>
                  <a:schemeClr val="tx1"/>
                </a:solidFill>
              </a:rPr>
              <a:t>research institutes</a:t>
            </a:r>
            <a:endParaRPr lang="en-US" sz="1600" b="1">
              <a:solidFill>
                <a:schemeClr val="tx1"/>
              </a:solidFill>
            </a:endParaRPr>
          </a:p>
        </p:txBody>
      </p:sp>
      <p:sp>
        <p:nvSpPr>
          <p:cNvPr id="106" name="Pfeil nach unten 105"/>
          <p:cNvSpPr/>
          <p:nvPr/>
        </p:nvSpPr>
        <p:spPr>
          <a:xfrm rot="5400000">
            <a:off x="4932040" y="-10344"/>
            <a:ext cx="288032" cy="2448272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Pfeil nach unten 106"/>
          <p:cNvSpPr/>
          <p:nvPr/>
        </p:nvSpPr>
        <p:spPr>
          <a:xfrm>
            <a:off x="8028384" y="1733488"/>
            <a:ext cx="288032" cy="1335472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hteck 107"/>
          <p:cNvSpPr/>
          <p:nvPr/>
        </p:nvSpPr>
        <p:spPr>
          <a:xfrm>
            <a:off x="1714626" y="5994034"/>
            <a:ext cx="1613360" cy="491982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mtClean="0">
                <a:solidFill>
                  <a:schemeClr val="tx1"/>
                </a:solidFill>
              </a:rPr>
              <a:t>Verification and Calibration</a:t>
            </a:r>
            <a:endParaRPr lang="en-US" sz="1600" b="1">
              <a:solidFill>
                <a:schemeClr val="tx1"/>
              </a:solidFill>
            </a:endParaRPr>
          </a:p>
        </p:txBody>
      </p:sp>
      <p:sp>
        <p:nvSpPr>
          <p:cNvPr id="109" name="Pfeil nach unten 108"/>
          <p:cNvSpPr/>
          <p:nvPr/>
        </p:nvSpPr>
        <p:spPr>
          <a:xfrm>
            <a:off x="2361020" y="5720830"/>
            <a:ext cx="319316" cy="261130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Pfeil nach unten 109"/>
          <p:cNvSpPr/>
          <p:nvPr/>
        </p:nvSpPr>
        <p:spPr>
          <a:xfrm rot="10800000">
            <a:off x="5213701" y="4302928"/>
            <a:ext cx="360039" cy="379704"/>
          </a:xfrm>
          <a:prstGeom prst="downArrow">
            <a:avLst>
              <a:gd name="adj1" fmla="val 36345"/>
              <a:gd name="adj2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hteck 110"/>
          <p:cNvSpPr/>
          <p:nvPr/>
        </p:nvSpPr>
        <p:spPr>
          <a:xfrm>
            <a:off x="-101835" y="2711822"/>
            <a:ext cx="12448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/>
              <a:t>High frequency</a:t>
            </a:r>
          </a:p>
          <a:p>
            <a:pPr algn="ctr"/>
            <a:r>
              <a:rPr lang="en-US" sz="1600" b="1" dirty="0" smtClean="0"/>
              <a:t>Rapid Update Cycle (RUC)</a:t>
            </a:r>
            <a:endParaRPr lang="en-US" sz="1600" b="1" dirty="0"/>
          </a:p>
        </p:txBody>
      </p:sp>
      <p:sp>
        <p:nvSpPr>
          <p:cNvPr id="112" name="Rechteck 111"/>
          <p:cNvSpPr/>
          <p:nvPr/>
        </p:nvSpPr>
        <p:spPr>
          <a:xfrm>
            <a:off x="4346144" y="4672800"/>
            <a:ext cx="2088232" cy="108676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chemeClr val="tx1"/>
                </a:solidFill>
              </a:rPr>
              <a:t>Soil-land-surface obs.: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- Streamflow </a:t>
            </a:r>
          </a:p>
          <a:p>
            <a:r>
              <a:rPr lang="en-US" sz="1600" b="1" dirty="0" smtClean="0">
                <a:solidFill>
                  <a:srgbClr val="0070C0"/>
                </a:solidFill>
              </a:rPr>
              <a:t>- In-situ soil and veg.</a:t>
            </a:r>
            <a:endParaRPr lang="en-US" sz="1600" b="1" dirty="0">
              <a:solidFill>
                <a:srgbClr val="0070C0"/>
              </a:solidFill>
            </a:endParaRPr>
          </a:p>
          <a:p>
            <a:r>
              <a:rPr lang="en-US" sz="1600" b="1" dirty="0" smtClean="0">
                <a:solidFill>
                  <a:srgbClr val="0070C0"/>
                </a:solidFill>
              </a:rPr>
              <a:t>- </a:t>
            </a:r>
            <a:r>
              <a:rPr lang="en-US" sz="1600" b="1" dirty="0" err="1" smtClean="0">
                <a:solidFill>
                  <a:srgbClr val="0070C0"/>
                </a:solidFill>
              </a:rPr>
              <a:t>Hyperspectral</a:t>
            </a:r>
            <a:r>
              <a:rPr lang="en-US" sz="1600" b="1" dirty="0" smtClean="0">
                <a:solidFill>
                  <a:srgbClr val="0070C0"/>
                </a:solidFill>
              </a:rPr>
              <a:t> obs.</a:t>
            </a:r>
          </a:p>
        </p:txBody>
      </p:sp>
      <p:sp>
        <p:nvSpPr>
          <p:cNvPr id="113" name="Pfeil nach unten 112"/>
          <p:cNvSpPr/>
          <p:nvPr/>
        </p:nvSpPr>
        <p:spPr>
          <a:xfrm rot="16200000">
            <a:off x="4278284" y="2045330"/>
            <a:ext cx="288032" cy="626765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hteck 113"/>
          <p:cNvSpPr/>
          <p:nvPr/>
        </p:nvSpPr>
        <p:spPr>
          <a:xfrm>
            <a:off x="6660232" y="3068960"/>
            <a:ext cx="2088232" cy="231007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88900" algn="l"/>
              </a:tabLst>
            </a:pPr>
            <a:r>
              <a:rPr lang="en-US" sz="1600" b="1" dirty="0" smtClean="0">
                <a:solidFill>
                  <a:schemeClr val="tx1"/>
                </a:solidFill>
              </a:rPr>
              <a:t>Atmospheric obs.: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- In-situ</a:t>
            </a:r>
            <a:endParaRPr lang="en-US" sz="1600" b="1" dirty="0">
              <a:solidFill>
                <a:schemeClr val="tx1"/>
              </a:solidFill>
            </a:endParaRPr>
          </a:p>
          <a:p>
            <a:pPr>
              <a:tabLst>
                <a:tab pos="88900" algn="l"/>
              </a:tabLst>
            </a:pPr>
            <a:r>
              <a:rPr lang="en-US" sz="1600" b="1" dirty="0" smtClean="0">
                <a:solidFill>
                  <a:schemeClr val="tx1"/>
                </a:solidFill>
              </a:rPr>
              <a:t>- GPS ZTD </a:t>
            </a:r>
            <a:r>
              <a:rPr lang="en-US" sz="1600" b="1" dirty="0" smtClean="0">
                <a:solidFill>
                  <a:srgbClr val="0070C0"/>
                </a:solidFill>
              </a:rPr>
              <a:t>and STD</a:t>
            </a:r>
          </a:p>
          <a:p>
            <a:pPr>
              <a:tabLst>
                <a:tab pos="88900" algn="l"/>
              </a:tabLst>
            </a:pPr>
            <a:r>
              <a:rPr lang="en-US" sz="1600" b="1" dirty="0" smtClean="0">
                <a:solidFill>
                  <a:schemeClr val="tx1"/>
                </a:solidFill>
              </a:rPr>
              <a:t>- AMV</a:t>
            </a:r>
          </a:p>
          <a:p>
            <a:pPr>
              <a:tabLst>
                <a:tab pos="88900" algn="l"/>
              </a:tabLst>
            </a:pPr>
            <a:r>
              <a:rPr lang="en-US" sz="1600" b="1" dirty="0" smtClean="0">
                <a:solidFill>
                  <a:schemeClr val="tx1"/>
                </a:solidFill>
              </a:rPr>
              <a:t>- Radar Doppler and  	reflectivity</a:t>
            </a:r>
          </a:p>
          <a:p>
            <a:pPr>
              <a:tabLst>
                <a:tab pos="88900" algn="l"/>
              </a:tabLst>
            </a:pPr>
            <a:r>
              <a:rPr lang="en-US" sz="1600" b="1" dirty="0" smtClean="0">
                <a:solidFill>
                  <a:schemeClr val="tx1"/>
                </a:solidFill>
              </a:rPr>
              <a:t>- </a:t>
            </a:r>
            <a:r>
              <a:rPr lang="en-US" sz="1600" b="1" dirty="0" err="1" smtClean="0">
                <a:solidFill>
                  <a:schemeClr val="tx1"/>
                </a:solidFill>
              </a:rPr>
              <a:t>Lidar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</a:p>
          <a:p>
            <a:pPr>
              <a:tabLst>
                <a:tab pos="88900" algn="l"/>
              </a:tabLst>
            </a:pPr>
            <a:r>
              <a:rPr lang="en-US" sz="1600" b="1" dirty="0" smtClean="0">
                <a:solidFill>
                  <a:srgbClr val="0070C0"/>
                </a:solidFill>
              </a:rPr>
              <a:t>- </a:t>
            </a:r>
            <a:r>
              <a:rPr lang="en-US" sz="1600" b="1" dirty="0" err="1" smtClean="0">
                <a:solidFill>
                  <a:srgbClr val="0070C0"/>
                </a:solidFill>
              </a:rPr>
              <a:t>Polarimetric</a:t>
            </a:r>
            <a:r>
              <a:rPr lang="en-US" sz="1600" b="1" dirty="0" smtClean="0">
                <a:solidFill>
                  <a:srgbClr val="0070C0"/>
                </a:solidFill>
              </a:rPr>
              <a:t> radar</a:t>
            </a:r>
          </a:p>
          <a:p>
            <a:pPr>
              <a:tabLst>
                <a:tab pos="88900" algn="l"/>
              </a:tabLst>
            </a:pPr>
            <a:r>
              <a:rPr lang="en-US" sz="1600" b="1" dirty="0" smtClean="0">
                <a:solidFill>
                  <a:srgbClr val="0070C0"/>
                </a:solidFill>
              </a:rPr>
              <a:t>- Passive rem. </a:t>
            </a:r>
            <a:r>
              <a:rPr lang="en-US" sz="1600" b="1" dirty="0" err="1" smtClean="0">
                <a:solidFill>
                  <a:srgbClr val="0070C0"/>
                </a:solidFill>
              </a:rPr>
              <a:t>sens.</a:t>
            </a:r>
            <a:endParaRPr lang="en-US" sz="1600" b="1" dirty="0" smtClean="0">
              <a:solidFill>
                <a:srgbClr val="0070C0"/>
              </a:solidFill>
            </a:endParaRPr>
          </a:p>
        </p:txBody>
      </p:sp>
      <p:sp>
        <p:nvSpPr>
          <p:cNvPr id="115" name="Rechteck 114"/>
          <p:cNvSpPr/>
          <p:nvPr/>
        </p:nvSpPr>
        <p:spPr>
          <a:xfrm>
            <a:off x="4279569" y="5877272"/>
            <a:ext cx="29567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Streamflow</a:t>
            </a:r>
            <a:r>
              <a:rPr lang="en-US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DA: Warrach-Sagi and Wulfmeyer GMD 2012)</a:t>
            </a:r>
            <a:endParaRPr lang="en-US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7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chteck 103"/>
          <p:cNvSpPr/>
          <p:nvPr/>
        </p:nvSpPr>
        <p:spPr>
          <a:xfrm>
            <a:off x="4248472" y="836712"/>
            <a:ext cx="4572000" cy="20313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de-DE" b="1" dirty="0" err="1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Yellow</a:t>
            </a:r>
            <a:r>
              <a:rPr lang="de-DE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: </a:t>
            </a:r>
            <a:r>
              <a:rPr lang="de-DE" b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Upper</a:t>
            </a:r>
            <a:r>
              <a:rPr lang="de-DE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DE" b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air</a:t>
            </a:r>
            <a:r>
              <a:rPr lang="de-DE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DE" b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soundings</a:t>
            </a:r>
            <a:endParaRPr lang="de-DE" b="1" dirty="0" smtClean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de-DE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Black: GPS </a:t>
            </a:r>
            <a:r>
              <a:rPr lang="de-DE" b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Zenith</a:t>
            </a:r>
            <a:r>
              <a:rPr lang="de-DE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Total Delay (ZTD)</a:t>
            </a:r>
          </a:p>
          <a:p>
            <a:r>
              <a:rPr lang="de-DE" b="1" dirty="0" smtClean="0">
                <a:solidFill>
                  <a:srgbClr val="1F497D">
                    <a:lumMod val="75000"/>
                  </a:srgbClr>
                </a:solidFill>
                <a:latin typeface="Calibri" pitchFamily="34" charset="0"/>
                <a:cs typeface="Calibri" pitchFamily="34" charset="0"/>
              </a:rPr>
              <a:t>Dark </a:t>
            </a:r>
            <a:r>
              <a:rPr lang="de-DE" b="1" dirty="0" err="1" smtClean="0">
                <a:solidFill>
                  <a:srgbClr val="1F497D">
                    <a:lumMod val="75000"/>
                  </a:srgbClr>
                </a:solidFill>
                <a:latin typeface="Calibri" pitchFamily="34" charset="0"/>
                <a:cs typeface="Calibri" pitchFamily="34" charset="0"/>
              </a:rPr>
              <a:t>blue</a:t>
            </a:r>
            <a:r>
              <a:rPr lang="de-DE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: </a:t>
            </a:r>
            <a:r>
              <a:rPr lang="de-DE" b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atmospheric</a:t>
            </a:r>
            <a:r>
              <a:rPr lang="de-DE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DE" b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motion</a:t>
            </a:r>
            <a:r>
              <a:rPr lang="de-DE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DE" b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vectors</a:t>
            </a:r>
            <a:endParaRPr lang="de-DE" b="1" dirty="0" smtClean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de-DE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 pitchFamily="34" charset="0"/>
                <a:cs typeface="Calibri" pitchFamily="34" charset="0"/>
              </a:rPr>
              <a:t>Light Blue</a:t>
            </a:r>
            <a:r>
              <a:rPr lang="de-DE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: </a:t>
            </a:r>
            <a:r>
              <a:rPr lang="de-DE" b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metar</a:t>
            </a:r>
            <a:r>
              <a:rPr lang="de-DE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DE" b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airport</a:t>
            </a:r>
            <a:endParaRPr lang="de-DE" b="1" dirty="0" smtClean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de-DE" b="1" dirty="0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Green</a:t>
            </a:r>
            <a:r>
              <a:rPr lang="de-DE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: </a:t>
            </a:r>
            <a:r>
              <a:rPr lang="de-DE" b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Ship</a:t>
            </a:r>
            <a:r>
              <a:rPr lang="de-DE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DE" b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reports</a:t>
            </a:r>
            <a:endParaRPr lang="de-DE" b="1" dirty="0" smtClean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de-DE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White</a:t>
            </a:r>
            <a:r>
              <a:rPr lang="de-DE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: </a:t>
            </a:r>
            <a:r>
              <a:rPr lang="de-DE" b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synop</a:t>
            </a:r>
            <a:endParaRPr lang="de-DE" b="1" dirty="0" smtClean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de-DE" b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Red</a:t>
            </a:r>
            <a:r>
              <a:rPr lang="de-DE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: </a:t>
            </a:r>
            <a:r>
              <a:rPr lang="de-DE" b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aircraft</a:t>
            </a:r>
            <a:r>
              <a:rPr lang="de-DE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DE" b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amdar</a:t>
            </a:r>
            <a:r>
              <a:rPr lang="de-DE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de-DE" b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acars</a:t>
            </a:r>
            <a:r>
              <a:rPr lang="de-DE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de-DE" b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airep</a:t>
            </a:r>
            <a:endParaRPr lang="de-DE" b="1" dirty="0" smtClean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Gruppieren 33"/>
          <p:cNvGrpSpPr/>
          <p:nvPr/>
        </p:nvGrpSpPr>
        <p:grpSpPr>
          <a:xfrm>
            <a:off x="610482" y="4293098"/>
            <a:ext cx="3313446" cy="2376261"/>
            <a:chOff x="610482" y="4365106"/>
            <a:chExt cx="3313446" cy="2376261"/>
          </a:xfrm>
        </p:grpSpPr>
        <p:pic>
          <p:nvPicPr>
            <p:cNvPr id="69" name="Grafik 68" descr="obs_assim_all_caos_small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0482" y="4393622"/>
              <a:ext cx="3313446" cy="2275738"/>
            </a:xfrm>
            <a:prstGeom prst="rect">
              <a:avLst/>
            </a:prstGeom>
          </p:spPr>
        </p:pic>
        <p:sp>
          <p:nvSpPr>
            <p:cNvPr id="83" name="Bogen 82"/>
            <p:cNvSpPr/>
            <p:nvPr/>
          </p:nvSpPr>
          <p:spPr bwMode="auto">
            <a:xfrm rot="5400000">
              <a:off x="1167248" y="4560752"/>
              <a:ext cx="2304254" cy="1912961"/>
            </a:xfrm>
            <a:prstGeom prst="arc">
              <a:avLst>
                <a:gd name="adj1" fmla="val 2041473"/>
                <a:gd name="adj2" fmla="val 8963878"/>
              </a:avLst>
            </a:prstGeom>
            <a:noFill/>
            <a:ln w="19050" cap="flat" cmpd="sng" algn="ctr">
              <a:solidFill>
                <a:srgbClr val="2168D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2085975"/>
              <a:endParaRPr lang="de-DE" sz="4100" smtClean="0">
                <a:solidFill>
                  <a:prstClr val="black"/>
                </a:solidFill>
              </a:endParaRPr>
            </a:p>
          </p:txBody>
        </p:sp>
        <p:sp>
          <p:nvSpPr>
            <p:cNvPr id="84" name="Rechteck 83"/>
            <p:cNvSpPr/>
            <p:nvPr/>
          </p:nvSpPr>
          <p:spPr>
            <a:xfrm>
              <a:off x="836012" y="4529911"/>
              <a:ext cx="1206184" cy="442035"/>
            </a:xfrm>
            <a:prstGeom prst="rect">
              <a:avLst/>
            </a:prstGeom>
            <a:solidFill>
              <a:schemeClr val="bg1">
                <a:alpha val="63000"/>
              </a:schemeClr>
            </a:solidFill>
          </p:spPr>
          <p:txBody>
            <a:bodyPr wrap="square" lIns="36000" tIns="36000" rIns="36000" bIns="36000" anchor="ctr" anchorCtr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 dirty="0" smtClean="0">
                  <a:solidFill>
                    <a:sysClr val="windowText" lastClr="000000"/>
                  </a:solidFill>
                  <a:latin typeface="Calibri"/>
                </a:rPr>
                <a:t>1-km domain,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 dirty="0" smtClean="0">
                  <a:solidFill>
                    <a:sysClr val="windowText" lastClr="000000"/>
                  </a:solidFill>
                  <a:latin typeface="Calibri"/>
                </a:rPr>
                <a:t>200 km x 200 km</a:t>
              </a:r>
              <a:endParaRPr lang="de-DE" sz="1200" kern="0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85" name="Rechteck 84"/>
            <p:cNvSpPr/>
            <p:nvPr/>
          </p:nvSpPr>
          <p:spPr>
            <a:xfrm>
              <a:off x="808532" y="5733256"/>
              <a:ext cx="767710" cy="144016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en-US" sz="1200" b="1" kern="0" dirty="0" err="1" smtClean="0">
                  <a:solidFill>
                    <a:srgbClr val="000000"/>
                  </a:solidFill>
                  <a:latin typeface="Calibri"/>
                </a:rPr>
                <a:t>Wideumont</a:t>
              </a:r>
              <a:endParaRPr lang="de-DE" sz="1200" dirty="0">
                <a:solidFill>
                  <a:prstClr val="black"/>
                </a:solidFill>
              </a:endParaRPr>
            </a:p>
          </p:txBody>
        </p:sp>
        <p:sp>
          <p:nvSpPr>
            <p:cNvPr id="87" name="Rechteck 86"/>
            <p:cNvSpPr/>
            <p:nvPr/>
          </p:nvSpPr>
          <p:spPr>
            <a:xfrm>
              <a:off x="1974035" y="6055192"/>
              <a:ext cx="509733" cy="360040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en-US" sz="1200" b="1" kern="0" dirty="0" err="1" smtClean="0">
                  <a:solidFill>
                    <a:srgbClr val="000000"/>
                  </a:solidFill>
                  <a:latin typeface="Calibri"/>
                </a:rPr>
                <a:t>Luxem-bourg</a:t>
              </a:r>
              <a:endParaRPr lang="de-DE" sz="1200" dirty="0">
                <a:solidFill>
                  <a:prstClr val="black"/>
                </a:solidFill>
              </a:endParaRPr>
            </a:p>
          </p:txBody>
        </p:sp>
        <p:sp>
          <p:nvSpPr>
            <p:cNvPr id="88" name="Rechteck 87"/>
            <p:cNvSpPr/>
            <p:nvPr/>
          </p:nvSpPr>
          <p:spPr>
            <a:xfrm>
              <a:off x="847204" y="5084621"/>
              <a:ext cx="576063" cy="230509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en-US" sz="1200" b="1" kern="0" dirty="0" smtClean="0">
                  <a:solidFill>
                    <a:srgbClr val="000000"/>
                  </a:solidFill>
                  <a:latin typeface="Calibri"/>
                </a:rPr>
                <a:t>Belgium</a:t>
              </a:r>
              <a:endParaRPr lang="de-DE" sz="1200" dirty="0">
                <a:solidFill>
                  <a:prstClr val="black"/>
                </a:solidFill>
              </a:endParaRPr>
            </a:p>
          </p:txBody>
        </p:sp>
        <p:sp>
          <p:nvSpPr>
            <p:cNvPr id="89" name="Rechteck 88"/>
            <p:cNvSpPr/>
            <p:nvPr/>
          </p:nvSpPr>
          <p:spPr>
            <a:xfrm>
              <a:off x="2627784" y="4581128"/>
              <a:ext cx="648072" cy="216024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en-US" sz="1200" b="1" kern="0" dirty="0" smtClean="0">
                  <a:solidFill>
                    <a:srgbClr val="000000"/>
                  </a:solidFill>
                  <a:latin typeface="Calibri"/>
                </a:rPr>
                <a:t>Germany</a:t>
              </a:r>
              <a:endParaRPr lang="de-DE" sz="1200" dirty="0">
                <a:solidFill>
                  <a:prstClr val="black"/>
                </a:solidFill>
              </a:endParaRPr>
            </a:p>
          </p:txBody>
        </p:sp>
        <p:sp>
          <p:nvSpPr>
            <p:cNvPr id="71" name="Bogen 70"/>
            <p:cNvSpPr/>
            <p:nvPr/>
          </p:nvSpPr>
          <p:spPr bwMode="auto">
            <a:xfrm rot="16200000">
              <a:off x="841886" y="4710841"/>
              <a:ext cx="2232248" cy="1828803"/>
            </a:xfrm>
            <a:prstGeom prst="arc">
              <a:avLst>
                <a:gd name="adj1" fmla="val 1068535"/>
                <a:gd name="adj2" fmla="val 8550193"/>
              </a:avLst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2085975"/>
              <a:endParaRPr lang="de-DE" sz="4100" smtClean="0">
                <a:solidFill>
                  <a:prstClr val="black"/>
                </a:solidFill>
              </a:endParaRPr>
            </a:p>
          </p:txBody>
        </p:sp>
        <p:sp>
          <p:nvSpPr>
            <p:cNvPr id="86" name="Rechteck 85"/>
            <p:cNvSpPr/>
            <p:nvPr/>
          </p:nvSpPr>
          <p:spPr>
            <a:xfrm>
              <a:off x="2481165" y="5344638"/>
              <a:ext cx="722683" cy="360040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en-US" sz="1200" b="1" kern="0" dirty="0" err="1" smtClean="0">
                  <a:solidFill>
                    <a:srgbClr val="000000"/>
                  </a:solidFill>
                  <a:latin typeface="Calibri"/>
                </a:rPr>
                <a:t>Neuheilen-bach</a:t>
              </a:r>
              <a:endParaRPr lang="de-DE" sz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51520" y="141505"/>
            <a:ext cx="8640960" cy="576064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de-DE" sz="2800" b="1" dirty="0" smtClean="0">
                <a:solidFill>
                  <a:srgbClr val="C00000"/>
                </a:solidFill>
                <a:latin typeface="Calibri"/>
                <a:cs typeface="Arial" pitchFamily="34" charset="0"/>
              </a:rPr>
              <a:t>Obs</a:t>
            </a:r>
            <a:r>
              <a:rPr lang="de-DE" sz="2800" b="1" dirty="0" smtClean="0">
                <a:solidFill>
                  <a:srgbClr val="C00000"/>
                </a:solidFill>
                <a:latin typeface="Calibri"/>
                <a:cs typeface="Arial" pitchFamily="34" charset="0"/>
              </a:rPr>
              <a:t>. </a:t>
            </a:r>
            <a:r>
              <a:rPr lang="de-DE" sz="2800" b="1" dirty="0" err="1" smtClean="0">
                <a:solidFill>
                  <a:srgbClr val="C00000"/>
                </a:solidFill>
                <a:latin typeface="Calibri"/>
                <a:cs typeface="Arial" pitchFamily="34" charset="0"/>
              </a:rPr>
              <a:t>for</a:t>
            </a:r>
            <a:r>
              <a:rPr lang="de-DE" sz="2800" b="1" dirty="0" smtClean="0">
                <a:solidFill>
                  <a:srgbClr val="C00000"/>
                </a:solidFill>
                <a:latin typeface="Calibri"/>
                <a:cs typeface="Arial" pitchFamily="34" charset="0"/>
              </a:rPr>
              <a:t> QPE-QPF </a:t>
            </a:r>
            <a:r>
              <a:rPr lang="de-DE" sz="2800" b="1" dirty="0" err="1" smtClean="0">
                <a:solidFill>
                  <a:srgbClr val="C00000"/>
                </a:solidFill>
                <a:latin typeface="Calibri"/>
                <a:cs typeface="Arial" pitchFamily="34" charset="0"/>
              </a:rPr>
              <a:t>for</a:t>
            </a:r>
            <a:r>
              <a:rPr lang="de-DE" sz="2800" b="1" dirty="0" smtClean="0">
                <a:solidFill>
                  <a:srgbClr val="C00000"/>
                </a:solidFill>
                <a:latin typeface="Calibri"/>
                <a:cs typeface="Arial" pitchFamily="34" charset="0"/>
              </a:rPr>
              <a:t>               (</a:t>
            </a:r>
            <a:r>
              <a:rPr lang="de-DE" sz="2800" b="1" dirty="0" smtClean="0">
                <a:solidFill>
                  <a:srgbClr val="C00000"/>
                </a:solidFill>
                <a:latin typeface="Calibri"/>
                <a:cs typeface="Arial" pitchFamily="34" charset="0"/>
                <a:hlinkClick r:id="rId4"/>
              </a:rPr>
              <a:t>www.caos-project.de</a:t>
            </a:r>
            <a:r>
              <a:rPr lang="de-DE" sz="2800" b="1" dirty="0" smtClean="0">
                <a:solidFill>
                  <a:srgbClr val="C00000"/>
                </a:solidFill>
                <a:latin typeface="Calibri"/>
                <a:cs typeface="Arial" pitchFamily="34" charset="0"/>
              </a:rPr>
              <a:t>)   </a:t>
            </a:r>
            <a:endParaRPr lang="de-DE" sz="2800" b="1" dirty="0">
              <a:solidFill>
                <a:srgbClr val="C00000"/>
              </a:solidFill>
              <a:latin typeface="Calibri"/>
              <a:cs typeface="Arial" pitchFamily="34" charset="0"/>
            </a:endParaRPr>
          </a:p>
        </p:txBody>
      </p:sp>
      <p:pic>
        <p:nvPicPr>
          <p:cNvPr id="46" name="Grafik 45" descr="obs_assim_1.jpg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3552" y="909088"/>
            <a:ext cx="3866400" cy="3312000"/>
          </a:xfrm>
          <a:prstGeom prst="rect">
            <a:avLst/>
          </a:prstGeom>
        </p:spPr>
      </p:pic>
      <p:pic>
        <p:nvPicPr>
          <p:cNvPr id="48" name="Grafik 47" descr="obs_assim_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5336" y="909504"/>
            <a:ext cx="3864616" cy="3308192"/>
          </a:xfrm>
          <a:prstGeom prst="rect">
            <a:avLst/>
          </a:prstGeom>
        </p:spPr>
      </p:pic>
      <p:pic>
        <p:nvPicPr>
          <p:cNvPr id="49" name="Grafik 48" descr="obs_assim_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2654" y="909088"/>
            <a:ext cx="3867298" cy="3310488"/>
          </a:xfrm>
          <a:prstGeom prst="rect">
            <a:avLst/>
          </a:prstGeom>
        </p:spPr>
      </p:pic>
      <p:pic>
        <p:nvPicPr>
          <p:cNvPr id="50" name="Grafik 49" descr="obs_assim_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72654" y="907208"/>
            <a:ext cx="3867298" cy="3310488"/>
          </a:xfrm>
          <a:prstGeom prst="rect">
            <a:avLst/>
          </a:prstGeom>
        </p:spPr>
      </p:pic>
      <p:pic>
        <p:nvPicPr>
          <p:cNvPr id="51" name="Grafik 50" descr="obs_assim_5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70888" y="907208"/>
            <a:ext cx="3869064" cy="3312000"/>
          </a:xfrm>
          <a:prstGeom prst="rect">
            <a:avLst/>
          </a:prstGeom>
        </p:spPr>
      </p:pic>
      <p:pic>
        <p:nvPicPr>
          <p:cNvPr id="52" name="Grafik 51" descr="obs_assim_6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70888" y="907208"/>
            <a:ext cx="3869064" cy="3312000"/>
          </a:xfrm>
          <a:prstGeom prst="rect">
            <a:avLst/>
          </a:prstGeom>
        </p:spPr>
      </p:pic>
      <p:pic>
        <p:nvPicPr>
          <p:cNvPr id="54" name="Grafik 53" descr="obs_assim_all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70888" y="907208"/>
            <a:ext cx="3869064" cy="3312000"/>
          </a:xfrm>
          <a:prstGeom prst="rect">
            <a:avLst/>
          </a:prstGeom>
        </p:spPr>
      </p:pic>
      <p:pic>
        <p:nvPicPr>
          <p:cNvPr id="66" name="Grafik 65" descr="exp1.tif"/>
          <p:cNvPicPr>
            <a:picLocks noChangeAspect="1"/>
          </p:cNvPicPr>
          <p:nvPr/>
        </p:nvPicPr>
        <p:blipFill>
          <a:blip r:embed="rId12" cstate="print"/>
          <a:srcRect l="15848" t="16400" r="21787" b="18501"/>
          <a:stretch>
            <a:fillRect/>
          </a:stretch>
        </p:blipFill>
        <p:spPr>
          <a:xfrm>
            <a:off x="4283968" y="2864938"/>
            <a:ext cx="2520280" cy="3720412"/>
          </a:xfrm>
          <a:prstGeom prst="rect">
            <a:avLst/>
          </a:prstGeom>
        </p:spPr>
      </p:pic>
      <p:sp>
        <p:nvSpPr>
          <p:cNvPr id="33" name="Rechteck 32"/>
          <p:cNvSpPr/>
          <p:nvPr/>
        </p:nvSpPr>
        <p:spPr>
          <a:xfrm>
            <a:off x="988412" y="1455288"/>
            <a:ext cx="1206184" cy="257369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lIns="36000" tIns="36000" rIns="36000" bIns="36000" anchor="ctr" anchorCtr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 smtClean="0">
                <a:solidFill>
                  <a:sysClr val="windowText" lastClr="000000"/>
                </a:solidFill>
                <a:latin typeface="Calibri"/>
              </a:rPr>
              <a:t>3.6-km domain</a:t>
            </a:r>
          </a:p>
        </p:txBody>
      </p:sp>
      <p:sp>
        <p:nvSpPr>
          <p:cNvPr id="34" name="Rechteck 33"/>
          <p:cNvSpPr/>
          <p:nvPr/>
        </p:nvSpPr>
        <p:spPr>
          <a:xfrm>
            <a:off x="6960456" y="3093344"/>
            <a:ext cx="2016224" cy="3477875"/>
          </a:xfrm>
          <a:prstGeom prst="rect">
            <a:avLst/>
          </a:prstGeom>
          <a:solidFill>
            <a:srgbClr val="FDEADA"/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tabLst>
                <a:tab pos="174625" algn="l"/>
              </a:tabLst>
              <a:defRPr/>
            </a:pPr>
            <a:r>
              <a:rPr lang="en-US" sz="2000" b="1" kern="0" dirty="0" smtClean="0">
                <a:solidFill>
                  <a:prstClr val="black"/>
                </a:solidFill>
                <a:latin typeface="Calibri"/>
              </a:rPr>
              <a:t> Huge gaps in T and WV profiles important constraint for radar impact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tabLst>
                <a:tab pos="174625" algn="l"/>
              </a:tabLst>
              <a:defRPr/>
            </a:pPr>
            <a:r>
              <a:rPr lang="en-US" sz="2000" b="1" kern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b="1" kern="0" dirty="0" err="1" smtClean="0">
                <a:solidFill>
                  <a:prstClr val="black"/>
                </a:solidFill>
                <a:latin typeface="Calibri"/>
              </a:rPr>
              <a:t>Thermodyn</a:t>
            </a:r>
            <a:r>
              <a:rPr lang="en-US" sz="2000" b="1" kern="0" dirty="0" smtClean="0">
                <a:solidFill>
                  <a:prstClr val="black"/>
                </a:solidFill>
                <a:latin typeface="Calibri"/>
              </a:rPr>
              <a:t>. environment not reflected by radar data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Tx/>
              <a:tabLst>
                <a:tab pos="174625" algn="l"/>
              </a:tabLst>
              <a:defRPr/>
            </a:pPr>
            <a:r>
              <a:rPr lang="en-US" sz="2000" b="1" kern="0" dirty="0" smtClean="0">
                <a:solidFill>
                  <a:prstClr val="black"/>
                </a:solidFill>
                <a:latin typeface="Calibri"/>
              </a:rPr>
              <a:t>-&gt; Important error source!</a:t>
            </a:r>
            <a:endParaRPr lang="en-US" sz="2000" b="1" kern="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2" t="6951" r="14788" b="51288"/>
          <a:stretch/>
        </p:blipFill>
        <p:spPr>
          <a:xfrm>
            <a:off x="280170" y="867086"/>
            <a:ext cx="3859781" cy="3366702"/>
          </a:xfrm>
          <a:prstGeom prst="rect">
            <a:avLst/>
          </a:prstGeom>
        </p:spPr>
      </p:pic>
      <p:sp>
        <p:nvSpPr>
          <p:cNvPr id="40" name="Rechteck 39"/>
          <p:cNvSpPr/>
          <p:nvPr/>
        </p:nvSpPr>
        <p:spPr>
          <a:xfrm>
            <a:off x="4248472" y="836712"/>
            <a:ext cx="4572000" cy="20313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de-DE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Black </a:t>
            </a:r>
            <a:r>
              <a:rPr lang="de-DE" b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diamonds</a:t>
            </a:r>
            <a:r>
              <a:rPr lang="de-DE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: Radar </a:t>
            </a:r>
            <a:r>
              <a:rPr lang="de-DE" b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sites</a:t>
            </a:r>
            <a:endParaRPr lang="de-DE" b="1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de-DE" b="1" dirty="0" err="1" smtClean="0">
                <a:latin typeface="Calibri" pitchFamily="34" charset="0"/>
                <a:cs typeface="Calibri" pitchFamily="34" charset="0"/>
              </a:rPr>
              <a:t>Thermodyn</a:t>
            </a:r>
            <a:r>
              <a:rPr lang="de-DE" b="1" dirty="0" smtClean="0">
                <a:latin typeface="Calibri" pitchFamily="34" charset="0"/>
                <a:cs typeface="Calibri" pitchFamily="34" charset="0"/>
              </a:rPr>
              <a:t>. </a:t>
            </a:r>
            <a:r>
              <a:rPr lang="de-DE" b="1" dirty="0" err="1" smtClean="0">
                <a:latin typeface="Calibri" pitchFamily="34" charset="0"/>
                <a:cs typeface="Calibri" pitchFamily="34" charset="0"/>
              </a:rPr>
              <a:t>profiler</a:t>
            </a:r>
            <a:r>
              <a:rPr lang="de-DE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de-DE" b="1" dirty="0" err="1" smtClean="0">
                <a:latin typeface="Calibri" pitchFamily="34" charset="0"/>
                <a:cs typeface="Calibri" pitchFamily="34" charset="0"/>
              </a:rPr>
              <a:t>sites</a:t>
            </a:r>
            <a:r>
              <a:rPr lang="de-DE" b="1" dirty="0" smtClean="0">
                <a:latin typeface="Calibri" pitchFamily="34" charset="0"/>
                <a:cs typeface="Calibri" pitchFamily="34" charset="0"/>
              </a:rPr>
              <a:t> (not </a:t>
            </a:r>
            <a:r>
              <a:rPr lang="de-DE" b="1" dirty="0" err="1" smtClean="0">
                <a:latin typeface="Calibri" pitchFamily="34" charset="0"/>
                <a:cs typeface="Calibri" pitchFamily="34" charset="0"/>
              </a:rPr>
              <a:t>assimilated</a:t>
            </a:r>
            <a:r>
              <a:rPr lang="de-DE" b="1" dirty="0" smtClean="0">
                <a:latin typeface="Calibri" pitchFamily="34" charset="0"/>
                <a:cs typeface="Calibri" pitchFamily="34" charset="0"/>
              </a:rPr>
              <a:t>):</a:t>
            </a:r>
          </a:p>
          <a:p>
            <a:r>
              <a:rPr lang="de-DE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Yellow </a:t>
            </a:r>
            <a:r>
              <a:rPr lang="de-DE" b="1" dirty="0" err="1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triangles</a:t>
            </a:r>
            <a:r>
              <a:rPr lang="de-DE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: NDACC </a:t>
            </a:r>
            <a:r>
              <a:rPr lang="de-DE" b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profiler</a:t>
            </a:r>
            <a:r>
              <a:rPr lang="de-DE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DE" b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stations</a:t>
            </a:r>
            <a:endParaRPr lang="de-DE" b="1" dirty="0" smtClean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de-DE" b="1" dirty="0" smtClean="0">
                <a:solidFill>
                  <a:srgbClr val="1F497D">
                    <a:lumMod val="75000"/>
                  </a:srgbClr>
                </a:solidFill>
                <a:latin typeface="Calibri" pitchFamily="34" charset="0"/>
                <a:cs typeface="Calibri" pitchFamily="34" charset="0"/>
              </a:rPr>
              <a:t>Blue </a:t>
            </a:r>
            <a:r>
              <a:rPr lang="de-DE" b="1" dirty="0" err="1" smtClean="0">
                <a:solidFill>
                  <a:srgbClr val="1F497D">
                    <a:lumMod val="75000"/>
                  </a:srgbClr>
                </a:solidFill>
                <a:latin typeface="Calibri" pitchFamily="34" charset="0"/>
                <a:cs typeface="Calibri" pitchFamily="34" charset="0"/>
              </a:rPr>
              <a:t>diamonds</a:t>
            </a:r>
            <a:r>
              <a:rPr lang="de-DE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: EARLINET </a:t>
            </a:r>
            <a:r>
              <a:rPr lang="de-DE" b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stations</a:t>
            </a:r>
            <a:endParaRPr lang="de-DE" b="1" dirty="0" smtClean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de-DE" b="1" dirty="0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Green </a:t>
            </a:r>
            <a:r>
              <a:rPr lang="de-DE" b="1" dirty="0" err="1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squares</a:t>
            </a:r>
            <a:r>
              <a:rPr lang="de-DE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: </a:t>
            </a:r>
            <a:r>
              <a:rPr lang="de-DE" b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Observatories</a:t>
            </a:r>
            <a:endParaRPr lang="de-DE" b="1" dirty="0" smtClean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de-DE" b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Red</a:t>
            </a:r>
            <a:r>
              <a:rPr lang="de-DE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circles</a:t>
            </a:r>
            <a:r>
              <a:rPr lang="de-DE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: </a:t>
            </a:r>
            <a:r>
              <a:rPr lang="de-DE" b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Microwave</a:t>
            </a:r>
            <a:r>
              <a:rPr lang="de-DE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DE" b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radiometers</a:t>
            </a:r>
            <a:endParaRPr lang="de-DE" b="1" dirty="0" smtClean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endParaRPr lang="de-DE" b="1" dirty="0" smtClean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2" name="Grafik 3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35" y="908720"/>
            <a:ext cx="3877041" cy="3308976"/>
          </a:xfrm>
          <a:prstGeom prst="rect">
            <a:avLst/>
          </a:prstGeom>
        </p:spPr>
      </p:pic>
      <p:grpSp>
        <p:nvGrpSpPr>
          <p:cNvPr id="3" name="Gruppieren 31"/>
          <p:cNvGrpSpPr/>
          <p:nvPr/>
        </p:nvGrpSpPr>
        <p:grpSpPr>
          <a:xfrm>
            <a:off x="779392" y="2508591"/>
            <a:ext cx="2568472" cy="1928521"/>
            <a:chOff x="779392" y="2580599"/>
            <a:chExt cx="2568472" cy="1928521"/>
          </a:xfrm>
        </p:grpSpPr>
        <p:sp>
          <p:nvSpPr>
            <p:cNvPr id="58" name="Rechteck 57"/>
            <p:cNvSpPr/>
            <p:nvPr/>
          </p:nvSpPr>
          <p:spPr>
            <a:xfrm>
              <a:off x="1979712" y="2580599"/>
              <a:ext cx="178041" cy="152781"/>
            </a:xfrm>
            <a:prstGeom prst="rect">
              <a:avLst/>
            </a:prstGeom>
            <a:noFill/>
            <a:ln w="1905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63" name="Gerade Verbindung 62"/>
            <p:cNvCxnSpPr/>
            <p:nvPr/>
          </p:nvCxnSpPr>
          <p:spPr>
            <a:xfrm>
              <a:off x="2165594" y="2733380"/>
              <a:ext cx="1182270" cy="1775740"/>
            </a:xfrm>
            <a:prstGeom prst="line">
              <a:avLst/>
            </a:prstGeom>
            <a:ln w="1905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61"/>
            <p:cNvCxnSpPr/>
            <p:nvPr/>
          </p:nvCxnSpPr>
          <p:spPr>
            <a:xfrm flipH="1">
              <a:off x="779392" y="2733380"/>
              <a:ext cx="1200320" cy="1751927"/>
            </a:xfrm>
            <a:prstGeom prst="line">
              <a:avLst/>
            </a:prstGeom>
            <a:ln w="1905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uppieren 34"/>
          <p:cNvGrpSpPr/>
          <p:nvPr/>
        </p:nvGrpSpPr>
        <p:grpSpPr>
          <a:xfrm>
            <a:off x="1691680" y="2780928"/>
            <a:ext cx="3744416" cy="2952328"/>
            <a:chOff x="1691680" y="2852936"/>
            <a:chExt cx="3744416" cy="2952328"/>
          </a:xfrm>
        </p:grpSpPr>
        <p:sp>
          <p:nvSpPr>
            <p:cNvPr id="73" name="Rechteck 72"/>
            <p:cNvSpPr/>
            <p:nvPr/>
          </p:nvSpPr>
          <p:spPr>
            <a:xfrm>
              <a:off x="1691680" y="5564466"/>
              <a:ext cx="288032" cy="240798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5" name="Rechteck 74"/>
            <p:cNvSpPr/>
            <p:nvPr/>
          </p:nvSpPr>
          <p:spPr>
            <a:xfrm>
              <a:off x="4355976" y="2852936"/>
              <a:ext cx="1080120" cy="565146"/>
            </a:xfrm>
            <a:prstGeom prst="rect">
              <a:avLst/>
            </a:prstGeom>
            <a:noFill/>
          </p:spPr>
          <p:txBody>
            <a:bodyPr wrap="square" lIns="36000" tIns="36000" rIns="36000" bIns="36000" anchor="ctr" anchorCtr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 err="1" smtClean="0">
                  <a:solidFill>
                    <a:sysClr val="windowText" lastClr="000000"/>
                  </a:solidFill>
                  <a:latin typeface="Calibri"/>
                </a:rPr>
                <a:t>Attert</a:t>
              </a:r>
              <a:r>
                <a:rPr lang="en-US" sz="1600" b="1" kern="0" dirty="0" smtClean="0">
                  <a:solidFill>
                    <a:sysClr val="windowText" lastClr="000000"/>
                  </a:solidFill>
                  <a:latin typeface="Calibri"/>
                </a:rPr>
                <a:t> catchment</a:t>
              </a:r>
              <a:endParaRPr lang="de-DE" sz="1600" kern="0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cxnSp>
          <p:nvCxnSpPr>
            <p:cNvPr id="101" name="Gerade Verbindung 100"/>
            <p:cNvCxnSpPr/>
            <p:nvPr/>
          </p:nvCxnSpPr>
          <p:spPr>
            <a:xfrm flipH="1" flipV="1">
              <a:off x="4788024" y="3418082"/>
              <a:ext cx="360040" cy="370958"/>
            </a:xfrm>
            <a:prstGeom prst="line">
              <a:avLst/>
            </a:prstGeom>
            <a:ln w="19050">
              <a:solidFill>
                <a:schemeClr val="tx1"/>
              </a:solidFill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Gerade Verbindung 73"/>
            <p:cNvCxnSpPr>
              <a:stCxn id="73" idx="3"/>
              <a:endCxn id="75" idx="1"/>
            </p:cNvCxnSpPr>
            <p:nvPr/>
          </p:nvCxnSpPr>
          <p:spPr>
            <a:xfrm flipV="1">
              <a:off x="1979712" y="3135509"/>
              <a:ext cx="2376264" cy="2549356"/>
            </a:xfrm>
            <a:prstGeom prst="line">
              <a:avLst/>
            </a:prstGeom>
            <a:ln w="19050">
              <a:solidFill>
                <a:schemeClr val="tx1"/>
              </a:solidFill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4" name="Picture 8" descr="D:\03_Projekte_in_Arbeit\0912_DFG_FG_CAOS\02_Gutachtergespräch\material\logo\logo.png"/>
          <p:cNvPicPr>
            <a:picLocks noChangeAspect="1" noChangeArrowheads="1"/>
          </p:cNvPicPr>
          <p:nvPr/>
        </p:nvPicPr>
        <p:blipFill rotWithShape="1">
          <a:blip r:embed="rId15" cstate="print"/>
          <a:srcRect l="15877" r="16592" b="28608"/>
          <a:stretch/>
        </p:blipFill>
        <p:spPr bwMode="auto">
          <a:xfrm>
            <a:off x="3534475" y="226536"/>
            <a:ext cx="965517" cy="42485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872084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0" y="9334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58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586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589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591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593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595" name="Rectangle 1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4" name="Grafik 23" descr="ILRC_RUC_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6000" y="1368000"/>
            <a:ext cx="7997355" cy="5040000"/>
          </a:xfrm>
          <a:prstGeom prst="rect">
            <a:avLst/>
          </a:prstGeom>
        </p:spPr>
      </p:pic>
      <p:pic>
        <p:nvPicPr>
          <p:cNvPr id="25" name="Grafik 24" descr="ILRC_RUC_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6000" y="1368000"/>
            <a:ext cx="7997355" cy="5040000"/>
          </a:xfrm>
          <a:prstGeom prst="rect">
            <a:avLst/>
          </a:prstGeom>
        </p:spPr>
      </p:pic>
      <p:pic>
        <p:nvPicPr>
          <p:cNvPr id="26" name="Grafik 25" descr="ILRC_RUC_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6000" y="1368000"/>
            <a:ext cx="7997355" cy="5040000"/>
          </a:xfrm>
          <a:prstGeom prst="rect">
            <a:avLst/>
          </a:prstGeom>
        </p:spPr>
      </p:pic>
      <p:pic>
        <p:nvPicPr>
          <p:cNvPr id="28" name="Grafik 27" descr="ILRC_RUC_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6000" y="1368000"/>
            <a:ext cx="7997355" cy="5040000"/>
          </a:xfrm>
          <a:prstGeom prst="rect">
            <a:avLst/>
          </a:prstGeom>
        </p:spPr>
      </p:pic>
      <p:pic>
        <p:nvPicPr>
          <p:cNvPr id="29" name="Grafik 28" descr="ILRC_RUC_5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6000" y="1368000"/>
            <a:ext cx="7997355" cy="5040000"/>
          </a:xfrm>
          <a:prstGeom prst="rect">
            <a:avLst/>
          </a:prstGeom>
        </p:spPr>
      </p:pic>
      <p:pic>
        <p:nvPicPr>
          <p:cNvPr id="32" name="Grafik 31" descr="ILRC_RUC_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76000" y="1368000"/>
            <a:ext cx="7997355" cy="5040000"/>
          </a:xfrm>
          <a:prstGeom prst="rect">
            <a:avLst/>
          </a:prstGeom>
        </p:spPr>
      </p:pic>
      <p:pic>
        <p:nvPicPr>
          <p:cNvPr id="33" name="Grafik 32" descr="ILRC_RUC_7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76000" y="1368000"/>
            <a:ext cx="7997355" cy="5040000"/>
          </a:xfrm>
          <a:prstGeom prst="rect">
            <a:avLst/>
          </a:prstGeom>
        </p:spPr>
      </p:pic>
      <p:pic>
        <p:nvPicPr>
          <p:cNvPr id="34" name="Grafik 33" descr="ILRC_RUC_8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6000" y="1368000"/>
            <a:ext cx="7997355" cy="5040000"/>
          </a:xfrm>
          <a:prstGeom prst="rect">
            <a:avLst/>
          </a:prstGeom>
        </p:spPr>
      </p:pic>
      <p:sp>
        <p:nvSpPr>
          <p:cNvPr id="4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40454"/>
            <a:ext cx="8229600" cy="811367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</p:spPr>
        <p:txBody>
          <a:bodyPr wrap="square" lIns="0" tIns="36000" rIns="0" bIns="36000" anchor="ctr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Rapid Update Cycle</a:t>
            </a:r>
            <a:endParaRPr lang="en-US" sz="4800" b="1" dirty="0">
              <a:solidFill>
                <a:schemeClr val="accent5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47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22"/>
          <p:cNvSpPr txBox="1">
            <a:spLocks noChangeArrowheads="1"/>
          </p:cNvSpPr>
          <p:nvPr/>
        </p:nvSpPr>
        <p:spPr bwMode="auto">
          <a:xfrm>
            <a:off x="1763688" y="5343484"/>
            <a:ext cx="5616624" cy="7498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  <a:miter lim="800000"/>
            <a:headEnd/>
            <a:tailEnd/>
          </a:ln>
        </p:spPr>
        <p:txBody>
          <a:bodyPr vert="horz" wrap="square" lIns="72000" tIns="36000" rIns="72000" bIns="36000" numCol="1" anchor="ctr" anchorCtr="0" compatLnSpc="1">
            <a:prstTxWarp prst="textNoShape">
              <a:avLst/>
            </a:prstTxWarp>
            <a:spAutoFit/>
          </a:bodyPr>
          <a:lstStyle/>
          <a:p>
            <a:pPr marL="185738" indent="-185738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b="1" dirty="0" smtClean="0">
                <a:latin typeface="+mn-lt"/>
                <a:cs typeface="Calibri" pitchFamily="34" charset="0"/>
              </a:rPr>
              <a:t>TRRL DA corrects the ABL depth </a:t>
            </a:r>
            <a:r>
              <a:rPr lang="en-US" sz="2000" b="1" i="1" dirty="0" err="1" smtClean="0">
                <a:latin typeface="+mn-lt"/>
              </a:rPr>
              <a:t>z</a:t>
            </a:r>
            <a:r>
              <a:rPr lang="en-US" sz="2000" b="1" i="1" baseline="-25000" dirty="0" err="1" smtClean="0">
                <a:latin typeface="+mn-lt"/>
              </a:rPr>
              <a:t>i</a:t>
            </a:r>
            <a:r>
              <a:rPr lang="en-US" sz="2000" b="1" i="1" baseline="-25000" dirty="0" smtClean="0">
                <a:latin typeface="+mn-lt"/>
              </a:rPr>
              <a:t> </a:t>
            </a:r>
            <a:r>
              <a:rPr lang="en-US" sz="2000" b="1" i="1" dirty="0" smtClean="0">
                <a:latin typeface="+mn-lt"/>
              </a:rPr>
              <a:t>.</a:t>
            </a:r>
            <a:endParaRPr lang="en-US" sz="2000" b="1" i="1" baseline="-25000" dirty="0" smtClean="0">
              <a:latin typeface="+mn-lt"/>
            </a:endParaRPr>
          </a:p>
          <a:p>
            <a:pPr marL="185738" indent="-185738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b="1" dirty="0">
                <a:latin typeface="+mn-lt"/>
              </a:rPr>
              <a:t>T</a:t>
            </a:r>
            <a:r>
              <a:rPr lang="en-US" sz="2000" b="1" dirty="0" smtClean="0">
                <a:latin typeface="+mn-lt"/>
              </a:rPr>
              <a:t>he inversion strength is also improved.</a:t>
            </a: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251520" y="142852"/>
            <a:ext cx="8640960" cy="909884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Calibri"/>
                <a:cs typeface="Arial" pitchFamily="34" charset="0"/>
              </a:rPr>
              <a:t>Impact of the TRRL Data Assimilation on ABL Structure, Depth, and Inversion Strength</a:t>
            </a:r>
            <a:endParaRPr lang="de-DE" sz="2800" b="1" dirty="0">
              <a:solidFill>
                <a:srgbClr val="C00000"/>
              </a:solidFill>
              <a:latin typeface="Calibri"/>
              <a:cs typeface="Arial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7" t="9865" r="20034" b="19609"/>
          <a:stretch/>
        </p:blipFill>
        <p:spPr>
          <a:xfrm rot="5400000">
            <a:off x="5320381" y="482045"/>
            <a:ext cx="2895724" cy="4248473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0" t="41977" r="47063" b="31724"/>
          <a:stretch/>
        </p:blipFill>
        <p:spPr>
          <a:xfrm>
            <a:off x="251519" y="1140460"/>
            <a:ext cx="4220257" cy="4016732"/>
          </a:xfrm>
          <a:prstGeom prst="rect">
            <a:avLst/>
          </a:prstGeom>
        </p:spPr>
      </p:pic>
      <p:sp>
        <p:nvSpPr>
          <p:cNvPr id="19" name="Rechteck 18"/>
          <p:cNvSpPr/>
          <p:nvPr/>
        </p:nvSpPr>
        <p:spPr>
          <a:xfrm>
            <a:off x="4499992" y="4098558"/>
            <a:ext cx="42484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265113" algn="l"/>
              </a:tabLst>
            </a:pPr>
            <a:r>
              <a:rPr lang="de-DE" sz="1600" b="1" i="1" dirty="0" smtClean="0">
                <a:latin typeface="+mn-lt"/>
                <a:cs typeface="Arial" pitchFamily="34" charset="0"/>
              </a:rPr>
              <a:t>Adam et al. ILRC 2015, Adam et al. In </a:t>
            </a:r>
            <a:r>
              <a:rPr lang="de-DE" sz="1600" b="1" i="1" dirty="0" err="1" smtClean="0">
                <a:latin typeface="+mn-lt"/>
                <a:cs typeface="Arial" pitchFamily="34" charset="0"/>
              </a:rPr>
              <a:t>preparation</a:t>
            </a:r>
            <a:r>
              <a:rPr lang="de-DE" sz="1600" b="1" i="1" dirty="0" smtClean="0">
                <a:latin typeface="+mn-lt"/>
                <a:cs typeface="Arial" pitchFamily="34" charset="0"/>
              </a:rPr>
              <a:t> </a:t>
            </a:r>
            <a:r>
              <a:rPr lang="de-DE" sz="1600" b="1" i="1" dirty="0" err="1" smtClean="0">
                <a:latin typeface="+mn-lt"/>
                <a:cs typeface="Arial" pitchFamily="34" charset="0"/>
              </a:rPr>
              <a:t>for</a:t>
            </a:r>
            <a:r>
              <a:rPr lang="de-DE" sz="1600" b="1" i="1" dirty="0" smtClean="0">
                <a:latin typeface="+mn-lt"/>
                <a:cs typeface="Arial" pitchFamily="34" charset="0"/>
              </a:rPr>
              <a:t> </a:t>
            </a:r>
            <a:r>
              <a:rPr lang="de-DE" sz="1600" b="1" i="1" dirty="0" err="1" smtClean="0">
                <a:latin typeface="+mn-lt"/>
                <a:cs typeface="Arial" pitchFamily="34" charset="0"/>
              </a:rPr>
              <a:t>publication</a:t>
            </a:r>
            <a:r>
              <a:rPr lang="de-DE" sz="1600" b="1" i="1" dirty="0" smtClean="0">
                <a:latin typeface="+mn-lt"/>
                <a:cs typeface="Arial" pitchFamily="34" charset="0"/>
              </a:rPr>
              <a:t> in QJRMS, 2016.</a:t>
            </a:r>
            <a:endParaRPr lang="de-DE" sz="2000" b="1" dirty="0" smtClean="0"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62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281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6315078"/>
              </p:ext>
            </p:extLst>
          </p:nvPr>
        </p:nvGraphicFramePr>
        <p:xfrm>
          <a:off x="4249738" y="3911600"/>
          <a:ext cx="4664075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8272" name="Formel" r:id="rId4" imgW="2463480" imgH="393480" progId="Equation.3">
                  <p:embed/>
                </p:oleObj>
              </mc:Choice>
              <mc:Fallback>
                <p:oleObj name="Formel" r:id="rId4" imgW="24634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49738" y="3911600"/>
                        <a:ext cx="4664075" cy="74295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Gerade Verbindung mit Pfeil 4"/>
          <p:cNvCxnSpPr>
            <a:cxnSpLocks noChangeShapeType="1"/>
          </p:cNvCxnSpPr>
          <p:nvPr/>
        </p:nvCxnSpPr>
        <p:spPr bwMode="auto">
          <a:xfrm flipV="1">
            <a:off x="6012160" y="4437112"/>
            <a:ext cx="648072" cy="864096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6" name="Rechteck 5"/>
          <p:cNvSpPr/>
          <p:nvPr/>
        </p:nvSpPr>
        <p:spPr>
          <a:xfrm>
            <a:off x="6576471" y="2751063"/>
            <a:ext cx="1400175" cy="5857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tx1"/>
                </a:solidFill>
                <a:latin typeface="+mn-lt"/>
              </a:rPr>
              <a:t>Horizontal wind</a:t>
            </a:r>
            <a:endParaRPr lang="de-DE" sz="1600" b="1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7" name="Gerade Verbindung mit Pfeil 6"/>
          <p:cNvCxnSpPr>
            <a:cxnSpLocks noChangeShapeType="1"/>
          </p:cNvCxnSpPr>
          <p:nvPr/>
        </p:nvCxnSpPr>
        <p:spPr bwMode="auto">
          <a:xfrm flipH="1">
            <a:off x="6732240" y="3284463"/>
            <a:ext cx="236346" cy="864617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3" name="Rechteck 12"/>
          <p:cNvSpPr/>
          <p:nvPr/>
        </p:nvSpPr>
        <p:spPr>
          <a:xfrm>
            <a:off x="6516216" y="5551066"/>
            <a:ext cx="1800225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tx1"/>
                </a:solidFill>
                <a:latin typeface="+mn-lt"/>
              </a:rPr>
              <a:t>Soil and canopy water content evolution</a:t>
            </a:r>
            <a:endParaRPr lang="de-DE" sz="1600" b="1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14" name="Gerade Verbindung mit Pfeil 13"/>
          <p:cNvCxnSpPr>
            <a:cxnSpLocks noChangeShapeType="1"/>
          </p:cNvCxnSpPr>
          <p:nvPr/>
        </p:nvCxnSpPr>
        <p:spPr bwMode="auto">
          <a:xfrm>
            <a:off x="5652120" y="2852936"/>
            <a:ext cx="1008112" cy="1368152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5" name="Rechteck 14"/>
          <p:cNvSpPr/>
          <p:nvPr/>
        </p:nvSpPr>
        <p:spPr>
          <a:xfrm>
            <a:off x="7741542" y="1806650"/>
            <a:ext cx="1150938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tx1"/>
                </a:solidFill>
                <a:latin typeface="+mn-lt"/>
              </a:rPr>
              <a:t>Moisture tendency equation</a:t>
            </a:r>
            <a:endParaRPr lang="de-DE" sz="16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4788024" y="2348880"/>
            <a:ext cx="1439862" cy="5857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tx1"/>
                </a:solidFill>
                <a:latin typeface="+mn-lt"/>
              </a:rPr>
              <a:t>Atmospheric stability </a:t>
            </a:r>
            <a:endParaRPr lang="de-DE" sz="16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9" name="Rechteck 38"/>
          <p:cNvSpPr/>
          <p:nvPr/>
        </p:nvSpPr>
        <p:spPr>
          <a:xfrm>
            <a:off x="4355976" y="1692672"/>
            <a:ext cx="1417637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tx1"/>
                </a:solidFill>
                <a:latin typeface="+mn-lt"/>
              </a:rPr>
              <a:t>Entrainment flux</a:t>
            </a:r>
            <a:endParaRPr lang="de-DE" sz="1600" b="1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12" name="Gerade Verbindung mit Pfeil 11"/>
          <p:cNvCxnSpPr>
            <a:cxnSpLocks noChangeShapeType="1"/>
          </p:cNvCxnSpPr>
          <p:nvPr/>
        </p:nvCxnSpPr>
        <p:spPr bwMode="auto">
          <a:xfrm flipV="1">
            <a:off x="7092950" y="4509122"/>
            <a:ext cx="215356" cy="1135576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pic>
        <p:nvPicPr>
          <p:cNvPr id="1039" name="Picture 3"/>
          <p:cNvPicPr>
            <a:picLocks noChangeAspect="1" noChangeArrowheads="1"/>
          </p:cNvPicPr>
          <p:nvPr/>
        </p:nvPicPr>
        <p:blipFill>
          <a:blip r:embed="rId6" cstate="print"/>
          <a:srcRect r="2258"/>
          <a:stretch>
            <a:fillRect/>
          </a:stretch>
        </p:blipFill>
        <p:spPr bwMode="auto">
          <a:xfrm>
            <a:off x="-108520" y="3609493"/>
            <a:ext cx="4248151" cy="1152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62" name="Rechteck 61"/>
          <p:cNvSpPr/>
          <p:nvPr/>
        </p:nvSpPr>
        <p:spPr>
          <a:xfrm>
            <a:off x="4644008" y="5229200"/>
            <a:ext cx="22322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 smtClean="0">
                <a:solidFill>
                  <a:schemeClr val="tx1"/>
                </a:solidFill>
                <a:latin typeface="+mn-lt"/>
              </a:rPr>
              <a:t>Canopy and </a:t>
            </a:r>
            <a:r>
              <a:rPr lang="en-US" sz="1600" b="1" dirty="0" err="1" smtClean="0">
                <a:solidFill>
                  <a:schemeClr val="tx1"/>
                </a:solidFill>
                <a:latin typeface="+mn-lt"/>
              </a:rPr>
              <a:t>aerodyn</a:t>
            </a:r>
            <a:r>
              <a:rPr lang="en-US" sz="1600" b="1" dirty="0" smtClean="0">
                <a:solidFill>
                  <a:schemeClr val="tx1"/>
                </a:solidFill>
                <a:latin typeface="+mn-lt"/>
              </a:rPr>
              <a:t>. </a:t>
            </a:r>
            <a:r>
              <a:rPr lang="en-US" sz="1600" b="1" dirty="0">
                <a:solidFill>
                  <a:schemeClr val="tx1"/>
                </a:solidFill>
                <a:latin typeface="+mn-lt"/>
              </a:rPr>
              <a:t>resistance, photosynthesis </a:t>
            </a:r>
            <a:endParaRPr lang="de-DE" sz="1600" b="1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75" name="Gerade Verbindung mit Pfeil 74"/>
          <p:cNvCxnSpPr>
            <a:cxnSpLocks noChangeShapeType="1"/>
            <a:stCxn id="15" idx="2"/>
          </p:cNvCxnSpPr>
          <p:nvPr/>
        </p:nvCxnSpPr>
        <p:spPr bwMode="auto">
          <a:xfrm>
            <a:off x="8317011" y="2636912"/>
            <a:ext cx="143421" cy="1512168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78" name="Gerade Verbindung mit Pfeil 77"/>
          <p:cNvCxnSpPr>
            <a:cxnSpLocks noChangeShapeType="1"/>
            <a:stCxn id="15" idx="1"/>
          </p:cNvCxnSpPr>
          <p:nvPr/>
        </p:nvCxnSpPr>
        <p:spPr bwMode="auto">
          <a:xfrm flipH="1" flipV="1">
            <a:off x="7236296" y="2132856"/>
            <a:ext cx="505246" cy="88925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83" name="Rechteck 82"/>
          <p:cNvSpPr/>
          <p:nvPr/>
        </p:nvSpPr>
        <p:spPr>
          <a:xfrm>
            <a:off x="2195736" y="673532"/>
            <a:ext cx="1417637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tx1"/>
                </a:solidFill>
                <a:latin typeface="+mn-lt"/>
              </a:rPr>
              <a:t>Latent heat flux profiles</a:t>
            </a:r>
            <a:endParaRPr lang="de-DE" sz="1400" b="1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86" name="Gerade Verbindung mit Pfeil 85"/>
          <p:cNvCxnSpPr>
            <a:cxnSpLocks noChangeShapeType="1"/>
            <a:stCxn id="17" idx="1"/>
          </p:cNvCxnSpPr>
          <p:nvPr/>
        </p:nvCxnSpPr>
        <p:spPr bwMode="auto">
          <a:xfrm flipH="1">
            <a:off x="1043608" y="2641774"/>
            <a:ext cx="3744416" cy="283170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36" name="Gerade Verbindung mit Pfeil 135"/>
          <p:cNvCxnSpPr>
            <a:cxnSpLocks noChangeShapeType="1"/>
          </p:cNvCxnSpPr>
          <p:nvPr/>
        </p:nvCxnSpPr>
        <p:spPr bwMode="auto">
          <a:xfrm flipH="1" flipV="1">
            <a:off x="2843808" y="1484784"/>
            <a:ext cx="1512168" cy="360040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139" name="Rechteck 138"/>
          <p:cNvSpPr/>
          <p:nvPr/>
        </p:nvSpPr>
        <p:spPr>
          <a:xfrm>
            <a:off x="6052055" y="1763008"/>
            <a:ext cx="1417637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tx1"/>
                </a:solidFill>
                <a:latin typeface="+mn-lt"/>
              </a:rPr>
              <a:t>Flux divergence</a:t>
            </a:r>
            <a:endParaRPr lang="de-DE" sz="1600" b="1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141" name="Gerade Verbindung mit Pfeil 140"/>
          <p:cNvCxnSpPr>
            <a:cxnSpLocks noChangeShapeType="1"/>
          </p:cNvCxnSpPr>
          <p:nvPr/>
        </p:nvCxnSpPr>
        <p:spPr bwMode="auto">
          <a:xfrm flipH="1" flipV="1">
            <a:off x="5652121" y="1844824"/>
            <a:ext cx="432047" cy="72008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11" name="Rechteck 10"/>
          <p:cNvSpPr/>
          <p:nvPr/>
        </p:nvSpPr>
        <p:spPr>
          <a:xfrm>
            <a:off x="879648" y="4692464"/>
            <a:ext cx="21602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chemeClr val="tx1"/>
                </a:solidFill>
                <a:latin typeface="+mn-lt"/>
              </a:rPr>
              <a:t>Energy balance </a:t>
            </a:r>
            <a:r>
              <a:rPr lang="en-US" sz="1200" b="1" dirty="0" smtClean="0">
                <a:solidFill>
                  <a:schemeClr val="tx1"/>
                </a:solidFill>
                <a:latin typeface="+mn-lt"/>
              </a:rPr>
              <a:t>closure (EBC)</a:t>
            </a:r>
            <a:endParaRPr lang="de-DE" sz="1200" b="1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2" name="Gruppieren 55"/>
          <p:cNvGrpSpPr/>
          <p:nvPr/>
        </p:nvGrpSpPr>
        <p:grpSpPr>
          <a:xfrm>
            <a:off x="418475" y="828166"/>
            <a:ext cx="3649469" cy="2782933"/>
            <a:chOff x="-1721974" y="692210"/>
            <a:chExt cx="3649469" cy="2782933"/>
          </a:xfrm>
        </p:grpSpPr>
        <p:cxnSp>
          <p:nvCxnSpPr>
            <p:cNvPr id="29" name="Gerade Verbindung mit Pfeil 28"/>
            <p:cNvCxnSpPr/>
            <p:nvPr/>
          </p:nvCxnSpPr>
          <p:spPr bwMode="auto">
            <a:xfrm flipV="1">
              <a:off x="-1404664" y="908720"/>
              <a:ext cx="0" cy="2016224"/>
            </a:xfrm>
            <a:prstGeom prst="straightConnector1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3" name="Gerade Verbindung 32"/>
            <p:cNvCxnSpPr/>
            <p:nvPr/>
          </p:nvCxnSpPr>
          <p:spPr bwMode="auto">
            <a:xfrm>
              <a:off x="-1476672" y="1345674"/>
              <a:ext cx="144016" cy="0"/>
            </a:xfrm>
            <a:prstGeom prst="line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Gerade Verbindung mit Pfeil 36"/>
            <p:cNvCxnSpPr/>
            <p:nvPr/>
          </p:nvCxnSpPr>
          <p:spPr bwMode="auto">
            <a:xfrm>
              <a:off x="-1409570" y="2932224"/>
              <a:ext cx="1332656" cy="0"/>
            </a:xfrm>
            <a:prstGeom prst="straightConnector1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6" name="Freihandform 45"/>
            <p:cNvSpPr/>
            <p:nvPr/>
          </p:nvSpPr>
          <p:spPr bwMode="auto">
            <a:xfrm>
              <a:off x="-1271900" y="692210"/>
              <a:ext cx="562599" cy="2221907"/>
            </a:xfrm>
            <a:custGeom>
              <a:avLst/>
              <a:gdLst>
                <a:gd name="connsiteX0" fmla="*/ 408775 w 562599"/>
                <a:gd name="connsiteY0" fmla="*/ 2221907 h 2221907"/>
                <a:gd name="connsiteX1" fmla="*/ 229313 w 562599"/>
                <a:gd name="connsiteY1" fmla="*/ 2170632 h 2221907"/>
                <a:gd name="connsiteX2" fmla="*/ 135309 w 562599"/>
                <a:gd name="connsiteY2" fmla="*/ 2127903 h 2221907"/>
                <a:gd name="connsiteX3" fmla="*/ 49851 w 562599"/>
                <a:gd name="connsiteY3" fmla="*/ 2033899 h 2221907"/>
                <a:gd name="connsiteX4" fmla="*/ 7122 w 562599"/>
                <a:gd name="connsiteY4" fmla="*/ 1897167 h 2221907"/>
                <a:gd name="connsiteX5" fmla="*/ 7122 w 562599"/>
                <a:gd name="connsiteY5" fmla="*/ 1538243 h 2221907"/>
                <a:gd name="connsiteX6" fmla="*/ 15668 w 562599"/>
                <a:gd name="connsiteY6" fmla="*/ 1076770 h 2221907"/>
                <a:gd name="connsiteX7" fmla="*/ 15668 w 562599"/>
                <a:gd name="connsiteY7" fmla="*/ 863125 h 2221907"/>
                <a:gd name="connsiteX8" fmla="*/ 84035 w 562599"/>
                <a:gd name="connsiteY8" fmla="*/ 760576 h 2221907"/>
                <a:gd name="connsiteX9" fmla="*/ 237859 w 562599"/>
                <a:gd name="connsiteY9" fmla="*/ 675118 h 2221907"/>
                <a:gd name="connsiteX10" fmla="*/ 391683 w 562599"/>
                <a:gd name="connsiteY10" fmla="*/ 555477 h 2221907"/>
                <a:gd name="connsiteX11" fmla="*/ 451504 w 562599"/>
                <a:gd name="connsiteY11" fmla="*/ 410198 h 2221907"/>
                <a:gd name="connsiteX12" fmla="*/ 562599 w 562599"/>
                <a:gd name="connsiteY12" fmla="*/ 0 h 2221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2599" h="2221907">
                  <a:moveTo>
                    <a:pt x="408775" y="2221907"/>
                  </a:moveTo>
                  <a:cubicBezTo>
                    <a:pt x="341833" y="2204103"/>
                    <a:pt x="274891" y="2186299"/>
                    <a:pt x="229313" y="2170632"/>
                  </a:cubicBezTo>
                  <a:cubicBezTo>
                    <a:pt x="183735" y="2154965"/>
                    <a:pt x="165219" y="2150692"/>
                    <a:pt x="135309" y="2127903"/>
                  </a:cubicBezTo>
                  <a:cubicBezTo>
                    <a:pt x="105399" y="2105114"/>
                    <a:pt x="71215" y="2072355"/>
                    <a:pt x="49851" y="2033899"/>
                  </a:cubicBezTo>
                  <a:cubicBezTo>
                    <a:pt x="28487" y="1995443"/>
                    <a:pt x="14243" y="1979776"/>
                    <a:pt x="7122" y="1897167"/>
                  </a:cubicBezTo>
                  <a:cubicBezTo>
                    <a:pt x="0" y="1814558"/>
                    <a:pt x="5698" y="1674976"/>
                    <a:pt x="7122" y="1538243"/>
                  </a:cubicBezTo>
                  <a:cubicBezTo>
                    <a:pt x="8546" y="1401510"/>
                    <a:pt x="14244" y="1189290"/>
                    <a:pt x="15668" y="1076770"/>
                  </a:cubicBezTo>
                  <a:cubicBezTo>
                    <a:pt x="17092" y="964250"/>
                    <a:pt x="4274" y="915824"/>
                    <a:pt x="15668" y="863125"/>
                  </a:cubicBezTo>
                  <a:cubicBezTo>
                    <a:pt x="27062" y="810426"/>
                    <a:pt x="47003" y="791910"/>
                    <a:pt x="84035" y="760576"/>
                  </a:cubicBezTo>
                  <a:cubicBezTo>
                    <a:pt x="121067" y="729242"/>
                    <a:pt x="186584" y="709301"/>
                    <a:pt x="237859" y="675118"/>
                  </a:cubicBezTo>
                  <a:cubicBezTo>
                    <a:pt x="289134" y="640935"/>
                    <a:pt x="356075" y="599630"/>
                    <a:pt x="391683" y="555477"/>
                  </a:cubicBezTo>
                  <a:cubicBezTo>
                    <a:pt x="427290" y="511324"/>
                    <a:pt x="423018" y="502777"/>
                    <a:pt x="451504" y="410198"/>
                  </a:cubicBezTo>
                  <a:cubicBezTo>
                    <a:pt x="479990" y="317619"/>
                    <a:pt x="521294" y="158809"/>
                    <a:pt x="562599" y="0"/>
                  </a:cubicBezTo>
                </a:path>
              </a:pathLst>
            </a:cu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de-DE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endParaRPr>
            </a:p>
          </p:txBody>
        </p:sp>
        <p:graphicFrame>
          <p:nvGraphicFramePr>
            <p:cNvPr id="48" name="Objekt 47"/>
            <p:cNvGraphicFramePr>
              <a:graphicFrameLocks noChangeAspect="1"/>
            </p:cNvGraphicFramePr>
            <p:nvPr/>
          </p:nvGraphicFramePr>
          <p:xfrm>
            <a:off x="-1692696" y="810998"/>
            <a:ext cx="271016" cy="2710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28273" name="Formel" r:id="rId7" imgW="126720" imgH="126720" progId="Equation.3">
                    <p:embed/>
                  </p:oleObj>
                </mc:Choice>
                <mc:Fallback>
                  <p:oleObj name="Formel" r:id="rId7" imgW="126720" imgH="12672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1692696" y="810998"/>
                          <a:ext cx="271016" cy="27101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53" name="Object 29"/>
            <p:cNvGraphicFramePr>
              <a:graphicFrameLocks noChangeAspect="1"/>
            </p:cNvGraphicFramePr>
            <p:nvPr/>
          </p:nvGraphicFramePr>
          <p:xfrm>
            <a:off x="-1721974" y="1086920"/>
            <a:ext cx="323850" cy="4873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28274" name="Formel" r:id="rId9" imgW="152280" imgH="228600" progId="Equation.3">
                    <p:embed/>
                  </p:oleObj>
                </mc:Choice>
                <mc:Fallback>
                  <p:oleObj name="Formel" r:id="rId9" imgW="15228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1721974" y="1086920"/>
                          <a:ext cx="323850" cy="4873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50" name="Gerade Verbindung 49"/>
            <p:cNvCxnSpPr/>
            <p:nvPr/>
          </p:nvCxnSpPr>
          <p:spPr bwMode="auto">
            <a:xfrm>
              <a:off x="-1384873" y="1132804"/>
              <a:ext cx="3312368" cy="0"/>
            </a:xfrm>
            <a:prstGeom prst="line">
              <a:avLst/>
            </a:prstGeom>
            <a:noFill/>
            <a:ln w="1587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Gerade Verbindung 51"/>
            <p:cNvCxnSpPr/>
            <p:nvPr/>
          </p:nvCxnSpPr>
          <p:spPr bwMode="auto">
            <a:xfrm>
              <a:off x="-1384873" y="1492844"/>
              <a:ext cx="3312368" cy="0"/>
            </a:xfrm>
            <a:prstGeom prst="line">
              <a:avLst/>
            </a:prstGeom>
            <a:noFill/>
            <a:ln w="1587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" name="Gerade Verbindung 52"/>
            <p:cNvCxnSpPr/>
            <p:nvPr/>
          </p:nvCxnSpPr>
          <p:spPr bwMode="auto">
            <a:xfrm>
              <a:off x="-1384873" y="2657158"/>
              <a:ext cx="3312368" cy="0"/>
            </a:xfrm>
            <a:prstGeom prst="line">
              <a:avLst/>
            </a:prstGeom>
            <a:noFill/>
            <a:ln w="1587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graphicFrame>
          <p:nvGraphicFramePr>
            <p:cNvPr id="1054" name="Object 30"/>
            <p:cNvGraphicFramePr>
              <a:graphicFrameLocks noChangeAspect="1"/>
            </p:cNvGraphicFramePr>
            <p:nvPr/>
          </p:nvGraphicFramePr>
          <p:xfrm>
            <a:off x="-1675311" y="2726307"/>
            <a:ext cx="269875" cy="3794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28275" name="Formel" r:id="rId11" imgW="126720" imgH="177480" progId="Equation.3">
                    <p:embed/>
                  </p:oleObj>
                </mc:Choice>
                <mc:Fallback>
                  <p:oleObj name="Formel" r:id="rId11" imgW="126720" imgH="177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1675311" y="2726307"/>
                          <a:ext cx="269875" cy="37941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55" name="Object 31"/>
            <p:cNvGraphicFramePr>
              <a:graphicFrameLocks noChangeAspect="1"/>
            </p:cNvGraphicFramePr>
            <p:nvPr/>
          </p:nvGraphicFramePr>
          <p:xfrm>
            <a:off x="-343271" y="2959206"/>
            <a:ext cx="377826" cy="5159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28276" name="Formel" r:id="rId13" imgW="177480" imgH="241200" progId="Equation.3">
                    <p:embed/>
                  </p:oleObj>
                </mc:Choice>
                <mc:Fallback>
                  <p:oleObj name="Formel" r:id="rId13" imgW="17748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343271" y="2959206"/>
                          <a:ext cx="377826" cy="5159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" name="Gruppieren 56"/>
          <p:cNvGrpSpPr/>
          <p:nvPr/>
        </p:nvGrpSpPr>
        <p:grpSpPr>
          <a:xfrm>
            <a:off x="2123728" y="1044417"/>
            <a:ext cx="1727820" cy="2557098"/>
            <a:chOff x="-1476672" y="908720"/>
            <a:chExt cx="1727820" cy="2557098"/>
          </a:xfrm>
        </p:grpSpPr>
        <p:cxnSp>
          <p:nvCxnSpPr>
            <p:cNvPr id="58" name="Gerade Verbindung mit Pfeil 57"/>
            <p:cNvCxnSpPr/>
            <p:nvPr/>
          </p:nvCxnSpPr>
          <p:spPr bwMode="auto">
            <a:xfrm flipV="1">
              <a:off x="-1404664" y="908720"/>
              <a:ext cx="0" cy="2016224"/>
            </a:xfrm>
            <a:prstGeom prst="straightConnector1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9" name="Gerade Verbindung 58"/>
            <p:cNvCxnSpPr/>
            <p:nvPr/>
          </p:nvCxnSpPr>
          <p:spPr bwMode="auto">
            <a:xfrm>
              <a:off x="-1476672" y="1345674"/>
              <a:ext cx="144016" cy="0"/>
            </a:xfrm>
            <a:prstGeom prst="line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0" name="Gerade Verbindung mit Pfeil 59"/>
            <p:cNvCxnSpPr/>
            <p:nvPr/>
          </p:nvCxnSpPr>
          <p:spPr bwMode="auto">
            <a:xfrm>
              <a:off x="-1409570" y="2932224"/>
              <a:ext cx="1332656" cy="0"/>
            </a:xfrm>
            <a:prstGeom prst="straightConnector1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graphicFrame>
          <p:nvGraphicFramePr>
            <p:cNvPr id="69" name="Object 31"/>
            <p:cNvGraphicFramePr>
              <a:graphicFrameLocks noChangeAspect="1"/>
            </p:cNvGraphicFramePr>
            <p:nvPr/>
          </p:nvGraphicFramePr>
          <p:xfrm>
            <a:off x="-396552" y="2949880"/>
            <a:ext cx="647700" cy="5159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28277" name="Formel" r:id="rId15" imgW="304560" imgH="241200" progId="Equation.3">
                    <p:embed/>
                  </p:oleObj>
                </mc:Choice>
                <mc:Fallback>
                  <p:oleObj name="Formel" r:id="rId15" imgW="30456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396552" y="2949880"/>
                          <a:ext cx="647700" cy="5159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5" name="Rechteck 84"/>
          <p:cNvSpPr/>
          <p:nvPr/>
        </p:nvSpPr>
        <p:spPr>
          <a:xfrm>
            <a:off x="773344" y="673532"/>
            <a:ext cx="1231788" cy="523220"/>
          </a:xfrm>
          <a:prstGeom prst="rect">
            <a:avLst/>
          </a:prstGeom>
          <a:noFill/>
        </p:spPr>
        <p:txBody>
          <a:bodyPr wrap="square" lIns="36000" tIns="36000" rIns="36000" bIns="36000">
            <a:spAutoFit/>
          </a:bodyPr>
          <a:lstStyle/>
          <a:p>
            <a:pPr>
              <a:defRPr/>
            </a:pPr>
            <a:r>
              <a:rPr lang="en-US" sz="1400" b="1" dirty="0" smtClean="0">
                <a:solidFill>
                  <a:schemeClr val="tx1"/>
                </a:solidFill>
                <a:latin typeface="+mn-lt"/>
              </a:rPr>
              <a:t>Temperature profile</a:t>
            </a:r>
            <a:endParaRPr lang="de-DE" sz="14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6" name="Rechteck 75"/>
          <p:cNvSpPr/>
          <p:nvPr/>
        </p:nvSpPr>
        <p:spPr>
          <a:xfrm>
            <a:off x="3436802" y="980728"/>
            <a:ext cx="19358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+mn-lt"/>
              </a:rPr>
              <a:t>Free atmosphere</a:t>
            </a:r>
            <a:endParaRPr lang="de-DE" sz="12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2" name="Rechteck 81"/>
          <p:cNvSpPr/>
          <p:nvPr/>
        </p:nvSpPr>
        <p:spPr>
          <a:xfrm>
            <a:off x="3347864" y="1302944"/>
            <a:ext cx="171693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 dirty="0" smtClean="0">
                <a:latin typeface="+mn-lt"/>
              </a:rPr>
              <a:t>Entrainment</a:t>
            </a:r>
            <a:r>
              <a:rPr lang="en-US" sz="1200" b="1" dirty="0" smtClean="0">
                <a:solidFill>
                  <a:schemeClr val="tx1"/>
                </a:solidFill>
                <a:latin typeface="+mn-lt"/>
              </a:rPr>
              <a:t> layer (EL)</a:t>
            </a:r>
            <a:endParaRPr lang="de-DE" sz="12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7" name="Rechteck 86"/>
          <p:cNvSpPr/>
          <p:nvPr/>
        </p:nvSpPr>
        <p:spPr>
          <a:xfrm>
            <a:off x="3059832" y="2132856"/>
            <a:ext cx="125578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+mn-lt"/>
              </a:rPr>
              <a:t>Mixed layer (ML)</a:t>
            </a:r>
            <a:endParaRPr lang="de-DE" sz="12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8" name="Rechteck 87"/>
          <p:cNvSpPr/>
          <p:nvPr/>
        </p:nvSpPr>
        <p:spPr>
          <a:xfrm>
            <a:off x="3131840" y="2789474"/>
            <a:ext cx="15841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+mn-lt"/>
              </a:rPr>
              <a:t>Surface layer (SL)</a:t>
            </a:r>
            <a:endParaRPr lang="de-DE" sz="12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1" name="Freihandform 90"/>
          <p:cNvSpPr/>
          <p:nvPr/>
        </p:nvSpPr>
        <p:spPr bwMode="auto">
          <a:xfrm>
            <a:off x="2224035" y="836712"/>
            <a:ext cx="649793" cy="2217987"/>
          </a:xfrm>
          <a:custGeom>
            <a:avLst/>
            <a:gdLst>
              <a:gd name="connsiteX0" fmla="*/ 649793 w 649793"/>
              <a:gd name="connsiteY0" fmla="*/ 2302747 h 2302747"/>
              <a:gd name="connsiteX1" fmla="*/ 539261 w 649793"/>
              <a:gd name="connsiteY1" fmla="*/ 1559169 h 2302747"/>
              <a:gd name="connsiteX2" fmla="*/ 448826 w 649793"/>
              <a:gd name="connsiteY2" fmla="*/ 1026606 h 2302747"/>
              <a:gd name="connsiteX3" fmla="*/ 398584 w 649793"/>
              <a:gd name="connsiteY3" fmla="*/ 725156 h 2302747"/>
              <a:gd name="connsiteX4" fmla="*/ 318197 w 649793"/>
              <a:gd name="connsiteY4" fmla="*/ 634721 h 2302747"/>
              <a:gd name="connsiteX5" fmla="*/ 117230 w 649793"/>
              <a:gd name="connsiteY5" fmla="*/ 564382 h 2302747"/>
              <a:gd name="connsiteX6" fmla="*/ 77037 w 649793"/>
              <a:gd name="connsiteY6" fmla="*/ 494044 h 2302747"/>
              <a:gd name="connsiteX7" fmla="*/ 36843 w 649793"/>
              <a:gd name="connsiteY7" fmla="*/ 313173 h 2302747"/>
              <a:gd name="connsiteX8" fmla="*/ 16747 w 649793"/>
              <a:gd name="connsiteY8" fmla="*/ 152400 h 2302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9793" h="2302747">
                <a:moveTo>
                  <a:pt x="649793" y="2302747"/>
                </a:moveTo>
                <a:cubicBezTo>
                  <a:pt x="611274" y="2037303"/>
                  <a:pt x="572756" y="1771859"/>
                  <a:pt x="539261" y="1559169"/>
                </a:cubicBezTo>
                <a:cubicBezTo>
                  <a:pt x="505767" y="1346479"/>
                  <a:pt x="472272" y="1165608"/>
                  <a:pt x="448826" y="1026606"/>
                </a:cubicBezTo>
                <a:cubicBezTo>
                  <a:pt x="425380" y="887604"/>
                  <a:pt x="420356" y="790470"/>
                  <a:pt x="398584" y="725156"/>
                </a:cubicBezTo>
                <a:cubicBezTo>
                  <a:pt x="376813" y="659842"/>
                  <a:pt x="365089" y="661517"/>
                  <a:pt x="318197" y="634721"/>
                </a:cubicBezTo>
                <a:cubicBezTo>
                  <a:pt x="271305" y="607925"/>
                  <a:pt x="157423" y="587828"/>
                  <a:pt x="117230" y="564382"/>
                </a:cubicBezTo>
                <a:cubicBezTo>
                  <a:pt x="77037" y="540936"/>
                  <a:pt x="90435" y="535912"/>
                  <a:pt x="77037" y="494044"/>
                </a:cubicBezTo>
                <a:cubicBezTo>
                  <a:pt x="63639" y="452176"/>
                  <a:pt x="46891" y="370114"/>
                  <a:pt x="36843" y="313173"/>
                </a:cubicBezTo>
                <a:cubicBezTo>
                  <a:pt x="26795" y="256232"/>
                  <a:pt x="0" y="0"/>
                  <a:pt x="16747" y="152400"/>
                </a:cubicBezTo>
              </a:path>
            </a:pathLst>
          </a:cu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</a:pPr>
            <a:endParaRPr kumimoji="0" lang="de-DE" sz="26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92" name="Freihandform 91"/>
          <p:cNvSpPr/>
          <p:nvPr/>
        </p:nvSpPr>
        <p:spPr bwMode="auto">
          <a:xfrm>
            <a:off x="2230734" y="908721"/>
            <a:ext cx="926123" cy="2156026"/>
          </a:xfrm>
          <a:custGeom>
            <a:avLst/>
            <a:gdLst>
              <a:gd name="connsiteX0" fmla="*/ 633046 w 926123"/>
              <a:gd name="connsiteY0" fmla="*/ 2180492 h 2180492"/>
              <a:gd name="connsiteX1" fmla="*/ 773723 w 926123"/>
              <a:gd name="connsiteY1" fmla="*/ 1386672 h 2180492"/>
              <a:gd name="connsiteX2" fmla="*/ 854110 w 926123"/>
              <a:gd name="connsiteY2" fmla="*/ 944545 h 2180492"/>
              <a:gd name="connsiteX3" fmla="*/ 924448 w 926123"/>
              <a:gd name="connsiteY3" fmla="*/ 643094 h 2180492"/>
              <a:gd name="connsiteX4" fmla="*/ 844062 w 926123"/>
              <a:gd name="connsiteY4" fmla="*/ 542611 h 2180492"/>
              <a:gd name="connsiteX5" fmla="*/ 592853 w 926123"/>
              <a:gd name="connsiteY5" fmla="*/ 472272 h 2180492"/>
              <a:gd name="connsiteX6" fmla="*/ 301451 w 926123"/>
              <a:gd name="connsiteY6" fmla="*/ 442127 h 2180492"/>
              <a:gd name="connsiteX7" fmla="*/ 140677 w 926123"/>
              <a:gd name="connsiteY7" fmla="*/ 422031 h 2180492"/>
              <a:gd name="connsiteX8" fmla="*/ 80387 w 926123"/>
              <a:gd name="connsiteY8" fmla="*/ 351692 h 2180492"/>
              <a:gd name="connsiteX9" fmla="*/ 30145 w 926123"/>
              <a:gd name="connsiteY9" fmla="*/ 200967 h 2180492"/>
              <a:gd name="connsiteX10" fmla="*/ 0 w 926123"/>
              <a:gd name="connsiteY10" fmla="*/ 0 h 218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26123" h="2180492">
                <a:moveTo>
                  <a:pt x="633046" y="2180492"/>
                </a:moveTo>
                <a:cubicBezTo>
                  <a:pt x="684962" y="1886577"/>
                  <a:pt x="736879" y="1592663"/>
                  <a:pt x="773723" y="1386672"/>
                </a:cubicBezTo>
                <a:cubicBezTo>
                  <a:pt x="810567" y="1180681"/>
                  <a:pt x="828989" y="1068475"/>
                  <a:pt x="854110" y="944545"/>
                </a:cubicBezTo>
                <a:cubicBezTo>
                  <a:pt x="879231" y="820615"/>
                  <a:pt x="926123" y="710083"/>
                  <a:pt x="924448" y="643094"/>
                </a:cubicBezTo>
                <a:cubicBezTo>
                  <a:pt x="922773" y="576105"/>
                  <a:pt x="899328" y="571081"/>
                  <a:pt x="844062" y="542611"/>
                </a:cubicBezTo>
                <a:cubicBezTo>
                  <a:pt x="788796" y="514141"/>
                  <a:pt x="683288" y="489019"/>
                  <a:pt x="592853" y="472272"/>
                </a:cubicBezTo>
                <a:cubicBezTo>
                  <a:pt x="502418" y="455525"/>
                  <a:pt x="376814" y="450500"/>
                  <a:pt x="301451" y="442127"/>
                </a:cubicBezTo>
                <a:cubicBezTo>
                  <a:pt x="226088" y="433754"/>
                  <a:pt x="177521" y="437103"/>
                  <a:pt x="140677" y="422031"/>
                </a:cubicBezTo>
                <a:cubicBezTo>
                  <a:pt x="103833" y="406959"/>
                  <a:pt x="98809" y="388536"/>
                  <a:pt x="80387" y="351692"/>
                </a:cubicBezTo>
                <a:cubicBezTo>
                  <a:pt x="61965" y="314848"/>
                  <a:pt x="43543" y="259582"/>
                  <a:pt x="30145" y="200967"/>
                </a:cubicBezTo>
                <a:cubicBezTo>
                  <a:pt x="16747" y="142352"/>
                  <a:pt x="8373" y="71176"/>
                  <a:pt x="0" y="0"/>
                </a:cubicBezTo>
              </a:path>
            </a:pathLst>
          </a:cu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</a:pPr>
            <a:endParaRPr kumimoji="0" lang="de-DE" sz="26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grpSp>
        <p:nvGrpSpPr>
          <p:cNvPr id="4" name="Gruppieren 127"/>
          <p:cNvGrpSpPr/>
          <p:nvPr/>
        </p:nvGrpSpPr>
        <p:grpSpPr>
          <a:xfrm>
            <a:off x="611950" y="4869160"/>
            <a:ext cx="1685938" cy="1476947"/>
            <a:chOff x="611950" y="4933901"/>
            <a:chExt cx="1685938" cy="1476947"/>
          </a:xfrm>
        </p:grpSpPr>
        <p:grpSp>
          <p:nvGrpSpPr>
            <p:cNvPr id="8" name="Gruppieren 107"/>
            <p:cNvGrpSpPr/>
            <p:nvPr/>
          </p:nvGrpSpPr>
          <p:grpSpPr>
            <a:xfrm>
              <a:off x="611950" y="4933901"/>
              <a:ext cx="1685938" cy="1375419"/>
              <a:chOff x="-1680899" y="1188999"/>
              <a:chExt cx="1685938" cy="1375419"/>
            </a:xfrm>
          </p:grpSpPr>
          <p:cxnSp>
            <p:nvCxnSpPr>
              <p:cNvPr id="109" name="Gerade Verbindung mit Pfeil 108"/>
              <p:cNvCxnSpPr/>
              <p:nvPr/>
            </p:nvCxnSpPr>
            <p:spPr bwMode="auto">
              <a:xfrm>
                <a:off x="-1393257" y="1340282"/>
                <a:ext cx="0" cy="1224136"/>
              </a:xfrm>
              <a:prstGeom prst="straightConnector1">
                <a:avLst/>
              </a:prstGeom>
              <a:noFill/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10" name="Gerade Verbindung 109"/>
              <p:cNvCxnSpPr/>
              <p:nvPr/>
            </p:nvCxnSpPr>
            <p:spPr bwMode="auto">
              <a:xfrm>
                <a:off x="-1466624" y="1556306"/>
                <a:ext cx="144016" cy="0"/>
              </a:xfrm>
              <a:prstGeom prst="line">
                <a:avLst/>
              </a:prstGeom>
              <a:noFill/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1" name="Gerade Verbindung mit Pfeil 110"/>
              <p:cNvCxnSpPr/>
              <p:nvPr/>
            </p:nvCxnSpPr>
            <p:spPr bwMode="auto">
              <a:xfrm>
                <a:off x="-1409570" y="1340282"/>
                <a:ext cx="1332656" cy="0"/>
              </a:xfrm>
              <a:prstGeom prst="straightConnector1">
                <a:avLst/>
              </a:prstGeom>
              <a:noFill/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graphicFrame>
            <p:nvGraphicFramePr>
              <p:cNvPr id="113" name="Objekt 11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82992561"/>
                  </p:ext>
                </p:extLst>
              </p:nvPr>
            </p:nvGraphicFramePr>
            <p:xfrm>
              <a:off x="-1680899" y="2204378"/>
              <a:ext cx="271463" cy="2730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928278" name="Formel" r:id="rId17" imgW="126720" imgH="126720" progId="Equation.3">
                      <p:embed/>
                    </p:oleObj>
                  </mc:Choice>
                  <mc:Fallback>
                    <p:oleObj name="Formel" r:id="rId17" imgW="126720" imgH="12672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-1680899" y="2204378"/>
                            <a:ext cx="271463" cy="27305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8" name="Object 30"/>
              <p:cNvGraphicFramePr>
                <a:graphicFrameLocks noChangeAspect="1"/>
              </p:cNvGraphicFramePr>
              <p:nvPr/>
            </p:nvGraphicFramePr>
            <p:xfrm>
              <a:off x="-1675311" y="1188999"/>
              <a:ext cx="210045" cy="29529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928279" name="Formel" r:id="rId19" imgW="126720" imgH="177480" progId="Equation.3">
                      <p:embed/>
                    </p:oleObj>
                  </mc:Choice>
                  <mc:Fallback>
                    <p:oleObj name="Formel" r:id="rId19" imgW="126720" imgH="17748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-1675311" y="1188999"/>
                            <a:ext cx="210045" cy="295299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9" name="Object 31"/>
              <p:cNvGraphicFramePr>
                <a:graphicFrameLocks noChangeAspect="1"/>
              </p:cNvGraphicFramePr>
              <p:nvPr/>
            </p:nvGraphicFramePr>
            <p:xfrm>
              <a:off x="-251177" y="1382163"/>
              <a:ext cx="256216" cy="30554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928280" name="Formel" r:id="rId21" imgW="139680" imgH="164880" progId="Equation.3">
                      <p:embed/>
                    </p:oleObj>
                  </mc:Choice>
                  <mc:Fallback>
                    <p:oleObj name="Formel" r:id="rId21" imgW="139680" imgH="16488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-251177" y="1382163"/>
                            <a:ext cx="256216" cy="305542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cxnSp>
          <p:nvCxnSpPr>
            <p:cNvPr id="124" name="Gerade Verbindung 123"/>
            <p:cNvCxnSpPr/>
            <p:nvPr/>
          </p:nvCxnSpPr>
          <p:spPr bwMode="auto">
            <a:xfrm>
              <a:off x="827584" y="5517232"/>
              <a:ext cx="144016" cy="0"/>
            </a:xfrm>
            <a:prstGeom prst="line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5" name="Gerade Verbindung 124"/>
            <p:cNvCxnSpPr/>
            <p:nvPr/>
          </p:nvCxnSpPr>
          <p:spPr bwMode="auto">
            <a:xfrm>
              <a:off x="827584" y="5733256"/>
              <a:ext cx="144016" cy="0"/>
            </a:xfrm>
            <a:prstGeom prst="line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6" name="Gerade Verbindung 125"/>
            <p:cNvCxnSpPr/>
            <p:nvPr/>
          </p:nvCxnSpPr>
          <p:spPr bwMode="auto">
            <a:xfrm>
              <a:off x="827584" y="5949280"/>
              <a:ext cx="144016" cy="0"/>
            </a:xfrm>
            <a:prstGeom prst="line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7" name="Freihandform 126"/>
            <p:cNvSpPr/>
            <p:nvPr/>
          </p:nvSpPr>
          <p:spPr bwMode="auto">
            <a:xfrm>
              <a:off x="1095270" y="5084466"/>
              <a:ext cx="683288" cy="1326382"/>
            </a:xfrm>
            <a:custGeom>
              <a:avLst/>
              <a:gdLst>
                <a:gd name="connsiteX0" fmla="*/ 683288 w 683288"/>
                <a:gd name="connsiteY0" fmla="*/ 0 h 1326382"/>
                <a:gd name="connsiteX1" fmla="*/ 432079 w 683288"/>
                <a:gd name="connsiteY1" fmla="*/ 130629 h 1326382"/>
                <a:gd name="connsiteX2" fmla="*/ 180871 w 683288"/>
                <a:gd name="connsiteY2" fmla="*/ 371789 h 1326382"/>
                <a:gd name="connsiteX3" fmla="*/ 80387 w 683288"/>
                <a:gd name="connsiteY3" fmla="*/ 622998 h 1326382"/>
                <a:gd name="connsiteX4" fmla="*/ 30145 w 683288"/>
                <a:gd name="connsiteY4" fmla="*/ 904352 h 1326382"/>
                <a:gd name="connsiteX5" fmla="*/ 0 w 683288"/>
                <a:gd name="connsiteY5" fmla="*/ 1326382 h 1326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3288" h="1326382">
                  <a:moveTo>
                    <a:pt x="683288" y="0"/>
                  </a:moveTo>
                  <a:cubicBezTo>
                    <a:pt x="599551" y="34332"/>
                    <a:pt x="515815" y="68664"/>
                    <a:pt x="432079" y="130629"/>
                  </a:cubicBezTo>
                  <a:cubicBezTo>
                    <a:pt x="348343" y="192594"/>
                    <a:pt x="239486" y="289728"/>
                    <a:pt x="180871" y="371789"/>
                  </a:cubicBezTo>
                  <a:cubicBezTo>
                    <a:pt x="122256" y="453850"/>
                    <a:pt x="105508" y="534238"/>
                    <a:pt x="80387" y="622998"/>
                  </a:cubicBezTo>
                  <a:cubicBezTo>
                    <a:pt x="55266" y="711758"/>
                    <a:pt x="43543" y="787121"/>
                    <a:pt x="30145" y="904352"/>
                  </a:cubicBezTo>
                  <a:cubicBezTo>
                    <a:pt x="16747" y="1021583"/>
                    <a:pt x="0" y="1326382"/>
                    <a:pt x="0" y="1326382"/>
                  </a:cubicBezTo>
                </a:path>
              </a:pathLst>
            </a:cu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de-DE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9" name="Gruppieren 144"/>
          <p:cNvGrpSpPr/>
          <p:nvPr/>
        </p:nvGrpSpPr>
        <p:grpSpPr>
          <a:xfrm>
            <a:off x="2370131" y="4869160"/>
            <a:ext cx="1944694" cy="1430387"/>
            <a:chOff x="2370131" y="4931120"/>
            <a:chExt cx="1944694" cy="1430387"/>
          </a:xfrm>
        </p:grpSpPr>
        <p:grpSp>
          <p:nvGrpSpPr>
            <p:cNvPr id="10" name="Gruppieren 128"/>
            <p:cNvGrpSpPr/>
            <p:nvPr/>
          </p:nvGrpSpPr>
          <p:grpSpPr>
            <a:xfrm>
              <a:off x="2370131" y="4931120"/>
              <a:ext cx="1944694" cy="1430387"/>
              <a:chOff x="600075" y="4933901"/>
              <a:chExt cx="1944694" cy="1430387"/>
            </a:xfrm>
          </p:grpSpPr>
          <p:grpSp>
            <p:nvGrpSpPr>
              <p:cNvPr id="16" name="Gruppieren 107"/>
              <p:cNvGrpSpPr/>
              <p:nvPr/>
            </p:nvGrpSpPr>
            <p:grpSpPr>
              <a:xfrm>
                <a:off x="600075" y="4933901"/>
                <a:ext cx="1944694" cy="1430387"/>
                <a:chOff x="-1692774" y="1188999"/>
                <a:chExt cx="1944694" cy="1430387"/>
              </a:xfrm>
            </p:grpSpPr>
            <p:cxnSp>
              <p:nvCxnSpPr>
                <p:cNvPr id="135" name="Gerade Verbindung mit Pfeil 134"/>
                <p:cNvCxnSpPr/>
                <p:nvPr/>
              </p:nvCxnSpPr>
              <p:spPr bwMode="auto">
                <a:xfrm>
                  <a:off x="-1393257" y="1340282"/>
                  <a:ext cx="0" cy="1224136"/>
                </a:xfrm>
                <a:prstGeom prst="straightConnector1">
                  <a:avLst/>
                </a:prstGeom>
                <a:noFill/>
                <a:ln w="158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137" name="Gerade Verbindung 136"/>
                <p:cNvCxnSpPr/>
                <p:nvPr/>
              </p:nvCxnSpPr>
              <p:spPr bwMode="auto">
                <a:xfrm>
                  <a:off x="-1466624" y="1556306"/>
                  <a:ext cx="144016" cy="0"/>
                </a:xfrm>
                <a:prstGeom prst="line">
                  <a:avLst/>
                </a:prstGeom>
                <a:noFill/>
                <a:ln w="158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38" name="Gerade Verbindung mit Pfeil 137"/>
                <p:cNvCxnSpPr/>
                <p:nvPr/>
              </p:nvCxnSpPr>
              <p:spPr bwMode="auto">
                <a:xfrm>
                  <a:off x="-1409570" y="1340282"/>
                  <a:ext cx="1332656" cy="0"/>
                </a:xfrm>
                <a:prstGeom prst="straightConnector1">
                  <a:avLst/>
                </a:prstGeom>
                <a:noFill/>
                <a:ln w="158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graphicFrame>
              <p:nvGraphicFramePr>
                <p:cNvPr id="140" name="Objekt 139"/>
                <p:cNvGraphicFramePr>
                  <a:graphicFrameLocks noChangeAspect="1"/>
                </p:cNvGraphicFramePr>
                <p:nvPr/>
              </p:nvGraphicFramePr>
              <p:xfrm>
                <a:off x="-1692774" y="2346336"/>
                <a:ext cx="271463" cy="27305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28281" name="Formel" r:id="rId23" imgW="126720" imgH="126720" progId="Equation.3">
                        <p:embed/>
                      </p:oleObj>
                    </mc:Choice>
                    <mc:Fallback>
                      <p:oleObj name="Formel" r:id="rId23" imgW="126720" imgH="12672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-1692774" y="2346336"/>
                              <a:ext cx="271463" cy="273050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2" name="Object 30"/>
                <p:cNvGraphicFramePr>
                  <a:graphicFrameLocks noChangeAspect="1"/>
                </p:cNvGraphicFramePr>
                <p:nvPr/>
              </p:nvGraphicFramePr>
              <p:xfrm>
                <a:off x="-1675311" y="1188999"/>
                <a:ext cx="210045" cy="295299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28282" name="Formel" r:id="rId24" imgW="126720" imgH="177480" progId="Equation.3">
                        <p:embed/>
                      </p:oleObj>
                    </mc:Choice>
                    <mc:Fallback>
                      <p:oleObj name="Formel" r:id="rId24" imgW="126720" imgH="17748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-1675311" y="1188999"/>
                              <a:ext cx="210045" cy="295299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3" name="Object 31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721269948"/>
                    </p:ext>
                  </p:extLst>
                </p:nvPr>
              </p:nvGraphicFramePr>
              <p:xfrm>
                <a:off x="-305292" y="1344780"/>
                <a:ext cx="557212" cy="420687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28283" name="Formel" r:id="rId25" imgW="304560" imgH="228600" progId="Equation.3">
                        <p:embed/>
                      </p:oleObj>
                    </mc:Choice>
                    <mc:Fallback>
                      <p:oleObj name="Formel" r:id="rId25" imgW="304560" imgH="22860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6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-305292" y="1344780"/>
                              <a:ext cx="557212" cy="420687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cxnSp>
            <p:nvCxnSpPr>
              <p:cNvPr id="131" name="Gerade Verbindung 130"/>
              <p:cNvCxnSpPr/>
              <p:nvPr/>
            </p:nvCxnSpPr>
            <p:spPr bwMode="auto">
              <a:xfrm>
                <a:off x="827584" y="5517232"/>
                <a:ext cx="144016" cy="0"/>
              </a:xfrm>
              <a:prstGeom prst="line">
                <a:avLst/>
              </a:prstGeom>
              <a:noFill/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2" name="Gerade Verbindung 131"/>
              <p:cNvCxnSpPr/>
              <p:nvPr/>
            </p:nvCxnSpPr>
            <p:spPr bwMode="auto">
              <a:xfrm>
                <a:off x="827584" y="5733256"/>
                <a:ext cx="144016" cy="0"/>
              </a:xfrm>
              <a:prstGeom prst="line">
                <a:avLst/>
              </a:prstGeom>
              <a:noFill/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3" name="Gerade Verbindung 132"/>
              <p:cNvCxnSpPr/>
              <p:nvPr/>
            </p:nvCxnSpPr>
            <p:spPr bwMode="auto">
              <a:xfrm>
                <a:off x="827584" y="5949280"/>
                <a:ext cx="144016" cy="0"/>
              </a:xfrm>
              <a:prstGeom prst="line">
                <a:avLst/>
              </a:prstGeom>
              <a:noFill/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44" name="Freihandform 143"/>
            <p:cNvSpPr/>
            <p:nvPr/>
          </p:nvSpPr>
          <p:spPr bwMode="auto">
            <a:xfrm>
              <a:off x="3009481" y="5084466"/>
              <a:ext cx="683288" cy="1266092"/>
            </a:xfrm>
            <a:custGeom>
              <a:avLst/>
              <a:gdLst>
                <a:gd name="connsiteX0" fmla="*/ 5024 w 683288"/>
                <a:gd name="connsiteY0" fmla="*/ 0 h 1266092"/>
                <a:gd name="connsiteX1" fmla="*/ 55266 w 683288"/>
                <a:gd name="connsiteY1" fmla="*/ 391886 h 1266092"/>
                <a:gd name="connsiteX2" fmla="*/ 336620 w 683288"/>
                <a:gd name="connsiteY2" fmla="*/ 723481 h 1266092"/>
                <a:gd name="connsiteX3" fmla="*/ 628022 w 683288"/>
                <a:gd name="connsiteY3" fmla="*/ 1125415 h 1266092"/>
                <a:gd name="connsiteX4" fmla="*/ 668216 w 683288"/>
                <a:gd name="connsiteY4" fmla="*/ 1266092 h 1266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3288" h="1266092">
                  <a:moveTo>
                    <a:pt x="5024" y="0"/>
                  </a:moveTo>
                  <a:cubicBezTo>
                    <a:pt x="2512" y="135653"/>
                    <a:pt x="0" y="271306"/>
                    <a:pt x="55266" y="391886"/>
                  </a:cubicBezTo>
                  <a:cubicBezTo>
                    <a:pt x="110532" y="512466"/>
                    <a:pt x="241161" y="601226"/>
                    <a:pt x="336620" y="723481"/>
                  </a:cubicBezTo>
                  <a:cubicBezTo>
                    <a:pt x="432079" y="845736"/>
                    <a:pt x="572756" y="1034980"/>
                    <a:pt x="628022" y="1125415"/>
                  </a:cubicBezTo>
                  <a:cubicBezTo>
                    <a:pt x="683288" y="1215850"/>
                    <a:pt x="659842" y="1237622"/>
                    <a:pt x="668216" y="1266092"/>
                  </a:cubicBezTo>
                </a:path>
              </a:pathLst>
            </a:cu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Wingdings" pitchFamily="2" charset="2"/>
                <a:buNone/>
                <a:tabLst/>
              </a:pPr>
              <a:endParaRPr kumimoji="0" lang="de-DE" sz="2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72" name="Rectangle 22"/>
          <p:cNvSpPr>
            <a:spLocks noChangeArrowheads="1"/>
          </p:cNvSpPr>
          <p:nvPr/>
        </p:nvSpPr>
        <p:spPr bwMode="auto">
          <a:xfrm>
            <a:off x="251520" y="188913"/>
            <a:ext cx="8640960" cy="430212"/>
          </a:xfrm>
          <a:prstGeom prst="rect">
            <a:avLst/>
          </a:prstGeom>
          <a:solidFill>
            <a:srgbClr val="CCFFFF"/>
          </a:solidFill>
          <a:ln w="1587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de-DE" sz="2800" b="1" dirty="0" smtClean="0">
                <a:solidFill>
                  <a:srgbClr val="C00000"/>
                </a:solidFill>
                <a:latin typeface="+mn-lt"/>
              </a:rPr>
              <a:t>Understanding </a:t>
            </a:r>
            <a:r>
              <a:rPr lang="de-DE" sz="2800" b="1" dirty="0">
                <a:solidFill>
                  <a:srgbClr val="C00000"/>
                </a:solidFill>
                <a:latin typeface="+mn-lt"/>
              </a:rPr>
              <a:t>L</a:t>
            </a:r>
            <a:r>
              <a:rPr lang="de-DE" sz="2800" b="1" dirty="0" smtClean="0">
                <a:solidFill>
                  <a:srgbClr val="C00000"/>
                </a:solidFill>
                <a:latin typeface="+mn-lt"/>
              </a:rPr>
              <a:t>A Feedback. </a:t>
            </a:r>
            <a:r>
              <a:rPr lang="de-DE" sz="2800" b="1" dirty="0" err="1">
                <a:solidFill>
                  <a:srgbClr val="C00000"/>
                </a:solidFill>
                <a:latin typeface="+mn-lt"/>
              </a:rPr>
              <a:t>Example</a:t>
            </a:r>
            <a:r>
              <a:rPr lang="de-DE" sz="2800" b="1" dirty="0">
                <a:solidFill>
                  <a:srgbClr val="C00000"/>
                </a:solidFill>
                <a:latin typeface="+mn-lt"/>
              </a:rPr>
              <a:t>: Latent </a:t>
            </a:r>
            <a:r>
              <a:rPr lang="de-DE" sz="2800" b="1" dirty="0" err="1">
                <a:solidFill>
                  <a:srgbClr val="C00000"/>
                </a:solidFill>
                <a:latin typeface="+mn-lt"/>
              </a:rPr>
              <a:t>Heat</a:t>
            </a:r>
            <a:r>
              <a:rPr lang="de-DE" sz="2800" b="1" dirty="0">
                <a:solidFill>
                  <a:srgbClr val="C00000"/>
                </a:solidFill>
                <a:latin typeface="+mn-lt"/>
              </a:rPr>
              <a:t> </a:t>
            </a:r>
          </a:p>
        </p:txBody>
      </p:sp>
      <p:graphicFrame>
        <p:nvGraphicFramePr>
          <p:cNvPr id="18" name="Object 1"/>
          <p:cNvGraphicFramePr>
            <a:graphicFrameLocks noChangeAspect="1"/>
          </p:cNvGraphicFramePr>
          <p:nvPr/>
        </p:nvGraphicFramePr>
        <p:xfrm>
          <a:off x="5468243" y="908050"/>
          <a:ext cx="3424237" cy="67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8284" name="Formel" r:id="rId27" imgW="1981080" imgH="393480" progId="Equation.3">
                  <p:embed/>
                </p:oleObj>
              </mc:Choice>
              <mc:Fallback>
                <p:oleObj name="Formel" r:id="rId27" imgW="19810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68243" y="908050"/>
                        <a:ext cx="3424237" cy="67945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4" name="Gerade Verbindung mit Pfeil 73"/>
          <p:cNvCxnSpPr>
            <a:cxnSpLocks noChangeShapeType="1"/>
          </p:cNvCxnSpPr>
          <p:nvPr/>
        </p:nvCxnSpPr>
        <p:spPr bwMode="auto">
          <a:xfrm flipH="1" flipV="1">
            <a:off x="7884368" y="1412776"/>
            <a:ext cx="288032" cy="432048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77" name="Rechteck 76"/>
          <p:cNvSpPr/>
          <p:nvPr/>
        </p:nvSpPr>
        <p:spPr>
          <a:xfrm>
            <a:off x="7524328" y="4941168"/>
            <a:ext cx="1800225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tx1"/>
                </a:solidFill>
                <a:latin typeface="+mn-lt"/>
              </a:rPr>
              <a:t>Soil and canopy </a:t>
            </a:r>
            <a:r>
              <a:rPr lang="en-US" sz="1600" b="1" dirty="0" smtClean="0">
                <a:solidFill>
                  <a:schemeClr val="tx1"/>
                </a:solidFill>
                <a:latin typeface="+mn-lt"/>
              </a:rPr>
              <a:t>temperature</a:t>
            </a:r>
            <a:endParaRPr lang="de-DE" sz="1600" b="1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79" name="Gerade Verbindung mit Pfeil 78"/>
          <p:cNvCxnSpPr>
            <a:cxnSpLocks noChangeShapeType="1"/>
          </p:cNvCxnSpPr>
          <p:nvPr/>
        </p:nvCxnSpPr>
        <p:spPr bwMode="auto">
          <a:xfrm flipH="1" flipV="1">
            <a:off x="7883675" y="4509121"/>
            <a:ext cx="144709" cy="460342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3" name="Gerade Verbindung mit Pfeil 22"/>
          <p:cNvCxnSpPr/>
          <p:nvPr/>
        </p:nvCxnSpPr>
        <p:spPr>
          <a:xfrm>
            <a:off x="179512" y="1302944"/>
            <a:ext cx="0" cy="1810453"/>
          </a:xfrm>
          <a:prstGeom prst="straightConnector1">
            <a:avLst/>
          </a:prstGeom>
          <a:ln w="317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hteck 83"/>
          <p:cNvSpPr/>
          <p:nvPr/>
        </p:nvSpPr>
        <p:spPr>
          <a:xfrm>
            <a:off x="185561" y="2034356"/>
            <a:ext cx="8640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FF0000"/>
                </a:solidFill>
                <a:latin typeface="+mn-lt"/>
              </a:rPr>
              <a:t>ABL</a:t>
            </a:r>
            <a:endParaRPr lang="de-DE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0" name="Rechteck 79"/>
          <p:cNvSpPr/>
          <p:nvPr/>
        </p:nvSpPr>
        <p:spPr>
          <a:xfrm>
            <a:off x="251520" y="6381328"/>
            <a:ext cx="8640960" cy="400110"/>
          </a:xfrm>
          <a:prstGeom prst="rect">
            <a:avLst/>
          </a:prstGeom>
          <a:solidFill>
            <a:srgbClr val="FDEADA"/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tabLst>
                <a:tab pos="174625" algn="l"/>
              </a:tabLst>
              <a:defRPr/>
            </a:pPr>
            <a:r>
              <a:rPr lang="en-US" sz="2000" b="1" kern="0" dirty="0" smtClean="0">
                <a:solidFill>
                  <a:prstClr val="black"/>
                </a:solidFill>
                <a:latin typeface="Calibri"/>
              </a:rPr>
              <a:t>LA feedback is the result of a two-way interaction of land system variables. </a:t>
            </a:r>
            <a:endParaRPr lang="en-US" sz="2000" b="1" kern="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0182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5" grpId="0"/>
      <p:bldP spid="17" grpId="0"/>
      <p:bldP spid="39" grpId="0"/>
      <p:bldP spid="62" grpId="0"/>
      <p:bldP spid="139" grpId="0"/>
      <p:bldP spid="77" grpId="0"/>
      <p:bldP spid="8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rafik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981754"/>
            <a:ext cx="4155187" cy="4847175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004393"/>
            <a:ext cx="4112877" cy="4797819"/>
          </a:xfrm>
          <a:prstGeom prst="rect">
            <a:avLst/>
          </a:prstGeom>
        </p:spPr>
      </p:pic>
      <p:pic>
        <p:nvPicPr>
          <p:cNvPr id="37" name="Grafik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004393"/>
            <a:ext cx="4100712" cy="4783628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292" y="1003454"/>
            <a:ext cx="4091187" cy="47725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feld 53"/>
              <p:cNvSpPr txBox="1"/>
              <p:nvPr/>
            </p:nvSpPr>
            <p:spPr>
              <a:xfrm>
                <a:off x="4211960" y="1796481"/>
                <a:ext cx="9063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rgbClr val="000000"/>
                          </a:solidFill>
                          <a:latin typeface="Cambria Math"/>
                        </a:rPr>
                        <m:t>𝑞</m:t>
                      </m:r>
                      <m:r>
                        <a:rPr lang="de-DE" i="1">
                          <a:solidFill>
                            <a:srgbClr val="000000"/>
                          </a:solidFill>
                          <a:latin typeface="Cambria Math"/>
                        </a:rPr>
                        <m:t>(</m:t>
                      </m:r>
                      <m:r>
                        <a:rPr lang="de-DE" i="1">
                          <a:solidFill>
                            <a:srgbClr val="000000"/>
                          </a:solidFill>
                          <a:latin typeface="Cambria Math"/>
                        </a:rPr>
                        <m:t>𝑥</m:t>
                      </m:r>
                      <m:r>
                        <a:rPr lang="de-DE" i="1">
                          <a:solidFill>
                            <a:srgbClr val="000000"/>
                          </a:solidFill>
                          <a:latin typeface="Cambria Math"/>
                        </a:rPr>
                        <m:t>,</m:t>
                      </m:r>
                      <m:r>
                        <a:rPr lang="de-DE" i="1">
                          <a:solidFill>
                            <a:srgbClr val="000000"/>
                          </a:solidFill>
                          <a:latin typeface="Cambria Math"/>
                        </a:rPr>
                        <m:t>𝑧</m:t>
                      </m:r>
                      <m:r>
                        <a:rPr lang="de-DE" i="1">
                          <a:solidFill>
                            <a:srgbClr val="000000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de-D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54" name="Textfeld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960" y="1796481"/>
                <a:ext cx="906338" cy="369332"/>
              </a:xfrm>
              <a:prstGeom prst="rect">
                <a:avLst/>
              </a:prstGeom>
              <a:blipFill rotWithShape="1">
                <a:blip r:embed="rId7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feld 54"/>
              <p:cNvSpPr txBox="1"/>
              <p:nvPr/>
            </p:nvSpPr>
            <p:spPr>
              <a:xfrm>
                <a:off x="5076056" y="2588569"/>
                <a:ext cx="85125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DE" dirty="0">
                    <a:solidFill>
                      <a:srgbClr val="000000"/>
                    </a:solidFill>
                  </a:rPr>
                  <a:t>T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rgbClr val="000000"/>
                        </a:solidFill>
                        <a:latin typeface="Cambria Math"/>
                      </a:rPr>
                      <m:t>(</m:t>
                    </m:r>
                    <m:r>
                      <a:rPr lang="de-DE" i="1">
                        <a:solidFill>
                          <a:srgbClr val="000000"/>
                        </a:solidFill>
                        <a:latin typeface="Cambria Math"/>
                      </a:rPr>
                      <m:t>𝑥</m:t>
                    </m:r>
                    <m:r>
                      <a:rPr lang="de-DE" i="1">
                        <a:solidFill>
                          <a:srgbClr val="000000"/>
                        </a:solidFill>
                        <a:latin typeface="Cambria Math"/>
                      </a:rPr>
                      <m:t>,</m:t>
                    </m:r>
                    <m:r>
                      <a:rPr lang="de-DE" i="1">
                        <a:solidFill>
                          <a:srgbClr val="000000"/>
                        </a:solidFill>
                        <a:latin typeface="Cambria Math"/>
                      </a:rPr>
                      <m:t>𝑧</m:t>
                    </m:r>
                    <m:r>
                      <a:rPr lang="de-DE" i="1">
                        <a:solidFill>
                          <a:srgbClr val="000000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de-D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55" name="Textfeld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6056" y="2588569"/>
                <a:ext cx="851259" cy="369332"/>
              </a:xfrm>
              <a:prstGeom prst="rect">
                <a:avLst/>
              </a:prstGeom>
              <a:blipFill rotWithShape="1">
                <a:blip r:embed="rId8"/>
                <a:stretch>
                  <a:fillRect l="-6475" t="-8333" r="-2158" b="-26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3" name="Grafik 4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294" y="981754"/>
            <a:ext cx="4118570" cy="4804460"/>
          </a:xfrm>
          <a:prstGeom prst="rect">
            <a:avLst/>
          </a:prstGeom>
        </p:spPr>
      </p:pic>
      <p:sp>
        <p:nvSpPr>
          <p:cNvPr id="48131" name="Textfeld 8"/>
          <p:cNvSpPr txBox="1">
            <a:spLocks noChangeArrowheads="1"/>
          </p:cNvSpPr>
          <p:nvPr/>
        </p:nvSpPr>
        <p:spPr bwMode="auto">
          <a:xfrm>
            <a:off x="539750" y="4150106"/>
            <a:ext cx="178936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Scanning Doppler </a:t>
            </a:r>
            <a:r>
              <a:rPr lang="en-GB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lidar (KIT, </a:t>
            </a:r>
            <a:r>
              <a:rPr lang="en-GB" b="1" dirty="0" err="1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Leosphere</a:t>
            </a:r>
            <a:r>
              <a:rPr lang="en-GB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)</a:t>
            </a:r>
            <a:endParaRPr lang="en-GB" b="1" dirty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cxnSp>
        <p:nvCxnSpPr>
          <p:cNvPr id="48136" name="Gerade Verbindung mit Pfeil 26"/>
          <p:cNvCxnSpPr>
            <a:cxnSpLocks noChangeShapeType="1"/>
          </p:cNvCxnSpPr>
          <p:nvPr/>
        </p:nvCxnSpPr>
        <p:spPr bwMode="auto">
          <a:xfrm flipV="1">
            <a:off x="1763713" y="5211963"/>
            <a:ext cx="1140460" cy="35831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48141" name="Gerade Verbindung mit Pfeil 29"/>
          <p:cNvCxnSpPr>
            <a:cxnSpLocks noChangeShapeType="1"/>
            <a:stCxn id="48142" idx="1"/>
          </p:cNvCxnSpPr>
          <p:nvPr/>
        </p:nvCxnSpPr>
        <p:spPr bwMode="auto">
          <a:xfrm flipH="1" flipV="1">
            <a:off x="4932040" y="5086215"/>
            <a:ext cx="1872208" cy="323161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48142" name="Rechteck 30"/>
          <p:cNvSpPr>
            <a:spLocks noChangeArrowheads="1"/>
          </p:cNvSpPr>
          <p:nvPr/>
        </p:nvSpPr>
        <p:spPr bwMode="auto">
          <a:xfrm>
            <a:off x="6804248" y="5086210"/>
            <a:ext cx="233975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Soil </a:t>
            </a:r>
            <a:r>
              <a:rPr lang="en-GB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moisture network (UFZ, UHOH)</a:t>
            </a:r>
            <a:endParaRPr lang="de-DE" dirty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48143" name="Textfeld 8"/>
          <p:cNvSpPr txBox="1">
            <a:spLocks noChangeArrowheads="1"/>
          </p:cNvSpPr>
          <p:nvPr/>
        </p:nvSpPr>
        <p:spPr bwMode="auto">
          <a:xfrm>
            <a:off x="7041538" y="4355895"/>
            <a:ext cx="14398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Mesoscale vortex</a:t>
            </a:r>
          </a:p>
        </p:txBody>
      </p:sp>
      <p:cxnSp>
        <p:nvCxnSpPr>
          <p:cNvPr id="48144" name="Gerade Verbindung mit Pfeil 31"/>
          <p:cNvCxnSpPr>
            <a:cxnSpLocks noChangeShapeType="1"/>
          </p:cNvCxnSpPr>
          <p:nvPr/>
        </p:nvCxnSpPr>
        <p:spPr bwMode="auto">
          <a:xfrm flipH="1" flipV="1">
            <a:off x="5652716" y="3993705"/>
            <a:ext cx="1439862" cy="683096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48145" name="Textfeld 8"/>
          <p:cNvSpPr txBox="1">
            <a:spLocks noChangeArrowheads="1"/>
          </p:cNvSpPr>
          <p:nvPr/>
        </p:nvSpPr>
        <p:spPr bwMode="auto">
          <a:xfrm>
            <a:off x="7089857" y="2759912"/>
            <a:ext cx="928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ABL top</a:t>
            </a:r>
          </a:p>
        </p:txBody>
      </p:sp>
      <p:cxnSp>
        <p:nvCxnSpPr>
          <p:cNvPr id="48146" name="Gerade Verbindung mit Pfeil 36"/>
          <p:cNvCxnSpPr>
            <a:cxnSpLocks noChangeShapeType="1"/>
            <a:stCxn id="48145" idx="1"/>
          </p:cNvCxnSpPr>
          <p:nvPr/>
        </p:nvCxnSpPr>
        <p:spPr bwMode="auto">
          <a:xfrm flipH="1" flipV="1">
            <a:off x="6084158" y="2629101"/>
            <a:ext cx="1005699" cy="315755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48147" name="Gerade Verbindung mit Pfeil 42"/>
          <p:cNvCxnSpPr>
            <a:cxnSpLocks noChangeShapeType="1"/>
          </p:cNvCxnSpPr>
          <p:nvPr/>
        </p:nvCxnSpPr>
        <p:spPr bwMode="auto">
          <a:xfrm flipH="1" flipV="1">
            <a:off x="4716016" y="3521914"/>
            <a:ext cx="2325522" cy="219323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48148" name="Textfeld 8"/>
          <p:cNvSpPr txBox="1">
            <a:spLocks noChangeArrowheads="1"/>
          </p:cNvSpPr>
          <p:nvPr/>
        </p:nvSpPr>
        <p:spPr bwMode="auto">
          <a:xfrm>
            <a:off x="7031176" y="3263183"/>
            <a:ext cx="172819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Surface energy balance measurements </a:t>
            </a:r>
          </a:p>
        </p:txBody>
      </p:sp>
      <p:sp>
        <p:nvSpPr>
          <p:cNvPr id="48149" name="Textfeld 8"/>
          <p:cNvSpPr txBox="1">
            <a:spLocks noChangeArrowheads="1"/>
          </p:cNvSpPr>
          <p:nvPr/>
        </p:nvSpPr>
        <p:spPr bwMode="auto">
          <a:xfrm>
            <a:off x="539750" y="5027019"/>
            <a:ext cx="14065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LAI, albedo </a:t>
            </a:r>
            <a:r>
              <a:rPr lang="en-GB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(UHOH)</a:t>
            </a:r>
            <a:endParaRPr lang="en-GB" b="1" dirty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cxnSp>
        <p:nvCxnSpPr>
          <p:cNvPr id="48152" name="Gerade Verbindung mit Pfeil 71"/>
          <p:cNvCxnSpPr>
            <a:cxnSpLocks noChangeShapeType="1"/>
          </p:cNvCxnSpPr>
          <p:nvPr/>
        </p:nvCxnSpPr>
        <p:spPr bwMode="auto">
          <a:xfrm flipV="1">
            <a:off x="1835696" y="3893663"/>
            <a:ext cx="1416874" cy="423098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feld 25"/>
              <p:cNvSpPr txBox="1"/>
              <p:nvPr/>
            </p:nvSpPr>
            <p:spPr>
              <a:xfrm>
                <a:off x="2481345" y="2729650"/>
                <a:ext cx="667170" cy="3870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de-DE" sz="1700" b="1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de-DE" sz="1700" b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V</m:t>
                          </m:r>
                        </m:e>
                      </m:acc>
                      <m:r>
                        <a:rPr lang="de-DE" sz="1700" b="1" i="1">
                          <a:solidFill>
                            <a:srgbClr val="000000"/>
                          </a:solidFill>
                          <a:latin typeface="Cambria Math"/>
                        </a:rPr>
                        <m:t>(</m:t>
                      </m:r>
                      <m:r>
                        <a:rPr lang="de-DE" sz="1700" b="1" i="1">
                          <a:solidFill>
                            <a:srgbClr val="000000"/>
                          </a:solidFill>
                          <a:latin typeface="Cambria Math"/>
                        </a:rPr>
                        <m:t>𝒛</m:t>
                      </m:r>
                      <m:r>
                        <a:rPr lang="de-DE" sz="1700" b="1" i="1">
                          <a:solidFill>
                            <a:srgbClr val="000000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de-DE" sz="1700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6" name="Textfeld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1345" y="2729650"/>
                <a:ext cx="667170" cy="387094"/>
              </a:xfrm>
              <a:prstGeom prst="rect">
                <a:avLst/>
              </a:prstGeom>
              <a:blipFill rotWithShape="1">
                <a:blip r:embed="rId10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6" name="Gerade Verbindung mit Pfeil 71"/>
          <p:cNvCxnSpPr>
            <a:cxnSpLocks noChangeShapeType="1"/>
          </p:cNvCxnSpPr>
          <p:nvPr/>
        </p:nvCxnSpPr>
        <p:spPr bwMode="auto">
          <a:xfrm flipV="1">
            <a:off x="2007869" y="4572697"/>
            <a:ext cx="979955" cy="52052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63" name="Gerade Verbindung mit Pfeil 71"/>
          <p:cNvCxnSpPr>
            <a:cxnSpLocks noChangeShapeType="1"/>
          </p:cNvCxnSpPr>
          <p:nvPr/>
        </p:nvCxnSpPr>
        <p:spPr bwMode="auto">
          <a:xfrm>
            <a:off x="1946275" y="3279532"/>
            <a:ext cx="1401589" cy="242382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feld 73"/>
              <p:cNvSpPr txBox="1"/>
              <p:nvPr/>
            </p:nvSpPr>
            <p:spPr>
              <a:xfrm>
                <a:off x="3004399" y="1302265"/>
                <a:ext cx="783035" cy="3743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700" b="1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de-DE" sz="1700" b="1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sSup>
                                <m:sSupPr>
                                  <m:ctrlPr>
                                    <a:rPr lang="de-DE" sz="1700" b="1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de-DE" sz="1700" b="1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𝒒</m:t>
                                  </m:r>
                                </m:e>
                                <m:sup>
                                  <m:r>
                                    <a:rPr lang="de-DE" sz="1700" b="1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de-DE" sz="1700" b="1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𝒘</m:t>
                              </m:r>
                              <m:r>
                                <a:rPr lang="de-DE" sz="1700" b="1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′</m:t>
                              </m:r>
                            </m:e>
                          </m:acc>
                        </m:e>
                        <m:sub>
                          <m:r>
                            <a:rPr lang="de-DE" sz="1700" b="1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𝑬</m:t>
                          </m:r>
                        </m:sub>
                      </m:sSub>
                    </m:oMath>
                  </m:oMathPara>
                </a14:m>
                <a:endParaRPr lang="de-DE" sz="1700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74" name="Textfeld 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4399" y="1302265"/>
                <a:ext cx="783035" cy="374398"/>
              </a:xfrm>
              <a:prstGeom prst="rect">
                <a:avLst/>
              </a:prstGeom>
              <a:blipFill rotWithShape="1">
                <a:blip r:embed="rId11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feld 74"/>
              <p:cNvSpPr txBox="1"/>
              <p:nvPr/>
            </p:nvSpPr>
            <p:spPr>
              <a:xfrm>
                <a:off x="3021786" y="952264"/>
                <a:ext cx="787844" cy="3743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700" b="1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de-DE" sz="1700" b="1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sSup>
                                <m:sSupPr>
                                  <m:ctrlPr>
                                    <a:rPr lang="de-DE" sz="1700" b="1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de-DE" sz="1700" b="1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𝑻</m:t>
                                  </m:r>
                                </m:e>
                                <m:sup>
                                  <m:r>
                                    <a:rPr lang="de-DE" sz="1700" b="1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de-DE" sz="1700" b="1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𝒘</m:t>
                              </m:r>
                              <m:r>
                                <a:rPr lang="de-DE" sz="1700" b="1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′</m:t>
                              </m:r>
                            </m:e>
                          </m:acc>
                        </m:e>
                        <m:sub>
                          <m:r>
                            <a:rPr lang="de-DE" sz="1700" b="1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𝑬</m:t>
                          </m:r>
                        </m:sub>
                      </m:sSub>
                    </m:oMath>
                  </m:oMathPara>
                </a14:m>
                <a:endParaRPr lang="de-DE" sz="1700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75" name="Textfeld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1786" y="952264"/>
                <a:ext cx="787844" cy="374398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feld 77"/>
              <p:cNvSpPr txBox="1"/>
              <p:nvPr/>
            </p:nvSpPr>
            <p:spPr>
              <a:xfrm>
                <a:off x="3914096" y="3442833"/>
                <a:ext cx="4891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b="1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de-DE" b="1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𝒖</m:t>
                          </m:r>
                        </m:e>
                        <m:sup>
                          <m:r>
                            <a:rPr lang="de-DE" b="1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de-DE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78" name="Textfeld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4096" y="3442833"/>
                <a:ext cx="489173" cy="369332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feld 79"/>
              <p:cNvSpPr txBox="1"/>
              <p:nvPr/>
            </p:nvSpPr>
            <p:spPr>
              <a:xfrm>
                <a:off x="3914096" y="3741237"/>
                <a:ext cx="59663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1" i="1">
                          <a:solidFill>
                            <a:srgbClr val="000000"/>
                          </a:solidFill>
                          <a:latin typeface="Cambria Math"/>
                        </a:rPr>
                        <m:t>𝑺</m:t>
                      </m:r>
                      <m:r>
                        <a:rPr lang="de-DE" b="1" i="1">
                          <a:solidFill>
                            <a:srgbClr val="000000"/>
                          </a:solidFill>
                          <a:latin typeface="Cambria Math"/>
                        </a:rPr>
                        <m:t>,</m:t>
                      </m:r>
                      <m:r>
                        <a:rPr lang="de-DE" b="1" i="1">
                          <a:solidFill>
                            <a:srgbClr val="000000"/>
                          </a:solidFill>
                          <a:latin typeface="Cambria Math"/>
                        </a:rPr>
                        <m:t>𝑳</m:t>
                      </m:r>
                    </m:oMath>
                  </m:oMathPara>
                </a14:m>
                <a:endParaRPr lang="de-DE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80" name="Textfeld 7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4096" y="3741237"/>
                <a:ext cx="596637" cy="369332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Picture 19" descr="C:\Users\AndreasBehrendt\Documents\behrendt_UHOH\DFG RU 1695\SABLE2014\Fotos\Small_IMG_4198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981754"/>
            <a:ext cx="1372387" cy="915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" descr="C:\Users\AndreasBehrendt\Documents\behrendt_UHOH\DFG RU 1695\SABLE2014\Fotos\2014-08-07 15.38.10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29085" y="1133676"/>
            <a:ext cx="1314709" cy="98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feld 8"/>
          <p:cNvSpPr txBox="1">
            <a:spLocks noChangeArrowheads="1"/>
          </p:cNvSpPr>
          <p:nvPr/>
        </p:nvSpPr>
        <p:spPr bwMode="auto">
          <a:xfrm>
            <a:off x="207012" y="2876562"/>
            <a:ext cx="201751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Scanning Doppler, CO</a:t>
            </a:r>
            <a:r>
              <a:rPr lang="en-GB" b="1" baseline="-25000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2</a:t>
            </a:r>
            <a:r>
              <a:rPr lang="en-GB" b="1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, </a:t>
            </a:r>
            <a:r>
              <a:rPr lang="en-GB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WV </a:t>
            </a:r>
            <a:r>
              <a:rPr lang="en-GB" b="1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and T </a:t>
            </a:r>
            <a:r>
              <a:rPr lang="en-GB" b="1" dirty="0" err="1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lidars</a:t>
            </a:r>
            <a:r>
              <a:rPr lang="en-GB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(LMD, IPM) </a:t>
            </a:r>
            <a:endParaRPr lang="en-GB" b="1" dirty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38" name="Rechteck 37"/>
          <p:cNvSpPr/>
          <p:nvPr/>
        </p:nvSpPr>
        <p:spPr>
          <a:xfrm>
            <a:off x="285720" y="6087912"/>
            <a:ext cx="8606760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tabLst>
                <a:tab pos="265113" algn="l"/>
              </a:tabLst>
            </a:pPr>
            <a:r>
              <a:rPr lang="de-DE" sz="2000" b="1" dirty="0" smtClean="0">
                <a:latin typeface="+mn-lt"/>
                <a:cs typeface="Arial" pitchFamily="34" charset="0"/>
              </a:rPr>
              <a:t>New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generation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of</a:t>
            </a:r>
            <a:r>
              <a:rPr lang="de-DE" sz="2000" b="1" dirty="0" smtClean="0">
                <a:latin typeface="+mn-lt"/>
                <a:cs typeface="Arial" pitchFamily="34" charset="0"/>
              </a:rPr>
              <a:t> LSA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experiments</a:t>
            </a:r>
            <a:r>
              <a:rPr lang="de-DE" sz="2000" b="1" dirty="0" smtClean="0">
                <a:latin typeface="+mn-lt"/>
                <a:cs typeface="Arial" pitchFamily="34" charset="0"/>
              </a:rPr>
              <a:t> in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preparation</a:t>
            </a:r>
            <a:r>
              <a:rPr lang="de-DE" sz="2000" b="1" dirty="0" smtClean="0">
                <a:latin typeface="+mn-lt"/>
                <a:cs typeface="Arial" pitchFamily="34" charset="0"/>
              </a:rPr>
              <a:t> at different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sites</a:t>
            </a:r>
            <a:r>
              <a:rPr lang="de-DE" sz="2000" b="1" dirty="0" smtClean="0">
                <a:latin typeface="+mn-lt"/>
                <a:cs typeface="Arial" pitchFamily="34" charset="0"/>
              </a:rPr>
              <a:t>.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Now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it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is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possible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to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measure</a:t>
            </a:r>
            <a:r>
              <a:rPr lang="de-DE" sz="2000" b="1" dirty="0" smtClean="0">
                <a:latin typeface="+mn-lt"/>
                <a:cs typeface="Arial" pitchFamily="34" charset="0"/>
              </a:rPr>
              <a:t> LS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and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entrainment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fluxes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simultaneously</a:t>
            </a:r>
            <a:r>
              <a:rPr lang="de-DE" sz="2000" b="1" dirty="0" smtClean="0">
                <a:latin typeface="+mn-lt"/>
                <a:cs typeface="Arial" pitchFamily="34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feld 39"/>
              <p:cNvSpPr txBox="1"/>
              <p:nvPr/>
            </p:nvSpPr>
            <p:spPr>
              <a:xfrm>
                <a:off x="3157966" y="1676663"/>
                <a:ext cx="536749" cy="3802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de-DE" sz="1700" b="1" i="1" smtClean="0">
                              <a:latin typeface="Cambria Math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de-DE" sz="1700" b="1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de-DE" sz="1700" b="1" i="1">
                                  <a:latin typeface="Cambria Math"/>
                                </a:rPr>
                                <m:t>𝒒</m:t>
                              </m:r>
                              <m:r>
                                <a:rPr lang="de-DE" sz="1700" b="1" i="1">
                                  <a:latin typeface="Cambria Math"/>
                                </a:rPr>
                                <m:t>′</m:t>
                              </m:r>
                            </m:e>
                            <m:sup>
                              <m:r>
                                <a:rPr lang="de-DE" sz="1700" b="1" i="1" smtClean="0"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</m:e>
                      </m:acc>
                    </m:oMath>
                  </m:oMathPara>
                </a14:m>
                <a:endParaRPr lang="de-DE" sz="1700" b="1" dirty="0"/>
              </a:p>
            </p:txBody>
          </p:sp>
        </mc:Choice>
        <mc:Fallback xmlns="">
          <p:sp>
            <p:nvSpPr>
              <p:cNvPr id="40" name="Textfeld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7966" y="1676663"/>
                <a:ext cx="536749" cy="380297"/>
              </a:xfrm>
              <a:prstGeom prst="rect">
                <a:avLst/>
              </a:prstGeom>
              <a:blipFill rotWithShape="1">
                <a:blip r:embed="rId17"/>
                <a:stretch>
                  <a:fillRect b="-1451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feld 41"/>
              <p:cNvSpPr txBox="1"/>
              <p:nvPr/>
            </p:nvSpPr>
            <p:spPr>
              <a:xfrm>
                <a:off x="3139130" y="2053927"/>
                <a:ext cx="576825" cy="3802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de-DE" sz="1700" b="1" i="1" smtClean="0">
                              <a:latin typeface="Cambria Math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de-DE" sz="1700" b="1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de-DE" sz="1700" b="1" i="1" smtClean="0">
                                  <a:latin typeface="Cambria Math"/>
                                </a:rPr>
                                <m:t>𝒘</m:t>
                              </m:r>
                              <m:r>
                                <a:rPr lang="de-DE" sz="1700" b="1" i="1">
                                  <a:latin typeface="Cambria Math"/>
                                </a:rPr>
                                <m:t>′</m:t>
                              </m:r>
                            </m:e>
                            <m:sup>
                              <m:r>
                                <a:rPr lang="de-DE" sz="1700" b="1" i="1" smtClean="0"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</m:e>
                      </m:acc>
                    </m:oMath>
                  </m:oMathPara>
                </a14:m>
                <a:endParaRPr lang="de-DE" sz="1700" b="1" dirty="0"/>
              </a:p>
            </p:txBody>
          </p:sp>
        </mc:Choice>
        <mc:Fallback xmlns="">
          <p:sp>
            <p:nvSpPr>
              <p:cNvPr id="42" name="Textfeld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9130" y="2053927"/>
                <a:ext cx="576825" cy="380297"/>
              </a:xfrm>
              <a:prstGeom prst="rect">
                <a:avLst/>
              </a:prstGeom>
              <a:blipFill rotWithShape="1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feld 43"/>
              <p:cNvSpPr txBox="1"/>
              <p:nvPr/>
            </p:nvSpPr>
            <p:spPr>
              <a:xfrm>
                <a:off x="3139958" y="2389463"/>
                <a:ext cx="541559" cy="3802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de-DE" sz="1700" b="1" i="1" smtClean="0">
                              <a:latin typeface="Cambria Math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de-DE" sz="1700" b="1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de-DE" sz="1700" b="1" i="1" smtClean="0">
                                  <a:latin typeface="Cambria Math"/>
                                </a:rPr>
                                <m:t>𝑻</m:t>
                              </m:r>
                              <m:r>
                                <a:rPr lang="de-DE" sz="1700" b="1" i="1">
                                  <a:latin typeface="Cambria Math"/>
                                </a:rPr>
                                <m:t>′</m:t>
                              </m:r>
                            </m:e>
                            <m:sup>
                              <m:r>
                                <a:rPr lang="de-DE" sz="1700" b="1" i="1" smtClean="0"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</m:e>
                      </m:acc>
                    </m:oMath>
                  </m:oMathPara>
                </a14:m>
                <a:endParaRPr lang="de-DE" sz="1700" b="1" dirty="0"/>
              </a:p>
            </p:txBody>
          </p:sp>
        </mc:Choice>
        <mc:Fallback xmlns="">
          <p:sp>
            <p:nvSpPr>
              <p:cNvPr id="44" name="Textfeld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9958" y="2389463"/>
                <a:ext cx="541559" cy="380297"/>
              </a:xfrm>
              <a:prstGeom prst="rect">
                <a:avLst/>
              </a:prstGeom>
              <a:blipFill rotWithShape="1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5"/>
          <p:cNvSpPr>
            <a:spLocks noChangeArrowheads="1"/>
          </p:cNvSpPr>
          <p:nvPr/>
        </p:nvSpPr>
        <p:spPr bwMode="auto">
          <a:xfrm>
            <a:off x="251521" y="127920"/>
            <a:ext cx="8640959" cy="780799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+mn-lt"/>
              </a:rPr>
              <a:t>Sensor Synergy</a:t>
            </a:r>
            <a:r>
              <a:rPr lang="en-US" sz="28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latin typeface="+mn-lt"/>
              </a:rPr>
              <a:t>within the Surface-Atmospheric Boundary Layer Experiment (SABLE), August 2014   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514" y="1043743"/>
            <a:ext cx="1551412" cy="1525321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2421397" y="5756622"/>
            <a:ext cx="61830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smtClean="0">
                <a:latin typeface="+mn-lt"/>
              </a:rPr>
              <a:t>See DFG Research Unit 1695 </a:t>
            </a:r>
            <a:r>
              <a:rPr lang="de-DE" b="1" dirty="0" smtClean="0">
                <a:solidFill>
                  <a:srgbClr val="1409E7"/>
                </a:solidFill>
                <a:latin typeface="+mn-lt"/>
              </a:rPr>
              <a:t>klimawandel.uni-hohenheim.de</a:t>
            </a:r>
            <a:endParaRPr lang="de-DE" b="1" dirty="0">
              <a:solidFill>
                <a:srgbClr val="1409E7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4904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8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8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48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8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48131" grpId="0"/>
      <p:bldP spid="48142" grpId="0"/>
      <p:bldP spid="48148" grpId="0"/>
      <p:bldP spid="48149" grpId="0"/>
      <p:bldP spid="26" grpId="0"/>
      <p:bldP spid="74" grpId="0"/>
      <p:bldP spid="75" grpId="0"/>
      <p:bldP spid="78" grpId="0"/>
      <p:bldP spid="80" grpId="0"/>
      <p:bldP spid="60" grpId="0"/>
      <p:bldP spid="38" grpId="0" animBg="1"/>
      <p:bldP spid="40" grpId="0"/>
      <p:bldP spid="42" grpId="0"/>
      <p:bldP spid="4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42830" y="260648"/>
            <a:ext cx="8621710" cy="504056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Calibri"/>
              </a:rPr>
              <a:t>5) Series of Comparisons with Radio Soundings 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89" y="908720"/>
            <a:ext cx="8549240" cy="5112568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93" y="908721"/>
            <a:ext cx="8535615" cy="5112568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94" y="908720"/>
            <a:ext cx="8535614" cy="5112567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07" y="908720"/>
            <a:ext cx="8525097" cy="5112568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5771067" y="2298358"/>
            <a:ext cx="24013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>
                <a:latin typeface="+mn-lt"/>
              </a:rPr>
              <a:t>DIAL: </a:t>
            </a:r>
            <a:r>
              <a:rPr lang="de-DE" sz="1600" b="1" dirty="0" smtClean="0">
                <a:latin typeface="+mn-lt"/>
                <a:cs typeface="Arial" pitchFamily="34" charset="0"/>
              </a:rPr>
              <a:t>20 min, 130-300 m</a:t>
            </a:r>
            <a:endParaRPr lang="de-DE" sz="1600" b="1" dirty="0" smtClean="0">
              <a:latin typeface="+mn-lt"/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311128" y="5685312"/>
            <a:ext cx="21110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265113" algn="l"/>
              </a:tabLst>
            </a:pPr>
            <a:r>
              <a:rPr lang="de-DE" sz="1600" b="1" i="1" dirty="0" smtClean="0">
                <a:latin typeface="+mn-lt"/>
                <a:cs typeface="Arial" pitchFamily="34" charset="0"/>
              </a:rPr>
              <a:t>Späth et al. ACP 2014</a:t>
            </a:r>
            <a:endParaRPr lang="de-DE" sz="2000" b="1" dirty="0" smtClean="0"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37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926" y="1559694"/>
            <a:ext cx="6771450" cy="3456384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51520" y="227760"/>
            <a:ext cx="8640960" cy="1185016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sz="2800" b="1" dirty="0" smtClean="0">
                <a:solidFill>
                  <a:srgbClr val="C00000"/>
                </a:solidFill>
                <a:latin typeface="+mn-lt"/>
                <a:cs typeface="Arial" pitchFamily="34" charset="0"/>
              </a:rPr>
              <a:t>2) The Horizontal </a:t>
            </a:r>
            <a:r>
              <a:rPr lang="de-DE" sz="2800" b="1" dirty="0" err="1" smtClean="0">
                <a:solidFill>
                  <a:srgbClr val="C00000"/>
                </a:solidFill>
                <a:latin typeface="+mn-lt"/>
                <a:cs typeface="Arial" pitchFamily="34" charset="0"/>
              </a:rPr>
              <a:t>and</a:t>
            </a:r>
            <a:r>
              <a:rPr lang="de-DE" sz="2800" b="1" dirty="0" smtClean="0">
                <a:solidFill>
                  <a:srgbClr val="C00000"/>
                </a:solidFill>
                <a:latin typeface="+mn-lt"/>
                <a:cs typeface="Arial" pitchFamily="34" charset="0"/>
              </a:rPr>
              <a:t> </a:t>
            </a:r>
            <a:r>
              <a:rPr lang="de-DE" sz="2800" b="1" dirty="0" err="1" smtClean="0">
                <a:solidFill>
                  <a:srgbClr val="C00000"/>
                </a:solidFill>
                <a:latin typeface="+mn-lt"/>
                <a:cs typeface="Arial" pitchFamily="34" charset="0"/>
              </a:rPr>
              <a:t>Vertical</a:t>
            </a:r>
            <a:r>
              <a:rPr lang="de-DE" sz="2800" b="1" dirty="0" smtClean="0">
                <a:solidFill>
                  <a:srgbClr val="C00000"/>
                </a:solidFill>
                <a:latin typeface="+mn-lt"/>
                <a:cs typeface="Arial" pitchFamily="34" charset="0"/>
              </a:rPr>
              <a:t> </a:t>
            </a:r>
            <a:r>
              <a:rPr lang="de-DE" sz="2800" b="1" dirty="0" err="1" smtClean="0">
                <a:solidFill>
                  <a:srgbClr val="C00000"/>
                </a:solidFill>
                <a:latin typeface="+mn-lt"/>
                <a:cs typeface="Arial" pitchFamily="34" charset="0"/>
              </a:rPr>
              <a:t>Structure</a:t>
            </a:r>
            <a:r>
              <a:rPr lang="de-DE" sz="2800" b="1" dirty="0" smtClean="0">
                <a:solidFill>
                  <a:srgbClr val="C00000"/>
                </a:solidFill>
                <a:latin typeface="+mn-lt"/>
                <a:cs typeface="Arial" pitchFamily="34" charset="0"/>
              </a:rPr>
              <a:t> </a:t>
            </a:r>
            <a:r>
              <a:rPr lang="de-DE" sz="2800" b="1" dirty="0" err="1" smtClean="0">
                <a:solidFill>
                  <a:srgbClr val="C00000"/>
                </a:solidFill>
                <a:latin typeface="+mn-lt"/>
                <a:cs typeface="Arial" pitchFamily="34" charset="0"/>
              </a:rPr>
              <a:t>of</a:t>
            </a:r>
            <a:r>
              <a:rPr lang="de-DE" sz="2800" b="1" dirty="0" smtClean="0">
                <a:solidFill>
                  <a:srgbClr val="C00000"/>
                </a:solidFill>
                <a:latin typeface="+mn-lt"/>
                <a:cs typeface="Arial" pitchFamily="34" charset="0"/>
              </a:rPr>
              <a:t> </a:t>
            </a:r>
            <a:r>
              <a:rPr lang="de-DE" sz="2800" b="1" dirty="0" err="1" smtClean="0">
                <a:solidFill>
                  <a:srgbClr val="C00000"/>
                </a:solidFill>
                <a:latin typeface="+mn-lt"/>
                <a:cs typeface="Arial" pitchFamily="34" charset="0"/>
              </a:rPr>
              <a:t>the</a:t>
            </a:r>
            <a:r>
              <a:rPr lang="de-DE" sz="2800" b="1" dirty="0" smtClean="0">
                <a:solidFill>
                  <a:srgbClr val="C00000"/>
                </a:solidFill>
                <a:latin typeface="+mn-lt"/>
                <a:cs typeface="Arial" pitchFamily="34" charset="0"/>
              </a:rPr>
              <a:t> ABL: </a:t>
            </a:r>
            <a:br>
              <a:rPr lang="de-DE" sz="2800" b="1" dirty="0" smtClean="0">
                <a:solidFill>
                  <a:srgbClr val="C00000"/>
                </a:solidFill>
                <a:latin typeface="+mn-lt"/>
                <a:cs typeface="Arial" pitchFamily="34" charset="0"/>
              </a:rPr>
            </a:br>
            <a:r>
              <a:rPr lang="de-DE" sz="2800" b="1" dirty="0" smtClean="0">
                <a:solidFill>
                  <a:srgbClr val="C00000"/>
                </a:solidFill>
                <a:latin typeface="+mn-lt"/>
                <a:cs typeface="Arial" pitchFamily="34" charset="0"/>
              </a:rPr>
              <a:t>„Terra Incognita“ in Earth System </a:t>
            </a:r>
            <a:r>
              <a:rPr lang="de-DE" sz="2800" b="1" dirty="0" smtClean="0">
                <a:solidFill>
                  <a:srgbClr val="C00000"/>
                </a:solidFill>
                <a:latin typeface="+mn-lt"/>
                <a:cs typeface="Arial" pitchFamily="34" charset="0"/>
              </a:rPr>
              <a:t>Observation</a:t>
            </a:r>
          </a:p>
          <a:p>
            <a:pPr algn="ctr"/>
            <a:r>
              <a:rPr lang="de-DE" b="1" i="1" dirty="0" smtClean="0">
                <a:solidFill>
                  <a:srgbClr val="C00000"/>
                </a:solidFill>
                <a:latin typeface="+mn-lt"/>
                <a:cs typeface="Arial" pitchFamily="34" charset="0"/>
              </a:rPr>
              <a:t>(</a:t>
            </a:r>
            <a:r>
              <a:rPr lang="en-US" b="1" i="1" dirty="0" smtClean="0">
                <a:solidFill>
                  <a:srgbClr val="C00000"/>
                </a:solidFill>
                <a:latin typeface="+mn-lt"/>
                <a:cs typeface="Arial" pitchFamily="34" charset="0"/>
              </a:rPr>
              <a:t>for </a:t>
            </a:r>
            <a:r>
              <a:rPr lang="en-US" b="1" i="1" dirty="0">
                <a:solidFill>
                  <a:srgbClr val="C00000"/>
                </a:solidFill>
                <a:latin typeface="+mn-lt"/>
                <a:cs typeface="Arial" pitchFamily="34" charset="0"/>
              </a:rPr>
              <a:t>further details see Wulfmeyer et al. Rev. </a:t>
            </a:r>
            <a:r>
              <a:rPr lang="en-US" b="1" i="1" dirty="0" err="1">
                <a:solidFill>
                  <a:srgbClr val="C00000"/>
                </a:solidFill>
                <a:latin typeface="+mn-lt"/>
                <a:cs typeface="Arial" pitchFamily="34" charset="0"/>
              </a:rPr>
              <a:t>Geophys</a:t>
            </a:r>
            <a:r>
              <a:rPr lang="en-US" b="1" i="1" dirty="0">
                <a:solidFill>
                  <a:srgbClr val="C00000"/>
                </a:solidFill>
                <a:latin typeface="+mn-lt"/>
                <a:cs typeface="Arial" pitchFamily="34" charset="0"/>
              </a:rPr>
              <a:t>. 2015</a:t>
            </a:r>
            <a:r>
              <a:rPr lang="en-US" b="1" i="1" dirty="0" smtClean="0">
                <a:solidFill>
                  <a:srgbClr val="C00000"/>
                </a:solidFill>
                <a:latin typeface="+mn-lt"/>
                <a:cs typeface="Arial" pitchFamily="34" charset="0"/>
              </a:rPr>
              <a:t>)</a:t>
            </a:r>
            <a:endParaRPr lang="en-US" b="1" i="1" dirty="0">
              <a:solidFill>
                <a:srgbClr val="C00000"/>
              </a:solidFill>
              <a:latin typeface="+mn-lt"/>
              <a:cs typeface="Arial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1115616" y="5088086"/>
            <a:ext cx="69847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+mn-lt"/>
              </a:rPr>
              <a:t>Global network of passive and active TD profilers. Red circles: MWRs, blue diamonds: EARLINET stations </a:t>
            </a:r>
            <a:r>
              <a:rPr lang="en-US" sz="1600" b="1" dirty="0" smtClean="0">
                <a:latin typeface="+mn-lt"/>
              </a:rPr>
              <a:t>with potential </a:t>
            </a:r>
            <a:r>
              <a:rPr lang="en-US" sz="1600" b="1" dirty="0">
                <a:latin typeface="+mn-lt"/>
              </a:rPr>
              <a:t>WV and T profiling capabilities, green squares: WV and T lidar systems at observatories, yellow triangles: NDACC</a:t>
            </a:r>
          </a:p>
          <a:p>
            <a:r>
              <a:rPr lang="en-US" sz="1600" b="1" dirty="0">
                <a:latin typeface="+mn-lt"/>
              </a:rPr>
              <a:t>profiler stations, and dark green stars: ARM sites.</a:t>
            </a:r>
            <a:endParaRPr lang="de-DE" sz="1600" b="1" dirty="0">
              <a:latin typeface="+mn-lt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559694"/>
            <a:ext cx="7200800" cy="3960440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971600" y="5518120"/>
            <a:ext cx="7200800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tabLst>
                <a:tab pos="265113" algn="l"/>
              </a:tabLst>
            </a:pPr>
            <a:r>
              <a:rPr lang="de-DE" sz="2000" b="1" dirty="0" err="1" smtClean="0">
                <a:latin typeface="+mn-lt"/>
                <a:cs typeface="Arial" pitchFamily="34" charset="0"/>
              </a:rPr>
              <a:t>Already</a:t>
            </a:r>
            <a:r>
              <a:rPr lang="de-DE" sz="2000" b="1" dirty="0" smtClean="0">
                <a:latin typeface="+mn-lt"/>
                <a:cs typeface="Arial" pitchFamily="34" charset="0"/>
              </a:rPr>
              <a:t> at 1 km,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the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width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of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the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averaging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kernel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is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smtClean="0">
                <a:latin typeface="+mn-lt"/>
                <a:cs typeface="Arial" pitchFamily="34" charset="0"/>
                <a:sym typeface="Symbol"/>
              </a:rPr>
              <a:t></a:t>
            </a:r>
            <a:r>
              <a:rPr lang="de-DE" sz="2000" b="1" dirty="0" smtClean="0">
                <a:latin typeface="+mn-lt"/>
                <a:cs typeface="Arial" pitchFamily="34" charset="0"/>
              </a:rPr>
              <a:t>500 </a:t>
            </a:r>
            <a:r>
              <a:rPr lang="de-DE" sz="2000" b="1" dirty="0" smtClean="0">
                <a:latin typeface="+mn-lt"/>
                <a:cs typeface="Arial" pitchFamily="34" charset="0"/>
              </a:rPr>
              <a:t>m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for</a:t>
            </a:r>
            <a:r>
              <a:rPr lang="de-DE" sz="2000" b="1" dirty="0" smtClean="0">
                <a:latin typeface="+mn-lt"/>
                <a:cs typeface="Arial" pitchFamily="34" charset="0"/>
              </a:rPr>
              <a:t> IR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and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smtClean="0">
                <a:latin typeface="+mn-lt"/>
                <a:cs typeface="Arial" pitchFamily="34" charset="0"/>
                <a:sym typeface="Symbol"/>
              </a:rPr>
              <a:t></a:t>
            </a:r>
            <a:r>
              <a:rPr lang="de-DE" sz="2000" b="1" dirty="0" smtClean="0">
                <a:latin typeface="+mn-lt"/>
                <a:cs typeface="Arial" pitchFamily="34" charset="0"/>
              </a:rPr>
              <a:t>1000 </a:t>
            </a:r>
            <a:r>
              <a:rPr lang="de-DE" sz="2000" b="1" dirty="0" smtClean="0">
                <a:latin typeface="+mn-lt"/>
                <a:cs typeface="Arial" pitchFamily="34" charset="0"/>
              </a:rPr>
              <a:t>m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for</a:t>
            </a:r>
            <a:r>
              <a:rPr lang="de-DE" sz="2000" b="1" dirty="0" smtClean="0">
                <a:latin typeface="+mn-lt"/>
                <a:cs typeface="Arial" pitchFamily="34" charset="0"/>
              </a:rPr>
              <a:t> MW remote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sensing</a:t>
            </a:r>
            <a:r>
              <a:rPr lang="de-DE" sz="2000" b="1" dirty="0">
                <a:latin typeface="+mn-lt"/>
                <a:cs typeface="Arial" pitchFamily="34" charset="0"/>
              </a:rPr>
              <a:t>.</a:t>
            </a:r>
            <a:endParaRPr lang="de-DE" sz="1600" b="1" dirty="0" smtClean="0"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153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251521" y="127921"/>
            <a:ext cx="8640959" cy="576064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+mn-lt"/>
              </a:rPr>
              <a:t>Measurements of Fluctuations with High SNR </a:t>
            </a:r>
          </a:p>
        </p:txBody>
      </p:sp>
      <p:sp>
        <p:nvSpPr>
          <p:cNvPr id="8" name="Rechteck 7"/>
          <p:cNvSpPr/>
          <p:nvPr/>
        </p:nvSpPr>
        <p:spPr>
          <a:xfrm>
            <a:off x="683568" y="5473688"/>
            <a:ext cx="7577550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tabLst>
                <a:tab pos="265113" algn="l"/>
              </a:tabLst>
            </a:pPr>
            <a:r>
              <a:rPr lang="de-DE" sz="2000" b="1" dirty="0" smtClean="0">
                <a:latin typeface="+mn-lt"/>
                <a:cs typeface="Arial" pitchFamily="34" charset="0"/>
              </a:rPr>
              <a:t>The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data</a:t>
            </a:r>
            <a:r>
              <a:rPr lang="de-DE" sz="2000" b="1" dirty="0" smtClean="0">
                <a:latin typeface="+mn-lt"/>
                <a:cs typeface="Arial" pitchFamily="34" charset="0"/>
              </a:rPr>
              <a:t> will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be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exploited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to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analyze</a:t>
            </a:r>
            <a:r>
              <a:rPr lang="de-DE" sz="2000" b="1" dirty="0" smtClean="0">
                <a:latin typeface="+mn-lt"/>
                <a:cs typeface="Arial" pitchFamily="34" charset="0"/>
              </a:rPr>
              <a:t> turbulent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moments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up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to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the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forth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order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and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fluxes</a:t>
            </a:r>
            <a:r>
              <a:rPr lang="de-DE" sz="2000" b="1" dirty="0" smtClean="0">
                <a:latin typeface="+mn-lt"/>
                <a:cs typeface="Arial" pitchFamily="34" charset="0"/>
              </a:rPr>
              <a:t>.</a:t>
            </a:r>
          </a:p>
        </p:txBody>
      </p:sp>
      <p:sp>
        <p:nvSpPr>
          <p:cNvPr id="15" name="Rechteck 14"/>
          <p:cNvSpPr/>
          <p:nvPr/>
        </p:nvSpPr>
        <p:spPr>
          <a:xfrm>
            <a:off x="158246" y="5124534"/>
            <a:ext cx="41154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DE" b="1" dirty="0" err="1" smtClean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Resolutions</a:t>
            </a:r>
            <a:r>
              <a:rPr lang="de-DE" b="1" dirty="0" smtClean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: 10 s, 50 m</a:t>
            </a:r>
            <a:endParaRPr lang="de-DE" dirty="0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0" t="33489" r="5457" b="24777"/>
          <a:stretch/>
        </p:blipFill>
        <p:spPr>
          <a:xfrm>
            <a:off x="252427" y="836712"/>
            <a:ext cx="7199893" cy="4325382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240319" y="4845280"/>
            <a:ext cx="411547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DE" sz="1600" b="1" dirty="0" err="1" smtClean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Courtesy</a:t>
            </a:r>
            <a:r>
              <a:rPr lang="de-DE" sz="1600" b="1" dirty="0" smtClean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: Matthias </a:t>
            </a:r>
            <a:r>
              <a:rPr lang="de-DE" sz="1600" b="1" dirty="0" err="1" smtClean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Mauder</a:t>
            </a:r>
            <a:r>
              <a:rPr lang="de-DE" sz="1600" b="1" dirty="0" smtClean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, KIT</a:t>
            </a:r>
            <a:endParaRPr lang="de-DE" sz="1600" dirty="0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0" t="33489" r="5457" b="24777"/>
          <a:stretch/>
        </p:blipFill>
        <p:spPr>
          <a:xfrm>
            <a:off x="252427" y="836712"/>
            <a:ext cx="7199893" cy="4325382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0" t="33489" r="5457" b="24777"/>
          <a:stretch/>
        </p:blipFill>
        <p:spPr>
          <a:xfrm>
            <a:off x="251520" y="841614"/>
            <a:ext cx="7200800" cy="432048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320" y="839135"/>
            <a:ext cx="1247597" cy="122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67718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1" b="7368"/>
          <a:stretch/>
        </p:blipFill>
        <p:spPr>
          <a:xfrm>
            <a:off x="251521" y="819574"/>
            <a:ext cx="4203332" cy="3893334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4"/>
          <a:stretch/>
        </p:blipFill>
        <p:spPr>
          <a:xfrm>
            <a:off x="243310" y="820632"/>
            <a:ext cx="4203332" cy="3879721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22" y="822554"/>
            <a:ext cx="4201931" cy="3879719"/>
          </a:xfrm>
          <a:prstGeom prst="rect">
            <a:avLst/>
          </a:prstGeom>
        </p:spPr>
      </p:pic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251521" y="127921"/>
            <a:ext cx="8640959" cy="576064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+mn-lt"/>
              </a:rPr>
              <a:t>ABL Profiling During HOPE, April 24, 2013, 11-12 UTC   </a:t>
            </a:r>
          </a:p>
        </p:txBody>
      </p:sp>
      <p:sp>
        <p:nvSpPr>
          <p:cNvPr id="8" name="Rechteck 7"/>
          <p:cNvSpPr/>
          <p:nvPr/>
        </p:nvSpPr>
        <p:spPr>
          <a:xfrm>
            <a:off x="179512" y="5085184"/>
            <a:ext cx="8783574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tabLst>
                <a:tab pos="265113" algn="l"/>
              </a:tabLst>
            </a:pPr>
            <a:r>
              <a:rPr lang="de-DE" sz="2000" b="1" dirty="0" smtClean="0">
                <a:latin typeface="+mn-lt"/>
                <a:cs typeface="Arial" pitchFamily="34" charset="0"/>
              </a:rPr>
              <a:t>First lidar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profiling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of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temperature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variance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and</a:t>
            </a:r>
            <a:r>
              <a:rPr lang="de-DE" sz="2000" b="1" dirty="0" smtClean="0">
                <a:latin typeface="+mn-lt"/>
                <a:cs typeface="Arial" pitchFamily="34" charset="0"/>
              </a:rPr>
              <a:t> sensible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heat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flux</a:t>
            </a:r>
            <a:r>
              <a:rPr lang="de-DE" sz="2000" b="1" dirty="0" smtClean="0">
                <a:latin typeface="+mn-lt"/>
                <a:cs typeface="Arial" pitchFamily="34" charset="0"/>
              </a:rPr>
              <a:t>.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For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process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studies</a:t>
            </a:r>
            <a:r>
              <a:rPr lang="de-DE" sz="2000" b="1" dirty="0" smtClean="0">
                <a:latin typeface="+mn-lt"/>
                <a:cs typeface="Arial" pitchFamily="34" charset="0"/>
              </a:rPr>
              <a:t>,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model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verification</a:t>
            </a:r>
            <a:r>
              <a:rPr lang="de-DE" sz="2000" b="1" dirty="0" smtClean="0">
                <a:latin typeface="+mn-lt"/>
                <a:cs typeface="Arial" pitchFamily="34" charset="0"/>
              </a:rPr>
              <a:t>,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and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advancing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turbulence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parameterizations</a:t>
            </a:r>
            <a:r>
              <a:rPr lang="de-DE" sz="2000" b="1" dirty="0" smtClean="0">
                <a:latin typeface="+mn-lt"/>
                <a:cs typeface="Arial" pitchFamily="34" charset="0"/>
              </a:rPr>
              <a:t>,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simul-taneous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measurements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of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fluxes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and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gradients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of</a:t>
            </a:r>
            <a:r>
              <a:rPr lang="de-DE" sz="2000" b="1" dirty="0" smtClean="0">
                <a:latin typeface="+mn-lt"/>
                <a:cs typeface="Arial" pitchFamily="34" charset="0"/>
              </a:rPr>
              <a:t> T, WV,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and</a:t>
            </a:r>
            <a:r>
              <a:rPr lang="de-DE" sz="2000" b="1" dirty="0" smtClean="0">
                <a:latin typeface="+mn-lt"/>
                <a:cs typeface="Arial" pitchFamily="34" charset="0"/>
              </a:rPr>
              <a:t> wind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are</a:t>
            </a:r>
            <a:r>
              <a:rPr lang="de-DE" sz="2000" b="1" dirty="0" smtClean="0">
                <a:latin typeface="+mn-lt"/>
                <a:cs typeface="Arial" pitchFamily="34" charset="0"/>
              </a:rPr>
              <a:t> essential.</a:t>
            </a:r>
          </a:p>
        </p:txBody>
      </p:sp>
      <p:sp>
        <p:nvSpPr>
          <p:cNvPr id="4" name="Rechteck 3"/>
          <p:cNvSpPr/>
          <p:nvPr/>
        </p:nvSpPr>
        <p:spPr>
          <a:xfrm>
            <a:off x="179512" y="4679857"/>
            <a:ext cx="43924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DE" sz="1600" b="1" i="1" dirty="0" smtClean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Behrendt </a:t>
            </a:r>
            <a:r>
              <a:rPr lang="de-DE" sz="1600" b="1" i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et al. </a:t>
            </a:r>
            <a:r>
              <a:rPr lang="de-DE" sz="1600" b="1" i="1" dirty="0" smtClean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ACP 2015, Muppa et al. BLM 2015</a:t>
            </a:r>
            <a:endParaRPr lang="de-DE" sz="1600" i="1" dirty="0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4457556" y="718984"/>
            <a:ext cx="46864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>
                <a:latin typeface="+mn-lt"/>
              </a:rPr>
              <a:t>Proposed similarity relationship</a:t>
            </a:r>
            <a:br>
              <a:rPr lang="en-GB" sz="2000" b="1" dirty="0" smtClean="0">
                <a:latin typeface="+mn-lt"/>
              </a:rPr>
            </a:br>
            <a:r>
              <a:rPr lang="en-GB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1600" b="1" i="1" dirty="0" smtClean="0">
                <a:latin typeface="+mn-lt"/>
                <a:cs typeface="Arial" panose="020B0604020202020204" pitchFamily="34" charset="0"/>
              </a:rPr>
              <a:t>Turner et al. JGR 2014, Wulfmeyer et al. JAS 2015</a:t>
            </a:r>
            <a:r>
              <a:rPr lang="en-GB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GB" sz="2000" b="1" dirty="0" smtClean="0">
                <a:latin typeface="+mn-lt"/>
                <a:cs typeface="Arial" pitchFamily="34" charset="0"/>
              </a:rPr>
              <a:t>:</a:t>
            </a:r>
            <a:endParaRPr lang="de-DE" sz="2000" dirty="0">
              <a:latin typeface="+mn-lt"/>
              <a:cs typeface="Arial" pitchFamily="34" charset="0"/>
            </a:endParaRPr>
          </a:p>
        </p:txBody>
      </p:sp>
      <p:graphicFrame>
        <p:nvGraphicFramePr>
          <p:cNvPr id="12" name="Objek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8138155"/>
              </p:ext>
            </p:extLst>
          </p:nvPr>
        </p:nvGraphicFramePr>
        <p:xfrm>
          <a:off x="4510088" y="1476375"/>
          <a:ext cx="4365625" cy="754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6914" name="Formel" r:id="rId7" imgW="2489040" imgH="431640" progId="Equation.3">
                  <p:embed/>
                </p:oleObj>
              </mc:Choice>
              <mc:Fallback>
                <p:oleObj name="Formel" r:id="rId7" imgW="248904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0088" y="1476375"/>
                        <a:ext cx="4365625" cy="754063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hteck 18"/>
          <p:cNvSpPr/>
          <p:nvPr/>
        </p:nvSpPr>
        <p:spPr>
          <a:xfrm>
            <a:off x="4472560" y="2275742"/>
            <a:ext cx="23212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 smtClean="0">
                <a:latin typeface="+mn-lt"/>
              </a:rPr>
              <a:t>Convective velocity scale</a:t>
            </a:r>
            <a:endParaRPr lang="de-DE" sz="1400" dirty="0">
              <a:latin typeface="+mn-lt"/>
              <a:cs typeface="Arial" pitchFamily="34" charset="0"/>
            </a:endParaRPr>
          </a:p>
        </p:txBody>
      </p:sp>
      <p:cxnSp>
        <p:nvCxnSpPr>
          <p:cNvPr id="22" name="Gerade Verbindung mit Pfeil 21"/>
          <p:cNvCxnSpPr/>
          <p:nvPr/>
        </p:nvCxnSpPr>
        <p:spPr>
          <a:xfrm flipV="1">
            <a:off x="5805280" y="1907688"/>
            <a:ext cx="1296144" cy="43204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/>
          <p:cNvCxnSpPr/>
          <p:nvPr/>
        </p:nvCxnSpPr>
        <p:spPr>
          <a:xfrm flipH="1" flipV="1">
            <a:off x="7805323" y="1790018"/>
            <a:ext cx="216114" cy="52337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hteck 27"/>
          <p:cNvSpPr/>
          <p:nvPr/>
        </p:nvSpPr>
        <p:spPr>
          <a:xfrm>
            <a:off x="7352880" y="2267728"/>
            <a:ext cx="9155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 smtClean="0">
                <a:latin typeface="+mn-lt"/>
              </a:rPr>
              <a:t>Moisture gradient</a:t>
            </a:r>
            <a:endParaRPr lang="de-DE" sz="1400" dirty="0">
              <a:latin typeface="+mn-lt"/>
              <a:cs typeface="Arial" pitchFamily="34" charset="0"/>
            </a:endParaRPr>
          </a:p>
        </p:txBody>
      </p:sp>
      <p:cxnSp>
        <p:nvCxnSpPr>
          <p:cNvPr id="29" name="Gerade Verbindung mit Pfeil 28"/>
          <p:cNvCxnSpPr/>
          <p:nvPr/>
        </p:nvCxnSpPr>
        <p:spPr>
          <a:xfrm flipV="1">
            <a:off x="6560792" y="2051704"/>
            <a:ext cx="1018386" cy="56579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hteck 31"/>
          <p:cNvSpPr/>
          <p:nvPr/>
        </p:nvSpPr>
        <p:spPr>
          <a:xfrm>
            <a:off x="4904608" y="2536015"/>
            <a:ext cx="23212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 smtClean="0">
                <a:latin typeface="+mn-lt"/>
              </a:rPr>
              <a:t>Brunt-Vaisala frequency</a:t>
            </a:r>
            <a:endParaRPr lang="de-DE" sz="1400" dirty="0">
              <a:latin typeface="+mn-lt"/>
              <a:cs typeface="Arial" pitchFamily="34" charset="0"/>
            </a:endParaRPr>
          </a:p>
        </p:txBody>
      </p:sp>
      <p:cxnSp>
        <p:nvCxnSpPr>
          <p:cNvPr id="41" name="Gerade Verbindung mit Pfeil 40"/>
          <p:cNvCxnSpPr/>
          <p:nvPr/>
        </p:nvCxnSpPr>
        <p:spPr>
          <a:xfrm flipV="1">
            <a:off x="8144968" y="1907688"/>
            <a:ext cx="288032" cy="93610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hteck 41"/>
          <p:cNvSpPr/>
          <p:nvPr/>
        </p:nvSpPr>
        <p:spPr>
          <a:xfrm>
            <a:off x="6654248" y="2752039"/>
            <a:ext cx="2282808" cy="307777"/>
          </a:xfrm>
          <a:prstGeom prst="rect">
            <a:avLst/>
          </a:prstGeom>
        </p:spPr>
        <p:txBody>
          <a:bodyPr wrap="square" lIns="36000" rIns="36000">
            <a:spAutoFit/>
          </a:bodyPr>
          <a:lstStyle/>
          <a:p>
            <a:r>
              <a:rPr lang="en-GB" sz="1400" b="1" dirty="0" smtClean="0">
                <a:latin typeface="+mn-lt"/>
              </a:rPr>
              <a:t>Gradient Richardson number</a:t>
            </a:r>
            <a:endParaRPr lang="de-DE" sz="1400" dirty="0">
              <a:latin typeface="+mn-lt"/>
              <a:cs typeface="Arial" pitchFamily="34" charset="0"/>
            </a:endParaRPr>
          </a:p>
        </p:txBody>
      </p:sp>
      <p:graphicFrame>
        <p:nvGraphicFramePr>
          <p:cNvPr id="18" name="Objek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2145132"/>
              </p:ext>
            </p:extLst>
          </p:nvPr>
        </p:nvGraphicFramePr>
        <p:xfrm>
          <a:off x="4576942" y="3334213"/>
          <a:ext cx="4459553" cy="16841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6915" name="Formel" r:id="rId9" imgW="3784320" imgH="1434960" progId="Equation.3">
                  <p:embed/>
                </p:oleObj>
              </mc:Choice>
              <mc:Fallback>
                <p:oleObj name="Formel" r:id="rId9" imgW="3784320" imgH="1434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6942" y="3334213"/>
                        <a:ext cx="4459553" cy="1684198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echteck 29"/>
          <p:cNvSpPr/>
          <p:nvPr/>
        </p:nvSpPr>
        <p:spPr>
          <a:xfrm>
            <a:off x="4481704" y="2960376"/>
            <a:ext cx="47525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>
                <a:latin typeface="+mn-lt"/>
              </a:rPr>
              <a:t>YSU non-local TP </a:t>
            </a:r>
            <a:r>
              <a:rPr lang="en-GB" sz="1600" b="1" i="1" dirty="0" smtClean="0">
                <a:latin typeface="+mn-lt"/>
                <a:cs typeface="Arial" panose="020B0604020202020204" pitchFamily="34" charset="0"/>
              </a:rPr>
              <a:t>(Hong and </a:t>
            </a:r>
            <a:r>
              <a:rPr lang="en-GB" sz="1600" b="1" i="1" dirty="0" err="1" smtClean="0">
                <a:latin typeface="+mn-lt"/>
                <a:cs typeface="Arial" panose="020B0604020202020204" pitchFamily="34" charset="0"/>
              </a:rPr>
              <a:t>Dudhia</a:t>
            </a:r>
            <a:r>
              <a:rPr lang="en-GB" sz="1600" b="1" i="1" dirty="0" smtClean="0">
                <a:latin typeface="+mn-lt"/>
                <a:cs typeface="Arial" panose="020B0604020202020204" pitchFamily="34" charset="0"/>
              </a:rPr>
              <a:t> MWR 2006)</a:t>
            </a:r>
            <a:r>
              <a:rPr lang="en-GB" sz="2000" b="1" dirty="0" smtClean="0">
                <a:latin typeface="+mn-lt"/>
                <a:cs typeface="Arial" pitchFamily="34" charset="0"/>
              </a:rPr>
              <a:t>:</a:t>
            </a:r>
            <a:endParaRPr lang="de-DE" sz="2000" dirty="0"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44622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14" grpId="0"/>
      <p:bldP spid="19" grpId="0"/>
      <p:bldP spid="28" grpId="0"/>
      <p:bldP spid="32" grpId="0"/>
      <p:bldP spid="42" grpId="0"/>
      <p:bldP spid="3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251520" y="188640"/>
            <a:ext cx="8640959" cy="792088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+mn-lt"/>
              </a:rPr>
              <a:t>Ensemble Simulation of Humidity </a:t>
            </a:r>
            <a:r>
              <a:rPr lang="en-US" sz="2400" b="1" dirty="0">
                <a:solidFill>
                  <a:srgbClr val="C00000"/>
                </a:solidFill>
                <a:latin typeface="+mn-lt"/>
              </a:rPr>
              <a:t>U</a:t>
            </a:r>
            <a:r>
              <a:rPr lang="en-US" sz="2400" b="1" dirty="0" smtClean="0">
                <a:solidFill>
                  <a:srgbClr val="C00000"/>
                </a:solidFill>
                <a:latin typeface="+mn-lt"/>
              </a:rPr>
              <a:t>sing Various Turbulence Parameterization Schemes: TR32, Sept. 8, 2009, </a:t>
            </a:r>
            <a:r>
              <a:rPr lang="en-US" sz="2400" b="1" dirty="0" err="1" smtClean="0">
                <a:solidFill>
                  <a:srgbClr val="C00000"/>
                </a:solidFill>
                <a:latin typeface="+mn-lt"/>
              </a:rPr>
              <a:t>Jülich</a:t>
            </a:r>
            <a:r>
              <a:rPr lang="en-US" sz="2400" b="1" dirty="0" smtClean="0">
                <a:solidFill>
                  <a:srgbClr val="C00000"/>
                </a:solidFill>
                <a:latin typeface="+mn-lt"/>
              </a:rPr>
              <a:t>, Germany</a:t>
            </a:r>
            <a:endParaRPr lang="en-US" sz="24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179512" y="5209455"/>
            <a:ext cx="57606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i="1" dirty="0" smtClean="0">
                <a:latin typeface="+mn-lt"/>
                <a:cs typeface="Arial" pitchFamily="34" charset="0"/>
              </a:rPr>
              <a:t>Milovac et al. JGR 2015, in review</a:t>
            </a:r>
            <a:endParaRPr lang="de-DE" sz="1600" i="1" dirty="0">
              <a:latin typeface="+mn-lt"/>
              <a:cs typeface="Arial" pitchFamily="34" charset="0"/>
            </a:endParaRPr>
          </a:p>
        </p:txBody>
      </p:sp>
      <p:pic>
        <p:nvPicPr>
          <p:cNvPr id="21" name="Grafik 2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45" y="1046830"/>
            <a:ext cx="6183063" cy="41814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uppieren 1"/>
          <p:cNvGrpSpPr/>
          <p:nvPr/>
        </p:nvGrpSpPr>
        <p:grpSpPr>
          <a:xfrm>
            <a:off x="6660232" y="1052736"/>
            <a:ext cx="2304256" cy="3970318"/>
            <a:chOff x="6998237" y="764704"/>
            <a:chExt cx="2783762" cy="3970318"/>
          </a:xfrm>
        </p:grpSpPr>
        <p:sp>
          <p:nvSpPr>
            <p:cNvPr id="6" name="Rechteck 5"/>
            <p:cNvSpPr/>
            <p:nvPr/>
          </p:nvSpPr>
          <p:spPr>
            <a:xfrm>
              <a:off x="6998237" y="764704"/>
              <a:ext cx="2783762" cy="39703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452438" algn="l"/>
                </a:tabLst>
              </a:pPr>
              <a:r>
                <a:rPr lang="en-US" b="1" dirty="0" smtClean="0">
                  <a:latin typeface="+mn-lt"/>
                </a:rPr>
                <a:t>2-km WRF-NOAH: </a:t>
              </a:r>
            </a:p>
            <a:p>
              <a:pPr>
                <a:tabLst>
                  <a:tab pos="452438" algn="l"/>
                </a:tabLst>
              </a:pPr>
              <a:r>
                <a:rPr lang="en-US" b="1" dirty="0" smtClean="0">
                  <a:latin typeface="+mn-lt"/>
                </a:rPr>
                <a:t>	DIAL</a:t>
              </a:r>
            </a:p>
            <a:p>
              <a:pPr>
                <a:tabLst>
                  <a:tab pos="452438" algn="l"/>
                </a:tabLst>
              </a:pPr>
              <a:r>
                <a:rPr lang="en-US" b="1" dirty="0">
                  <a:latin typeface="+mn-lt"/>
                </a:rPr>
                <a:t>	</a:t>
              </a:r>
              <a:r>
                <a:rPr lang="en-US" b="1" dirty="0" smtClean="0">
                  <a:latin typeface="+mn-lt"/>
                </a:rPr>
                <a:t>YSU</a:t>
              </a:r>
            </a:p>
            <a:p>
              <a:pPr>
                <a:tabLst>
                  <a:tab pos="452438" algn="l"/>
                </a:tabLst>
              </a:pPr>
              <a:r>
                <a:rPr lang="en-US" b="1" dirty="0">
                  <a:latin typeface="+mn-lt"/>
                </a:rPr>
                <a:t>	</a:t>
              </a:r>
              <a:r>
                <a:rPr lang="en-US" b="1" dirty="0" smtClean="0">
                  <a:latin typeface="+mn-lt"/>
                </a:rPr>
                <a:t>QNSE</a:t>
              </a:r>
            </a:p>
            <a:p>
              <a:pPr>
                <a:tabLst>
                  <a:tab pos="452438" algn="l"/>
                </a:tabLst>
              </a:pPr>
              <a:r>
                <a:rPr lang="en-US" b="1" dirty="0">
                  <a:latin typeface="+mn-lt"/>
                </a:rPr>
                <a:t>	</a:t>
              </a:r>
              <a:r>
                <a:rPr lang="en-US" b="1" dirty="0" smtClean="0">
                  <a:latin typeface="+mn-lt"/>
                </a:rPr>
                <a:t>MYNN 2.5</a:t>
              </a:r>
            </a:p>
            <a:p>
              <a:pPr>
                <a:tabLst>
                  <a:tab pos="452438" algn="l"/>
                </a:tabLst>
              </a:pPr>
              <a:r>
                <a:rPr lang="en-US" b="1" dirty="0" smtClean="0">
                  <a:latin typeface="+mn-lt"/>
                </a:rPr>
                <a:t>	MYJ</a:t>
              </a:r>
            </a:p>
            <a:p>
              <a:pPr>
                <a:tabLst>
                  <a:tab pos="452438" algn="l"/>
                </a:tabLst>
              </a:pPr>
              <a:r>
                <a:rPr lang="en-US" b="1" dirty="0">
                  <a:latin typeface="+mn-lt"/>
                </a:rPr>
                <a:t>	</a:t>
              </a:r>
              <a:r>
                <a:rPr lang="en-US" b="1" dirty="0" smtClean="0">
                  <a:latin typeface="+mn-lt"/>
                </a:rPr>
                <a:t>ACM2</a:t>
              </a:r>
            </a:p>
            <a:p>
              <a:pPr>
                <a:tabLst>
                  <a:tab pos="452438" algn="l"/>
                </a:tabLst>
              </a:pPr>
              <a:endParaRPr lang="en-US" b="1" dirty="0">
                <a:latin typeface="+mn-lt"/>
              </a:endParaRPr>
            </a:p>
            <a:p>
              <a:pPr>
                <a:tabLst>
                  <a:tab pos="452438" algn="l"/>
                </a:tabLst>
              </a:pPr>
              <a:endParaRPr lang="en-US" b="1" dirty="0">
                <a:latin typeface="+mn-lt"/>
              </a:endParaRPr>
            </a:p>
            <a:p>
              <a:pPr>
                <a:tabLst>
                  <a:tab pos="452438" algn="l"/>
                </a:tabLst>
              </a:pPr>
              <a:r>
                <a:rPr lang="en-US" b="1" dirty="0" smtClean="0">
                  <a:latin typeface="+mn-lt"/>
                </a:rPr>
                <a:t>2-km WRF-NOAH: </a:t>
              </a:r>
            </a:p>
            <a:p>
              <a:pPr>
                <a:tabLst>
                  <a:tab pos="452438" algn="l"/>
                </a:tabLst>
              </a:pPr>
              <a:r>
                <a:rPr lang="en-US" b="1" dirty="0" smtClean="0">
                  <a:latin typeface="+mn-lt"/>
                </a:rPr>
                <a:t>	YSU-NOAHMP</a:t>
              </a:r>
            </a:p>
            <a:p>
              <a:pPr>
                <a:tabLst>
                  <a:tab pos="452438" algn="l"/>
                </a:tabLst>
              </a:pPr>
              <a:r>
                <a:rPr lang="en-US" b="1" dirty="0">
                  <a:latin typeface="+mn-lt"/>
                </a:rPr>
                <a:t>	</a:t>
              </a:r>
              <a:r>
                <a:rPr lang="en-US" b="1" dirty="0" smtClean="0">
                  <a:latin typeface="+mn-lt"/>
                </a:rPr>
                <a:t>YSU-NOAH</a:t>
              </a:r>
            </a:p>
            <a:p>
              <a:pPr>
                <a:tabLst>
                  <a:tab pos="452438" algn="l"/>
                </a:tabLst>
              </a:pPr>
              <a:r>
                <a:rPr lang="en-US" b="1" dirty="0">
                  <a:latin typeface="+mn-lt"/>
                </a:rPr>
                <a:t>	</a:t>
              </a:r>
              <a:r>
                <a:rPr lang="en-US" b="1" dirty="0" smtClean="0">
                  <a:latin typeface="+mn-lt"/>
                </a:rPr>
                <a:t>MYNN-NOAHMP</a:t>
              </a:r>
            </a:p>
            <a:p>
              <a:pPr>
                <a:tabLst>
                  <a:tab pos="452438" algn="l"/>
                </a:tabLst>
              </a:pPr>
              <a:r>
                <a:rPr lang="en-US" b="1" dirty="0">
                  <a:latin typeface="+mn-lt"/>
                </a:rPr>
                <a:t>	</a:t>
              </a:r>
              <a:r>
                <a:rPr lang="en-US" b="1" dirty="0" smtClean="0">
                  <a:latin typeface="+mn-lt"/>
                </a:rPr>
                <a:t>MYNN-NOAH</a:t>
              </a:r>
            </a:p>
          </p:txBody>
        </p:sp>
        <p:cxnSp>
          <p:nvCxnSpPr>
            <p:cNvPr id="4" name="Gerade Verbindung 3"/>
            <p:cNvCxnSpPr/>
            <p:nvPr/>
          </p:nvCxnSpPr>
          <p:spPr>
            <a:xfrm>
              <a:off x="7087170" y="1227954"/>
              <a:ext cx="36004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9"/>
            <p:cNvCxnSpPr/>
            <p:nvPr/>
          </p:nvCxnSpPr>
          <p:spPr>
            <a:xfrm>
              <a:off x="7087170" y="1500912"/>
              <a:ext cx="360040" cy="0"/>
            </a:xfrm>
            <a:prstGeom prst="line">
              <a:avLst/>
            </a:prstGeom>
            <a:ln w="254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10"/>
            <p:cNvCxnSpPr/>
            <p:nvPr/>
          </p:nvCxnSpPr>
          <p:spPr>
            <a:xfrm>
              <a:off x="7095194" y="1782103"/>
              <a:ext cx="360040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11"/>
            <p:cNvCxnSpPr/>
            <p:nvPr/>
          </p:nvCxnSpPr>
          <p:spPr>
            <a:xfrm>
              <a:off x="7095194" y="2049831"/>
              <a:ext cx="360040" cy="0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/>
          </p:nvCxnSpPr>
          <p:spPr>
            <a:xfrm>
              <a:off x="7087170" y="2321397"/>
              <a:ext cx="360040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/>
          </p:nvCxnSpPr>
          <p:spPr>
            <a:xfrm>
              <a:off x="7091803" y="2592963"/>
              <a:ext cx="360040" cy="0"/>
            </a:xfrm>
            <a:prstGeom prst="line">
              <a:avLst/>
            </a:prstGeom>
            <a:ln w="25400">
              <a:solidFill>
                <a:srgbClr val="1409E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/>
          </p:nvCxnSpPr>
          <p:spPr>
            <a:xfrm>
              <a:off x="7087169" y="4504804"/>
              <a:ext cx="360040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/>
          </p:nvCxnSpPr>
          <p:spPr>
            <a:xfrm>
              <a:off x="7091802" y="3953896"/>
              <a:ext cx="360040" cy="0"/>
            </a:xfrm>
            <a:prstGeom prst="line">
              <a:avLst/>
            </a:prstGeom>
            <a:ln w="25400">
              <a:solidFill>
                <a:srgbClr val="1409E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>
              <a:off x="7087169" y="4226854"/>
              <a:ext cx="360040" cy="0"/>
            </a:xfrm>
            <a:prstGeom prst="line">
              <a:avLst/>
            </a:prstGeom>
            <a:ln w="254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/>
          </p:nvCxnSpPr>
          <p:spPr>
            <a:xfrm>
              <a:off x="7091802" y="3686963"/>
              <a:ext cx="360040" cy="0"/>
            </a:xfrm>
            <a:prstGeom prst="line">
              <a:avLst/>
            </a:prstGeom>
            <a:ln w="25400">
              <a:solidFill>
                <a:srgbClr val="1409E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hteck 21"/>
          <p:cNvSpPr/>
          <p:nvPr/>
        </p:nvSpPr>
        <p:spPr>
          <a:xfrm>
            <a:off x="899592" y="5565176"/>
            <a:ext cx="7344816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tabLst>
                <a:tab pos="265113" algn="l"/>
              </a:tabLst>
            </a:pPr>
            <a:r>
              <a:rPr lang="de-DE" sz="2000" b="1" dirty="0" smtClean="0">
                <a:latin typeface="+mn-lt"/>
                <a:cs typeface="Arial" pitchFamily="34" charset="0"/>
              </a:rPr>
              <a:t>ABL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too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deep</a:t>
            </a:r>
            <a:r>
              <a:rPr lang="de-DE" sz="2000" b="1" dirty="0" smtClean="0">
                <a:latin typeface="+mn-lt"/>
                <a:cs typeface="Arial" pitchFamily="34" charset="0"/>
              </a:rPr>
              <a:t> in all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cases</a:t>
            </a:r>
            <a:r>
              <a:rPr lang="de-DE" sz="2000" b="1" dirty="0" smtClean="0">
                <a:latin typeface="+mn-lt"/>
                <a:cs typeface="Arial" pitchFamily="34" charset="0"/>
              </a:rPr>
              <a:t>.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Variability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of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the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order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of</a:t>
            </a:r>
            <a:r>
              <a:rPr lang="de-DE" sz="2000" b="1" dirty="0" smtClean="0">
                <a:latin typeface="+mn-lt"/>
                <a:cs typeface="Arial" pitchFamily="34" charset="0"/>
              </a:rPr>
              <a:t> 1 g/m</a:t>
            </a:r>
            <a:r>
              <a:rPr lang="de-DE" sz="2000" b="1" baseline="30000" dirty="0" smtClean="0">
                <a:latin typeface="+mn-lt"/>
                <a:cs typeface="Arial" pitchFamily="34" charset="0"/>
              </a:rPr>
              <a:t>3</a:t>
            </a:r>
            <a:r>
              <a:rPr lang="de-DE" sz="2000" b="1" dirty="0" smtClean="0">
                <a:latin typeface="+mn-lt"/>
                <a:cs typeface="Arial" pitchFamily="34" charset="0"/>
              </a:rPr>
              <a:t>. Strong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sensitivity</a:t>
            </a:r>
            <a:r>
              <a:rPr lang="de-DE" sz="2000" b="1" dirty="0" smtClean="0">
                <a:latin typeface="+mn-lt"/>
                <a:cs typeface="Arial" pitchFamily="34" charset="0"/>
              </a:rPr>
              <a:t> on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both</a:t>
            </a:r>
            <a:r>
              <a:rPr lang="de-DE" sz="2000" b="1" dirty="0" smtClean="0">
                <a:latin typeface="+mn-lt"/>
                <a:cs typeface="Arial" pitchFamily="34" charset="0"/>
              </a:rPr>
              <a:t> LS-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schemes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and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turbulence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parameterizations</a:t>
            </a:r>
            <a:r>
              <a:rPr lang="de-DE" sz="2000" b="1" dirty="0" smtClean="0">
                <a:latin typeface="+mn-lt"/>
                <a:cs typeface="Arial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91089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9" name="Rectangle 22"/>
          <p:cNvSpPr>
            <a:spLocks noChangeArrowheads="1"/>
          </p:cNvSpPr>
          <p:nvPr/>
        </p:nvSpPr>
        <p:spPr bwMode="auto">
          <a:xfrm>
            <a:off x="251520" y="270521"/>
            <a:ext cx="8640960" cy="430887"/>
          </a:xfrm>
          <a:prstGeom prst="rect">
            <a:avLst/>
          </a:prstGeom>
          <a:solidFill>
            <a:srgbClr val="CCFFFF"/>
          </a:solidFill>
          <a:ln w="1587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de-DE" sz="28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ABL </a:t>
            </a:r>
            <a:r>
              <a:rPr lang="de-DE" sz="28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Evolutions</a:t>
            </a:r>
            <a:r>
              <a:rPr lang="de-DE" sz="28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, Sept. 8, 2009, Jülich, Germany </a:t>
            </a:r>
            <a:endParaRPr lang="de-DE" sz="28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Picture 1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79"/>
          <a:stretch/>
        </p:blipFill>
        <p:spPr>
          <a:xfrm>
            <a:off x="1355704" y="821748"/>
            <a:ext cx="6408712" cy="541554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04223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/>
          <p:cNvSpPr/>
          <p:nvPr/>
        </p:nvSpPr>
        <p:spPr>
          <a:xfrm>
            <a:off x="251520" y="6033482"/>
            <a:ext cx="8640960" cy="707886"/>
          </a:xfrm>
          <a:prstGeom prst="rect">
            <a:avLst/>
          </a:prstGeom>
          <a:solidFill>
            <a:srgbClr val="FDEADA"/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tabLst>
                <a:tab pos="174625" algn="l"/>
              </a:tabLst>
              <a:defRPr/>
            </a:pPr>
            <a:r>
              <a:rPr lang="en-US" sz="2000" b="1" kern="0" dirty="0" smtClean="0">
                <a:solidFill>
                  <a:prstClr val="black"/>
                </a:solidFill>
                <a:latin typeface="Calibri"/>
              </a:rPr>
              <a:t>Strong influence of ABL turbulence parameterization on the 2D structure of clouds and precipitation as well as on QPF. </a:t>
            </a:r>
            <a:endParaRPr lang="en-US" sz="2000" b="1" kern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909" name="Rectangle 22"/>
          <p:cNvSpPr>
            <a:spLocks noChangeArrowheads="1"/>
          </p:cNvSpPr>
          <p:nvPr/>
        </p:nvSpPr>
        <p:spPr bwMode="auto">
          <a:xfrm>
            <a:off x="251520" y="116632"/>
            <a:ext cx="8640960" cy="738664"/>
          </a:xfrm>
          <a:prstGeom prst="rect">
            <a:avLst/>
          </a:prstGeom>
          <a:solidFill>
            <a:srgbClr val="CCFFFF"/>
          </a:solidFill>
          <a:ln w="1587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de-DE" sz="24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The Impact </a:t>
            </a:r>
            <a:r>
              <a:rPr lang="de-DE" sz="24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of</a:t>
            </a:r>
            <a:r>
              <a:rPr lang="de-DE" sz="24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ABL </a:t>
            </a:r>
            <a:r>
              <a:rPr lang="de-DE" sz="24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Parameterization</a:t>
            </a:r>
            <a:r>
              <a:rPr lang="de-DE" sz="24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on </a:t>
            </a:r>
            <a:br>
              <a:rPr lang="de-DE" sz="24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</a:br>
            <a:r>
              <a:rPr lang="de-DE" sz="24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the</a:t>
            </a:r>
            <a:r>
              <a:rPr lang="de-DE" sz="24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Evolution </a:t>
            </a:r>
            <a:r>
              <a:rPr lang="de-DE" sz="24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of</a:t>
            </a:r>
            <a:r>
              <a:rPr lang="de-DE" sz="24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Clouds </a:t>
            </a:r>
            <a:r>
              <a:rPr lang="de-DE" sz="24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and</a:t>
            </a:r>
            <a:r>
              <a:rPr lang="de-DE" sz="24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DE" sz="24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Precipitation</a:t>
            </a:r>
            <a:endParaRPr lang="de-DE" sz="24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" t="28138" r="1200" b="12994"/>
          <a:stretch/>
        </p:blipFill>
        <p:spPr>
          <a:xfrm>
            <a:off x="482174" y="924166"/>
            <a:ext cx="8194282" cy="2794426"/>
          </a:xfrm>
          <a:prstGeom prst="rect">
            <a:avLst/>
          </a:prstGeom>
        </p:spPr>
      </p:pic>
      <p:pic>
        <p:nvPicPr>
          <p:cNvPr id="45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7" t="12753" r="15553" b="27392"/>
          <a:stretch/>
        </p:blipFill>
        <p:spPr>
          <a:xfrm>
            <a:off x="251520" y="3767321"/>
            <a:ext cx="1944215" cy="2181959"/>
          </a:xfrm>
          <a:prstGeom prst="rect">
            <a:avLst/>
          </a:prstGeom>
        </p:spPr>
      </p:pic>
      <p:sp>
        <p:nvSpPr>
          <p:cNvPr id="46" name="Content Placeholder 2"/>
          <p:cNvSpPr>
            <a:spLocks noGrp="1"/>
          </p:cNvSpPr>
          <p:nvPr>
            <p:ph type="subTitle" idx="1"/>
          </p:nvPr>
        </p:nvSpPr>
        <p:spPr>
          <a:xfrm>
            <a:off x="2339752" y="4268688"/>
            <a:ext cx="3960440" cy="1248544"/>
          </a:xfrm>
          <a:solidFill>
            <a:schemeClr val="accent1">
              <a:lumMod val="20000"/>
              <a:lumOff val="80000"/>
            </a:schemeClr>
          </a:solidFill>
        </p:spPr>
        <p:txBody>
          <a:bodyPr lIns="36000" tIns="36000" rIns="36000" bIns="36000">
            <a:normAutofit/>
          </a:bodyPr>
          <a:lstStyle/>
          <a:p>
            <a:pPr marL="90488" indent="-90488" algn="just"/>
            <a:r>
              <a:rPr lang="en-GB" sz="1600" b="1" dirty="0" smtClean="0">
                <a:solidFill>
                  <a:schemeClr val="tx1"/>
                </a:solidFill>
              </a:rPr>
              <a:t>89 </a:t>
            </a:r>
            <a:r>
              <a:rPr lang="en-GB" sz="1600" b="1" dirty="0">
                <a:solidFill>
                  <a:schemeClr val="tx1"/>
                </a:solidFill>
              </a:rPr>
              <a:t>full σ </a:t>
            </a:r>
            <a:r>
              <a:rPr lang="en-GB" sz="1600" b="1" dirty="0" smtClean="0">
                <a:solidFill>
                  <a:schemeClr val="tx1"/>
                </a:solidFill>
              </a:rPr>
              <a:t>levels (20 </a:t>
            </a:r>
            <a:r>
              <a:rPr lang="en-GB" sz="1600" b="1" dirty="0">
                <a:solidFill>
                  <a:schemeClr val="tx1"/>
                </a:solidFill>
              </a:rPr>
              <a:t>levels in the first 2200 m)</a:t>
            </a:r>
          </a:p>
          <a:p>
            <a:pPr marL="90488" indent="-90488" algn="just"/>
            <a:r>
              <a:rPr lang="en-GB" sz="1600" b="1" dirty="0" smtClean="0">
                <a:solidFill>
                  <a:schemeClr val="tx1"/>
                </a:solidFill>
              </a:rPr>
              <a:t>Run performed in the NWP mode</a:t>
            </a:r>
          </a:p>
          <a:p>
            <a:pPr marL="90488" indent="-90488" algn="just"/>
            <a:r>
              <a:rPr lang="en-GB" sz="1600" b="1" dirty="0" smtClean="0">
                <a:solidFill>
                  <a:schemeClr val="tx1"/>
                </a:solidFill>
              </a:rPr>
              <a:t>Simulation period: 22. 08. – 15. 09. 2009</a:t>
            </a:r>
          </a:p>
          <a:p>
            <a:pPr marL="90488" indent="-90488" algn="just"/>
            <a:r>
              <a:rPr lang="en-GB" sz="1600" b="1" dirty="0" smtClean="0">
                <a:solidFill>
                  <a:schemeClr val="tx1"/>
                </a:solidFill>
              </a:rPr>
              <a:t>3 months spinup</a:t>
            </a:r>
            <a:endParaRPr lang="en-GB" sz="1600" b="1" dirty="0">
              <a:solidFill>
                <a:schemeClr val="tx1"/>
              </a:solidFill>
            </a:endParaRPr>
          </a:p>
        </p:txBody>
      </p:sp>
      <p:sp>
        <p:nvSpPr>
          <p:cNvPr id="47" name="TextBox 12"/>
          <p:cNvSpPr txBox="1"/>
          <p:nvPr/>
        </p:nvSpPr>
        <p:spPr>
          <a:xfrm>
            <a:off x="2252754" y="3924345"/>
            <a:ext cx="3744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/>
              <a:t>WRF-NOAH 3.5.1 configuration:</a:t>
            </a:r>
            <a:endParaRPr lang="en-GB" sz="1600" b="1" dirty="0"/>
          </a:p>
        </p:txBody>
      </p:sp>
      <p:graphicFrame>
        <p:nvGraphicFramePr>
          <p:cNvPr id="49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5920982"/>
              </p:ext>
            </p:extLst>
          </p:nvPr>
        </p:nvGraphicFramePr>
        <p:xfrm>
          <a:off x="6156176" y="3933056"/>
          <a:ext cx="2736304" cy="19779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0127"/>
                <a:gridCol w="1596177"/>
              </a:tblGrid>
              <a:tr h="423475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PARAMETERI-ZATION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SWITCHES</a:t>
                      </a:r>
                      <a:endParaRPr lang="en-GB" sz="1200" dirty="0"/>
                    </a:p>
                  </a:txBody>
                  <a:tcPr/>
                </a:tc>
              </a:tr>
              <a:tr h="292142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Microphysics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Morrison 2-moment</a:t>
                      </a:r>
                      <a:endParaRPr lang="en-GB" sz="1200" dirty="0"/>
                    </a:p>
                  </a:txBody>
                  <a:tcPr/>
                </a:tc>
              </a:tr>
              <a:tr h="292142">
                <a:tc>
                  <a:txBody>
                    <a:bodyPr/>
                    <a:lstStyle/>
                    <a:p>
                      <a:r>
                        <a:rPr lang="de-DE" sz="1200" baseline="0" dirty="0" smtClean="0"/>
                        <a:t>Radiation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RRTMG</a:t>
                      </a:r>
                      <a:endParaRPr lang="en-GB" sz="1200" dirty="0"/>
                    </a:p>
                  </a:txBody>
                  <a:tcPr/>
                </a:tc>
              </a:tr>
              <a:tr h="936457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PBL &amp;</a:t>
                      </a:r>
                      <a:r>
                        <a:rPr lang="de-DE" sz="1200" baseline="0" dirty="0" smtClean="0"/>
                        <a:t> surface layer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ACM2 + Revised</a:t>
                      </a:r>
                      <a:r>
                        <a:rPr lang="de-DE" sz="1200" baseline="0" dirty="0" smtClean="0"/>
                        <a:t> </a:t>
                      </a:r>
                      <a:r>
                        <a:rPr lang="de-DE" sz="1200" dirty="0" smtClean="0"/>
                        <a:t>MM5</a:t>
                      </a:r>
                    </a:p>
                    <a:p>
                      <a:r>
                        <a:rPr lang="de-DE" sz="1200" dirty="0" smtClean="0"/>
                        <a:t>MYJ + ETA similarity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smtClean="0"/>
                        <a:t>MYNN+ </a:t>
                      </a:r>
                      <a:r>
                        <a:rPr lang="de-DE" sz="1200" dirty="0" err="1" smtClean="0"/>
                        <a:t>Revised</a:t>
                      </a:r>
                      <a:r>
                        <a:rPr lang="de-DE" sz="1200" baseline="0" dirty="0" smtClean="0"/>
                        <a:t> </a:t>
                      </a:r>
                      <a:r>
                        <a:rPr lang="de-DE" sz="1200" dirty="0" smtClean="0"/>
                        <a:t>MM5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smtClean="0"/>
                        <a:t>YSU+ Revised</a:t>
                      </a:r>
                      <a:r>
                        <a:rPr lang="de-DE" sz="1200" baseline="0" dirty="0" smtClean="0"/>
                        <a:t> </a:t>
                      </a:r>
                      <a:r>
                        <a:rPr lang="de-DE" sz="1200" dirty="0" smtClean="0"/>
                        <a:t>MM5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Rechteck 9"/>
          <p:cNvSpPr/>
          <p:nvPr/>
        </p:nvSpPr>
        <p:spPr>
          <a:xfrm>
            <a:off x="2267744" y="5559623"/>
            <a:ext cx="27077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Milovac et al. JGR 2015, submitted</a:t>
            </a:r>
          </a:p>
        </p:txBody>
      </p:sp>
    </p:spTree>
    <p:extLst>
      <p:ext uri="{BB962C8B-B14F-4D97-AF65-F5344CB8AC3E}">
        <p14:creationId xmlns:p14="http://schemas.microsoft.com/office/powerpoint/2010/main" val="1352626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7773005"/>
              </p:ext>
            </p:extLst>
          </p:nvPr>
        </p:nvGraphicFramePr>
        <p:xfrm>
          <a:off x="326519" y="1429876"/>
          <a:ext cx="8565959" cy="5239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5201"/>
                <a:gridCol w="1224136"/>
                <a:gridCol w="1224136"/>
                <a:gridCol w="1656184"/>
                <a:gridCol w="1512168"/>
                <a:gridCol w="122413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 smtClean="0"/>
                        <a:t>Parameter</a:t>
                      </a:r>
                      <a:endParaRPr lang="de-DE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 smtClean="0"/>
                        <a:t>Monitoring</a:t>
                      </a:r>
                      <a:endParaRPr lang="de-DE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 err="1" smtClean="0"/>
                        <a:t>Verification</a:t>
                      </a:r>
                      <a:endParaRPr lang="de-DE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 smtClean="0"/>
                        <a:t>Data </a:t>
                      </a:r>
                      <a:r>
                        <a:rPr lang="de-DE" sz="1600" b="1" dirty="0" err="1" smtClean="0"/>
                        <a:t>assimilation</a:t>
                      </a:r>
                      <a:endParaRPr lang="de-DE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 err="1" smtClean="0"/>
                        <a:t>Process</a:t>
                      </a:r>
                      <a:r>
                        <a:rPr lang="de-DE" sz="1600" b="1" dirty="0" smtClean="0"/>
                        <a:t> </a:t>
                      </a:r>
                      <a:r>
                        <a:rPr lang="de-DE" sz="1600" b="1" dirty="0" err="1" smtClean="0"/>
                        <a:t>studies</a:t>
                      </a:r>
                      <a:endParaRPr lang="de-DE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 smtClean="0"/>
                        <a:t>Lidar</a:t>
                      </a:r>
                      <a:endParaRPr lang="de-DE" sz="1600" b="1" dirty="0"/>
                    </a:p>
                  </a:txBody>
                  <a:tcPr/>
                </a:tc>
              </a:tr>
              <a:tr h="1202978">
                <a:tc>
                  <a:txBody>
                    <a:bodyPr/>
                    <a:lstStyle/>
                    <a:p>
                      <a:r>
                        <a:rPr lang="de-DE" sz="1400" b="1" dirty="0" err="1" smtClean="0"/>
                        <a:t>Vert</a:t>
                      </a:r>
                      <a:r>
                        <a:rPr lang="de-DE" sz="1400" b="1" dirty="0" smtClean="0"/>
                        <a:t>. </a:t>
                      </a:r>
                      <a:r>
                        <a:rPr lang="de-DE" sz="1400" b="1" dirty="0" err="1" smtClean="0"/>
                        <a:t>res</a:t>
                      </a:r>
                      <a:r>
                        <a:rPr lang="de-DE" sz="1400" b="1" dirty="0" smtClean="0"/>
                        <a:t>. In ABL,</a:t>
                      </a:r>
                      <a:r>
                        <a:rPr lang="de-DE" sz="1400" b="1" baseline="0" dirty="0" smtClean="0"/>
                        <a:t> m</a:t>
                      </a:r>
                      <a:endParaRPr lang="de-DE" sz="1400" b="1" dirty="0"/>
                    </a:p>
                    <a:p>
                      <a:r>
                        <a:rPr lang="de-DE" sz="1400" b="1" dirty="0" smtClean="0"/>
                        <a:t>Surface </a:t>
                      </a:r>
                      <a:r>
                        <a:rPr lang="de-DE" sz="1400" b="1" dirty="0" err="1" smtClean="0"/>
                        <a:t>layer</a:t>
                      </a:r>
                      <a:endParaRPr lang="de-DE" sz="1400" b="1" dirty="0"/>
                    </a:p>
                    <a:p>
                      <a:r>
                        <a:rPr lang="de-DE" sz="1400" b="1" dirty="0" smtClean="0"/>
                        <a:t>Mixed</a:t>
                      </a:r>
                      <a:r>
                        <a:rPr lang="de-DE" sz="1400" b="1" baseline="0" dirty="0" smtClean="0"/>
                        <a:t> </a:t>
                      </a:r>
                      <a:r>
                        <a:rPr lang="de-DE" sz="1400" b="1" baseline="0" dirty="0" err="1" smtClean="0"/>
                        <a:t>layer</a:t>
                      </a:r>
                      <a:endParaRPr lang="de-DE" sz="1400" b="1" dirty="0"/>
                    </a:p>
                    <a:p>
                      <a:r>
                        <a:rPr lang="de-DE" sz="1400" b="1" dirty="0" err="1" smtClean="0"/>
                        <a:t>Interfacial</a:t>
                      </a:r>
                      <a:r>
                        <a:rPr lang="de-DE" sz="1400" b="1" baseline="0" dirty="0" smtClean="0"/>
                        <a:t> </a:t>
                      </a:r>
                      <a:r>
                        <a:rPr lang="de-DE" sz="1400" b="1" baseline="0" dirty="0" err="1" smtClean="0"/>
                        <a:t>layer</a:t>
                      </a:r>
                      <a:endParaRPr lang="de-DE" sz="1400" b="1" dirty="0"/>
                    </a:p>
                    <a:p>
                      <a:r>
                        <a:rPr lang="de-DE" sz="1400" b="1" dirty="0" err="1" smtClean="0"/>
                        <a:t>Lower</a:t>
                      </a:r>
                      <a:r>
                        <a:rPr lang="de-DE" sz="1400" b="1" dirty="0" smtClean="0"/>
                        <a:t> </a:t>
                      </a:r>
                      <a:r>
                        <a:rPr lang="de-DE" sz="1400" b="1" dirty="0" err="1" smtClean="0"/>
                        <a:t>free</a:t>
                      </a:r>
                      <a:r>
                        <a:rPr lang="de-DE" sz="1400" b="1" baseline="0" dirty="0" smtClean="0"/>
                        <a:t> </a:t>
                      </a:r>
                      <a:r>
                        <a:rPr lang="de-DE" sz="1400" b="1" baseline="0" dirty="0" err="1" smtClean="0"/>
                        <a:t>trop</a:t>
                      </a:r>
                      <a:r>
                        <a:rPr lang="de-DE" sz="1400" b="1" baseline="0" dirty="0" smtClean="0"/>
                        <a:t>.</a:t>
                      </a:r>
                      <a:endParaRPr lang="de-DE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400" b="1" dirty="0" smtClean="0"/>
                    </a:p>
                    <a:p>
                      <a:r>
                        <a:rPr lang="de-DE" sz="1400" b="1" dirty="0" smtClean="0"/>
                        <a:t>10</a:t>
                      </a:r>
                      <a:r>
                        <a:rPr lang="de-DE" sz="1400" b="1" baseline="0" dirty="0" smtClean="0"/>
                        <a:t> – 30</a:t>
                      </a:r>
                    </a:p>
                    <a:p>
                      <a:r>
                        <a:rPr lang="de-DE" sz="1400" b="1" baseline="0" dirty="0" smtClean="0"/>
                        <a:t>100 – 300</a:t>
                      </a:r>
                    </a:p>
                    <a:p>
                      <a:r>
                        <a:rPr lang="de-DE" sz="1400" b="1" baseline="0" dirty="0" smtClean="0"/>
                        <a:t>10 - 100</a:t>
                      </a:r>
                    </a:p>
                    <a:p>
                      <a:r>
                        <a:rPr lang="de-DE" sz="1400" b="1" dirty="0" smtClean="0"/>
                        <a:t>300 - 500</a:t>
                      </a:r>
                      <a:endParaRPr lang="de-DE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400" b="1" dirty="0" smtClean="0"/>
                    </a:p>
                    <a:p>
                      <a:r>
                        <a:rPr lang="de-DE" sz="1400" b="1" dirty="0" smtClean="0"/>
                        <a:t>10 – 30</a:t>
                      </a:r>
                    </a:p>
                    <a:p>
                      <a:r>
                        <a:rPr lang="de-DE" sz="1400" b="1" dirty="0" smtClean="0"/>
                        <a:t>100 – 300</a:t>
                      </a:r>
                    </a:p>
                    <a:p>
                      <a:r>
                        <a:rPr lang="de-DE" sz="1400" b="1" dirty="0" smtClean="0"/>
                        <a:t>100</a:t>
                      </a:r>
                    </a:p>
                    <a:p>
                      <a:r>
                        <a:rPr lang="de-DE" sz="1400" b="1" dirty="0" smtClean="0"/>
                        <a:t>300 - 500</a:t>
                      </a:r>
                      <a:endParaRPr lang="de-DE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400" b="1" dirty="0" smtClean="0"/>
                    </a:p>
                    <a:p>
                      <a:r>
                        <a:rPr lang="de-DE" sz="1400" b="1" dirty="0" smtClean="0">
                          <a:solidFill>
                            <a:srgbClr val="FF0000"/>
                          </a:solidFill>
                        </a:rPr>
                        <a:t>10 – 30</a:t>
                      </a:r>
                    </a:p>
                    <a:p>
                      <a:r>
                        <a:rPr lang="de-DE" sz="1400" b="1" dirty="0" smtClean="0">
                          <a:solidFill>
                            <a:srgbClr val="FF0000"/>
                          </a:solidFill>
                        </a:rPr>
                        <a:t>100 – 300</a:t>
                      </a:r>
                    </a:p>
                    <a:p>
                      <a:r>
                        <a:rPr lang="de-DE" sz="1400" b="1" dirty="0" smtClean="0">
                          <a:solidFill>
                            <a:srgbClr val="FF0000"/>
                          </a:solidFill>
                        </a:rPr>
                        <a:t>100</a:t>
                      </a:r>
                    </a:p>
                    <a:p>
                      <a:r>
                        <a:rPr lang="de-DE" sz="1400" b="1" dirty="0" smtClean="0">
                          <a:solidFill>
                            <a:srgbClr val="FF0000"/>
                          </a:solidFill>
                        </a:rPr>
                        <a:t>300 – 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400" b="1" dirty="0" smtClean="0"/>
                    </a:p>
                    <a:p>
                      <a:r>
                        <a:rPr lang="de-DE" sz="1400" b="1" dirty="0" smtClean="0"/>
                        <a:t>10</a:t>
                      </a:r>
                    </a:p>
                    <a:p>
                      <a:r>
                        <a:rPr lang="de-DE" sz="1400" b="1" dirty="0" smtClean="0"/>
                        <a:t>10 – 100</a:t>
                      </a:r>
                    </a:p>
                    <a:p>
                      <a:r>
                        <a:rPr lang="de-DE" sz="1400" b="1" dirty="0" smtClean="0"/>
                        <a:t>10 – 100</a:t>
                      </a:r>
                    </a:p>
                    <a:p>
                      <a:r>
                        <a:rPr lang="de-DE" sz="1400" b="1" dirty="0" smtClean="0"/>
                        <a:t>100</a:t>
                      </a:r>
                      <a:endParaRPr lang="de-DE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400" b="1" dirty="0" smtClean="0"/>
                    </a:p>
                    <a:p>
                      <a:r>
                        <a:rPr lang="de-DE" sz="1400" b="1" dirty="0" smtClean="0"/>
                        <a:t>5</a:t>
                      </a:r>
                    </a:p>
                    <a:p>
                      <a:r>
                        <a:rPr lang="de-DE" sz="1400" b="1" dirty="0" smtClean="0"/>
                        <a:t>50</a:t>
                      </a:r>
                    </a:p>
                    <a:p>
                      <a:r>
                        <a:rPr lang="de-DE" sz="1400" b="1" dirty="0" smtClean="0"/>
                        <a:t>50</a:t>
                      </a:r>
                    </a:p>
                    <a:p>
                      <a:r>
                        <a:rPr lang="de-DE" sz="1400" b="1" dirty="0" smtClean="0"/>
                        <a:t>100</a:t>
                      </a:r>
                      <a:endParaRPr lang="de-DE" sz="1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b="1" dirty="0" smtClean="0"/>
                        <a:t>Time</a:t>
                      </a:r>
                      <a:r>
                        <a:rPr lang="de-DE" sz="1400" b="1" baseline="0" dirty="0" smtClean="0"/>
                        <a:t> </a:t>
                      </a:r>
                      <a:r>
                        <a:rPr lang="de-DE" sz="1400" b="1" baseline="0" dirty="0" err="1" smtClean="0"/>
                        <a:t>resolution</a:t>
                      </a:r>
                      <a:r>
                        <a:rPr lang="de-DE" sz="1400" b="1" baseline="0" dirty="0" smtClean="0"/>
                        <a:t>, min</a:t>
                      </a:r>
                      <a:endParaRPr lang="de-DE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/>
                        <a:t>&lt; 60</a:t>
                      </a:r>
                      <a:endParaRPr lang="de-DE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/>
                        <a:t>&lt; 15</a:t>
                      </a:r>
                      <a:endParaRPr lang="de-DE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rgbClr val="FF0000"/>
                          </a:solidFill>
                        </a:rPr>
                        <a:t>5 </a:t>
                      </a:r>
                      <a:r>
                        <a:rPr lang="de-DE" sz="1400" b="1" dirty="0" smtClean="0">
                          <a:solidFill>
                            <a:srgbClr val="FF0000"/>
                          </a:solidFill>
                        </a:rPr>
                        <a:t>– 15</a:t>
                      </a:r>
                      <a:endParaRPr lang="de-DE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/>
                        <a:t>1/60 - 1</a:t>
                      </a:r>
                      <a:endParaRPr lang="de-DE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/>
                        <a:t>1/6 in ABL</a:t>
                      </a:r>
                      <a:endParaRPr lang="de-DE" sz="1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b="1" dirty="0" smtClean="0"/>
                        <a:t>WV </a:t>
                      </a:r>
                      <a:r>
                        <a:rPr lang="de-DE" sz="1400" b="1" dirty="0" err="1" smtClean="0"/>
                        <a:t>noise</a:t>
                      </a:r>
                      <a:r>
                        <a:rPr lang="de-DE" sz="1400" b="1" dirty="0" smtClean="0"/>
                        <a:t> </a:t>
                      </a:r>
                      <a:r>
                        <a:rPr lang="de-DE" sz="1400" b="1" dirty="0" err="1" smtClean="0"/>
                        <a:t>error</a:t>
                      </a:r>
                      <a:r>
                        <a:rPr lang="de-DE" sz="1400" b="1" dirty="0" smtClean="0"/>
                        <a:t> , %</a:t>
                      </a:r>
                      <a:endParaRPr lang="de-DE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chemeClr val="tx1"/>
                          </a:solidFill>
                        </a:rPr>
                        <a:t>&lt; 10</a:t>
                      </a:r>
                      <a:endParaRPr lang="de-DE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chemeClr val="tx1"/>
                          </a:solidFill>
                        </a:rPr>
                        <a:t>&lt; 5</a:t>
                      </a:r>
                      <a:endParaRPr lang="de-DE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rgbClr val="FF0000"/>
                          </a:solidFill>
                        </a:rPr>
                        <a:t>&lt; 10 + </a:t>
                      </a:r>
                      <a:r>
                        <a:rPr lang="de-DE" sz="1400" b="1" dirty="0" err="1" smtClean="0">
                          <a:solidFill>
                            <a:srgbClr val="FF0000"/>
                          </a:solidFill>
                        </a:rPr>
                        <a:t>error</a:t>
                      </a:r>
                      <a:r>
                        <a:rPr lang="de-DE" sz="1400" b="1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de-DE" sz="1400" b="1" dirty="0" err="1" smtClean="0">
                          <a:solidFill>
                            <a:srgbClr val="FF0000"/>
                          </a:solidFill>
                        </a:rPr>
                        <a:t>covariance</a:t>
                      </a:r>
                      <a:r>
                        <a:rPr lang="de-DE" sz="1400" b="1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de-DE" sz="1400" b="1" dirty="0" err="1" smtClean="0">
                          <a:solidFill>
                            <a:srgbClr val="FF0000"/>
                          </a:solidFill>
                        </a:rPr>
                        <a:t>matrix</a:t>
                      </a:r>
                      <a:endParaRPr lang="de-DE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chemeClr val="tx1"/>
                          </a:solidFill>
                        </a:rPr>
                        <a:t>&lt; 10</a:t>
                      </a:r>
                      <a:endParaRPr lang="de-DE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chemeClr val="tx1"/>
                          </a:solidFill>
                        </a:rPr>
                        <a:t>&lt; 5 + </a:t>
                      </a:r>
                      <a:r>
                        <a:rPr lang="de-DE" sz="1400" b="1" dirty="0" err="1" smtClean="0">
                          <a:solidFill>
                            <a:schemeClr val="tx1"/>
                          </a:solidFill>
                        </a:rPr>
                        <a:t>error</a:t>
                      </a:r>
                      <a:r>
                        <a:rPr lang="de-DE" sz="1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400" b="1" dirty="0" err="1" smtClean="0">
                          <a:solidFill>
                            <a:schemeClr val="tx1"/>
                          </a:solidFill>
                        </a:rPr>
                        <a:t>covariance</a:t>
                      </a:r>
                      <a:endParaRPr lang="de-DE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b="1" dirty="0" smtClean="0"/>
                        <a:t>WV </a:t>
                      </a:r>
                      <a:r>
                        <a:rPr lang="de-DE" sz="1400" b="1" dirty="0" err="1" smtClean="0"/>
                        <a:t>bias</a:t>
                      </a:r>
                      <a:r>
                        <a:rPr lang="de-DE" sz="1400" b="1" dirty="0" smtClean="0"/>
                        <a:t>, %</a:t>
                      </a:r>
                      <a:endParaRPr lang="de-DE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chemeClr val="tx1"/>
                          </a:solidFill>
                        </a:rPr>
                        <a:t>2 –</a:t>
                      </a:r>
                      <a:r>
                        <a:rPr lang="de-DE" sz="1400" b="1" baseline="0" dirty="0" smtClean="0">
                          <a:solidFill>
                            <a:schemeClr val="tx1"/>
                          </a:solidFill>
                        </a:rPr>
                        <a:t> 5</a:t>
                      </a:r>
                      <a:endParaRPr lang="de-DE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chemeClr val="tx1"/>
                          </a:solidFill>
                        </a:rPr>
                        <a:t>2 – 5</a:t>
                      </a:r>
                      <a:endParaRPr lang="de-DE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rgbClr val="FF0000"/>
                          </a:solidFill>
                        </a:rPr>
                        <a:t>&lt; 5</a:t>
                      </a:r>
                      <a:endParaRPr lang="de-DE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chemeClr val="tx1"/>
                          </a:solidFill>
                        </a:rPr>
                        <a:t>&lt; 10</a:t>
                      </a:r>
                      <a:endParaRPr lang="de-DE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chemeClr val="tx1"/>
                          </a:solidFill>
                        </a:rPr>
                        <a:t>2 - 5</a:t>
                      </a:r>
                      <a:endParaRPr lang="de-DE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b="1" dirty="0" smtClean="0"/>
                        <a:t>T </a:t>
                      </a:r>
                      <a:r>
                        <a:rPr lang="de-DE" sz="1400" b="1" dirty="0" err="1" smtClean="0"/>
                        <a:t>noise</a:t>
                      </a:r>
                      <a:r>
                        <a:rPr lang="de-DE" sz="1400" b="1" dirty="0" smtClean="0"/>
                        <a:t> </a:t>
                      </a:r>
                      <a:r>
                        <a:rPr lang="de-DE" sz="1400" b="1" dirty="0" err="1" smtClean="0"/>
                        <a:t>error</a:t>
                      </a:r>
                      <a:r>
                        <a:rPr lang="de-DE" sz="1400" b="1" dirty="0" smtClean="0"/>
                        <a:t> , K</a:t>
                      </a:r>
                      <a:endParaRPr lang="de-DE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de-DE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de-DE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de-DE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chemeClr val="tx1"/>
                          </a:solidFill>
                        </a:rPr>
                        <a:t>0.5</a:t>
                      </a:r>
                      <a:endParaRPr lang="de-DE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baseline="0" dirty="0" smtClean="0">
                          <a:solidFill>
                            <a:schemeClr val="tx1"/>
                          </a:solidFill>
                        </a:rPr>
                        <a:t>1 + </a:t>
                      </a:r>
                      <a:r>
                        <a:rPr lang="de-DE" sz="1400" b="1" baseline="0" dirty="0" err="1" smtClean="0">
                          <a:solidFill>
                            <a:schemeClr val="tx1"/>
                          </a:solidFill>
                        </a:rPr>
                        <a:t>err</a:t>
                      </a:r>
                      <a:r>
                        <a:rPr lang="de-DE" sz="1400" b="1" baseline="0" dirty="0" smtClean="0">
                          <a:solidFill>
                            <a:schemeClr val="tx1"/>
                          </a:solidFill>
                        </a:rPr>
                        <a:t>. </a:t>
                      </a:r>
                      <a:r>
                        <a:rPr lang="de-DE" sz="1400" b="1" baseline="0" dirty="0" err="1" smtClean="0">
                          <a:solidFill>
                            <a:schemeClr val="tx1"/>
                          </a:solidFill>
                        </a:rPr>
                        <a:t>cov</a:t>
                      </a:r>
                      <a:r>
                        <a:rPr lang="de-DE" sz="1400" b="1" baseline="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de-DE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b="1" dirty="0" smtClean="0"/>
                        <a:t>T </a:t>
                      </a:r>
                      <a:r>
                        <a:rPr lang="de-DE" sz="1400" b="1" dirty="0" err="1" smtClean="0"/>
                        <a:t>bias</a:t>
                      </a:r>
                      <a:r>
                        <a:rPr lang="de-DE" sz="1400" b="1" dirty="0" smtClean="0"/>
                        <a:t> , K</a:t>
                      </a:r>
                      <a:endParaRPr lang="de-DE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chemeClr val="tx1"/>
                          </a:solidFill>
                        </a:rPr>
                        <a:t>0.2 – 0.5</a:t>
                      </a:r>
                      <a:endParaRPr lang="de-DE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chemeClr val="tx1"/>
                          </a:solidFill>
                        </a:rPr>
                        <a:t>0.2</a:t>
                      </a:r>
                      <a:r>
                        <a:rPr lang="de-DE" sz="1400" b="1" baseline="0" dirty="0" smtClean="0">
                          <a:solidFill>
                            <a:schemeClr val="tx1"/>
                          </a:solidFill>
                        </a:rPr>
                        <a:t> – 0.5</a:t>
                      </a:r>
                      <a:endParaRPr lang="de-DE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rgbClr val="FF0000"/>
                          </a:solidFill>
                        </a:rPr>
                        <a:t>0.2 – 0.5</a:t>
                      </a:r>
                      <a:endParaRPr lang="de-DE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chemeClr val="tx1"/>
                          </a:solidFill>
                        </a:rPr>
                        <a:t>0.2 – 0.5</a:t>
                      </a:r>
                      <a:endParaRPr lang="de-DE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chemeClr val="tx1"/>
                          </a:solidFill>
                        </a:rPr>
                        <a:t>0.2 – 0.5</a:t>
                      </a:r>
                      <a:endParaRPr lang="de-DE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53298">
                <a:tc>
                  <a:txBody>
                    <a:bodyPr/>
                    <a:lstStyle/>
                    <a:p>
                      <a:r>
                        <a:rPr lang="de-DE" sz="1400" b="1" dirty="0" err="1" smtClean="0"/>
                        <a:t>Latency</a:t>
                      </a:r>
                      <a:r>
                        <a:rPr lang="de-DE" sz="1400" b="1" dirty="0" smtClean="0"/>
                        <a:t> , min </a:t>
                      </a:r>
                      <a:endParaRPr lang="de-DE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chemeClr val="tx1"/>
                          </a:solidFill>
                        </a:rPr>
                        <a:t>---</a:t>
                      </a:r>
                      <a:endParaRPr lang="de-DE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chemeClr val="tx1"/>
                          </a:solidFill>
                        </a:rPr>
                        <a:t>---</a:t>
                      </a:r>
                      <a:endParaRPr lang="de-DE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rgbClr val="FF0000"/>
                          </a:solidFill>
                        </a:rPr>
                        <a:t>1 </a:t>
                      </a:r>
                      <a:r>
                        <a:rPr lang="de-DE" sz="1400" b="1" dirty="0" err="1" smtClean="0">
                          <a:solidFill>
                            <a:srgbClr val="FF0000"/>
                          </a:solidFill>
                        </a:rPr>
                        <a:t>for</a:t>
                      </a:r>
                      <a:r>
                        <a:rPr lang="de-DE" sz="1400" b="1" dirty="0" smtClean="0">
                          <a:solidFill>
                            <a:srgbClr val="FF0000"/>
                          </a:solidFill>
                        </a:rPr>
                        <a:t> nowcasting,</a:t>
                      </a:r>
                      <a:br>
                        <a:rPr lang="de-DE" sz="1400" b="1" dirty="0" smtClean="0">
                          <a:solidFill>
                            <a:srgbClr val="FF0000"/>
                          </a:solidFill>
                        </a:rPr>
                      </a:br>
                      <a:r>
                        <a:rPr lang="de-DE" sz="1400" b="1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r>
                        <a:rPr lang="de-DE" sz="14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de-DE" sz="1400" b="1" baseline="0" dirty="0" err="1" smtClean="0">
                          <a:solidFill>
                            <a:srgbClr val="FF0000"/>
                          </a:solidFill>
                        </a:rPr>
                        <a:t>to</a:t>
                      </a:r>
                      <a:r>
                        <a:rPr lang="de-DE" sz="1400" b="1" baseline="0" dirty="0" smtClean="0">
                          <a:solidFill>
                            <a:srgbClr val="FF0000"/>
                          </a:solidFill>
                        </a:rPr>
                        <a:t> 60 </a:t>
                      </a:r>
                      <a:r>
                        <a:rPr lang="de-DE" sz="1400" b="1" baseline="0" dirty="0" err="1" smtClean="0">
                          <a:solidFill>
                            <a:srgbClr val="FF0000"/>
                          </a:solidFill>
                        </a:rPr>
                        <a:t>for</a:t>
                      </a:r>
                      <a:r>
                        <a:rPr lang="de-DE" sz="14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de-DE" sz="1400" b="1" baseline="0" dirty="0" err="1" smtClean="0">
                          <a:solidFill>
                            <a:srgbClr val="FF0000"/>
                          </a:solidFill>
                        </a:rPr>
                        <a:t>short</a:t>
                      </a:r>
                      <a:r>
                        <a:rPr lang="de-DE" sz="1400" b="1" baseline="0" dirty="0" smtClean="0">
                          <a:solidFill>
                            <a:srgbClr val="FF0000"/>
                          </a:solidFill>
                        </a:rPr>
                        <a:t>-range</a:t>
                      </a:r>
                      <a:endParaRPr lang="de-DE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chemeClr val="tx1"/>
                          </a:solidFill>
                        </a:rPr>
                        <a:t>---</a:t>
                      </a:r>
                      <a:endParaRPr lang="de-DE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err="1" smtClean="0">
                          <a:solidFill>
                            <a:schemeClr val="tx1"/>
                          </a:solidFill>
                        </a:rPr>
                        <a:t>immediately</a:t>
                      </a:r>
                      <a:endParaRPr lang="de-DE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79328">
                <a:tc>
                  <a:txBody>
                    <a:bodyPr/>
                    <a:lstStyle/>
                    <a:p>
                      <a:r>
                        <a:rPr lang="de-DE" sz="1400" b="1" dirty="0" err="1" smtClean="0"/>
                        <a:t>Hor</a:t>
                      </a:r>
                      <a:r>
                        <a:rPr lang="de-DE" sz="1400" b="1" dirty="0" smtClean="0"/>
                        <a:t>. </a:t>
                      </a:r>
                      <a:r>
                        <a:rPr lang="de-DE" sz="1400" b="1" dirty="0" err="1" smtClean="0"/>
                        <a:t>res</a:t>
                      </a:r>
                      <a:r>
                        <a:rPr lang="de-DE" sz="1400" b="1" dirty="0" smtClean="0"/>
                        <a:t>. </a:t>
                      </a:r>
                      <a:r>
                        <a:rPr lang="de-DE" sz="1400" b="1" dirty="0" err="1" smtClean="0"/>
                        <a:t>of</a:t>
                      </a:r>
                      <a:r>
                        <a:rPr lang="de-DE" sz="1400" b="1" dirty="0" smtClean="0"/>
                        <a:t> </a:t>
                      </a:r>
                      <a:r>
                        <a:rPr lang="de-DE" sz="1400" b="1" dirty="0" err="1" smtClean="0"/>
                        <a:t>network</a:t>
                      </a:r>
                      <a:endParaRPr lang="de-DE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/>
                        <a:t>Down</a:t>
                      </a:r>
                      <a:r>
                        <a:rPr lang="de-DE" sz="1400" b="1" baseline="0" dirty="0" smtClean="0"/>
                        <a:t> </a:t>
                      </a:r>
                      <a:r>
                        <a:rPr lang="de-DE" sz="1400" b="1" baseline="0" dirty="0" err="1" smtClean="0"/>
                        <a:t>to</a:t>
                      </a:r>
                      <a:r>
                        <a:rPr lang="de-DE" sz="1400" b="1" baseline="0" dirty="0" smtClean="0"/>
                        <a:t> m</a:t>
                      </a:r>
                      <a:r>
                        <a:rPr lang="de-DE" sz="1400" b="1" dirty="0" smtClean="0"/>
                        <a:t>eso-</a:t>
                      </a:r>
                      <a:r>
                        <a:rPr lang="de-DE" sz="1400" b="1" dirty="0" smtClean="0">
                          <a:sym typeface="Symbol"/>
                        </a:rPr>
                        <a:t>-</a:t>
                      </a:r>
                      <a:r>
                        <a:rPr lang="de-DE" sz="1400" b="1" dirty="0" err="1" smtClean="0">
                          <a:sym typeface="Symbol"/>
                        </a:rPr>
                        <a:t>scale</a:t>
                      </a:r>
                      <a:endParaRPr lang="de-DE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dirty="0" smtClean="0"/>
                        <a:t>Meso-</a:t>
                      </a:r>
                      <a:r>
                        <a:rPr lang="de-DE" sz="1400" b="1" dirty="0" smtClean="0">
                          <a:sym typeface="Symbol"/>
                        </a:rPr>
                        <a:t>-</a:t>
                      </a:r>
                      <a:r>
                        <a:rPr lang="de-DE" sz="1400" b="1" dirty="0" err="1" smtClean="0">
                          <a:sym typeface="Symbol"/>
                        </a:rPr>
                        <a:t>scale</a:t>
                      </a:r>
                      <a:endParaRPr lang="de-DE" sz="1400" b="1" dirty="0" smtClean="0"/>
                    </a:p>
                    <a:p>
                      <a:endParaRPr lang="de-DE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dirty="0" smtClean="0">
                          <a:solidFill>
                            <a:srgbClr val="FF0000"/>
                          </a:solidFill>
                        </a:rPr>
                        <a:t>Meso-</a:t>
                      </a:r>
                      <a:r>
                        <a:rPr lang="de-DE" sz="1400" b="1" dirty="0" smtClean="0">
                          <a:solidFill>
                            <a:srgbClr val="FF0000"/>
                          </a:solidFill>
                          <a:sym typeface="Symbol"/>
                        </a:rPr>
                        <a:t>-</a:t>
                      </a:r>
                      <a:r>
                        <a:rPr lang="de-DE" sz="1400" b="1" dirty="0" err="1" smtClean="0">
                          <a:solidFill>
                            <a:srgbClr val="FF0000"/>
                          </a:solidFill>
                          <a:sym typeface="Symbol"/>
                        </a:rPr>
                        <a:t>scale</a:t>
                      </a:r>
                      <a:endParaRPr lang="de-DE" sz="1400" b="1" dirty="0" smtClean="0">
                        <a:solidFill>
                          <a:srgbClr val="FF0000"/>
                        </a:solidFill>
                      </a:endParaRPr>
                    </a:p>
                    <a:p>
                      <a:endParaRPr lang="de-DE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dirty="0" smtClean="0"/>
                        <a:t>Turbulent </a:t>
                      </a:r>
                      <a:r>
                        <a:rPr lang="de-DE" sz="1400" b="1" dirty="0" err="1" smtClean="0"/>
                        <a:t>to</a:t>
                      </a:r>
                      <a:r>
                        <a:rPr lang="de-DE" sz="1400" b="1" dirty="0" smtClean="0"/>
                        <a:t> </a:t>
                      </a:r>
                      <a:r>
                        <a:rPr lang="de-DE" sz="1400" b="1" baseline="0" dirty="0" smtClean="0"/>
                        <a:t>m</a:t>
                      </a:r>
                      <a:r>
                        <a:rPr lang="de-DE" sz="1400" b="1" dirty="0" smtClean="0"/>
                        <a:t>eso-</a:t>
                      </a:r>
                      <a:r>
                        <a:rPr lang="de-DE" sz="1400" b="1" dirty="0" smtClean="0">
                          <a:sym typeface="Symbol"/>
                        </a:rPr>
                        <a:t>-</a:t>
                      </a:r>
                      <a:r>
                        <a:rPr lang="de-DE" sz="1400" b="1" dirty="0" err="1" smtClean="0">
                          <a:sym typeface="Symbol"/>
                        </a:rPr>
                        <a:t>scale</a:t>
                      </a:r>
                      <a:endParaRPr lang="de-DE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dirty="0" err="1" smtClean="0"/>
                        <a:t>tbd</a:t>
                      </a:r>
                      <a:endParaRPr lang="de-DE" sz="1400" b="1" dirty="0"/>
                    </a:p>
                  </a:txBody>
                  <a:tcPr/>
                </a:tc>
              </a:tr>
              <a:tr h="353298">
                <a:tc>
                  <a:txBody>
                    <a:bodyPr/>
                    <a:lstStyle/>
                    <a:p>
                      <a:r>
                        <a:rPr lang="de-DE" sz="1400" b="1" dirty="0" err="1" smtClean="0"/>
                        <a:t>Coverage</a:t>
                      </a:r>
                      <a:endParaRPr lang="de-DE" sz="1400" b="1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de-DE" sz="1400" b="1" dirty="0" smtClean="0"/>
                        <a:t>All </a:t>
                      </a:r>
                      <a:r>
                        <a:rPr lang="de-DE" sz="1400" b="1" dirty="0" err="1" smtClean="0"/>
                        <a:t>climate</a:t>
                      </a:r>
                      <a:r>
                        <a:rPr lang="de-DE" sz="1400" b="1" dirty="0" smtClean="0"/>
                        <a:t> </a:t>
                      </a:r>
                      <a:r>
                        <a:rPr lang="de-DE" sz="1400" b="1" dirty="0" err="1" smtClean="0"/>
                        <a:t>regions</a:t>
                      </a:r>
                      <a:endParaRPr lang="de-DE" sz="1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1" dirty="0" err="1" smtClean="0"/>
                        <a:t>yes</a:t>
                      </a:r>
                      <a:endParaRPr lang="de-DE" sz="14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251520" y="188640"/>
            <a:ext cx="8640959" cy="1008112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Calibri"/>
              </a:rPr>
              <a:t>Requirements for Earth System </a:t>
            </a:r>
            <a:r>
              <a:rPr lang="en-US" sz="3600" b="1" dirty="0" smtClean="0">
                <a:solidFill>
                  <a:srgbClr val="C00000"/>
                </a:solidFill>
                <a:latin typeface="Calibri"/>
              </a:rPr>
              <a:t/>
            </a:r>
            <a:br>
              <a:rPr lang="en-US" sz="3600" b="1" dirty="0" smtClean="0">
                <a:solidFill>
                  <a:srgbClr val="C00000"/>
                </a:solidFill>
                <a:latin typeface="Calibri"/>
              </a:rPr>
            </a:br>
            <a:r>
              <a:rPr lang="en-US" sz="3600" b="1" dirty="0" smtClean="0">
                <a:solidFill>
                  <a:srgbClr val="C00000"/>
                </a:solidFill>
                <a:latin typeface="Calibri"/>
              </a:rPr>
              <a:t>Research and Predictions</a:t>
            </a:r>
            <a:endParaRPr lang="en-US" sz="3600" b="1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7709872" y="1412776"/>
            <a:ext cx="1152127" cy="52565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213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/>
          <p:cNvSpPr/>
          <p:nvPr/>
        </p:nvSpPr>
        <p:spPr>
          <a:xfrm>
            <a:off x="683568" y="2852936"/>
            <a:ext cx="5004556" cy="33418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 descr="setup_lidar_UHOH_070715_withoutFiber_newcolor"/>
          <p:cNvPicPr>
            <a:picLocks noChangeAspect="1"/>
          </p:cNvPicPr>
          <p:nvPr/>
        </p:nvPicPr>
        <p:blipFill>
          <a:blip r:embed="rId3" cstate="print"/>
          <a:srcRect b="33069"/>
          <a:stretch>
            <a:fillRect/>
          </a:stretch>
        </p:blipFill>
        <p:spPr bwMode="auto">
          <a:xfrm>
            <a:off x="4036993" y="0"/>
            <a:ext cx="5107007" cy="4889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hteck 7"/>
          <p:cNvSpPr/>
          <p:nvPr/>
        </p:nvSpPr>
        <p:spPr>
          <a:xfrm>
            <a:off x="6228184" y="3882952"/>
            <a:ext cx="57606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Picture 24" descr="C:\Users\Eva\Zeichnungen ILRC 2012\ZeichnungSetup4_n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068960"/>
            <a:ext cx="5133331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Gerade Verbindung mit Pfeil 9"/>
          <p:cNvCxnSpPr/>
          <p:nvPr/>
        </p:nvCxnSpPr>
        <p:spPr>
          <a:xfrm flipH="1">
            <a:off x="4572000" y="4618706"/>
            <a:ext cx="187220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79512" y="116632"/>
            <a:ext cx="5040560" cy="1008112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3200" b="1" dirty="0">
                <a:solidFill>
                  <a:srgbClr val="C00000"/>
                </a:solidFill>
                <a:latin typeface="Calibri"/>
              </a:rPr>
              <a:t>3</a:t>
            </a:r>
            <a:r>
              <a:rPr lang="en-US" sz="3200" b="1" dirty="0" smtClean="0">
                <a:solidFill>
                  <a:srgbClr val="C00000"/>
                </a:solidFill>
                <a:latin typeface="Calibri"/>
              </a:rPr>
              <a:t>) </a:t>
            </a:r>
            <a:r>
              <a:rPr lang="en-US" sz="3200" b="1" dirty="0" smtClean="0">
                <a:solidFill>
                  <a:srgbClr val="C00000"/>
                </a:solidFill>
                <a:latin typeface="Calibri"/>
              </a:rPr>
              <a:t>IPM 3D Temperature and Water-Vapor Raman Lidar</a:t>
            </a:r>
          </a:p>
        </p:txBody>
      </p:sp>
      <p:sp>
        <p:nvSpPr>
          <p:cNvPr id="13" name="Rechteck 78"/>
          <p:cNvSpPr>
            <a:spLocks noChangeArrowheads="1"/>
          </p:cNvSpPr>
          <p:nvPr/>
        </p:nvSpPr>
        <p:spPr bwMode="auto">
          <a:xfrm>
            <a:off x="4067944" y="2021939"/>
            <a:ext cx="324036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de-DE" sz="1600" b="1" dirty="0" err="1" smtClean="0">
                <a:latin typeface="+mn-lt"/>
              </a:rPr>
              <a:t>Flashlamp-pumped</a:t>
            </a:r>
            <a:r>
              <a:rPr lang="de-DE" sz="1600" b="1" dirty="0" smtClean="0">
                <a:latin typeface="+mn-lt"/>
              </a:rPr>
              <a:t>, </a:t>
            </a:r>
            <a:r>
              <a:rPr lang="de-DE" sz="1600" b="1" dirty="0" err="1" smtClean="0">
                <a:latin typeface="+mn-lt"/>
              </a:rPr>
              <a:t>tripled</a:t>
            </a:r>
            <a:r>
              <a:rPr lang="de-DE" sz="1600" b="1" dirty="0" smtClean="0">
                <a:latin typeface="+mn-lt"/>
              </a:rPr>
              <a:t> Nd:YAG </a:t>
            </a:r>
            <a:r>
              <a:rPr lang="de-DE" sz="1600" b="1" dirty="0" err="1" smtClean="0">
                <a:latin typeface="+mn-lt"/>
              </a:rPr>
              <a:t>laser</a:t>
            </a:r>
            <a:r>
              <a:rPr lang="de-DE" sz="1600" b="1" dirty="0" smtClean="0">
                <a:latin typeface="+mn-lt"/>
              </a:rPr>
              <a:t> </a:t>
            </a:r>
            <a:r>
              <a:rPr lang="de-DE" sz="1600" b="1" dirty="0" err="1" smtClean="0">
                <a:latin typeface="+mn-lt"/>
              </a:rPr>
              <a:t>with</a:t>
            </a:r>
            <a:r>
              <a:rPr lang="de-DE" sz="1600" b="1" dirty="0" smtClean="0">
                <a:latin typeface="+mn-lt"/>
              </a:rPr>
              <a:t> 10 W </a:t>
            </a:r>
            <a:r>
              <a:rPr lang="de-DE" sz="1600" b="1" dirty="0" err="1" smtClean="0">
                <a:latin typeface="+mn-lt"/>
              </a:rPr>
              <a:t>average</a:t>
            </a:r>
            <a:r>
              <a:rPr lang="de-DE" sz="1600" b="1" dirty="0" smtClean="0">
                <a:latin typeface="+mn-lt"/>
              </a:rPr>
              <a:t> power in </a:t>
            </a:r>
            <a:r>
              <a:rPr lang="de-DE" sz="1600" b="1" dirty="0" err="1" smtClean="0">
                <a:latin typeface="+mn-lt"/>
              </a:rPr>
              <a:t>the</a:t>
            </a:r>
            <a:r>
              <a:rPr lang="de-DE" sz="1600" b="1" dirty="0" smtClean="0">
                <a:latin typeface="+mn-lt"/>
              </a:rPr>
              <a:t> UV.</a:t>
            </a:r>
            <a:endParaRPr lang="en-US" sz="1600" b="1" dirty="0" smtClean="0">
              <a:latin typeface="+mn-lt"/>
            </a:endParaRPr>
          </a:p>
        </p:txBody>
      </p:sp>
      <p:pic>
        <p:nvPicPr>
          <p:cNvPr id="5" name="Grafik 71" descr="C:\Dokumente und Einstellungen\Andreas Behrendt\Eigene Dateien\behrendt_UHOH\UHOH Lidar\bilder\UHOH Lidar klein sauber.jpg"/>
          <p:cNvPicPr>
            <a:picLocks noChangeAspect="1"/>
          </p:cNvPicPr>
          <p:nvPr/>
        </p:nvPicPr>
        <p:blipFill>
          <a:blip r:embed="rId5" cstate="print"/>
          <a:srcRect t="15385" b="11538"/>
          <a:stretch>
            <a:fillRect/>
          </a:stretch>
        </p:blipFill>
        <p:spPr bwMode="auto">
          <a:xfrm>
            <a:off x="202090" y="1231190"/>
            <a:ext cx="3214737" cy="1765762"/>
          </a:xfrm>
          <a:prstGeom prst="rect">
            <a:avLst/>
          </a:prstGeom>
          <a:noFill/>
          <a:ln w="101600">
            <a:noFill/>
            <a:miter lim="800000"/>
            <a:headEnd/>
            <a:tailEnd/>
          </a:ln>
        </p:spPr>
      </p:pic>
      <p:sp>
        <p:nvSpPr>
          <p:cNvPr id="14" name="Rechteck 13"/>
          <p:cNvSpPr/>
          <p:nvPr/>
        </p:nvSpPr>
        <p:spPr>
          <a:xfrm>
            <a:off x="5724218" y="5013176"/>
            <a:ext cx="27362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i="1" dirty="0">
                <a:latin typeface="+mn-lt"/>
                <a:cs typeface="Arial" panose="020B0604020202020204" pitchFamily="34" charset="0"/>
              </a:rPr>
              <a:t>Behrendt et al. AO </a:t>
            </a:r>
            <a:r>
              <a:rPr lang="de-DE" sz="1600" b="1" i="1" dirty="0" smtClean="0">
                <a:latin typeface="+mn-lt"/>
                <a:cs typeface="Arial" panose="020B0604020202020204" pitchFamily="34" charset="0"/>
              </a:rPr>
              <a:t>2004, </a:t>
            </a:r>
            <a:br>
              <a:rPr lang="de-DE" sz="1600" b="1" i="1" dirty="0" smtClean="0">
                <a:latin typeface="+mn-lt"/>
                <a:cs typeface="Arial" panose="020B0604020202020204" pitchFamily="34" charset="0"/>
              </a:rPr>
            </a:br>
            <a:r>
              <a:rPr lang="de-DE" sz="1600" b="1" i="1" dirty="0" smtClean="0">
                <a:latin typeface="+mn-lt"/>
                <a:cs typeface="Arial" panose="020B0604020202020204" pitchFamily="34" charset="0"/>
              </a:rPr>
              <a:t>Radlach </a:t>
            </a:r>
            <a:r>
              <a:rPr lang="de-DE" sz="1600" b="1" i="1" dirty="0">
                <a:latin typeface="+mn-lt"/>
                <a:cs typeface="Arial" panose="020B0604020202020204" pitchFamily="34" charset="0"/>
              </a:rPr>
              <a:t>et al. ACP </a:t>
            </a:r>
            <a:r>
              <a:rPr lang="de-DE" sz="1600" b="1" i="1" dirty="0" smtClean="0">
                <a:latin typeface="+mn-lt"/>
                <a:cs typeface="Arial" panose="020B0604020202020204" pitchFamily="34" charset="0"/>
              </a:rPr>
              <a:t>2008, </a:t>
            </a:r>
            <a:br>
              <a:rPr lang="de-DE" sz="1600" b="1" i="1" dirty="0" smtClean="0">
                <a:latin typeface="+mn-lt"/>
                <a:cs typeface="Arial" panose="020B0604020202020204" pitchFamily="34" charset="0"/>
              </a:rPr>
            </a:br>
            <a:r>
              <a:rPr lang="de-DE" sz="1600" b="1" i="1" dirty="0" smtClean="0">
                <a:latin typeface="+mn-lt"/>
                <a:cs typeface="Arial" panose="020B0604020202020204" pitchFamily="34" charset="0"/>
              </a:rPr>
              <a:t>Hammann et al. ACP 2015,</a:t>
            </a:r>
          </a:p>
          <a:p>
            <a:r>
              <a:rPr lang="nb-NO" sz="1600" b="1" i="1" dirty="0" smtClean="0">
                <a:latin typeface="+mn-lt"/>
                <a:cs typeface="Arial" panose="020B0604020202020204" pitchFamily="34" charset="0"/>
              </a:rPr>
              <a:t>Behrendt </a:t>
            </a:r>
            <a:r>
              <a:rPr lang="nb-NO" sz="1600" b="1" i="1" dirty="0">
                <a:latin typeface="+mn-lt"/>
                <a:cs typeface="Arial" panose="020B0604020202020204" pitchFamily="34" charset="0"/>
              </a:rPr>
              <a:t>et al. </a:t>
            </a:r>
            <a:r>
              <a:rPr lang="nb-NO" sz="1600" b="1" i="1" dirty="0" smtClean="0">
                <a:latin typeface="+mn-lt"/>
                <a:cs typeface="Arial" panose="020B0604020202020204" pitchFamily="34" charset="0"/>
              </a:rPr>
              <a:t>ACP 2015</a:t>
            </a:r>
            <a:endParaRPr lang="de-DE" sz="1600" b="1" i="1" dirty="0" smtClean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52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081" descr="D:\Marcus\COPS\Filterposition_35473nm.png"/>
          <p:cNvPicPr>
            <a:picLocks noChangeAspect="1" noChangeArrowheads="1"/>
          </p:cNvPicPr>
          <p:nvPr/>
        </p:nvPicPr>
        <p:blipFill>
          <a:blip r:embed="rId4" cstate="print"/>
          <a:srcRect t="6883"/>
          <a:stretch>
            <a:fillRect/>
          </a:stretch>
        </p:blipFill>
        <p:spPr bwMode="auto">
          <a:xfrm>
            <a:off x="251520" y="1484785"/>
            <a:ext cx="4680520" cy="3015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251520" y="188640"/>
            <a:ext cx="8640959" cy="576064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+mn-lt"/>
              </a:rPr>
              <a:t>Temperature Rotational Raman Lidar </a:t>
            </a:r>
            <a:r>
              <a:rPr lang="en-US" sz="3200" b="1" dirty="0" smtClean="0">
                <a:solidFill>
                  <a:srgbClr val="C00000"/>
                </a:solidFill>
                <a:latin typeface="+mn-lt"/>
              </a:rPr>
              <a:t>(TRRL</a:t>
            </a:r>
            <a:r>
              <a:rPr lang="en-US" sz="3200" b="1" dirty="0" smtClean="0">
                <a:solidFill>
                  <a:srgbClr val="C00000"/>
                </a:solidFill>
                <a:latin typeface="+mn-lt"/>
              </a:rPr>
              <a:t>)</a:t>
            </a:r>
          </a:p>
        </p:txBody>
      </p:sp>
      <p:sp>
        <p:nvSpPr>
          <p:cNvPr id="3" name="Rechteck 2"/>
          <p:cNvSpPr/>
          <p:nvPr/>
        </p:nvSpPr>
        <p:spPr>
          <a:xfrm>
            <a:off x="195988" y="747684"/>
            <a:ext cx="73774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b="1" dirty="0" err="1" smtClean="0">
                <a:latin typeface="+mn-lt"/>
                <a:cs typeface="Arial" pitchFamily="34" charset="0"/>
              </a:rPr>
              <a:t>Inelastic</a:t>
            </a:r>
            <a:r>
              <a:rPr lang="de-DE" sz="2000" b="1" dirty="0" smtClean="0">
                <a:latin typeface="+mn-lt"/>
                <a:cs typeface="Arial" pitchFamily="34" charset="0"/>
              </a:rPr>
              <a:t> Raman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scattering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intensities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are</a:t>
            </a:r>
            <a:r>
              <a:rPr lang="de-DE" sz="2000" b="1" dirty="0" smtClean="0">
                <a:latin typeface="+mn-lt"/>
                <a:cs typeface="Arial" pitchFamily="34" charset="0"/>
              </a:rPr>
              <a:t> Boltzmann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distributed</a:t>
            </a:r>
            <a:r>
              <a:rPr lang="de-DE" sz="2000" b="1" dirty="0" smtClean="0">
                <a:latin typeface="+mn-lt"/>
                <a:cs typeface="Arial" pitchFamily="34" charset="0"/>
              </a:rPr>
              <a:t>. </a:t>
            </a:r>
            <a:br>
              <a:rPr lang="de-DE" sz="2000" b="1" dirty="0" smtClean="0">
                <a:latin typeface="+mn-lt"/>
                <a:cs typeface="Arial" pitchFamily="34" charset="0"/>
              </a:rPr>
            </a:br>
            <a:r>
              <a:rPr lang="de-DE" sz="2000" b="1" i="1" dirty="0" smtClean="0">
                <a:latin typeface="+mn-lt"/>
                <a:cs typeface="Arial" pitchFamily="34" charset="0"/>
              </a:rPr>
              <a:t>Derivation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and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error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analysis</a:t>
            </a:r>
            <a:r>
              <a:rPr lang="de-DE" sz="2000" b="1" dirty="0" smtClean="0">
                <a:latin typeface="+mn-lt"/>
                <a:cs typeface="Arial" pitchFamily="34" charset="0"/>
              </a:rPr>
              <a:t>:</a:t>
            </a:r>
          </a:p>
        </p:txBody>
      </p:sp>
      <p:graphicFrame>
        <p:nvGraphicFramePr>
          <p:cNvPr id="139059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8671568"/>
              </p:ext>
            </p:extLst>
          </p:nvPr>
        </p:nvGraphicFramePr>
        <p:xfrm>
          <a:off x="323528" y="4648200"/>
          <a:ext cx="2062456" cy="725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5206" name="Formel" r:id="rId5" imgW="1231560" imgH="431640" progId="Equation.3">
                  <p:embed/>
                </p:oleObj>
              </mc:Choice>
              <mc:Fallback>
                <p:oleObj name="Formel" r:id="rId5" imgW="12315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4648200"/>
                        <a:ext cx="2062456" cy="725016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/>
          <p:cNvSpPr/>
          <p:nvPr/>
        </p:nvSpPr>
        <p:spPr>
          <a:xfrm>
            <a:off x="179512" y="5373216"/>
            <a:ext cx="33843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b="1" dirty="0" err="1" smtClean="0">
                <a:latin typeface="+mn-lt"/>
                <a:cs typeface="Arial" pitchFamily="34" charset="0"/>
              </a:rPr>
              <a:t>Calibration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with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surface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data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or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soundings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necessary</a:t>
            </a:r>
            <a:r>
              <a:rPr lang="de-DE" sz="2000" b="1" dirty="0" smtClean="0">
                <a:latin typeface="+mn-lt"/>
                <a:cs typeface="Arial" pitchFamily="34" charset="0"/>
              </a:rPr>
              <a:t>,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further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details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see</a:t>
            </a:r>
            <a:r>
              <a:rPr lang="de-DE" sz="2000" b="1" dirty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pubs</a:t>
            </a:r>
            <a:r>
              <a:rPr lang="de-DE" sz="2000" b="1" dirty="0" smtClean="0">
                <a:latin typeface="+mn-lt"/>
                <a:cs typeface="Arial" pitchFamily="34" charset="0"/>
              </a:rPr>
              <a:t>. </a:t>
            </a:r>
            <a:endParaRPr lang="de-DE" sz="1600" b="1" dirty="0" smtClean="0">
              <a:latin typeface="+mn-lt"/>
              <a:cs typeface="Arial" pitchFamily="34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3131840" y="4849497"/>
            <a:ext cx="2503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b="1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,</a:t>
            </a:r>
            <a:endParaRPr lang="de-DE" dirty="0"/>
          </a:p>
        </p:txBody>
      </p:sp>
      <p:pic>
        <p:nvPicPr>
          <p:cNvPr id="22" name="Grafik 21" descr="Q.jpg"/>
          <p:cNvPicPr>
            <a:picLocks noChangeAspect="1"/>
          </p:cNvPicPr>
          <p:nvPr/>
        </p:nvPicPr>
        <p:blipFill>
          <a:blip r:embed="rId7" cstate="print"/>
          <a:srcRect l="24758" t="53150" r="21788" b="20600"/>
          <a:stretch>
            <a:fillRect/>
          </a:stretch>
        </p:blipFill>
        <p:spPr>
          <a:xfrm>
            <a:off x="5055892" y="1484784"/>
            <a:ext cx="3940280" cy="2736305"/>
          </a:xfrm>
          <a:prstGeom prst="rect">
            <a:avLst/>
          </a:prstGeom>
        </p:spPr>
      </p:pic>
      <p:graphicFrame>
        <p:nvGraphicFramePr>
          <p:cNvPr id="139264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3625948"/>
              </p:ext>
            </p:extLst>
          </p:nvPr>
        </p:nvGraphicFramePr>
        <p:xfrm>
          <a:off x="3873723" y="4557713"/>
          <a:ext cx="2930525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5207" name="Formel" r:id="rId8" imgW="2019240" imgH="558720" progId="Equation.3">
                  <p:embed/>
                </p:oleObj>
              </mc:Choice>
              <mc:Fallback>
                <p:oleObj name="Formel" r:id="rId8" imgW="2019240" imgH="558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73723" y="4557713"/>
                        <a:ext cx="2930525" cy="815975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hteck 12"/>
          <p:cNvSpPr/>
          <p:nvPr/>
        </p:nvSpPr>
        <p:spPr>
          <a:xfrm>
            <a:off x="3779912" y="5445224"/>
            <a:ext cx="28803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b="1" dirty="0" err="1" smtClean="0">
                <a:latin typeface="+mn-lt"/>
                <a:cs typeface="Arial" pitchFamily="34" charset="0"/>
              </a:rPr>
              <a:t>Thus</a:t>
            </a:r>
            <a:r>
              <a:rPr lang="de-DE" sz="2000" b="1" dirty="0" smtClean="0">
                <a:latin typeface="+mn-lt"/>
                <a:cs typeface="Arial" pitchFamily="34" charset="0"/>
              </a:rPr>
              <a:t>,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the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statistical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error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scales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according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to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endParaRPr lang="de-DE" sz="1600" b="1" dirty="0" smtClean="0">
              <a:latin typeface="+mn-lt"/>
              <a:cs typeface="Arial" pitchFamily="34" charset="0"/>
            </a:endParaRPr>
          </a:p>
        </p:txBody>
      </p:sp>
      <p:graphicFrame>
        <p:nvGraphicFramePr>
          <p:cNvPr id="1392645" name="Object 5"/>
          <p:cNvGraphicFramePr>
            <a:graphicFrameLocks noChangeAspect="1"/>
          </p:cNvGraphicFramePr>
          <p:nvPr/>
        </p:nvGraphicFramePr>
        <p:xfrm>
          <a:off x="6588224" y="5467350"/>
          <a:ext cx="1474788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5208" name="Formel" r:id="rId10" imgW="1015920" imgH="444240" progId="Equation.3">
                  <p:embed/>
                </p:oleObj>
              </mc:Choice>
              <mc:Fallback>
                <p:oleObj name="Formel" r:id="rId10" imgW="101592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224" y="5467350"/>
                        <a:ext cx="1474788" cy="6477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hteck 15"/>
          <p:cNvSpPr/>
          <p:nvPr/>
        </p:nvSpPr>
        <p:spPr>
          <a:xfrm>
            <a:off x="3779912" y="6105490"/>
            <a:ext cx="53640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b="1" dirty="0">
                <a:latin typeface="+mn-lt"/>
                <a:cs typeface="Arial" pitchFamily="34" charset="0"/>
              </a:rPr>
              <a:t>T</a:t>
            </a:r>
            <a:r>
              <a:rPr lang="de-DE" sz="2000" b="1" dirty="0" smtClean="0">
                <a:latin typeface="+mn-lt"/>
                <a:cs typeface="Arial" pitchFamily="34" charset="0"/>
              </a:rPr>
              <a:t>he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vertical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error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correlation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corresponds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to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smtClean="0">
                <a:latin typeface="+mn-lt"/>
                <a:cs typeface="Arial" pitchFamily="34" charset="0"/>
                <a:sym typeface="Symbol"/>
              </a:rPr>
              <a:t>R.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endParaRPr lang="de-DE" sz="1600" b="1" dirty="0" smtClean="0"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60741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976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" r="3093"/>
          <a:stretch/>
        </p:blipFill>
        <p:spPr bwMode="auto">
          <a:xfrm>
            <a:off x="323528" y="1447713"/>
            <a:ext cx="4656245" cy="3564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270363" y="188640"/>
            <a:ext cx="8600082" cy="576064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Calibri"/>
              </a:rPr>
              <a:t>IPM </a:t>
            </a:r>
            <a:r>
              <a:rPr lang="en-US" sz="3200" b="1" dirty="0" smtClean="0">
                <a:solidFill>
                  <a:srgbClr val="C00000"/>
                </a:solidFill>
                <a:latin typeface="Calibri"/>
              </a:rPr>
              <a:t>WV and T Raman Lidar</a:t>
            </a:r>
            <a:r>
              <a:rPr lang="en-US" sz="3200" b="1" dirty="0" smtClean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3200" b="1" dirty="0" smtClean="0">
                <a:solidFill>
                  <a:srgbClr val="C00000"/>
                </a:solidFill>
                <a:latin typeface="Calibri"/>
              </a:rPr>
              <a:t>Performance</a:t>
            </a:r>
          </a:p>
        </p:txBody>
      </p:sp>
      <p:sp>
        <p:nvSpPr>
          <p:cNvPr id="19" name="Rechteck 18"/>
          <p:cNvSpPr/>
          <p:nvPr/>
        </p:nvSpPr>
        <p:spPr>
          <a:xfrm>
            <a:off x="323527" y="5108528"/>
            <a:ext cx="8485927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tabLst>
                <a:tab pos="265113" algn="l"/>
              </a:tabLst>
            </a:pPr>
            <a:r>
              <a:rPr lang="de-DE" sz="2000" b="1" dirty="0" err="1" smtClean="0">
                <a:latin typeface="+mn-lt"/>
                <a:cs typeface="Arial" pitchFamily="34" charset="0"/>
              </a:rPr>
              <a:t>Globally-unique</a:t>
            </a:r>
            <a:r>
              <a:rPr lang="de-DE" sz="2000" b="1" dirty="0" smtClean="0">
                <a:latin typeface="+mn-lt"/>
                <a:cs typeface="Arial" pitchFamily="34" charset="0"/>
              </a:rPr>
              <a:t>,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ground-based</a:t>
            </a:r>
            <a:r>
              <a:rPr lang="de-DE" sz="2000" b="1" dirty="0" smtClean="0">
                <a:latin typeface="+mn-lt"/>
                <a:cs typeface="Arial" pitchFamily="34" charset="0"/>
              </a:rPr>
              <a:t> remote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sensing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system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with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smtClean="0">
                <a:latin typeface="+mn-lt"/>
                <a:cs typeface="Arial" pitchFamily="34" charset="0"/>
              </a:rPr>
              <a:t>high temporal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and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spatial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resolution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of</a:t>
            </a:r>
            <a:r>
              <a:rPr lang="de-DE" sz="2000" b="1" dirty="0" smtClean="0">
                <a:latin typeface="+mn-lt"/>
                <a:cs typeface="Arial" pitchFamily="34" charset="0"/>
              </a:rPr>
              <a:t> 10 min, 300 m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up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to</a:t>
            </a:r>
            <a:r>
              <a:rPr lang="de-DE" sz="2000" b="1" dirty="0" smtClean="0">
                <a:latin typeface="+mn-lt"/>
                <a:cs typeface="Arial" pitchFamily="34" charset="0"/>
              </a:rPr>
              <a:t> 4 km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with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error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of</a:t>
            </a:r>
            <a:r>
              <a:rPr lang="de-DE" sz="2000" b="1" dirty="0" smtClean="0">
                <a:latin typeface="+mn-lt"/>
                <a:cs typeface="Arial" pitchFamily="34" charset="0"/>
              </a:rPr>
              <a:t> &lt; 1 K </a:t>
            </a:r>
            <a:r>
              <a:rPr lang="de-DE" sz="2000" b="1" dirty="0" smtClean="0">
                <a:latin typeface="+mn-lt"/>
                <a:cs typeface="Arial" pitchFamily="34" charset="0"/>
              </a:rPr>
              <a:t/>
            </a:r>
            <a:br>
              <a:rPr lang="de-DE" sz="2000" b="1" dirty="0" smtClean="0">
                <a:latin typeface="+mn-lt"/>
                <a:cs typeface="Arial" pitchFamily="34" charset="0"/>
              </a:rPr>
            </a:br>
            <a:r>
              <a:rPr lang="de-DE" sz="1600" b="1" dirty="0" smtClean="0">
                <a:latin typeface="+mn-lt"/>
                <a:cs typeface="Arial" pitchFamily="34" charset="0"/>
              </a:rPr>
              <a:t>(</a:t>
            </a:r>
            <a:r>
              <a:rPr lang="de-DE" sz="1600" b="1" i="1" dirty="0" smtClean="0">
                <a:latin typeface="+mn-lt"/>
                <a:cs typeface="Arial" pitchFamily="34" charset="0"/>
              </a:rPr>
              <a:t>Wulfmeyer et al. ROG 2015, Behrendt et al. ACP 2015</a:t>
            </a:r>
            <a:r>
              <a:rPr lang="de-DE" sz="1600" b="1" dirty="0" smtClean="0">
                <a:latin typeface="+mn-lt"/>
                <a:cs typeface="Arial" pitchFamily="34" charset="0"/>
              </a:rPr>
              <a:t>).</a:t>
            </a:r>
          </a:p>
        </p:txBody>
      </p:sp>
      <p:grpSp>
        <p:nvGrpSpPr>
          <p:cNvPr id="3" name="Gruppieren 2"/>
          <p:cNvGrpSpPr/>
          <p:nvPr/>
        </p:nvGrpSpPr>
        <p:grpSpPr>
          <a:xfrm>
            <a:off x="5087072" y="836712"/>
            <a:ext cx="3783373" cy="4212376"/>
            <a:chOff x="5087072" y="836712"/>
            <a:chExt cx="3783373" cy="4212376"/>
          </a:xfrm>
        </p:grpSpPr>
        <p:sp>
          <p:nvSpPr>
            <p:cNvPr id="16" name="Rechteck 15"/>
            <p:cNvSpPr/>
            <p:nvPr/>
          </p:nvSpPr>
          <p:spPr>
            <a:xfrm>
              <a:off x="5087072" y="836712"/>
              <a:ext cx="3783373" cy="553998"/>
            </a:xfrm>
            <a:prstGeom prst="rect">
              <a:avLst/>
            </a:prstGeom>
            <a:noFill/>
          </p:spPr>
          <p:txBody>
            <a:bodyPr wrap="square" lIns="36000" tIns="0" rIns="36000" bIns="0">
              <a:spAutoFit/>
            </a:bodyPr>
            <a:lstStyle/>
            <a:p>
              <a:r>
                <a:rPr lang="de-DE" b="1" dirty="0" err="1" smtClean="0">
                  <a:latin typeface="+mn-lt"/>
                </a:rPr>
                <a:t>Temperature</a:t>
              </a:r>
              <a:r>
                <a:rPr lang="de-DE" b="1" dirty="0" smtClean="0">
                  <a:latin typeface="+mn-lt"/>
                </a:rPr>
                <a:t> </a:t>
              </a:r>
              <a:r>
                <a:rPr lang="de-DE" b="1" dirty="0" err="1" smtClean="0">
                  <a:latin typeface="+mn-lt"/>
                </a:rPr>
                <a:t>profile</a:t>
              </a:r>
              <a:r>
                <a:rPr lang="de-DE" b="1" dirty="0" smtClean="0">
                  <a:latin typeface="+mn-lt"/>
                </a:rPr>
                <a:t>, May 19, 2013, </a:t>
              </a:r>
              <a:br>
                <a:rPr lang="de-DE" b="1" dirty="0" smtClean="0">
                  <a:latin typeface="+mn-lt"/>
                </a:rPr>
              </a:br>
              <a:r>
                <a:rPr lang="de-DE" b="1" dirty="0" smtClean="0">
                  <a:latin typeface="+mn-lt"/>
                </a:rPr>
                <a:t>13-13:30 UTC, 100-m </a:t>
              </a:r>
              <a:r>
                <a:rPr lang="de-DE" b="1" dirty="0" err="1" smtClean="0">
                  <a:latin typeface="+mn-lt"/>
                </a:rPr>
                <a:t>resolution</a:t>
              </a:r>
              <a:r>
                <a:rPr lang="de-DE" b="1" dirty="0" smtClean="0">
                  <a:latin typeface="+mn-lt"/>
                </a:rPr>
                <a:t>:</a:t>
              </a:r>
              <a:endParaRPr lang="de-DE" b="1" dirty="0" smtClean="0">
                <a:latin typeface="+mn-lt"/>
              </a:endParaRPr>
            </a:p>
          </p:txBody>
        </p:sp>
        <p:pic>
          <p:nvPicPr>
            <p:cNvPr id="2" name="Grafik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93" t="53576" r="60473" b="18421"/>
            <a:stretch/>
          </p:blipFill>
          <p:spPr>
            <a:xfrm rot="5400000">
              <a:off x="5153730" y="1393363"/>
              <a:ext cx="3622434" cy="3689016"/>
            </a:xfrm>
            <a:prstGeom prst="rect">
              <a:avLst/>
            </a:prstGeom>
          </p:spPr>
        </p:pic>
      </p:grpSp>
      <p:sp>
        <p:nvSpPr>
          <p:cNvPr id="10" name="Rechteck 9"/>
          <p:cNvSpPr/>
          <p:nvPr/>
        </p:nvSpPr>
        <p:spPr>
          <a:xfrm>
            <a:off x="323528" y="836712"/>
            <a:ext cx="4248472" cy="553998"/>
          </a:xfrm>
          <a:prstGeom prst="rect">
            <a:avLst/>
          </a:prstGeom>
          <a:noFill/>
        </p:spPr>
        <p:txBody>
          <a:bodyPr wrap="square" lIns="36000" tIns="0" rIns="36000" bIns="0">
            <a:spAutoFit/>
          </a:bodyPr>
          <a:lstStyle/>
          <a:p>
            <a:r>
              <a:rPr lang="de-DE" b="1" dirty="0" smtClean="0">
                <a:latin typeface="+mn-lt"/>
              </a:rPr>
              <a:t>Time-</a:t>
            </a:r>
            <a:r>
              <a:rPr lang="de-DE" b="1" dirty="0" err="1" smtClean="0">
                <a:latin typeface="+mn-lt"/>
              </a:rPr>
              <a:t>height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cross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section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of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water-vapor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mixing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ratio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with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resolutions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of</a:t>
            </a:r>
            <a:r>
              <a:rPr lang="de-DE" b="1" dirty="0" smtClean="0">
                <a:latin typeface="+mn-lt"/>
              </a:rPr>
              <a:t> 30 s, 150 m:</a:t>
            </a:r>
          </a:p>
        </p:txBody>
      </p:sp>
    </p:spTree>
    <p:extLst>
      <p:ext uri="{BB962C8B-B14F-4D97-AF65-F5344CB8AC3E}">
        <p14:creationId xmlns:p14="http://schemas.microsoft.com/office/powerpoint/2010/main" val="4121364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51520" y="116632"/>
            <a:ext cx="8660870" cy="603448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3200" b="1" dirty="0" smtClean="0">
                <a:solidFill>
                  <a:srgbClr val="C00000"/>
                </a:solidFill>
                <a:latin typeface="Calibri"/>
              </a:rPr>
              <a:t>IPM 3D Water-Vapor Differential Absorption Lidar</a:t>
            </a:r>
          </a:p>
        </p:txBody>
      </p:sp>
      <p:sp>
        <p:nvSpPr>
          <p:cNvPr id="8" name="Rechteck 7"/>
          <p:cNvSpPr/>
          <p:nvPr/>
        </p:nvSpPr>
        <p:spPr>
          <a:xfrm>
            <a:off x="251520" y="4961264"/>
            <a:ext cx="56946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spcBef>
                <a:spcPts val="600"/>
              </a:spcBef>
            </a:pPr>
            <a:r>
              <a:rPr lang="en-US" sz="1600" b="1" dirty="0" smtClean="0">
                <a:latin typeface="+mn-lt"/>
              </a:rPr>
              <a:t>For further details see</a:t>
            </a:r>
            <a:r>
              <a:rPr lang="en-US" sz="1600" b="1" i="1" dirty="0" smtClean="0">
                <a:latin typeface="+mn-lt"/>
              </a:rPr>
              <a:t>: Wagner et al. AO 2011, 2013; </a:t>
            </a:r>
            <a:r>
              <a:rPr lang="en-US" sz="1600" b="1" i="1" dirty="0" err="1" smtClean="0">
                <a:latin typeface="+mn-lt"/>
              </a:rPr>
              <a:t>Metzendorf</a:t>
            </a:r>
            <a:r>
              <a:rPr lang="en-US" sz="1600" b="1" i="1" dirty="0" smtClean="0">
                <a:latin typeface="+mn-lt"/>
              </a:rPr>
              <a:t> et al. CLEO 2015; </a:t>
            </a:r>
            <a:r>
              <a:rPr lang="en-US" sz="1600" b="1" i="1" dirty="0" smtClean="0">
                <a:latin typeface="+mn-lt"/>
              </a:rPr>
              <a:t>Wulfmeyer et al. JAS 2015; Späth </a:t>
            </a:r>
            <a:r>
              <a:rPr lang="en-US" sz="1600" b="1" i="1" dirty="0" smtClean="0">
                <a:latin typeface="+mn-lt"/>
              </a:rPr>
              <a:t>et al. </a:t>
            </a:r>
            <a:r>
              <a:rPr lang="en-US" sz="1600" b="1" i="1" dirty="0" smtClean="0">
                <a:latin typeface="+mn-lt"/>
              </a:rPr>
              <a:t>AMT</a:t>
            </a:r>
            <a:r>
              <a:rPr lang="en-US" sz="1600" b="1" i="1" dirty="0">
                <a:latin typeface="+mn-lt"/>
              </a:rPr>
              <a:t> </a:t>
            </a:r>
            <a:r>
              <a:rPr lang="en-US" sz="1600" b="1" i="1" dirty="0" smtClean="0">
                <a:latin typeface="+mn-lt"/>
              </a:rPr>
              <a:t>2016</a:t>
            </a:r>
            <a:r>
              <a:rPr lang="en-US" sz="1600" b="1" i="1" dirty="0" smtClean="0">
                <a:latin typeface="+mn-lt"/>
              </a:rPr>
              <a:t>)</a:t>
            </a:r>
            <a:endParaRPr lang="nb-NO" sz="1600" b="1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6070404" y="5633105"/>
            <a:ext cx="30735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 smtClean="0">
                <a:latin typeface="+mn-lt"/>
              </a:rPr>
              <a:t>10</a:t>
            </a:r>
            <a:r>
              <a:rPr lang="de-DE" sz="1600" b="1" dirty="0" smtClean="0">
                <a:latin typeface="+mn-lt"/>
              </a:rPr>
              <a:t>-W </a:t>
            </a:r>
            <a:r>
              <a:rPr lang="de-DE" sz="1600" b="1" dirty="0" err="1" smtClean="0">
                <a:latin typeface="+mn-lt"/>
              </a:rPr>
              <a:t>laser</a:t>
            </a:r>
            <a:r>
              <a:rPr lang="de-DE" sz="1600" b="1" dirty="0" smtClean="0">
                <a:latin typeface="+mn-lt"/>
              </a:rPr>
              <a:t> </a:t>
            </a:r>
            <a:r>
              <a:rPr lang="de-DE" sz="1600" b="1" dirty="0" err="1" smtClean="0">
                <a:latin typeface="+mn-lt"/>
              </a:rPr>
              <a:t>transmitter</a:t>
            </a:r>
            <a:r>
              <a:rPr lang="de-DE" sz="1600" b="1" dirty="0" smtClean="0">
                <a:latin typeface="+mn-lt"/>
              </a:rPr>
              <a:t> </a:t>
            </a:r>
            <a:r>
              <a:rPr lang="de-DE" sz="1600" b="1" dirty="0" err="1" smtClean="0">
                <a:latin typeface="+mn-lt"/>
              </a:rPr>
              <a:t>with</a:t>
            </a:r>
            <a:r>
              <a:rPr lang="de-DE" sz="1600" b="1" dirty="0" smtClean="0">
                <a:latin typeface="+mn-lt"/>
              </a:rPr>
              <a:t> </a:t>
            </a:r>
            <a:r>
              <a:rPr lang="de-DE" sz="1600" b="1" dirty="0" smtClean="0">
                <a:latin typeface="+mn-lt"/>
              </a:rPr>
              <a:t>extra-</a:t>
            </a:r>
            <a:r>
              <a:rPr lang="de-DE" sz="1600" b="1" dirty="0" err="1" smtClean="0">
                <a:latin typeface="+mn-lt"/>
              </a:rPr>
              <a:t>ordinary</a:t>
            </a:r>
            <a:r>
              <a:rPr lang="de-DE" sz="1600" b="1" dirty="0" smtClean="0">
                <a:latin typeface="+mn-lt"/>
              </a:rPr>
              <a:t> power </a:t>
            </a:r>
            <a:r>
              <a:rPr lang="de-DE" sz="1600" b="1" dirty="0" err="1" smtClean="0">
                <a:latin typeface="+mn-lt"/>
              </a:rPr>
              <a:t>and</a:t>
            </a:r>
            <a:r>
              <a:rPr lang="de-DE" sz="1600" b="1" dirty="0" smtClean="0">
                <a:latin typeface="+mn-lt"/>
              </a:rPr>
              <a:t> </a:t>
            </a:r>
            <a:r>
              <a:rPr lang="de-DE" sz="1600" b="1" dirty="0" err="1" smtClean="0">
                <a:latin typeface="+mn-lt"/>
              </a:rPr>
              <a:t>stability</a:t>
            </a:r>
            <a:endParaRPr lang="de-DE" sz="1600" b="1" dirty="0">
              <a:latin typeface="+mn-lt"/>
            </a:endParaRPr>
          </a:p>
        </p:txBody>
      </p:sp>
      <p:pic>
        <p:nvPicPr>
          <p:cNvPr id="2038786" name="Picture 2" descr="DIAL_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90" y="908720"/>
            <a:ext cx="5664424" cy="403244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8" t="7423" r="36138" b="61494"/>
          <a:stretch/>
        </p:blipFill>
        <p:spPr>
          <a:xfrm>
            <a:off x="6068341" y="904523"/>
            <a:ext cx="2851511" cy="2524477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404" y="3481575"/>
            <a:ext cx="2841986" cy="218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54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hteck 90"/>
          <p:cNvSpPr/>
          <p:nvPr/>
        </p:nvSpPr>
        <p:spPr>
          <a:xfrm>
            <a:off x="405648" y="1330936"/>
            <a:ext cx="936104" cy="2746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251520" y="188640"/>
            <a:ext cx="8640959" cy="576064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+mn-lt"/>
              </a:rPr>
              <a:t>Water-Vapor Differential Absorption Lidar (DIAL)</a:t>
            </a:r>
          </a:p>
        </p:txBody>
      </p:sp>
      <p:sp>
        <p:nvSpPr>
          <p:cNvPr id="3" name="Rechteck 2"/>
          <p:cNvSpPr/>
          <p:nvPr/>
        </p:nvSpPr>
        <p:spPr>
          <a:xfrm>
            <a:off x="179512" y="830064"/>
            <a:ext cx="82089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b="1" dirty="0" err="1" smtClean="0">
                <a:latin typeface="+mn-lt"/>
                <a:cs typeface="Arial" pitchFamily="34" charset="0"/>
              </a:rPr>
              <a:t>Methodology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and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error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analysis</a:t>
            </a:r>
            <a:r>
              <a:rPr lang="de-DE" sz="2000" b="1" dirty="0" smtClean="0">
                <a:latin typeface="+mn-lt"/>
                <a:cs typeface="Arial" pitchFamily="34" charset="0"/>
              </a:rPr>
              <a:t>, DIAL </a:t>
            </a:r>
            <a:r>
              <a:rPr lang="de-DE" sz="2000" b="1" i="1" dirty="0" err="1" smtClean="0">
                <a:latin typeface="+mn-lt"/>
                <a:cs typeface="Arial" pitchFamily="34" charset="0"/>
              </a:rPr>
              <a:t>derives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the</a:t>
            </a:r>
            <a:r>
              <a:rPr lang="de-DE" sz="2000" b="1" dirty="0" smtClean="0">
                <a:latin typeface="+mn-lt"/>
                <a:cs typeface="Arial" pitchFamily="34" charset="0"/>
              </a:rPr>
              <a:t> absolute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humidity</a:t>
            </a:r>
            <a:r>
              <a:rPr lang="de-DE" sz="2000" b="1" dirty="0" smtClean="0">
                <a:latin typeface="+mn-lt"/>
                <a:cs typeface="Arial" pitchFamily="34" charset="0"/>
              </a:rPr>
              <a:t>:</a:t>
            </a:r>
          </a:p>
        </p:txBody>
      </p:sp>
      <p:graphicFrame>
        <p:nvGraphicFramePr>
          <p:cNvPr id="1390594" name="Object 2"/>
          <p:cNvGraphicFramePr>
            <a:graphicFrameLocks noChangeAspect="1"/>
          </p:cNvGraphicFramePr>
          <p:nvPr/>
        </p:nvGraphicFramePr>
        <p:xfrm>
          <a:off x="4037013" y="4221163"/>
          <a:ext cx="2943225" cy="72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6286" name="Formel" r:id="rId4" imgW="1803240" imgH="444240" progId="Equation.3">
                  <p:embed/>
                </p:oleObj>
              </mc:Choice>
              <mc:Fallback>
                <p:oleObj name="Formel" r:id="rId4" imgW="180324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7013" y="4221163"/>
                        <a:ext cx="2943225" cy="727075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/>
          <p:cNvSpPr/>
          <p:nvPr/>
        </p:nvSpPr>
        <p:spPr>
          <a:xfrm>
            <a:off x="6970577" y="5046275"/>
            <a:ext cx="15841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 smtClean="0">
                <a:latin typeface="+mn-lt"/>
                <a:cs typeface="Arial" pitchFamily="34" charset="0"/>
              </a:rPr>
              <a:t>Wulfmeyer </a:t>
            </a:r>
            <a:r>
              <a:rPr lang="de-DE" sz="1600" b="1" dirty="0" err="1" smtClean="0">
                <a:latin typeface="+mn-lt"/>
                <a:cs typeface="Arial" pitchFamily="34" charset="0"/>
              </a:rPr>
              <a:t>and</a:t>
            </a:r>
            <a:r>
              <a:rPr lang="de-DE" sz="1600" b="1" dirty="0" smtClean="0">
                <a:latin typeface="+mn-lt"/>
                <a:cs typeface="Arial" pitchFamily="34" charset="0"/>
              </a:rPr>
              <a:t> Walther AO 2001a,b</a:t>
            </a:r>
          </a:p>
        </p:txBody>
      </p:sp>
      <p:graphicFrame>
        <p:nvGraphicFramePr>
          <p:cNvPr id="1392644" name="Object 4"/>
          <p:cNvGraphicFramePr>
            <a:graphicFrameLocks noChangeAspect="1"/>
          </p:cNvGraphicFramePr>
          <p:nvPr/>
        </p:nvGraphicFramePr>
        <p:xfrm>
          <a:off x="4078777" y="5047072"/>
          <a:ext cx="2767335" cy="8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6287" name="Formel" r:id="rId6" imgW="1955520" imgH="583920" progId="Equation.3">
                  <p:embed/>
                </p:oleObj>
              </mc:Choice>
              <mc:Fallback>
                <p:oleObj name="Formel" r:id="rId6" imgW="1955520" imgH="5839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8777" y="5047072"/>
                        <a:ext cx="2767335" cy="8302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Freeform 6"/>
          <p:cNvSpPr>
            <a:spLocks/>
          </p:cNvSpPr>
          <p:nvPr/>
        </p:nvSpPr>
        <p:spPr bwMode="auto">
          <a:xfrm>
            <a:off x="987359" y="1422623"/>
            <a:ext cx="1905000" cy="2362200"/>
          </a:xfrm>
          <a:custGeom>
            <a:avLst/>
            <a:gdLst>
              <a:gd name="T0" fmla="*/ 0 w 240"/>
              <a:gd name="T1" fmla="*/ 0 h 624"/>
              <a:gd name="T2" fmla="*/ 2147483647 w 240"/>
              <a:gd name="T3" fmla="*/ 2147483647 h 624"/>
              <a:gd name="T4" fmla="*/ 2147483647 w 240"/>
              <a:gd name="T5" fmla="*/ 2147483647 h 624"/>
              <a:gd name="T6" fmla="*/ 0 60000 65536"/>
              <a:gd name="T7" fmla="*/ 0 60000 65536"/>
              <a:gd name="T8" fmla="*/ 0 60000 65536"/>
              <a:gd name="T9" fmla="*/ 0 w 240"/>
              <a:gd name="T10" fmla="*/ 0 h 624"/>
              <a:gd name="T11" fmla="*/ 240 w 240"/>
              <a:gd name="T12" fmla="*/ 624 h 6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0" h="624">
                <a:moveTo>
                  <a:pt x="0" y="0"/>
                </a:moveTo>
                <a:cubicBezTo>
                  <a:pt x="4" y="116"/>
                  <a:pt x="8" y="232"/>
                  <a:pt x="48" y="336"/>
                </a:cubicBezTo>
                <a:cubicBezTo>
                  <a:pt x="88" y="440"/>
                  <a:pt x="164" y="532"/>
                  <a:pt x="240" y="624"/>
                </a:cubicBezTo>
              </a:path>
            </a:pathLst>
          </a:cu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4400" smtClean="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1341472" y="1340768"/>
            <a:ext cx="2304255" cy="2736303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4400" smtClean="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18" name="Freeform 7"/>
          <p:cNvSpPr>
            <a:spLocks/>
          </p:cNvSpPr>
          <p:nvPr/>
        </p:nvSpPr>
        <p:spPr bwMode="auto">
          <a:xfrm>
            <a:off x="1510927" y="1422623"/>
            <a:ext cx="1905000" cy="2362200"/>
          </a:xfrm>
          <a:custGeom>
            <a:avLst/>
            <a:gdLst>
              <a:gd name="T0" fmla="*/ 0 w 240"/>
              <a:gd name="T1" fmla="*/ 0 h 624"/>
              <a:gd name="T2" fmla="*/ 2147483647 w 240"/>
              <a:gd name="T3" fmla="*/ 2147483647 h 624"/>
              <a:gd name="T4" fmla="*/ 2147483647 w 240"/>
              <a:gd name="T5" fmla="*/ 2147483647 h 624"/>
              <a:gd name="T6" fmla="*/ 0 60000 65536"/>
              <a:gd name="T7" fmla="*/ 0 60000 65536"/>
              <a:gd name="T8" fmla="*/ 0 60000 65536"/>
              <a:gd name="T9" fmla="*/ 0 w 240"/>
              <a:gd name="T10" fmla="*/ 0 h 624"/>
              <a:gd name="T11" fmla="*/ 240 w 240"/>
              <a:gd name="T12" fmla="*/ 624 h 6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0" h="624">
                <a:moveTo>
                  <a:pt x="0" y="0"/>
                </a:moveTo>
                <a:cubicBezTo>
                  <a:pt x="4" y="116"/>
                  <a:pt x="8" y="232"/>
                  <a:pt x="48" y="336"/>
                </a:cubicBezTo>
                <a:cubicBezTo>
                  <a:pt x="88" y="440"/>
                  <a:pt x="164" y="532"/>
                  <a:pt x="240" y="624"/>
                </a:cubicBezTo>
              </a:path>
            </a:pathLst>
          </a:cu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4400" smtClean="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19" name="Rectangle 9"/>
          <p:cNvSpPr>
            <a:spLocks noChangeArrowheads="1"/>
          </p:cNvSpPr>
          <p:nvPr/>
        </p:nvSpPr>
        <p:spPr bwMode="auto">
          <a:xfrm>
            <a:off x="1434727" y="1346423"/>
            <a:ext cx="2209800" cy="1981200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4400" smtClean="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20" name="Freeform 11"/>
          <p:cNvSpPr>
            <a:spLocks/>
          </p:cNvSpPr>
          <p:nvPr/>
        </p:nvSpPr>
        <p:spPr bwMode="auto">
          <a:xfrm>
            <a:off x="1331540" y="2641823"/>
            <a:ext cx="1322387" cy="685800"/>
          </a:xfrm>
          <a:custGeom>
            <a:avLst/>
            <a:gdLst>
              <a:gd name="T0" fmla="*/ 0 w 816"/>
              <a:gd name="T1" fmla="*/ 0 h 432"/>
              <a:gd name="T2" fmla="*/ 2147483647 w 816"/>
              <a:gd name="T3" fmla="*/ 2147483647 h 432"/>
              <a:gd name="T4" fmla="*/ 2147483647 w 816"/>
              <a:gd name="T5" fmla="*/ 2147483647 h 432"/>
              <a:gd name="T6" fmla="*/ 0 60000 65536"/>
              <a:gd name="T7" fmla="*/ 0 60000 65536"/>
              <a:gd name="T8" fmla="*/ 0 60000 65536"/>
              <a:gd name="T9" fmla="*/ 0 w 816"/>
              <a:gd name="T10" fmla="*/ 0 h 432"/>
              <a:gd name="T11" fmla="*/ 816 w 816"/>
              <a:gd name="T12" fmla="*/ 432 h 43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16" h="432">
                <a:moveTo>
                  <a:pt x="0" y="0"/>
                </a:moveTo>
                <a:cubicBezTo>
                  <a:pt x="100" y="84"/>
                  <a:pt x="200" y="168"/>
                  <a:pt x="336" y="240"/>
                </a:cubicBezTo>
                <a:cubicBezTo>
                  <a:pt x="472" y="312"/>
                  <a:pt x="644" y="372"/>
                  <a:pt x="816" y="432"/>
                </a:cubicBezTo>
              </a:path>
            </a:pathLst>
          </a:cu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4400" smtClean="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21" name="Rectangle 12"/>
          <p:cNvSpPr>
            <a:spLocks noChangeArrowheads="1"/>
          </p:cNvSpPr>
          <p:nvPr/>
        </p:nvSpPr>
        <p:spPr bwMode="auto">
          <a:xfrm>
            <a:off x="825127" y="2641823"/>
            <a:ext cx="7086600" cy="6858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2857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4400" smtClean="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22" name="Line 14"/>
          <p:cNvSpPr>
            <a:spLocks noChangeShapeType="1"/>
          </p:cNvSpPr>
          <p:nvPr/>
        </p:nvSpPr>
        <p:spPr bwMode="auto">
          <a:xfrm flipV="1">
            <a:off x="825127" y="1346423"/>
            <a:ext cx="0" cy="2667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4400" smtClean="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23" name="Line 15"/>
          <p:cNvSpPr>
            <a:spLocks noChangeShapeType="1"/>
          </p:cNvSpPr>
          <p:nvPr/>
        </p:nvSpPr>
        <p:spPr bwMode="auto">
          <a:xfrm flipV="1">
            <a:off x="825127" y="4013423"/>
            <a:ext cx="2895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4400" smtClean="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24" name="Text Box 16"/>
          <p:cNvSpPr txBox="1">
            <a:spLocks noChangeArrowheads="1"/>
          </p:cNvSpPr>
          <p:nvPr/>
        </p:nvSpPr>
        <p:spPr bwMode="auto">
          <a:xfrm>
            <a:off x="3617560" y="3717032"/>
            <a:ext cx="23436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400" dirty="0" smtClean="0">
                <a:solidFill>
                  <a:srgbClr val="000000"/>
                </a:solidFill>
                <a:latin typeface="Arial" pitchFamily="34" charset="0"/>
              </a:rPr>
              <a:t>I</a:t>
            </a:r>
            <a:endParaRPr lang="en-US" sz="1400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5" name="Text Box 17"/>
          <p:cNvSpPr txBox="1">
            <a:spLocks noChangeArrowheads="1"/>
          </p:cNvSpPr>
          <p:nvPr/>
        </p:nvSpPr>
        <p:spPr bwMode="auto">
          <a:xfrm>
            <a:off x="467544" y="1268760"/>
            <a:ext cx="31451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400" dirty="0" smtClean="0">
                <a:solidFill>
                  <a:srgbClr val="000000"/>
                </a:solidFill>
                <a:latin typeface="Arial" pitchFamily="34" charset="0"/>
              </a:rPr>
              <a:t>R</a:t>
            </a:r>
            <a:endParaRPr lang="en-US" sz="1400" i="1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6" name="Text Box 21"/>
          <p:cNvSpPr txBox="1">
            <a:spLocks noChangeArrowheads="1"/>
          </p:cNvSpPr>
          <p:nvPr/>
        </p:nvSpPr>
        <p:spPr bwMode="auto">
          <a:xfrm>
            <a:off x="957863" y="1422623"/>
            <a:ext cx="4635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000" b="1" i="1" dirty="0" smtClean="0">
                <a:solidFill>
                  <a:srgbClr val="006600"/>
                </a:solidFill>
                <a:latin typeface="Arial" pitchFamily="34" charset="0"/>
              </a:rPr>
              <a:t>I</a:t>
            </a:r>
            <a:r>
              <a:rPr lang="de-DE" sz="2000" b="1" baseline="-25000" dirty="0" smtClean="0">
                <a:solidFill>
                  <a:srgbClr val="006600"/>
                </a:solidFill>
                <a:latin typeface="Arial" pitchFamily="34" charset="0"/>
              </a:rPr>
              <a:t>on</a:t>
            </a:r>
            <a:endParaRPr lang="en-US" sz="2000" b="1" baseline="-25000" dirty="0" smtClean="0">
              <a:solidFill>
                <a:srgbClr val="006600"/>
              </a:solidFill>
              <a:latin typeface="Arial" pitchFamily="34" charset="0"/>
            </a:endParaRPr>
          </a:p>
        </p:txBody>
      </p:sp>
      <p:grpSp>
        <p:nvGrpSpPr>
          <p:cNvPr id="2" name="Gruppieren 140"/>
          <p:cNvGrpSpPr>
            <a:grpSpLocks/>
          </p:cNvGrpSpPr>
          <p:nvPr/>
        </p:nvGrpSpPr>
        <p:grpSpPr bwMode="auto">
          <a:xfrm>
            <a:off x="1663327" y="1422623"/>
            <a:ext cx="1905000" cy="2362200"/>
            <a:chOff x="1981200" y="1905000"/>
            <a:chExt cx="1905000" cy="2362200"/>
          </a:xfrm>
        </p:grpSpPr>
        <p:sp>
          <p:nvSpPr>
            <p:cNvPr id="28" name="Freeform 4"/>
            <p:cNvSpPr>
              <a:spLocks/>
            </p:cNvSpPr>
            <p:nvPr/>
          </p:nvSpPr>
          <p:spPr bwMode="auto">
            <a:xfrm>
              <a:off x="1981200" y="1905000"/>
              <a:ext cx="1905000" cy="2362200"/>
            </a:xfrm>
            <a:custGeom>
              <a:avLst/>
              <a:gdLst>
                <a:gd name="T0" fmla="*/ 0 w 240"/>
                <a:gd name="T1" fmla="*/ 0 h 624"/>
                <a:gd name="T2" fmla="*/ 2147483647 w 240"/>
                <a:gd name="T3" fmla="*/ 2147483647 h 624"/>
                <a:gd name="T4" fmla="*/ 2147483647 w 240"/>
                <a:gd name="T5" fmla="*/ 2147483647 h 624"/>
                <a:gd name="T6" fmla="*/ 0 60000 65536"/>
                <a:gd name="T7" fmla="*/ 0 60000 65536"/>
                <a:gd name="T8" fmla="*/ 0 60000 65536"/>
                <a:gd name="T9" fmla="*/ 0 w 240"/>
                <a:gd name="T10" fmla="*/ 0 h 624"/>
                <a:gd name="T11" fmla="*/ 240 w 240"/>
                <a:gd name="T12" fmla="*/ 624 h 6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0" h="624">
                  <a:moveTo>
                    <a:pt x="0" y="0"/>
                  </a:moveTo>
                  <a:cubicBezTo>
                    <a:pt x="4" y="116"/>
                    <a:pt x="8" y="232"/>
                    <a:pt x="48" y="336"/>
                  </a:cubicBezTo>
                  <a:cubicBezTo>
                    <a:pt x="88" y="440"/>
                    <a:pt x="164" y="532"/>
                    <a:pt x="240" y="624"/>
                  </a:cubicBezTo>
                </a:path>
              </a:pathLst>
            </a:custGeom>
            <a:noFill/>
            <a:ln w="28575">
              <a:solidFill>
                <a:srgbClr val="990033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sz="4400" smtClean="0">
                <a:solidFill>
                  <a:srgbClr val="000000"/>
                </a:solidFill>
                <a:latin typeface="Helvetica" pitchFamily="34" charset="0"/>
              </a:endParaRPr>
            </a:p>
          </p:txBody>
        </p:sp>
        <p:sp>
          <p:nvSpPr>
            <p:cNvPr id="29" name="Text Box 22"/>
            <p:cNvSpPr txBox="1">
              <a:spLocks noChangeArrowheads="1"/>
            </p:cNvSpPr>
            <p:nvPr/>
          </p:nvSpPr>
          <p:spPr bwMode="auto">
            <a:xfrm>
              <a:off x="2133600" y="1905000"/>
              <a:ext cx="47481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2000" b="1" i="1" dirty="0" err="1" smtClean="0">
                  <a:solidFill>
                    <a:srgbClr val="990033"/>
                  </a:solidFill>
                  <a:latin typeface="Arial" pitchFamily="34" charset="0"/>
                </a:rPr>
                <a:t>I</a:t>
              </a:r>
              <a:r>
                <a:rPr lang="de-DE" sz="2000" b="1" baseline="-25000" dirty="0" err="1" smtClean="0">
                  <a:solidFill>
                    <a:srgbClr val="990033"/>
                  </a:solidFill>
                  <a:latin typeface="Arial" pitchFamily="34" charset="0"/>
                </a:rPr>
                <a:t>off</a:t>
              </a:r>
              <a:endParaRPr lang="en-US" sz="2000" b="1" baseline="-25000" dirty="0" smtClean="0">
                <a:solidFill>
                  <a:srgbClr val="990033"/>
                </a:solidFill>
                <a:latin typeface="Arial" pitchFamily="34" charset="0"/>
              </a:endParaRPr>
            </a:p>
          </p:txBody>
        </p:sp>
      </p:grpSp>
      <p:sp>
        <p:nvSpPr>
          <p:cNvPr id="32" name="Text Box 70"/>
          <p:cNvSpPr txBox="1">
            <a:spLocks noChangeArrowheads="1"/>
          </p:cNvSpPr>
          <p:nvPr/>
        </p:nvSpPr>
        <p:spPr bwMode="auto">
          <a:xfrm>
            <a:off x="2730127" y="2603723"/>
            <a:ext cx="1516063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400" smtClean="0">
                <a:solidFill>
                  <a:srgbClr val="000000"/>
                </a:solidFill>
                <a:latin typeface="Arial" pitchFamily="34" charset="0"/>
              </a:rPr>
              <a:t>Layer of the gas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400" smtClean="0">
                <a:solidFill>
                  <a:srgbClr val="000000"/>
                </a:solidFill>
                <a:latin typeface="Arial" pitchFamily="34" charset="0"/>
              </a:rPr>
              <a:t>to be detected,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400" smtClean="0">
                <a:solidFill>
                  <a:srgbClr val="000000"/>
                </a:solidFill>
                <a:latin typeface="Arial" pitchFamily="34" charset="0"/>
              </a:rPr>
              <a:t>e.g., water vapor</a:t>
            </a:r>
            <a:endParaRPr lang="en-US" sz="1400" smtClean="0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4" name="Gruppieren 81"/>
          <p:cNvGrpSpPr>
            <a:grpSpLocks/>
          </p:cNvGrpSpPr>
          <p:nvPr/>
        </p:nvGrpSpPr>
        <p:grpSpPr bwMode="auto">
          <a:xfrm>
            <a:off x="4101727" y="1422623"/>
            <a:ext cx="838200" cy="2590800"/>
            <a:chOff x="4419600" y="1905000"/>
            <a:chExt cx="838200" cy="2590800"/>
          </a:xfrm>
        </p:grpSpPr>
        <p:sp>
          <p:nvSpPr>
            <p:cNvPr id="34" name="Line 23"/>
            <p:cNvSpPr>
              <a:spLocks noChangeShapeType="1"/>
            </p:cNvSpPr>
            <p:nvPr/>
          </p:nvSpPr>
          <p:spPr bwMode="auto">
            <a:xfrm flipV="1">
              <a:off x="4419600" y="4495800"/>
              <a:ext cx="838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sz="4400" smtClean="0">
                <a:solidFill>
                  <a:srgbClr val="000000"/>
                </a:solidFill>
                <a:latin typeface="Helvetica" pitchFamily="34" charset="0"/>
              </a:endParaRPr>
            </a:p>
          </p:txBody>
        </p:sp>
        <p:sp>
          <p:nvSpPr>
            <p:cNvPr id="35" name="Line 25"/>
            <p:cNvSpPr>
              <a:spLocks noChangeShapeType="1"/>
            </p:cNvSpPr>
            <p:nvPr/>
          </p:nvSpPr>
          <p:spPr bwMode="auto">
            <a:xfrm>
              <a:off x="5029200" y="3810000"/>
              <a:ext cx="0" cy="457200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sz="4400" smtClean="0">
                <a:solidFill>
                  <a:srgbClr val="000000"/>
                </a:solidFill>
                <a:latin typeface="Helvetica" pitchFamily="34" charset="0"/>
              </a:endParaRPr>
            </a:p>
          </p:txBody>
        </p:sp>
        <p:sp>
          <p:nvSpPr>
            <p:cNvPr id="36" name="Line 26"/>
            <p:cNvSpPr>
              <a:spLocks noChangeShapeType="1"/>
            </p:cNvSpPr>
            <p:nvPr/>
          </p:nvSpPr>
          <p:spPr bwMode="auto">
            <a:xfrm>
              <a:off x="4572000" y="1905000"/>
              <a:ext cx="0" cy="1219200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sz="4400" smtClean="0">
                <a:solidFill>
                  <a:srgbClr val="000000"/>
                </a:solidFill>
                <a:latin typeface="Helvetica" pitchFamily="34" charset="0"/>
              </a:endParaRPr>
            </a:p>
          </p:txBody>
        </p:sp>
        <p:sp>
          <p:nvSpPr>
            <p:cNvPr id="37" name="Freeform 28"/>
            <p:cNvSpPr>
              <a:spLocks/>
            </p:cNvSpPr>
            <p:nvPr/>
          </p:nvSpPr>
          <p:spPr bwMode="auto">
            <a:xfrm>
              <a:off x="4572000" y="3124200"/>
              <a:ext cx="457200" cy="685800"/>
            </a:xfrm>
            <a:custGeom>
              <a:avLst/>
              <a:gdLst>
                <a:gd name="T0" fmla="*/ 0 w 816"/>
                <a:gd name="T1" fmla="*/ 0 h 432"/>
                <a:gd name="T2" fmla="*/ 2147483647 w 816"/>
                <a:gd name="T3" fmla="*/ 2147483647 h 432"/>
                <a:gd name="T4" fmla="*/ 2147483647 w 816"/>
                <a:gd name="T5" fmla="*/ 2147483647 h 432"/>
                <a:gd name="T6" fmla="*/ 0 60000 65536"/>
                <a:gd name="T7" fmla="*/ 0 60000 65536"/>
                <a:gd name="T8" fmla="*/ 0 60000 65536"/>
                <a:gd name="T9" fmla="*/ 0 w 816"/>
                <a:gd name="T10" fmla="*/ 0 h 432"/>
                <a:gd name="T11" fmla="*/ 816 w 816"/>
                <a:gd name="T12" fmla="*/ 432 h 4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16" h="432">
                  <a:moveTo>
                    <a:pt x="0" y="0"/>
                  </a:moveTo>
                  <a:cubicBezTo>
                    <a:pt x="100" y="84"/>
                    <a:pt x="200" y="168"/>
                    <a:pt x="336" y="240"/>
                  </a:cubicBezTo>
                  <a:cubicBezTo>
                    <a:pt x="472" y="312"/>
                    <a:pt x="644" y="372"/>
                    <a:pt x="816" y="432"/>
                  </a:cubicBezTo>
                </a:path>
              </a:pathLst>
            </a:custGeom>
            <a:noFill/>
            <a:ln w="2857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sz="4400" smtClean="0">
                <a:solidFill>
                  <a:srgbClr val="000000"/>
                </a:solidFill>
                <a:latin typeface="Helvetica" pitchFamily="34" charset="0"/>
              </a:endParaRPr>
            </a:p>
          </p:txBody>
        </p:sp>
      </p:grpSp>
      <p:grpSp>
        <p:nvGrpSpPr>
          <p:cNvPr id="5" name="Gruppieren 91"/>
          <p:cNvGrpSpPr>
            <a:grpSpLocks/>
          </p:cNvGrpSpPr>
          <p:nvPr/>
        </p:nvGrpSpPr>
        <p:grpSpPr bwMode="auto">
          <a:xfrm>
            <a:off x="5220072" y="1422623"/>
            <a:ext cx="838200" cy="2590800"/>
            <a:chOff x="5638800" y="1905000"/>
            <a:chExt cx="838200" cy="2590800"/>
          </a:xfrm>
        </p:grpSpPr>
        <p:sp>
          <p:nvSpPr>
            <p:cNvPr id="43" name="Line 27"/>
            <p:cNvSpPr>
              <a:spLocks noChangeShapeType="1"/>
            </p:cNvSpPr>
            <p:nvPr/>
          </p:nvSpPr>
          <p:spPr bwMode="auto">
            <a:xfrm>
              <a:off x="5791200" y="3124200"/>
              <a:ext cx="457200" cy="685800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sz="4400" smtClean="0">
                <a:solidFill>
                  <a:srgbClr val="000000"/>
                </a:solidFill>
                <a:latin typeface="Helvetica" pitchFamily="34" charset="0"/>
              </a:endParaRPr>
            </a:p>
          </p:txBody>
        </p:sp>
        <p:sp>
          <p:nvSpPr>
            <p:cNvPr id="44" name="Line 29"/>
            <p:cNvSpPr>
              <a:spLocks noChangeShapeType="1"/>
            </p:cNvSpPr>
            <p:nvPr/>
          </p:nvSpPr>
          <p:spPr bwMode="auto">
            <a:xfrm flipV="1">
              <a:off x="5638800" y="4495800"/>
              <a:ext cx="838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sz="4400" smtClean="0">
                <a:solidFill>
                  <a:srgbClr val="000000"/>
                </a:solidFill>
                <a:latin typeface="Helvetica" pitchFamily="34" charset="0"/>
              </a:endParaRPr>
            </a:p>
          </p:txBody>
        </p:sp>
        <p:sp>
          <p:nvSpPr>
            <p:cNvPr id="45" name="Line 30"/>
            <p:cNvSpPr>
              <a:spLocks noChangeShapeType="1"/>
            </p:cNvSpPr>
            <p:nvPr/>
          </p:nvSpPr>
          <p:spPr bwMode="auto">
            <a:xfrm>
              <a:off x="6248400" y="3810000"/>
              <a:ext cx="0" cy="457200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sz="4400" smtClean="0">
                <a:solidFill>
                  <a:srgbClr val="000000"/>
                </a:solidFill>
                <a:latin typeface="Helvetica" pitchFamily="34" charset="0"/>
              </a:endParaRPr>
            </a:p>
          </p:txBody>
        </p:sp>
        <p:sp>
          <p:nvSpPr>
            <p:cNvPr id="46" name="Line 31"/>
            <p:cNvSpPr>
              <a:spLocks noChangeShapeType="1"/>
            </p:cNvSpPr>
            <p:nvPr/>
          </p:nvSpPr>
          <p:spPr bwMode="auto">
            <a:xfrm>
              <a:off x="5791200" y="1905000"/>
              <a:ext cx="0" cy="1219200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sz="4400" smtClean="0">
                <a:solidFill>
                  <a:srgbClr val="000000"/>
                </a:solidFill>
                <a:latin typeface="Helvetica" pitchFamily="34" charset="0"/>
              </a:endParaRPr>
            </a:p>
          </p:txBody>
        </p:sp>
      </p:grpSp>
      <p:grpSp>
        <p:nvGrpSpPr>
          <p:cNvPr id="6" name="Gruppieren 102"/>
          <p:cNvGrpSpPr>
            <a:grpSpLocks/>
          </p:cNvGrpSpPr>
          <p:nvPr/>
        </p:nvGrpSpPr>
        <p:grpSpPr bwMode="auto">
          <a:xfrm>
            <a:off x="6540127" y="1422623"/>
            <a:ext cx="838200" cy="2590800"/>
            <a:chOff x="6858000" y="1905000"/>
            <a:chExt cx="838200" cy="2590800"/>
          </a:xfrm>
        </p:grpSpPr>
        <p:sp>
          <p:nvSpPr>
            <p:cNvPr id="53" name="Line 33"/>
            <p:cNvSpPr>
              <a:spLocks noChangeShapeType="1"/>
            </p:cNvSpPr>
            <p:nvPr/>
          </p:nvSpPr>
          <p:spPr bwMode="auto">
            <a:xfrm>
              <a:off x="7467600" y="3124200"/>
              <a:ext cx="0" cy="685800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sz="4400" smtClean="0">
                <a:solidFill>
                  <a:srgbClr val="000000"/>
                </a:solidFill>
                <a:latin typeface="Helvetica" pitchFamily="34" charset="0"/>
              </a:endParaRPr>
            </a:p>
          </p:txBody>
        </p:sp>
        <p:sp>
          <p:nvSpPr>
            <p:cNvPr id="54" name="Line 34"/>
            <p:cNvSpPr>
              <a:spLocks noChangeShapeType="1"/>
            </p:cNvSpPr>
            <p:nvPr/>
          </p:nvSpPr>
          <p:spPr bwMode="auto">
            <a:xfrm flipV="1">
              <a:off x="6858000" y="4495800"/>
              <a:ext cx="838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sz="4400" smtClean="0">
                <a:solidFill>
                  <a:srgbClr val="000000"/>
                </a:solidFill>
                <a:latin typeface="Helvetica" pitchFamily="34" charset="0"/>
              </a:endParaRPr>
            </a:p>
          </p:txBody>
        </p:sp>
        <p:sp>
          <p:nvSpPr>
            <p:cNvPr id="55" name="Line 35"/>
            <p:cNvSpPr>
              <a:spLocks noChangeShapeType="1"/>
            </p:cNvSpPr>
            <p:nvPr/>
          </p:nvSpPr>
          <p:spPr bwMode="auto">
            <a:xfrm>
              <a:off x="7010400" y="3810000"/>
              <a:ext cx="0" cy="457200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sz="4400" smtClean="0">
                <a:solidFill>
                  <a:srgbClr val="000000"/>
                </a:solidFill>
                <a:latin typeface="Helvetica" pitchFamily="34" charset="0"/>
              </a:endParaRPr>
            </a:p>
          </p:txBody>
        </p:sp>
        <p:sp>
          <p:nvSpPr>
            <p:cNvPr id="56" name="Line 36"/>
            <p:cNvSpPr>
              <a:spLocks noChangeShapeType="1"/>
            </p:cNvSpPr>
            <p:nvPr/>
          </p:nvSpPr>
          <p:spPr bwMode="auto">
            <a:xfrm>
              <a:off x="7010400" y="1905000"/>
              <a:ext cx="0" cy="1219200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sz="4400" smtClean="0">
                <a:solidFill>
                  <a:srgbClr val="000000"/>
                </a:solidFill>
                <a:latin typeface="Helvetica" pitchFamily="34" charset="0"/>
              </a:endParaRPr>
            </a:p>
          </p:txBody>
        </p:sp>
        <p:sp>
          <p:nvSpPr>
            <p:cNvPr id="57" name="Line 37"/>
            <p:cNvSpPr>
              <a:spLocks noChangeShapeType="1"/>
            </p:cNvSpPr>
            <p:nvPr/>
          </p:nvSpPr>
          <p:spPr bwMode="auto">
            <a:xfrm flipH="1" flipV="1">
              <a:off x="7010400" y="3124200"/>
              <a:ext cx="457200" cy="0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sz="4400" smtClean="0">
                <a:solidFill>
                  <a:srgbClr val="000000"/>
                </a:solidFill>
                <a:latin typeface="Helvetica" pitchFamily="34" charset="0"/>
              </a:endParaRPr>
            </a:p>
          </p:txBody>
        </p:sp>
        <p:sp>
          <p:nvSpPr>
            <p:cNvPr id="58" name="Line 38"/>
            <p:cNvSpPr>
              <a:spLocks noChangeShapeType="1"/>
            </p:cNvSpPr>
            <p:nvPr/>
          </p:nvSpPr>
          <p:spPr bwMode="auto">
            <a:xfrm flipH="1" flipV="1">
              <a:off x="7010400" y="3810000"/>
              <a:ext cx="457200" cy="0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sz="4400" smtClean="0">
                <a:solidFill>
                  <a:srgbClr val="000000"/>
                </a:solidFill>
                <a:latin typeface="Helvetica" pitchFamily="34" charset="0"/>
              </a:endParaRPr>
            </a:p>
          </p:txBody>
        </p:sp>
      </p:grpSp>
      <p:graphicFrame>
        <p:nvGraphicFramePr>
          <p:cNvPr id="1396742" name="Object 6"/>
          <p:cNvGraphicFramePr>
            <a:graphicFrameLocks noChangeAspect="1"/>
          </p:cNvGraphicFramePr>
          <p:nvPr/>
        </p:nvGraphicFramePr>
        <p:xfrm>
          <a:off x="4355976" y="1484784"/>
          <a:ext cx="488950" cy="814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6288" name="Formel" r:id="rId8" imgW="266400" imgH="444240" progId="Equation.3">
                  <p:embed/>
                </p:oleObj>
              </mc:Choice>
              <mc:Fallback>
                <p:oleObj name="Formel" r:id="rId8" imgW="26640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5976" y="1484784"/>
                        <a:ext cx="488950" cy="814387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96743" name="Object 7"/>
          <p:cNvGraphicFramePr>
            <a:graphicFrameLocks noChangeAspect="1"/>
          </p:cNvGraphicFramePr>
          <p:nvPr/>
        </p:nvGraphicFramePr>
        <p:xfrm>
          <a:off x="5491408" y="1432872"/>
          <a:ext cx="892610" cy="8491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6289" name="Formel" r:id="rId10" imgW="533160" imgH="507960" progId="Equation.3">
                  <p:embed/>
                </p:oleObj>
              </mc:Choice>
              <mc:Fallback>
                <p:oleObj name="Formel" r:id="rId10" imgW="53316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1408" y="1432872"/>
                        <a:ext cx="892610" cy="849139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96744" name="Object 8"/>
          <p:cNvGraphicFramePr>
            <a:graphicFrameLocks noChangeAspect="1"/>
          </p:cNvGraphicFramePr>
          <p:nvPr/>
        </p:nvGraphicFramePr>
        <p:xfrm>
          <a:off x="6830281" y="1330657"/>
          <a:ext cx="1512168" cy="1090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6290" name="Formel" r:id="rId12" imgW="1054080" imgH="761760" progId="Equation.3">
                  <p:embed/>
                </p:oleObj>
              </mc:Choice>
              <mc:Fallback>
                <p:oleObj name="Formel" r:id="rId12" imgW="1054080" imgH="761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0281" y="1330657"/>
                        <a:ext cx="1512168" cy="1090231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90" name="Rechteck 89"/>
          <p:cNvSpPr/>
          <p:nvPr/>
        </p:nvSpPr>
        <p:spPr>
          <a:xfrm>
            <a:off x="4094802" y="5972625"/>
            <a:ext cx="4176464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tabLst>
                <a:tab pos="176213" algn="l"/>
              </a:tabLst>
            </a:pPr>
            <a:r>
              <a:rPr lang="de-DE" sz="2000" b="1" dirty="0" err="1" smtClean="0">
                <a:latin typeface="+mn-lt"/>
                <a:cs typeface="Arial" pitchFamily="34" charset="0"/>
              </a:rPr>
              <a:t>Very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demanding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with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respect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to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laser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transmitter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spectrum</a:t>
            </a:r>
            <a:r>
              <a:rPr lang="de-DE" sz="2000" b="1" dirty="0" smtClean="0">
                <a:latin typeface="+mn-lt"/>
                <a:cs typeface="Arial" pitchFamily="34" charset="0"/>
              </a:rPr>
              <a:t>.</a:t>
            </a:r>
          </a:p>
        </p:txBody>
      </p:sp>
      <p:pic>
        <p:nvPicPr>
          <p:cNvPr id="92" name="Grafik 91" descr="abs_10km.BMP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03514" y="4221088"/>
            <a:ext cx="3720414" cy="2232248"/>
          </a:xfrm>
          <a:prstGeom prst="rect">
            <a:avLst/>
          </a:prstGeom>
        </p:spPr>
      </p:pic>
      <p:sp>
        <p:nvSpPr>
          <p:cNvPr id="93" name="Rechteck 92"/>
          <p:cNvSpPr/>
          <p:nvPr/>
        </p:nvSpPr>
        <p:spPr>
          <a:xfrm>
            <a:off x="2267744" y="4542219"/>
            <a:ext cx="14401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 smtClean="0">
                <a:latin typeface="+mn-lt"/>
                <a:cs typeface="Arial" pitchFamily="34" charset="0"/>
              </a:rPr>
              <a:t>10 km, US </a:t>
            </a:r>
            <a:r>
              <a:rPr lang="de-DE" sz="1600" b="1" dirty="0" err="1" smtClean="0">
                <a:latin typeface="+mn-lt"/>
                <a:cs typeface="Arial" pitchFamily="34" charset="0"/>
              </a:rPr>
              <a:t>standard</a:t>
            </a:r>
            <a:r>
              <a:rPr lang="de-DE" sz="1600" b="1" dirty="0" smtClean="0">
                <a:latin typeface="+mn-lt"/>
                <a:cs typeface="Arial" pitchFamily="34" charset="0"/>
              </a:rPr>
              <a:t> </a:t>
            </a:r>
            <a:r>
              <a:rPr lang="de-DE" sz="1600" b="1" dirty="0" err="1" smtClean="0">
                <a:latin typeface="+mn-lt"/>
                <a:cs typeface="Arial" pitchFamily="34" charset="0"/>
              </a:rPr>
              <a:t>atm</a:t>
            </a:r>
            <a:r>
              <a:rPr lang="de-DE" sz="1600" b="1" dirty="0" smtClean="0">
                <a:latin typeface="+mn-lt"/>
                <a:cs typeface="Arial" pitchFamily="34" charset="0"/>
              </a:rPr>
              <a:t>.</a:t>
            </a:r>
          </a:p>
        </p:txBody>
      </p:sp>
      <p:sp>
        <p:nvSpPr>
          <p:cNvPr id="94" name="Rechteck 93"/>
          <p:cNvSpPr/>
          <p:nvPr/>
        </p:nvSpPr>
        <p:spPr>
          <a:xfrm>
            <a:off x="1638724" y="5373216"/>
            <a:ext cx="8640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400" b="1" dirty="0" smtClean="0">
                <a:latin typeface="+mn-lt"/>
                <a:cs typeface="Arial" pitchFamily="34" charset="0"/>
              </a:rPr>
              <a:t>1.8 GHz</a:t>
            </a:r>
          </a:p>
          <a:p>
            <a:pPr algn="ctr"/>
            <a:r>
              <a:rPr lang="de-DE" sz="1400" b="1" dirty="0" smtClean="0">
                <a:latin typeface="+mn-lt"/>
                <a:cs typeface="Arial" pitchFamily="34" charset="0"/>
              </a:rPr>
              <a:t>FWHM</a:t>
            </a:r>
          </a:p>
        </p:txBody>
      </p:sp>
      <p:cxnSp>
        <p:nvCxnSpPr>
          <p:cNvPr id="96" name="Gerade Verbindung mit Pfeil 95"/>
          <p:cNvCxnSpPr/>
          <p:nvPr/>
        </p:nvCxnSpPr>
        <p:spPr>
          <a:xfrm>
            <a:off x="1797029" y="5373216"/>
            <a:ext cx="504056" cy="1588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hteck 47"/>
          <p:cNvSpPr/>
          <p:nvPr/>
        </p:nvSpPr>
        <p:spPr>
          <a:xfrm>
            <a:off x="6970032" y="4190944"/>
            <a:ext cx="19442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76213" algn="l"/>
              </a:tabLst>
            </a:pPr>
            <a:r>
              <a:rPr lang="de-DE" sz="2000" b="1" dirty="0" err="1" smtClean="0">
                <a:latin typeface="+mn-lt"/>
                <a:cs typeface="Arial" pitchFamily="34" charset="0"/>
              </a:rPr>
              <a:t>No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calibration</a:t>
            </a:r>
            <a:r>
              <a:rPr lang="de-DE" sz="2000" b="1" dirty="0" smtClean="0">
                <a:latin typeface="+mn-lt"/>
                <a:cs typeface="Arial" pitchFamily="34" charset="0"/>
              </a:rPr>
              <a:t> </a:t>
            </a:r>
            <a:r>
              <a:rPr lang="de-DE" sz="2000" b="1" dirty="0" err="1" smtClean="0">
                <a:latin typeface="+mn-lt"/>
                <a:cs typeface="Arial" pitchFamily="34" charset="0"/>
              </a:rPr>
              <a:t>required</a:t>
            </a:r>
            <a:r>
              <a:rPr lang="de-DE" sz="2000" b="1" dirty="0" smtClean="0">
                <a:latin typeface="+mn-lt"/>
                <a:cs typeface="Arial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29984811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6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6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6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0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0" grpId="0" animBg="1"/>
      <p:bldP spid="93" grpId="0"/>
      <p:bldP spid="94" grpId="0"/>
      <p:bldP spid="48" grpId="0"/>
    </p:bldLst>
  </p:timing>
</p:sld>
</file>

<file path=ppt/theme/theme1.xml><?xml version="1.0" encoding="utf-8"?>
<a:theme xmlns:a="http://schemas.openxmlformats.org/drawingml/2006/main" name="1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6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7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8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9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0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1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2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3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4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5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6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17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18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19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20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21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3578</Words>
  <Application>Microsoft Office PowerPoint</Application>
  <PresentationFormat>Bildschirmpräsentation (4:3)</PresentationFormat>
  <Paragraphs>654</Paragraphs>
  <Slides>34</Slides>
  <Notes>34</Notes>
  <HiddenSlides>0</HiddenSlides>
  <MMClips>0</MMClips>
  <ScaleCrop>false</ScaleCrop>
  <HeadingPairs>
    <vt:vector size="6" baseType="variant">
      <vt:variant>
        <vt:lpstr>Design</vt:lpstr>
      </vt:variant>
      <vt:variant>
        <vt:i4>25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34</vt:i4>
      </vt:variant>
    </vt:vector>
  </HeadingPairs>
  <TitlesOfParts>
    <vt:vector size="61" baseType="lpstr">
      <vt:lpstr>1_Larissa-Design</vt:lpstr>
      <vt:lpstr>2_Larissa-Design</vt:lpstr>
      <vt:lpstr>4_Larissa-Design</vt:lpstr>
      <vt:lpstr>1_Benutzerdefiniertes Design</vt:lpstr>
      <vt:lpstr>2_Benutzerdefiniertes Design</vt:lpstr>
      <vt:lpstr>Benutzerdefiniertes Design</vt:lpstr>
      <vt:lpstr>3_Larissa-Design</vt:lpstr>
      <vt:lpstr>5_Larissa-Design</vt:lpstr>
      <vt:lpstr>3_Benutzerdefiniertes Design</vt:lpstr>
      <vt:lpstr>6_Larissa-Design</vt:lpstr>
      <vt:lpstr>7_Larissa-Design</vt:lpstr>
      <vt:lpstr>8_Larissa-Design</vt:lpstr>
      <vt:lpstr>9_Larissa-Design</vt:lpstr>
      <vt:lpstr>10_Larissa-Design</vt:lpstr>
      <vt:lpstr>11_Larissa-Design</vt:lpstr>
      <vt:lpstr>12_Larissa-Design</vt:lpstr>
      <vt:lpstr>13_Larissa-Design</vt:lpstr>
      <vt:lpstr>14_Larissa-Design</vt:lpstr>
      <vt:lpstr>15_Larissa-Design</vt:lpstr>
      <vt:lpstr>16_Larissa-Design</vt:lpstr>
      <vt:lpstr>17_Larissa-Design</vt:lpstr>
      <vt:lpstr>18_Larissa-Design</vt:lpstr>
      <vt:lpstr>19_Larissa-Design</vt:lpstr>
      <vt:lpstr>20_Larissa-Design</vt:lpstr>
      <vt:lpstr>21_Larissa-Design</vt:lpstr>
      <vt:lpstr>Formel</vt:lpstr>
      <vt:lpstr>Microsoft Formel-Editor 3.0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Rapid Update Cycle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wulfmeyer</dc:creator>
  <cp:lastModifiedBy>Loewenritter</cp:lastModifiedBy>
  <cp:revision>1917</cp:revision>
  <cp:lastPrinted>2015-10-30T14:33:14Z</cp:lastPrinted>
  <dcterms:created xsi:type="dcterms:W3CDTF">2008-01-06T10:47:46Z</dcterms:created>
  <dcterms:modified xsi:type="dcterms:W3CDTF">2016-05-11T06:01:06Z</dcterms:modified>
</cp:coreProperties>
</file>