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2"/>
  </p:notesMasterIdLst>
  <p:sldIdLst>
    <p:sldId id="256" r:id="rId2"/>
    <p:sldId id="348" r:id="rId3"/>
    <p:sldId id="331" r:id="rId4"/>
    <p:sldId id="263" r:id="rId5"/>
    <p:sldId id="357" r:id="rId6"/>
    <p:sldId id="356" r:id="rId7"/>
    <p:sldId id="267" r:id="rId8"/>
    <p:sldId id="268" r:id="rId9"/>
    <p:sldId id="274" r:id="rId10"/>
    <p:sldId id="275" r:id="rId11"/>
    <p:sldId id="276" r:id="rId12"/>
    <p:sldId id="269" r:id="rId13"/>
    <p:sldId id="296" r:id="rId14"/>
    <p:sldId id="297" r:id="rId15"/>
    <p:sldId id="298" r:id="rId16"/>
    <p:sldId id="310" r:id="rId17"/>
    <p:sldId id="311" r:id="rId18"/>
    <p:sldId id="270" r:id="rId19"/>
    <p:sldId id="271" r:id="rId20"/>
    <p:sldId id="272" r:id="rId21"/>
    <p:sldId id="332" r:id="rId22"/>
    <p:sldId id="333" r:id="rId23"/>
    <p:sldId id="334" r:id="rId24"/>
    <p:sldId id="277" r:id="rId25"/>
    <p:sldId id="278" r:id="rId26"/>
    <p:sldId id="279" r:id="rId27"/>
    <p:sldId id="280" r:id="rId28"/>
    <p:sldId id="312" r:id="rId29"/>
    <p:sldId id="313" r:id="rId30"/>
    <p:sldId id="314" r:id="rId31"/>
    <p:sldId id="315" r:id="rId32"/>
    <p:sldId id="316" r:id="rId33"/>
    <p:sldId id="317" r:id="rId34"/>
    <p:sldId id="318" r:id="rId35"/>
    <p:sldId id="319" r:id="rId36"/>
    <p:sldId id="320" r:id="rId37"/>
    <p:sldId id="321" r:id="rId38"/>
    <p:sldId id="322" r:id="rId39"/>
    <p:sldId id="281" r:id="rId40"/>
    <p:sldId id="282" r:id="rId41"/>
    <p:sldId id="283" r:id="rId42"/>
    <p:sldId id="284" r:id="rId43"/>
    <p:sldId id="285" r:id="rId44"/>
    <p:sldId id="286" r:id="rId45"/>
    <p:sldId id="287" r:id="rId46"/>
    <p:sldId id="288" r:id="rId47"/>
    <p:sldId id="302" r:id="rId48"/>
    <p:sldId id="358" r:id="rId49"/>
    <p:sldId id="303" r:id="rId50"/>
    <p:sldId id="289" r:id="rId51"/>
    <p:sldId id="290" r:id="rId52"/>
    <p:sldId id="291" r:id="rId53"/>
    <p:sldId id="292" r:id="rId54"/>
    <p:sldId id="293" r:id="rId55"/>
    <p:sldId id="294" r:id="rId56"/>
    <p:sldId id="295" r:id="rId57"/>
    <p:sldId id="335" r:id="rId58"/>
    <p:sldId id="336" r:id="rId59"/>
    <p:sldId id="337" r:id="rId60"/>
    <p:sldId id="338" r:id="rId61"/>
    <p:sldId id="339" r:id="rId62"/>
    <p:sldId id="341" r:id="rId63"/>
    <p:sldId id="342" r:id="rId64"/>
    <p:sldId id="343" r:id="rId65"/>
    <p:sldId id="344" r:id="rId66"/>
    <p:sldId id="345" r:id="rId67"/>
    <p:sldId id="346" r:id="rId68"/>
    <p:sldId id="347" r:id="rId69"/>
    <p:sldId id="309" r:id="rId70"/>
    <p:sldId id="304" r:id="rId71"/>
    <p:sldId id="305" r:id="rId72"/>
    <p:sldId id="306" r:id="rId73"/>
    <p:sldId id="307" r:id="rId74"/>
    <p:sldId id="308" r:id="rId75"/>
    <p:sldId id="349" r:id="rId76"/>
    <p:sldId id="350" r:id="rId77"/>
    <p:sldId id="323" r:id="rId78"/>
    <p:sldId id="324" r:id="rId79"/>
    <p:sldId id="325" r:id="rId80"/>
    <p:sldId id="326" r:id="rId81"/>
    <p:sldId id="327" r:id="rId82"/>
    <p:sldId id="328" r:id="rId83"/>
    <p:sldId id="329" r:id="rId84"/>
    <p:sldId id="330" r:id="rId85"/>
    <p:sldId id="353" r:id="rId86"/>
    <p:sldId id="351" r:id="rId87"/>
    <p:sldId id="352" r:id="rId88"/>
    <p:sldId id="354" r:id="rId89"/>
    <p:sldId id="355" r:id="rId90"/>
    <p:sldId id="258"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A51FC9-AFCF-49EB-A244-BC807F184F05}" type="datetimeFigureOut">
              <a:rPr lang="en-US" smtClean="0"/>
              <a:pPr/>
              <a:t>10/16/2016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321C3-9685-46B5-915C-1C4C4FEE7A3D}" type="slidenum">
              <a:rPr lang="en-US" smtClean="0"/>
              <a:pPr/>
              <a:t>‹N›</a:t>
            </a:fld>
            <a:endParaRPr lang="en-US"/>
          </a:p>
        </p:txBody>
      </p:sp>
    </p:spTree>
    <p:extLst>
      <p:ext uri="{BB962C8B-B14F-4D97-AF65-F5344CB8AC3E}">
        <p14:creationId xmlns:p14="http://schemas.microsoft.com/office/powerpoint/2010/main" xmlns="" val="594139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semanticweb.org/ontologies/hydrology"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www.w3.org/1999/02/22-rdf-syntax-n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wmo.int/pages/prog/www/wigos/documents/Cg-17/Cg-17-d04-2-2(3)-add1-MANUAL-ON-WIGOS-approved_en.docx"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B0FE348-F6E3-0D4A-9E6C-6330799BBDC4}"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29</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30</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31</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32</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33</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34</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35</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36</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37</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38</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B0FE348-F6E3-0D4A-9E6C-6330799BBDC4}"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http://wateroffice.ec.gc.ca/index_e.html</a:t>
            </a:r>
            <a:endParaRPr lang="en-US" dirty="0"/>
          </a:p>
        </p:txBody>
      </p:sp>
      <p:sp>
        <p:nvSpPr>
          <p:cNvPr id="4" name="Slide Number Placeholder 3"/>
          <p:cNvSpPr>
            <a:spLocks noGrp="1"/>
          </p:cNvSpPr>
          <p:nvPr>
            <p:ph type="sldNum" sz="quarter" idx="10"/>
          </p:nvPr>
        </p:nvSpPr>
        <p:spPr/>
        <p:txBody>
          <a:bodyPr/>
          <a:lstStyle/>
          <a:p>
            <a:fld id="{C557CB4F-95A1-D04C-BDAD-A36BCB04A36A}"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 xmlns:p14="http://schemas.microsoft.com/office/powerpoint/2010/main" val="4236358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7CB4F-95A1-D04C-BDAD-A36BCB04A36A}"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 xmlns:p14="http://schemas.microsoft.com/office/powerpoint/2010/main" val="423635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7CB4F-95A1-D04C-BDAD-A36BCB04A36A}"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 xmlns:p14="http://schemas.microsoft.com/office/powerpoint/2010/main" val="4236358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7CB4F-95A1-D04C-BDAD-A36BCB04A36A}"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 xmlns:p14="http://schemas.microsoft.com/office/powerpoint/2010/main" val="4236358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E9A220-0DFC-4683-8829-77C89720CA4A}" type="slidenum">
              <a:rPr lang="en-US" smtClean="0"/>
              <a:pPr>
                <a:defRPr/>
              </a:pPr>
              <a:t>48</a:t>
            </a:fld>
            <a:endParaRPr lang="en-US" dirty="0"/>
          </a:p>
        </p:txBody>
      </p:sp>
    </p:spTree>
    <p:extLst>
      <p:ext uri="{BB962C8B-B14F-4D97-AF65-F5344CB8AC3E}">
        <p14:creationId xmlns:p14="http://schemas.microsoft.com/office/powerpoint/2010/main" xmlns="" val="3960236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4051F01-34EE-4C5C-955A-7F8BEA0B1820}" type="slidenum">
              <a:rPr lang="en-GB" smtClean="0">
                <a:solidFill>
                  <a:srgbClr val="000000"/>
                </a:solidFill>
              </a:rPr>
              <a:pPr>
                <a:defRPr/>
              </a:pPr>
              <a:t>49</a:t>
            </a:fld>
            <a:endParaRPr lang="en-GB">
              <a:solidFill>
                <a:srgbClr val="000000"/>
              </a:solidFill>
            </a:endParaRPr>
          </a:p>
        </p:txBody>
      </p:sp>
    </p:spTree>
    <p:extLst>
      <p:ext uri="{BB962C8B-B14F-4D97-AF65-F5344CB8AC3E}">
        <p14:creationId xmlns="" xmlns:p14="http://schemas.microsoft.com/office/powerpoint/2010/main" val="1257959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hiscentral.ddns.net</a:t>
            </a:r>
            <a:r>
              <a:rPr lang="it-IT" dirty="0" smtClean="0"/>
              <a:t>:8088/</a:t>
            </a:r>
            <a:r>
              <a:rPr lang="it-IT" dirty="0" err="1" smtClean="0"/>
              <a:t>ontology</a:t>
            </a:r>
            <a:r>
              <a:rPr lang="it-IT" dirty="0" smtClean="0"/>
              <a:t>/</a:t>
            </a:r>
            <a:endParaRPr lang="it-IT" dirty="0"/>
          </a:p>
        </p:txBody>
      </p:sp>
      <p:sp>
        <p:nvSpPr>
          <p:cNvPr id="4" name="Segnaposto numero diapositiva 3"/>
          <p:cNvSpPr>
            <a:spLocks noGrp="1"/>
          </p:cNvSpPr>
          <p:nvPr>
            <p:ph type="sldNum" sz="quarter" idx="10"/>
          </p:nvPr>
        </p:nvSpPr>
        <p:spPr/>
        <p:txBody>
          <a:bodyPr/>
          <a:lstStyle/>
          <a:p>
            <a:fld id="{9B0FE348-F6E3-0D4A-9E6C-6330799BBDC4}" type="slidenum">
              <a:rPr lang="en-US" smtClean="0"/>
              <a:pPr/>
              <a:t>52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b="0" i="0" kern="1200" dirty="0" smtClean="0">
                <a:solidFill>
                  <a:schemeClr val="tx1"/>
                </a:solidFill>
                <a:latin typeface="Times" charset="0"/>
                <a:ea typeface="+mn-ea"/>
                <a:cs typeface="+mn-cs"/>
              </a:rPr>
              <a:t>PREFIX : &lt;</a:t>
            </a:r>
            <a:r>
              <a:rPr lang="it-IT" sz="1200" b="0" i="0" kern="1200" dirty="0" smtClean="0">
                <a:solidFill>
                  <a:schemeClr val="tx1"/>
                </a:solidFill>
                <a:latin typeface="Times" charset="0"/>
                <a:ea typeface="+mn-ea"/>
                <a:cs typeface="+mn-cs"/>
                <a:hlinkClick r:id="rId3"/>
              </a:rPr>
              <a:t>http://www.semanticweb.org/</a:t>
            </a:r>
            <a:r>
              <a:rPr lang="it-IT" sz="1200" b="0" i="0" kern="1200" dirty="0" err="1" smtClean="0">
                <a:solidFill>
                  <a:schemeClr val="tx1"/>
                </a:solidFill>
                <a:latin typeface="Times" charset="0"/>
                <a:ea typeface="+mn-ea"/>
                <a:cs typeface="+mn-cs"/>
                <a:hlinkClick r:id="rId3"/>
              </a:rPr>
              <a:t>ontologies</a:t>
            </a:r>
            <a:r>
              <a:rPr lang="it-IT" sz="1200" b="0" i="0" kern="1200" dirty="0" smtClean="0">
                <a:solidFill>
                  <a:schemeClr val="tx1"/>
                </a:solidFill>
                <a:latin typeface="Times" charset="0"/>
                <a:ea typeface="+mn-ea"/>
                <a:cs typeface="+mn-cs"/>
                <a:hlinkClick r:id="rId3"/>
              </a:rPr>
              <a:t>/</a:t>
            </a:r>
            <a:r>
              <a:rPr lang="it-IT" sz="1200" b="0" i="0" kern="1200" dirty="0" err="1" smtClean="0">
                <a:solidFill>
                  <a:schemeClr val="tx1"/>
                </a:solidFill>
                <a:latin typeface="Times" charset="0"/>
                <a:ea typeface="+mn-ea"/>
                <a:cs typeface="+mn-cs"/>
                <a:hlinkClick r:id="rId3"/>
              </a:rPr>
              <a:t>hydrology#</a:t>
            </a:r>
            <a:r>
              <a:rPr lang="it-IT" sz="1200" b="0" i="0" kern="1200" dirty="0" smtClean="0">
                <a:solidFill>
                  <a:schemeClr val="tx1"/>
                </a:solidFill>
                <a:latin typeface="Times" charset="0"/>
                <a:ea typeface="+mn-ea"/>
                <a:cs typeface="+mn-cs"/>
              </a:rPr>
              <a:t>&gt; </a:t>
            </a:r>
            <a:r>
              <a:rPr lang="it-IT" dirty="0" smtClean="0"/>
              <a:t/>
            </a:r>
            <a:br>
              <a:rPr lang="it-IT" dirty="0" smtClean="0"/>
            </a:br>
            <a:r>
              <a:rPr lang="it-IT" sz="1200" b="0" i="0" kern="1200" dirty="0" smtClean="0">
                <a:solidFill>
                  <a:schemeClr val="tx1"/>
                </a:solidFill>
                <a:latin typeface="Times" charset="0"/>
                <a:ea typeface="+mn-ea"/>
                <a:cs typeface="+mn-cs"/>
              </a:rPr>
              <a:t>PREFIX </a:t>
            </a:r>
            <a:r>
              <a:rPr lang="it-IT" sz="1200" b="0" i="0" kern="1200" dirty="0" err="1" smtClean="0">
                <a:solidFill>
                  <a:schemeClr val="tx1"/>
                </a:solidFill>
                <a:latin typeface="Times" charset="0"/>
                <a:ea typeface="+mn-ea"/>
                <a:cs typeface="+mn-cs"/>
              </a:rPr>
              <a:t>rdf</a:t>
            </a:r>
            <a:r>
              <a:rPr lang="it-IT" sz="1200" b="0" i="0" kern="1200" dirty="0" smtClean="0">
                <a:solidFill>
                  <a:schemeClr val="tx1"/>
                </a:solidFill>
                <a:latin typeface="Times" charset="0"/>
                <a:ea typeface="+mn-ea"/>
                <a:cs typeface="+mn-cs"/>
              </a:rPr>
              <a:t>: &lt;</a:t>
            </a:r>
            <a:r>
              <a:rPr lang="it-IT" sz="1200" b="0" i="0" kern="1200" dirty="0" smtClean="0">
                <a:solidFill>
                  <a:schemeClr val="tx1"/>
                </a:solidFill>
                <a:latin typeface="Times" charset="0"/>
                <a:ea typeface="+mn-ea"/>
                <a:cs typeface="+mn-cs"/>
                <a:hlinkClick r:id="rId4"/>
              </a:rPr>
              <a:t>http://www.w3.org/1999/02/22-rdf-syntax-ns#</a:t>
            </a:r>
            <a:r>
              <a:rPr lang="it-IT" sz="1200" b="0" i="0" kern="1200" dirty="0" smtClean="0">
                <a:solidFill>
                  <a:schemeClr val="tx1"/>
                </a:solidFill>
                <a:latin typeface="Times" charset="0"/>
                <a:ea typeface="+mn-ea"/>
                <a:cs typeface="+mn-cs"/>
              </a:rPr>
              <a:t>&gt; </a:t>
            </a:r>
            <a:r>
              <a:rPr lang="it-IT" dirty="0" smtClean="0"/>
              <a:t/>
            </a:r>
            <a:br>
              <a:rPr lang="it-IT" dirty="0" smtClean="0"/>
            </a:br>
            <a:r>
              <a:rPr lang="it-IT" sz="1200" b="0" i="0" kern="1200" dirty="0" err="1" smtClean="0">
                <a:solidFill>
                  <a:schemeClr val="tx1"/>
                </a:solidFill>
                <a:latin typeface="Times" charset="0"/>
                <a:ea typeface="+mn-ea"/>
                <a:cs typeface="+mn-cs"/>
              </a:rPr>
              <a:t>select</a:t>
            </a:r>
            <a:r>
              <a:rPr lang="it-IT" sz="1200" b="0" i="0" kern="1200" dirty="0" smtClean="0">
                <a:solidFill>
                  <a:schemeClr val="tx1"/>
                </a:solidFill>
                <a:latin typeface="Times" charset="0"/>
                <a:ea typeface="+mn-ea"/>
                <a:cs typeface="+mn-cs"/>
              </a:rPr>
              <a:t> </a:t>
            </a:r>
            <a:r>
              <a:rPr lang="it-IT" sz="1200" b="0" i="0" kern="1200" dirty="0" err="1" smtClean="0">
                <a:solidFill>
                  <a:schemeClr val="tx1"/>
                </a:solidFill>
                <a:latin typeface="Times" charset="0"/>
                <a:ea typeface="+mn-ea"/>
                <a:cs typeface="+mn-cs"/>
              </a:rPr>
              <a:t>distinct</a:t>
            </a:r>
            <a:r>
              <a:rPr lang="it-IT" sz="1200" b="0" i="0" kern="1200" dirty="0" smtClean="0">
                <a:solidFill>
                  <a:schemeClr val="tx1"/>
                </a:solidFill>
                <a:latin typeface="Times" charset="0"/>
                <a:ea typeface="+mn-ea"/>
                <a:cs typeface="+mn-cs"/>
              </a:rPr>
              <a:t> ?</a:t>
            </a:r>
            <a:r>
              <a:rPr lang="it-IT" sz="1200" b="0" i="0" kern="1200" dirty="0" err="1" smtClean="0">
                <a:solidFill>
                  <a:schemeClr val="tx1"/>
                </a:solidFill>
                <a:latin typeface="Times" charset="0"/>
                <a:ea typeface="+mn-ea"/>
                <a:cs typeface="+mn-cs"/>
              </a:rPr>
              <a:t>name</a:t>
            </a:r>
            <a:r>
              <a:rPr lang="it-IT" sz="1200" b="0" i="0" kern="1200" dirty="0" smtClean="0">
                <a:solidFill>
                  <a:schemeClr val="tx1"/>
                </a:solidFill>
                <a:latin typeface="Times" charset="0"/>
                <a:ea typeface="+mn-ea"/>
                <a:cs typeface="+mn-cs"/>
              </a:rPr>
              <a:t> </a:t>
            </a:r>
            <a:r>
              <a:rPr lang="it-IT" dirty="0" smtClean="0"/>
              <a:t/>
            </a:r>
            <a:br>
              <a:rPr lang="it-IT" dirty="0" smtClean="0"/>
            </a:br>
            <a:r>
              <a:rPr lang="it-IT" sz="1200" b="0" i="0" kern="1200" dirty="0" err="1" smtClean="0">
                <a:solidFill>
                  <a:schemeClr val="tx1"/>
                </a:solidFill>
                <a:latin typeface="Times" charset="0"/>
                <a:ea typeface="+mn-ea"/>
                <a:cs typeface="+mn-cs"/>
              </a:rPr>
              <a:t>where</a:t>
            </a:r>
            <a:r>
              <a:rPr lang="it-IT" sz="1200" b="0" i="0" kern="1200" dirty="0" smtClean="0">
                <a:solidFill>
                  <a:schemeClr val="tx1"/>
                </a:solidFill>
                <a:latin typeface="Times" charset="0"/>
                <a:ea typeface="+mn-ea"/>
                <a:cs typeface="+mn-cs"/>
              </a:rPr>
              <a:t> {?x </a:t>
            </a:r>
            <a:r>
              <a:rPr lang="it-IT" sz="1200" b="0" i="0" kern="1200" dirty="0" err="1" smtClean="0">
                <a:solidFill>
                  <a:schemeClr val="tx1"/>
                </a:solidFill>
                <a:latin typeface="Times" charset="0"/>
                <a:ea typeface="+mn-ea"/>
                <a:cs typeface="+mn-cs"/>
              </a:rPr>
              <a:t>rdf</a:t>
            </a:r>
            <a:r>
              <a:rPr lang="it-IT" sz="1200" b="0" i="0" kern="1200" dirty="0" smtClean="0">
                <a:solidFill>
                  <a:schemeClr val="tx1"/>
                </a:solidFill>
                <a:latin typeface="Times" charset="0"/>
                <a:ea typeface="+mn-ea"/>
                <a:cs typeface="+mn-cs"/>
              </a:rPr>
              <a:t>:</a:t>
            </a:r>
            <a:r>
              <a:rPr lang="it-IT" sz="1200" b="0" i="0" kern="1200" dirty="0" err="1" smtClean="0">
                <a:solidFill>
                  <a:schemeClr val="tx1"/>
                </a:solidFill>
                <a:latin typeface="Times" charset="0"/>
                <a:ea typeface="+mn-ea"/>
                <a:cs typeface="+mn-cs"/>
              </a:rPr>
              <a:t>type</a:t>
            </a:r>
            <a:r>
              <a:rPr lang="it-IT" sz="1200" b="0" i="0" kern="1200" dirty="0" smtClean="0">
                <a:solidFill>
                  <a:schemeClr val="tx1"/>
                </a:solidFill>
                <a:latin typeface="Times" charset="0"/>
                <a:ea typeface="+mn-ea"/>
                <a:cs typeface="+mn-cs"/>
              </a:rPr>
              <a:t> :</a:t>
            </a:r>
            <a:r>
              <a:rPr lang="it-IT" sz="1200" b="0" i="0" kern="1200" dirty="0" err="1" smtClean="0">
                <a:solidFill>
                  <a:schemeClr val="tx1"/>
                </a:solidFill>
                <a:latin typeface="Times" charset="0"/>
                <a:ea typeface="+mn-ea"/>
                <a:cs typeface="+mn-cs"/>
              </a:rPr>
              <a:t>Variable</a:t>
            </a:r>
            <a:r>
              <a:rPr lang="it-IT" sz="1200" b="0" i="0" kern="1200" dirty="0" smtClean="0">
                <a:solidFill>
                  <a:schemeClr val="tx1"/>
                </a:solidFill>
                <a:latin typeface="Times" charset="0"/>
                <a:ea typeface="+mn-ea"/>
                <a:cs typeface="+mn-cs"/>
              </a:rPr>
              <a:t>. </a:t>
            </a:r>
            <a:r>
              <a:rPr lang="it-IT" dirty="0" smtClean="0"/>
              <a:t/>
            </a:r>
            <a:br>
              <a:rPr lang="it-IT" dirty="0" smtClean="0"/>
            </a:br>
            <a:r>
              <a:rPr lang="it-IT" sz="1200" b="0" i="0" kern="1200" dirty="0" smtClean="0">
                <a:solidFill>
                  <a:schemeClr val="tx1"/>
                </a:solidFill>
                <a:latin typeface="Times" charset="0"/>
                <a:ea typeface="+mn-ea"/>
                <a:cs typeface="+mn-cs"/>
              </a:rPr>
              <a:t>       ?x :</a:t>
            </a:r>
            <a:r>
              <a:rPr lang="it-IT" sz="1200" b="0" i="0" kern="1200" dirty="0" err="1" smtClean="0">
                <a:solidFill>
                  <a:schemeClr val="tx1"/>
                </a:solidFill>
                <a:latin typeface="Times" charset="0"/>
                <a:ea typeface="+mn-ea"/>
                <a:cs typeface="+mn-cs"/>
              </a:rPr>
              <a:t>variablename</a:t>
            </a:r>
            <a:r>
              <a:rPr lang="it-IT" sz="1200" b="0" i="0" kern="1200" dirty="0" smtClean="0">
                <a:solidFill>
                  <a:schemeClr val="tx1"/>
                </a:solidFill>
                <a:latin typeface="Times" charset="0"/>
                <a:ea typeface="+mn-ea"/>
                <a:cs typeface="+mn-cs"/>
              </a:rPr>
              <a:t> ?</a:t>
            </a:r>
            <a:r>
              <a:rPr lang="it-IT" sz="1200" b="0" i="0" kern="1200" dirty="0" err="1" smtClean="0">
                <a:solidFill>
                  <a:schemeClr val="tx1"/>
                </a:solidFill>
                <a:latin typeface="Times" charset="0"/>
                <a:ea typeface="+mn-ea"/>
                <a:cs typeface="+mn-cs"/>
              </a:rPr>
              <a:t>name</a:t>
            </a:r>
            <a:r>
              <a:rPr lang="it-IT" sz="1200" b="0" i="0" kern="1200" dirty="0" smtClean="0">
                <a:solidFill>
                  <a:schemeClr val="tx1"/>
                </a:solidFill>
                <a:latin typeface="Times" charset="0"/>
                <a:ea typeface="+mn-ea"/>
                <a:cs typeface="+mn-cs"/>
              </a:rPr>
              <a:t>. </a:t>
            </a:r>
            <a:r>
              <a:rPr lang="it-IT" dirty="0" smtClean="0"/>
              <a:t/>
            </a:r>
            <a:br>
              <a:rPr lang="it-IT" dirty="0" smtClean="0"/>
            </a:br>
            <a:r>
              <a:rPr lang="it-IT" sz="1200" b="0" i="0" kern="1200" dirty="0" smtClean="0">
                <a:solidFill>
                  <a:schemeClr val="tx1"/>
                </a:solidFill>
                <a:latin typeface="Times" charset="0"/>
                <a:ea typeface="+mn-ea"/>
                <a:cs typeface="+mn-cs"/>
              </a:rPr>
              <a:t>       ?x :</a:t>
            </a:r>
            <a:r>
              <a:rPr lang="it-IT" sz="1200" b="0" i="0" kern="1200" dirty="0" err="1" smtClean="0">
                <a:solidFill>
                  <a:schemeClr val="tx1"/>
                </a:solidFill>
                <a:latin typeface="Times" charset="0"/>
                <a:ea typeface="+mn-ea"/>
                <a:cs typeface="+mn-cs"/>
              </a:rPr>
              <a:t>searchedBy</a:t>
            </a:r>
            <a:r>
              <a:rPr lang="it-IT" sz="1200" b="0" i="0" kern="1200" dirty="0" smtClean="0">
                <a:solidFill>
                  <a:schemeClr val="tx1"/>
                </a:solidFill>
                <a:latin typeface="Times" charset="0"/>
                <a:ea typeface="+mn-ea"/>
                <a:cs typeface="+mn-cs"/>
              </a:rPr>
              <a:t> ?y. </a:t>
            </a:r>
            <a:r>
              <a:rPr lang="it-IT" dirty="0" smtClean="0"/>
              <a:t/>
            </a:r>
            <a:br>
              <a:rPr lang="it-IT" dirty="0" smtClean="0"/>
            </a:br>
            <a:r>
              <a:rPr lang="it-IT" sz="1200" b="0" i="0" kern="1200" dirty="0" smtClean="0">
                <a:solidFill>
                  <a:schemeClr val="tx1"/>
                </a:solidFill>
                <a:latin typeface="Times" charset="0"/>
                <a:ea typeface="+mn-ea"/>
                <a:cs typeface="+mn-cs"/>
              </a:rPr>
              <a:t>       ?y </a:t>
            </a:r>
            <a:r>
              <a:rPr lang="it-IT" sz="1200" b="0" i="0" kern="1200" dirty="0" err="1" smtClean="0">
                <a:solidFill>
                  <a:schemeClr val="tx1"/>
                </a:solidFill>
                <a:latin typeface="Times" charset="0"/>
                <a:ea typeface="+mn-ea"/>
                <a:cs typeface="+mn-cs"/>
              </a:rPr>
              <a:t>rdf</a:t>
            </a:r>
            <a:r>
              <a:rPr lang="it-IT" sz="1200" b="0" i="0" kern="1200" dirty="0" smtClean="0">
                <a:solidFill>
                  <a:schemeClr val="tx1"/>
                </a:solidFill>
                <a:latin typeface="Times" charset="0"/>
                <a:ea typeface="+mn-ea"/>
                <a:cs typeface="+mn-cs"/>
              </a:rPr>
              <a:t>:</a:t>
            </a:r>
            <a:r>
              <a:rPr lang="it-IT" sz="1200" b="0" i="0" kern="1200" dirty="0" err="1" smtClean="0">
                <a:solidFill>
                  <a:schemeClr val="tx1"/>
                </a:solidFill>
                <a:latin typeface="Times" charset="0"/>
                <a:ea typeface="+mn-ea"/>
                <a:cs typeface="+mn-cs"/>
              </a:rPr>
              <a:t>type</a:t>
            </a:r>
            <a:r>
              <a:rPr lang="it-IT" sz="1200" b="0" i="0" kern="1200" dirty="0" smtClean="0">
                <a:solidFill>
                  <a:schemeClr val="tx1"/>
                </a:solidFill>
                <a:latin typeface="Times" charset="0"/>
                <a:ea typeface="+mn-ea"/>
                <a:cs typeface="+mn-cs"/>
              </a:rPr>
              <a:t> :</a:t>
            </a:r>
            <a:r>
              <a:rPr lang="it-IT" sz="1200" b="0" i="0" kern="1200" dirty="0" err="1" smtClean="0">
                <a:solidFill>
                  <a:schemeClr val="tx1"/>
                </a:solidFill>
                <a:latin typeface="Times" charset="0"/>
                <a:ea typeface="+mn-ea"/>
                <a:cs typeface="+mn-cs"/>
              </a:rPr>
              <a:t>Concept</a:t>
            </a:r>
            <a:r>
              <a:rPr lang="it-IT" sz="1200" b="0" i="0" kern="1200" dirty="0" smtClean="0">
                <a:solidFill>
                  <a:schemeClr val="tx1"/>
                </a:solidFill>
                <a:latin typeface="Times" charset="0"/>
                <a:ea typeface="+mn-ea"/>
                <a:cs typeface="+mn-cs"/>
              </a:rPr>
              <a:t>. </a:t>
            </a:r>
            <a:r>
              <a:rPr lang="it-IT" dirty="0" smtClean="0"/>
              <a:t/>
            </a:r>
            <a:br>
              <a:rPr lang="it-IT" dirty="0" smtClean="0"/>
            </a:br>
            <a:r>
              <a:rPr lang="it-IT" sz="1200" b="0" i="0" kern="1200" dirty="0" smtClean="0">
                <a:solidFill>
                  <a:schemeClr val="tx1"/>
                </a:solidFill>
                <a:latin typeface="Times" charset="0"/>
                <a:ea typeface="+mn-ea"/>
                <a:cs typeface="+mn-cs"/>
              </a:rPr>
              <a:t>       ?y :</a:t>
            </a:r>
            <a:r>
              <a:rPr lang="it-IT" sz="1200" b="0" i="0" kern="1200" dirty="0" err="1" smtClean="0">
                <a:solidFill>
                  <a:schemeClr val="tx1"/>
                </a:solidFill>
                <a:latin typeface="Times" charset="0"/>
                <a:ea typeface="+mn-ea"/>
                <a:cs typeface="+mn-cs"/>
              </a:rPr>
              <a:t>conceptname</a:t>
            </a:r>
            <a:r>
              <a:rPr lang="it-IT" sz="1200" b="0" i="0" kern="1200" dirty="0" smtClean="0">
                <a:solidFill>
                  <a:schemeClr val="tx1"/>
                </a:solidFill>
                <a:latin typeface="Times" charset="0"/>
                <a:ea typeface="+mn-ea"/>
                <a:cs typeface="+mn-cs"/>
              </a:rPr>
              <a:t> ?z. </a:t>
            </a:r>
            <a:r>
              <a:rPr lang="it-IT" dirty="0" smtClean="0"/>
              <a:t/>
            </a:r>
            <a:br>
              <a:rPr lang="it-IT" dirty="0" smtClean="0"/>
            </a:br>
            <a:r>
              <a:rPr lang="it-IT" sz="1200" b="0" i="0" kern="1200" dirty="0" smtClean="0">
                <a:solidFill>
                  <a:schemeClr val="tx1"/>
                </a:solidFill>
                <a:latin typeface="Times" charset="0"/>
                <a:ea typeface="+mn-ea"/>
                <a:cs typeface="+mn-cs"/>
              </a:rPr>
              <a:t>       </a:t>
            </a:r>
            <a:r>
              <a:rPr lang="it-IT" sz="1200" b="0" i="0" kern="1200" dirty="0" err="1" smtClean="0">
                <a:solidFill>
                  <a:schemeClr val="tx1"/>
                </a:solidFill>
                <a:latin typeface="Times" charset="0"/>
                <a:ea typeface="+mn-ea"/>
                <a:cs typeface="+mn-cs"/>
              </a:rPr>
              <a:t>filter</a:t>
            </a:r>
            <a:r>
              <a:rPr lang="it-IT" sz="1200" b="0" i="0" kern="1200" dirty="0" smtClean="0">
                <a:solidFill>
                  <a:schemeClr val="tx1"/>
                </a:solidFill>
                <a:latin typeface="Times" charset="0"/>
                <a:ea typeface="+mn-ea"/>
                <a:cs typeface="+mn-cs"/>
              </a:rPr>
              <a:t> </a:t>
            </a:r>
            <a:r>
              <a:rPr lang="it-IT" sz="1200" b="0" i="0" kern="1200" dirty="0" err="1" smtClean="0">
                <a:solidFill>
                  <a:schemeClr val="tx1"/>
                </a:solidFill>
                <a:latin typeface="Times" charset="0"/>
                <a:ea typeface="+mn-ea"/>
                <a:cs typeface="+mn-cs"/>
              </a:rPr>
              <a:t>regex</a:t>
            </a:r>
            <a:r>
              <a:rPr lang="it-IT" sz="1200" b="0" i="0" kern="1200" dirty="0" smtClean="0">
                <a:solidFill>
                  <a:schemeClr val="tx1"/>
                </a:solidFill>
                <a:latin typeface="Times" charset="0"/>
                <a:ea typeface="+mn-ea"/>
                <a:cs typeface="+mn-cs"/>
              </a:rPr>
              <a:t>(?z, "</a:t>
            </a:r>
            <a:r>
              <a:rPr lang="it-IT" sz="1200" b="0" i="0" kern="1200" dirty="0" err="1" smtClean="0">
                <a:solidFill>
                  <a:schemeClr val="tx1"/>
                </a:solidFill>
                <a:latin typeface="Times" charset="0"/>
                <a:ea typeface="+mn-ea"/>
                <a:cs typeface="+mn-cs"/>
              </a:rPr>
              <a:t>level</a:t>
            </a:r>
            <a:r>
              <a:rPr lang="it-IT" sz="1200" b="0" i="0" kern="1200" dirty="0" smtClean="0">
                <a:solidFill>
                  <a:schemeClr val="tx1"/>
                </a:solidFill>
                <a:latin typeface="Times" charset="0"/>
                <a:ea typeface="+mn-ea"/>
                <a:cs typeface="+mn-cs"/>
              </a:rPr>
              <a:t>, </a:t>
            </a:r>
            <a:r>
              <a:rPr lang="it-IT" sz="1200" b="0" i="0" kern="1200" dirty="0" err="1" smtClean="0">
                <a:solidFill>
                  <a:schemeClr val="tx1"/>
                </a:solidFill>
                <a:latin typeface="Times" charset="0"/>
                <a:ea typeface="+mn-ea"/>
                <a:cs typeface="+mn-cs"/>
              </a:rPr>
              <a:t>stream</a:t>
            </a:r>
            <a:r>
              <a:rPr lang="it-IT" sz="1200" b="0" i="0" kern="1200" dirty="0" smtClean="0">
                <a:solidFill>
                  <a:schemeClr val="tx1"/>
                </a:solidFill>
                <a:latin typeface="Times" charset="0"/>
                <a:ea typeface="+mn-ea"/>
                <a:cs typeface="+mn-cs"/>
              </a:rPr>
              <a:t>", "i" )} </a:t>
            </a:r>
            <a:endParaRPr lang="it-IT" dirty="0"/>
          </a:p>
        </p:txBody>
      </p:sp>
      <p:sp>
        <p:nvSpPr>
          <p:cNvPr id="4" name="Segnaposto numero diapositiva 3"/>
          <p:cNvSpPr>
            <a:spLocks noGrp="1"/>
          </p:cNvSpPr>
          <p:nvPr>
            <p:ph type="sldNum" sz="quarter" idx="10"/>
          </p:nvPr>
        </p:nvSpPr>
        <p:spPr/>
        <p:txBody>
          <a:bodyPr/>
          <a:lstStyle/>
          <a:p>
            <a:fld id="{9B0FE348-F6E3-0D4A-9E6C-6330799BBDC4}" type="slidenum">
              <a:rPr lang="en-US" smtClean="0"/>
              <a:pPr/>
              <a:t>55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0000"/>
                </a:solidFill>
              </a:rPr>
              <a:t>http://codes.wmo.int/</a:t>
            </a:r>
          </a:p>
        </p:txBody>
      </p:sp>
      <p:sp>
        <p:nvSpPr>
          <p:cNvPr id="4" name="Segnaposto numero diapositiva 3"/>
          <p:cNvSpPr>
            <a:spLocks noGrp="1"/>
          </p:cNvSpPr>
          <p:nvPr>
            <p:ph type="sldNum" sz="quarter" idx="10"/>
          </p:nvPr>
        </p:nvSpPr>
        <p:spPr/>
        <p:txBody>
          <a:bodyPr/>
          <a:lstStyle/>
          <a:p>
            <a:fld id="{9B0FE348-F6E3-0D4A-9E6C-6330799BBDC4}" type="slidenum">
              <a:rPr lang="en-US" smtClean="0"/>
              <a:pPr/>
              <a:t>56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FE348-F6E3-0D4A-9E6C-6330799BBDC4}" type="slidenum">
              <a:rPr lang="en-US" smtClean="0"/>
              <a:pPr/>
              <a:t>58</a:t>
            </a:fld>
            <a:endParaRPr lang="en-US"/>
          </a:p>
        </p:txBody>
      </p:sp>
    </p:spTree>
    <p:extLst>
      <p:ext uri="{BB962C8B-B14F-4D97-AF65-F5344CB8AC3E}">
        <p14:creationId xmlns="" xmlns:p14="http://schemas.microsoft.com/office/powerpoint/2010/main" val="37519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b="0" i="0" kern="1200" dirty="0" smtClean="0">
                <a:solidFill>
                  <a:schemeClr val="tx1"/>
                </a:solidFill>
                <a:latin typeface="Times" charset="0"/>
                <a:ea typeface="+mn-ea"/>
                <a:cs typeface="+mn-cs"/>
                <a:hlinkClick r:id="rId3"/>
              </a:rPr>
              <a:t>http://www.wmo.int/</a:t>
            </a:r>
            <a:r>
              <a:rPr lang="it-IT" sz="1200" b="0" i="0" kern="1200" dirty="0" err="1" smtClean="0">
                <a:solidFill>
                  <a:schemeClr val="tx1"/>
                </a:solidFill>
                <a:latin typeface="Times" charset="0"/>
                <a:ea typeface="+mn-ea"/>
                <a:cs typeface="+mn-cs"/>
                <a:hlinkClick r:id="rId3"/>
              </a:rPr>
              <a:t>pages</a:t>
            </a:r>
            <a:r>
              <a:rPr lang="it-IT" sz="1200" b="0" i="0" kern="1200" dirty="0" smtClean="0">
                <a:solidFill>
                  <a:schemeClr val="tx1"/>
                </a:solidFill>
                <a:latin typeface="Times" charset="0"/>
                <a:ea typeface="+mn-ea"/>
                <a:cs typeface="+mn-cs"/>
                <a:hlinkClick r:id="rId3"/>
              </a:rPr>
              <a:t>/</a:t>
            </a:r>
            <a:r>
              <a:rPr lang="it-IT" sz="1200" b="0" i="0" kern="1200" dirty="0" err="1" smtClean="0">
                <a:solidFill>
                  <a:schemeClr val="tx1"/>
                </a:solidFill>
                <a:latin typeface="Times" charset="0"/>
                <a:ea typeface="+mn-ea"/>
                <a:cs typeface="+mn-cs"/>
                <a:hlinkClick r:id="rId3"/>
              </a:rPr>
              <a:t>prog</a:t>
            </a:r>
            <a:r>
              <a:rPr lang="it-IT" sz="1200" b="0" i="0" kern="1200" dirty="0" smtClean="0">
                <a:solidFill>
                  <a:schemeClr val="tx1"/>
                </a:solidFill>
                <a:latin typeface="Times" charset="0"/>
                <a:ea typeface="+mn-ea"/>
                <a:cs typeface="+mn-cs"/>
                <a:hlinkClick r:id="rId3"/>
              </a:rPr>
              <a:t>/www/</a:t>
            </a:r>
            <a:r>
              <a:rPr lang="it-IT" sz="1200" b="0" i="0" kern="1200" dirty="0" err="1" smtClean="0">
                <a:solidFill>
                  <a:schemeClr val="tx1"/>
                </a:solidFill>
                <a:latin typeface="Times" charset="0"/>
                <a:ea typeface="+mn-ea"/>
                <a:cs typeface="+mn-cs"/>
                <a:hlinkClick r:id="rId3"/>
              </a:rPr>
              <a:t>wigos</a:t>
            </a:r>
            <a:r>
              <a:rPr lang="it-IT" sz="1200" b="0" i="0" kern="1200" dirty="0" smtClean="0">
                <a:solidFill>
                  <a:schemeClr val="tx1"/>
                </a:solidFill>
                <a:latin typeface="Times" charset="0"/>
                <a:ea typeface="+mn-ea"/>
                <a:cs typeface="+mn-cs"/>
                <a:hlinkClick r:id="rId3"/>
              </a:rPr>
              <a:t>/</a:t>
            </a:r>
            <a:r>
              <a:rPr lang="it-IT" sz="1200" b="0" i="0" kern="1200" dirty="0" err="1" smtClean="0">
                <a:solidFill>
                  <a:schemeClr val="tx1"/>
                </a:solidFill>
                <a:latin typeface="Times" charset="0"/>
                <a:ea typeface="+mn-ea"/>
                <a:cs typeface="+mn-cs"/>
                <a:hlinkClick r:id="rId3"/>
              </a:rPr>
              <a:t>documents</a:t>
            </a:r>
            <a:r>
              <a:rPr lang="it-IT" sz="1200" b="0" i="0" kern="1200" dirty="0" smtClean="0">
                <a:solidFill>
                  <a:schemeClr val="tx1"/>
                </a:solidFill>
                <a:latin typeface="Times" charset="0"/>
                <a:ea typeface="+mn-ea"/>
                <a:cs typeface="+mn-cs"/>
                <a:hlinkClick r:id="rId3"/>
              </a:rPr>
              <a:t>/Cg-17/Cg-17-d04-2-2(3)-add1-MANUAL-ON-WIGOS-approved_en.docx</a:t>
            </a:r>
            <a:endParaRPr lang="it-IT" dirty="0"/>
          </a:p>
        </p:txBody>
      </p:sp>
      <p:sp>
        <p:nvSpPr>
          <p:cNvPr id="4" name="Segnaposto numero diapositiva 3"/>
          <p:cNvSpPr>
            <a:spLocks noGrp="1"/>
          </p:cNvSpPr>
          <p:nvPr>
            <p:ph type="sldNum" sz="quarter" idx="10"/>
          </p:nvPr>
        </p:nvSpPr>
        <p:spPr/>
        <p:txBody>
          <a:bodyPr/>
          <a:lstStyle/>
          <a:p>
            <a:fld id="{9B0FE348-F6E3-0D4A-9E6C-6330799BBDC4}" type="slidenum">
              <a:rPr lang="en-US" smtClean="0"/>
              <a:pPr/>
              <a:t>60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7CB4F-95A1-D04C-BDAD-A36BCB04A36A}"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xmlns="" val="4236358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7CB4F-95A1-D04C-BDAD-A36BCB04A36A}"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xmlns="" val="4236358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7CB4F-95A1-D04C-BDAD-A36BCB04A36A}"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xmlns="" val="4236358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7CB4F-95A1-D04C-BDAD-A36BCB04A36A}"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xmlns="" val="4236358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7CB4F-95A1-D04C-BDAD-A36BCB04A36A}"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xmlns="" val="4236358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7CB4F-95A1-D04C-BDAD-A36BCB04A36A}"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xmlns="" val="4236358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542D30C1-C519-46EF-949F-35A75EF166F5}" type="slidenum">
              <a:rPr lang="it-IT" sz="1200"/>
              <a:pPr algn="r"/>
              <a:t>79</a:t>
            </a:fld>
            <a:endParaRPr lang="it-IT"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542D30C1-C519-46EF-949F-35A75EF166F5}" type="slidenum">
              <a:rPr lang="it-IT" sz="1200"/>
              <a:pPr algn="r"/>
              <a:t>80</a:t>
            </a:fld>
            <a:endParaRPr lang="it-IT"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82</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83</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84</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xmlns="" val="2866440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B016F9-CE24-4E5C-871E-3BDA4C18453A}" type="slidenum">
              <a:rPr lang="en-US"/>
              <a:pPr/>
              <a:t>15</a:t>
            </a:fld>
            <a:endParaRPr 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lIns="92078" tIns="46040" rIns="92078" bIns="46040"/>
          <a:lstStyle/>
          <a:p>
            <a:pPr eaLnBrk="1" hangingPunct="1"/>
            <a:endParaRPr lang="el-GR" altLang="x-non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p:spPr>
        <p:txBody>
          <a:bodyPr/>
          <a:lstStyle/>
          <a:p>
            <a:pPr eaLnBrk="1" hangingPunct="1">
              <a:spcBef>
                <a:spcPct val="80000"/>
              </a:spcBef>
              <a:defRPr/>
            </a:pPr>
            <a:r>
              <a:rPr lang="hr-HR" altLang="en-US" sz="1200" b="1" dirty="0" smtClean="0"/>
              <a:t>Established in </a:t>
            </a:r>
            <a:r>
              <a:rPr lang="hr-HR" altLang="en-US" sz="1200" dirty="0" smtClean="0"/>
              <a:t>2005 (Secretariat: in 2006; Seated in Croatia)</a:t>
            </a:r>
          </a:p>
          <a:p>
            <a:pPr eaLnBrk="1" hangingPunct="1">
              <a:spcBef>
                <a:spcPct val="80000"/>
              </a:spcBef>
              <a:defRPr/>
            </a:pPr>
            <a:r>
              <a:rPr lang="hr-HR" altLang="en-US" sz="1200" b="1" dirty="0" smtClean="0"/>
              <a:t>Established for </a:t>
            </a:r>
            <a:r>
              <a:rPr lang="hr-HR" altLang="en-US" sz="1200" dirty="0" smtClean="0"/>
              <a:t>implementation of the Framework Agreement on the Sava River Basin (FASRB)</a:t>
            </a:r>
          </a:p>
          <a:p>
            <a:pPr eaLnBrk="1" hangingPunct="1">
              <a:spcBef>
                <a:spcPct val="80000"/>
              </a:spcBef>
              <a:defRPr/>
            </a:pPr>
            <a:r>
              <a:rPr lang="hr-HR" altLang="en-US" sz="1200" b="1" dirty="0" smtClean="0"/>
              <a:t>Four countries involved </a:t>
            </a:r>
            <a:endParaRPr lang="hr-HR" altLang="en-US" sz="1200" dirty="0" smtClean="0"/>
          </a:p>
          <a:p>
            <a:pPr marL="1143000" indent="-400050" eaLnBrk="1" hangingPunct="1">
              <a:spcBef>
                <a:spcPts val="0"/>
              </a:spcBef>
              <a:buFont typeface="Arial" panose="020B0604020202020204" pitchFamily="34" charset="0"/>
              <a:buChar char="•"/>
              <a:defRPr/>
            </a:pPr>
            <a:r>
              <a:rPr lang="hr-HR" altLang="en-US" sz="1200" b="1" dirty="0" smtClean="0"/>
              <a:t>Bosnia and Herzegovina, </a:t>
            </a:r>
          </a:p>
          <a:p>
            <a:pPr marL="1143000" indent="-400050" eaLnBrk="1" hangingPunct="1">
              <a:spcBef>
                <a:spcPts val="0"/>
              </a:spcBef>
              <a:buFont typeface="Arial" panose="020B0604020202020204" pitchFamily="34" charset="0"/>
              <a:buChar char="•"/>
              <a:defRPr/>
            </a:pPr>
            <a:r>
              <a:rPr lang="hr-HR" altLang="en-US" sz="1200" b="1" dirty="0" smtClean="0"/>
              <a:t>Croatia, </a:t>
            </a:r>
          </a:p>
          <a:p>
            <a:pPr marL="1143000" indent="-400050" eaLnBrk="1" hangingPunct="1">
              <a:spcBef>
                <a:spcPts val="0"/>
              </a:spcBef>
              <a:buFont typeface="Arial" panose="020B0604020202020204" pitchFamily="34" charset="0"/>
              <a:buChar char="•"/>
              <a:defRPr/>
            </a:pPr>
            <a:r>
              <a:rPr lang="hr-HR" altLang="en-US" sz="1200" b="1" dirty="0" smtClean="0"/>
              <a:t>Serbia and</a:t>
            </a:r>
          </a:p>
          <a:p>
            <a:pPr marL="1143000" indent="-400050" eaLnBrk="1" hangingPunct="1">
              <a:spcBef>
                <a:spcPts val="0"/>
              </a:spcBef>
              <a:buFont typeface="Arial" panose="020B0604020202020204" pitchFamily="34" charset="0"/>
              <a:buChar char="•"/>
              <a:defRPr/>
            </a:pPr>
            <a:r>
              <a:rPr lang="hr-HR" altLang="en-US" sz="1200" b="1" dirty="0" smtClean="0"/>
              <a:t>Slovenia</a:t>
            </a:r>
            <a:endParaRPr lang="it-IT" altLang="en-US" sz="1200" b="1" dirty="0" smtClean="0"/>
          </a:p>
          <a:p>
            <a:pPr marL="1143000" indent="-400050" eaLnBrk="1" hangingPunct="1">
              <a:spcBef>
                <a:spcPts val="0"/>
              </a:spcBef>
              <a:buFont typeface="Arial" panose="020B0604020202020204" pitchFamily="34" charset="0"/>
              <a:buChar char="•"/>
              <a:defRPr/>
            </a:pPr>
            <a:r>
              <a:rPr lang="hr-HR" altLang="en-US" sz="1200" dirty="0" smtClean="0"/>
              <a:t>Montenegro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917575" y="744538"/>
            <a:ext cx="4962525" cy="3722687"/>
          </a:xfrm>
          <a:ln/>
        </p:spPr>
      </p:sp>
      <p:sp>
        <p:nvSpPr>
          <p:cNvPr id="12291"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ja-JP" dirty="0" smtClean="0">
              <a:ea typeface="MS PGothic" panose="020B0600070205080204" pitchFamily="34" charset="-128"/>
            </a:endParaRPr>
          </a:p>
        </p:txBody>
      </p:sp>
      <p:sp>
        <p:nvSpPr>
          <p:cNvPr id="12292"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b="1" u="sng">
                <a:solidFill>
                  <a:schemeClr val="tx2"/>
                </a:solidFill>
                <a:latin typeface="Tahoma" panose="020B0604030504040204" pitchFamily="34" charset="0"/>
                <a:ea typeface="MS PGothic" panose="020B0600070205080204" pitchFamily="34" charset="-128"/>
              </a:defRPr>
            </a:lvl1pPr>
            <a:lvl2pPr marL="742950" indent="-285750">
              <a:defRPr sz="2000" b="1" u="sng">
                <a:solidFill>
                  <a:schemeClr val="tx2"/>
                </a:solidFill>
                <a:latin typeface="Tahoma" panose="020B0604030504040204" pitchFamily="34" charset="0"/>
                <a:ea typeface="MS PGothic" panose="020B0600070205080204" pitchFamily="34" charset="-128"/>
              </a:defRPr>
            </a:lvl2pPr>
            <a:lvl3pPr marL="1143000" indent="-228600">
              <a:defRPr sz="2000" b="1" u="sng">
                <a:solidFill>
                  <a:schemeClr val="tx2"/>
                </a:solidFill>
                <a:latin typeface="Tahoma" panose="020B0604030504040204" pitchFamily="34" charset="0"/>
                <a:ea typeface="MS PGothic" panose="020B0600070205080204" pitchFamily="34" charset="-128"/>
              </a:defRPr>
            </a:lvl3pPr>
            <a:lvl4pPr marL="1600200" indent="-228600">
              <a:defRPr sz="2000" b="1" u="sng">
                <a:solidFill>
                  <a:schemeClr val="tx2"/>
                </a:solidFill>
                <a:latin typeface="Tahoma" panose="020B0604030504040204" pitchFamily="34" charset="0"/>
                <a:ea typeface="MS PGothic" panose="020B0600070205080204" pitchFamily="34" charset="-128"/>
              </a:defRPr>
            </a:lvl4pPr>
            <a:lvl5pPr marL="2057400" indent="-228600">
              <a:defRPr sz="2000" b="1" u="sng">
                <a:solidFill>
                  <a:schemeClr val="tx2"/>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9pPr>
          </a:lstStyle>
          <a:p>
            <a:fld id="{F1017890-9FF8-4956-B3B9-BE6C350FFE7B}" type="slidenum">
              <a:rPr lang="en-ZA" altLang="ja-JP" sz="1200" b="0" u="none" smtClean="0">
                <a:solidFill>
                  <a:srgbClr val="000000"/>
                </a:solidFill>
                <a:latin typeface="Arial" panose="020B0604020202020204" pitchFamily="34" charset="0"/>
              </a:rPr>
              <a:pPr/>
              <a:t>24</a:t>
            </a:fld>
            <a:endParaRPr lang="en-ZA" altLang="ja-JP" sz="1200" b="0" u="none" smtClean="0">
              <a:solidFill>
                <a:srgbClr val="000000"/>
              </a:solidFill>
              <a:latin typeface="Arial" panose="020B0604020202020204" pitchFamily="34" charset="0"/>
            </a:endParaRPr>
          </a:p>
        </p:txBody>
      </p:sp>
    </p:spTree>
    <p:extLst>
      <p:ext uri="{BB962C8B-B14F-4D97-AF65-F5344CB8AC3E}">
        <p14:creationId xmlns:p14="http://schemas.microsoft.com/office/powerpoint/2010/main" xmlns="" val="3475808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5453" y="8686288"/>
            <a:ext cx="2970946" cy="456249"/>
          </a:xfrm>
          <a:prstGeom prst="rect">
            <a:avLst/>
          </a:prstGeom>
          <a:noFill/>
          <a:ln w="9525">
            <a:noFill/>
            <a:miter lim="800000"/>
            <a:headEnd/>
            <a:tailEnd/>
          </a:ln>
        </p:spPr>
        <p:txBody>
          <a:bodyPr lIns="91568" tIns="45784" rIns="91568" bIns="45784" anchor="b"/>
          <a:lstStyle/>
          <a:p>
            <a:pPr algn="r"/>
            <a:fld id="{CDFDE890-66C6-42F5-B1FA-8E76708DAC42}" type="slidenum">
              <a:rPr lang="it-IT" sz="1200"/>
              <a:pPr algn="r"/>
              <a:t>28</a:t>
            </a:fld>
            <a:endParaRPr lang="it-IT"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3906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raktanden Variante 1">
    <p:spTree>
      <p:nvGrpSpPr>
        <p:cNvPr id="1" name=""/>
        <p:cNvGrpSpPr/>
        <p:nvPr/>
      </p:nvGrpSpPr>
      <p:grpSpPr>
        <a:xfrm>
          <a:off x="0" y="0"/>
          <a:ext cx="0" cy="0"/>
          <a:chOff x="0" y="0"/>
          <a:chExt cx="0" cy="0"/>
        </a:xfrm>
      </p:grpSpPr>
      <p:sp>
        <p:nvSpPr>
          <p:cNvPr id="12" name="Rectangle 1026"/>
          <p:cNvSpPr>
            <a:spLocks noGrp="1" noChangeArrowheads="1"/>
          </p:cNvSpPr>
          <p:nvPr>
            <p:ph type="title" hasCustomPrompt="1"/>
          </p:nvPr>
        </p:nvSpPr>
        <p:spPr>
          <a:xfrm>
            <a:off x="1287214" y="260648"/>
            <a:ext cx="7461250" cy="576064"/>
          </a:xfrm>
          <a:prstGeom prst="rect">
            <a:avLst/>
          </a:prstGeom>
          <a:noFill/>
        </p:spPr>
        <p:txBody>
          <a:bodyPr/>
          <a:lstStyle>
            <a:lvl1pPr>
              <a:defRPr sz="3200"/>
            </a:lvl1pPr>
          </a:lstStyle>
          <a:p>
            <a:r>
              <a:rPr lang="de-CH" dirty="0" smtClean="0"/>
              <a:t>Traktanden</a:t>
            </a:r>
            <a:endParaRPr lang="de-CH" dirty="0"/>
          </a:p>
        </p:txBody>
      </p:sp>
      <p:sp>
        <p:nvSpPr>
          <p:cNvPr id="13" name="Rectangle 1029"/>
          <p:cNvSpPr>
            <a:spLocks noGrp="1" noChangeArrowheads="1"/>
          </p:cNvSpPr>
          <p:nvPr>
            <p:ph type="body" idx="1" hasCustomPrompt="1"/>
          </p:nvPr>
        </p:nvSpPr>
        <p:spPr>
          <a:xfrm>
            <a:off x="1285876" y="1412777"/>
            <a:ext cx="7472363" cy="4608512"/>
          </a:xfrm>
          <a:prstGeom prst="rect">
            <a:avLst/>
          </a:prstGeom>
          <a:noFill/>
          <a:ln/>
        </p:spPr>
        <p:txBody>
          <a:bodyPr/>
          <a:lstStyle>
            <a:lvl1pPr>
              <a:defRPr sz="2000"/>
            </a:lvl1pPr>
            <a:lvl2pPr>
              <a:defRPr sz="1800"/>
            </a:lvl2pPr>
            <a:lvl3pPr>
              <a:defRPr sz="1800" i="1"/>
            </a:lvl3pPr>
          </a:lstStyle>
          <a:p>
            <a:r>
              <a:rPr lang="de-CH" dirty="0"/>
              <a:t>Beispieltraktandum</a:t>
            </a:r>
          </a:p>
          <a:p>
            <a:r>
              <a:rPr lang="de-CH" dirty="0"/>
              <a:t>Ein weiteres Thema</a:t>
            </a:r>
          </a:p>
          <a:p>
            <a:r>
              <a:rPr lang="de-CH" dirty="0"/>
              <a:t>Zu behandelnde Anträge</a:t>
            </a:r>
          </a:p>
          <a:p>
            <a:pPr lvl="1"/>
            <a:r>
              <a:rPr lang="de-CH" dirty="0"/>
              <a:t>Eingabe 1</a:t>
            </a:r>
          </a:p>
          <a:p>
            <a:pPr lvl="1"/>
            <a:r>
              <a:rPr lang="de-CH" dirty="0"/>
              <a:t>Eingabe </a:t>
            </a:r>
            <a:r>
              <a:rPr lang="de-CH" dirty="0" smtClean="0"/>
              <a:t>2</a:t>
            </a:r>
          </a:p>
          <a:p>
            <a:pPr lvl="2"/>
            <a:r>
              <a:rPr lang="de-CH" dirty="0" smtClean="0"/>
              <a:t>Lore </a:t>
            </a:r>
            <a:r>
              <a:rPr lang="de-CH" dirty="0" err="1" smtClean="0"/>
              <a:t>ipsum</a:t>
            </a:r>
            <a:endParaRPr lang="de-CH" dirty="0"/>
          </a:p>
          <a:p>
            <a:r>
              <a:rPr lang="de-CH" dirty="0"/>
              <a:t>Zu verabschiedende Anträge</a:t>
            </a:r>
          </a:p>
          <a:p>
            <a:r>
              <a:rPr lang="de-CH" dirty="0"/>
              <a:t>Pause</a:t>
            </a:r>
          </a:p>
          <a:p>
            <a:r>
              <a:rPr lang="de-CH" dirty="0"/>
              <a:t>Varia (nur wenn noch genügend Zeit)</a:t>
            </a:r>
          </a:p>
        </p:txBody>
      </p:sp>
    </p:spTree>
    <p:extLst>
      <p:ext uri="{BB962C8B-B14F-4D97-AF65-F5344CB8AC3E}">
        <p14:creationId xmlns="" xmlns:p14="http://schemas.microsoft.com/office/powerpoint/2010/main" val="95798483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1" y="2867800"/>
            <a:ext cx="8520599" cy="11224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pPr>
              <a:spcBef>
                <a:spcPts val="0"/>
              </a:spcBef>
              <a:buNone/>
            </a:pPr>
            <a:fld id="{00000000-1234-1234-1234-123412341234}" type="slidenum">
              <a:rPr lang="en-GB"/>
              <a:pPr>
                <a:spcBef>
                  <a:spcPts val="0"/>
                </a:spcBef>
                <a:buNone/>
              </a:pPr>
              <a:t>‹N›</a:t>
            </a:fld>
            <a:endParaRPr lang="en-GB"/>
          </a:p>
        </p:txBody>
      </p:sp>
    </p:spTree>
  </p:cSld>
  <p:clrMapOvr>
    <a:masterClrMapping/>
  </p:clrMapOvr>
  <p:transition advClick="0" advTm="20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buClrTx/>
              <a:buFontTx/>
              <a:buNone/>
            </a:pPr>
            <a:endParaRPr lang="en-US" sz="1800">
              <a:solidFill>
                <a:prstClr val="black"/>
              </a:solidFill>
              <a:latin typeface="Arial"/>
              <a:ea typeface="ＭＳ Ｐゴシック"/>
              <a:cs typeface="ＭＳ Ｐゴシック"/>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buClrTx/>
              <a:buFontTx/>
              <a:buNone/>
            </a:pPr>
            <a:endParaRPr lang="en-US" sz="1800">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
        <p:nvSpPr>
          <p:cNvPr id="5" name="Segnaposto numero diapositiva 4"/>
          <p:cNvSpPr>
            <a:spLocks noGrp="1"/>
          </p:cNvSpPr>
          <p:nvPr>
            <p:ph type="sldNum" sz="quarter" idx="10"/>
          </p:nvPr>
        </p:nvSpPr>
        <p:spPr/>
        <p:txBody>
          <a:bodyPr/>
          <a:lstStyle/>
          <a:p>
            <a:fld id="{947CD9D8-4C11-4D56-84AC-F9003AC5D8FC}" type="slidenum">
              <a:rPr lang="en-US" smtClean="0">
                <a:latin typeface="Arial"/>
                <a:ea typeface="ＭＳ Ｐゴシック"/>
                <a:cs typeface="ＭＳ Ｐゴシック"/>
              </a:rPr>
              <a:pPr/>
              <a:t>‹N›</a:t>
            </a:fld>
            <a:endParaRPr lang="en-US">
              <a:latin typeface="Arial"/>
              <a:ea typeface="ＭＳ Ｐゴシック"/>
              <a:cs typeface="ＭＳ Ｐゴシック"/>
            </a:endParaRPr>
          </a:p>
        </p:txBody>
      </p:sp>
    </p:spTree>
    <p:extLst>
      <p:ext uri="{BB962C8B-B14F-4D97-AF65-F5344CB8AC3E}">
        <p14:creationId xmlns="" xmlns:p14="http://schemas.microsoft.com/office/powerpoint/2010/main" val="1761018151"/>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pPr/>
              <a:t>‹N›</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xmlns="" val="50093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283390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18766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20364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72372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41831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130550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pPr/>
              <a:t>‹N›</a:t>
            </a:fld>
            <a:endParaRPr lang="en-US" dirty="0"/>
          </a:p>
        </p:txBody>
      </p:sp>
    </p:spTree>
    <p:extLst>
      <p:ext uri="{BB962C8B-B14F-4D97-AF65-F5344CB8AC3E}">
        <p14:creationId xmlns:p14="http://schemas.microsoft.com/office/powerpoint/2010/main" xmlns="" val="28348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pPr/>
              <a:t>‹N›</a:t>
            </a:fld>
            <a:endParaRPr lang="en-US"/>
          </a:p>
        </p:txBody>
      </p:sp>
      <p:pic>
        <p:nvPicPr>
          <p:cNvPr id="7" name="Picture 6" descr="wmo2016_powerpoint_standard_v2-2.jpg"/>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xmlns=""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e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8.xml"/><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jpe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jpe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external.opengis.org/twiki_public/bin/view/HydrologyDWG/WebHome"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www.wmo.int/pages/prog/www/wigos/documents/Cg-17/WIGOS_Metadata.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0.xml"/><Relationship Id="rId5" Type="http://schemas.openxmlformats.org/officeDocument/2006/relationships/image" Target="../media/image11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wmo.int/pages/prog/www/wigos/documents/Cg-17/Cg-17-d04-2-2(3)-add1-MANUAL-ON-WIGOS-approved_en.docx"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16.emf"/></Relationships>
</file>

<file path=ppt/slides/_rels/slide61.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10" Type="http://schemas.openxmlformats.org/officeDocument/2006/relationships/oleObject" Target="../embeddings/oleObject7.bin"/><Relationship Id="rId4" Type="http://schemas.openxmlformats.org/officeDocument/2006/relationships/oleObject" Target="../embeddings/oleObject2.bin"/><Relationship Id="rId9" Type="http://schemas.openxmlformats.org/officeDocument/2006/relationships/image" Target="../media/image134.jpeg"/></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143.jpeg"/><Relationship Id="rId4" Type="http://schemas.openxmlformats.org/officeDocument/2006/relationships/image" Target="../media/image142.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216000" cy="6912000"/>
          </a:xfrm>
          <a:prstGeom prst="rect">
            <a:avLst/>
          </a:prstGeom>
        </p:spPr>
      </p:pic>
      <p:sp>
        <p:nvSpPr>
          <p:cNvPr id="5" name="Title 1"/>
          <p:cNvSpPr txBox="1">
            <a:spLocks/>
          </p:cNvSpPr>
          <p:nvPr/>
        </p:nvSpPr>
        <p:spPr>
          <a:xfrm>
            <a:off x="721255" y="2044702"/>
            <a:ext cx="8229600" cy="1951564"/>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000090"/>
                </a:solidFill>
              </a:rPr>
              <a:t>WMO Hydrological </a:t>
            </a:r>
            <a:r>
              <a:rPr lang="en-US" sz="4800" b="1" dirty="0" err="1" smtClean="0">
                <a:solidFill>
                  <a:srgbClr val="000090"/>
                </a:solidFill>
              </a:rPr>
              <a:t>Observig</a:t>
            </a:r>
            <a:r>
              <a:rPr lang="en-US" sz="4800" b="1" dirty="0" smtClean="0">
                <a:solidFill>
                  <a:srgbClr val="000090"/>
                </a:solidFill>
              </a:rPr>
              <a:t> System</a:t>
            </a:r>
          </a:p>
          <a:p>
            <a:r>
              <a:rPr lang="en-US" sz="4800" b="1" dirty="0" smtClean="0">
                <a:solidFill>
                  <a:srgbClr val="000090"/>
                </a:solidFill>
              </a:rPr>
              <a:t>in</a:t>
            </a:r>
          </a:p>
          <a:p>
            <a:r>
              <a:rPr lang="en-US" sz="4800" b="1" dirty="0" smtClean="0">
                <a:solidFill>
                  <a:srgbClr val="000090"/>
                </a:solidFill>
              </a:rPr>
              <a:t>WIGOS</a:t>
            </a:r>
            <a:r>
              <a:rPr lang="en-US" sz="4800" dirty="0">
                <a:solidFill>
                  <a:srgbClr val="000090"/>
                </a:solidFill>
              </a:rPr>
              <a:t/>
            </a:r>
            <a:br>
              <a:rPr lang="en-US" sz="4800" dirty="0">
                <a:solidFill>
                  <a:srgbClr val="000090"/>
                </a:solidFill>
              </a:rPr>
            </a:br>
            <a:endParaRPr lang="en-US" sz="4800" dirty="0" smtClean="0">
              <a:solidFill>
                <a:srgbClr val="000090"/>
              </a:solidFill>
            </a:endParaRPr>
          </a:p>
          <a:p>
            <a:r>
              <a:rPr lang="en-US" sz="2400" dirty="0" smtClean="0">
                <a:solidFill>
                  <a:srgbClr val="000090"/>
                </a:solidFill>
              </a:rPr>
              <a:t>Silvano </a:t>
            </a:r>
            <a:r>
              <a:rPr lang="en-US" sz="2400" dirty="0" err="1" smtClean="0">
                <a:solidFill>
                  <a:srgbClr val="000090"/>
                </a:solidFill>
              </a:rPr>
              <a:t>Pecora</a:t>
            </a:r>
            <a:r>
              <a:rPr lang="en-US" sz="2400" dirty="0" smtClean="0">
                <a:solidFill>
                  <a:srgbClr val="000090"/>
                </a:solidFill>
              </a:rPr>
              <a:t>, ARPAE, Italy</a:t>
            </a:r>
          </a:p>
          <a:p>
            <a:r>
              <a:rPr lang="en-US" sz="2400" dirty="0" smtClean="0">
                <a:solidFill>
                  <a:srgbClr val="000090"/>
                </a:solidFill>
              </a:rPr>
              <a:t>Commission for Hydrology (</a:t>
            </a:r>
            <a:r>
              <a:rPr lang="en-US" sz="2400" dirty="0" err="1" smtClean="0">
                <a:solidFill>
                  <a:srgbClr val="000090"/>
                </a:solidFill>
              </a:rPr>
              <a:t>CHy</a:t>
            </a:r>
            <a:r>
              <a:rPr lang="en-US" sz="2400" dirty="0" smtClean="0">
                <a:solidFill>
                  <a:srgbClr val="000090"/>
                </a:solidFill>
              </a:rPr>
              <a:t>)</a:t>
            </a:r>
            <a:endParaRPr lang="en-US" sz="2400" dirty="0">
              <a:solidFill>
                <a:srgbClr val="000090"/>
              </a:solidFill>
            </a:endParaRPr>
          </a:p>
        </p:txBody>
      </p:sp>
      <p:sp>
        <p:nvSpPr>
          <p:cNvPr id="4" name="Rectangle 6"/>
          <p:cNvSpPr>
            <a:spLocks noGrp="1" noChangeArrowheads="1"/>
          </p:cNvSpPr>
          <p:nvPr>
            <p:ph type="subTitle" idx="1"/>
          </p:nvPr>
        </p:nvSpPr>
        <p:spPr>
          <a:xfrm>
            <a:off x="1294375" y="4299231"/>
            <a:ext cx="7921625" cy="1224236"/>
          </a:xfrm>
        </p:spPr>
        <p:txBody>
          <a:bodyPr>
            <a:normAutofit fontScale="92500" lnSpcReduction="20000"/>
          </a:bodyPr>
          <a:lstStyle/>
          <a:p>
            <a:r>
              <a:rPr lang="en-US" sz="2000" b="1" dirty="0" smtClean="0"/>
              <a:t>Workshop on the Vision for WIGOS in 2040</a:t>
            </a:r>
          </a:p>
          <a:p>
            <a:r>
              <a:rPr lang="en-US" sz="2000" b="1" dirty="0" smtClean="0"/>
              <a:t>Surface-based perspective</a:t>
            </a:r>
          </a:p>
          <a:p>
            <a:r>
              <a:rPr lang="en-US" sz="2000" b="1" dirty="0"/>
              <a:t/>
            </a:r>
            <a:br>
              <a:rPr lang="en-US" sz="2000" b="1" dirty="0"/>
            </a:br>
            <a:r>
              <a:rPr lang="en-US" sz="2000" b="1" dirty="0"/>
              <a:t>WMO, Geneva. </a:t>
            </a:r>
            <a:r>
              <a:rPr lang="en-US" sz="2000" b="1" dirty="0" smtClean="0"/>
              <a:t>18-20 October </a:t>
            </a:r>
            <a:r>
              <a:rPr lang="en-US" sz="2000" b="1" dirty="0"/>
              <a:t>2016</a:t>
            </a:r>
            <a:endParaRPr lang="en-US" altLang="en-US" sz="2000" dirty="0"/>
          </a:p>
        </p:txBody>
      </p:sp>
    </p:spTree>
    <p:extLst>
      <p:ext uri="{BB962C8B-B14F-4D97-AF65-F5344CB8AC3E}">
        <p14:creationId xmlns:p14="http://schemas.microsoft.com/office/powerpoint/2010/main" xmlns="" val="2389260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1-25 at 7.51.22 AM.png"/>
          <p:cNvPicPr>
            <a:picLocks noChangeAspect="1"/>
          </p:cNvPicPr>
          <p:nvPr/>
        </p:nvPicPr>
        <p:blipFill>
          <a:blip r:embed="rId2" cstate="print"/>
          <a:stretch>
            <a:fillRect/>
          </a:stretch>
        </p:blipFill>
        <p:spPr>
          <a:xfrm>
            <a:off x="0" y="304800"/>
            <a:ext cx="9144000" cy="5610225"/>
          </a:xfrm>
          <a:prstGeom prst="rect">
            <a:avLst/>
          </a:prstGeom>
        </p:spPr>
      </p:pic>
      <p:sp>
        <p:nvSpPr>
          <p:cNvPr id="4" name="Right Arrow 3"/>
          <p:cNvSpPr/>
          <p:nvPr/>
        </p:nvSpPr>
        <p:spPr>
          <a:xfrm rot="10800000">
            <a:off x="1905000" y="3581400"/>
            <a:ext cx="838200" cy="315472"/>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1-25 at 7.54.19 AM.png"/>
          <p:cNvPicPr>
            <a:picLocks noChangeAspect="1"/>
          </p:cNvPicPr>
          <p:nvPr/>
        </p:nvPicPr>
        <p:blipFill>
          <a:blip r:embed="rId3" cstate="print"/>
          <a:stretch>
            <a:fillRect/>
          </a:stretch>
        </p:blipFill>
        <p:spPr>
          <a:xfrm>
            <a:off x="1905000" y="3394075"/>
            <a:ext cx="1966375" cy="1177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1-25 at 7.58.43 AM.png"/>
          <p:cNvPicPr>
            <a:picLocks noChangeAspect="1"/>
          </p:cNvPicPr>
          <p:nvPr/>
        </p:nvPicPr>
        <p:blipFill>
          <a:blip r:embed="rId2" cstate="print"/>
          <a:stretch>
            <a:fillRect/>
          </a:stretch>
        </p:blipFill>
        <p:spPr>
          <a:xfrm>
            <a:off x="0" y="533400"/>
            <a:ext cx="9144001" cy="541020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2766568"/>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WHOS PHASE 2</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476672"/>
            <a:ext cx="8820472" cy="484188"/>
          </a:xfrm>
        </p:spPr>
        <p:txBody>
          <a:bodyPr>
            <a:normAutofit fontScale="90000"/>
          </a:bodyPr>
          <a:lstStyle/>
          <a:p>
            <a:r>
              <a:rPr lang="en-US" dirty="0" smtClean="0">
                <a:solidFill>
                  <a:srgbClr val="007AC2"/>
                </a:solidFill>
                <a:cs typeface="Avenir LT Std 85 Heavy"/>
              </a:rPr>
              <a:t>The Road Further Ahead in Hydrology</a:t>
            </a:r>
            <a:endParaRPr lang="en-US" dirty="0">
              <a:solidFill>
                <a:srgbClr val="007AC2"/>
              </a:solidFill>
              <a:cs typeface="Avenir LT Std 85 Heavy"/>
            </a:endParaRPr>
          </a:p>
        </p:txBody>
      </p:sp>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err="1" smtClean="0"/>
              <a:t>HydroCatalog</a:t>
            </a:r>
            <a:endParaRPr lang="en-US" sz="2600" dirty="0"/>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err="1" smtClean="0"/>
              <a:t>HydroProvider</a:t>
            </a:r>
            <a:endParaRPr lang="en-US" sz="2600" dirty="0"/>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err="1" smtClean="0"/>
              <a:t>HydroClient</a:t>
            </a:r>
            <a:endParaRPr lang="en-US" sz="2600" dirty="0"/>
          </a:p>
        </p:txBody>
      </p:sp>
      <p:grpSp>
        <p:nvGrpSpPr>
          <p:cNvPr id="3" name="Group 7"/>
          <p:cNvGrpSpPr/>
          <p:nvPr/>
        </p:nvGrpSpPr>
        <p:grpSpPr>
          <a:xfrm>
            <a:off x="3346263" y="4495800"/>
            <a:ext cx="2223109" cy="1815882"/>
            <a:chOff x="3346263" y="4495800"/>
            <a:chExt cx="2223109" cy="1815882"/>
          </a:xfrm>
        </p:grpSpPr>
        <p:cxnSp>
          <p:nvCxnSpPr>
            <p:cNvPr id="9" name="Straight Arrow Connector 8"/>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3346263" y="4495800"/>
              <a:ext cx="2223109" cy="1815882"/>
            </a:xfrm>
            <a:prstGeom prst="rect">
              <a:avLst/>
            </a:prstGeom>
            <a:noFill/>
            <a:ln w="9525">
              <a:noFill/>
              <a:miter lim="800000"/>
              <a:headEnd/>
              <a:tailEnd/>
            </a:ln>
          </p:spPr>
          <p:txBody>
            <a:bodyPr wrap="none">
              <a:spAutoFit/>
            </a:bodyPr>
            <a:lstStyle/>
            <a:p>
              <a:pPr algn="ctr"/>
              <a:r>
                <a:rPr lang="en-US" sz="2800" b="1" dirty="0" smtClean="0"/>
                <a:t>WFS</a:t>
              </a:r>
            </a:p>
            <a:p>
              <a:pPr algn="ctr"/>
              <a:r>
                <a:rPr lang="en-US" sz="2800" b="1" dirty="0" smtClean="0"/>
                <a:t>SOS2</a:t>
              </a:r>
            </a:p>
            <a:p>
              <a:pPr algn="ctr"/>
              <a:r>
                <a:rPr lang="en-US" sz="2800" b="1" dirty="0" smtClean="0"/>
                <a:t>(WaterML 2)</a:t>
              </a:r>
              <a:endParaRPr lang="en-US" sz="2800" b="1" dirty="0"/>
            </a:p>
          </p:txBody>
        </p:sp>
      </p:grpSp>
      <p:grpSp>
        <p:nvGrpSpPr>
          <p:cNvPr id="4" name="Group 10"/>
          <p:cNvGrpSpPr/>
          <p:nvPr/>
        </p:nvGrpSpPr>
        <p:grpSpPr>
          <a:xfrm>
            <a:off x="4471988" y="2771775"/>
            <a:ext cx="2221706" cy="1800225"/>
            <a:chOff x="4471988" y="2771775"/>
            <a:chExt cx="2221706" cy="1800225"/>
          </a:xfrm>
        </p:grpSpPr>
        <p:cxnSp>
          <p:nvCxnSpPr>
            <p:cNvPr id="12" name="Straight Arrow Connector 11"/>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3" name="TextBox 17"/>
            <p:cNvSpPr txBox="1">
              <a:spLocks noChangeArrowheads="1"/>
            </p:cNvSpPr>
            <p:nvPr/>
          </p:nvSpPr>
          <p:spPr bwMode="auto">
            <a:xfrm rot="2301016">
              <a:off x="5353035" y="3381677"/>
              <a:ext cx="868123" cy="523220"/>
            </a:xfrm>
            <a:prstGeom prst="rect">
              <a:avLst/>
            </a:prstGeom>
            <a:noFill/>
            <a:ln w="9525">
              <a:noFill/>
              <a:miter lim="800000"/>
              <a:headEnd/>
              <a:tailEnd/>
            </a:ln>
          </p:spPr>
          <p:txBody>
            <a:bodyPr wrap="none">
              <a:spAutoFit/>
            </a:bodyPr>
            <a:lstStyle/>
            <a:p>
              <a:r>
                <a:rPr lang="en-US" sz="2800" b="1" dirty="0" smtClean="0"/>
                <a:t>CSW</a:t>
              </a:r>
              <a:endParaRPr lang="en-US" sz="2800" b="1" dirty="0"/>
            </a:p>
          </p:txBody>
        </p:sp>
      </p:grpSp>
      <p:grpSp>
        <p:nvGrpSpPr>
          <p:cNvPr id="8" name="Group 13"/>
          <p:cNvGrpSpPr/>
          <p:nvPr/>
        </p:nvGrpSpPr>
        <p:grpSpPr>
          <a:xfrm>
            <a:off x="2351089" y="2771775"/>
            <a:ext cx="2120900" cy="1800225"/>
            <a:chOff x="2351089" y="2771775"/>
            <a:chExt cx="2120900" cy="1800225"/>
          </a:xfrm>
        </p:grpSpPr>
        <p:cxnSp>
          <p:nvCxnSpPr>
            <p:cNvPr id="15" name="Straight Arrow Connector 14"/>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TextBox 16"/>
            <p:cNvSpPr txBox="1">
              <a:spLocks noChangeArrowheads="1"/>
            </p:cNvSpPr>
            <p:nvPr/>
          </p:nvSpPr>
          <p:spPr bwMode="auto">
            <a:xfrm rot="19189103">
              <a:off x="2358073" y="3384721"/>
              <a:ext cx="1541191" cy="523220"/>
            </a:xfrm>
            <a:prstGeom prst="rect">
              <a:avLst/>
            </a:prstGeom>
            <a:noFill/>
            <a:ln w="9525">
              <a:noFill/>
              <a:miter lim="800000"/>
              <a:headEnd/>
              <a:tailEnd/>
            </a:ln>
          </p:spPr>
          <p:txBody>
            <a:bodyPr wrap="none">
              <a:spAutoFit/>
            </a:bodyPr>
            <a:lstStyle/>
            <a:p>
              <a:r>
                <a:rPr lang="en-US" sz="2800" b="1" dirty="0" smtClean="0"/>
                <a:t>(register)</a:t>
              </a:r>
              <a:endParaRPr lang="en-US" sz="2800" b="1" dirty="0"/>
            </a:p>
          </p:txBody>
        </p:sp>
      </p:grpSp>
      <p:sp>
        <p:nvSpPr>
          <p:cNvPr id="17" name="Rectangle 16"/>
          <p:cNvSpPr/>
          <p:nvPr/>
        </p:nvSpPr>
        <p:spPr>
          <a:xfrm>
            <a:off x="2428860" y="1214422"/>
            <a:ext cx="4717958" cy="461665"/>
          </a:xfrm>
          <a:prstGeom prst="rect">
            <a:avLst/>
          </a:prstGeom>
        </p:spPr>
        <p:txBody>
          <a:bodyPr wrap="none">
            <a:spAutoFit/>
          </a:bodyPr>
          <a:lstStyle/>
          <a:p>
            <a:r>
              <a:rPr lang="en-US" sz="2400" dirty="0" smtClean="0"/>
              <a:t>Using WMO and OGC Standards</a:t>
            </a:r>
            <a:endParaRPr lang="en-US" sz="2400"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404664"/>
            <a:ext cx="6516216" cy="484188"/>
          </a:xfrm>
        </p:spPr>
        <p:txBody>
          <a:bodyPr>
            <a:normAutofit fontScale="90000"/>
          </a:bodyPr>
          <a:lstStyle/>
          <a:p>
            <a:r>
              <a:rPr lang="en-US" dirty="0" smtClean="0">
                <a:solidFill>
                  <a:srgbClr val="007AC2"/>
                </a:solidFill>
                <a:cs typeface="Avenir LT Std 85 Heavy"/>
              </a:rPr>
              <a:t>HIS System Overview</a:t>
            </a:r>
            <a:endParaRPr lang="en-US" dirty="0">
              <a:solidFill>
                <a:srgbClr val="007AC2"/>
              </a:solidFill>
              <a:cs typeface="Avenir LT Std 85 Heavy"/>
            </a:endParaRPr>
          </a:p>
        </p:txBody>
      </p:sp>
      <p:grpSp>
        <p:nvGrpSpPr>
          <p:cNvPr id="3" name="Group 52"/>
          <p:cNvGrpSpPr/>
          <p:nvPr/>
        </p:nvGrpSpPr>
        <p:grpSpPr>
          <a:xfrm>
            <a:off x="3950516" y="4995186"/>
            <a:ext cx="2819400" cy="1455501"/>
            <a:chOff x="4724400" y="5528586"/>
            <a:chExt cx="2819400" cy="1455501"/>
          </a:xfrm>
        </p:grpSpPr>
        <p:pic>
          <p:nvPicPr>
            <p:cNvPr id="54" name="Picture 5" descr="C:\Program Files\Microsoft Office\MEDIA\CAGCAT10\j0195384.wmf"/>
            <p:cNvPicPr>
              <a:picLocks noChangeAspect="1" noChangeArrowheads="1"/>
            </p:cNvPicPr>
            <p:nvPr/>
          </p:nvPicPr>
          <p:blipFill>
            <a:blip r:embed="rId3" cstate="print"/>
            <a:srcRect/>
            <a:stretch>
              <a:fillRect/>
            </a:stretch>
          </p:blipFill>
          <p:spPr bwMode="auto">
            <a:xfrm>
              <a:off x="4724400" y="5528586"/>
              <a:ext cx="555624" cy="567414"/>
            </a:xfrm>
            <a:prstGeom prst="rect">
              <a:avLst/>
            </a:prstGeom>
            <a:noFill/>
          </p:spPr>
        </p:pic>
        <p:pic>
          <p:nvPicPr>
            <p:cNvPr id="55" name="Picture 5" descr="C:\Program Files\Microsoft Office\MEDIA\CAGCAT10\j0195384.wmf"/>
            <p:cNvPicPr>
              <a:picLocks noChangeAspect="1" noChangeArrowheads="1"/>
            </p:cNvPicPr>
            <p:nvPr/>
          </p:nvPicPr>
          <p:blipFill>
            <a:blip r:embed="rId3" cstate="print"/>
            <a:srcRect/>
            <a:stretch>
              <a:fillRect/>
            </a:stretch>
          </p:blipFill>
          <p:spPr bwMode="auto">
            <a:xfrm>
              <a:off x="5813424" y="5528586"/>
              <a:ext cx="555624" cy="567414"/>
            </a:xfrm>
            <a:prstGeom prst="rect">
              <a:avLst/>
            </a:prstGeom>
            <a:noFill/>
          </p:spPr>
        </p:pic>
        <p:pic>
          <p:nvPicPr>
            <p:cNvPr id="56" name="Picture 5" descr="C:\Program Files\Microsoft Office\MEDIA\CAGCAT10\j0195384.wmf"/>
            <p:cNvPicPr>
              <a:picLocks noChangeAspect="1" noChangeArrowheads="1"/>
            </p:cNvPicPr>
            <p:nvPr/>
          </p:nvPicPr>
          <p:blipFill>
            <a:blip r:embed="rId3" cstate="print"/>
            <a:srcRect/>
            <a:stretch>
              <a:fillRect/>
            </a:stretch>
          </p:blipFill>
          <p:spPr bwMode="auto">
            <a:xfrm>
              <a:off x="6988176" y="5528586"/>
              <a:ext cx="555624" cy="567414"/>
            </a:xfrm>
            <a:prstGeom prst="rect">
              <a:avLst/>
            </a:prstGeom>
            <a:noFill/>
          </p:spPr>
        </p:pic>
        <p:sp>
          <p:nvSpPr>
            <p:cNvPr id="57" name="TextBox 56"/>
            <p:cNvSpPr txBox="1"/>
            <p:nvPr/>
          </p:nvSpPr>
          <p:spPr>
            <a:xfrm>
              <a:off x="4888684" y="6029980"/>
              <a:ext cx="2479333" cy="954107"/>
            </a:xfrm>
            <a:prstGeom prst="rect">
              <a:avLst/>
            </a:prstGeom>
            <a:noFill/>
          </p:spPr>
          <p:txBody>
            <a:bodyPr wrap="none" rtlCol="0">
              <a:spAutoFit/>
            </a:bodyPr>
            <a:lstStyle/>
            <a:p>
              <a:pPr algn="ctr"/>
              <a:r>
                <a:rPr lang="en-US" sz="2800" dirty="0" smtClean="0"/>
                <a:t>Users</a:t>
              </a:r>
              <a:br>
                <a:rPr lang="en-US" sz="2800" dirty="0" smtClean="0"/>
              </a:br>
              <a:r>
                <a:rPr lang="en-US" sz="2800" dirty="0" smtClean="0"/>
                <a:t>(HydroDesktop)</a:t>
              </a:r>
              <a:endParaRPr lang="en-US" sz="2800" dirty="0"/>
            </a:p>
          </p:txBody>
        </p:sp>
      </p:grpSp>
      <p:cxnSp>
        <p:nvCxnSpPr>
          <p:cNvPr id="58" name="Straight Arrow Connector 57"/>
          <p:cNvCxnSpPr/>
          <p:nvPr/>
        </p:nvCxnSpPr>
        <p:spPr>
          <a:xfrm rot="5400000">
            <a:off x="5677297" y="4304903"/>
            <a:ext cx="1143000" cy="794"/>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264716" y="2819400"/>
            <a:ext cx="1828800" cy="1588"/>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364478" y="15240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428153" y="1600200"/>
            <a:ext cx="838691" cy="369332"/>
          </a:xfrm>
          <a:prstGeom prst="rect">
            <a:avLst/>
          </a:prstGeom>
        </p:spPr>
        <p:txBody>
          <a:bodyPr wrap="none">
            <a:spAutoFit/>
          </a:bodyPr>
          <a:lstStyle/>
          <a:p>
            <a:r>
              <a:rPr lang="en-US" sz="1800" dirty="0" smtClean="0"/>
              <a:t>USGS</a:t>
            </a:r>
            <a:endParaRPr lang="en-US" sz="1800" dirty="0"/>
          </a:p>
        </p:txBody>
      </p:sp>
      <p:grpSp>
        <p:nvGrpSpPr>
          <p:cNvPr id="4" name="Group 73"/>
          <p:cNvGrpSpPr/>
          <p:nvPr/>
        </p:nvGrpSpPr>
        <p:grpSpPr>
          <a:xfrm>
            <a:off x="1359716" y="2971800"/>
            <a:ext cx="1519242" cy="1066800"/>
            <a:chOff x="995362" y="1371600"/>
            <a:chExt cx="1519242" cy="1066800"/>
          </a:xfrm>
        </p:grpSpPr>
        <p:sp>
          <p:nvSpPr>
            <p:cNvPr id="75" name="Rectangle 74"/>
            <p:cNvSpPr/>
            <p:nvPr/>
          </p:nvSpPr>
          <p:spPr>
            <a:xfrm>
              <a:off x="995362" y="13716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9"/>
            <p:cNvGrpSpPr/>
            <p:nvPr/>
          </p:nvGrpSpPr>
          <p:grpSpPr>
            <a:xfrm flipH="1">
              <a:off x="1681168" y="1905000"/>
              <a:ext cx="833436" cy="357827"/>
              <a:chOff x="5491162" y="4419600"/>
              <a:chExt cx="2662238" cy="1143000"/>
            </a:xfrm>
          </p:grpSpPr>
          <p:sp>
            <p:nvSpPr>
              <p:cNvPr id="79"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0"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1"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2"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3"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4"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5"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6"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87"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88"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9"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sp>
          <p:nvSpPr>
            <p:cNvPr id="77" name="Rectangle 76"/>
            <p:cNvSpPr/>
            <p:nvPr/>
          </p:nvSpPr>
          <p:spPr>
            <a:xfrm>
              <a:off x="1077689" y="1447800"/>
              <a:ext cx="583814" cy="369332"/>
            </a:xfrm>
            <a:prstGeom prst="rect">
              <a:avLst/>
            </a:prstGeom>
          </p:spPr>
          <p:txBody>
            <a:bodyPr wrap="none">
              <a:spAutoFit/>
            </a:bodyPr>
            <a:lstStyle/>
            <a:p>
              <a:r>
                <a:rPr lang="en-US" sz="1800" dirty="0" smtClean="0"/>
                <a:t>NHS</a:t>
              </a:r>
              <a:endParaRPr lang="en-US" sz="1800" dirty="0"/>
            </a:p>
          </p:txBody>
        </p:sp>
        <p:sp>
          <p:nvSpPr>
            <p:cNvPr id="78" name="Flowchart: Magnetic Disk 77"/>
            <p:cNvSpPr/>
            <p:nvPr/>
          </p:nvSpPr>
          <p:spPr>
            <a:xfrm>
              <a:off x="1071562" y="1828800"/>
              <a:ext cx="533400" cy="533400"/>
            </a:xfrm>
            <a:prstGeom prst="flowChartMagneticDisk">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Data</a:t>
              </a:r>
              <a:endParaRPr lang="en-US" sz="1200" dirty="0"/>
            </a:p>
          </p:txBody>
        </p:sp>
      </p:grpSp>
      <p:sp>
        <p:nvSpPr>
          <p:cNvPr id="90" name="TextBox 89"/>
          <p:cNvSpPr txBox="1"/>
          <p:nvPr/>
        </p:nvSpPr>
        <p:spPr>
          <a:xfrm>
            <a:off x="905480" y="4114800"/>
            <a:ext cx="2383987" cy="523220"/>
          </a:xfrm>
          <a:prstGeom prst="rect">
            <a:avLst/>
          </a:prstGeom>
          <a:noFill/>
        </p:spPr>
        <p:txBody>
          <a:bodyPr wrap="none" rtlCol="0">
            <a:spAutoFit/>
          </a:bodyPr>
          <a:lstStyle/>
          <a:p>
            <a:pPr algn="ctr"/>
            <a:r>
              <a:rPr lang="en-US" sz="2800" dirty="0" err="1" smtClean="0"/>
              <a:t>HydroServers</a:t>
            </a:r>
            <a:endParaRPr lang="en-US" sz="2800" dirty="0"/>
          </a:p>
        </p:txBody>
      </p:sp>
      <p:cxnSp>
        <p:nvCxnSpPr>
          <p:cNvPr id="99" name="Straight Arrow Connector 98"/>
          <p:cNvCxnSpPr/>
          <p:nvPr/>
        </p:nvCxnSpPr>
        <p:spPr>
          <a:xfrm rot="16200000" flipH="1">
            <a:off x="3264716" y="3429000"/>
            <a:ext cx="1447800" cy="1295400"/>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185884" y="3962400"/>
            <a:ext cx="1813317" cy="369332"/>
          </a:xfrm>
          <a:prstGeom prst="rect">
            <a:avLst/>
          </a:prstGeom>
          <a:noFill/>
        </p:spPr>
        <p:txBody>
          <a:bodyPr wrap="none" rtlCol="0">
            <a:spAutoFit/>
          </a:bodyPr>
          <a:lstStyle/>
          <a:p>
            <a:pPr algn="ctr"/>
            <a:r>
              <a:rPr lang="en-US" sz="1800" dirty="0" smtClean="0"/>
              <a:t>Data Discovery </a:t>
            </a:r>
          </a:p>
        </p:txBody>
      </p:sp>
      <p:sp>
        <p:nvSpPr>
          <p:cNvPr id="101" name="TextBox 100"/>
          <p:cNvSpPr txBox="1"/>
          <p:nvPr/>
        </p:nvSpPr>
        <p:spPr>
          <a:xfrm>
            <a:off x="3950516" y="3810000"/>
            <a:ext cx="1467133" cy="369332"/>
          </a:xfrm>
          <a:prstGeom prst="rect">
            <a:avLst/>
          </a:prstGeom>
          <a:noFill/>
        </p:spPr>
        <p:txBody>
          <a:bodyPr wrap="none" rtlCol="0">
            <a:spAutoFit/>
          </a:bodyPr>
          <a:lstStyle/>
          <a:p>
            <a:r>
              <a:rPr lang="en-US" sz="1800" dirty="0" smtClean="0"/>
              <a:t>Data Access</a:t>
            </a:r>
            <a:endParaRPr lang="en-US" sz="1800" dirty="0"/>
          </a:p>
        </p:txBody>
      </p:sp>
      <p:sp>
        <p:nvSpPr>
          <p:cNvPr id="103" name="Flowchart: Magnetic Disk 102"/>
          <p:cNvSpPr/>
          <p:nvPr/>
        </p:nvSpPr>
        <p:spPr>
          <a:xfrm>
            <a:off x="1435916" y="1981200"/>
            <a:ext cx="533400" cy="533400"/>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4" name="Flowchart: Magnetic Disk 103"/>
          <p:cNvSpPr/>
          <p:nvPr/>
        </p:nvSpPr>
        <p:spPr>
          <a:xfrm>
            <a:off x="1440678" y="1981200"/>
            <a:ext cx="533400" cy="533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Data</a:t>
            </a:r>
            <a:endParaRPr lang="en-US" sz="1200" dirty="0"/>
          </a:p>
        </p:txBody>
      </p:sp>
      <p:sp>
        <p:nvSpPr>
          <p:cNvPr id="107" name="TextBox 106"/>
          <p:cNvSpPr txBox="1"/>
          <p:nvPr/>
        </p:nvSpPr>
        <p:spPr>
          <a:xfrm>
            <a:off x="2785977" y="1944469"/>
            <a:ext cx="954108" cy="784830"/>
          </a:xfrm>
          <a:prstGeom prst="rect">
            <a:avLst/>
          </a:prstGeom>
          <a:noFill/>
        </p:spPr>
        <p:txBody>
          <a:bodyPr wrap="none" rtlCol="0">
            <a:spAutoFit/>
          </a:bodyPr>
          <a:lstStyle/>
          <a:p>
            <a:pPr algn="ctr"/>
            <a:r>
              <a:rPr lang="en-US" sz="1800" dirty="0" smtClean="0"/>
              <a:t>Web</a:t>
            </a:r>
          </a:p>
          <a:p>
            <a:pPr algn="ctr"/>
            <a:r>
              <a:rPr lang="en-US" sz="1800" dirty="0" smtClean="0"/>
              <a:t>Service</a:t>
            </a:r>
            <a:endParaRPr lang="en-US" sz="1800" dirty="0"/>
          </a:p>
        </p:txBody>
      </p:sp>
      <p:grpSp>
        <p:nvGrpSpPr>
          <p:cNvPr id="6" name="Group 29"/>
          <p:cNvGrpSpPr/>
          <p:nvPr/>
        </p:nvGrpSpPr>
        <p:grpSpPr>
          <a:xfrm flipH="1">
            <a:off x="2050278" y="2057400"/>
            <a:ext cx="833438" cy="357827"/>
            <a:chOff x="5491162" y="4419600"/>
            <a:chExt cx="2662238" cy="1143000"/>
          </a:xfrm>
        </p:grpSpPr>
        <p:sp>
          <p:nvSpPr>
            <p:cNvPr id="62"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3"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4"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5"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6"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7"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8"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9"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70"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71"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72"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grpSp>
        <p:nvGrpSpPr>
          <p:cNvPr id="7" name="Group 75"/>
          <p:cNvGrpSpPr/>
          <p:nvPr/>
        </p:nvGrpSpPr>
        <p:grpSpPr>
          <a:xfrm>
            <a:off x="5181600" y="1600200"/>
            <a:ext cx="3200400" cy="2057400"/>
            <a:chOff x="5181600" y="1600200"/>
            <a:chExt cx="3200400" cy="2057400"/>
          </a:xfrm>
        </p:grpSpPr>
        <p:sp>
          <p:nvSpPr>
            <p:cNvPr id="91" name="Rectangle 90"/>
            <p:cNvSpPr/>
            <p:nvPr/>
          </p:nvSpPr>
          <p:spPr>
            <a:xfrm>
              <a:off x="5181600" y="1600200"/>
              <a:ext cx="3200400" cy="205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2"/>
            <p:cNvPicPr>
              <a:picLocks noChangeAspect="1" noChangeArrowheads="1"/>
            </p:cNvPicPr>
            <p:nvPr/>
          </p:nvPicPr>
          <p:blipFill>
            <a:blip r:embed="rId4" cstate="print"/>
            <a:srcRect/>
            <a:stretch>
              <a:fillRect/>
            </a:stretch>
          </p:blipFill>
          <p:spPr bwMode="auto">
            <a:xfrm>
              <a:off x="6967538" y="2819400"/>
              <a:ext cx="1262062" cy="588226"/>
            </a:xfrm>
            <a:prstGeom prst="rect">
              <a:avLst/>
            </a:prstGeom>
            <a:noFill/>
            <a:ln w="3175">
              <a:solidFill>
                <a:schemeClr val="tx1"/>
              </a:solidFill>
              <a:miter lim="800000"/>
              <a:headEnd/>
              <a:tailEnd/>
            </a:ln>
          </p:spPr>
        </p:pic>
        <p:sp>
          <p:nvSpPr>
            <p:cNvPr id="95" name="Flowchart: Magnetic Disk 94"/>
            <p:cNvSpPr/>
            <p:nvPr/>
          </p:nvSpPr>
          <p:spPr>
            <a:xfrm>
              <a:off x="7162800" y="1676400"/>
              <a:ext cx="1066800" cy="609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Metadata</a:t>
              </a:r>
            </a:p>
            <a:p>
              <a:pPr algn="ctr"/>
              <a:r>
                <a:rPr lang="en-US" sz="1400" b="1" dirty="0" smtClean="0">
                  <a:effectLst>
                    <a:outerShdw blurRad="38100" dist="38100" dir="2700000" algn="tl">
                      <a:srgbClr val="000000">
                        <a:alpha val="43137"/>
                      </a:srgbClr>
                    </a:outerShdw>
                  </a:effectLst>
                </a:rPr>
                <a:t>Catalog</a:t>
              </a:r>
              <a:endParaRPr lang="en-US" sz="1400" b="1" dirty="0">
                <a:effectLst>
                  <a:outerShdw blurRad="38100" dist="38100" dir="2700000" algn="tl">
                    <a:srgbClr val="000000">
                      <a:alpha val="43137"/>
                    </a:srgbClr>
                  </a:outerShdw>
                </a:effectLst>
              </a:endParaRPr>
            </a:p>
          </p:txBody>
        </p:sp>
        <p:pic>
          <p:nvPicPr>
            <p:cNvPr id="96" name="Picture 5"/>
            <p:cNvPicPr>
              <a:picLocks noChangeAspect="1" noChangeArrowheads="1"/>
            </p:cNvPicPr>
            <p:nvPr/>
          </p:nvPicPr>
          <p:blipFill>
            <a:blip r:embed="rId5" cstate="print"/>
            <a:srcRect/>
            <a:stretch>
              <a:fillRect/>
            </a:stretch>
          </p:blipFill>
          <p:spPr bwMode="auto">
            <a:xfrm>
              <a:off x="5290751" y="2438400"/>
              <a:ext cx="1414849" cy="990600"/>
            </a:xfrm>
            <a:prstGeom prst="rect">
              <a:avLst/>
            </a:prstGeom>
            <a:noFill/>
            <a:ln w="9525">
              <a:noFill/>
              <a:miter lim="800000"/>
              <a:headEnd/>
              <a:tailEnd/>
            </a:ln>
            <a:effectLst/>
          </p:spPr>
        </p:pic>
        <p:sp>
          <p:nvSpPr>
            <p:cNvPr id="97" name="Rounded Rectangle 96"/>
            <p:cNvSpPr/>
            <p:nvPr/>
          </p:nvSpPr>
          <p:spPr>
            <a:xfrm>
              <a:off x="5366951" y="2286000"/>
              <a:ext cx="1295400" cy="609600"/>
            </a:xfrm>
            <a:prstGeom prst="roundRect">
              <a:avLst/>
            </a:prstGeom>
            <a:solidFill>
              <a:srgbClr val="92D050">
                <a:alpha val="6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HIS Central</a:t>
              </a:r>
              <a:endParaRPr lang="en-US" sz="1400" b="1" dirty="0">
                <a:effectLst>
                  <a:outerShdw blurRad="38100" dist="38100" dir="2700000" algn="tl">
                    <a:srgbClr val="000000">
                      <a:alpha val="43137"/>
                    </a:srgbClr>
                  </a:outerShdw>
                </a:effectLst>
              </a:endParaRPr>
            </a:p>
          </p:txBody>
        </p:sp>
        <p:sp>
          <p:nvSpPr>
            <p:cNvPr id="98" name="TextBox 97"/>
            <p:cNvSpPr txBox="1"/>
            <p:nvPr/>
          </p:nvSpPr>
          <p:spPr>
            <a:xfrm>
              <a:off x="5196453" y="1676400"/>
              <a:ext cx="2042547" cy="523220"/>
            </a:xfrm>
            <a:prstGeom prst="rect">
              <a:avLst/>
            </a:prstGeom>
            <a:noFill/>
          </p:spPr>
          <p:txBody>
            <a:bodyPr wrap="none" rtlCol="0">
              <a:spAutoFit/>
            </a:bodyPr>
            <a:lstStyle/>
            <a:p>
              <a:r>
                <a:rPr lang="en-US" sz="2800" dirty="0" smtClean="0"/>
                <a:t>HIS Central</a:t>
              </a:r>
              <a:endParaRPr lang="en-US" sz="2800" dirty="0"/>
            </a:p>
          </p:txBody>
        </p:sp>
        <p:sp>
          <p:nvSpPr>
            <p:cNvPr id="105" name="Rounded Rectangle 104"/>
            <p:cNvSpPr/>
            <p:nvPr/>
          </p:nvSpPr>
          <p:spPr>
            <a:xfrm>
              <a:off x="6934200" y="2361156"/>
              <a:ext cx="1295400" cy="609600"/>
            </a:xfrm>
            <a:prstGeom prst="roundRect">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Hydrologic Ontology</a:t>
              </a:r>
              <a:endParaRPr lang="en-US" sz="1400" b="1" dirty="0">
                <a:effectLst>
                  <a:outerShdw blurRad="38100" dist="38100" dir="2700000" algn="tl">
                    <a:srgbClr val="000000">
                      <a:alpha val="43137"/>
                    </a:srgbClr>
                  </a:outerShdw>
                </a:effectLst>
              </a:endParaRPr>
            </a:p>
          </p:txBody>
        </p:sp>
      </p:grpSp>
      <p:sp>
        <p:nvSpPr>
          <p:cNvPr id="102" name="TextBox 101"/>
          <p:cNvSpPr txBox="1"/>
          <p:nvPr/>
        </p:nvSpPr>
        <p:spPr>
          <a:xfrm>
            <a:off x="3493316" y="2477869"/>
            <a:ext cx="1415772" cy="784830"/>
          </a:xfrm>
          <a:prstGeom prst="rect">
            <a:avLst/>
          </a:prstGeom>
          <a:noFill/>
        </p:spPr>
        <p:txBody>
          <a:bodyPr wrap="none" rtlCol="0">
            <a:spAutoFit/>
          </a:bodyPr>
          <a:lstStyle/>
          <a:p>
            <a:pPr algn="ctr"/>
            <a:r>
              <a:rPr lang="en-US" sz="1800" dirty="0" smtClean="0"/>
              <a:t>Data </a:t>
            </a:r>
          </a:p>
          <a:p>
            <a:pPr algn="ctr"/>
            <a:r>
              <a:rPr lang="en-US" sz="1800" dirty="0" smtClean="0"/>
              <a:t>Registration</a:t>
            </a:r>
            <a:endParaRPr lang="en-US" sz="1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500"/>
                                        <p:tgtEl>
                                          <p:spTgt spid="10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1000"/>
                            </p:stCondLst>
                            <p:childTnLst>
                              <p:par>
                                <p:cTn id="39" presetID="23" presetClass="entr" presetSubtype="32" fill="hold" grpId="0" nodeType="afterEffect">
                                  <p:stCondLst>
                                    <p:cond delay="0"/>
                                  </p:stCondLst>
                                  <p:childTnLst>
                                    <p:set>
                                      <p:cBhvr>
                                        <p:cTn id="40" dur="1" fill="hold">
                                          <p:stCondLst>
                                            <p:cond delay="0"/>
                                          </p:stCondLst>
                                        </p:cTn>
                                        <p:tgtEl>
                                          <p:spTgt spid="102"/>
                                        </p:tgtEl>
                                        <p:attrNameLst>
                                          <p:attrName>style.visibility</p:attrName>
                                        </p:attrNameLst>
                                      </p:cBhvr>
                                      <p:to>
                                        <p:strVal val="visible"/>
                                      </p:to>
                                    </p:set>
                                    <p:anim calcmode="lin" valueType="num">
                                      <p:cBhvr>
                                        <p:cTn id="41" dur="500" fill="hold"/>
                                        <p:tgtEl>
                                          <p:spTgt spid="102"/>
                                        </p:tgtEl>
                                        <p:attrNameLst>
                                          <p:attrName>ppt_w</p:attrName>
                                        </p:attrNameLst>
                                      </p:cBhvr>
                                      <p:tavLst>
                                        <p:tav tm="0">
                                          <p:val>
                                            <p:strVal val="4*#ppt_w"/>
                                          </p:val>
                                        </p:tav>
                                        <p:tav tm="100000">
                                          <p:val>
                                            <p:strVal val="#ppt_w"/>
                                          </p:val>
                                        </p:tav>
                                      </p:tavLst>
                                    </p:anim>
                                    <p:anim calcmode="lin" valueType="num">
                                      <p:cBhvr>
                                        <p:cTn id="42" dur="500" fill="hold"/>
                                        <p:tgtEl>
                                          <p:spTgt spid="102"/>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par>
                          <p:cTn id="53" fill="hold">
                            <p:stCondLst>
                              <p:cond delay="1000"/>
                            </p:stCondLst>
                            <p:childTnLst>
                              <p:par>
                                <p:cTn id="54" presetID="23" presetClass="entr" presetSubtype="32" fill="hold" grpId="0" nodeType="afterEffect">
                                  <p:stCondLst>
                                    <p:cond delay="0"/>
                                  </p:stCondLst>
                                  <p:childTnLst>
                                    <p:set>
                                      <p:cBhvr>
                                        <p:cTn id="55" dur="1" fill="hold">
                                          <p:stCondLst>
                                            <p:cond delay="0"/>
                                          </p:stCondLst>
                                        </p:cTn>
                                        <p:tgtEl>
                                          <p:spTgt spid="100"/>
                                        </p:tgtEl>
                                        <p:attrNameLst>
                                          <p:attrName>style.visibility</p:attrName>
                                        </p:attrNameLst>
                                      </p:cBhvr>
                                      <p:to>
                                        <p:strVal val="visible"/>
                                      </p:to>
                                    </p:set>
                                    <p:anim calcmode="lin" valueType="num">
                                      <p:cBhvr>
                                        <p:cTn id="56" dur="500" fill="hold"/>
                                        <p:tgtEl>
                                          <p:spTgt spid="100"/>
                                        </p:tgtEl>
                                        <p:attrNameLst>
                                          <p:attrName>ppt_w</p:attrName>
                                        </p:attrNameLst>
                                      </p:cBhvr>
                                      <p:tavLst>
                                        <p:tav tm="0">
                                          <p:val>
                                            <p:strVal val="4*#ppt_w"/>
                                          </p:val>
                                        </p:tav>
                                        <p:tav tm="100000">
                                          <p:val>
                                            <p:strVal val="#ppt_w"/>
                                          </p:val>
                                        </p:tav>
                                      </p:tavLst>
                                    </p:anim>
                                    <p:anim calcmode="lin" valueType="num">
                                      <p:cBhvr>
                                        <p:cTn id="57" dur="500" fill="hold"/>
                                        <p:tgtEl>
                                          <p:spTgt spid="100"/>
                                        </p:tgtEl>
                                        <p:attrNameLst>
                                          <p:attrName>ppt_h</p:attrName>
                                        </p:attrNameLst>
                                      </p:cBhvr>
                                      <p:tavLst>
                                        <p:tav tm="0">
                                          <p:val>
                                            <p:strVal val="4*#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wipe(down)">
                                      <p:cBhvr>
                                        <p:cTn id="62" dur="500"/>
                                        <p:tgtEl>
                                          <p:spTgt spid="99"/>
                                        </p:tgtEl>
                                      </p:cBhvr>
                                    </p:animEffect>
                                  </p:childTnLst>
                                </p:cTn>
                              </p:par>
                            </p:childTnLst>
                          </p:cTn>
                        </p:par>
                        <p:par>
                          <p:cTn id="63" fill="hold">
                            <p:stCondLst>
                              <p:cond delay="500"/>
                            </p:stCondLst>
                            <p:childTnLst>
                              <p:par>
                                <p:cTn id="64" presetID="23" presetClass="entr" presetSubtype="32" fill="hold" grpId="0" nodeType="afterEffect">
                                  <p:stCondLst>
                                    <p:cond delay="0"/>
                                  </p:stCondLst>
                                  <p:childTnLst>
                                    <p:set>
                                      <p:cBhvr>
                                        <p:cTn id="65" dur="1" fill="hold">
                                          <p:stCondLst>
                                            <p:cond delay="0"/>
                                          </p:stCondLst>
                                        </p:cTn>
                                        <p:tgtEl>
                                          <p:spTgt spid="101"/>
                                        </p:tgtEl>
                                        <p:attrNameLst>
                                          <p:attrName>style.visibility</p:attrName>
                                        </p:attrNameLst>
                                      </p:cBhvr>
                                      <p:to>
                                        <p:strVal val="visible"/>
                                      </p:to>
                                    </p:set>
                                    <p:anim calcmode="lin" valueType="num">
                                      <p:cBhvr>
                                        <p:cTn id="66" dur="500" fill="hold"/>
                                        <p:tgtEl>
                                          <p:spTgt spid="101"/>
                                        </p:tgtEl>
                                        <p:attrNameLst>
                                          <p:attrName>ppt_w</p:attrName>
                                        </p:attrNameLst>
                                      </p:cBhvr>
                                      <p:tavLst>
                                        <p:tav tm="0">
                                          <p:val>
                                            <p:strVal val="4*#ppt_w"/>
                                          </p:val>
                                        </p:tav>
                                        <p:tav tm="100000">
                                          <p:val>
                                            <p:strVal val="#ppt_w"/>
                                          </p:val>
                                        </p:tav>
                                      </p:tavLst>
                                    </p:anim>
                                    <p:anim calcmode="lin" valueType="num">
                                      <p:cBhvr>
                                        <p:cTn id="67" dur="500" fill="hold"/>
                                        <p:tgtEl>
                                          <p:spTgt spid="101"/>
                                        </p:tgtEl>
                                        <p:attrNameLst>
                                          <p:attrName>ppt_h</p:attrName>
                                        </p:attrNameLst>
                                      </p:cBhvr>
                                      <p:tavLst>
                                        <p:tav tm="0">
                                          <p:val>
                                            <p:strVal val="4*#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nodeType="clickEffect">
                                  <p:stCondLst>
                                    <p:cond delay="0"/>
                                  </p:stCondLst>
                                  <p:childTnLst>
                                    <p:animScale>
                                      <p:cBhvr>
                                        <p:cTn id="7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100" grpId="0"/>
      <p:bldP spid="101" grpId="0"/>
      <p:bldP spid="104" grpId="0" animBg="1"/>
      <p:bldP spid="107" grpId="0"/>
      <p:bldP spid="1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524000"/>
            <a:ext cx="2568575" cy="2008188"/>
            <a:chOff x="1351" y="912"/>
            <a:chExt cx="1618" cy="1265"/>
          </a:xfrm>
        </p:grpSpPr>
        <p:sp>
          <p:nvSpPr>
            <p:cNvPr id="449539" name="Freeform 3"/>
            <p:cNvSpPr>
              <a:spLocks/>
            </p:cNvSpPr>
            <p:nvPr/>
          </p:nvSpPr>
          <p:spPr bwMode="auto">
            <a:xfrm>
              <a:off x="1351" y="912"/>
              <a:ext cx="1618" cy="1265"/>
            </a:xfrm>
            <a:custGeom>
              <a:avLst/>
              <a:gdLst/>
              <a:ahLst/>
              <a:cxnLst>
                <a:cxn ang="0">
                  <a:pos x="16" y="702"/>
                </a:cxn>
                <a:cxn ang="0">
                  <a:pos x="29" y="474"/>
                </a:cxn>
                <a:cxn ang="0">
                  <a:pos x="301" y="367"/>
                </a:cxn>
                <a:cxn ang="0">
                  <a:pos x="377" y="303"/>
                </a:cxn>
                <a:cxn ang="0">
                  <a:pos x="447" y="208"/>
                </a:cxn>
                <a:cxn ang="0">
                  <a:pos x="529" y="164"/>
                </a:cxn>
                <a:cxn ang="0">
                  <a:pos x="693" y="183"/>
                </a:cxn>
                <a:cxn ang="0">
                  <a:pos x="738" y="177"/>
                </a:cxn>
                <a:cxn ang="0">
                  <a:pos x="814" y="82"/>
                </a:cxn>
                <a:cxn ang="0">
                  <a:pos x="959" y="6"/>
                </a:cxn>
                <a:cxn ang="0">
                  <a:pos x="1143" y="25"/>
                </a:cxn>
                <a:cxn ang="0">
                  <a:pos x="1156" y="69"/>
                </a:cxn>
                <a:cxn ang="0">
                  <a:pos x="1244" y="120"/>
                </a:cxn>
                <a:cxn ang="0">
                  <a:pos x="1314" y="151"/>
                </a:cxn>
                <a:cxn ang="0">
                  <a:pos x="1409" y="177"/>
                </a:cxn>
                <a:cxn ang="0">
                  <a:pos x="1472" y="208"/>
                </a:cxn>
                <a:cxn ang="0">
                  <a:pos x="1542" y="240"/>
                </a:cxn>
                <a:cxn ang="0">
                  <a:pos x="1535" y="405"/>
                </a:cxn>
                <a:cxn ang="0">
                  <a:pos x="1586" y="525"/>
                </a:cxn>
                <a:cxn ang="0">
                  <a:pos x="1618" y="582"/>
                </a:cxn>
                <a:cxn ang="0">
                  <a:pos x="1580" y="651"/>
                </a:cxn>
                <a:cxn ang="0">
                  <a:pos x="1573" y="670"/>
                </a:cxn>
                <a:cxn ang="0">
                  <a:pos x="1554" y="683"/>
                </a:cxn>
                <a:cxn ang="0">
                  <a:pos x="1542" y="721"/>
                </a:cxn>
                <a:cxn ang="0">
                  <a:pos x="1580" y="886"/>
                </a:cxn>
                <a:cxn ang="0">
                  <a:pos x="1573" y="993"/>
                </a:cxn>
                <a:cxn ang="0">
                  <a:pos x="1504" y="1076"/>
                </a:cxn>
                <a:cxn ang="0">
                  <a:pos x="1409" y="1151"/>
                </a:cxn>
                <a:cxn ang="0">
                  <a:pos x="1333" y="1177"/>
                </a:cxn>
                <a:cxn ang="0">
                  <a:pos x="1200" y="1177"/>
                </a:cxn>
                <a:cxn ang="0">
                  <a:pos x="1149" y="1227"/>
                </a:cxn>
                <a:cxn ang="0">
                  <a:pos x="1111" y="1253"/>
                </a:cxn>
                <a:cxn ang="0">
                  <a:pos x="1073" y="1265"/>
                </a:cxn>
                <a:cxn ang="0">
                  <a:pos x="940" y="1246"/>
                </a:cxn>
                <a:cxn ang="0">
                  <a:pos x="845" y="1189"/>
                </a:cxn>
                <a:cxn ang="0">
                  <a:pos x="535" y="1183"/>
                </a:cxn>
                <a:cxn ang="0">
                  <a:pos x="402" y="1088"/>
                </a:cxn>
                <a:cxn ang="0">
                  <a:pos x="231" y="1069"/>
                </a:cxn>
                <a:cxn ang="0">
                  <a:pos x="174" y="1038"/>
                </a:cxn>
                <a:cxn ang="0">
                  <a:pos x="136" y="1012"/>
                </a:cxn>
                <a:cxn ang="0">
                  <a:pos x="130" y="974"/>
                </a:cxn>
                <a:cxn ang="0">
                  <a:pos x="111" y="962"/>
                </a:cxn>
                <a:cxn ang="0">
                  <a:pos x="98" y="943"/>
                </a:cxn>
                <a:cxn ang="0">
                  <a:pos x="61" y="924"/>
                </a:cxn>
                <a:cxn ang="0">
                  <a:pos x="23" y="784"/>
                </a:cxn>
                <a:cxn ang="0">
                  <a:pos x="16" y="702"/>
                </a:cxn>
              </a:cxnLst>
              <a:rect l="0" t="0" r="r" b="b"/>
              <a:pathLst>
                <a:path w="1618" h="1265">
                  <a:moveTo>
                    <a:pt x="16" y="702"/>
                  </a:moveTo>
                  <a:cubicBezTo>
                    <a:pt x="38" y="601"/>
                    <a:pt x="16" y="713"/>
                    <a:pt x="29" y="474"/>
                  </a:cubicBezTo>
                  <a:cubicBezTo>
                    <a:pt x="36" y="350"/>
                    <a:pt x="238" y="370"/>
                    <a:pt x="301" y="367"/>
                  </a:cubicBezTo>
                  <a:cubicBezTo>
                    <a:pt x="328" y="349"/>
                    <a:pt x="359" y="331"/>
                    <a:pt x="377" y="303"/>
                  </a:cubicBezTo>
                  <a:cubicBezTo>
                    <a:pt x="398" y="272"/>
                    <a:pt x="420" y="234"/>
                    <a:pt x="447" y="208"/>
                  </a:cubicBezTo>
                  <a:cubicBezTo>
                    <a:pt x="468" y="188"/>
                    <a:pt x="504" y="181"/>
                    <a:pt x="529" y="164"/>
                  </a:cubicBezTo>
                  <a:cubicBezTo>
                    <a:pt x="614" y="168"/>
                    <a:pt x="628" y="170"/>
                    <a:pt x="693" y="183"/>
                  </a:cubicBezTo>
                  <a:cubicBezTo>
                    <a:pt x="708" y="181"/>
                    <a:pt x="723" y="181"/>
                    <a:pt x="738" y="177"/>
                  </a:cubicBezTo>
                  <a:cubicBezTo>
                    <a:pt x="770" y="167"/>
                    <a:pt x="794" y="108"/>
                    <a:pt x="814" y="82"/>
                  </a:cubicBezTo>
                  <a:cubicBezTo>
                    <a:pt x="847" y="38"/>
                    <a:pt x="916" y="33"/>
                    <a:pt x="959" y="6"/>
                  </a:cubicBezTo>
                  <a:cubicBezTo>
                    <a:pt x="1060" y="10"/>
                    <a:pt x="1076" y="0"/>
                    <a:pt x="1143" y="25"/>
                  </a:cubicBezTo>
                  <a:cubicBezTo>
                    <a:pt x="1148" y="40"/>
                    <a:pt x="1148" y="56"/>
                    <a:pt x="1156" y="69"/>
                  </a:cubicBezTo>
                  <a:cubicBezTo>
                    <a:pt x="1173" y="99"/>
                    <a:pt x="1214" y="111"/>
                    <a:pt x="1244" y="120"/>
                  </a:cubicBezTo>
                  <a:cubicBezTo>
                    <a:pt x="1269" y="127"/>
                    <a:pt x="1290" y="141"/>
                    <a:pt x="1314" y="151"/>
                  </a:cubicBezTo>
                  <a:cubicBezTo>
                    <a:pt x="1344" y="164"/>
                    <a:pt x="1379" y="166"/>
                    <a:pt x="1409" y="177"/>
                  </a:cubicBezTo>
                  <a:cubicBezTo>
                    <a:pt x="1432" y="186"/>
                    <a:pt x="1449" y="201"/>
                    <a:pt x="1472" y="208"/>
                  </a:cubicBezTo>
                  <a:cubicBezTo>
                    <a:pt x="1494" y="223"/>
                    <a:pt x="1518" y="228"/>
                    <a:pt x="1542" y="240"/>
                  </a:cubicBezTo>
                  <a:cubicBezTo>
                    <a:pt x="1573" y="288"/>
                    <a:pt x="1554" y="354"/>
                    <a:pt x="1535" y="405"/>
                  </a:cubicBezTo>
                  <a:cubicBezTo>
                    <a:pt x="1541" y="455"/>
                    <a:pt x="1543" y="496"/>
                    <a:pt x="1586" y="525"/>
                  </a:cubicBezTo>
                  <a:cubicBezTo>
                    <a:pt x="1599" y="544"/>
                    <a:pt x="1605" y="563"/>
                    <a:pt x="1618" y="582"/>
                  </a:cubicBezTo>
                  <a:cubicBezTo>
                    <a:pt x="1610" y="616"/>
                    <a:pt x="1604" y="627"/>
                    <a:pt x="1580" y="651"/>
                  </a:cubicBezTo>
                  <a:cubicBezTo>
                    <a:pt x="1578" y="657"/>
                    <a:pt x="1577" y="665"/>
                    <a:pt x="1573" y="670"/>
                  </a:cubicBezTo>
                  <a:cubicBezTo>
                    <a:pt x="1568" y="676"/>
                    <a:pt x="1558" y="676"/>
                    <a:pt x="1554" y="683"/>
                  </a:cubicBezTo>
                  <a:cubicBezTo>
                    <a:pt x="1547" y="694"/>
                    <a:pt x="1542" y="721"/>
                    <a:pt x="1542" y="721"/>
                  </a:cubicBezTo>
                  <a:cubicBezTo>
                    <a:pt x="1547" y="779"/>
                    <a:pt x="1560" y="832"/>
                    <a:pt x="1580" y="886"/>
                  </a:cubicBezTo>
                  <a:cubicBezTo>
                    <a:pt x="1578" y="922"/>
                    <a:pt x="1578" y="958"/>
                    <a:pt x="1573" y="993"/>
                  </a:cubicBezTo>
                  <a:cubicBezTo>
                    <a:pt x="1568" y="1028"/>
                    <a:pt x="1528" y="1055"/>
                    <a:pt x="1504" y="1076"/>
                  </a:cubicBezTo>
                  <a:cubicBezTo>
                    <a:pt x="1477" y="1099"/>
                    <a:pt x="1442" y="1135"/>
                    <a:pt x="1409" y="1151"/>
                  </a:cubicBezTo>
                  <a:cubicBezTo>
                    <a:pt x="1385" y="1163"/>
                    <a:pt x="1358" y="1168"/>
                    <a:pt x="1333" y="1177"/>
                  </a:cubicBezTo>
                  <a:cubicBezTo>
                    <a:pt x="1275" y="1170"/>
                    <a:pt x="1263" y="1164"/>
                    <a:pt x="1200" y="1177"/>
                  </a:cubicBezTo>
                  <a:cubicBezTo>
                    <a:pt x="1175" y="1182"/>
                    <a:pt x="1166" y="1212"/>
                    <a:pt x="1149" y="1227"/>
                  </a:cubicBezTo>
                  <a:cubicBezTo>
                    <a:pt x="1137" y="1237"/>
                    <a:pt x="1126" y="1248"/>
                    <a:pt x="1111" y="1253"/>
                  </a:cubicBezTo>
                  <a:cubicBezTo>
                    <a:pt x="1098" y="1257"/>
                    <a:pt x="1073" y="1265"/>
                    <a:pt x="1073" y="1265"/>
                  </a:cubicBezTo>
                  <a:cubicBezTo>
                    <a:pt x="1007" y="1261"/>
                    <a:pt x="989" y="1264"/>
                    <a:pt x="940" y="1246"/>
                  </a:cubicBezTo>
                  <a:cubicBezTo>
                    <a:pt x="916" y="1208"/>
                    <a:pt x="885" y="1200"/>
                    <a:pt x="845" y="1189"/>
                  </a:cubicBezTo>
                  <a:cubicBezTo>
                    <a:pt x="743" y="1196"/>
                    <a:pt x="635" y="1210"/>
                    <a:pt x="535" y="1183"/>
                  </a:cubicBezTo>
                  <a:cubicBezTo>
                    <a:pt x="477" y="1168"/>
                    <a:pt x="449" y="1119"/>
                    <a:pt x="402" y="1088"/>
                  </a:cubicBezTo>
                  <a:cubicBezTo>
                    <a:pt x="354" y="1056"/>
                    <a:pt x="288" y="1072"/>
                    <a:pt x="231" y="1069"/>
                  </a:cubicBezTo>
                  <a:cubicBezTo>
                    <a:pt x="166" y="1048"/>
                    <a:pt x="215" y="1070"/>
                    <a:pt x="174" y="1038"/>
                  </a:cubicBezTo>
                  <a:cubicBezTo>
                    <a:pt x="162" y="1028"/>
                    <a:pt x="136" y="1012"/>
                    <a:pt x="136" y="1012"/>
                  </a:cubicBezTo>
                  <a:cubicBezTo>
                    <a:pt x="134" y="999"/>
                    <a:pt x="136" y="985"/>
                    <a:pt x="130" y="974"/>
                  </a:cubicBezTo>
                  <a:cubicBezTo>
                    <a:pt x="127" y="967"/>
                    <a:pt x="116" y="967"/>
                    <a:pt x="111" y="962"/>
                  </a:cubicBezTo>
                  <a:cubicBezTo>
                    <a:pt x="105" y="957"/>
                    <a:pt x="104" y="948"/>
                    <a:pt x="98" y="943"/>
                  </a:cubicBezTo>
                  <a:cubicBezTo>
                    <a:pt x="87" y="934"/>
                    <a:pt x="73" y="931"/>
                    <a:pt x="61" y="924"/>
                  </a:cubicBezTo>
                  <a:cubicBezTo>
                    <a:pt x="42" y="873"/>
                    <a:pt x="66" y="814"/>
                    <a:pt x="23" y="784"/>
                  </a:cubicBezTo>
                  <a:cubicBezTo>
                    <a:pt x="3" y="754"/>
                    <a:pt x="0" y="736"/>
                    <a:pt x="16" y="702"/>
                  </a:cubicBezTo>
                  <a:close/>
                </a:path>
              </a:pathLst>
            </a:custGeom>
            <a:noFill/>
            <a:ln w="9525">
              <a:solidFill>
                <a:schemeClr val="tx1"/>
              </a:solidFill>
              <a:round/>
              <a:headEnd/>
              <a:tailEnd/>
            </a:ln>
            <a:effectLst/>
          </p:spPr>
          <p:txBody>
            <a:bodyPr/>
            <a:lstStyle/>
            <a:p>
              <a:endParaRPr lang="en-US" sz="1800"/>
            </a:p>
          </p:txBody>
        </p:sp>
        <p:sp>
          <p:nvSpPr>
            <p:cNvPr id="449540" name="Text Box 4"/>
            <p:cNvSpPr txBox="1">
              <a:spLocks noChangeArrowheads="1"/>
            </p:cNvSpPr>
            <p:nvPr/>
          </p:nvSpPr>
          <p:spPr bwMode="auto">
            <a:xfrm>
              <a:off x="1920" y="1152"/>
              <a:ext cx="738" cy="233"/>
            </a:xfrm>
            <a:prstGeom prst="rect">
              <a:avLst/>
            </a:prstGeom>
            <a:noFill/>
            <a:ln w="9525">
              <a:noFill/>
              <a:miter lim="800000"/>
              <a:headEnd/>
              <a:tailEnd/>
            </a:ln>
            <a:effectLst/>
          </p:spPr>
          <p:txBody>
            <a:bodyPr wrap="none">
              <a:spAutoFit/>
            </a:bodyPr>
            <a:lstStyle/>
            <a:p>
              <a:pPr algn="l"/>
              <a:r>
                <a:rPr lang="en-US" sz="1800" dirty="0" smtClean="0"/>
                <a:t>Locations</a:t>
              </a:r>
              <a:endParaRPr lang="en-US" sz="1800" dirty="0"/>
            </a:p>
          </p:txBody>
        </p:sp>
        <p:sp>
          <p:nvSpPr>
            <p:cNvPr id="449541" name="Text Box 5"/>
            <p:cNvSpPr txBox="1">
              <a:spLocks noChangeArrowheads="1"/>
            </p:cNvSpPr>
            <p:nvPr/>
          </p:nvSpPr>
          <p:spPr bwMode="auto">
            <a:xfrm>
              <a:off x="1609" y="1440"/>
              <a:ext cx="711" cy="233"/>
            </a:xfrm>
            <a:prstGeom prst="rect">
              <a:avLst/>
            </a:prstGeom>
            <a:noFill/>
            <a:ln w="9525">
              <a:noFill/>
              <a:miter lim="800000"/>
              <a:headEnd/>
              <a:tailEnd/>
            </a:ln>
            <a:effectLst/>
          </p:spPr>
          <p:txBody>
            <a:bodyPr wrap="none">
              <a:spAutoFit/>
            </a:bodyPr>
            <a:lstStyle/>
            <a:p>
              <a:pPr algn="l"/>
              <a:r>
                <a:rPr lang="en-US" sz="1800" dirty="0" smtClean="0"/>
                <a:t>Variables</a:t>
              </a:r>
              <a:endParaRPr lang="en-US" sz="1800" dirty="0"/>
            </a:p>
          </p:txBody>
        </p:sp>
        <p:sp>
          <p:nvSpPr>
            <p:cNvPr id="449542" name="Text Box 6"/>
            <p:cNvSpPr txBox="1">
              <a:spLocks noChangeArrowheads="1"/>
            </p:cNvSpPr>
            <p:nvPr/>
          </p:nvSpPr>
          <p:spPr bwMode="auto">
            <a:xfrm>
              <a:off x="1835" y="1737"/>
              <a:ext cx="956" cy="231"/>
            </a:xfrm>
            <a:prstGeom prst="rect">
              <a:avLst/>
            </a:prstGeom>
            <a:noFill/>
            <a:ln w="9525">
              <a:noFill/>
              <a:miter lim="800000"/>
              <a:headEnd/>
              <a:tailEnd/>
            </a:ln>
            <a:effectLst/>
          </p:spPr>
          <p:txBody>
            <a:bodyPr wrap="none">
              <a:spAutoFit/>
            </a:bodyPr>
            <a:lstStyle/>
            <a:p>
              <a:pPr algn="l"/>
              <a:r>
                <a:rPr lang="en-US" sz="1800" dirty="0"/>
                <a:t>Date Ranges</a:t>
              </a:r>
            </a:p>
          </p:txBody>
        </p:sp>
      </p:grpSp>
      <p:sp>
        <p:nvSpPr>
          <p:cNvPr id="449543" name="Rectangle 7"/>
          <p:cNvSpPr>
            <a:spLocks noGrp="1" noChangeArrowheads="1"/>
          </p:cNvSpPr>
          <p:nvPr>
            <p:ph type="title"/>
          </p:nvPr>
        </p:nvSpPr>
        <p:spPr>
          <a:xfrm>
            <a:off x="457200" y="152400"/>
            <a:ext cx="8229600" cy="1143000"/>
          </a:xfrm>
        </p:spPr>
        <p:txBody>
          <a:bodyPr>
            <a:normAutofit/>
          </a:bodyPr>
          <a:lstStyle/>
          <a:p>
            <a:r>
              <a:rPr lang="en-US" sz="4000" dirty="0" smtClean="0">
                <a:solidFill>
                  <a:srgbClr val="007AC2"/>
                </a:solidFill>
                <a:cs typeface="Avenir LT Std 85 Heavy"/>
              </a:rPr>
              <a:t>WaterML2 </a:t>
            </a:r>
            <a:r>
              <a:rPr lang="en-US" sz="4000" dirty="0">
                <a:solidFill>
                  <a:srgbClr val="007AC2"/>
                </a:solidFill>
                <a:cs typeface="Avenir LT Std 85 Heavy"/>
              </a:rPr>
              <a:t>and </a:t>
            </a:r>
            <a:r>
              <a:rPr lang="en-US" sz="4000" dirty="0" smtClean="0">
                <a:solidFill>
                  <a:srgbClr val="007AC2"/>
                </a:solidFill>
                <a:cs typeface="Avenir LT Std 85 Heavy"/>
              </a:rPr>
              <a:t>SOS2</a:t>
            </a:r>
            <a:endParaRPr lang="en-US" sz="4000" dirty="0">
              <a:solidFill>
                <a:srgbClr val="007AC2"/>
              </a:solidFill>
              <a:cs typeface="Avenir LT Std 85 Heavy"/>
            </a:endParaRPr>
          </a:p>
        </p:txBody>
      </p:sp>
      <p:sp>
        <p:nvSpPr>
          <p:cNvPr id="449544" name="Rectangle 8"/>
          <p:cNvSpPr>
            <a:spLocks noChangeArrowheads="1"/>
          </p:cNvSpPr>
          <p:nvPr/>
        </p:nvSpPr>
        <p:spPr bwMode="auto">
          <a:xfrm>
            <a:off x="4191000" y="1828800"/>
            <a:ext cx="2286000" cy="2895600"/>
          </a:xfrm>
          <a:prstGeom prst="rect">
            <a:avLst/>
          </a:prstGeom>
          <a:solidFill>
            <a:srgbClr val="DEFEE3"/>
          </a:solidFill>
          <a:ln w="9525">
            <a:solidFill>
              <a:schemeClr val="tx1"/>
            </a:solidFill>
            <a:miter lim="800000"/>
            <a:headEnd/>
            <a:tailEnd/>
          </a:ln>
          <a:effectLst/>
        </p:spPr>
        <p:txBody>
          <a:bodyPr wrap="none" anchor="ctr"/>
          <a:lstStyle/>
          <a:p>
            <a:endParaRPr lang="en-US"/>
          </a:p>
        </p:txBody>
      </p:sp>
      <p:sp>
        <p:nvSpPr>
          <p:cNvPr id="449545" name="Line 9"/>
          <p:cNvSpPr>
            <a:spLocks noChangeShapeType="1"/>
          </p:cNvSpPr>
          <p:nvPr/>
        </p:nvSpPr>
        <p:spPr bwMode="auto">
          <a:xfrm>
            <a:off x="3886200" y="2118610"/>
            <a:ext cx="685800" cy="0"/>
          </a:xfrm>
          <a:prstGeom prst="line">
            <a:avLst/>
          </a:prstGeom>
          <a:noFill/>
          <a:ln w="9525">
            <a:solidFill>
              <a:schemeClr val="tx1"/>
            </a:solidFill>
            <a:round/>
            <a:headEnd/>
            <a:tailEnd/>
          </a:ln>
          <a:effectLst/>
        </p:spPr>
        <p:txBody>
          <a:bodyPr/>
          <a:lstStyle/>
          <a:p>
            <a:endParaRPr lang="en-US"/>
          </a:p>
        </p:txBody>
      </p:sp>
      <p:sp>
        <p:nvSpPr>
          <p:cNvPr id="449546" name="Line 10"/>
          <p:cNvSpPr>
            <a:spLocks noChangeShapeType="1"/>
          </p:cNvSpPr>
          <p:nvPr/>
        </p:nvSpPr>
        <p:spPr bwMode="auto">
          <a:xfrm>
            <a:off x="3886200" y="2390098"/>
            <a:ext cx="685800" cy="0"/>
          </a:xfrm>
          <a:prstGeom prst="line">
            <a:avLst/>
          </a:prstGeom>
          <a:noFill/>
          <a:ln w="9525">
            <a:solidFill>
              <a:schemeClr val="tx1"/>
            </a:solidFill>
            <a:round/>
            <a:headEnd/>
            <a:tailEnd/>
          </a:ln>
          <a:effectLst/>
        </p:spPr>
        <p:txBody>
          <a:bodyPr/>
          <a:lstStyle/>
          <a:p>
            <a:endParaRPr lang="en-US"/>
          </a:p>
        </p:txBody>
      </p:sp>
      <p:sp>
        <p:nvSpPr>
          <p:cNvPr id="449547" name="Line 11"/>
          <p:cNvSpPr>
            <a:spLocks noChangeShapeType="1"/>
          </p:cNvSpPr>
          <p:nvPr/>
        </p:nvSpPr>
        <p:spPr bwMode="auto">
          <a:xfrm>
            <a:off x="3886200" y="2661586"/>
            <a:ext cx="685800" cy="0"/>
          </a:xfrm>
          <a:prstGeom prst="line">
            <a:avLst/>
          </a:prstGeom>
          <a:noFill/>
          <a:ln w="9525">
            <a:solidFill>
              <a:schemeClr val="tx1"/>
            </a:solidFill>
            <a:round/>
            <a:headEnd/>
            <a:tailEnd/>
          </a:ln>
          <a:effectLst/>
        </p:spPr>
        <p:txBody>
          <a:bodyPr/>
          <a:lstStyle/>
          <a:p>
            <a:endParaRPr lang="en-US"/>
          </a:p>
        </p:txBody>
      </p:sp>
      <p:sp>
        <p:nvSpPr>
          <p:cNvPr id="449548" name="Text Box 12"/>
          <p:cNvSpPr txBox="1">
            <a:spLocks noChangeArrowheads="1"/>
          </p:cNvSpPr>
          <p:nvPr/>
        </p:nvSpPr>
        <p:spPr bwMode="auto">
          <a:xfrm>
            <a:off x="4552950" y="1923871"/>
            <a:ext cx="1770549" cy="1200329"/>
          </a:xfrm>
          <a:prstGeom prst="rect">
            <a:avLst/>
          </a:prstGeom>
          <a:noFill/>
          <a:ln w="9525">
            <a:noFill/>
            <a:miter lim="800000"/>
            <a:headEnd/>
            <a:tailEnd/>
          </a:ln>
          <a:effectLst/>
        </p:spPr>
        <p:txBody>
          <a:bodyPr wrap="none">
            <a:spAutoFit/>
          </a:bodyPr>
          <a:lstStyle/>
          <a:p>
            <a:pPr algn="l">
              <a:spcBef>
                <a:spcPts val="0"/>
              </a:spcBef>
            </a:pPr>
            <a:r>
              <a:rPr lang="en-US" sz="1800" dirty="0" smtClean="0">
                <a:solidFill>
                  <a:srgbClr val="0066FF"/>
                </a:solidFill>
              </a:rPr>
              <a:t>GetSites</a:t>
            </a:r>
          </a:p>
          <a:p>
            <a:pPr algn="l">
              <a:spcBef>
                <a:spcPts val="0"/>
              </a:spcBef>
            </a:pPr>
            <a:r>
              <a:rPr lang="en-US" sz="1800" dirty="0" err="1" smtClean="0">
                <a:solidFill>
                  <a:srgbClr val="0066FF"/>
                </a:solidFill>
              </a:rPr>
              <a:t>GetSiteInfo</a:t>
            </a:r>
            <a:endParaRPr lang="en-US" sz="1800" dirty="0">
              <a:solidFill>
                <a:srgbClr val="0066FF"/>
              </a:solidFill>
            </a:endParaRPr>
          </a:p>
          <a:p>
            <a:pPr algn="l">
              <a:spcBef>
                <a:spcPts val="0"/>
              </a:spcBef>
            </a:pPr>
            <a:r>
              <a:rPr lang="en-US" sz="1800" dirty="0" err="1">
                <a:solidFill>
                  <a:srgbClr val="0066FF"/>
                </a:solidFill>
              </a:rPr>
              <a:t>GetVariableInfo</a:t>
            </a:r>
            <a:endParaRPr lang="en-US" sz="1800" dirty="0">
              <a:solidFill>
                <a:srgbClr val="0066FF"/>
              </a:solidFill>
            </a:endParaRPr>
          </a:p>
          <a:p>
            <a:pPr algn="l">
              <a:spcBef>
                <a:spcPts val="0"/>
              </a:spcBef>
            </a:pPr>
            <a:r>
              <a:rPr lang="en-US" sz="1800" dirty="0">
                <a:solidFill>
                  <a:srgbClr val="0066FF"/>
                </a:solidFill>
              </a:rPr>
              <a:t>GetValues</a:t>
            </a:r>
          </a:p>
        </p:txBody>
      </p:sp>
      <p:sp>
        <p:nvSpPr>
          <p:cNvPr id="449549" name="Oval 13"/>
          <p:cNvSpPr>
            <a:spLocks noChangeArrowheads="1"/>
          </p:cNvSpPr>
          <p:nvPr/>
        </p:nvSpPr>
        <p:spPr bwMode="auto">
          <a:xfrm>
            <a:off x="3810000" y="2042410"/>
            <a:ext cx="152400" cy="152400"/>
          </a:xfrm>
          <a:prstGeom prst="ellipse">
            <a:avLst/>
          </a:prstGeom>
          <a:solidFill>
            <a:srgbClr val="DEFEE3"/>
          </a:solidFill>
          <a:ln w="9525">
            <a:solidFill>
              <a:schemeClr val="tx1"/>
            </a:solidFill>
            <a:round/>
            <a:headEnd/>
            <a:tailEnd/>
          </a:ln>
          <a:effectLst/>
        </p:spPr>
        <p:txBody>
          <a:bodyPr wrap="none" anchor="ctr"/>
          <a:lstStyle/>
          <a:p>
            <a:endParaRPr lang="en-US"/>
          </a:p>
        </p:txBody>
      </p:sp>
      <p:sp>
        <p:nvSpPr>
          <p:cNvPr id="449550" name="Oval 14"/>
          <p:cNvSpPr>
            <a:spLocks noChangeArrowheads="1"/>
          </p:cNvSpPr>
          <p:nvPr/>
        </p:nvSpPr>
        <p:spPr bwMode="auto">
          <a:xfrm>
            <a:off x="3810000" y="2313898"/>
            <a:ext cx="152400" cy="152400"/>
          </a:xfrm>
          <a:prstGeom prst="ellipse">
            <a:avLst/>
          </a:prstGeom>
          <a:solidFill>
            <a:srgbClr val="DEFEE3"/>
          </a:solidFill>
          <a:ln w="9525">
            <a:solidFill>
              <a:schemeClr val="tx1"/>
            </a:solidFill>
            <a:round/>
            <a:headEnd/>
            <a:tailEnd/>
          </a:ln>
          <a:effectLst/>
        </p:spPr>
        <p:txBody>
          <a:bodyPr wrap="none" anchor="ctr"/>
          <a:lstStyle/>
          <a:p>
            <a:endParaRPr lang="en-US"/>
          </a:p>
        </p:txBody>
      </p:sp>
      <p:sp>
        <p:nvSpPr>
          <p:cNvPr id="449551" name="Oval 15"/>
          <p:cNvSpPr>
            <a:spLocks noChangeArrowheads="1"/>
          </p:cNvSpPr>
          <p:nvPr/>
        </p:nvSpPr>
        <p:spPr bwMode="auto">
          <a:xfrm>
            <a:off x="3810000" y="2585386"/>
            <a:ext cx="152400" cy="152400"/>
          </a:xfrm>
          <a:prstGeom prst="ellipse">
            <a:avLst/>
          </a:prstGeom>
          <a:solidFill>
            <a:srgbClr val="DEFEE3"/>
          </a:solidFill>
          <a:ln w="9525">
            <a:solidFill>
              <a:schemeClr val="tx1"/>
            </a:solidFill>
            <a:round/>
            <a:headEnd/>
            <a:tailEnd/>
          </a:ln>
          <a:effectLst/>
        </p:spPr>
        <p:txBody>
          <a:bodyPr wrap="none" anchor="ctr"/>
          <a:lstStyle/>
          <a:p>
            <a:endParaRPr lang="en-US"/>
          </a:p>
        </p:txBody>
      </p:sp>
      <p:sp>
        <p:nvSpPr>
          <p:cNvPr id="449552" name="Text Box 16"/>
          <p:cNvSpPr txBox="1">
            <a:spLocks noChangeArrowheads="1"/>
          </p:cNvSpPr>
          <p:nvPr/>
        </p:nvSpPr>
        <p:spPr bwMode="auto">
          <a:xfrm>
            <a:off x="4573572" y="4022725"/>
            <a:ext cx="1500219" cy="677108"/>
          </a:xfrm>
          <a:prstGeom prst="rect">
            <a:avLst/>
          </a:prstGeom>
          <a:noFill/>
          <a:ln w="9525">
            <a:noFill/>
            <a:miter lim="800000"/>
            <a:headEnd/>
            <a:tailEnd/>
          </a:ln>
          <a:effectLst/>
        </p:spPr>
        <p:txBody>
          <a:bodyPr wrap="none">
            <a:spAutoFit/>
          </a:bodyPr>
          <a:lstStyle/>
          <a:p>
            <a:pPr algn="ctr">
              <a:spcBef>
                <a:spcPts val="0"/>
              </a:spcBef>
            </a:pPr>
            <a:r>
              <a:rPr lang="en-US" sz="1800" b="1" dirty="0" smtClean="0"/>
              <a:t>SOS2</a:t>
            </a:r>
            <a:endParaRPr lang="en-US" sz="1800" b="1" dirty="0"/>
          </a:p>
          <a:p>
            <a:pPr algn="ctr">
              <a:spcBef>
                <a:spcPts val="0"/>
              </a:spcBef>
            </a:pPr>
            <a:r>
              <a:rPr lang="en-US" sz="2000" b="1" dirty="0"/>
              <a:t>Web Service</a:t>
            </a:r>
          </a:p>
        </p:txBody>
      </p:sp>
      <p:pic>
        <p:nvPicPr>
          <p:cNvPr id="449553" name="Picture 17" descr="j0285750"/>
          <p:cNvPicPr>
            <a:picLocks noChangeAspect="1" noChangeArrowheads="1"/>
          </p:cNvPicPr>
          <p:nvPr/>
        </p:nvPicPr>
        <p:blipFill>
          <a:blip r:embed="rId3" cstate="print"/>
          <a:srcRect/>
          <a:stretch>
            <a:fillRect/>
          </a:stretch>
        </p:blipFill>
        <p:spPr bwMode="auto">
          <a:xfrm>
            <a:off x="228600" y="3254375"/>
            <a:ext cx="1824038" cy="1120775"/>
          </a:xfrm>
          <a:prstGeom prst="rect">
            <a:avLst/>
          </a:prstGeom>
          <a:noFill/>
        </p:spPr>
      </p:pic>
      <p:sp>
        <p:nvSpPr>
          <p:cNvPr id="449554" name="Text Box 18"/>
          <p:cNvSpPr txBox="1">
            <a:spLocks noChangeArrowheads="1"/>
          </p:cNvSpPr>
          <p:nvPr/>
        </p:nvSpPr>
        <p:spPr bwMode="auto">
          <a:xfrm>
            <a:off x="669925" y="4332288"/>
            <a:ext cx="889000" cy="396875"/>
          </a:xfrm>
          <a:prstGeom prst="rect">
            <a:avLst/>
          </a:prstGeom>
          <a:noFill/>
          <a:ln w="9525">
            <a:noFill/>
            <a:miter lim="800000"/>
            <a:headEnd/>
            <a:tailEnd/>
          </a:ln>
          <a:effectLst/>
        </p:spPr>
        <p:txBody>
          <a:bodyPr wrap="none">
            <a:spAutoFit/>
          </a:bodyPr>
          <a:lstStyle/>
          <a:p>
            <a:pPr algn="l"/>
            <a:r>
              <a:rPr lang="en-US" sz="2000" b="1" dirty="0"/>
              <a:t>Client</a:t>
            </a:r>
          </a:p>
        </p:txBody>
      </p:sp>
      <p:sp>
        <p:nvSpPr>
          <p:cNvPr id="449555" name="AutoShape 19"/>
          <p:cNvSpPr>
            <a:spLocks noChangeArrowheads="1"/>
          </p:cNvSpPr>
          <p:nvPr/>
        </p:nvSpPr>
        <p:spPr bwMode="auto">
          <a:xfrm>
            <a:off x="7696200" y="1752600"/>
            <a:ext cx="533400" cy="685800"/>
          </a:xfrm>
          <a:prstGeom prst="can">
            <a:avLst>
              <a:gd name="adj" fmla="val 32143"/>
            </a:avLst>
          </a:prstGeom>
          <a:solidFill>
            <a:srgbClr val="FFFFCC"/>
          </a:solidFill>
          <a:ln w="9525">
            <a:solidFill>
              <a:schemeClr val="tx1"/>
            </a:solidFill>
            <a:round/>
            <a:headEnd/>
            <a:tailEnd/>
          </a:ln>
          <a:effectLst/>
        </p:spPr>
        <p:txBody>
          <a:bodyPr wrap="none" anchor="ctr"/>
          <a:lstStyle/>
          <a:p>
            <a:pPr algn="ctr"/>
            <a:r>
              <a:rPr lang="en-US" sz="1800" dirty="0" smtClean="0"/>
              <a:t>EPA</a:t>
            </a:r>
            <a:endParaRPr lang="en-US" sz="1800" dirty="0"/>
          </a:p>
        </p:txBody>
      </p:sp>
      <p:sp>
        <p:nvSpPr>
          <p:cNvPr id="449556" name="AutoShape 20"/>
          <p:cNvSpPr>
            <a:spLocks noChangeArrowheads="1"/>
          </p:cNvSpPr>
          <p:nvPr/>
        </p:nvSpPr>
        <p:spPr bwMode="auto">
          <a:xfrm>
            <a:off x="7924800" y="2667000"/>
            <a:ext cx="533400" cy="685800"/>
          </a:xfrm>
          <a:prstGeom prst="can">
            <a:avLst>
              <a:gd name="adj" fmla="val 32143"/>
            </a:avLst>
          </a:prstGeom>
          <a:solidFill>
            <a:srgbClr val="F06F2C"/>
          </a:solidFill>
          <a:ln w="9525">
            <a:solidFill>
              <a:schemeClr val="tx1"/>
            </a:solidFill>
            <a:round/>
            <a:headEnd/>
            <a:tailEnd/>
          </a:ln>
          <a:effectLst/>
        </p:spPr>
        <p:txBody>
          <a:bodyPr wrap="none" anchor="ctr"/>
          <a:lstStyle/>
          <a:p>
            <a:pPr algn="ctr"/>
            <a:r>
              <a:rPr lang="en-US" sz="1800" dirty="0" smtClean="0"/>
              <a:t>UT</a:t>
            </a:r>
            <a:endParaRPr lang="en-US" sz="1800" dirty="0"/>
          </a:p>
        </p:txBody>
      </p:sp>
      <p:sp>
        <p:nvSpPr>
          <p:cNvPr id="449557" name="AutoShape 21"/>
          <p:cNvSpPr>
            <a:spLocks noChangeArrowheads="1"/>
          </p:cNvSpPr>
          <p:nvPr/>
        </p:nvSpPr>
        <p:spPr bwMode="auto">
          <a:xfrm>
            <a:off x="7162800" y="2819400"/>
            <a:ext cx="533400" cy="685800"/>
          </a:xfrm>
          <a:prstGeom prst="can">
            <a:avLst>
              <a:gd name="adj" fmla="val 32143"/>
            </a:avLst>
          </a:prstGeom>
          <a:solidFill>
            <a:schemeClr val="accent3">
              <a:lumMod val="60000"/>
              <a:lumOff val="40000"/>
            </a:schemeClr>
          </a:solidFill>
          <a:ln w="9525">
            <a:solidFill>
              <a:schemeClr val="tx1"/>
            </a:solidFill>
            <a:round/>
            <a:headEnd/>
            <a:tailEnd/>
          </a:ln>
          <a:effectLst/>
        </p:spPr>
        <p:txBody>
          <a:bodyPr wrap="none" anchor="ctr"/>
          <a:lstStyle/>
          <a:p>
            <a:pPr algn="ctr"/>
            <a:r>
              <a:rPr lang="en-US" sz="1800" dirty="0" smtClean="0"/>
              <a:t>USGS</a:t>
            </a:r>
            <a:endParaRPr lang="en-US" sz="1800" dirty="0"/>
          </a:p>
        </p:txBody>
      </p:sp>
      <p:sp>
        <p:nvSpPr>
          <p:cNvPr id="449558" name="Text Box 22"/>
          <p:cNvSpPr txBox="1">
            <a:spLocks noChangeArrowheads="1"/>
          </p:cNvSpPr>
          <p:nvPr/>
        </p:nvSpPr>
        <p:spPr bwMode="auto">
          <a:xfrm>
            <a:off x="6934200" y="3733800"/>
            <a:ext cx="1722438" cy="701675"/>
          </a:xfrm>
          <a:prstGeom prst="rect">
            <a:avLst/>
          </a:prstGeom>
          <a:noFill/>
          <a:ln w="9525">
            <a:noFill/>
            <a:miter lim="800000"/>
            <a:headEnd/>
            <a:tailEnd/>
          </a:ln>
          <a:effectLst/>
        </p:spPr>
        <p:txBody>
          <a:bodyPr wrap="none">
            <a:spAutoFit/>
          </a:bodyPr>
          <a:lstStyle/>
          <a:p>
            <a:pPr>
              <a:spcBef>
                <a:spcPts val="0"/>
              </a:spcBef>
            </a:pPr>
            <a:r>
              <a:rPr lang="en-US" sz="2000" b="1" dirty="0"/>
              <a:t>Data</a:t>
            </a:r>
          </a:p>
          <a:p>
            <a:pPr>
              <a:spcBef>
                <a:spcPts val="0"/>
              </a:spcBef>
            </a:pPr>
            <a:r>
              <a:rPr lang="en-US" sz="2000" b="1" dirty="0"/>
              <a:t>Repositories</a:t>
            </a:r>
          </a:p>
        </p:txBody>
      </p:sp>
      <p:sp>
        <p:nvSpPr>
          <p:cNvPr id="449559" name="Line 23"/>
          <p:cNvSpPr>
            <a:spLocks noChangeShapeType="1"/>
          </p:cNvSpPr>
          <p:nvPr/>
        </p:nvSpPr>
        <p:spPr bwMode="auto">
          <a:xfrm>
            <a:off x="2286000" y="2514600"/>
            <a:ext cx="533400" cy="0"/>
          </a:xfrm>
          <a:prstGeom prst="line">
            <a:avLst/>
          </a:prstGeom>
          <a:noFill/>
          <a:ln w="76200">
            <a:solidFill>
              <a:schemeClr val="tx1"/>
            </a:solidFill>
            <a:round/>
            <a:headEnd/>
            <a:tailEnd type="triangle" w="med" len="med"/>
          </a:ln>
          <a:effectLst/>
        </p:spPr>
        <p:txBody>
          <a:bodyPr/>
          <a:lstStyle/>
          <a:p>
            <a:endParaRPr lang="en-US"/>
          </a:p>
        </p:txBody>
      </p:sp>
      <p:sp>
        <p:nvSpPr>
          <p:cNvPr id="449560" name="AutoShape 24"/>
          <p:cNvSpPr>
            <a:spLocks noChangeArrowheads="1"/>
          </p:cNvSpPr>
          <p:nvPr/>
        </p:nvSpPr>
        <p:spPr bwMode="auto">
          <a:xfrm>
            <a:off x="7391400" y="1828800"/>
            <a:ext cx="609600" cy="533400"/>
          </a:xfrm>
          <a:prstGeom prst="foldedCorner">
            <a:avLst>
              <a:gd name="adj" fmla="val 12500"/>
            </a:avLst>
          </a:prstGeom>
          <a:solidFill>
            <a:srgbClr val="FFFFCC"/>
          </a:solidFill>
          <a:ln w="9525">
            <a:solidFill>
              <a:schemeClr val="tx1"/>
            </a:solidFill>
            <a:round/>
            <a:headEnd/>
            <a:tailEnd/>
          </a:ln>
          <a:effectLst/>
        </p:spPr>
        <p:txBody>
          <a:bodyPr wrap="none" anchor="ctr"/>
          <a:lstStyle/>
          <a:p>
            <a:pPr algn="ctr"/>
            <a:r>
              <a:rPr lang="en-US" sz="1800" dirty="0"/>
              <a:t>Data</a:t>
            </a:r>
          </a:p>
        </p:txBody>
      </p:sp>
      <p:sp>
        <p:nvSpPr>
          <p:cNvPr id="449561" name="AutoShape 25"/>
          <p:cNvSpPr>
            <a:spLocks noChangeArrowheads="1"/>
          </p:cNvSpPr>
          <p:nvPr/>
        </p:nvSpPr>
        <p:spPr bwMode="auto">
          <a:xfrm>
            <a:off x="8001000" y="2743200"/>
            <a:ext cx="609600" cy="533400"/>
          </a:xfrm>
          <a:prstGeom prst="foldedCorner">
            <a:avLst>
              <a:gd name="adj" fmla="val 12500"/>
            </a:avLst>
          </a:prstGeom>
          <a:solidFill>
            <a:srgbClr val="F06F2C"/>
          </a:solidFill>
          <a:ln w="9525">
            <a:solidFill>
              <a:schemeClr val="tx1"/>
            </a:solidFill>
            <a:round/>
            <a:headEnd/>
            <a:tailEnd/>
          </a:ln>
          <a:effectLst/>
        </p:spPr>
        <p:txBody>
          <a:bodyPr wrap="none" anchor="ctr"/>
          <a:lstStyle/>
          <a:p>
            <a:pPr algn="ctr"/>
            <a:r>
              <a:rPr lang="en-US" sz="1800" dirty="0">
                <a:latin typeface="Algerian" pitchFamily="82" charset="0"/>
              </a:rPr>
              <a:t>Data</a:t>
            </a:r>
          </a:p>
        </p:txBody>
      </p:sp>
      <p:sp>
        <p:nvSpPr>
          <p:cNvPr id="449562" name="AutoShape 26"/>
          <p:cNvSpPr>
            <a:spLocks noChangeArrowheads="1"/>
          </p:cNvSpPr>
          <p:nvPr/>
        </p:nvSpPr>
        <p:spPr bwMode="auto">
          <a:xfrm>
            <a:off x="7086600" y="2895600"/>
            <a:ext cx="609600" cy="533400"/>
          </a:xfrm>
          <a:prstGeom prst="foldedCorner">
            <a:avLst>
              <a:gd name="adj" fmla="val 12500"/>
            </a:avLst>
          </a:prstGeom>
          <a:solidFill>
            <a:schemeClr val="accent3">
              <a:lumMod val="60000"/>
              <a:lumOff val="40000"/>
            </a:schemeClr>
          </a:solidFill>
          <a:ln w="9525">
            <a:solidFill>
              <a:schemeClr val="tx1"/>
            </a:solidFill>
            <a:round/>
            <a:headEnd/>
            <a:tailEnd/>
          </a:ln>
          <a:effectLst/>
        </p:spPr>
        <p:txBody>
          <a:bodyPr wrap="none" anchor="ctr"/>
          <a:lstStyle/>
          <a:p>
            <a:pPr algn="ctr"/>
            <a:r>
              <a:rPr lang="en-US" sz="1800" i="1" dirty="0">
                <a:latin typeface="Comic Sans MS" pitchFamily="66" charset="0"/>
              </a:rPr>
              <a:t>Data</a:t>
            </a:r>
          </a:p>
        </p:txBody>
      </p:sp>
      <p:sp>
        <p:nvSpPr>
          <p:cNvPr id="449563" name="Text Box 27"/>
          <p:cNvSpPr txBox="1">
            <a:spLocks noChangeArrowheads="1"/>
          </p:cNvSpPr>
          <p:nvPr/>
        </p:nvSpPr>
        <p:spPr bwMode="auto">
          <a:xfrm>
            <a:off x="6918325" y="4684713"/>
            <a:ext cx="1263650" cy="366712"/>
          </a:xfrm>
          <a:prstGeom prst="rect">
            <a:avLst/>
          </a:prstGeom>
          <a:noFill/>
          <a:ln w="9525">
            <a:noFill/>
            <a:miter lim="800000"/>
            <a:headEnd/>
            <a:tailEnd/>
          </a:ln>
          <a:effectLst/>
        </p:spPr>
        <p:txBody>
          <a:bodyPr wrap="none">
            <a:spAutoFit/>
          </a:bodyPr>
          <a:lstStyle/>
          <a:p>
            <a:pPr algn="l"/>
            <a:r>
              <a:rPr lang="en-US" sz="1800" b="1">
                <a:solidFill>
                  <a:schemeClr val="accent2"/>
                </a:solidFill>
              </a:rPr>
              <a:t>EXTRACT</a:t>
            </a:r>
          </a:p>
        </p:txBody>
      </p:sp>
      <p:sp>
        <p:nvSpPr>
          <p:cNvPr id="449564" name="Text Box 28"/>
          <p:cNvSpPr txBox="1">
            <a:spLocks noChangeArrowheads="1"/>
          </p:cNvSpPr>
          <p:nvPr/>
        </p:nvSpPr>
        <p:spPr bwMode="auto">
          <a:xfrm>
            <a:off x="4527550" y="4724400"/>
            <a:ext cx="1644650" cy="366713"/>
          </a:xfrm>
          <a:prstGeom prst="rect">
            <a:avLst/>
          </a:prstGeom>
          <a:noFill/>
          <a:ln w="9525">
            <a:noFill/>
            <a:miter lim="800000"/>
            <a:headEnd/>
            <a:tailEnd/>
          </a:ln>
          <a:effectLst/>
        </p:spPr>
        <p:txBody>
          <a:bodyPr wrap="none">
            <a:spAutoFit/>
          </a:bodyPr>
          <a:lstStyle/>
          <a:p>
            <a:pPr algn="l"/>
            <a:r>
              <a:rPr lang="en-US" sz="1800" b="1" dirty="0">
                <a:solidFill>
                  <a:schemeClr val="accent2"/>
                </a:solidFill>
              </a:rPr>
              <a:t>TRANSFORM</a:t>
            </a:r>
          </a:p>
        </p:txBody>
      </p:sp>
      <p:sp>
        <p:nvSpPr>
          <p:cNvPr id="449565" name="Text Box 29"/>
          <p:cNvSpPr txBox="1">
            <a:spLocks noChangeArrowheads="1"/>
          </p:cNvSpPr>
          <p:nvPr/>
        </p:nvSpPr>
        <p:spPr bwMode="auto">
          <a:xfrm>
            <a:off x="762000" y="4876800"/>
            <a:ext cx="831850" cy="366713"/>
          </a:xfrm>
          <a:prstGeom prst="rect">
            <a:avLst/>
          </a:prstGeom>
          <a:noFill/>
          <a:ln w="9525">
            <a:noFill/>
            <a:miter lim="800000"/>
            <a:headEnd/>
            <a:tailEnd/>
          </a:ln>
          <a:effectLst/>
        </p:spPr>
        <p:txBody>
          <a:bodyPr wrap="none">
            <a:spAutoFit/>
          </a:bodyPr>
          <a:lstStyle/>
          <a:p>
            <a:pPr algn="l"/>
            <a:r>
              <a:rPr lang="en-US" sz="1800" b="1" dirty="0">
                <a:solidFill>
                  <a:schemeClr val="accent2"/>
                </a:solidFill>
              </a:rPr>
              <a:t>LOAD</a:t>
            </a:r>
          </a:p>
        </p:txBody>
      </p:sp>
      <p:sp>
        <p:nvSpPr>
          <p:cNvPr id="449566" name="AutoShape 30"/>
          <p:cNvSpPr>
            <a:spLocks noChangeArrowheads="1"/>
          </p:cNvSpPr>
          <p:nvPr/>
        </p:nvSpPr>
        <p:spPr bwMode="auto">
          <a:xfrm>
            <a:off x="4724400" y="3200400"/>
            <a:ext cx="1219200" cy="838200"/>
          </a:xfrm>
          <a:prstGeom prst="foldedCorner">
            <a:avLst>
              <a:gd name="adj" fmla="val 12500"/>
            </a:avLst>
          </a:prstGeom>
          <a:solidFill>
            <a:schemeClr val="accent1"/>
          </a:solidFill>
          <a:ln w="9525">
            <a:solidFill>
              <a:schemeClr val="tx1"/>
            </a:solidFill>
            <a:round/>
            <a:headEnd/>
            <a:tailEnd/>
          </a:ln>
          <a:effectLst/>
        </p:spPr>
        <p:txBody>
          <a:bodyPr wrap="none" anchor="ctr"/>
          <a:lstStyle/>
          <a:p>
            <a:r>
              <a:rPr lang="en-US" sz="1800" dirty="0" smtClean="0">
                <a:solidFill>
                  <a:schemeClr val="bg1"/>
                </a:solidFill>
              </a:rPr>
              <a:t>WaterML2</a:t>
            </a:r>
            <a:endParaRPr lang="en-US" sz="1800" dirty="0">
              <a:solidFill>
                <a:schemeClr val="bg1"/>
              </a:solidFill>
            </a:endParaRPr>
          </a:p>
        </p:txBody>
      </p:sp>
      <p:sp>
        <p:nvSpPr>
          <p:cNvPr id="449567" name="Oval 31"/>
          <p:cNvSpPr>
            <a:spLocks noChangeArrowheads="1"/>
          </p:cNvSpPr>
          <p:nvPr/>
        </p:nvSpPr>
        <p:spPr bwMode="auto">
          <a:xfrm>
            <a:off x="6096000" y="3429000"/>
            <a:ext cx="304800" cy="304800"/>
          </a:xfrm>
          <a:prstGeom prst="ellipse">
            <a:avLst/>
          </a:prstGeom>
          <a:solidFill>
            <a:schemeClr val="hlink"/>
          </a:solidFill>
          <a:ln w="9525">
            <a:solidFill>
              <a:schemeClr val="tx1"/>
            </a:solidFill>
            <a:round/>
            <a:headEnd/>
            <a:tailEnd/>
          </a:ln>
          <a:effectLst/>
        </p:spPr>
        <p:txBody>
          <a:bodyPr wrap="none" anchor="ctr"/>
          <a:lstStyle/>
          <a:p>
            <a:endParaRPr lang="en-US"/>
          </a:p>
        </p:txBody>
      </p:sp>
      <p:sp>
        <p:nvSpPr>
          <p:cNvPr id="449568" name="Rectangle 32"/>
          <p:cNvSpPr>
            <a:spLocks noChangeArrowheads="1"/>
          </p:cNvSpPr>
          <p:nvPr/>
        </p:nvSpPr>
        <p:spPr bwMode="auto">
          <a:xfrm>
            <a:off x="152400" y="1295400"/>
            <a:ext cx="4191000" cy="4038600"/>
          </a:xfrm>
          <a:prstGeom prst="rect">
            <a:avLst/>
          </a:prstGeom>
          <a:noFill/>
          <a:ln w="76200">
            <a:solidFill>
              <a:srgbClr val="990033"/>
            </a:solidFill>
            <a:miter lim="800000"/>
            <a:headEnd/>
            <a:tailEnd/>
          </a:ln>
          <a:effectLst/>
        </p:spPr>
        <p:txBody>
          <a:bodyPr wrap="none" anchor="ctr"/>
          <a:lstStyle/>
          <a:p>
            <a:endParaRPr lang="en-US"/>
          </a:p>
        </p:txBody>
      </p:sp>
      <p:sp>
        <p:nvSpPr>
          <p:cNvPr id="34" name="Line 11"/>
          <p:cNvSpPr>
            <a:spLocks noChangeShapeType="1"/>
          </p:cNvSpPr>
          <p:nvPr/>
        </p:nvSpPr>
        <p:spPr bwMode="auto">
          <a:xfrm>
            <a:off x="3886200" y="2933075"/>
            <a:ext cx="685800" cy="0"/>
          </a:xfrm>
          <a:prstGeom prst="line">
            <a:avLst/>
          </a:prstGeom>
          <a:noFill/>
          <a:ln w="9525">
            <a:solidFill>
              <a:schemeClr val="tx1"/>
            </a:solidFill>
            <a:round/>
            <a:headEnd/>
            <a:tailEnd/>
          </a:ln>
          <a:effectLst/>
        </p:spPr>
        <p:txBody>
          <a:bodyPr/>
          <a:lstStyle/>
          <a:p>
            <a:endParaRPr lang="en-US"/>
          </a:p>
        </p:txBody>
      </p:sp>
      <p:sp>
        <p:nvSpPr>
          <p:cNvPr id="35" name="Oval 15"/>
          <p:cNvSpPr>
            <a:spLocks noChangeArrowheads="1"/>
          </p:cNvSpPr>
          <p:nvPr/>
        </p:nvSpPr>
        <p:spPr bwMode="auto">
          <a:xfrm>
            <a:off x="3810000" y="2856875"/>
            <a:ext cx="152400" cy="152400"/>
          </a:xfrm>
          <a:prstGeom prst="ellipse">
            <a:avLst/>
          </a:prstGeom>
          <a:solidFill>
            <a:srgbClr val="DEFEE3"/>
          </a:solidFill>
          <a:ln w="9525">
            <a:solidFill>
              <a:schemeClr val="tx1"/>
            </a:solidFill>
            <a:round/>
            <a:headEnd/>
            <a:tailEnd/>
          </a:ln>
          <a:effectLst/>
        </p:spPr>
        <p:txBody>
          <a:bodyPr wrap="none" anchor="ctr"/>
          <a:lstStyle/>
          <a:p>
            <a:endParaRPr lang="en-US"/>
          </a:p>
        </p:txBody>
      </p:sp>
      <p:sp>
        <p:nvSpPr>
          <p:cNvPr id="36" name="Text Box 33"/>
          <p:cNvSpPr txBox="1">
            <a:spLocks noChangeArrowheads="1"/>
          </p:cNvSpPr>
          <p:nvPr/>
        </p:nvSpPr>
        <p:spPr bwMode="auto">
          <a:xfrm>
            <a:off x="1933082" y="5417403"/>
            <a:ext cx="5738559" cy="830997"/>
          </a:xfrm>
          <a:prstGeom prst="rect">
            <a:avLst/>
          </a:prstGeom>
          <a:noFill/>
          <a:ln w="9525" algn="ctr">
            <a:noFill/>
            <a:miter lim="800000"/>
            <a:headEnd/>
            <a:tailEnd/>
          </a:ln>
          <a:effectLst/>
        </p:spPr>
        <p:txBody>
          <a:bodyPr wrap="none">
            <a:spAutoFit/>
          </a:bodyPr>
          <a:lstStyle/>
          <a:p>
            <a:pPr algn="ctr">
              <a:spcBef>
                <a:spcPts val="0"/>
              </a:spcBef>
            </a:pPr>
            <a:r>
              <a:rPr lang="en-US" sz="2400" b="1" dirty="0" smtClean="0">
                <a:solidFill>
                  <a:schemeClr val="tx2"/>
                </a:solidFill>
              </a:rPr>
              <a:t>SOS2</a:t>
            </a:r>
            <a:r>
              <a:rPr lang="en-US" sz="2400" dirty="0" smtClean="0"/>
              <a:t> </a:t>
            </a:r>
            <a:r>
              <a:rPr lang="en-US" sz="2400" dirty="0"/>
              <a:t>is </a:t>
            </a:r>
            <a:r>
              <a:rPr lang="en-US" sz="2400" dirty="0" smtClean="0"/>
              <a:t>how you ask for data</a:t>
            </a:r>
          </a:p>
          <a:p>
            <a:pPr algn="ctr">
              <a:spcBef>
                <a:spcPts val="0"/>
              </a:spcBef>
            </a:pPr>
            <a:r>
              <a:rPr lang="en-US" sz="2400" b="1" dirty="0" smtClean="0">
                <a:solidFill>
                  <a:schemeClr val="tx2"/>
                </a:solidFill>
              </a:rPr>
              <a:t>WaterML2</a:t>
            </a:r>
            <a:r>
              <a:rPr lang="en-US" sz="2400" dirty="0" smtClean="0"/>
              <a:t> </a:t>
            </a:r>
            <a:r>
              <a:rPr lang="en-US" sz="2400" dirty="0"/>
              <a:t>is </a:t>
            </a:r>
            <a:r>
              <a:rPr lang="en-US" sz="2400" dirty="0" smtClean="0"/>
              <a:t>the format of what comes back</a:t>
            </a:r>
            <a:endParaRPr lang="en-US"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9559"/>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0"/>
                                  </p:stCondLst>
                                  <p:childTnLst>
                                    <p:animMotion origin="layout" path="M 3.33333E-6 3.33333E-6 L 0.1125 3.33333E-6 " pathEditMode="relative" rAng="0" ptsTypes="AA">
                                      <p:cBhvr>
                                        <p:cTn id="9" dur="2000" fill="hold"/>
                                        <p:tgtEl>
                                          <p:spTgt spid="449559"/>
                                        </p:tgtEl>
                                        <p:attrNameLst>
                                          <p:attrName>ppt_x</p:attrName>
                                          <p:attrName>ppt_y</p:attrName>
                                        </p:attrNameLst>
                                      </p:cBhvr>
                                      <p:rCtr x="56" y="0"/>
                                    </p:animMotion>
                                  </p:childTnLst>
                                </p:cTn>
                              </p:par>
                            </p:childTnLst>
                          </p:cTn>
                        </p:par>
                        <p:par>
                          <p:cTn id="10" fill="hold">
                            <p:stCondLst>
                              <p:cond delay="2000"/>
                            </p:stCondLst>
                            <p:childTnLst>
                              <p:par>
                                <p:cTn id="11" presetID="19" presetClass="emph" presetSubtype="0" fill="hold" grpId="0" nodeType="afterEffect">
                                  <p:stCondLst>
                                    <p:cond delay="0"/>
                                  </p:stCondLst>
                                  <p:childTnLst>
                                    <p:animClr clrSpc="rgb" dir="cw">
                                      <p:cBhvr override="childStyle">
                                        <p:cTn id="12" dur="500" fill="hold"/>
                                        <p:tgtEl>
                                          <p:spTgt spid="449549"/>
                                        </p:tgtEl>
                                        <p:attrNameLst>
                                          <p:attrName>style.color</p:attrName>
                                        </p:attrNameLst>
                                      </p:cBhvr>
                                      <p:to>
                                        <a:schemeClr val="accent2"/>
                                      </p:to>
                                    </p:animClr>
                                    <p:animClr clrSpc="rgb" dir="cw">
                                      <p:cBhvr>
                                        <p:cTn id="13" dur="500" fill="hold"/>
                                        <p:tgtEl>
                                          <p:spTgt spid="449549"/>
                                        </p:tgtEl>
                                        <p:attrNameLst>
                                          <p:attrName>fillcolor</p:attrName>
                                        </p:attrNameLst>
                                      </p:cBhvr>
                                      <p:to>
                                        <a:schemeClr val="accent2"/>
                                      </p:to>
                                    </p:animClr>
                                    <p:set>
                                      <p:cBhvr>
                                        <p:cTn id="14" dur="500" fill="hold"/>
                                        <p:tgtEl>
                                          <p:spTgt spid="449549"/>
                                        </p:tgtEl>
                                        <p:attrNameLst>
                                          <p:attrName>fill.type</p:attrName>
                                        </p:attrNameLst>
                                      </p:cBhvr>
                                      <p:to>
                                        <p:strVal val="solid"/>
                                      </p:to>
                                    </p:set>
                                    <p:set>
                                      <p:cBhvr>
                                        <p:cTn id="15" dur="500" fill="hold"/>
                                        <p:tgtEl>
                                          <p:spTgt spid="449549"/>
                                        </p:tgtEl>
                                        <p:attrNameLst>
                                          <p:attrName>fill.on</p:attrName>
                                        </p:attrNameLst>
                                      </p:cBhvr>
                                      <p:to>
                                        <p:strVal val="true"/>
                                      </p:to>
                                    </p:set>
                                  </p:childTnLst>
                                </p:cTn>
                              </p:par>
                              <p:par>
                                <p:cTn id="16" presetID="19" presetClass="emph" presetSubtype="0" fill="hold" grpId="0" nodeType="withEffect">
                                  <p:stCondLst>
                                    <p:cond delay="300"/>
                                  </p:stCondLst>
                                  <p:childTnLst>
                                    <p:animClr clrSpc="rgb" dir="cw">
                                      <p:cBhvr override="childStyle">
                                        <p:cTn id="17" dur="500" fill="hold"/>
                                        <p:tgtEl>
                                          <p:spTgt spid="449550"/>
                                        </p:tgtEl>
                                        <p:attrNameLst>
                                          <p:attrName>style.color</p:attrName>
                                        </p:attrNameLst>
                                      </p:cBhvr>
                                      <p:to>
                                        <a:schemeClr val="accent2"/>
                                      </p:to>
                                    </p:animClr>
                                    <p:animClr clrSpc="rgb" dir="cw">
                                      <p:cBhvr>
                                        <p:cTn id="18" dur="500" fill="hold"/>
                                        <p:tgtEl>
                                          <p:spTgt spid="449550"/>
                                        </p:tgtEl>
                                        <p:attrNameLst>
                                          <p:attrName>fillcolor</p:attrName>
                                        </p:attrNameLst>
                                      </p:cBhvr>
                                      <p:to>
                                        <a:schemeClr val="accent2"/>
                                      </p:to>
                                    </p:animClr>
                                    <p:set>
                                      <p:cBhvr>
                                        <p:cTn id="19" dur="500" fill="hold"/>
                                        <p:tgtEl>
                                          <p:spTgt spid="449550"/>
                                        </p:tgtEl>
                                        <p:attrNameLst>
                                          <p:attrName>fill.type</p:attrName>
                                        </p:attrNameLst>
                                      </p:cBhvr>
                                      <p:to>
                                        <p:strVal val="solid"/>
                                      </p:to>
                                    </p:set>
                                    <p:set>
                                      <p:cBhvr>
                                        <p:cTn id="20" dur="500" fill="hold"/>
                                        <p:tgtEl>
                                          <p:spTgt spid="449550"/>
                                        </p:tgtEl>
                                        <p:attrNameLst>
                                          <p:attrName>fill.on</p:attrName>
                                        </p:attrNameLst>
                                      </p:cBhvr>
                                      <p:to>
                                        <p:strVal val="true"/>
                                      </p:to>
                                    </p:set>
                                  </p:childTnLst>
                                </p:cTn>
                              </p:par>
                              <p:par>
                                <p:cTn id="21" presetID="19" presetClass="emph" presetSubtype="0" fill="hold" grpId="0" nodeType="withEffect">
                                  <p:stCondLst>
                                    <p:cond delay="600"/>
                                  </p:stCondLst>
                                  <p:childTnLst>
                                    <p:animClr clrSpc="rgb" dir="cw">
                                      <p:cBhvr override="childStyle">
                                        <p:cTn id="22" dur="500" fill="hold"/>
                                        <p:tgtEl>
                                          <p:spTgt spid="449551"/>
                                        </p:tgtEl>
                                        <p:attrNameLst>
                                          <p:attrName>style.color</p:attrName>
                                        </p:attrNameLst>
                                      </p:cBhvr>
                                      <p:to>
                                        <a:schemeClr val="accent2"/>
                                      </p:to>
                                    </p:animClr>
                                    <p:animClr clrSpc="rgb" dir="cw">
                                      <p:cBhvr>
                                        <p:cTn id="23" dur="500" fill="hold"/>
                                        <p:tgtEl>
                                          <p:spTgt spid="449551"/>
                                        </p:tgtEl>
                                        <p:attrNameLst>
                                          <p:attrName>fillcolor</p:attrName>
                                        </p:attrNameLst>
                                      </p:cBhvr>
                                      <p:to>
                                        <a:schemeClr val="accent2"/>
                                      </p:to>
                                    </p:animClr>
                                    <p:set>
                                      <p:cBhvr>
                                        <p:cTn id="24" dur="500" fill="hold"/>
                                        <p:tgtEl>
                                          <p:spTgt spid="449551"/>
                                        </p:tgtEl>
                                        <p:attrNameLst>
                                          <p:attrName>fill.type</p:attrName>
                                        </p:attrNameLst>
                                      </p:cBhvr>
                                      <p:to>
                                        <p:strVal val="solid"/>
                                      </p:to>
                                    </p:set>
                                    <p:set>
                                      <p:cBhvr>
                                        <p:cTn id="25" dur="500" fill="hold"/>
                                        <p:tgtEl>
                                          <p:spTgt spid="449551"/>
                                        </p:tgtEl>
                                        <p:attrNameLst>
                                          <p:attrName>fill.on</p:attrName>
                                        </p:attrNameLst>
                                      </p:cBhvr>
                                      <p:to>
                                        <p:strVal val="true"/>
                                      </p:to>
                                    </p:set>
                                  </p:childTnLst>
                                </p:cTn>
                              </p:par>
                              <p:par>
                                <p:cTn id="26" presetID="19" presetClass="emph" presetSubtype="0" fill="hold" grpId="0" nodeType="withEffect">
                                  <p:stCondLst>
                                    <p:cond delay="900"/>
                                  </p:stCondLst>
                                  <p:childTnLst>
                                    <p:animClr clrSpc="rgb" dir="cw">
                                      <p:cBhvr override="childStyle">
                                        <p:cTn id="27" dur="500" fill="hold"/>
                                        <p:tgtEl>
                                          <p:spTgt spid="35"/>
                                        </p:tgtEl>
                                        <p:attrNameLst>
                                          <p:attrName>style.color</p:attrName>
                                        </p:attrNameLst>
                                      </p:cBhvr>
                                      <p:to>
                                        <a:schemeClr val="accent2"/>
                                      </p:to>
                                    </p:animClr>
                                    <p:animClr clrSpc="rgb" dir="cw">
                                      <p:cBhvr>
                                        <p:cTn id="28" dur="500" fill="hold"/>
                                        <p:tgtEl>
                                          <p:spTgt spid="35"/>
                                        </p:tgtEl>
                                        <p:attrNameLst>
                                          <p:attrName>fillcolor</p:attrName>
                                        </p:attrNameLst>
                                      </p:cBhvr>
                                      <p:to>
                                        <a:schemeClr val="accent2"/>
                                      </p:to>
                                    </p:animClr>
                                    <p:set>
                                      <p:cBhvr>
                                        <p:cTn id="29" dur="500" fill="hold"/>
                                        <p:tgtEl>
                                          <p:spTgt spid="35"/>
                                        </p:tgtEl>
                                        <p:attrNameLst>
                                          <p:attrName>fill.type</p:attrName>
                                        </p:attrNameLst>
                                      </p:cBhvr>
                                      <p:to>
                                        <p:strVal val="solid"/>
                                      </p:to>
                                    </p:set>
                                    <p:set>
                                      <p:cBhvr>
                                        <p:cTn id="30" dur="500" fill="hold"/>
                                        <p:tgtEl>
                                          <p:spTgt spid="35"/>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9567"/>
                                        </p:tgtEl>
                                        <p:attrNameLst>
                                          <p:attrName>style.visibility</p:attrName>
                                        </p:attrNameLst>
                                      </p:cBhvr>
                                      <p:to>
                                        <p:strVal val="visible"/>
                                      </p:to>
                                    </p:set>
                                  </p:childTnLst>
                                </p:cTn>
                              </p:par>
                            </p:childTnLst>
                          </p:cTn>
                        </p:par>
                        <p:par>
                          <p:cTn id="35" fill="hold">
                            <p:stCondLst>
                              <p:cond delay="0"/>
                            </p:stCondLst>
                            <p:childTnLst>
                              <p:par>
                                <p:cTn id="36" presetID="0" presetClass="path" presetSubtype="0" accel="50000" decel="50000" fill="hold" grpId="1" nodeType="afterEffect">
                                  <p:stCondLst>
                                    <p:cond delay="0"/>
                                  </p:stCondLst>
                                  <p:childTnLst>
                                    <p:animMotion origin="layout" path="M -0.00556 -0.00579 C 0.03819 -0.04329 0.08212 -0.08056 0.11094 -0.1169 C 0.13976 -0.15347 0.15312 -0.23449 0.16701 -0.22431 C 0.1809 -0.21366 0.20208 -0.09144 0.19444 -0.0537 C 0.1868 -0.01574 0.1533 -0.00509 0.12083 0.00393 C 0.08837 0.01319 0.02014 0.00069 1.11111E-6 3.7037E-7 " pathEditMode="relative" rAng="0" ptsTypes="aaaaaA">
                                      <p:cBhvr>
                                        <p:cTn id="37" dur="5000" fill="hold"/>
                                        <p:tgtEl>
                                          <p:spTgt spid="449567"/>
                                        </p:tgtEl>
                                        <p:attrNameLst>
                                          <p:attrName>ppt_x</p:attrName>
                                          <p:attrName>ppt_y</p:attrName>
                                        </p:attrNameLst>
                                      </p:cBhvr>
                                      <p:rCtr x="104" y="-105"/>
                                    </p:animMotion>
                                  </p:childTnLst>
                                </p:cTn>
                              </p:par>
                              <p:par>
                                <p:cTn id="38" presetID="10" presetClass="entr" presetSubtype="0" fill="hold" grpId="0" nodeType="withEffect">
                                  <p:stCondLst>
                                    <p:cond delay="1500"/>
                                  </p:stCondLst>
                                  <p:childTnLst>
                                    <p:set>
                                      <p:cBhvr>
                                        <p:cTn id="39" dur="1" fill="hold">
                                          <p:stCondLst>
                                            <p:cond delay="0"/>
                                          </p:stCondLst>
                                        </p:cTn>
                                        <p:tgtEl>
                                          <p:spTgt spid="449563"/>
                                        </p:tgtEl>
                                        <p:attrNameLst>
                                          <p:attrName>style.visibility</p:attrName>
                                        </p:attrNameLst>
                                      </p:cBhvr>
                                      <p:to>
                                        <p:strVal val="visible"/>
                                      </p:to>
                                    </p:set>
                                    <p:animEffect transition="in" filter="fade">
                                      <p:cBhvr>
                                        <p:cTn id="40" dur="500"/>
                                        <p:tgtEl>
                                          <p:spTgt spid="449563"/>
                                        </p:tgtEl>
                                      </p:cBhvr>
                                    </p:animEffect>
                                  </p:childTnLst>
                                </p:cTn>
                              </p:par>
                              <p:par>
                                <p:cTn id="41" presetID="1" presetClass="entr" presetSubtype="0" fill="hold" grpId="0" nodeType="withEffect">
                                  <p:stCondLst>
                                    <p:cond delay="2200"/>
                                  </p:stCondLst>
                                  <p:childTnLst>
                                    <p:set>
                                      <p:cBhvr>
                                        <p:cTn id="42" dur="1" fill="hold">
                                          <p:stCondLst>
                                            <p:cond delay="0"/>
                                          </p:stCondLst>
                                        </p:cTn>
                                        <p:tgtEl>
                                          <p:spTgt spid="449560"/>
                                        </p:tgtEl>
                                        <p:attrNameLst>
                                          <p:attrName>style.visibility</p:attrName>
                                        </p:attrNameLst>
                                      </p:cBhvr>
                                      <p:to>
                                        <p:strVal val="visible"/>
                                      </p:to>
                                    </p:set>
                                  </p:childTnLst>
                                </p:cTn>
                              </p:par>
                              <p:par>
                                <p:cTn id="43" presetID="49" presetClass="path" presetSubtype="0" accel="50000" decel="50000" fill="hold" grpId="1" nodeType="withEffect">
                                  <p:stCondLst>
                                    <p:cond delay="2200"/>
                                  </p:stCondLst>
                                  <p:childTnLst>
                                    <p:animMotion origin="layout" path="M 1.11022E-16 -1.11111E-6 L -0.29757 0.19838 " pathEditMode="relative" rAng="0" ptsTypes="AA">
                                      <p:cBhvr>
                                        <p:cTn id="44" dur="1000" fill="hold"/>
                                        <p:tgtEl>
                                          <p:spTgt spid="449560"/>
                                        </p:tgtEl>
                                        <p:attrNameLst>
                                          <p:attrName>ppt_x</p:attrName>
                                          <p:attrName>ppt_y</p:attrName>
                                        </p:attrNameLst>
                                      </p:cBhvr>
                                      <p:rCtr x="-149" y="99"/>
                                    </p:animMotion>
                                  </p:childTnLst>
                                </p:cTn>
                              </p:par>
                              <p:par>
                                <p:cTn id="45" presetID="1" presetClass="entr" presetSubtype="0" fill="hold" grpId="0" nodeType="withEffect">
                                  <p:stCondLst>
                                    <p:cond delay="2800"/>
                                  </p:stCondLst>
                                  <p:childTnLst>
                                    <p:set>
                                      <p:cBhvr>
                                        <p:cTn id="46" dur="1" fill="hold">
                                          <p:stCondLst>
                                            <p:cond delay="0"/>
                                          </p:stCondLst>
                                        </p:cTn>
                                        <p:tgtEl>
                                          <p:spTgt spid="449561"/>
                                        </p:tgtEl>
                                        <p:attrNameLst>
                                          <p:attrName>style.visibility</p:attrName>
                                        </p:attrNameLst>
                                      </p:cBhvr>
                                      <p:to>
                                        <p:strVal val="visible"/>
                                      </p:to>
                                    </p:set>
                                  </p:childTnLst>
                                </p:cTn>
                              </p:par>
                              <p:par>
                                <p:cTn id="47" presetID="49" presetClass="path" presetSubtype="0" accel="50000" decel="50000" fill="hold" grpId="1" nodeType="withEffect">
                                  <p:stCondLst>
                                    <p:cond delay="2800"/>
                                  </p:stCondLst>
                                  <p:childTnLst>
                                    <p:animMotion origin="layout" path="M -3.33333E-6 -0.00555 L -0.325 0.08889 " pathEditMode="relative" rAng="0" ptsTypes="AA">
                                      <p:cBhvr>
                                        <p:cTn id="48" dur="1000" fill="hold"/>
                                        <p:tgtEl>
                                          <p:spTgt spid="449561"/>
                                        </p:tgtEl>
                                        <p:attrNameLst>
                                          <p:attrName>ppt_x</p:attrName>
                                          <p:attrName>ppt_y</p:attrName>
                                        </p:attrNameLst>
                                      </p:cBhvr>
                                      <p:rCtr x="-162" y="47"/>
                                    </p:animMotion>
                                  </p:childTnLst>
                                </p:cTn>
                              </p:par>
                              <p:par>
                                <p:cTn id="49" presetID="1" presetClass="entr" presetSubtype="0" fill="hold" grpId="0" nodeType="withEffect">
                                  <p:stCondLst>
                                    <p:cond delay="3200"/>
                                  </p:stCondLst>
                                  <p:childTnLst>
                                    <p:set>
                                      <p:cBhvr>
                                        <p:cTn id="50" dur="1" fill="hold">
                                          <p:stCondLst>
                                            <p:cond delay="0"/>
                                          </p:stCondLst>
                                        </p:cTn>
                                        <p:tgtEl>
                                          <p:spTgt spid="449562"/>
                                        </p:tgtEl>
                                        <p:attrNameLst>
                                          <p:attrName>style.visibility</p:attrName>
                                        </p:attrNameLst>
                                      </p:cBhvr>
                                      <p:to>
                                        <p:strVal val="visible"/>
                                      </p:to>
                                    </p:set>
                                  </p:childTnLst>
                                </p:cTn>
                              </p:par>
                              <p:par>
                                <p:cTn id="51" presetID="49" presetClass="path" presetSubtype="0" accel="50000" decel="50000" fill="hold" grpId="1" nodeType="withEffect">
                                  <p:stCondLst>
                                    <p:cond delay="3200"/>
                                  </p:stCondLst>
                                  <p:childTnLst>
                                    <p:animMotion origin="layout" path="M -3.33333E-6 -1.11111E-6 L -0.196 0.10185 " pathEditMode="relative" rAng="0" ptsTypes="AA">
                                      <p:cBhvr>
                                        <p:cTn id="52" dur="1000" fill="hold"/>
                                        <p:tgtEl>
                                          <p:spTgt spid="449562"/>
                                        </p:tgtEl>
                                        <p:attrNameLst>
                                          <p:attrName>ppt_x</p:attrName>
                                          <p:attrName>ppt_y</p:attrName>
                                        </p:attrNameLst>
                                      </p:cBhvr>
                                      <p:rCtr x="-98" y="51"/>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9564"/>
                                        </p:tgtEl>
                                        <p:attrNameLst>
                                          <p:attrName>style.visibility</p:attrName>
                                        </p:attrNameLst>
                                      </p:cBhvr>
                                      <p:to>
                                        <p:strVal val="visible"/>
                                      </p:to>
                                    </p:set>
                                    <p:animEffect transition="in" filter="fade">
                                      <p:cBhvr>
                                        <p:cTn id="57" dur="500"/>
                                        <p:tgtEl>
                                          <p:spTgt spid="449564"/>
                                        </p:tgtEl>
                                      </p:cBhvr>
                                    </p:animEffect>
                                  </p:childTnLst>
                                </p:cTn>
                              </p:par>
                            </p:childTnLst>
                          </p:cTn>
                        </p:par>
                        <p:par>
                          <p:cTn id="58" fill="hold">
                            <p:stCondLst>
                              <p:cond delay="500"/>
                            </p:stCondLst>
                            <p:childTnLst>
                              <p:par>
                                <p:cTn id="59" presetID="10" presetClass="exit" presetSubtype="0" fill="hold" grpId="2" nodeType="afterEffect">
                                  <p:stCondLst>
                                    <p:cond delay="0"/>
                                  </p:stCondLst>
                                  <p:childTnLst>
                                    <p:animEffect transition="out" filter="fade">
                                      <p:cBhvr>
                                        <p:cTn id="60" dur="500"/>
                                        <p:tgtEl>
                                          <p:spTgt spid="449567"/>
                                        </p:tgtEl>
                                      </p:cBhvr>
                                    </p:animEffect>
                                    <p:set>
                                      <p:cBhvr>
                                        <p:cTn id="61" dur="1" fill="hold">
                                          <p:stCondLst>
                                            <p:cond delay="499"/>
                                          </p:stCondLst>
                                        </p:cTn>
                                        <p:tgtEl>
                                          <p:spTgt spid="44956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449563"/>
                                        </p:tgtEl>
                                      </p:cBhvr>
                                    </p:animEffect>
                                    <p:set>
                                      <p:cBhvr>
                                        <p:cTn id="64" dur="1" fill="hold">
                                          <p:stCondLst>
                                            <p:cond delay="499"/>
                                          </p:stCondLst>
                                        </p:cTn>
                                        <p:tgtEl>
                                          <p:spTgt spid="449563"/>
                                        </p:tgtEl>
                                        <p:attrNameLst>
                                          <p:attrName>style.visibility</p:attrName>
                                        </p:attrNameLst>
                                      </p:cBhvr>
                                      <p:to>
                                        <p:strVal val="hidden"/>
                                      </p:to>
                                    </p:set>
                                  </p:childTnLst>
                                </p:cTn>
                              </p:par>
                              <p:par>
                                <p:cTn id="65" presetID="5" presetClass="exit" presetSubtype="10" fill="hold" grpId="2" nodeType="withEffect">
                                  <p:stCondLst>
                                    <p:cond delay="200"/>
                                  </p:stCondLst>
                                  <p:childTnLst>
                                    <p:animEffect transition="out" filter="checkerboard(across)">
                                      <p:cBhvr>
                                        <p:cTn id="66" dur="500"/>
                                        <p:tgtEl>
                                          <p:spTgt spid="449560"/>
                                        </p:tgtEl>
                                      </p:cBhvr>
                                    </p:animEffect>
                                    <p:set>
                                      <p:cBhvr>
                                        <p:cTn id="67" dur="1" fill="hold">
                                          <p:stCondLst>
                                            <p:cond delay="499"/>
                                          </p:stCondLst>
                                        </p:cTn>
                                        <p:tgtEl>
                                          <p:spTgt spid="449560"/>
                                        </p:tgtEl>
                                        <p:attrNameLst>
                                          <p:attrName>style.visibility</p:attrName>
                                        </p:attrNameLst>
                                      </p:cBhvr>
                                      <p:to>
                                        <p:strVal val="hidden"/>
                                      </p:to>
                                    </p:set>
                                  </p:childTnLst>
                                </p:cTn>
                              </p:par>
                              <p:par>
                                <p:cTn id="68" presetID="5" presetClass="exit" presetSubtype="10" fill="hold" grpId="2" nodeType="withEffect">
                                  <p:stCondLst>
                                    <p:cond delay="200"/>
                                  </p:stCondLst>
                                  <p:childTnLst>
                                    <p:animEffect transition="out" filter="checkerboard(across)">
                                      <p:cBhvr>
                                        <p:cTn id="69" dur="500"/>
                                        <p:tgtEl>
                                          <p:spTgt spid="449561"/>
                                        </p:tgtEl>
                                      </p:cBhvr>
                                    </p:animEffect>
                                    <p:set>
                                      <p:cBhvr>
                                        <p:cTn id="70" dur="1" fill="hold">
                                          <p:stCondLst>
                                            <p:cond delay="499"/>
                                          </p:stCondLst>
                                        </p:cTn>
                                        <p:tgtEl>
                                          <p:spTgt spid="449561"/>
                                        </p:tgtEl>
                                        <p:attrNameLst>
                                          <p:attrName>style.visibility</p:attrName>
                                        </p:attrNameLst>
                                      </p:cBhvr>
                                      <p:to>
                                        <p:strVal val="hidden"/>
                                      </p:to>
                                    </p:set>
                                  </p:childTnLst>
                                </p:cTn>
                              </p:par>
                              <p:par>
                                <p:cTn id="71" presetID="5" presetClass="exit" presetSubtype="10" fill="hold" grpId="2" nodeType="withEffect">
                                  <p:stCondLst>
                                    <p:cond delay="200"/>
                                  </p:stCondLst>
                                  <p:childTnLst>
                                    <p:animEffect transition="out" filter="checkerboard(across)">
                                      <p:cBhvr>
                                        <p:cTn id="72" dur="500"/>
                                        <p:tgtEl>
                                          <p:spTgt spid="449562"/>
                                        </p:tgtEl>
                                      </p:cBhvr>
                                    </p:animEffect>
                                    <p:set>
                                      <p:cBhvr>
                                        <p:cTn id="73" dur="1" fill="hold">
                                          <p:stCondLst>
                                            <p:cond delay="499"/>
                                          </p:stCondLst>
                                        </p:cTn>
                                        <p:tgtEl>
                                          <p:spTgt spid="449562"/>
                                        </p:tgtEl>
                                        <p:attrNameLst>
                                          <p:attrName>style.visibility</p:attrName>
                                        </p:attrNameLst>
                                      </p:cBhvr>
                                      <p:to>
                                        <p:strVal val="hidden"/>
                                      </p:to>
                                    </p:set>
                                  </p:childTnLst>
                                </p:cTn>
                              </p:par>
                              <p:par>
                                <p:cTn id="74" presetID="5" presetClass="entr" presetSubtype="10" fill="hold" grpId="0" nodeType="withEffect">
                                  <p:stCondLst>
                                    <p:cond delay="500"/>
                                  </p:stCondLst>
                                  <p:childTnLst>
                                    <p:set>
                                      <p:cBhvr>
                                        <p:cTn id="75" dur="1" fill="hold">
                                          <p:stCondLst>
                                            <p:cond delay="0"/>
                                          </p:stCondLst>
                                        </p:cTn>
                                        <p:tgtEl>
                                          <p:spTgt spid="449566"/>
                                        </p:tgtEl>
                                        <p:attrNameLst>
                                          <p:attrName>style.visibility</p:attrName>
                                        </p:attrNameLst>
                                      </p:cBhvr>
                                      <p:to>
                                        <p:strVal val="visible"/>
                                      </p:to>
                                    </p:set>
                                    <p:animEffect transition="in" filter="checkerboard(across)">
                                      <p:cBhvr>
                                        <p:cTn id="76" dur="500"/>
                                        <p:tgtEl>
                                          <p:spTgt spid="44956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449564"/>
                                        </p:tgtEl>
                                      </p:cBhvr>
                                    </p:animEffect>
                                    <p:set>
                                      <p:cBhvr>
                                        <p:cTn id="81" dur="1" fill="hold">
                                          <p:stCondLst>
                                            <p:cond delay="499"/>
                                          </p:stCondLst>
                                        </p:cTn>
                                        <p:tgtEl>
                                          <p:spTgt spid="449564"/>
                                        </p:tgtEl>
                                        <p:attrNameLst>
                                          <p:attrName>style.visibility</p:attrName>
                                        </p:attrNameLst>
                                      </p:cBhvr>
                                      <p:to>
                                        <p:strVal val="hidden"/>
                                      </p:to>
                                    </p:set>
                                  </p:childTnLst>
                                </p:cTn>
                              </p:par>
                              <p:par>
                                <p:cTn id="82" presetID="49" presetClass="path" presetSubtype="0" accel="50000" decel="50000" fill="hold" grpId="1" nodeType="withEffect">
                                  <p:stCondLst>
                                    <p:cond delay="0"/>
                                  </p:stCondLst>
                                  <p:childTnLst>
                                    <p:animMotion origin="layout" path="M -3.33333E-6 -3.33333E-6 L -0.30833 0.04445 " pathEditMode="relative" rAng="0" ptsTypes="AA">
                                      <p:cBhvr>
                                        <p:cTn id="83" dur="2000" fill="hold"/>
                                        <p:tgtEl>
                                          <p:spTgt spid="449566"/>
                                        </p:tgtEl>
                                        <p:attrNameLst>
                                          <p:attrName>ppt_x</p:attrName>
                                          <p:attrName>ppt_y</p:attrName>
                                        </p:attrNameLst>
                                      </p:cBhvr>
                                      <p:rCtr x="-154" y="22"/>
                                    </p:animMotion>
                                  </p:childTnLst>
                                </p:cTn>
                              </p:par>
                              <p:par>
                                <p:cTn id="84" presetID="10" presetClass="entr" presetSubtype="0" fill="hold" grpId="0" nodeType="withEffect">
                                  <p:stCondLst>
                                    <p:cond delay="2000"/>
                                  </p:stCondLst>
                                  <p:childTnLst>
                                    <p:set>
                                      <p:cBhvr>
                                        <p:cTn id="85" dur="1" fill="hold">
                                          <p:stCondLst>
                                            <p:cond delay="0"/>
                                          </p:stCondLst>
                                        </p:cTn>
                                        <p:tgtEl>
                                          <p:spTgt spid="449565"/>
                                        </p:tgtEl>
                                        <p:attrNameLst>
                                          <p:attrName>style.visibility</p:attrName>
                                        </p:attrNameLst>
                                      </p:cBhvr>
                                      <p:to>
                                        <p:strVal val="visible"/>
                                      </p:to>
                                    </p:set>
                                    <p:animEffect transition="in" filter="fade">
                                      <p:cBhvr>
                                        <p:cTn id="86" dur="500"/>
                                        <p:tgtEl>
                                          <p:spTgt spid="44956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49568"/>
                                        </p:tgtEl>
                                        <p:attrNameLst>
                                          <p:attrName>style.visibility</p:attrName>
                                        </p:attrNameLst>
                                      </p:cBhvr>
                                      <p:to>
                                        <p:strVal val="visible"/>
                                      </p:to>
                                    </p:set>
                                    <p:animEffect transition="in" filter="fade">
                                      <p:cBhvr>
                                        <p:cTn id="91" dur="500"/>
                                        <p:tgtEl>
                                          <p:spTgt spid="449568"/>
                                        </p:tgtEl>
                                      </p:cBhvr>
                                    </p:animEffect>
                                  </p:childTnLst>
                                </p:cTn>
                              </p:par>
                              <p:par>
                                <p:cTn id="92" presetID="10" presetClass="exit" presetSubtype="0" fill="hold" grpId="1" nodeType="withEffect">
                                  <p:stCondLst>
                                    <p:cond delay="0"/>
                                  </p:stCondLst>
                                  <p:childTnLst>
                                    <p:animEffect transition="out" filter="fade">
                                      <p:cBhvr>
                                        <p:cTn id="93" dur="500"/>
                                        <p:tgtEl>
                                          <p:spTgt spid="449565"/>
                                        </p:tgtEl>
                                      </p:cBhvr>
                                    </p:animEffect>
                                    <p:set>
                                      <p:cBhvr>
                                        <p:cTn id="94" dur="1" fill="hold">
                                          <p:stCondLst>
                                            <p:cond delay="499"/>
                                          </p:stCondLst>
                                        </p:cTn>
                                        <p:tgtEl>
                                          <p:spTgt spid="449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9" grpId="0" animBg="1"/>
      <p:bldP spid="449550" grpId="0" animBg="1"/>
      <p:bldP spid="449551" grpId="0" animBg="1"/>
      <p:bldP spid="449559" grpId="0" animBg="1"/>
      <p:bldP spid="449559" grpId="1" animBg="1"/>
      <p:bldP spid="449560" grpId="0" animBg="1"/>
      <p:bldP spid="449560" grpId="1" animBg="1"/>
      <p:bldP spid="449560" grpId="2" animBg="1"/>
      <p:bldP spid="449561" grpId="0" animBg="1"/>
      <p:bldP spid="449561" grpId="1" animBg="1"/>
      <p:bldP spid="449561" grpId="2" animBg="1"/>
      <p:bldP spid="449562" grpId="0" animBg="1"/>
      <p:bldP spid="449562" grpId="1" animBg="1"/>
      <p:bldP spid="449562" grpId="2" animBg="1"/>
      <p:bldP spid="449563" grpId="0"/>
      <p:bldP spid="449563" grpId="1"/>
      <p:bldP spid="449564" grpId="0"/>
      <p:bldP spid="449564" grpId="1"/>
      <p:bldP spid="449565" grpId="0"/>
      <p:bldP spid="449565" grpId="1"/>
      <p:bldP spid="449566" grpId="0" animBg="1"/>
      <p:bldP spid="449566" grpId="1" animBg="1"/>
      <p:bldP spid="449567" grpId="0" animBg="1"/>
      <p:bldP spid="449567" grpId="1" animBg="1"/>
      <p:bldP spid="449567" grpId="2" animBg="1"/>
      <p:bldP spid="449568"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69091">
            <a:off x="5317938" y="1586977"/>
            <a:ext cx="4560520" cy="2681670"/>
          </a:xfrm>
          <a:prstGeom prst="roundRect">
            <a:avLst>
              <a:gd name="adj" fmla="val 39018"/>
            </a:avLst>
          </a:prstGeom>
          <a:ln>
            <a:noFill/>
          </a:ln>
          <a:effectLst>
            <a:outerShdw blurRad="152400" dist="12000" dir="900000" sy="98000" kx="110000" ky="200000" algn="tl" rotWithShape="0">
              <a:srgbClr val="000000">
                <a:alpha val="30000"/>
              </a:srgbClr>
            </a:outerShdw>
          </a:effectLst>
          <a:scene3d>
            <a:camera prst="perspectiveRelaxed" fov="4200000">
              <a:rot lat="388211" lon="3163948" rev="21369485"/>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9" name="Connettore 1 8"/>
          <p:cNvCxnSpPr/>
          <p:nvPr/>
        </p:nvCxnSpPr>
        <p:spPr>
          <a:xfrm>
            <a:off x="395536" y="2060848"/>
            <a:ext cx="9024630" cy="16564"/>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220970" y="1927141"/>
            <a:ext cx="755335" cy="40011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000" b="1" dirty="0" smtClean="0">
                <a:solidFill>
                  <a:srgbClr val="FFC000"/>
                </a:solidFill>
              </a:rPr>
              <a:t>2012</a:t>
            </a:r>
            <a:endParaRPr lang="en-US" sz="2000" b="1" dirty="0">
              <a:solidFill>
                <a:srgbClr val="FFC000"/>
              </a:solidFill>
            </a:endParaRPr>
          </a:p>
        </p:txBody>
      </p:sp>
      <p:sp>
        <p:nvSpPr>
          <p:cNvPr id="5" name="CasellaDiTesto 4"/>
          <p:cNvSpPr txBox="1"/>
          <p:nvPr/>
        </p:nvSpPr>
        <p:spPr>
          <a:xfrm>
            <a:off x="2539166" y="1927141"/>
            <a:ext cx="704039" cy="40011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000" b="1" dirty="0" smtClean="0">
                <a:solidFill>
                  <a:srgbClr val="FFC000"/>
                </a:solidFill>
              </a:rPr>
              <a:t>2014</a:t>
            </a:r>
            <a:endParaRPr lang="en-US" sz="2000" b="1" dirty="0">
              <a:solidFill>
                <a:srgbClr val="FFC000"/>
              </a:solidFill>
            </a:endParaRPr>
          </a:p>
        </p:txBody>
      </p:sp>
      <p:sp>
        <p:nvSpPr>
          <p:cNvPr id="6" name="CasellaDiTesto 5"/>
          <p:cNvSpPr txBox="1"/>
          <p:nvPr/>
        </p:nvSpPr>
        <p:spPr>
          <a:xfrm>
            <a:off x="3644616" y="1927141"/>
            <a:ext cx="704039" cy="40011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000" b="1" dirty="0" smtClean="0">
                <a:solidFill>
                  <a:srgbClr val="FFC000"/>
                </a:solidFill>
              </a:rPr>
              <a:t>2017</a:t>
            </a:r>
            <a:endParaRPr lang="en-US" sz="2000" b="1" dirty="0">
              <a:solidFill>
                <a:srgbClr val="FFC000"/>
              </a:solidFill>
            </a:endParaRPr>
          </a:p>
        </p:txBody>
      </p:sp>
      <p:sp>
        <p:nvSpPr>
          <p:cNvPr id="7" name="CasellaDiTesto 6"/>
          <p:cNvSpPr txBox="1"/>
          <p:nvPr/>
        </p:nvSpPr>
        <p:spPr>
          <a:xfrm>
            <a:off x="4807801" y="1927141"/>
            <a:ext cx="704039" cy="40011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000" b="1" dirty="0" smtClean="0">
                <a:solidFill>
                  <a:srgbClr val="FFC000"/>
                </a:solidFill>
              </a:rPr>
              <a:t>2020</a:t>
            </a:r>
            <a:endParaRPr lang="en-US" sz="2000" b="1" dirty="0">
              <a:solidFill>
                <a:srgbClr val="FFC000"/>
              </a:solidFill>
            </a:endParaRPr>
          </a:p>
        </p:txBody>
      </p:sp>
      <p:sp>
        <p:nvSpPr>
          <p:cNvPr id="2" name="Titolo 1"/>
          <p:cNvSpPr>
            <a:spLocks noGrp="1"/>
          </p:cNvSpPr>
          <p:nvPr>
            <p:ph type="title"/>
          </p:nvPr>
        </p:nvSpPr>
        <p:spPr>
          <a:xfrm>
            <a:off x="342020" y="358495"/>
            <a:ext cx="8662061" cy="970450"/>
          </a:xfrm>
        </p:spPr>
        <p:txBody>
          <a:bodyPr>
            <a:normAutofit/>
          </a:bodyPr>
          <a:lstStyle/>
          <a:p>
            <a:r>
              <a:rPr lang="en-US" sz="4000" dirty="0" smtClean="0">
                <a:solidFill>
                  <a:srgbClr val="007AC2"/>
                </a:solidFill>
                <a:cs typeface="Avenir LT Std 85 Heavy"/>
              </a:rPr>
              <a:t>Hydrologic data exchange revolutions</a:t>
            </a:r>
            <a:endParaRPr lang="en-US" sz="4000" dirty="0">
              <a:solidFill>
                <a:srgbClr val="007AC2"/>
              </a:solidFill>
              <a:cs typeface="Avenir LT Std 85 Heavy"/>
            </a:endParaRPr>
          </a:p>
        </p:txBody>
      </p:sp>
      <p:sp>
        <p:nvSpPr>
          <p:cNvPr id="15" name="Figura a mano libera 14"/>
          <p:cNvSpPr/>
          <p:nvPr/>
        </p:nvSpPr>
        <p:spPr>
          <a:xfrm>
            <a:off x="111760" y="2091749"/>
            <a:ext cx="7721600" cy="1124148"/>
          </a:xfrm>
          <a:custGeom>
            <a:avLst/>
            <a:gdLst>
              <a:gd name="connsiteX0" fmla="*/ 0 w 7721600"/>
              <a:gd name="connsiteY0" fmla="*/ 281037 h 1124148"/>
              <a:gd name="connsiteX1" fmla="*/ 7159526 w 7721600"/>
              <a:gd name="connsiteY1" fmla="*/ 281037 h 1124148"/>
              <a:gd name="connsiteX2" fmla="*/ 7159526 w 7721600"/>
              <a:gd name="connsiteY2" fmla="*/ 0 h 1124148"/>
              <a:gd name="connsiteX3" fmla="*/ 7721600 w 7721600"/>
              <a:gd name="connsiteY3" fmla="*/ 562074 h 1124148"/>
              <a:gd name="connsiteX4" fmla="*/ 7159526 w 7721600"/>
              <a:gd name="connsiteY4" fmla="*/ 1124148 h 1124148"/>
              <a:gd name="connsiteX5" fmla="*/ 7159526 w 7721600"/>
              <a:gd name="connsiteY5" fmla="*/ 843111 h 1124148"/>
              <a:gd name="connsiteX6" fmla="*/ 0 w 7721600"/>
              <a:gd name="connsiteY6" fmla="*/ 843111 h 1124148"/>
              <a:gd name="connsiteX7" fmla="*/ 0 w 7721600"/>
              <a:gd name="connsiteY7" fmla="*/ 281037 h 11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1600" h="1124148">
                <a:moveTo>
                  <a:pt x="0" y="281037"/>
                </a:moveTo>
                <a:lnTo>
                  <a:pt x="7159526" y="281037"/>
                </a:lnTo>
                <a:lnTo>
                  <a:pt x="7159526" y="0"/>
                </a:lnTo>
                <a:lnTo>
                  <a:pt x="7721600" y="562074"/>
                </a:lnTo>
                <a:lnTo>
                  <a:pt x="7159526" y="1124148"/>
                </a:lnTo>
                <a:lnTo>
                  <a:pt x="7159526" y="843111"/>
                </a:lnTo>
                <a:lnTo>
                  <a:pt x="0" y="843111"/>
                </a:lnTo>
                <a:lnTo>
                  <a:pt x="0" y="281037"/>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80010" tIns="361047" rIns="535037" bIns="459496" numCol="1" spcCol="1270" anchor="ctr" anchorCtr="0">
            <a:noAutofit/>
          </a:bodyPr>
          <a:lstStyle/>
          <a:p>
            <a:pPr lvl="0" algn="l" defTabSz="933450">
              <a:lnSpc>
                <a:spcPct val="90000"/>
              </a:lnSpc>
              <a:spcBef>
                <a:spcPct val="0"/>
              </a:spcBef>
              <a:spcAft>
                <a:spcPct val="35000"/>
              </a:spcAft>
            </a:pPr>
            <a:r>
              <a:rPr lang="en-US" sz="2100" kern="1200" dirty="0" smtClean="0"/>
              <a:t>1</a:t>
            </a:r>
            <a:r>
              <a:rPr lang="en-US" sz="2100" kern="1200" baseline="30000" dirty="0" smtClean="0"/>
              <a:t>st</a:t>
            </a:r>
            <a:r>
              <a:rPr lang="en-US" sz="2100" kern="1200" dirty="0" smtClean="0"/>
              <a:t> Revolution</a:t>
            </a:r>
            <a:endParaRPr lang="en-US" sz="2100" kern="1200" dirty="0"/>
          </a:p>
        </p:txBody>
      </p:sp>
      <p:sp>
        <p:nvSpPr>
          <p:cNvPr id="16" name="Figura a mano libera 15"/>
          <p:cNvSpPr/>
          <p:nvPr/>
        </p:nvSpPr>
        <p:spPr>
          <a:xfrm>
            <a:off x="111760" y="2960464"/>
            <a:ext cx="1779828" cy="2079336"/>
          </a:xfrm>
          <a:custGeom>
            <a:avLst/>
            <a:gdLst>
              <a:gd name="connsiteX0" fmla="*/ 0 w 1779828"/>
              <a:gd name="connsiteY0" fmla="*/ 0 h 2079336"/>
              <a:gd name="connsiteX1" fmla="*/ 1779828 w 1779828"/>
              <a:gd name="connsiteY1" fmla="*/ 0 h 2079336"/>
              <a:gd name="connsiteX2" fmla="*/ 1779828 w 1779828"/>
              <a:gd name="connsiteY2" fmla="*/ 2079336 h 2079336"/>
              <a:gd name="connsiteX3" fmla="*/ 0 w 1779828"/>
              <a:gd name="connsiteY3" fmla="*/ 2079336 h 2079336"/>
              <a:gd name="connsiteX4" fmla="*/ 0 w 1779828"/>
              <a:gd name="connsiteY4" fmla="*/ 0 h 207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828" h="2079336">
                <a:moveTo>
                  <a:pt x="0" y="0"/>
                </a:moveTo>
                <a:lnTo>
                  <a:pt x="1779828" y="0"/>
                </a:lnTo>
                <a:lnTo>
                  <a:pt x="1779828" y="2079336"/>
                </a:lnTo>
                <a:lnTo>
                  <a:pt x="0" y="2079336"/>
                </a:lnTo>
                <a:lnTo>
                  <a:pt x="0" y="0"/>
                </a:lnTo>
                <a:close/>
              </a:path>
            </a:pathLst>
          </a:cu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[Service driven]</a:t>
            </a:r>
          </a:p>
          <a:p>
            <a:pPr lvl="0" algn="l" defTabSz="933450">
              <a:lnSpc>
                <a:spcPct val="90000"/>
              </a:lnSpc>
              <a:spcBef>
                <a:spcPct val="0"/>
              </a:spcBef>
              <a:spcAft>
                <a:spcPct val="35000"/>
              </a:spcAft>
            </a:pPr>
            <a:r>
              <a:rPr lang="en-US" sz="2100" i="1" kern="1200" dirty="0" smtClean="0">
                <a:solidFill>
                  <a:srgbClr val="0070C0"/>
                </a:solidFill>
              </a:rPr>
              <a:t>Catalog of catalogs</a:t>
            </a:r>
            <a:endParaRPr lang="en-US" sz="2100" i="1" kern="1200" dirty="0">
              <a:solidFill>
                <a:srgbClr val="0070C0"/>
              </a:solidFill>
            </a:endParaRPr>
          </a:p>
        </p:txBody>
      </p:sp>
      <p:sp>
        <p:nvSpPr>
          <p:cNvPr id="17" name="Figura a mano libera 16"/>
          <p:cNvSpPr/>
          <p:nvPr/>
        </p:nvSpPr>
        <p:spPr>
          <a:xfrm>
            <a:off x="1891588" y="2466333"/>
            <a:ext cx="5941771" cy="1124148"/>
          </a:xfrm>
          <a:custGeom>
            <a:avLst/>
            <a:gdLst>
              <a:gd name="connsiteX0" fmla="*/ 0 w 5941771"/>
              <a:gd name="connsiteY0" fmla="*/ 281037 h 1124148"/>
              <a:gd name="connsiteX1" fmla="*/ 5379697 w 5941771"/>
              <a:gd name="connsiteY1" fmla="*/ 281037 h 1124148"/>
              <a:gd name="connsiteX2" fmla="*/ 5379697 w 5941771"/>
              <a:gd name="connsiteY2" fmla="*/ 0 h 1124148"/>
              <a:gd name="connsiteX3" fmla="*/ 5941771 w 5941771"/>
              <a:gd name="connsiteY3" fmla="*/ 562074 h 1124148"/>
              <a:gd name="connsiteX4" fmla="*/ 5379697 w 5941771"/>
              <a:gd name="connsiteY4" fmla="*/ 1124148 h 1124148"/>
              <a:gd name="connsiteX5" fmla="*/ 5379697 w 5941771"/>
              <a:gd name="connsiteY5" fmla="*/ 843111 h 1124148"/>
              <a:gd name="connsiteX6" fmla="*/ 0 w 5941771"/>
              <a:gd name="connsiteY6" fmla="*/ 843111 h 1124148"/>
              <a:gd name="connsiteX7" fmla="*/ 0 w 5941771"/>
              <a:gd name="connsiteY7" fmla="*/ 281037 h 11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1771" h="1124148">
                <a:moveTo>
                  <a:pt x="0" y="281037"/>
                </a:moveTo>
                <a:lnTo>
                  <a:pt x="5379697" y="281037"/>
                </a:lnTo>
                <a:lnTo>
                  <a:pt x="5379697" y="0"/>
                </a:lnTo>
                <a:lnTo>
                  <a:pt x="5941771" y="562074"/>
                </a:lnTo>
                <a:lnTo>
                  <a:pt x="5379697" y="1124148"/>
                </a:lnTo>
                <a:lnTo>
                  <a:pt x="5379697" y="843111"/>
                </a:lnTo>
                <a:lnTo>
                  <a:pt x="0" y="843111"/>
                </a:lnTo>
                <a:lnTo>
                  <a:pt x="0" y="281037"/>
                </a:lnTo>
                <a:close/>
              </a:path>
            </a:pathLst>
          </a:custGeom>
        </p:spPr>
        <p:style>
          <a:lnRef idx="3">
            <a:schemeClr val="lt1">
              <a:hueOff val="0"/>
              <a:satOff val="0"/>
              <a:lumOff val="0"/>
              <a:alphaOff val="0"/>
            </a:schemeClr>
          </a:lnRef>
          <a:fillRef idx="1">
            <a:schemeClr val="accent4">
              <a:hueOff val="548478"/>
              <a:satOff val="2377"/>
              <a:lumOff val="1569"/>
              <a:alphaOff val="0"/>
            </a:schemeClr>
          </a:fillRef>
          <a:effectRef idx="1">
            <a:schemeClr val="accent4">
              <a:hueOff val="548478"/>
              <a:satOff val="2377"/>
              <a:lumOff val="1569"/>
              <a:alphaOff val="0"/>
            </a:schemeClr>
          </a:effectRef>
          <a:fontRef idx="minor">
            <a:schemeClr val="lt1"/>
          </a:fontRef>
        </p:style>
        <p:txBody>
          <a:bodyPr spcFirstLastPara="0" vert="horz" wrap="square" lIns="80010" tIns="361047" rIns="535037" bIns="459496" numCol="1" spcCol="1270" anchor="ctr" anchorCtr="0">
            <a:noAutofit/>
          </a:bodyPr>
          <a:lstStyle/>
          <a:p>
            <a:pPr lvl="0" algn="l" defTabSz="933450">
              <a:lnSpc>
                <a:spcPct val="90000"/>
              </a:lnSpc>
              <a:spcBef>
                <a:spcPct val="0"/>
              </a:spcBef>
              <a:spcAft>
                <a:spcPct val="35000"/>
              </a:spcAft>
            </a:pPr>
            <a:r>
              <a:rPr lang="en-US" sz="2100" kern="1200" dirty="0" smtClean="0"/>
              <a:t>2</a:t>
            </a:r>
            <a:r>
              <a:rPr lang="en-US" sz="2100" kern="1200" baseline="30000" dirty="0" smtClean="0"/>
              <a:t>nd</a:t>
            </a:r>
            <a:r>
              <a:rPr lang="en-US" sz="2100" kern="1200" dirty="0" smtClean="0"/>
              <a:t> Revolution</a:t>
            </a:r>
            <a:endParaRPr lang="en-US" sz="2100" kern="1200" dirty="0"/>
          </a:p>
        </p:txBody>
      </p:sp>
      <p:sp>
        <p:nvSpPr>
          <p:cNvPr id="18" name="Figura a mano libera 17"/>
          <p:cNvSpPr/>
          <p:nvPr/>
        </p:nvSpPr>
        <p:spPr>
          <a:xfrm>
            <a:off x="1891588" y="3335047"/>
            <a:ext cx="1779828" cy="2026337"/>
          </a:xfrm>
          <a:custGeom>
            <a:avLst/>
            <a:gdLst>
              <a:gd name="connsiteX0" fmla="*/ 0 w 1779828"/>
              <a:gd name="connsiteY0" fmla="*/ 0 h 2026337"/>
              <a:gd name="connsiteX1" fmla="*/ 1779828 w 1779828"/>
              <a:gd name="connsiteY1" fmla="*/ 0 h 2026337"/>
              <a:gd name="connsiteX2" fmla="*/ 1779828 w 1779828"/>
              <a:gd name="connsiteY2" fmla="*/ 2026337 h 2026337"/>
              <a:gd name="connsiteX3" fmla="*/ 0 w 1779828"/>
              <a:gd name="connsiteY3" fmla="*/ 2026337 h 2026337"/>
              <a:gd name="connsiteX4" fmla="*/ 0 w 1779828"/>
              <a:gd name="connsiteY4" fmla="*/ 0 h 202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828" h="2026337">
                <a:moveTo>
                  <a:pt x="0" y="0"/>
                </a:moveTo>
                <a:lnTo>
                  <a:pt x="1779828" y="0"/>
                </a:lnTo>
                <a:lnTo>
                  <a:pt x="1779828" y="2026337"/>
                </a:lnTo>
                <a:lnTo>
                  <a:pt x="0" y="2026337"/>
                </a:lnTo>
                <a:lnTo>
                  <a:pt x="0" y="0"/>
                </a:lnTo>
                <a:close/>
              </a:path>
            </a:pathLst>
          </a:custGeom>
        </p:spPr>
        <p:style>
          <a:lnRef idx="2">
            <a:schemeClr val="accent4">
              <a:hueOff val="548478"/>
              <a:satOff val="2377"/>
              <a:lumOff val="1569"/>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[Brokering pattern]</a:t>
            </a:r>
          </a:p>
          <a:p>
            <a:pPr lvl="0" algn="l" defTabSz="933450">
              <a:lnSpc>
                <a:spcPct val="90000"/>
              </a:lnSpc>
              <a:spcBef>
                <a:spcPct val="0"/>
              </a:spcBef>
              <a:spcAft>
                <a:spcPct val="35000"/>
              </a:spcAft>
            </a:pPr>
            <a:r>
              <a:rPr lang="en-US" sz="2100" i="1" kern="1200" dirty="0" smtClean="0">
                <a:solidFill>
                  <a:srgbClr val="0070C0"/>
                </a:solidFill>
              </a:rPr>
              <a:t>Brokering framework</a:t>
            </a:r>
            <a:endParaRPr lang="en-US" sz="2100" i="1" kern="1200" dirty="0">
              <a:solidFill>
                <a:srgbClr val="0070C0"/>
              </a:solidFill>
            </a:endParaRPr>
          </a:p>
        </p:txBody>
      </p:sp>
      <p:sp>
        <p:nvSpPr>
          <p:cNvPr id="19" name="Figura a mano libera 18"/>
          <p:cNvSpPr/>
          <p:nvPr/>
        </p:nvSpPr>
        <p:spPr>
          <a:xfrm>
            <a:off x="3671417" y="2840916"/>
            <a:ext cx="4161942" cy="1124148"/>
          </a:xfrm>
          <a:custGeom>
            <a:avLst/>
            <a:gdLst>
              <a:gd name="connsiteX0" fmla="*/ 0 w 4161942"/>
              <a:gd name="connsiteY0" fmla="*/ 281037 h 1124148"/>
              <a:gd name="connsiteX1" fmla="*/ 3599868 w 4161942"/>
              <a:gd name="connsiteY1" fmla="*/ 281037 h 1124148"/>
              <a:gd name="connsiteX2" fmla="*/ 3599868 w 4161942"/>
              <a:gd name="connsiteY2" fmla="*/ 0 h 1124148"/>
              <a:gd name="connsiteX3" fmla="*/ 4161942 w 4161942"/>
              <a:gd name="connsiteY3" fmla="*/ 562074 h 1124148"/>
              <a:gd name="connsiteX4" fmla="*/ 3599868 w 4161942"/>
              <a:gd name="connsiteY4" fmla="*/ 1124148 h 1124148"/>
              <a:gd name="connsiteX5" fmla="*/ 3599868 w 4161942"/>
              <a:gd name="connsiteY5" fmla="*/ 843111 h 1124148"/>
              <a:gd name="connsiteX6" fmla="*/ 0 w 4161942"/>
              <a:gd name="connsiteY6" fmla="*/ 843111 h 1124148"/>
              <a:gd name="connsiteX7" fmla="*/ 0 w 4161942"/>
              <a:gd name="connsiteY7" fmla="*/ 281037 h 11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1942" h="1124148">
                <a:moveTo>
                  <a:pt x="0" y="281037"/>
                </a:moveTo>
                <a:lnTo>
                  <a:pt x="3599868" y="281037"/>
                </a:lnTo>
                <a:lnTo>
                  <a:pt x="3599868" y="0"/>
                </a:lnTo>
                <a:lnTo>
                  <a:pt x="4161942" y="562074"/>
                </a:lnTo>
                <a:lnTo>
                  <a:pt x="3599868" y="1124148"/>
                </a:lnTo>
                <a:lnTo>
                  <a:pt x="3599868" y="843111"/>
                </a:lnTo>
                <a:lnTo>
                  <a:pt x="0" y="843111"/>
                </a:lnTo>
                <a:lnTo>
                  <a:pt x="0" y="281037"/>
                </a:lnTo>
                <a:close/>
              </a:path>
            </a:pathLst>
          </a:custGeom>
        </p:spPr>
        <p:style>
          <a:lnRef idx="3">
            <a:schemeClr val="lt1">
              <a:hueOff val="0"/>
              <a:satOff val="0"/>
              <a:lumOff val="0"/>
              <a:alphaOff val="0"/>
            </a:schemeClr>
          </a:lnRef>
          <a:fillRef idx="1">
            <a:schemeClr val="accent4">
              <a:hueOff val="1096956"/>
              <a:satOff val="4755"/>
              <a:lumOff val="3137"/>
              <a:alphaOff val="0"/>
            </a:schemeClr>
          </a:fillRef>
          <a:effectRef idx="1">
            <a:schemeClr val="accent4">
              <a:hueOff val="1096956"/>
              <a:satOff val="4755"/>
              <a:lumOff val="3137"/>
              <a:alphaOff val="0"/>
            </a:schemeClr>
          </a:effectRef>
          <a:fontRef idx="minor">
            <a:schemeClr val="lt1"/>
          </a:fontRef>
        </p:style>
        <p:txBody>
          <a:bodyPr spcFirstLastPara="0" vert="horz" wrap="square" lIns="80010" tIns="361047" rIns="535037" bIns="459496" numCol="1" spcCol="1270" anchor="ctr" anchorCtr="0">
            <a:noAutofit/>
          </a:bodyPr>
          <a:lstStyle/>
          <a:p>
            <a:pPr lvl="0" algn="l" defTabSz="933450">
              <a:lnSpc>
                <a:spcPct val="90000"/>
              </a:lnSpc>
              <a:spcBef>
                <a:spcPct val="0"/>
              </a:spcBef>
              <a:spcAft>
                <a:spcPct val="35000"/>
              </a:spcAft>
            </a:pPr>
            <a:r>
              <a:rPr lang="en-US" sz="2100" kern="1200" dirty="0" smtClean="0"/>
              <a:t>3</a:t>
            </a:r>
            <a:r>
              <a:rPr lang="en-US" sz="2100" kern="1200" baseline="30000" dirty="0" smtClean="0"/>
              <a:t>rd</a:t>
            </a:r>
            <a:r>
              <a:rPr lang="en-US" sz="2100" kern="1200" dirty="0" smtClean="0"/>
              <a:t> Revolution</a:t>
            </a:r>
            <a:endParaRPr lang="en-US" sz="2100" kern="1200" dirty="0"/>
          </a:p>
        </p:txBody>
      </p:sp>
      <p:sp>
        <p:nvSpPr>
          <p:cNvPr id="20" name="Figura a mano libera 19"/>
          <p:cNvSpPr/>
          <p:nvPr/>
        </p:nvSpPr>
        <p:spPr>
          <a:xfrm>
            <a:off x="3671417" y="3709631"/>
            <a:ext cx="1779828" cy="2039885"/>
          </a:xfrm>
          <a:custGeom>
            <a:avLst/>
            <a:gdLst>
              <a:gd name="connsiteX0" fmla="*/ 0 w 1779828"/>
              <a:gd name="connsiteY0" fmla="*/ 0 h 2039885"/>
              <a:gd name="connsiteX1" fmla="*/ 1779828 w 1779828"/>
              <a:gd name="connsiteY1" fmla="*/ 0 h 2039885"/>
              <a:gd name="connsiteX2" fmla="*/ 1779828 w 1779828"/>
              <a:gd name="connsiteY2" fmla="*/ 2039885 h 2039885"/>
              <a:gd name="connsiteX3" fmla="*/ 0 w 1779828"/>
              <a:gd name="connsiteY3" fmla="*/ 2039885 h 2039885"/>
              <a:gd name="connsiteX4" fmla="*/ 0 w 1779828"/>
              <a:gd name="connsiteY4" fmla="*/ 0 h 203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828" h="2039885">
                <a:moveTo>
                  <a:pt x="0" y="0"/>
                </a:moveTo>
                <a:lnTo>
                  <a:pt x="1779828" y="0"/>
                </a:lnTo>
                <a:lnTo>
                  <a:pt x="1779828" y="2039885"/>
                </a:lnTo>
                <a:lnTo>
                  <a:pt x="0" y="2039885"/>
                </a:lnTo>
                <a:lnTo>
                  <a:pt x="0" y="0"/>
                </a:lnTo>
                <a:close/>
              </a:path>
            </a:pathLst>
          </a:custGeom>
        </p:spPr>
        <p:style>
          <a:lnRef idx="2">
            <a:schemeClr val="accent4">
              <a:hueOff val="1096956"/>
              <a:satOff val="4755"/>
              <a:lumOff val="313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[Big Data]</a:t>
            </a:r>
          </a:p>
          <a:p>
            <a:pPr lvl="0" algn="l" defTabSz="933450">
              <a:lnSpc>
                <a:spcPct val="90000"/>
              </a:lnSpc>
              <a:spcBef>
                <a:spcPct val="0"/>
              </a:spcBef>
              <a:spcAft>
                <a:spcPct val="35000"/>
              </a:spcAft>
            </a:pPr>
            <a:r>
              <a:rPr lang="en-US" sz="2100" i="1" kern="1200" dirty="0" smtClean="0">
                <a:solidFill>
                  <a:srgbClr val="0070C0"/>
                </a:solidFill>
              </a:rPr>
              <a:t>Cloud-based architecture </a:t>
            </a:r>
            <a:endParaRPr lang="en-US" sz="2100" i="1" kern="1200" dirty="0">
              <a:solidFill>
                <a:srgbClr val="0070C0"/>
              </a:solidFill>
            </a:endParaRPr>
          </a:p>
        </p:txBody>
      </p:sp>
      <p:sp>
        <p:nvSpPr>
          <p:cNvPr id="21" name="Figura a mano libera 20"/>
          <p:cNvSpPr/>
          <p:nvPr/>
        </p:nvSpPr>
        <p:spPr>
          <a:xfrm>
            <a:off x="5451246" y="3215500"/>
            <a:ext cx="2382113" cy="1124148"/>
          </a:xfrm>
          <a:custGeom>
            <a:avLst/>
            <a:gdLst>
              <a:gd name="connsiteX0" fmla="*/ 0 w 2382113"/>
              <a:gd name="connsiteY0" fmla="*/ 281037 h 1124148"/>
              <a:gd name="connsiteX1" fmla="*/ 1820039 w 2382113"/>
              <a:gd name="connsiteY1" fmla="*/ 281037 h 1124148"/>
              <a:gd name="connsiteX2" fmla="*/ 1820039 w 2382113"/>
              <a:gd name="connsiteY2" fmla="*/ 0 h 1124148"/>
              <a:gd name="connsiteX3" fmla="*/ 2382113 w 2382113"/>
              <a:gd name="connsiteY3" fmla="*/ 562074 h 1124148"/>
              <a:gd name="connsiteX4" fmla="*/ 1820039 w 2382113"/>
              <a:gd name="connsiteY4" fmla="*/ 1124148 h 1124148"/>
              <a:gd name="connsiteX5" fmla="*/ 1820039 w 2382113"/>
              <a:gd name="connsiteY5" fmla="*/ 843111 h 1124148"/>
              <a:gd name="connsiteX6" fmla="*/ 0 w 2382113"/>
              <a:gd name="connsiteY6" fmla="*/ 843111 h 1124148"/>
              <a:gd name="connsiteX7" fmla="*/ 0 w 2382113"/>
              <a:gd name="connsiteY7" fmla="*/ 281037 h 11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2113" h="1124148">
                <a:moveTo>
                  <a:pt x="0" y="281037"/>
                </a:moveTo>
                <a:lnTo>
                  <a:pt x="1820039" y="281037"/>
                </a:lnTo>
                <a:lnTo>
                  <a:pt x="1820039" y="0"/>
                </a:lnTo>
                <a:lnTo>
                  <a:pt x="2382113" y="562074"/>
                </a:lnTo>
                <a:lnTo>
                  <a:pt x="1820039" y="1124148"/>
                </a:lnTo>
                <a:lnTo>
                  <a:pt x="1820039" y="843111"/>
                </a:lnTo>
                <a:lnTo>
                  <a:pt x="0" y="843111"/>
                </a:lnTo>
                <a:lnTo>
                  <a:pt x="0" y="281037"/>
                </a:lnTo>
                <a:close/>
              </a:path>
            </a:pathLst>
          </a:custGeom>
        </p:spPr>
        <p:style>
          <a:lnRef idx="3">
            <a:schemeClr val="lt1">
              <a:hueOff val="0"/>
              <a:satOff val="0"/>
              <a:lumOff val="0"/>
              <a:alphaOff val="0"/>
            </a:schemeClr>
          </a:lnRef>
          <a:fillRef idx="1">
            <a:schemeClr val="accent4">
              <a:hueOff val="1645434"/>
              <a:satOff val="7132"/>
              <a:lumOff val="4706"/>
              <a:alphaOff val="0"/>
            </a:schemeClr>
          </a:fillRef>
          <a:effectRef idx="1">
            <a:schemeClr val="accent4">
              <a:hueOff val="1645434"/>
              <a:satOff val="7132"/>
              <a:lumOff val="4706"/>
              <a:alphaOff val="0"/>
            </a:schemeClr>
          </a:effectRef>
          <a:fontRef idx="minor">
            <a:schemeClr val="lt1"/>
          </a:fontRef>
        </p:style>
        <p:txBody>
          <a:bodyPr spcFirstLastPara="0" vert="horz" wrap="square" lIns="80010" tIns="361047" rIns="535037" bIns="459496" numCol="1" spcCol="1270" anchor="ctr" anchorCtr="0">
            <a:noAutofit/>
          </a:bodyPr>
          <a:lstStyle/>
          <a:p>
            <a:pPr lvl="0" algn="l" defTabSz="933450">
              <a:lnSpc>
                <a:spcPct val="90000"/>
              </a:lnSpc>
              <a:spcBef>
                <a:spcPct val="0"/>
              </a:spcBef>
              <a:spcAft>
                <a:spcPct val="35000"/>
              </a:spcAft>
            </a:pPr>
            <a:r>
              <a:rPr lang="en-US" sz="2100" kern="1200" dirty="0" smtClean="0"/>
              <a:t>4</a:t>
            </a:r>
            <a:r>
              <a:rPr lang="en-US" sz="2100" kern="1200" baseline="30000" dirty="0" smtClean="0"/>
              <a:t>th</a:t>
            </a:r>
            <a:r>
              <a:rPr lang="en-US" sz="2100" kern="1200" dirty="0" smtClean="0"/>
              <a:t> Revolution</a:t>
            </a:r>
            <a:endParaRPr lang="en-US" sz="2100" kern="1200" dirty="0"/>
          </a:p>
        </p:txBody>
      </p:sp>
      <p:sp>
        <p:nvSpPr>
          <p:cNvPr id="22" name="Figura a mano libera 21"/>
          <p:cNvSpPr/>
          <p:nvPr/>
        </p:nvSpPr>
        <p:spPr>
          <a:xfrm>
            <a:off x="5451246" y="4084214"/>
            <a:ext cx="1796044" cy="2063795"/>
          </a:xfrm>
          <a:custGeom>
            <a:avLst/>
            <a:gdLst>
              <a:gd name="connsiteX0" fmla="*/ 0 w 1796044"/>
              <a:gd name="connsiteY0" fmla="*/ 0 h 2063795"/>
              <a:gd name="connsiteX1" fmla="*/ 1796044 w 1796044"/>
              <a:gd name="connsiteY1" fmla="*/ 0 h 2063795"/>
              <a:gd name="connsiteX2" fmla="*/ 1796044 w 1796044"/>
              <a:gd name="connsiteY2" fmla="*/ 2063795 h 2063795"/>
              <a:gd name="connsiteX3" fmla="*/ 0 w 1796044"/>
              <a:gd name="connsiteY3" fmla="*/ 2063795 h 2063795"/>
              <a:gd name="connsiteX4" fmla="*/ 0 w 1796044"/>
              <a:gd name="connsiteY4" fmla="*/ 0 h 2063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044" h="2063795">
                <a:moveTo>
                  <a:pt x="0" y="0"/>
                </a:moveTo>
                <a:lnTo>
                  <a:pt x="1796044" y="0"/>
                </a:lnTo>
                <a:lnTo>
                  <a:pt x="1796044" y="2063795"/>
                </a:lnTo>
                <a:lnTo>
                  <a:pt x="0" y="2063795"/>
                </a:lnTo>
                <a:lnTo>
                  <a:pt x="0" y="0"/>
                </a:lnTo>
                <a:close/>
              </a:path>
            </a:pathLst>
          </a:custGeom>
        </p:spPr>
        <p:style>
          <a:lnRef idx="2">
            <a:schemeClr val="accent4">
              <a:hueOff val="1645434"/>
              <a:satOff val="7132"/>
              <a:lumOff val="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 .]</a:t>
            </a:r>
          </a:p>
          <a:p>
            <a:pPr lvl="0" algn="l" defTabSz="933450">
              <a:lnSpc>
                <a:spcPct val="90000"/>
              </a:lnSpc>
              <a:spcBef>
                <a:spcPct val="0"/>
              </a:spcBef>
              <a:spcAft>
                <a:spcPct val="35000"/>
              </a:spcAft>
            </a:pPr>
            <a:endParaRPr lang="en-US" sz="2100" kern="1200" baseline="-25000" dirty="0" smtClean="0"/>
          </a:p>
          <a:p>
            <a:pPr lvl="0" algn="l" defTabSz="933450">
              <a:lnSpc>
                <a:spcPct val="90000"/>
              </a:lnSpc>
              <a:spcBef>
                <a:spcPct val="0"/>
              </a:spcBef>
              <a:spcAft>
                <a:spcPct val="35000"/>
              </a:spcAft>
            </a:pPr>
            <a:r>
              <a:rPr lang="en-US" sz="2100" i="1" kern="1200" dirty="0" smtClean="0">
                <a:solidFill>
                  <a:srgbClr val="0070C0"/>
                </a:solidFill>
              </a:rPr>
              <a:t>… .</a:t>
            </a:r>
            <a:endParaRPr lang="en-US" sz="2100" i="1" kern="1200" dirty="0">
              <a:solidFill>
                <a:srgbClr val="0070C0"/>
              </a:solidFill>
            </a:endParaRPr>
          </a:p>
        </p:txBody>
      </p:sp>
      <p:pic>
        <p:nvPicPr>
          <p:cNvPr id="34" name="Immagine 33"/>
          <p:cNvPicPr>
            <a:picLocks noChangeAspect="1"/>
          </p:cNvPicPr>
          <p:nvPr/>
        </p:nvPicPr>
        <p:blipFill>
          <a:blip r:embed="rId3" cstate="print"/>
          <a:stretch>
            <a:fillRect/>
          </a:stretch>
        </p:blipFill>
        <p:spPr>
          <a:xfrm>
            <a:off x="116965" y="4348215"/>
            <a:ext cx="1465478" cy="1025027"/>
          </a:xfrm>
          <a:prstGeom prst="rect">
            <a:avLst/>
          </a:prstGeom>
        </p:spPr>
      </p:pic>
      <p:pic>
        <p:nvPicPr>
          <p:cNvPr id="36" name="Immagine 35"/>
          <p:cNvPicPr>
            <a:picLocks noChangeAspect="1"/>
          </p:cNvPicPr>
          <p:nvPr/>
        </p:nvPicPr>
        <p:blipFill>
          <a:blip r:embed="rId4" cstate="print"/>
          <a:stretch>
            <a:fillRect/>
          </a:stretch>
        </p:blipFill>
        <p:spPr>
          <a:xfrm>
            <a:off x="1621229" y="4860728"/>
            <a:ext cx="1580979" cy="1038971"/>
          </a:xfrm>
          <a:prstGeom prst="rect">
            <a:avLst/>
          </a:prstGeom>
        </p:spPr>
      </p:pic>
      <p:pic>
        <p:nvPicPr>
          <p:cNvPr id="38" name="Immagine 37"/>
          <p:cNvPicPr>
            <a:picLocks noChangeAspect="1"/>
          </p:cNvPicPr>
          <p:nvPr/>
        </p:nvPicPr>
        <p:blipFill>
          <a:blip r:embed="rId5" cstate="print"/>
          <a:stretch>
            <a:fillRect/>
          </a:stretch>
        </p:blipFill>
        <p:spPr>
          <a:xfrm>
            <a:off x="3351873" y="5116111"/>
            <a:ext cx="2057369" cy="1141154"/>
          </a:xfrm>
          <a:prstGeom prst="rect">
            <a:avLst/>
          </a:prstGeom>
        </p:spPr>
      </p:pic>
      <p:sp>
        <p:nvSpPr>
          <p:cNvPr id="8" name="Triangolo isoscele 7"/>
          <p:cNvSpPr/>
          <p:nvPr/>
        </p:nvSpPr>
        <p:spPr>
          <a:xfrm rot="5400000">
            <a:off x="139690" y="2050996"/>
            <a:ext cx="162560" cy="1524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olo isoscele 25"/>
          <p:cNvSpPr/>
          <p:nvPr/>
        </p:nvSpPr>
        <p:spPr>
          <a:xfrm rot="5400000">
            <a:off x="2457886" y="2059278"/>
            <a:ext cx="162560" cy="1524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olo isoscele 26"/>
          <p:cNvSpPr/>
          <p:nvPr/>
        </p:nvSpPr>
        <p:spPr>
          <a:xfrm rot="5400000">
            <a:off x="3590034" y="2059278"/>
            <a:ext cx="162560" cy="1524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olo isoscele 27"/>
          <p:cNvSpPr/>
          <p:nvPr/>
        </p:nvSpPr>
        <p:spPr>
          <a:xfrm rot="5400000">
            <a:off x="4727336" y="2050996"/>
            <a:ext cx="162560" cy="1524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p:cNvPicPr>
            <a:picLocks noChangeAspect="1"/>
          </p:cNvPicPr>
          <p:nvPr/>
        </p:nvPicPr>
        <p:blipFill>
          <a:blip r:embed="rId6" cstate="print"/>
          <a:stretch>
            <a:fillRect/>
          </a:stretch>
        </p:blipFill>
        <p:spPr>
          <a:xfrm>
            <a:off x="-36759" y="3512212"/>
            <a:ext cx="2013828" cy="973932"/>
          </a:xfrm>
          <a:prstGeom prst="rect">
            <a:avLst/>
          </a:prstGeom>
        </p:spPr>
      </p:pic>
      <p:pic>
        <p:nvPicPr>
          <p:cNvPr id="12" name="Immagine 11"/>
          <p:cNvPicPr>
            <a:picLocks noChangeAspect="1"/>
          </p:cNvPicPr>
          <p:nvPr/>
        </p:nvPicPr>
        <p:blipFill>
          <a:blip r:embed="rId7" cstate="print"/>
          <a:stretch>
            <a:fillRect/>
          </a:stretch>
        </p:blipFill>
        <p:spPr>
          <a:xfrm>
            <a:off x="2424651" y="4115908"/>
            <a:ext cx="2308634" cy="1139734"/>
          </a:xfrm>
          <a:prstGeom prst="rect">
            <a:avLst/>
          </a:prstGeom>
        </p:spPr>
      </p:pic>
      <p:grpSp>
        <p:nvGrpSpPr>
          <p:cNvPr id="3" name="Gruppo 32"/>
          <p:cNvGrpSpPr/>
          <p:nvPr/>
        </p:nvGrpSpPr>
        <p:grpSpPr>
          <a:xfrm>
            <a:off x="446998" y="5162846"/>
            <a:ext cx="2092167" cy="837616"/>
            <a:chOff x="446998" y="5162846"/>
            <a:chExt cx="2092167" cy="837616"/>
          </a:xfrm>
        </p:grpSpPr>
        <p:sp>
          <p:nvSpPr>
            <p:cNvPr id="14" name="Pentagono 13"/>
            <p:cNvSpPr/>
            <p:nvPr/>
          </p:nvSpPr>
          <p:spPr>
            <a:xfrm>
              <a:off x="446998" y="5162846"/>
              <a:ext cx="2092167" cy="837616"/>
            </a:xfrm>
            <a:prstGeom prst="homePlate">
              <a:avLst>
                <a:gd name="adj" fmla="val 28132"/>
              </a:avLst>
            </a:prstGeom>
            <a:solidFill>
              <a:srgbClr val="FFCC66"/>
            </a:solidFill>
            <a:ln>
              <a:solidFill>
                <a:srgbClr val="FF99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a:solidFill>
                    <a:srgbClr val="002060"/>
                  </a:solidFill>
                </a:rPr>
                <a:t>Discovery</a:t>
              </a:r>
            </a:p>
          </p:txBody>
        </p:sp>
        <p:sp>
          <p:nvSpPr>
            <p:cNvPr id="32" name="CasellaDiTesto 31"/>
            <p:cNvSpPr txBox="1"/>
            <p:nvPr/>
          </p:nvSpPr>
          <p:spPr>
            <a:xfrm>
              <a:off x="1098665" y="5718004"/>
              <a:ext cx="1208985" cy="276999"/>
            </a:xfrm>
            <a:prstGeom prst="rect">
              <a:avLst/>
            </a:prstGeom>
            <a:noFill/>
          </p:spPr>
          <p:txBody>
            <a:bodyPr wrap="none" rtlCol="0">
              <a:spAutoFit/>
            </a:bodyPr>
            <a:lstStyle/>
            <a:p>
              <a:r>
                <a:rPr lang="en-US" sz="1200" dirty="0" smtClean="0">
                  <a:solidFill>
                    <a:srgbClr val="002060"/>
                  </a:solidFill>
                </a:rPr>
                <a:t>[functionality]</a:t>
              </a:r>
              <a:endParaRPr lang="en-US" sz="1200" dirty="0">
                <a:solidFill>
                  <a:srgbClr val="002060"/>
                </a:solidFill>
              </a:endParaRPr>
            </a:p>
          </p:txBody>
        </p:sp>
      </p:grpSp>
      <p:grpSp>
        <p:nvGrpSpPr>
          <p:cNvPr id="10" name="Gruppo 39"/>
          <p:cNvGrpSpPr/>
          <p:nvPr/>
        </p:nvGrpSpPr>
        <p:grpSpPr>
          <a:xfrm>
            <a:off x="2913523" y="5480534"/>
            <a:ext cx="2707050" cy="956818"/>
            <a:chOff x="2913523" y="5480534"/>
            <a:chExt cx="2707050" cy="956818"/>
          </a:xfrm>
        </p:grpSpPr>
        <p:sp>
          <p:nvSpPr>
            <p:cNvPr id="37" name="Pentagono 36"/>
            <p:cNvSpPr/>
            <p:nvPr/>
          </p:nvSpPr>
          <p:spPr>
            <a:xfrm>
              <a:off x="2913523" y="5480534"/>
              <a:ext cx="2707050" cy="926155"/>
            </a:xfrm>
            <a:prstGeom prst="homePlate">
              <a:avLst>
                <a:gd name="adj" fmla="val 28132"/>
              </a:avLst>
            </a:prstGeom>
            <a:solidFill>
              <a:srgbClr val="FF9966"/>
            </a:solidFill>
            <a:ln>
              <a:solidFill>
                <a:srgbClr val="CC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rgbClr val="002060"/>
                  </a:solidFill>
                </a:rPr>
                <a:t>Discovery and Access</a:t>
              </a:r>
              <a:endParaRPr lang="en-US" sz="2000" dirty="0">
                <a:solidFill>
                  <a:srgbClr val="002060"/>
                </a:solidFill>
              </a:endParaRPr>
            </a:p>
          </p:txBody>
        </p:sp>
        <p:sp>
          <p:nvSpPr>
            <p:cNvPr id="39" name="CasellaDiTesto 38"/>
            <p:cNvSpPr txBox="1"/>
            <p:nvPr/>
          </p:nvSpPr>
          <p:spPr>
            <a:xfrm>
              <a:off x="4257980" y="6160353"/>
              <a:ext cx="1208985" cy="276999"/>
            </a:xfrm>
            <a:prstGeom prst="rect">
              <a:avLst/>
            </a:prstGeom>
            <a:noFill/>
          </p:spPr>
          <p:txBody>
            <a:bodyPr wrap="none" rtlCol="0">
              <a:spAutoFit/>
            </a:bodyPr>
            <a:lstStyle/>
            <a:p>
              <a:r>
                <a:rPr lang="en-US" sz="1200" dirty="0" smtClean="0">
                  <a:solidFill>
                    <a:srgbClr val="002060"/>
                  </a:solidFill>
                </a:rPr>
                <a:t>[functionality]</a:t>
              </a:r>
              <a:endParaRPr lang="en-US" sz="1200" dirty="0">
                <a:solidFill>
                  <a:srgbClr val="002060"/>
                </a:solidFill>
              </a:endParaRPr>
            </a:p>
          </p:txBody>
        </p:sp>
      </p:grpSp>
      <p:pic>
        <p:nvPicPr>
          <p:cNvPr id="41" name="Immagine 40"/>
          <p:cNvPicPr>
            <a:picLocks noChangeAspect="1"/>
          </p:cNvPicPr>
          <p:nvPr/>
        </p:nvPicPr>
        <p:blipFill>
          <a:blip r:embed="rId8" cstate="print"/>
          <a:stretch>
            <a:fillRect/>
          </a:stretch>
        </p:blipFill>
        <p:spPr>
          <a:xfrm>
            <a:off x="5808003" y="5117506"/>
            <a:ext cx="1822274" cy="1257917"/>
          </a:xfrm>
          <a:prstGeom prst="rect">
            <a:avLst/>
          </a:prstGeom>
        </p:spPr>
      </p:pic>
      <p:grpSp>
        <p:nvGrpSpPr>
          <p:cNvPr id="13" name="Gruppo 41"/>
          <p:cNvGrpSpPr/>
          <p:nvPr/>
        </p:nvGrpSpPr>
        <p:grpSpPr>
          <a:xfrm>
            <a:off x="6682781" y="5804987"/>
            <a:ext cx="2269851" cy="956818"/>
            <a:chOff x="2913523" y="5480534"/>
            <a:chExt cx="2707050" cy="956818"/>
          </a:xfrm>
        </p:grpSpPr>
        <p:sp>
          <p:nvSpPr>
            <p:cNvPr id="43" name="Pentagono 42"/>
            <p:cNvSpPr/>
            <p:nvPr/>
          </p:nvSpPr>
          <p:spPr>
            <a:xfrm>
              <a:off x="2913523" y="5480534"/>
              <a:ext cx="2707050" cy="926155"/>
            </a:xfrm>
            <a:prstGeom prst="homePlate">
              <a:avLst>
                <a:gd name="adj" fmla="val 28132"/>
              </a:avLst>
            </a:prstGeom>
            <a:solidFill>
              <a:srgbClr val="FF6600"/>
            </a:solidFill>
            <a:ln>
              <a:solidFill>
                <a:srgbClr val="CC33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rgbClr val="002060"/>
                  </a:solidFill>
                </a:rPr>
                <a:t>(re-)Use</a:t>
              </a:r>
              <a:endParaRPr lang="en-US" sz="2000" dirty="0">
                <a:solidFill>
                  <a:srgbClr val="002060"/>
                </a:solidFill>
              </a:endParaRPr>
            </a:p>
          </p:txBody>
        </p:sp>
        <p:sp>
          <p:nvSpPr>
            <p:cNvPr id="44" name="CasellaDiTesto 43"/>
            <p:cNvSpPr txBox="1"/>
            <p:nvPr/>
          </p:nvSpPr>
          <p:spPr>
            <a:xfrm>
              <a:off x="4015641" y="6160353"/>
              <a:ext cx="1208985" cy="276999"/>
            </a:xfrm>
            <a:prstGeom prst="rect">
              <a:avLst/>
            </a:prstGeom>
            <a:noFill/>
          </p:spPr>
          <p:txBody>
            <a:bodyPr wrap="none" rtlCol="0">
              <a:spAutoFit/>
            </a:bodyPr>
            <a:lstStyle/>
            <a:p>
              <a:r>
                <a:rPr lang="en-US" sz="1200" dirty="0" smtClean="0">
                  <a:solidFill>
                    <a:srgbClr val="002060"/>
                  </a:solidFill>
                </a:rPr>
                <a:t>[functionality]</a:t>
              </a:r>
              <a:endParaRPr lang="en-US" sz="1200" dirty="0">
                <a:solidFill>
                  <a:srgbClr val="002060"/>
                </a:solidFill>
              </a:endParaRPr>
            </a:p>
          </p:txBody>
        </p:sp>
      </p:grpSp>
    </p:spTree>
    <p:extLst>
      <p:ext uri="{BB962C8B-B14F-4D97-AF65-F5344CB8AC3E}">
        <p14:creationId xmlns="" xmlns:p14="http://schemas.microsoft.com/office/powerpoint/2010/main" val="1566270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0-#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0-#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0-#ppt_w/2"/>
                                          </p:val>
                                        </p:tav>
                                        <p:tav tm="100000">
                                          <p:val>
                                            <p:strVal val="#ppt_x"/>
                                          </p:val>
                                        </p:tav>
                                      </p:tavLst>
                                    </p:anim>
                                    <p:anim calcmode="lin" valueType="num">
                                      <p:cBhvr additive="base">
                                        <p:cTn id="44" dur="500" fill="hold"/>
                                        <p:tgtEl>
                                          <p:spTgt spid="26"/>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8"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0-#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 presetClass="entr" presetSubtype="8"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0-#ppt_w/2"/>
                                          </p:val>
                                        </p:tav>
                                        <p:tav tm="100000">
                                          <p:val>
                                            <p:strVal val="#ppt_x"/>
                                          </p:val>
                                        </p:tav>
                                      </p:tavLst>
                                    </p:anim>
                                    <p:anim calcmode="lin" valueType="num">
                                      <p:cBhvr additive="base">
                                        <p:cTn id="5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0-#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0-#ppt_w/2"/>
                                          </p:val>
                                        </p:tav>
                                        <p:tav tm="100000">
                                          <p:val>
                                            <p:strVal val="#ppt_x"/>
                                          </p:val>
                                        </p:tav>
                                      </p:tavLst>
                                    </p:anim>
                                    <p:anim calcmode="lin" valueType="num">
                                      <p:cBhvr additive="base">
                                        <p:cTn id="64" dur="500" fill="hold"/>
                                        <p:tgtEl>
                                          <p:spTgt spid="6"/>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0-#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2" presetClass="entr" presetSubtype="8"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0-#ppt_w/2"/>
                                          </p:val>
                                        </p:tav>
                                        <p:tav tm="100000">
                                          <p:val>
                                            <p:strVal val="#ppt_x"/>
                                          </p:val>
                                        </p:tav>
                                      </p:tavLst>
                                    </p:anim>
                                    <p:anim calcmode="lin" valueType="num">
                                      <p:cBhvr additive="base">
                                        <p:cTn id="73" dur="500" fill="hold"/>
                                        <p:tgtEl>
                                          <p:spTgt spid="20"/>
                                        </p:tgtEl>
                                        <p:attrNameLst>
                                          <p:attrName>ppt_y</p:attrName>
                                        </p:attrNameLst>
                                      </p:cBhvr>
                                      <p:tavLst>
                                        <p:tav tm="0">
                                          <p:val>
                                            <p:strVal val="#ppt_y"/>
                                          </p:val>
                                        </p:tav>
                                        <p:tav tm="100000">
                                          <p:val>
                                            <p:strVal val="#ppt_y"/>
                                          </p:val>
                                        </p:tav>
                                      </p:tavLst>
                                    </p:anim>
                                  </p:childTnLst>
                                </p:cTn>
                              </p:par>
                            </p:childTnLst>
                          </p:cTn>
                        </p:par>
                        <p:par>
                          <p:cTn id="74" fill="hold">
                            <p:stCondLst>
                              <p:cond delay="1000"/>
                            </p:stCondLst>
                            <p:childTnLst>
                              <p:par>
                                <p:cTn id="75" presetID="2" presetClass="entr" presetSubtype="8" fill="hold"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fill="hold"/>
                                        <p:tgtEl>
                                          <p:spTgt spid="38"/>
                                        </p:tgtEl>
                                        <p:attrNameLst>
                                          <p:attrName>ppt_x</p:attrName>
                                        </p:attrNameLst>
                                      </p:cBhvr>
                                      <p:tavLst>
                                        <p:tav tm="0">
                                          <p:val>
                                            <p:strVal val="0-#ppt_w/2"/>
                                          </p:val>
                                        </p:tav>
                                        <p:tav tm="100000">
                                          <p:val>
                                            <p:strVal val="#ppt_x"/>
                                          </p:val>
                                        </p:tav>
                                      </p:tavLst>
                                    </p:anim>
                                    <p:anim calcmode="lin" valueType="num">
                                      <p:cBhvr additive="base">
                                        <p:cTn id="7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0-#ppt_w/2"/>
                                          </p:val>
                                        </p:tav>
                                        <p:tav tm="100000">
                                          <p:val>
                                            <p:strVal val="#ppt_x"/>
                                          </p:val>
                                        </p:tav>
                                      </p:tavLst>
                                    </p:anim>
                                    <p:anim calcmode="lin" valueType="num">
                                      <p:cBhvr additive="base">
                                        <p:cTn id="84" dur="500" fill="hold"/>
                                        <p:tgtEl>
                                          <p:spTgt spid="21"/>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additive="base">
                                        <p:cTn id="87" dur="500" fill="hold"/>
                                        <p:tgtEl>
                                          <p:spTgt spid="7"/>
                                        </p:tgtEl>
                                        <p:attrNameLst>
                                          <p:attrName>ppt_x</p:attrName>
                                        </p:attrNameLst>
                                      </p:cBhvr>
                                      <p:tavLst>
                                        <p:tav tm="0">
                                          <p:val>
                                            <p:strVal val="0-#ppt_w/2"/>
                                          </p:val>
                                        </p:tav>
                                        <p:tav tm="100000">
                                          <p:val>
                                            <p:strVal val="#ppt_x"/>
                                          </p:val>
                                        </p:tav>
                                      </p:tavLst>
                                    </p:anim>
                                    <p:anim calcmode="lin" valueType="num">
                                      <p:cBhvr additive="base">
                                        <p:cTn id="88" dur="500" fill="hold"/>
                                        <p:tgtEl>
                                          <p:spTgt spid="7"/>
                                        </p:tgtEl>
                                        <p:attrNameLst>
                                          <p:attrName>ppt_y</p:attrName>
                                        </p:attrNameLst>
                                      </p:cBhvr>
                                      <p:tavLst>
                                        <p:tav tm="0">
                                          <p:val>
                                            <p:strVal val="#ppt_y"/>
                                          </p:val>
                                        </p:tav>
                                        <p:tav tm="100000">
                                          <p:val>
                                            <p:strVal val="#ppt_y"/>
                                          </p:val>
                                        </p:tav>
                                      </p:tavLst>
                                    </p:anim>
                                  </p:childTnLst>
                                </p:cTn>
                              </p:par>
                            </p:childTnLst>
                          </p:cTn>
                        </p:par>
                        <p:par>
                          <p:cTn id="89" fill="hold">
                            <p:stCondLst>
                              <p:cond delay="500"/>
                            </p:stCondLst>
                            <p:childTnLst>
                              <p:par>
                                <p:cTn id="90" presetID="2" presetClass="entr" presetSubtype="8"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0-#ppt_w/2"/>
                                          </p:val>
                                        </p:tav>
                                        <p:tav tm="100000">
                                          <p:val>
                                            <p:strVal val="#ppt_x"/>
                                          </p:val>
                                        </p:tav>
                                      </p:tavLst>
                                    </p:anim>
                                    <p:anim calcmode="lin" valueType="num">
                                      <p:cBhvr additive="base">
                                        <p:cTn id="93" dur="500" fill="hold"/>
                                        <p:tgtEl>
                                          <p:spTgt spid="22"/>
                                        </p:tgtEl>
                                        <p:attrNameLst>
                                          <p:attrName>ppt_y</p:attrName>
                                        </p:attrNameLst>
                                      </p:cBhvr>
                                      <p:tavLst>
                                        <p:tav tm="0">
                                          <p:val>
                                            <p:strVal val="#ppt_y"/>
                                          </p:val>
                                        </p:tav>
                                        <p:tav tm="100000">
                                          <p:val>
                                            <p:strVal val="#ppt_y"/>
                                          </p:val>
                                        </p:tav>
                                      </p:tavLst>
                                    </p:anim>
                                  </p:childTnLst>
                                </p:cTn>
                              </p:par>
                              <p:par>
                                <p:cTn id="94" presetID="2" presetClass="entr" presetSubtype="8"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 calcmode="lin" valueType="num">
                                      <p:cBhvr additive="base">
                                        <p:cTn id="96" dur="500" fill="hold"/>
                                        <p:tgtEl>
                                          <p:spTgt spid="28"/>
                                        </p:tgtEl>
                                        <p:attrNameLst>
                                          <p:attrName>ppt_x</p:attrName>
                                        </p:attrNameLst>
                                      </p:cBhvr>
                                      <p:tavLst>
                                        <p:tav tm="0">
                                          <p:val>
                                            <p:strVal val="0-#ppt_w/2"/>
                                          </p:val>
                                        </p:tav>
                                        <p:tav tm="100000">
                                          <p:val>
                                            <p:strVal val="#ppt_x"/>
                                          </p:val>
                                        </p:tav>
                                      </p:tavLst>
                                    </p:anim>
                                    <p:anim calcmode="lin" valueType="num">
                                      <p:cBhvr additive="base">
                                        <p:cTn id="97" dur="500" fill="hold"/>
                                        <p:tgtEl>
                                          <p:spTgt spid="28"/>
                                        </p:tgtEl>
                                        <p:attrNameLst>
                                          <p:attrName>ppt_y</p:attrName>
                                        </p:attrNameLst>
                                      </p:cBhvr>
                                      <p:tavLst>
                                        <p:tav tm="0">
                                          <p:val>
                                            <p:strVal val="#ppt_y"/>
                                          </p:val>
                                        </p:tav>
                                        <p:tav tm="100000">
                                          <p:val>
                                            <p:strVal val="#ppt_y"/>
                                          </p:val>
                                        </p:tav>
                                      </p:tavLst>
                                    </p:anim>
                                  </p:childTnLst>
                                </p:cTn>
                              </p:par>
                            </p:childTnLst>
                          </p:cTn>
                        </p:par>
                        <p:par>
                          <p:cTn id="98" fill="hold">
                            <p:stCondLst>
                              <p:cond delay="1000"/>
                            </p:stCondLst>
                            <p:childTnLst>
                              <p:par>
                                <p:cTn id="99" presetID="2" presetClass="entr" presetSubtype="8" fill="hold" nodeType="after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additive="base">
                                        <p:cTn id="101" dur="500" fill="hold"/>
                                        <p:tgtEl>
                                          <p:spTgt spid="41"/>
                                        </p:tgtEl>
                                        <p:attrNameLst>
                                          <p:attrName>ppt_x</p:attrName>
                                        </p:attrNameLst>
                                      </p:cBhvr>
                                      <p:tavLst>
                                        <p:tav tm="0">
                                          <p:val>
                                            <p:strVal val="0-#ppt_w/2"/>
                                          </p:val>
                                        </p:tav>
                                        <p:tav tm="100000">
                                          <p:val>
                                            <p:strVal val="#ppt_x"/>
                                          </p:val>
                                        </p:tav>
                                      </p:tavLst>
                                    </p:anim>
                                    <p:anim calcmode="lin" valueType="num">
                                      <p:cBhvr additive="base">
                                        <p:cTn id="10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nodeType="click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wipe(down)">
                                      <p:cBhvr>
                                        <p:cTn id="107" dur="580">
                                          <p:stCondLst>
                                            <p:cond delay="0"/>
                                          </p:stCondLst>
                                        </p:cTn>
                                        <p:tgtEl>
                                          <p:spTgt spid="11"/>
                                        </p:tgtEl>
                                      </p:cBhvr>
                                    </p:animEffect>
                                    <p:anim calcmode="lin" valueType="num">
                                      <p:cBhvr>
                                        <p:cTn id="10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3" dur="26">
                                          <p:stCondLst>
                                            <p:cond delay="650"/>
                                          </p:stCondLst>
                                        </p:cTn>
                                        <p:tgtEl>
                                          <p:spTgt spid="11"/>
                                        </p:tgtEl>
                                      </p:cBhvr>
                                      <p:to x="100000" y="60000"/>
                                    </p:animScale>
                                    <p:animScale>
                                      <p:cBhvr>
                                        <p:cTn id="114" dur="166" decel="50000">
                                          <p:stCondLst>
                                            <p:cond delay="676"/>
                                          </p:stCondLst>
                                        </p:cTn>
                                        <p:tgtEl>
                                          <p:spTgt spid="11"/>
                                        </p:tgtEl>
                                      </p:cBhvr>
                                      <p:to x="100000" y="100000"/>
                                    </p:animScale>
                                    <p:animScale>
                                      <p:cBhvr>
                                        <p:cTn id="115" dur="26">
                                          <p:stCondLst>
                                            <p:cond delay="1312"/>
                                          </p:stCondLst>
                                        </p:cTn>
                                        <p:tgtEl>
                                          <p:spTgt spid="11"/>
                                        </p:tgtEl>
                                      </p:cBhvr>
                                      <p:to x="100000" y="80000"/>
                                    </p:animScale>
                                    <p:animScale>
                                      <p:cBhvr>
                                        <p:cTn id="116" dur="166" decel="50000">
                                          <p:stCondLst>
                                            <p:cond delay="1338"/>
                                          </p:stCondLst>
                                        </p:cTn>
                                        <p:tgtEl>
                                          <p:spTgt spid="11"/>
                                        </p:tgtEl>
                                      </p:cBhvr>
                                      <p:to x="100000" y="100000"/>
                                    </p:animScale>
                                    <p:animScale>
                                      <p:cBhvr>
                                        <p:cTn id="117" dur="26">
                                          <p:stCondLst>
                                            <p:cond delay="1642"/>
                                          </p:stCondLst>
                                        </p:cTn>
                                        <p:tgtEl>
                                          <p:spTgt spid="11"/>
                                        </p:tgtEl>
                                      </p:cBhvr>
                                      <p:to x="100000" y="90000"/>
                                    </p:animScale>
                                    <p:animScale>
                                      <p:cBhvr>
                                        <p:cTn id="118" dur="166" decel="50000">
                                          <p:stCondLst>
                                            <p:cond delay="1668"/>
                                          </p:stCondLst>
                                        </p:cTn>
                                        <p:tgtEl>
                                          <p:spTgt spid="11"/>
                                        </p:tgtEl>
                                      </p:cBhvr>
                                      <p:to x="100000" y="100000"/>
                                    </p:animScale>
                                    <p:animScale>
                                      <p:cBhvr>
                                        <p:cTn id="119" dur="26">
                                          <p:stCondLst>
                                            <p:cond delay="1808"/>
                                          </p:stCondLst>
                                        </p:cTn>
                                        <p:tgtEl>
                                          <p:spTgt spid="11"/>
                                        </p:tgtEl>
                                      </p:cBhvr>
                                      <p:to x="100000" y="95000"/>
                                    </p:animScale>
                                    <p:animScale>
                                      <p:cBhvr>
                                        <p:cTn id="120" dur="166" decel="50000">
                                          <p:stCondLst>
                                            <p:cond delay="1834"/>
                                          </p:stCondLst>
                                        </p:cTn>
                                        <p:tgtEl>
                                          <p:spTgt spid="11"/>
                                        </p:tgtEl>
                                      </p:cBhvr>
                                      <p:to x="100000" y="100000"/>
                                    </p:animScale>
                                  </p:childTnLst>
                                </p:cTn>
                              </p:par>
                            </p:childTnLst>
                          </p:cTn>
                        </p:par>
                        <p:par>
                          <p:cTn id="121" fill="hold">
                            <p:stCondLst>
                              <p:cond delay="2000"/>
                            </p:stCondLst>
                            <p:childTnLst>
                              <p:par>
                                <p:cTn id="122" presetID="26" presetClass="entr" presetSubtype="0" fill="hold" nodeType="after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wipe(down)">
                                      <p:cBhvr>
                                        <p:cTn id="124" dur="580">
                                          <p:stCondLst>
                                            <p:cond delay="0"/>
                                          </p:stCondLst>
                                        </p:cTn>
                                        <p:tgtEl>
                                          <p:spTgt spid="12"/>
                                        </p:tgtEl>
                                      </p:cBhvr>
                                    </p:animEffect>
                                    <p:anim calcmode="lin" valueType="num">
                                      <p:cBhvr>
                                        <p:cTn id="12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0" dur="26">
                                          <p:stCondLst>
                                            <p:cond delay="650"/>
                                          </p:stCondLst>
                                        </p:cTn>
                                        <p:tgtEl>
                                          <p:spTgt spid="12"/>
                                        </p:tgtEl>
                                      </p:cBhvr>
                                      <p:to x="100000" y="60000"/>
                                    </p:animScale>
                                    <p:animScale>
                                      <p:cBhvr>
                                        <p:cTn id="131" dur="166" decel="50000">
                                          <p:stCondLst>
                                            <p:cond delay="676"/>
                                          </p:stCondLst>
                                        </p:cTn>
                                        <p:tgtEl>
                                          <p:spTgt spid="12"/>
                                        </p:tgtEl>
                                      </p:cBhvr>
                                      <p:to x="100000" y="100000"/>
                                    </p:animScale>
                                    <p:animScale>
                                      <p:cBhvr>
                                        <p:cTn id="132" dur="26">
                                          <p:stCondLst>
                                            <p:cond delay="1312"/>
                                          </p:stCondLst>
                                        </p:cTn>
                                        <p:tgtEl>
                                          <p:spTgt spid="12"/>
                                        </p:tgtEl>
                                      </p:cBhvr>
                                      <p:to x="100000" y="80000"/>
                                    </p:animScale>
                                    <p:animScale>
                                      <p:cBhvr>
                                        <p:cTn id="133" dur="166" decel="50000">
                                          <p:stCondLst>
                                            <p:cond delay="1338"/>
                                          </p:stCondLst>
                                        </p:cTn>
                                        <p:tgtEl>
                                          <p:spTgt spid="12"/>
                                        </p:tgtEl>
                                      </p:cBhvr>
                                      <p:to x="100000" y="100000"/>
                                    </p:animScale>
                                    <p:animScale>
                                      <p:cBhvr>
                                        <p:cTn id="134" dur="26">
                                          <p:stCondLst>
                                            <p:cond delay="1642"/>
                                          </p:stCondLst>
                                        </p:cTn>
                                        <p:tgtEl>
                                          <p:spTgt spid="12"/>
                                        </p:tgtEl>
                                      </p:cBhvr>
                                      <p:to x="100000" y="90000"/>
                                    </p:animScale>
                                    <p:animScale>
                                      <p:cBhvr>
                                        <p:cTn id="135" dur="166" decel="50000">
                                          <p:stCondLst>
                                            <p:cond delay="1668"/>
                                          </p:stCondLst>
                                        </p:cTn>
                                        <p:tgtEl>
                                          <p:spTgt spid="12"/>
                                        </p:tgtEl>
                                      </p:cBhvr>
                                      <p:to x="100000" y="100000"/>
                                    </p:animScale>
                                    <p:animScale>
                                      <p:cBhvr>
                                        <p:cTn id="136" dur="26">
                                          <p:stCondLst>
                                            <p:cond delay="1808"/>
                                          </p:stCondLst>
                                        </p:cTn>
                                        <p:tgtEl>
                                          <p:spTgt spid="12"/>
                                        </p:tgtEl>
                                      </p:cBhvr>
                                      <p:to x="100000" y="95000"/>
                                    </p:animScale>
                                    <p:animScale>
                                      <p:cBhvr>
                                        <p:cTn id="137" dur="166" decel="50000">
                                          <p:stCondLst>
                                            <p:cond delay="1834"/>
                                          </p:stCondLst>
                                        </p:cTn>
                                        <p:tgtEl>
                                          <p:spTgt spid="12"/>
                                        </p:tgtEl>
                                      </p:cBhvr>
                                      <p:to x="100000" y="100000"/>
                                    </p:animScale>
                                  </p:childTnLst>
                                </p:cTn>
                              </p:par>
                            </p:childTnLst>
                          </p:cTn>
                        </p:par>
                      </p:childTnLst>
                    </p:cTn>
                  </p:par>
                  <p:par>
                    <p:cTn id="138" fill="hold">
                      <p:stCondLst>
                        <p:cond delay="indefinite"/>
                      </p:stCondLst>
                      <p:childTnLst>
                        <p:par>
                          <p:cTn id="139" fill="hold">
                            <p:stCondLst>
                              <p:cond delay="0"/>
                            </p:stCondLst>
                            <p:childTnLst>
                              <p:par>
                                <p:cTn id="140" presetID="26" presetClass="entr" presetSubtype="0" fill="hold" nodeType="click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wipe(down)">
                                      <p:cBhvr>
                                        <p:cTn id="142" dur="580">
                                          <p:stCondLst>
                                            <p:cond delay="0"/>
                                          </p:stCondLst>
                                        </p:cTn>
                                        <p:tgtEl>
                                          <p:spTgt spid="3"/>
                                        </p:tgtEl>
                                      </p:cBhvr>
                                    </p:animEffect>
                                    <p:anim calcmode="lin" valueType="num">
                                      <p:cBhvr>
                                        <p:cTn id="14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48" dur="26">
                                          <p:stCondLst>
                                            <p:cond delay="650"/>
                                          </p:stCondLst>
                                        </p:cTn>
                                        <p:tgtEl>
                                          <p:spTgt spid="3"/>
                                        </p:tgtEl>
                                      </p:cBhvr>
                                      <p:to x="100000" y="60000"/>
                                    </p:animScale>
                                    <p:animScale>
                                      <p:cBhvr>
                                        <p:cTn id="149" dur="166" decel="50000">
                                          <p:stCondLst>
                                            <p:cond delay="676"/>
                                          </p:stCondLst>
                                        </p:cTn>
                                        <p:tgtEl>
                                          <p:spTgt spid="3"/>
                                        </p:tgtEl>
                                      </p:cBhvr>
                                      <p:to x="100000" y="100000"/>
                                    </p:animScale>
                                    <p:animScale>
                                      <p:cBhvr>
                                        <p:cTn id="150" dur="26">
                                          <p:stCondLst>
                                            <p:cond delay="1312"/>
                                          </p:stCondLst>
                                        </p:cTn>
                                        <p:tgtEl>
                                          <p:spTgt spid="3"/>
                                        </p:tgtEl>
                                      </p:cBhvr>
                                      <p:to x="100000" y="80000"/>
                                    </p:animScale>
                                    <p:animScale>
                                      <p:cBhvr>
                                        <p:cTn id="151" dur="166" decel="50000">
                                          <p:stCondLst>
                                            <p:cond delay="1338"/>
                                          </p:stCondLst>
                                        </p:cTn>
                                        <p:tgtEl>
                                          <p:spTgt spid="3"/>
                                        </p:tgtEl>
                                      </p:cBhvr>
                                      <p:to x="100000" y="100000"/>
                                    </p:animScale>
                                    <p:animScale>
                                      <p:cBhvr>
                                        <p:cTn id="152" dur="26">
                                          <p:stCondLst>
                                            <p:cond delay="1642"/>
                                          </p:stCondLst>
                                        </p:cTn>
                                        <p:tgtEl>
                                          <p:spTgt spid="3"/>
                                        </p:tgtEl>
                                      </p:cBhvr>
                                      <p:to x="100000" y="90000"/>
                                    </p:animScale>
                                    <p:animScale>
                                      <p:cBhvr>
                                        <p:cTn id="153" dur="166" decel="50000">
                                          <p:stCondLst>
                                            <p:cond delay="1668"/>
                                          </p:stCondLst>
                                        </p:cTn>
                                        <p:tgtEl>
                                          <p:spTgt spid="3"/>
                                        </p:tgtEl>
                                      </p:cBhvr>
                                      <p:to x="100000" y="100000"/>
                                    </p:animScale>
                                    <p:animScale>
                                      <p:cBhvr>
                                        <p:cTn id="154" dur="26">
                                          <p:stCondLst>
                                            <p:cond delay="1808"/>
                                          </p:stCondLst>
                                        </p:cTn>
                                        <p:tgtEl>
                                          <p:spTgt spid="3"/>
                                        </p:tgtEl>
                                      </p:cBhvr>
                                      <p:to x="100000" y="95000"/>
                                    </p:animScale>
                                    <p:animScale>
                                      <p:cBhvr>
                                        <p:cTn id="155" dur="166" decel="50000">
                                          <p:stCondLst>
                                            <p:cond delay="1834"/>
                                          </p:stCondLst>
                                        </p:cTn>
                                        <p:tgtEl>
                                          <p:spTgt spid="3"/>
                                        </p:tgtEl>
                                      </p:cBhvr>
                                      <p:to x="100000" y="100000"/>
                                    </p:animScale>
                                  </p:childTnLst>
                                </p:cTn>
                              </p:par>
                            </p:childTnLst>
                          </p:cTn>
                        </p:par>
                        <p:par>
                          <p:cTn id="156" fill="hold">
                            <p:stCondLst>
                              <p:cond delay="2000"/>
                            </p:stCondLst>
                            <p:childTnLst>
                              <p:par>
                                <p:cTn id="157" presetID="26" presetClass="entr" presetSubtype="0" fill="hold" nodeType="afterEffect">
                                  <p:stCondLst>
                                    <p:cond delay="0"/>
                                  </p:stCondLst>
                                  <p:childTnLst>
                                    <p:set>
                                      <p:cBhvr>
                                        <p:cTn id="158" dur="1" fill="hold">
                                          <p:stCondLst>
                                            <p:cond delay="0"/>
                                          </p:stCondLst>
                                        </p:cTn>
                                        <p:tgtEl>
                                          <p:spTgt spid="10"/>
                                        </p:tgtEl>
                                        <p:attrNameLst>
                                          <p:attrName>style.visibility</p:attrName>
                                        </p:attrNameLst>
                                      </p:cBhvr>
                                      <p:to>
                                        <p:strVal val="visible"/>
                                      </p:to>
                                    </p:set>
                                    <p:animEffect transition="in" filter="wipe(down)">
                                      <p:cBhvr>
                                        <p:cTn id="159" dur="580">
                                          <p:stCondLst>
                                            <p:cond delay="0"/>
                                          </p:stCondLst>
                                        </p:cTn>
                                        <p:tgtEl>
                                          <p:spTgt spid="10"/>
                                        </p:tgtEl>
                                      </p:cBhvr>
                                    </p:animEffect>
                                    <p:anim calcmode="lin" valueType="num">
                                      <p:cBhvr>
                                        <p:cTn id="16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5" dur="26">
                                          <p:stCondLst>
                                            <p:cond delay="650"/>
                                          </p:stCondLst>
                                        </p:cTn>
                                        <p:tgtEl>
                                          <p:spTgt spid="10"/>
                                        </p:tgtEl>
                                      </p:cBhvr>
                                      <p:to x="100000" y="60000"/>
                                    </p:animScale>
                                    <p:animScale>
                                      <p:cBhvr>
                                        <p:cTn id="166" dur="166" decel="50000">
                                          <p:stCondLst>
                                            <p:cond delay="676"/>
                                          </p:stCondLst>
                                        </p:cTn>
                                        <p:tgtEl>
                                          <p:spTgt spid="10"/>
                                        </p:tgtEl>
                                      </p:cBhvr>
                                      <p:to x="100000" y="100000"/>
                                    </p:animScale>
                                    <p:animScale>
                                      <p:cBhvr>
                                        <p:cTn id="167" dur="26">
                                          <p:stCondLst>
                                            <p:cond delay="1312"/>
                                          </p:stCondLst>
                                        </p:cTn>
                                        <p:tgtEl>
                                          <p:spTgt spid="10"/>
                                        </p:tgtEl>
                                      </p:cBhvr>
                                      <p:to x="100000" y="80000"/>
                                    </p:animScale>
                                    <p:animScale>
                                      <p:cBhvr>
                                        <p:cTn id="168" dur="166" decel="50000">
                                          <p:stCondLst>
                                            <p:cond delay="1338"/>
                                          </p:stCondLst>
                                        </p:cTn>
                                        <p:tgtEl>
                                          <p:spTgt spid="10"/>
                                        </p:tgtEl>
                                      </p:cBhvr>
                                      <p:to x="100000" y="100000"/>
                                    </p:animScale>
                                    <p:animScale>
                                      <p:cBhvr>
                                        <p:cTn id="169" dur="26">
                                          <p:stCondLst>
                                            <p:cond delay="1642"/>
                                          </p:stCondLst>
                                        </p:cTn>
                                        <p:tgtEl>
                                          <p:spTgt spid="10"/>
                                        </p:tgtEl>
                                      </p:cBhvr>
                                      <p:to x="100000" y="90000"/>
                                    </p:animScale>
                                    <p:animScale>
                                      <p:cBhvr>
                                        <p:cTn id="170" dur="166" decel="50000">
                                          <p:stCondLst>
                                            <p:cond delay="1668"/>
                                          </p:stCondLst>
                                        </p:cTn>
                                        <p:tgtEl>
                                          <p:spTgt spid="10"/>
                                        </p:tgtEl>
                                      </p:cBhvr>
                                      <p:to x="100000" y="100000"/>
                                    </p:animScale>
                                    <p:animScale>
                                      <p:cBhvr>
                                        <p:cTn id="171" dur="26">
                                          <p:stCondLst>
                                            <p:cond delay="1808"/>
                                          </p:stCondLst>
                                        </p:cTn>
                                        <p:tgtEl>
                                          <p:spTgt spid="10"/>
                                        </p:tgtEl>
                                      </p:cBhvr>
                                      <p:to x="100000" y="95000"/>
                                    </p:animScale>
                                    <p:animScale>
                                      <p:cBhvr>
                                        <p:cTn id="172" dur="166" decel="50000">
                                          <p:stCondLst>
                                            <p:cond delay="1834"/>
                                          </p:stCondLst>
                                        </p:cTn>
                                        <p:tgtEl>
                                          <p:spTgt spid="10"/>
                                        </p:tgtEl>
                                      </p:cBhvr>
                                      <p:to x="100000" y="100000"/>
                                    </p:animScale>
                                  </p:childTnLst>
                                </p:cTn>
                              </p:par>
                            </p:childTnLst>
                          </p:cTn>
                        </p:par>
                        <p:par>
                          <p:cTn id="173" fill="hold">
                            <p:stCondLst>
                              <p:cond delay="4000"/>
                            </p:stCondLst>
                            <p:childTnLst>
                              <p:par>
                                <p:cTn id="174" presetID="26" presetClass="entr" presetSubtype="0" fill="hold" nodeType="afterEffect">
                                  <p:stCondLst>
                                    <p:cond delay="0"/>
                                  </p:stCondLst>
                                  <p:childTnLst>
                                    <p:set>
                                      <p:cBhvr>
                                        <p:cTn id="175" dur="1" fill="hold">
                                          <p:stCondLst>
                                            <p:cond delay="0"/>
                                          </p:stCondLst>
                                        </p:cTn>
                                        <p:tgtEl>
                                          <p:spTgt spid="13"/>
                                        </p:tgtEl>
                                        <p:attrNameLst>
                                          <p:attrName>style.visibility</p:attrName>
                                        </p:attrNameLst>
                                      </p:cBhvr>
                                      <p:to>
                                        <p:strVal val="visible"/>
                                      </p:to>
                                    </p:set>
                                    <p:animEffect transition="in" filter="wipe(down)">
                                      <p:cBhvr>
                                        <p:cTn id="176" dur="580">
                                          <p:stCondLst>
                                            <p:cond delay="0"/>
                                          </p:stCondLst>
                                        </p:cTn>
                                        <p:tgtEl>
                                          <p:spTgt spid="13"/>
                                        </p:tgtEl>
                                      </p:cBhvr>
                                    </p:animEffect>
                                    <p:anim calcmode="lin" valueType="num">
                                      <p:cBhvr>
                                        <p:cTn id="17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7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8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2" dur="26">
                                          <p:stCondLst>
                                            <p:cond delay="650"/>
                                          </p:stCondLst>
                                        </p:cTn>
                                        <p:tgtEl>
                                          <p:spTgt spid="13"/>
                                        </p:tgtEl>
                                      </p:cBhvr>
                                      <p:to x="100000" y="60000"/>
                                    </p:animScale>
                                    <p:animScale>
                                      <p:cBhvr>
                                        <p:cTn id="183" dur="166" decel="50000">
                                          <p:stCondLst>
                                            <p:cond delay="676"/>
                                          </p:stCondLst>
                                        </p:cTn>
                                        <p:tgtEl>
                                          <p:spTgt spid="13"/>
                                        </p:tgtEl>
                                      </p:cBhvr>
                                      <p:to x="100000" y="100000"/>
                                    </p:animScale>
                                    <p:animScale>
                                      <p:cBhvr>
                                        <p:cTn id="184" dur="26">
                                          <p:stCondLst>
                                            <p:cond delay="1312"/>
                                          </p:stCondLst>
                                        </p:cTn>
                                        <p:tgtEl>
                                          <p:spTgt spid="13"/>
                                        </p:tgtEl>
                                      </p:cBhvr>
                                      <p:to x="100000" y="80000"/>
                                    </p:animScale>
                                    <p:animScale>
                                      <p:cBhvr>
                                        <p:cTn id="185" dur="166" decel="50000">
                                          <p:stCondLst>
                                            <p:cond delay="1338"/>
                                          </p:stCondLst>
                                        </p:cTn>
                                        <p:tgtEl>
                                          <p:spTgt spid="13"/>
                                        </p:tgtEl>
                                      </p:cBhvr>
                                      <p:to x="100000" y="100000"/>
                                    </p:animScale>
                                    <p:animScale>
                                      <p:cBhvr>
                                        <p:cTn id="186" dur="26">
                                          <p:stCondLst>
                                            <p:cond delay="1642"/>
                                          </p:stCondLst>
                                        </p:cTn>
                                        <p:tgtEl>
                                          <p:spTgt spid="13"/>
                                        </p:tgtEl>
                                      </p:cBhvr>
                                      <p:to x="100000" y="90000"/>
                                    </p:animScale>
                                    <p:animScale>
                                      <p:cBhvr>
                                        <p:cTn id="187" dur="166" decel="50000">
                                          <p:stCondLst>
                                            <p:cond delay="1668"/>
                                          </p:stCondLst>
                                        </p:cTn>
                                        <p:tgtEl>
                                          <p:spTgt spid="13"/>
                                        </p:tgtEl>
                                      </p:cBhvr>
                                      <p:to x="100000" y="100000"/>
                                    </p:animScale>
                                    <p:animScale>
                                      <p:cBhvr>
                                        <p:cTn id="188" dur="26">
                                          <p:stCondLst>
                                            <p:cond delay="1808"/>
                                          </p:stCondLst>
                                        </p:cTn>
                                        <p:tgtEl>
                                          <p:spTgt spid="13"/>
                                        </p:tgtEl>
                                      </p:cBhvr>
                                      <p:to x="100000" y="95000"/>
                                    </p:animScale>
                                    <p:animScale>
                                      <p:cBhvr>
                                        <p:cTn id="189"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P spid="16" grpId="0" animBg="1"/>
      <p:bldP spid="17" grpId="0" animBg="1"/>
      <p:bldP spid="18" grpId="0" animBg="1"/>
      <p:bldP spid="19" grpId="0" animBg="1"/>
      <p:bldP spid="20" grpId="0" animBg="1"/>
      <p:bldP spid="21" grpId="0" animBg="1"/>
      <p:bldP spid="22" grpId="0" animBg="1"/>
      <p:bldP spid="8" grpId="0" animBg="1"/>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579438" y="119063"/>
            <a:ext cx="8564562" cy="973137"/>
          </a:xfrm>
        </p:spPr>
        <p:txBody>
          <a:bodyPr/>
          <a:lstStyle/>
          <a:p>
            <a:r>
              <a:rPr lang="en-US" sz="4400" dirty="0" smtClean="0">
                <a:solidFill>
                  <a:srgbClr val="00B0F0"/>
                </a:solidFill>
              </a:rPr>
              <a:t>Virtual Community Approach</a:t>
            </a:r>
            <a:endParaRPr lang="en-US" sz="4400" dirty="0">
              <a:solidFill>
                <a:srgbClr val="00B0F0"/>
              </a:solidFill>
            </a:endParaRPr>
          </a:p>
        </p:txBody>
      </p:sp>
      <p:sp>
        <p:nvSpPr>
          <p:cNvPr id="8" name="Arco 7"/>
          <p:cNvSpPr/>
          <p:nvPr/>
        </p:nvSpPr>
        <p:spPr>
          <a:xfrm flipH="1">
            <a:off x="3027293" y="2427413"/>
            <a:ext cx="2157513" cy="4114022"/>
          </a:xfrm>
          <a:prstGeom prst="arc">
            <a:avLst>
              <a:gd name="adj1" fmla="val 16400732"/>
              <a:gd name="adj2" fmla="val 5530688"/>
            </a:avLst>
          </a:prstGeom>
          <a:ln w="76200">
            <a:solidFill>
              <a:srgbClr val="99663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o 8"/>
          <p:cNvSpPr/>
          <p:nvPr/>
        </p:nvSpPr>
        <p:spPr>
          <a:xfrm>
            <a:off x="4935320" y="2427414"/>
            <a:ext cx="2157513" cy="4114022"/>
          </a:xfrm>
          <a:prstGeom prst="arc">
            <a:avLst>
              <a:gd name="adj1" fmla="val 16400732"/>
              <a:gd name="adj2" fmla="val 5530688"/>
            </a:avLst>
          </a:prstGeom>
          <a:ln w="76200">
            <a:solidFill>
              <a:srgbClr val="99663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uppo 9"/>
          <p:cNvGrpSpPr/>
          <p:nvPr/>
        </p:nvGrpSpPr>
        <p:grpSpPr>
          <a:xfrm>
            <a:off x="2065870" y="4284495"/>
            <a:ext cx="2233016" cy="2033986"/>
            <a:chOff x="2065870" y="4020335"/>
            <a:chExt cx="2233016" cy="2033986"/>
          </a:xfrm>
        </p:grpSpPr>
        <p:pic>
          <p:nvPicPr>
            <p:cNvPr id="11" name="Immagine 10"/>
            <p:cNvPicPr>
              <a:picLocks noChangeAspect="1"/>
            </p:cNvPicPr>
            <p:nvPr/>
          </p:nvPicPr>
          <p:blipFill rotWithShape="1">
            <a:blip r:embed="rId2" cstate="print"/>
            <a:srcRect l="20006" t="419" r="59528" b="49984"/>
            <a:stretch/>
          </p:blipFill>
          <p:spPr>
            <a:xfrm>
              <a:off x="3324158" y="4020335"/>
              <a:ext cx="974728" cy="1303867"/>
            </a:xfrm>
            <a:prstGeom prst="rect">
              <a:avLst/>
            </a:prstGeom>
          </p:spPr>
        </p:pic>
        <p:pic>
          <p:nvPicPr>
            <p:cNvPr id="12" name="Immagine 11"/>
            <p:cNvPicPr>
              <a:picLocks noChangeAspect="1"/>
            </p:cNvPicPr>
            <p:nvPr/>
          </p:nvPicPr>
          <p:blipFill>
            <a:blip r:embed="rId3" cstate="print">
              <a:clrChange>
                <a:clrFrom>
                  <a:srgbClr val="FFFFFF"/>
                </a:clrFrom>
                <a:clrTo>
                  <a:srgbClr val="FFFFFF">
                    <a:alpha val="0"/>
                  </a:srgbClr>
                </a:clrTo>
              </a:clrChange>
            </a:blip>
            <a:stretch>
              <a:fillRect/>
            </a:stretch>
          </p:blipFill>
          <p:spPr>
            <a:xfrm>
              <a:off x="2065870" y="4816369"/>
              <a:ext cx="1525990" cy="1237952"/>
            </a:xfrm>
            <a:prstGeom prst="rect">
              <a:avLst/>
            </a:prstGeom>
          </p:spPr>
        </p:pic>
      </p:grpSp>
      <p:grpSp>
        <p:nvGrpSpPr>
          <p:cNvPr id="7" name="Gruppo 12"/>
          <p:cNvGrpSpPr/>
          <p:nvPr/>
        </p:nvGrpSpPr>
        <p:grpSpPr>
          <a:xfrm>
            <a:off x="1702807" y="2981478"/>
            <a:ext cx="1841441" cy="1558130"/>
            <a:chOff x="1702807" y="2717318"/>
            <a:chExt cx="1841441" cy="1558130"/>
          </a:xfrm>
        </p:grpSpPr>
        <p:pic>
          <p:nvPicPr>
            <p:cNvPr id="14" name="Immagine 13"/>
            <p:cNvPicPr>
              <a:picLocks noChangeAspect="1"/>
            </p:cNvPicPr>
            <p:nvPr/>
          </p:nvPicPr>
          <p:blipFill rotWithShape="1">
            <a:blip r:embed="rId2" cstate="print">
              <a:clrChange>
                <a:clrFrom>
                  <a:srgbClr val="FFFFFF"/>
                </a:clrFrom>
                <a:clrTo>
                  <a:srgbClr val="FFFFFF">
                    <a:alpha val="0"/>
                  </a:srgbClr>
                </a:clrTo>
              </a:clrChange>
            </a:blip>
            <a:srcRect l="78765" t="50894"/>
            <a:stretch/>
          </p:blipFill>
          <p:spPr>
            <a:xfrm>
              <a:off x="2532938" y="2717318"/>
              <a:ext cx="1011310" cy="1290954"/>
            </a:xfrm>
            <a:prstGeom prst="rect">
              <a:avLst/>
            </a:prstGeom>
          </p:spPr>
        </p:pic>
        <p:pic>
          <p:nvPicPr>
            <p:cNvPr id="15" name="Immagine 14"/>
            <p:cNvPicPr>
              <a:picLocks noChangeAspect="1"/>
            </p:cNvPicPr>
            <p:nvPr/>
          </p:nvPicPr>
          <p:blipFill>
            <a:blip r:embed="rId4" cstate="print">
              <a:clrChange>
                <a:clrFrom>
                  <a:srgbClr val="FFFFFF"/>
                </a:clrFrom>
                <a:clrTo>
                  <a:srgbClr val="FFFFFF">
                    <a:alpha val="0"/>
                  </a:srgbClr>
                </a:clrTo>
              </a:clrChange>
            </a:blip>
            <a:stretch>
              <a:fillRect/>
            </a:stretch>
          </p:blipFill>
          <p:spPr>
            <a:xfrm flipH="1">
              <a:off x="1702807" y="3118953"/>
              <a:ext cx="1197876" cy="1156495"/>
            </a:xfrm>
            <a:prstGeom prst="rect">
              <a:avLst/>
            </a:prstGeom>
          </p:spPr>
        </p:pic>
      </p:grpSp>
      <p:grpSp>
        <p:nvGrpSpPr>
          <p:cNvPr id="10" name="Gruppo 15"/>
          <p:cNvGrpSpPr/>
          <p:nvPr/>
        </p:nvGrpSpPr>
        <p:grpSpPr>
          <a:xfrm>
            <a:off x="5672066" y="4272432"/>
            <a:ext cx="1304205" cy="1454392"/>
            <a:chOff x="5672066" y="4008272"/>
            <a:chExt cx="1304205" cy="1454392"/>
          </a:xfrm>
        </p:grpSpPr>
        <p:pic>
          <p:nvPicPr>
            <p:cNvPr id="17" name="Immagine 16"/>
            <p:cNvPicPr>
              <a:picLocks noChangeAspect="1"/>
            </p:cNvPicPr>
            <p:nvPr/>
          </p:nvPicPr>
          <p:blipFill rotWithShape="1">
            <a:blip r:embed="rId2" cstate="print"/>
            <a:srcRect l="59845" t="48414" r="19889" b="1666"/>
            <a:stretch/>
          </p:blipFill>
          <p:spPr>
            <a:xfrm>
              <a:off x="5672066" y="4008272"/>
              <a:ext cx="965200" cy="1312334"/>
            </a:xfrm>
            <a:prstGeom prst="rect">
              <a:avLst/>
            </a:prstGeom>
          </p:spPr>
        </p:pic>
        <p:pic>
          <p:nvPicPr>
            <p:cNvPr id="18" name="Immagine 17"/>
            <p:cNvPicPr>
              <a:picLocks noChangeAspect="1"/>
            </p:cNvPicPr>
            <p:nvPr/>
          </p:nvPicPr>
          <p:blipFill>
            <a:blip r:embed="rId5" cstate="print">
              <a:duotone>
                <a:prstClr val="black"/>
                <a:schemeClr val="accent3">
                  <a:tint val="45000"/>
                  <a:satMod val="400000"/>
                </a:schemeClr>
              </a:duotone>
              <a:extLst>
                <a:ext uri="{28A0092B-C50C-407E-A947-70E740481C1C}">
                  <a14:useLocalDpi xmlns="" xmlns:a14="http://schemas.microsoft.com/office/drawing/2010/main" val="0"/>
                </a:ext>
              </a:extLst>
            </a:blip>
            <a:stretch>
              <a:fillRect/>
            </a:stretch>
          </p:blipFill>
          <p:spPr>
            <a:xfrm>
              <a:off x="6315193" y="4801586"/>
              <a:ext cx="661078" cy="661078"/>
            </a:xfrm>
            <a:prstGeom prst="rect">
              <a:avLst/>
            </a:prstGeom>
          </p:spPr>
        </p:pic>
      </p:grpSp>
      <p:grpSp>
        <p:nvGrpSpPr>
          <p:cNvPr id="13" name="Gruppo 18"/>
          <p:cNvGrpSpPr/>
          <p:nvPr/>
        </p:nvGrpSpPr>
        <p:grpSpPr>
          <a:xfrm>
            <a:off x="5672066" y="1441852"/>
            <a:ext cx="1366729" cy="1323535"/>
            <a:chOff x="5672066" y="1177692"/>
            <a:chExt cx="1366729" cy="1323535"/>
          </a:xfrm>
        </p:grpSpPr>
        <p:pic>
          <p:nvPicPr>
            <p:cNvPr id="20" name="Immagine 19"/>
            <p:cNvPicPr>
              <a:picLocks noChangeAspect="1"/>
            </p:cNvPicPr>
            <p:nvPr/>
          </p:nvPicPr>
          <p:blipFill rotWithShape="1">
            <a:blip r:embed="rId2" cstate="print">
              <a:clrChange>
                <a:clrFrom>
                  <a:srgbClr val="FFFFFF"/>
                </a:clrFrom>
                <a:clrTo>
                  <a:srgbClr val="FFFFFF">
                    <a:alpha val="0"/>
                  </a:srgbClr>
                </a:clrTo>
              </a:clrChange>
            </a:blip>
            <a:srcRect l="39688" t="48809" r="39867" b="949"/>
            <a:stretch/>
          </p:blipFill>
          <p:spPr>
            <a:xfrm>
              <a:off x="5672066" y="1177692"/>
              <a:ext cx="973666" cy="1320801"/>
            </a:xfrm>
            <a:prstGeom prst="rect">
              <a:avLst/>
            </a:prstGeom>
          </p:spPr>
        </p:pic>
        <p:pic>
          <p:nvPicPr>
            <p:cNvPr id="21" name="Immagine 2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377717" y="1840149"/>
              <a:ext cx="661078" cy="661078"/>
            </a:xfrm>
            <a:prstGeom prst="rect">
              <a:avLst/>
            </a:prstGeom>
          </p:spPr>
        </p:pic>
      </p:grpSp>
      <p:grpSp>
        <p:nvGrpSpPr>
          <p:cNvPr id="16" name="Gruppo 21"/>
          <p:cNvGrpSpPr/>
          <p:nvPr/>
        </p:nvGrpSpPr>
        <p:grpSpPr>
          <a:xfrm>
            <a:off x="6548648" y="3022079"/>
            <a:ext cx="1287635" cy="1542891"/>
            <a:chOff x="6548648" y="2757919"/>
            <a:chExt cx="1287635" cy="1542891"/>
          </a:xfrm>
          <a:noFill/>
        </p:grpSpPr>
        <p:pic>
          <p:nvPicPr>
            <p:cNvPr id="23" name="Immagine 22"/>
            <p:cNvPicPr>
              <a:picLocks noChangeAspect="1"/>
            </p:cNvPicPr>
            <p:nvPr/>
          </p:nvPicPr>
          <p:blipFill rotWithShape="1">
            <a:blip r:embed="rId2" cstate="print">
              <a:clrChange>
                <a:clrFrom>
                  <a:srgbClr val="FFFFFF"/>
                </a:clrFrom>
                <a:clrTo>
                  <a:srgbClr val="FFFFFF">
                    <a:alpha val="0"/>
                  </a:srgbClr>
                </a:clrTo>
              </a:clrChange>
            </a:blip>
            <a:srcRect l="79045" t="-303" b="47807"/>
            <a:stretch/>
          </p:blipFill>
          <p:spPr>
            <a:xfrm>
              <a:off x="6548648" y="2757919"/>
              <a:ext cx="998006" cy="1380066"/>
            </a:xfrm>
            <a:prstGeom prst="rect">
              <a:avLst/>
            </a:prstGeom>
            <a:grpFill/>
          </p:spPr>
        </p:pic>
        <p:pic>
          <p:nvPicPr>
            <p:cNvPr id="24" name="Immagine 2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191413" y="3655940"/>
              <a:ext cx="644870" cy="644870"/>
            </a:xfrm>
            <a:prstGeom prst="rect">
              <a:avLst/>
            </a:prstGeom>
            <a:grpFill/>
          </p:spPr>
        </p:pic>
      </p:grpSp>
      <p:grpSp>
        <p:nvGrpSpPr>
          <p:cNvPr id="19" name="Gruppo 24"/>
          <p:cNvGrpSpPr/>
          <p:nvPr/>
        </p:nvGrpSpPr>
        <p:grpSpPr>
          <a:xfrm>
            <a:off x="2111906" y="1428951"/>
            <a:ext cx="2472410" cy="1331651"/>
            <a:chOff x="2111906" y="1164791"/>
            <a:chExt cx="2472410" cy="1331651"/>
          </a:xfrm>
        </p:grpSpPr>
        <p:pic>
          <p:nvPicPr>
            <p:cNvPr id="26" name="Immagine 25"/>
            <p:cNvPicPr>
              <a:picLocks noChangeAspect="1"/>
            </p:cNvPicPr>
            <p:nvPr/>
          </p:nvPicPr>
          <p:blipFill rotWithShape="1">
            <a:blip r:embed="rId2" cstate="print">
              <a:clrChange>
                <a:clrFrom>
                  <a:srgbClr val="FFFFFF"/>
                </a:clrFrom>
                <a:clrTo>
                  <a:srgbClr val="FFFFFF">
                    <a:alpha val="0"/>
                  </a:srgbClr>
                </a:clrTo>
              </a:clrChange>
            </a:blip>
            <a:srcRect r="78657" b="49346"/>
            <a:stretch/>
          </p:blipFill>
          <p:spPr>
            <a:xfrm>
              <a:off x="3567860" y="1164791"/>
              <a:ext cx="1016456" cy="1331651"/>
            </a:xfrm>
            <a:prstGeom prst="rect">
              <a:avLst/>
            </a:prstGeom>
          </p:spPr>
        </p:pic>
        <p:pic>
          <p:nvPicPr>
            <p:cNvPr id="27" name="Immagine 26"/>
            <p:cNvPicPr>
              <a:picLocks noChangeAspect="1"/>
            </p:cNvPicPr>
            <p:nvPr/>
          </p:nvPicPr>
          <p:blipFill>
            <a:blip r:embed="rId7" cstate="print">
              <a:clrChange>
                <a:clrFrom>
                  <a:srgbClr val="FFFFFF"/>
                </a:clrFrom>
                <a:clrTo>
                  <a:srgbClr val="FFFFFF">
                    <a:alpha val="0"/>
                  </a:srgbClr>
                </a:clrTo>
              </a:clrChange>
            </a:blip>
            <a:stretch>
              <a:fillRect/>
            </a:stretch>
          </p:blipFill>
          <p:spPr>
            <a:xfrm>
              <a:off x="2111906" y="1265888"/>
              <a:ext cx="1577553" cy="1187734"/>
            </a:xfrm>
            <a:prstGeom prst="rect">
              <a:avLst/>
            </a:prstGeom>
          </p:spPr>
        </p:pic>
      </p:grpSp>
      <p:sp>
        <p:nvSpPr>
          <p:cNvPr id="28" name="CasellaDiTesto 27"/>
          <p:cNvSpPr txBox="1"/>
          <p:nvPr/>
        </p:nvSpPr>
        <p:spPr>
          <a:xfrm rot="16200000">
            <a:off x="5617839" y="2910188"/>
            <a:ext cx="4922235" cy="1063315"/>
          </a:xfrm>
          <a:prstGeom prst="rect">
            <a:avLst/>
          </a:prstGeom>
          <a:noFill/>
        </p:spPr>
        <p:txBody>
          <a:bodyPr wrap="none" rtlCol="0">
            <a:prstTxWarp prst="textArchDown">
              <a:avLst>
                <a:gd name="adj" fmla="val 319546"/>
              </a:avLst>
            </a:prstTxWarp>
            <a:spAutoFit/>
          </a:bodyPr>
          <a:lstStyle/>
          <a:p>
            <a:r>
              <a:rPr lang="en-US" sz="4400" dirty="0">
                <a:solidFill>
                  <a:srgbClr val="E64823">
                    <a:lumMod val="75000"/>
                  </a:srgbClr>
                </a:solidFill>
              </a:rPr>
              <a:t>Data  Infrastructures</a:t>
            </a:r>
          </a:p>
        </p:txBody>
      </p:sp>
      <p:sp>
        <p:nvSpPr>
          <p:cNvPr id="29" name="CasellaDiTesto 28"/>
          <p:cNvSpPr txBox="1"/>
          <p:nvPr/>
        </p:nvSpPr>
        <p:spPr>
          <a:xfrm rot="16200000">
            <a:off x="-891264" y="2817059"/>
            <a:ext cx="4879993" cy="1063315"/>
          </a:xfrm>
          <a:prstGeom prst="rect">
            <a:avLst/>
          </a:prstGeom>
          <a:noFill/>
        </p:spPr>
        <p:txBody>
          <a:bodyPr wrap="none" rtlCol="0">
            <a:prstTxWarp prst="textArchUp">
              <a:avLst/>
            </a:prstTxWarp>
            <a:spAutoFit/>
          </a:bodyPr>
          <a:lstStyle/>
          <a:p>
            <a:pPr algn="ctr"/>
            <a:r>
              <a:rPr lang="en-US" sz="4400" dirty="0">
                <a:solidFill>
                  <a:srgbClr val="0070C0"/>
                </a:solidFill>
              </a:rPr>
              <a:t>Data  Applications</a:t>
            </a:r>
          </a:p>
        </p:txBody>
      </p:sp>
      <p:cxnSp>
        <p:nvCxnSpPr>
          <p:cNvPr id="30" name="Connettore 1 29"/>
          <p:cNvCxnSpPr>
            <a:stCxn id="44" idx="6"/>
            <a:endCxn id="39" idx="1"/>
          </p:cNvCxnSpPr>
          <p:nvPr/>
        </p:nvCxnSpPr>
        <p:spPr>
          <a:xfrm>
            <a:off x="4243638" y="2777211"/>
            <a:ext cx="2179991" cy="842237"/>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ttore 1 30"/>
          <p:cNvCxnSpPr>
            <a:stCxn id="42" idx="6"/>
            <a:endCxn id="39" idx="2"/>
          </p:cNvCxnSpPr>
          <p:nvPr/>
        </p:nvCxnSpPr>
        <p:spPr>
          <a:xfrm>
            <a:off x="3734657" y="3619125"/>
            <a:ext cx="2656984" cy="78400"/>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ttore 1 31"/>
          <p:cNvCxnSpPr>
            <a:stCxn id="43" idx="7"/>
            <a:endCxn id="41" idx="3"/>
          </p:cNvCxnSpPr>
          <p:nvPr/>
        </p:nvCxnSpPr>
        <p:spPr>
          <a:xfrm flipV="1">
            <a:off x="4412695" y="2861369"/>
            <a:ext cx="1655945" cy="1951225"/>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ttore 1 32"/>
          <p:cNvCxnSpPr>
            <a:stCxn id="42" idx="5"/>
            <a:endCxn id="40" idx="2"/>
          </p:cNvCxnSpPr>
          <p:nvPr/>
        </p:nvCxnSpPr>
        <p:spPr>
          <a:xfrm>
            <a:off x="3702669" y="3697202"/>
            <a:ext cx="1856853" cy="1209757"/>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nettore 1 33"/>
          <p:cNvCxnSpPr>
            <a:stCxn id="44" idx="5"/>
            <a:endCxn id="40" idx="1"/>
          </p:cNvCxnSpPr>
          <p:nvPr/>
        </p:nvCxnSpPr>
        <p:spPr>
          <a:xfrm>
            <a:off x="4211650" y="2855288"/>
            <a:ext cx="1379860" cy="1973594"/>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nettore 1 34"/>
          <p:cNvCxnSpPr>
            <a:stCxn id="44" idx="6"/>
            <a:endCxn id="41" idx="2"/>
          </p:cNvCxnSpPr>
          <p:nvPr/>
        </p:nvCxnSpPr>
        <p:spPr>
          <a:xfrm>
            <a:off x="4243638" y="2777211"/>
            <a:ext cx="1793014" cy="6081"/>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ttore 1 35"/>
          <p:cNvCxnSpPr>
            <a:endCxn id="40" idx="2"/>
          </p:cNvCxnSpPr>
          <p:nvPr/>
        </p:nvCxnSpPr>
        <p:spPr>
          <a:xfrm flipV="1">
            <a:off x="4444683" y="4906959"/>
            <a:ext cx="1114839" cy="17010"/>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ttore 1 36"/>
          <p:cNvCxnSpPr>
            <a:stCxn id="43" idx="6"/>
            <a:endCxn id="39" idx="3"/>
          </p:cNvCxnSpPr>
          <p:nvPr/>
        </p:nvCxnSpPr>
        <p:spPr>
          <a:xfrm flipV="1">
            <a:off x="4444683" y="3775602"/>
            <a:ext cx="1978946" cy="1115069"/>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ttore 1 37"/>
          <p:cNvCxnSpPr>
            <a:stCxn id="42" idx="7"/>
            <a:endCxn id="41" idx="2"/>
          </p:cNvCxnSpPr>
          <p:nvPr/>
        </p:nvCxnSpPr>
        <p:spPr>
          <a:xfrm flipV="1">
            <a:off x="3702669" y="2783292"/>
            <a:ext cx="2333983" cy="757756"/>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Ovale 38"/>
          <p:cNvSpPr/>
          <p:nvPr/>
        </p:nvSpPr>
        <p:spPr>
          <a:xfrm>
            <a:off x="6391641" y="3587108"/>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e 39"/>
          <p:cNvSpPr/>
          <p:nvPr/>
        </p:nvSpPr>
        <p:spPr>
          <a:xfrm>
            <a:off x="5559522" y="4796542"/>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e 40"/>
          <p:cNvSpPr/>
          <p:nvPr/>
        </p:nvSpPr>
        <p:spPr>
          <a:xfrm>
            <a:off x="6036652" y="2672875"/>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e 41"/>
          <p:cNvSpPr/>
          <p:nvPr/>
        </p:nvSpPr>
        <p:spPr>
          <a:xfrm>
            <a:off x="3516231" y="3508708"/>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e 42"/>
          <p:cNvSpPr/>
          <p:nvPr/>
        </p:nvSpPr>
        <p:spPr>
          <a:xfrm>
            <a:off x="4226257" y="4780254"/>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e 43"/>
          <p:cNvSpPr/>
          <p:nvPr/>
        </p:nvSpPr>
        <p:spPr>
          <a:xfrm>
            <a:off x="4025212" y="2666794"/>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 name="Immagine 50"/>
          <p:cNvPicPr>
            <a:picLocks noChangeAspect="1"/>
          </p:cNvPicPr>
          <p:nvPr/>
        </p:nvPicPr>
        <p:blipFill>
          <a:blip r:embed="rId8" cstate="print"/>
          <a:stretch>
            <a:fillRect/>
          </a:stretch>
        </p:blipFill>
        <p:spPr>
          <a:xfrm>
            <a:off x="969480" y="1270176"/>
            <a:ext cx="6955236" cy="4776297"/>
          </a:xfrm>
          <a:prstGeom prst="rect">
            <a:avLst/>
          </a:prstGeom>
          <a:effectLst>
            <a:softEdge rad="63500"/>
          </a:effectLst>
        </p:spPr>
      </p:pic>
      <p:pic>
        <p:nvPicPr>
          <p:cNvPr id="45" name="Immagine 44"/>
          <p:cNvPicPr>
            <a:picLocks noChangeAspect="1"/>
          </p:cNvPicPr>
          <p:nvPr/>
        </p:nvPicPr>
        <p:blipFill>
          <a:blip r:embed="rId9" cstate="print">
            <a:clrChange>
              <a:clrFrom>
                <a:srgbClr val="FFFFFF"/>
              </a:clrFrom>
              <a:clrTo>
                <a:srgbClr val="FFFFFF">
                  <a:alpha val="0"/>
                </a:srgbClr>
              </a:clrTo>
            </a:clrChange>
          </a:blip>
          <a:stretch>
            <a:fillRect/>
          </a:stretch>
        </p:blipFill>
        <p:spPr>
          <a:xfrm>
            <a:off x="3667142" y="5527608"/>
            <a:ext cx="2524125" cy="1428750"/>
          </a:xfrm>
          <a:prstGeom prst="rect">
            <a:avLst/>
          </a:prstGeom>
        </p:spPr>
      </p:pic>
      <p:sp>
        <p:nvSpPr>
          <p:cNvPr id="2" name="CasellaDiTesto 1"/>
          <p:cNvSpPr txBox="1"/>
          <p:nvPr/>
        </p:nvSpPr>
        <p:spPr>
          <a:xfrm>
            <a:off x="1580124" y="2427246"/>
            <a:ext cx="553998" cy="2225890"/>
          </a:xfrm>
          <a:prstGeom prst="rect">
            <a:avLst/>
          </a:prstGeom>
          <a:solidFill>
            <a:schemeClr val="accent2">
              <a:lumMod val="60000"/>
              <a:lumOff val="40000"/>
            </a:schemeClr>
          </a:solidFill>
          <a:effectLst>
            <a:softEdge rad="127000"/>
          </a:effectLst>
        </p:spPr>
        <p:txBody>
          <a:bodyPr vert="vert270" wrap="square" rtlCol="0">
            <a:spAutoFit/>
          </a:bodyPr>
          <a:lstStyle/>
          <a:p>
            <a:pPr algn="ctr"/>
            <a:r>
              <a:rPr lang="en-US" sz="2400" dirty="0" smtClean="0">
                <a:solidFill>
                  <a:srgbClr val="002060"/>
                </a:solidFill>
              </a:rPr>
              <a:t>Service Users</a:t>
            </a:r>
            <a:endParaRPr lang="en-US" sz="2400" dirty="0">
              <a:solidFill>
                <a:srgbClr val="002060"/>
              </a:solidFill>
            </a:endParaRPr>
          </a:p>
        </p:txBody>
      </p:sp>
      <p:sp>
        <p:nvSpPr>
          <p:cNvPr id="46" name="CasellaDiTesto 45"/>
          <p:cNvSpPr txBox="1"/>
          <p:nvPr/>
        </p:nvSpPr>
        <p:spPr>
          <a:xfrm>
            <a:off x="6933324" y="2089931"/>
            <a:ext cx="553998" cy="2707221"/>
          </a:xfrm>
          <a:prstGeom prst="rect">
            <a:avLst/>
          </a:prstGeom>
          <a:solidFill>
            <a:schemeClr val="accent3">
              <a:lumMod val="40000"/>
              <a:lumOff val="60000"/>
            </a:schemeClr>
          </a:solidFill>
          <a:effectLst>
            <a:softEdge rad="127000"/>
          </a:effectLst>
        </p:spPr>
        <p:txBody>
          <a:bodyPr vert="vert270" wrap="square" rtlCol="0">
            <a:spAutoFit/>
          </a:bodyPr>
          <a:lstStyle>
            <a:defPPr>
              <a:defRPr lang="en-US"/>
            </a:defPPr>
            <a:lvl1pPr>
              <a:defRPr sz="2400">
                <a:solidFill>
                  <a:srgbClr val="002060"/>
                </a:solidFill>
              </a:defRPr>
            </a:lvl1pPr>
          </a:lstStyle>
          <a:p>
            <a:pPr algn="ctr"/>
            <a:r>
              <a:rPr lang="en-US" dirty="0"/>
              <a:t>Service Providers</a:t>
            </a:r>
          </a:p>
        </p:txBody>
      </p:sp>
      <p:sp>
        <p:nvSpPr>
          <p:cNvPr id="47" name="CasellaDiTesto 46"/>
          <p:cNvSpPr txBox="1"/>
          <p:nvPr/>
        </p:nvSpPr>
        <p:spPr>
          <a:xfrm rot="5400000">
            <a:off x="4832630" y="5665213"/>
            <a:ext cx="553998" cy="1230465"/>
          </a:xfrm>
          <a:prstGeom prst="rect">
            <a:avLst/>
          </a:prstGeom>
          <a:solidFill>
            <a:schemeClr val="tx1"/>
          </a:solidFill>
          <a:effectLst>
            <a:softEdge rad="63500"/>
          </a:effectLst>
        </p:spPr>
        <p:txBody>
          <a:bodyPr vert="vert270" wrap="none" rtlCol="0">
            <a:spAutoFit/>
          </a:bodyPr>
          <a:lstStyle/>
          <a:p>
            <a:r>
              <a:rPr lang="en-US" sz="2400" dirty="0" smtClean="0">
                <a:solidFill>
                  <a:srgbClr val="002060"/>
                </a:solidFill>
              </a:rPr>
              <a:t>Registry</a:t>
            </a:r>
            <a:endParaRPr lang="en-US" sz="2400" dirty="0">
              <a:solidFill>
                <a:srgbClr val="002060"/>
              </a:solidFill>
            </a:endParaRPr>
          </a:p>
        </p:txBody>
      </p:sp>
      <p:grpSp>
        <p:nvGrpSpPr>
          <p:cNvPr id="22" name="Gruppo 53"/>
          <p:cNvGrpSpPr/>
          <p:nvPr/>
        </p:nvGrpSpPr>
        <p:grpSpPr>
          <a:xfrm>
            <a:off x="1146658" y="3694940"/>
            <a:ext cx="6304455" cy="3011900"/>
            <a:chOff x="1302280" y="2896460"/>
            <a:chExt cx="5790553" cy="2570313"/>
          </a:xfrm>
        </p:grpSpPr>
        <p:sp>
          <p:nvSpPr>
            <p:cNvPr id="52" name="Onda 1 51"/>
            <p:cNvSpPr/>
            <p:nvPr/>
          </p:nvSpPr>
          <p:spPr>
            <a:xfrm>
              <a:off x="1302280" y="2896460"/>
              <a:ext cx="5790553" cy="2570313"/>
            </a:xfrm>
            <a:prstGeom prst="wave">
              <a:avLst>
                <a:gd name="adj1" fmla="val 11709"/>
                <a:gd name="adj2" fmla="val 0"/>
              </a:avLst>
            </a:prstGeom>
          </p:spPr>
          <p:style>
            <a:lnRef idx="3">
              <a:schemeClr val="lt1"/>
            </a:lnRef>
            <a:fillRef idx="1">
              <a:schemeClr val="accent5"/>
            </a:fillRef>
            <a:effectRef idx="1">
              <a:schemeClr val="accent5"/>
            </a:effectRef>
            <a:fontRef idx="minor">
              <a:schemeClr val="lt1"/>
            </a:fontRef>
          </p:style>
          <p:txBody>
            <a:bodyPr rtlCol="0" anchor="ctr">
              <a:prstTxWarp prst="textWave1">
                <a:avLst/>
              </a:prstTxWarp>
            </a:bodyPr>
            <a:lstStyle/>
            <a:p>
              <a:pPr algn="ctr"/>
              <a:r>
                <a:rPr lang="en-US" dirty="0" smtClean="0"/>
                <a:t>   </a:t>
              </a:r>
              <a:endParaRPr lang="en-US" dirty="0"/>
            </a:p>
          </p:txBody>
        </p:sp>
        <p:sp>
          <p:nvSpPr>
            <p:cNvPr id="53" name="Rettangolo 52"/>
            <p:cNvSpPr/>
            <p:nvPr/>
          </p:nvSpPr>
          <p:spPr>
            <a:xfrm>
              <a:off x="1573303" y="3453192"/>
              <a:ext cx="5305907" cy="1437479"/>
            </a:xfrm>
            <a:prstGeom prst="rect">
              <a:avLst/>
            </a:prstGeom>
          </p:spPr>
          <p:txBody>
            <a:bodyPr>
              <a:prstTxWarp prst="textWave1">
                <a:avLst>
                  <a:gd name="adj1" fmla="val 12500"/>
                  <a:gd name="adj2" fmla="val -201"/>
                </a:avLst>
              </a:prstTxWarp>
              <a:spAutoFit/>
            </a:bodyPr>
            <a:lstStyle/>
            <a:p>
              <a:pPr algn="ctr"/>
              <a:r>
                <a:rPr lang="en-US" sz="2000" b="1" dirty="0" smtClean="0"/>
                <a:t>Virtual-Collaborative </a:t>
              </a:r>
              <a:br>
                <a:rPr lang="en-US" sz="2000" b="1" dirty="0" smtClean="0"/>
              </a:br>
              <a:r>
                <a:rPr lang="en-US" sz="2000" b="1" dirty="0" smtClean="0"/>
                <a:t>Management approach </a:t>
              </a:r>
              <a:endParaRPr lang="en-US" sz="2000" b="1" dirty="0"/>
            </a:p>
          </p:txBody>
        </p:sp>
      </p:grpSp>
      <p:sp>
        <p:nvSpPr>
          <p:cNvPr id="3" name="CasellaDiTesto 2"/>
          <p:cNvSpPr txBox="1"/>
          <p:nvPr/>
        </p:nvSpPr>
        <p:spPr>
          <a:xfrm rot="21086907">
            <a:off x="5615007" y="6240184"/>
            <a:ext cx="1760888" cy="381867"/>
          </a:xfrm>
          <a:prstGeom prst="rect">
            <a:avLst/>
          </a:prstGeom>
          <a:noFill/>
        </p:spPr>
        <p:txBody>
          <a:bodyPr wrap="none" rtlCol="0">
            <a:prstTxWarp prst="textTriangleInverted">
              <a:avLst/>
            </a:prstTxWarp>
            <a:spAutoFit/>
          </a:bodyPr>
          <a:lstStyle/>
          <a:p>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[Governance]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Immagine 3"/>
          <p:cNvPicPr>
            <a:picLocks noChangeAspect="1"/>
          </p:cNvPicPr>
          <p:nvPr/>
        </p:nvPicPr>
        <p:blipFill>
          <a:blip r:embed="rId10" cstate="print"/>
          <a:stretch>
            <a:fillRect/>
          </a:stretch>
        </p:blipFill>
        <p:spPr>
          <a:xfrm>
            <a:off x="4669438" y="3284718"/>
            <a:ext cx="3662831" cy="1530579"/>
          </a:xfrm>
          <a:prstGeom prst="rect">
            <a:avLst/>
          </a:prstGeom>
        </p:spPr>
      </p:pic>
    </p:spTree>
    <p:extLst>
      <p:ext uri="{BB962C8B-B14F-4D97-AF65-F5344CB8AC3E}">
        <p14:creationId xmlns="" xmlns:p14="http://schemas.microsoft.com/office/powerpoint/2010/main" val="1529115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1+#ppt_w/2"/>
                                          </p:val>
                                        </p:tav>
                                        <p:tav tm="100000">
                                          <p:val>
                                            <p:strVal val="#ppt_x"/>
                                          </p:val>
                                        </p:tav>
                                      </p:tavLst>
                                    </p:anim>
                                    <p:anim calcmode="lin" valueType="num">
                                      <p:cBhvr additive="base">
                                        <p:cTn id="2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0-#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0-#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8"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1+#ppt_w/2"/>
                                          </p:val>
                                        </p:tav>
                                        <p:tav tm="100000">
                                          <p:val>
                                            <p:strVal val="#ppt_x"/>
                                          </p:val>
                                        </p:tav>
                                      </p:tavLst>
                                    </p:anim>
                                    <p:anim calcmode="lin" valueType="num">
                                      <p:cBhvr additive="base">
                                        <p:cTn id="5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53" presetClass="entr" presetSubtype="16"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p:cTn id="77" dur="500" fill="hold"/>
                                        <p:tgtEl>
                                          <p:spTgt spid="31"/>
                                        </p:tgtEl>
                                        <p:attrNameLst>
                                          <p:attrName>ppt_w</p:attrName>
                                        </p:attrNameLst>
                                      </p:cBhvr>
                                      <p:tavLst>
                                        <p:tav tm="0">
                                          <p:val>
                                            <p:fltVal val="0"/>
                                          </p:val>
                                        </p:tav>
                                        <p:tav tm="100000">
                                          <p:val>
                                            <p:strVal val="#ppt_w"/>
                                          </p:val>
                                        </p:tav>
                                      </p:tavLst>
                                    </p:anim>
                                    <p:anim calcmode="lin" valueType="num">
                                      <p:cBhvr>
                                        <p:cTn id="78" dur="500" fill="hold"/>
                                        <p:tgtEl>
                                          <p:spTgt spid="31"/>
                                        </p:tgtEl>
                                        <p:attrNameLst>
                                          <p:attrName>ppt_h</p:attrName>
                                        </p:attrNameLst>
                                      </p:cBhvr>
                                      <p:tavLst>
                                        <p:tav tm="0">
                                          <p:val>
                                            <p:fltVal val="0"/>
                                          </p:val>
                                        </p:tav>
                                        <p:tav tm="100000">
                                          <p:val>
                                            <p:strVal val="#ppt_h"/>
                                          </p:val>
                                        </p:tav>
                                      </p:tavLst>
                                    </p:anim>
                                    <p:animEffect transition="in" filter="fade">
                                      <p:cBhvr>
                                        <p:cTn id="79" dur="500"/>
                                        <p:tgtEl>
                                          <p:spTgt spid="31"/>
                                        </p:tgtEl>
                                      </p:cBhvr>
                                    </p:animEffect>
                                  </p:childTnLst>
                                </p:cTn>
                              </p:par>
                              <p:par>
                                <p:cTn id="80" presetID="53" presetClass="entr" presetSubtype="16"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Effect transition="in" filter="fade">
                                      <p:cBhvr>
                                        <p:cTn id="84" dur="500"/>
                                        <p:tgtEl>
                                          <p:spTgt spid="32"/>
                                        </p:tgtEl>
                                      </p:cBhvr>
                                    </p:animEffect>
                                  </p:childTnLst>
                                </p:cTn>
                              </p:par>
                              <p:par>
                                <p:cTn id="85" presetID="53" presetClass="entr" presetSubtype="16"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par>
                                <p:cTn id="90" presetID="53" presetClass="entr" presetSubtype="16" fill="hold" nodeType="withEffect">
                                  <p:stCondLst>
                                    <p:cond delay="0"/>
                                  </p:stCondLst>
                                  <p:childTnLst>
                                    <p:set>
                                      <p:cBhvr>
                                        <p:cTn id="91" dur="1" fill="hold">
                                          <p:stCondLst>
                                            <p:cond delay="0"/>
                                          </p:stCondLst>
                                        </p:cTn>
                                        <p:tgtEl>
                                          <p:spTgt spid="34"/>
                                        </p:tgtEl>
                                        <p:attrNameLst>
                                          <p:attrName>style.visibility</p:attrName>
                                        </p:attrNameLst>
                                      </p:cBhvr>
                                      <p:to>
                                        <p:strVal val="visible"/>
                                      </p:to>
                                    </p:set>
                                    <p:anim calcmode="lin" valueType="num">
                                      <p:cBhvr>
                                        <p:cTn id="92" dur="500" fill="hold"/>
                                        <p:tgtEl>
                                          <p:spTgt spid="34"/>
                                        </p:tgtEl>
                                        <p:attrNameLst>
                                          <p:attrName>ppt_w</p:attrName>
                                        </p:attrNameLst>
                                      </p:cBhvr>
                                      <p:tavLst>
                                        <p:tav tm="0">
                                          <p:val>
                                            <p:fltVal val="0"/>
                                          </p:val>
                                        </p:tav>
                                        <p:tav tm="100000">
                                          <p:val>
                                            <p:strVal val="#ppt_w"/>
                                          </p:val>
                                        </p:tav>
                                      </p:tavLst>
                                    </p:anim>
                                    <p:anim calcmode="lin" valueType="num">
                                      <p:cBhvr>
                                        <p:cTn id="93" dur="500" fill="hold"/>
                                        <p:tgtEl>
                                          <p:spTgt spid="34"/>
                                        </p:tgtEl>
                                        <p:attrNameLst>
                                          <p:attrName>ppt_h</p:attrName>
                                        </p:attrNameLst>
                                      </p:cBhvr>
                                      <p:tavLst>
                                        <p:tav tm="0">
                                          <p:val>
                                            <p:fltVal val="0"/>
                                          </p:val>
                                        </p:tav>
                                        <p:tav tm="100000">
                                          <p:val>
                                            <p:strVal val="#ppt_h"/>
                                          </p:val>
                                        </p:tav>
                                      </p:tavLst>
                                    </p:anim>
                                    <p:animEffect transition="in" filter="fade">
                                      <p:cBhvr>
                                        <p:cTn id="94" dur="500"/>
                                        <p:tgtEl>
                                          <p:spTgt spid="34"/>
                                        </p:tgtEl>
                                      </p:cBhvr>
                                    </p:animEffect>
                                  </p:childTnLst>
                                </p:cTn>
                              </p:par>
                              <p:par>
                                <p:cTn id="95" presetID="53" presetClass="entr" presetSubtype="16"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500" fill="hold"/>
                                        <p:tgtEl>
                                          <p:spTgt spid="35"/>
                                        </p:tgtEl>
                                        <p:attrNameLst>
                                          <p:attrName>ppt_w</p:attrName>
                                        </p:attrNameLst>
                                      </p:cBhvr>
                                      <p:tavLst>
                                        <p:tav tm="0">
                                          <p:val>
                                            <p:fltVal val="0"/>
                                          </p:val>
                                        </p:tav>
                                        <p:tav tm="100000">
                                          <p:val>
                                            <p:strVal val="#ppt_w"/>
                                          </p:val>
                                        </p:tav>
                                      </p:tavLst>
                                    </p:anim>
                                    <p:anim calcmode="lin" valueType="num">
                                      <p:cBhvr>
                                        <p:cTn id="98" dur="500" fill="hold"/>
                                        <p:tgtEl>
                                          <p:spTgt spid="35"/>
                                        </p:tgtEl>
                                        <p:attrNameLst>
                                          <p:attrName>ppt_h</p:attrName>
                                        </p:attrNameLst>
                                      </p:cBhvr>
                                      <p:tavLst>
                                        <p:tav tm="0">
                                          <p:val>
                                            <p:fltVal val="0"/>
                                          </p:val>
                                        </p:tav>
                                        <p:tav tm="100000">
                                          <p:val>
                                            <p:strVal val="#ppt_h"/>
                                          </p:val>
                                        </p:tav>
                                      </p:tavLst>
                                    </p:anim>
                                    <p:animEffect transition="in" filter="fade">
                                      <p:cBhvr>
                                        <p:cTn id="99" dur="500"/>
                                        <p:tgtEl>
                                          <p:spTgt spid="35"/>
                                        </p:tgtEl>
                                      </p:cBhvr>
                                    </p:animEffect>
                                  </p:childTnLst>
                                </p:cTn>
                              </p:par>
                              <p:par>
                                <p:cTn id="100" presetID="53" presetClass="entr" presetSubtype="16" fill="hold" nodeType="with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p:cTn id="102" dur="500" fill="hold"/>
                                        <p:tgtEl>
                                          <p:spTgt spid="36"/>
                                        </p:tgtEl>
                                        <p:attrNameLst>
                                          <p:attrName>ppt_w</p:attrName>
                                        </p:attrNameLst>
                                      </p:cBhvr>
                                      <p:tavLst>
                                        <p:tav tm="0">
                                          <p:val>
                                            <p:fltVal val="0"/>
                                          </p:val>
                                        </p:tav>
                                        <p:tav tm="100000">
                                          <p:val>
                                            <p:strVal val="#ppt_w"/>
                                          </p:val>
                                        </p:tav>
                                      </p:tavLst>
                                    </p:anim>
                                    <p:anim calcmode="lin" valueType="num">
                                      <p:cBhvr>
                                        <p:cTn id="103" dur="500" fill="hold"/>
                                        <p:tgtEl>
                                          <p:spTgt spid="36"/>
                                        </p:tgtEl>
                                        <p:attrNameLst>
                                          <p:attrName>ppt_h</p:attrName>
                                        </p:attrNameLst>
                                      </p:cBhvr>
                                      <p:tavLst>
                                        <p:tav tm="0">
                                          <p:val>
                                            <p:fltVal val="0"/>
                                          </p:val>
                                        </p:tav>
                                        <p:tav tm="100000">
                                          <p:val>
                                            <p:strVal val="#ppt_h"/>
                                          </p:val>
                                        </p:tav>
                                      </p:tavLst>
                                    </p:anim>
                                    <p:animEffect transition="in" filter="fade">
                                      <p:cBhvr>
                                        <p:cTn id="104" dur="500"/>
                                        <p:tgtEl>
                                          <p:spTgt spid="36"/>
                                        </p:tgtEl>
                                      </p:cBhvr>
                                    </p:animEffect>
                                  </p:childTnLst>
                                </p:cTn>
                              </p:par>
                              <p:par>
                                <p:cTn id="105" presetID="53" presetClass="entr" presetSubtype="16"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500" fill="hold"/>
                                        <p:tgtEl>
                                          <p:spTgt spid="37"/>
                                        </p:tgtEl>
                                        <p:attrNameLst>
                                          <p:attrName>ppt_w</p:attrName>
                                        </p:attrNameLst>
                                      </p:cBhvr>
                                      <p:tavLst>
                                        <p:tav tm="0">
                                          <p:val>
                                            <p:fltVal val="0"/>
                                          </p:val>
                                        </p:tav>
                                        <p:tav tm="100000">
                                          <p:val>
                                            <p:strVal val="#ppt_w"/>
                                          </p:val>
                                        </p:tav>
                                      </p:tavLst>
                                    </p:anim>
                                    <p:anim calcmode="lin" valueType="num">
                                      <p:cBhvr>
                                        <p:cTn id="108" dur="500" fill="hold"/>
                                        <p:tgtEl>
                                          <p:spTgt spid="37"/>
                                        </p:tgtEl>
                                        <p:attrNameLst>
                                          <p:attrName>ppt_h</p:attrName>
                                        </p:attrNameLst>
                                      </p:cBhvr>
                                      <p:tavLst>
                                        <p:tav tm="0">
                                          <p:val>
                                            <p:fltVal val="0"/>
                                          </p:val>
                                        </p:tav>
                                        <p:tav tm="100000">
                                          <p:val>
                                            <p:strVal val="#ppt_h"/>
                                          </p:val>
                                        </p:tav>
                                      </p:tavLst>
                                    </p:anim>
                                    <p:animEffect transition="in" filter="fade">
                                      <p:cBhvr>
                                        <p:cTn id="109" dur="500"/>
                                        <p:tgtEl>
                                          <p:spTgt spid="37"/>
                                        </p:tgtEl>
                                      </p:cBhvr>
                                    </p:animEffect>
                                  </p:childTnLst>
                                </p:cTn>
                              </p:par>
                              <p:par>
                                <p:cTn id="110" presetID="53" presetClass="entr" presetSubtype="16"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 calcmode="lin" valueType="num">
                                      <p:cBhvr>
                                        <p:cTn id="112" dur="500" fill="hold"/>
                                        <p:tgtEl>
                                          <p:spTgt spid="38"/>
                                        </p:tgtEl>
                                        <p:attrNameLst>
                                          <p:attrName>ppt_w</p:attrName>
                                        </p:attrNameLst>
                                      </p:cBhvr>
                                      <p:tavLst>
                                        <p:tav tm="0">
                                          <p:val>
                                            <p:fltVal val="0"/>
                                          </p:val>
                                        </p:tav>
                                        <p:tav tm="100000">
                                          <p:val>
                                            <p:strVal val="#ppt_w"/>
                                          </p:val>
                                        </p:tav>
                                      </p:tavLst>
                                    </p:anim>
                                    <p:anim calcmode="lin" valueType="num">
                                      <p:cBhvr>
                                        <p:cTn id="113" dur="500" fill="hold"/>
                                        <p:tgtEl>
                                          <p:spTgt spid="38"/>
                                        </p:tgtEl>
                                        <p:attrNameLst>
                                          <p:attrName>ppt_h</p:attrName>
                                        </p:attrNameLst>
                                      </p:cBhvr>
                                      <p:tavLst>
                                        <p:tav tm="0">
                                          <p:val>
                                            <p:fltVal val="0"/>
                                          </p:val>
                                        </p:tav>
                                        <p:tav tm="100000">
                                          <p:val>
                                            <p:strVal val="#ppt_h"/>
                                          </p:val>
                                        </p:tav>
                                      </p:tavLst>
                                    </p:anim>
                                    <p:animEffect transition="in" filter="fade">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nodeType="clickEffect">
                                  <p:stCondLst>
                                    <p:cond delay="0"/>
                                  </p:stCondLst>
                                  <p:childTnLst>
                                    <p:set>
                                      <p:cBhvr>
                                        <p:cTn id="118" dur="1" fill="hold">
                                          <p:stCondLst>
                                            <p:cond delay="0"/>
                                          </p:stCondLst>
                                        </p:cTn>
                                        <p:tgtEl>
                                          <p:spTgt spid="51"/>
                                        </p:tgtEl>
                                        <p:attrNameLst>
                                          <p:attrName>style.visibility</p:attrName>
                                        </p:attrNameLst>
                                      </p:cBhvr>
                                      <p:to>
                                        <p:strVal val="visible"/>
                                      </p:to>
                                    </p:set>
                                    <p:anim calcmode="lin" valueType="num">
                                      <p:cBhvr>
                                        <p:cTn id="119" dur="500" fill="hold"/>
                                        <p:tgtEl>
                                          <p:spTgt spid="51"/>
                                        </p:tgtEl>
                                        <p:attrNameLst>
                                          <p:attrName>ppt_w</p:attrName>
                                        </p:attrNameLst>
                                      </p:cBhvr>
                                      <p:tavLst>
                                        <p:tav tm="0">
                                          <p:val>
                                            <p:fltVal val="0"/>
                                          </p:val>
                                        </p:tav>
                                        <p:tav tm="100000">
                                          <p:val>
                                            <p:strVal val="#ppt_w"/>
                                          </p:val>
                                        </p:tav>
                                      </p:tavLst>
                                    </p:anim>
                                    <p:anim calcmode="lin" valueType="num">
                                      <p:cBhvr>
                                        <p:cTn id="120" dur="500" fill="hold"/>
                                        <p:tgtEl>
                                          <p:spTgt spid="51"/>
                                        </p:tgtEl>
                                        <p:attrNameLst>
                                          <p:attrName>ppt_h</p:attrName>
                                        </p:attrNameLst>
                                      </p:cBhvr>
                                      <p:tavLst>
                                        <p:tav tm="0">
                                          <p:val>
                                            <p:fltVal val="0"/>
                                          </p:val>
                                        </p:tav>
                                        <p:tav tm="100000">
                                          <p:val>
                                            <p:strVal val="#ppt_h"/>
                                          </p:val>
                                        </p:tav>
                                      </p:tavLst>
                                    </p:anim>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
                                        </p:tgtEl>
                                        <p:attrNameLst>
                                          <p:attrName>style.visibility</p:attrName>
                                        </p:attrNameLst>
                                      </p:cBhvr>
                                      <p:to>
                                        <p:strVal val="visible"/>
                                      </p:to>
                                    </p:set>
                                    <p:animEffect transition="in" filter="fade">
                                      <p:cBhvr>
                                        <p:cTn id="124" dur="500"/>
                                        <p:tgtEl>
                                          <p:spTgt spid="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7"/>
                                        </p:tgtEl>
                                        <p:attrNameLst>
                                          <p:attrName>style.visibility</p:attrName>
                                        </p:attrNameLst>
                                      </p:cBhvr>
                                      <p:to>
                                        <p:strVal val="visible"/>
                                      </p:to>
                                    </p:set>
                                    <p:animEffect transition="in" filter="fade">
                                      <p:cBhvr>
                                        <p:cTn id="130" dur="500"/>
                                        <p:tgtEl>
                                          <p:spTgt spid="47"/>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down)">
                                      <p:cBhvr>
                                        <p:cTn id="135" dur="580">
                                          <p:stCondLst>
                                            <p:cond delay="0"/>
                                          </p:stCondLst>
                                        </p:cTn>
                                        <p:tgtEl>
                                          <p:spTgt spid="22"/>
                                        </p:tgtEl>
                                      </p:cBhvr>
                                    </p:animEffect>
                                    <p:anim calcmode="lin" valueType="num">
                                      <p:cBhvr>
                                        <p:cTn id="13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41" dur="26">
                                          <p:stCondLst>
                                            <p:cond delay="650"/>
                                          </p:stCondLst>
                                        </p:cTn>
                                        <p:tgtEl>
                                          <p:spTgt spid="22"/>
                                        </p:tgtEl>
                                      </p:cBhvr>
                                      <p:to x="100000" y="60000"/>
                                    </p:animScale>
                                    <p:animScale>
                                      <p:cBhvr>
                                        <p:cTn id="142" dur="166" decel="50000">
                                          <p:stCondLst>
                                            <p:cond delay="676"/>
                                          </p:stCondLst>
                                        </p:cTn>
                                        <p:tgtEl>
                                          <p:spTgt spid="22"/>
                                        </p:tgtEl>
                                      </p:cBhvr>
                                      <p:to x="100000" y="100000"/>
                                    </p:animScale>
                                    <p:animScale>
                                      <p:cBhvr>
                                        <p:cTn id="143" dur="26">
                                          <p:stCondLst>
                                            <p:cond delay="1312"/>
                                          </p:stCondLst>
                                        </p:cTn>
                                        <p:tgtEl>
                                          <p:spTgt spid="22"/>
                                        </p:tgtEl>
                                      </p:cBhvr>
                                      <p:to x="100000" y="80000"/>
                                    </p:animScale>
                                    <p:animScale>
                                      <p:cBhvr>
                                        <p:cTn id="144" dur="166" decel="50000">
                                          <p:stCondLst>
                                            <p:cond delay="1338"/>
                                          </p:stCondLst>
                                        </p:cTn>
                                        <p:tgtEl>
                                          <p:spTgt spid="22"/>
                                        </p:tgtEl>
                                      </p:cBhvr>
                                      <p:to x="100000" y="100000"/>
                                    </p:animScale>
                                    <p:animScale>
                                      <p:cBhvr>
                                        <p:cTn id="145" dur="26">
                                          <p:stCondLst>
                                            <p:cond delay="1642"/>
                                          </p:stCondLst>
                                        </p:cTn>
                                        <p:tgtEl>
                                          <p:spTgt spid="22"/>
                                        </p:tgtEl>
                                      </p:cBhvr>
                                      <p:to x="100000" y="90000"/>
                                    </p:animScale>
                                    <p:animScale>
                                      <p:cBhvr>
                                        <p:cTn id="146" dur="166" decel="50000">
                                          <p:stCondLst>
                                            <p:cond delay="1668"/>
                                          </p:stCondLst>
                                        </p:cTn>
                                        <p:tgtEl>
                                          <p:spTgt spid="22"/>
                                        </p:tgtEl>
                                      </p:cBhvr>
                                      <p:to x="100000" y="100000"/>
                                    </p:animScale>
                                    <p:animScale>
                                      <p:cBhvr>
                                        <p:cTn id="147" dur="26">
                                          <p:stCondLst>
                                            <p:cond delay="1808"/>
                                          </p:stCondLst>
                                        </p:cTn>
                                        <p:tgtEl>
                                          <p:spTgt spid="22"/>
                                        </p:tgtEl>
                                      </p:cBhvr>
                                      <p:to x="100000" y="95000"/>
                                    </p:animScale>
                                    <p:animScale>
                                      <p:cBhvr>
                                        <p:cTn id="148" dur="166" decel="50000">
                                          <p:stCondLst>
                                            <p:cond delay="1834"/>
                                          </p:stCondLst>
                                        </p:cTn>
                                        <p:tgtEl>
                                          <p:spTgt spid="2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
                                        </p:tgtEl>
                                        <p:attrNameLst>
                                          <p:attrName>style.visibility</p:attrName>
                                        </p:attrNameLst>
                                      </p:cBhvr>
                                      <p:to>
                                        <p:strVal val="visible"/>
                                      </p:to>
                                    </p:set>
                                    <p:animEffect transition="in" filter="wipe(down)">
                                      <p:cBhvr>
                                        <p:cTn id="151" dur="580">
                                          <p:stCondLst>
                                            <p:cond delay="0"/>
                                          </p:stCondLst>
                                        </p:cTn>
                                        <p:tgtEl>
                                          <p:spTgt spid="3"/>
                                        </p:tgtEl>
                                      </p:cBhvr>
                                    </p:animEffect>
                                    <p:anim calcmode="lin" valueType="num">
                                      <p:cBhvr>
                                        <p:cTn id="15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gtEl>
                                      </p:cBhvr>
                                      <p:to x="100000" y="60000"/>
                                    </p:animScale>
                                    <p:animScale>
                                      <p:cBhvr>
                                        <p:cTn id="158" dur="166" decel="50000">
                                          <p:stCondLst>
                                            <p:cond delay="676"/>
                                          </p:stCondLst>
                                        </p:cTn>
                                        <p:tgtEl>
                                          <p:spTgt spid="3"/>
                                        </p:tgtEl>
                                      </p:cBhvr>
                                      <p:to x="100000" y="100000"/>
                                    </p:animScale>
                                    <p:animScale>
                                      <p:cBhvr>
                                        <p:cTn id="159" dur="26">
                                          <p:stCondLst>
                                            <p:cond delay="1312"/>
                                          </p:stCondLst>
                                        </p:cTn>
                                        <p:tgtEl>
                                          <p:spTgt spid="3"/>
                                        </p:tgtEl>
                                      </p:cBhvr>
                                      <p:to x="100000" y="80000"/>
                                    </p:animScale>
                                    <p:animScale>
                                      <p:cBhvr>
                                        <p:cTn id="160" dur="166" decel="50000">
                                          <p:stCondLst>
                                            <p:cond delay="1338"/>
                                          </p:stCondLst>
                                        </p:cTn>
                                        <p:tgtEl>
                                          <p:spTgt spid="3"/>
                                        </p:tgtEl>
                                      </p:cBhvr>
                                      <p:to x="100000" y="100000"/>
                                    </p:animScale>
                                    <p:animScale>
                                      <p:cBhvr>
                                        <p:cTn id="161" dur="26">
                                          <p:stCondLst>
                                            <p:cond delay="1642"/>
                                          </p:stCondLst>
                                        </p:cTn>
                                        <p:tgtEl>
                                          <p:spTgt spid="3"/>
                                        </p:tgtEl>
                                      </p:cBhvr>
                                      <p:to x="100000" y="90000"/>
                                    </p:animScale>
                                    <p:animScale>
                                      <p:cBhvr>
                                        <p:cTn id="162" dur="166" decel="50000">
                                          <p:stCondLst>
                                            <p:cond delay="1668"/>
                                          </p:stCondLst>
                                        </p:cTn>
                                        <p:tgtEl>
                                          <p:spTgt spid="3"/>
                                        </p:tgtEl>
                                      </p:cBhvr>
                                      <p:to x="100000" y="100000"/>
                                    </p:animScale>
                                    <p:animScale>
                                      <p:cBhvr>
                                        <p:cTn id="163" dur="26">
                                          <p:stCondLst>
                                            <p:cond delay="1808"/>
                                          </p:stCondLst>
                                        </p:cTn>
                                        <p:tgtEl>
                                          <p:spTgt spid="3"/>
                                        </p:tgtEl>
                                      </p:cBhvr>
                                      <p:to x="100000" y="95000"/>
                                    </p:animScale>
                                    <p:animScale>
                                      <p:cBhvr>
                                        <p:cTn id="164" dur="166" decel="50000">
                                          <p:stCondLst>
                                            <p:cond delay="1834"/>
                                          </p:stCondLst>
                                        </p:cTn>
                                        <p:tgtEl>
                                          <p:spTgt spid="3"/>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4"/>
                                        </p:tgtEl>
                                        <p:attrNameLst>
                                          <p:attrName>style.visibility</p:attrName>
                                        </p:attrNameLst>
                                      </p:cBhvr>
                                      <p:to>
                                        <p:strVal val="visible"/>
                                      </p:to>
                                    </p:set>
                                    <p:animEffect transition="in" filter="wipe(down)">
                                      <p:cBhvr>
                                        <p:cTn id="169" dur="580">
                                          <p:stCondLst>
                                            <p:cond delay="0"/>
                                          </p:stCondLst>
                                        </p:cTn>
                                        <p:tgtEl>
                                          <p:spTgt spid="4"/>
                                        </p:tgtEl>
                                      </p:cBhvr>
                                    </p:animEffect>
                                    <p:anim calcmode="lin" valueType="num">
                                      <p:cBhvr>
                                        <p:cTn id="1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5" dur="26">
                                          <p:stCondLst>
                                            <p:cond delay="650"/>
                                          </p:stCondLst>
                                        </p:cTn>
                                        <p:tgtEl>
                                          <p:spTgt spid="4"/>
                                        </p:tgtEl>
                                      </p:cBhvr>
                                      <p:to x="100000" y="60000"/>
                                    </p:animScale>
                                    <p:animScale>
                                      <p:cBhvr>
                                        <p:cTn id="176" dur="166" decel="50000">
                                          <p:stCondLst>
                                            <p:cond delay="676"/>
                                          </p:stCondLst>
                                        </p:cTn>
                                        <p:tgtEl>
                                          <p:spTgt spid="4"/>
                                        </p:tgtEl>
                                      </p:cBhvr>
                                      <p:to x="100000" y="100000"/>
                                    </p:animScale>
                                    <p:animScale>
                                      <p:cBhvr>
                                        <p:cTn id="177" dur="26">
                                          <p:stCondLst>
                                            <p:cond delay="1312"/>
                                          </p:stCondLst>
                                        </p:cTn>
                                        <p:tgtEl>
                                          <p:spTgt spid="4"/>
                                        </p:tgtEl>
                                      </p:cBhvr>
                                      <p:to x="100000" y="80000"/>
                                    </p:animScale>
                                    <p:animScale>
                                      <p:cBhvr>
                                        <p:cTn id="178" dur="166" decel="50000">
                                          <p:stCondLst>
                                            <p:cond delay="1338"/>
                                          </p:stCondLst>
                                        </p:cTn>
                                        <p:tgtEl>
                                          <p:spTgt spid="4"/>
                                        </p:tgtEl>
                                      </p:cBhvr>
                                      <p:to x="100000" y="100000"/>
                                    </p:animScale>
                                    <p:animScale>
                                      <p:cBhvr>
                                        <p:cTn id="179" dur="26">
                                          <p:stCondLst>
                                            <p:cond delay="1642"/>
                                          </p:stCondLst>
                                        </p:cTn>
                                        <p:tgtEl>
                                          <p:spTgt spid="4"/>
                                        </p:tgtEl>
                                      </p:cBhvr>
                                      <p:to x="100000" y="90000"/>
                                    </p:animScale>
                                    <p:animScale>
                                      <p:cBhvr>
                                        <p:cTn id="180" dur="166" decel="50000">
                                          <p:stCondLst>
                                            <p:cond delay="1668"/>
                                          </p:stCondLst>
                                        </p:cTn>
                                        <p:tgtEl>
                                          <p:spTgt spid="4"/>
                                        </p:tgtEl>
                                      </p:cBhvr>
                                      <p:to x="100000" y="100000"/>
                                    </p:animScale>
                                    <p:animScale>
                                      <p:cBhvr>
                                        <p:cTn id="181" dur="26">
                                          <p:stCondLst>
                                            <p:cond delay="1808"/>
                                          </p:stCondLst>
                                        </p:cTn>
                                        <p:tgtEl>
                                          <p:spTgt spid="4"/>
                                        </p:tgtEl>
                                      </p:cBhvr>
                                      <p:to x="100000" y="95000"/>
                                    </p:animScale>
                                    <p:animScale>
                                      <p:cBhvr>
                                        <p:cTn id="18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8" grpId="0"/>
      <p:bldP spid="29" grpId="0"/>
      <p:bldP spid="39" grpId="0" animBg="1"/>
      <p:bldP spid="40" grpId="0" animBg="1"/>
      <p:bldP spid="41" grpId="0" animBg="1"/>
      <p:bldP spid="42" grpId="0" animBg="1"/>
      <p:bldP spid="43" grpId="0" animBg="1"/>
      <p:bldP spid="44" grpId="0" animBg="1"/>
      <p:bldP spid="2" grpId="0" animBg="1"/>
      <p:bldP spid="46" grpId="0" animBg="1"/>
      <p:bldP spid="47"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o 6"/>
          <p:cNvSpPr/>
          <p:nvPr/>
        </p:nvSpPr>
        <p:spPr>
          <a:xfrm flipH="1">
            <a:off x="3027293" y="2427413"/>
            <a:ext cx="2157513" cy="4114022"/>
          </a:xfrm>
          <a:prstGeom prst="arc">
            <a:avLst>
              <a:gd name="adj1" fmla="val 16400732"/>
              <a:gd name="adj2" fmla="val 5530688"/>
            </a:avLst>
          </a:prstGeom>
          <a:ln w="76200">
            <a:solidFill>
              <a:srgbClr val="99663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o 7"/>
          <p:cNvSpPr/>
          <p:nvPr/>
        </p:nvSpPr>
        <p:spPr>
          <a:xfrm>
            <a:off x="4935320" y="2427414"/>
            <a:ext cx="2157513" cy="4114022"/>
          </a:xfrm>
          <a:prstGeom prst="arc">
            <a:avLst>
              <a:gd name="adj1" fmla="val 16400732"/>
              <a:gd name="adj2" fmla="val 5530688"/>
            </a:avLst>
          </a:prstGeom>
          <a:ln w="76200">
            <a:solidFill>
              <a:srgbClr val="99663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Immagine 8"/>
          <p:cNvPicPr>
            <a:picLocks noChangeAspect="1"/>
          </p:cNvPicPr>
          <p:nvPr/>
        </p:nvPicPr>
        <p:blipFill>
          <a:blip r:embed="rId2" cstate="print">
            <a:clrChange>
              <a:clrFrom>
                <a:srgbClr val="FFFFFF"/>
              </a:clrFrom>
              <a:clrTo>
                <a:srgbClr val="FFFFFF">
                  <a:alpha val="0"/>
                </a:srgbClr>
              </a:clrTo>
            </a:clrChange>
          </a:blip>
          <a:stretch>
            <a:fillRect/>
          </a:stretch>
        </p:blipFill>
        <p:spPr>
          <a:xfrm>
            <a:off x="3667142" y="5527608"/>
            <a:ext cx="2524125" cy="1428750"/>
          </a:xfrm>
          <a:prstGeom prst="rect">
            <a:avLst/>
          </a:prstGeom>
        </p:spPr>
      </p:pic>
      <p:grpSp>
        <p:nvGrpSpPr>
          <p:cNvPr id="2" name="Gruppo 9"/>
          <p:cNvGrpSpPr/>
          <p:nvPr/>
        </p:nvGrpSpPr>
        <p:grpSpPr>
          <a:xfrm>
            <a:off x="2065870" y="4284495"/>
            <a:ext cx="2233016" cy="2033986"/>
            <a:chOff x="2065870" y="4020335"/>
            <a:chExt cx="2233016" cy="2033986"/>
          </a:xfrm>
        </p:grpSpPr>
        <p:pic>
          <p:nvPicPr>
            <p:cNvPr id="11" name="Immagine 10"/>
            <p:cNvPicPr>
              <a:picLocks noChangeAspect="1"/>
            </p:cNvPicPr>
            <p:nvPr/>
          </p:nvPicPr>
          <p:blipFill rotWithShape="1">
            <a:blip r:embed="rId3" cstate="print"/>
            <a:srcRect l="20006" t="419" r="59528" b="49984"/>
            <a:stretch/>
          </p:blipFill>
          <p:spPr>
            <a:xfrm>
              <a:off x="3324158" y="4020335"/>
              <a:ext cx="974728" cy="1303867"/>
            </a:xfrm>
            <a:prstGeom prst="rect">
              <a:avLst/>
            </a:prstGeom>
          </p:spPr>
        </p:pic>
        <p:pic>
          <p:nvPicPr>
            <p:cNvPr id="12" name="Immagine 11"/>
            <p:cNvPicPr>
              <a:picLocks noChangeAspect="1"/>
            </p:cNvPicPr>
            <p:nvPr/>
          </p:nvPicPr>
          <p:blipFill>
            <a:blip r:embed="rId4" cstate="print">
              <a:clrChange>
                <a:clrFrom>
                  <a:srgbClr val="FFFFFF"/>
                </a:clrFrom>
                <a:clrTo>
                  <a:srgbClr val="FFFFFF">
                    <a:alpha val="0"/>
                  </a:srgbClr>
                </a:clrTo>
              </a:clrChange>
            </a:blip>
            <a:stretch>
              <a:fillRect/>
            </a:stretch>
          </p:blipFill>
          <p:spPr>
            <a:xfrm>
              <a:off x="2065870" y="4816369"/>
              <a:ext cx="1525990" cy="1237952"/>
            </a:xfrm>
            <a:prstGeom prst="rect">
              <a:avLst/>
            </a:prstGeom>
          </p:spPr>
        </p:pic>
      </p:grpSp>
      <p:grpSp>
        <p:nvGrpSpPr>
          <p:cNvPr id="3" name="Gruppo 12"/>
          <p:cNvGrpSpPr/>
          <p:nvPr/>
        </p:nvGrpSpPr>
        <p:grpSpPr>
          <a:xfrm>
            <a:off x="1702807" y="2981478"/>
            <a:ext cx="1841441" cy="1558130"/>
            <a:chOff x="1702807" y="2717318"/>
            <a:chExt cx="1841441" cy="1558130"/>
          </a:xfrm>
        </p:grpSpPr>
        <p:pic>
          <p:nvPicPr>
            <p:cNvPr id="14" name="Immagine 13"/>
            <p:cNvPicPr>
              <a:picLocks noChangeAspect="1"/>
            </p:cNvPicPr>
            <p:nvPr/>
          </p:nvPicPr>
          <p:blipFill rotWithShape="1">
            <a:blip r:embed="rId3" cstate="print">
              <a:clrChange>
                <a:clrFrom>
                  <a:srgbClr val="FFFFFF"/>
                </a:clrFrom>
                <a:clrTo>
                  <a:srgbClr val="FFFFFF">
                    <a:alpha val="0"/>
                  </a:srgbClr>
                </a:clrTo>
              </a:clrChange>
            </a:blip>
            <a:srcRect l="78765" t="50894"/>
            <a:stretch/>
          </p:blipFill>
          <p:spPr>
            <a:xfrm>
              <a:off x="2532938" y="2717318"/>
              <a:ext cx="1011310" cy="1290954"/>
            </a:xfrm>
            <a:prstGeom prst="rect">
              <a:avLst/>
            </a:prstGeom>
          </p:spPr>
        </p:pic>
        <p:pic>
          <p:nvPicPr>
            <p:cNvPr id="15" name="Immagine 14"/>
            <p:cNvPicPr>
              <a:picLocks noChangeAspect="1"/>
            </p:cNvPicPr>
            <p:nvPr/>
          </p:nvPicPr>
          <p:blipFill>
            <a:blip r:embed="rId5" cstate="print">
              <a:clrChange>
                <a:clrFrom>
                  <a:srgbClr val="FFFFFF"/>
                </a:clrFrom>
                <a:clrTo>
                  <a:srgbClr val="FFFFFF">
                    <a:alpha val="0"/>
                  </a:srgbClr>
                </a:clrTo>
              </a:clrChange>
            </a:blip>
            <a:stretch>
              <a:fillRect/>
            </a:stretch>
          </p:blipFill>
          <p:spPr>
            <a:xfrm flipH="1">
              <a:off x="1702807" y="3118953"/>
              <a:ext cx="1197876" cy="1156495"/>
            </a:xfrm>
            <a:prstGeom prst="rect">
              <a:avLst/>
            </a:prstGeom>
          </p:spPr>
        </p:pic>
      </p:grpSp>
      <p:grpSp>
        <p:nvGrpSpPr>
          <p:cNvPr id="5" name="Gruppo 15"/>
          <p:cNvGrpSpPr/>
          <p:nvPr/>
        </p:nvGrpSpPr>
        <p:grpSpPr>
          <a:xfrm>
            <a:off x="5672066" y="4272432"/>
            <a:ext cx="1304205" cy="1454392"/>
            <a:chOff x="5672066" y="4008272"/>
            <a:chExt cx="1304205" cy="1454392"/>
          </a:xfrm>
        </p:grpSpPr>
        <p:pic>
          <p:nvPicPr>
            <p:cNvPr id="17" name="Immagine 16"/>
            <p:cNvPicPr>
              <a:picLocks noChangeAspect="1"/>
            </p:cNvPicPr>
            <p:nvPr/>
          </p:nvPicPr>
          <p:blipFill rotWithShape="1">
            <a:blip r:embed="rId3" cstate="print"/>
            <a:srcRect l="59845" t="48414" r="19889" b="1666"/>
            <a:stretch/>
          </p:blipFill>
          <p:spPr>
            <a:xfrm>
              <a:off x="5672066" y="4008272"/>
              <a:ext cx="965200" cy="1312334"/>
            </a:xfrm>
            <a:prstGeom prst="rect">
              <a:avLst/>
            </a:prstGeom>
          </p:spPr>
        </p:pic>
        <p:pic>
          <p:nvPicPr>
            <p:cNvPr id="18" name="Immagine 17"/>
            <p:cNvPicPr>
              <a:picLocks noChangeAspect="1"/>
            </p:cNvPicPr>
            <p:nvPr/>
          </p:nvPicPr>
          <p:blipFill>
            <a:blip r:embed="rId6" cstate="print">
              <a:duotone>
                <a:prstClr val="black"/>
                <a:schemeClr val="accent3">
                  <a:tint val="45000"/>
                  <a:satMod val="400000"/>
                </a:schemeClr>
              </a:duotone>
              <a:extLst>
                <a:ext uri="{28A0092B-C50C-407E-A947-70E740481C1C}">
                  <a14:useLocalDpi xmlns="" xmlns:a14="http://schemas.microsoft.com/office/drawing/2010/main" val="0"/>
                </a:ext>
              </a:extLst>
            </a:blip>
            <a:stretch>
              <a:fillRect/>
            </a:stretch>
          </p:blipFill>
          <p:spPr>
            <a:xfrm>
              <a:off x="6315193" y="4801586"/>
              <a:ext cx="661078" cy="661078"/>
            </a:xfrm>
            <a:prstGeom prst="rect">
              <a:avLst/>
            </a:prstGeom>
          </p:spPr>
        </p:pic>
      </p:grpSp>
      <p:grpSp>
        <p:nvGrpSpPr>
          <p:cNvPr id="6" name="Gruppo 18"/>
          <p:cNvGrpSpPr/>
          <p:nvPr/>
        </p:nvGrpSpPr>
        <p:grpSpPr>
          <a:xfrm>
            <a:off x="5672066" y="1441852"/>
            <a:ext cx="1366729" cy="1323535"/>
            <a:chOff x="5672066" y="1177692"/>
            <a:chExt cx="1366729" cy="1323535"/>
          </a:xfrm>
        </p:grpSpPr>
        <p:pic>
          <p:nvPicPr>
            <p:cNvPr id="20" name="Immagine 19"/>
            <p:cNvPicPr>
              <a:picLocks noChangeAspect="1"/>
            </p:cNvPicPr>
            <p:nvPr/>
          </p:nvPicPr>
          <p:blipFill rotWithShape="1">
            <a:blip r:embed="rId3" cstate="print">
              <a:clrChange>
                <a:clrFrom>
                  <a:srgbClr val="FFFFFF"/>
                </a:clrFrom>
                <a:clrTo>
                  <a:srgbClr val="FFFFFF">
                    <a:alpha val="0"/>
                  </a:srgbClr>
                </a:clrTo>
              </a:clrChange>
            </a:blip>
            <a:srcRect l="39688" t="48809" r="39867" b="949"/>
            <a:stretch/>
          </p:blipFill>
          <p:spPr>
            <a:xfrm>
              <a:off x="5672066" y="1177692"/>
              <a:ext cx="973666" cy="1320801"/>
            </a:xfrm>
            <a:prstGeom prst="rect">
              <a:avLst/>
            </a:prstGeom>
          </p:spPr>
        </p:pic>
        <p:pic>
          <p:nvPicPr>
            <p:cNvPr id="21" name="Immagine 2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377717" y="1840149"/>
              <a:ext cx="661078" cy="661078"/>
            </a:xfrm>
            <a:prstGeom prst="rect">
              <a:avLst/>
            </a:prstGeom>
          </p:spPr>
        </p:pic>
      </p:grpSp>
      <p:grpSp>
        <p:nvGrpSpPr>
          <p:cNvPr id="10" name="Gruppo 21"/>
          <p:cNvGrpSpPr/>
          <p:nvPr/>
        </p:nvGrpSpPr>
        <p:grpSpPr>
          <a:xfrm>
            <a:off x="6548648" y="3022079"/>
            <a:ext cx="1287635" cy="1542891"/>
            <a:chOff x="6548648" y="2757919"/>
            <a:chExt cx="1287635" cy="1542891"/>
          </a:xfrm>
        </p:grpSpPr>
        <p:pic>
          <p:nvPicPr>
            <p:cNvPr id="23" name="Immagine 22"/>
            <p:cNvPicPr>
              <a:picLocks noChangeAspect="1"/>
            </p:cNvPicPr>
            <p:nvPr/>
          </p:nvPicPr>
          <p:blipFill rotWithShape="1">
            <a:blip r:embed="rId3" cstate="print">
              <a:clrChange>
                <a:clrFrom>
                  <a:srgbClr val="FFFFFF"/>
                </a:clrFrom>
                <a:clrTo>
                  <a:srgbClr val="FFFFFF">
                    <a:alpha val="0"/>
                  </a:srgbClr>
                </a:clrTo>
              </a:clrChange>
            </a:blip>
            <a:srcRect l="79045" t="-303" b="47807"/>
            <a:stretch/>
          </p:blipFill>
          <p:spPr>
            <a:xfrm>
              <a:off x="6548648" y="2757919"/>
              <a:ext cx="998006" cy="1380066"/>
            </a:xfrm>
            <a:prstGeom prst="rect">
              <a:avLst/>
            </a:prstGeom>
          </p:spPr>
        </p:pic>
        <p:pic>
          <p:nvPicPr>
            <p:cNvPr id="24" name="Immagine 2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191413" y="3655940"/>
              <a:ext cx="644870" cy="644870"/>
            </a:xfrm>
            <a:prstGeom prst="rect">
              <a:avLst/>
            </a:prstGeom>
          </p:spPr>
        </p:pic>
      </p:grpSp>
      <p:grpSp>
        <p:nvGrpSpPr>
          <p:cNvPr id="13" name="Gruppo 24"/>
          <p:cNvGrpSpPr/>
          <p:nvPr/>
        </p:nvGrpSpPr>
        <p:grpSpPr>
          <a:xfrm>
            <a:off x="2111906" y="1428951"/>
            <a:ext cx="2472410" cy="1331651"/>
            <a:chOff x="2111906" y="1164791"/>
            <a:chExt cx="2472410" cy="1331651"/>
          </a:xfrm>
        </p:grpSpPr>
        <p:pic>
          <p:nvPicPr>
            <p:cNvPr id="26" name="Immagine 25"/>
            <p:cNvPicPr>
              <a:picLocks noChangeAspect="1"/>
            </p:cNvPicPr>
            <p:nvPr/>
          </p:nvPicPr>
          <p:blipFill rotWithShape="1">
            <a:blip r:embed="rId3" cstate="print">
              <a:clrChange>
                <a:clrFrom>
                  <a:srgbClr val="FFFFFF"/>
                </a:clrFrom>
                <a:clrTo>
                  <a:srgbClr val="FFFFFF">
                    <a:alpha val="0"/>
                  </a:srgbClr>
                </a:clrTo>
              </a:clrChange>
            </a:blip>
            <a:srcRect r="78657" b="49346"/>
            <a:stretch/>
          </p:blipFill>
          <p:spPr>
            <a:xfrm>
              <a:off x="3567860" y="1164791"/>
              <a:ext cx="1016456" cy="1331651"/>
            </a:xfrm>
            <a:prstGeom prst="rect">
              <a:avLst/>
            </a:prstGeom>
          </p:spPr>
        </p:pic>
        <p:pic>
          <p:nvPicPr>
            <p:cNvPr id="27" name="Immagine 26"/>
            <p:cNvPicPr>
              <a:picLocks noChangeAspect="1"/>
            </p:cNvPicPr>
            <p:nvPr/>
          </p:nvPicPr>
          <p:blipFill>
            <a:blip r:embed="rId8" cstate="print">
              <a:clrChange>
                <a:clrFrom>
                  <a:srgbClr val="FFFFFF"/>
                </a:clrFrom>
                <a:clrTo>
                  <a:srgbClr val="FFFFFF">
                    <a:alpha val="0"/>
                  </a:srgbClr>
                </a:clrTo>
              </a:clrChange>
            </a:blip>
            <a:stretch>
              <a:fillRect/>
            </a:stretch>
          </p:blipFill>
          <p:spPr>
            <a:xfrm>
              <a:off x="2111906" y="1265888"/>
              <a:ext cx="1577553" cy="1187734"/>
            </a:xfrm>
            <a:prstGeom prst="rect">
              <a:avLst/>
            </a:prstGeom>
          </p:spPr>
        </p:pic>
      </p:grpSp>
      <p:sp>
        <p:nvSpPr>
          <p:cNvPr id="28" name="CasellaDiTesto 27"/>
          <p:cNvSpPr txBox="1"/>
          <p:nvPr/>
        </p:nvSpPr>
        <p:spPr>
          <a:xfrm rot="16200000">
            <a:off x="5401815" y="2694164"/>
            <a:ext cx="5354283" cy="1063315"/>
          </a:xfrm>
          <a:prstGeom prst="rect">
            <a:avLst/>
          </a:prstGeom>
          <a:noFill/>
        </p:spPr>
        <p:txBody>
          <a:bodyPr wrap="none" rtlCol="0">
            <a:prstTxWarp prst="textArchDown">
              <a:avLst>
                <a:gd name="adj" fmla="val 319546"/>
              </a:avLst>
            </a:prstTxWarp>
            <a:spAutoFit/>
          </a:bodyPr>
          <a:lstStyle/>
          <a:p>
            <a:r>
              <a:rPr lang="en-US" sz="4400" dirty="0">
                <a:solidFill>
                  <a:srgbClr val="E64823">
                    <a:lumMod val="75000"/>
                  </a:srgbClr>
                </a:solidFill>
              </a:rPr>
              <a:t>Data  Infrastructures</a:t>
            </a:r>
          </a:p>
        </p:txBody>
      </p:sp>
      <p:sp>
        <p:nvSpPr>
          <p:cNvPr id="29" name="CasellaDiTesto 28"/>
          <p:cNvSpPr txBox="1"/>
          <p:nvPr/>
        </p:nvSpPr>
        <p:spPr>
          <a:xfrm rot="16200000">
            <a:off x="-891264" y="2817059"/>
            <a:ext cx="4879993" cy="1063315"/>
          </a:xfrm>
          <a:prstGeom prst="rect">
            <a:avLst/>
          </a:prstGeom>
          <a:noFill/>
        </p:spPr>
        <p:txBody>
          <a:bodyPr wrap="none" rtlCol="0">
            <a:prstTxWarp prst="textArchUp">
              <a:avLst/>
            </a:prstTxWarp>
            <a:spAutoFit/>
          </a:bodyPr>
          <a:lstStyle/>
          <a:p>
            <a:pPr algn="ctr"/>
            <a:r>
              <a:rPr lang="en-US" sz="4400" dirty="0">
                <a:solidFill>
                  <a:srgbClr val="0070C0"/>
                </a:solidFill>
              </a:rPr>
              <a:t>Data  Applications</a:t>
            </a:r>
          </a:p>
        </p:txBody>
      </p:sp>
      <p:cxnSp>
        <p:nvCxnSpPr>
          <p:cNvPr id="30" name="Connettore 1 29"/>
          <p:cNvCxnSpPr>
            <a:stCxn id="57" idx="6"/>
            <a:endCxn id="52" idx="1"/>
          </p:cNvCxnSpPr>
          <p:nvPr/>
        </p:nvCxnSpPr>
        <p:spPr>
          <a:xfrm>
            <a:off x="4243638" y="2777211"/>
            <a:ext cx="2179991" cy="842237"/>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ttore 1 30"/>
          <p:cNvCxnSpPr>
            <a:stCxn id="55" idx="6"/>
            <a:endCxn id="52" idx="2"/>
          </p:cNvCxnSpPr>
          <p:nvPr/>
        </p:nvCxnSpPr>
        <p:spPr>
          <a:xfrm>
            <a:off x="3734657" y="3619125"/>
            <a:ext cx="2656984" cy="78400"/>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ttore 1 31"/>
          <p:cNvCxnSpPr>
            <a:stCxn id="56" idx="7"/>
            <a:endCxn id="54" idx="3"/>
          </p:cNvCxnSpPr>
          <p:nvPr/>
        </p:nvCxnSpPr>
        <p:spPr>
          <a:xfrm flipV="1">
            <a:off x="4412695" y="2861369"/>
            <a:ext cx="1655945" cy="1951225"/>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ttore 1 32"/>
          <p:cNvCxnSpPr>
            <a:stCxn id="55" idx="5"/>
            <a:endCxn id="53" idx="2"/>
          </p:cNvCxnSpPr>
          <p:nvPr/>
        </p:nvCxnSpPr>
        <p:spPr>
          <a:xfrm>
            <a:off x="3702669" y="3697202"/>
            <a:ext cx="1856853" cy="1209757"/>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nettore 1 33"/>
          <p:cNvCxnSpPr>
            <a:stCxn id="57" idx="5"/>
            <a:endCxn id="53" idx="1"/>
          </p:cNvCxnSpPr>
          <p:nvPr/>
        </p:nvCxnSpPr>
        <p:spPr>
          <a:xfrm>
            <a:off x="4211650" y="2855288"/>
            <a:ext cx="1379860" cy="1973594"/>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nettore 1 34"/>
          <p:cNvCxnSpPr>
            <a:stCxn id="57" idx="6"/>
            <a:endCxn id="54" idx="2"/>
          </p:cNvCxnSpPr>
          <p:nvPr/>
        </p:nvCxnSpPr>
        <p:spPr>
          <a:xfrm>
            <a:off x="4243638" y="2777211"/>
            <a:ext cx="1793014" cy="6081"/>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ttore 1 35"/>
          <p:cNvCxnSpPr>
            <a:endCxn id="53" idx="2"/>
          </p:cNvCxnSpPr>
          <p:nvPr/>
        </p:nvCxnSpPr>
        <p:spPr>
          <a:xfrm flipV="1">
            <a:off x="4444683" y="4906959"/>
            <a:ext cx="1114839" cy="17010"/>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ttore 1 36"/>
          <p:cNvCxnSpPr>
            <a:stCxn id="56" idx="6"/>
            <a:endCxn id="52" idx="3"/>
          </p:cNvCxnSpPr>
          <p:nvPr/>
        </p:nvCxnSpPr>
        <p:spPr>
          <a:xfrm flipV="1">
            <a:off x="4444683" y="3775602"/>
            <a:ext cx="1978946" cy="1115069"/>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ttore 1 37"/>
          <p:cNvCxnSpPr>
            <a:stCxn id="55" idx="7"/>
            <a:endCxn id="54" idx="2"/>
          </p:cNvCxnSpPr>
          <p:nvPr/>
        </p:nvCxnSpPr>
        <p:spPr>
          <a:xfrm flipV="1">
            <a:off x="3702669" y="2783292"/>
            <a:ext cx="2333983" cy="757756"/>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3528498" y="3815314"/>
            <a:ext cx="770388" cy="0"/>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5786287" y="3815314"/>
            <a:ext cx="762361" cy="0"/>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3997993" y="2794472"/>
            <a:ext cx="506115" cy="483820"/>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flipH="1">
            <a:off x="4193004" y="4242535"/>
            <a:ext cx="397476" cy="367052"/>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flipH="1">
            <a:off x="5456124" y="2791965"/>
            <a:ext cx="452290" cy="486327"/>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5456124" y="4274202"/>
            <a:ext cx="377455" cy="334648"/>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5605453" y="3489189"/>
            <a:ext cx="1067600" cy="338554"/>
          </a:xfrm>
          <a:prstGeom prst="rect">
            <a:avLst/>
          </a:prstGeom>
          <a:noFill/>
        </p:spPr>
        <p:txBody>
          <a:bodyPr wrap="none" rtlCol="0">
            <a:spAutoFit/>
          </a:bodyPr>
          <a:lstStyle/>
          <a:p>
            <a:r>
              <a:rPr lang="en-US" sz="1600" b="1" dirty="0">
                <a:ln w="9525">
                  <a:solidFill>
                    <a:prstClr val="white"/>
                  </a:solidFill>
                  <a:prstDash val="solid"/>
                </a:ln>
                <a:solidFill>
                  <a:srgbClr val="FF0000"/>
                </a:solidFill>
              </a:rPr>
              <a:t>Mediation</a:t>
            </a:r>
          </a:p>
        </p:txBody>
      </p:sp>
      <p:sp>
        <p:nvSpPr>
          <p:cNvPr id="46" name="CasellaDiTesto 45"/>
          <p:cNvSpPr txBox="1"/>
          <p:nvPr/>
        </p:nvSpPr>
        <p:spPr>
          <a:xfrm rot="18814794">
            <a:off x="5071653" y="2707584"/>
            <a:ext cx="1067600" cy="338554"/>
          </a:xfrm>
          <a:prstGeom prst="rect">
            <a:avLst/>
          </a:prstGeom>
          <a:noFill/>
        </p:spPr>
        <p:txBody>
          <a:bodyPr wrap="none" rtlCol="0">
            <a:spAutoFit/>
          </a:bodyPr>
          <a:lstStyle/>
          <a:p>
            <a:r>
              <a:rPr lang="en-US" sz="1600" b="1" dirty="0">
                <a:ln w="9525">
                  <a:solidFill>
                    <a:prstClr val="white"/>
                  </a:solidFill>
                  <a:prstDash val="solid"/>
                </a:ln>
                <a:solidFill>
                  <a:srgbClr val="FF0000"/>
                </a:solidFill>
              </a:rPr>
              <a:t>Mediation</a:t>
            </a:r>
          </a:p>
        </p:txBody>
      </p:sp>
      <p:sp>
        <p:nvSpPr>
          <p:cNvPr id="47" name="CasellaDiTesto 46"/>
          <p:cNvSpPr txBox="1"/>
          <p:nvPr/>
        </p:nvSpPr>
        <p:spPr>
          <a:xfrm rot="2541384">
            <a:off x="5144070" y="4500856"/>
            <a:ext cx="1067600" cy="338554"/>
          </a:xfrm>
          <a:prstGeom prst="rect">
            <a:avLst/>
          </a:prstGeom>
          <a:noFill/>
        </p:spPr>
        <p:txBody>
          <a:bodyPr wrap="none" rtlCol="0">
            <a:spAutoFit/>
          </a:bodyPr>
          <a:lstStyle/>
          <a:p>
            <a:r>
              <a:rPr lang="en-US" sz="1600" b="1" dirty="0">
                <a:ln w="9525">
                  <a:solidFill>
                    <a:prstClr val="white"/>
                  </a:solidFill>
                  <a:prstDash val="solid"/>
                </a:ln>
                <a:solidFill>
                  <a:srgbClr val="FF0000"/>
                </a:solidFill>
              </a:rPr>
              <a:t>Mediation</a:t>
            </a:r>
          </a:p>
        </p:txBody>
      </p:sp>
      <p:sp>
        <p:nvSpPr>
          <p:cNvPr id="48" name="CasellaDiTesto 47"/>
          <p:cNvSpPr txBox="1"/>
          <p:nvPr/>
        </p:nvSpPr>
        <p:spPr>
          <a:xfrm rot="18814794">
            <a:off x="3867594" y="4482202"/>
            <a:ext cx="1067600" cy="338554"/>
          </a:xfrm>
          <a:prstGeom prst="rect">
            <a:avLst/>
          </a:prstGeom>
          <a:noFill/>
        </p:spPr>
        <p:txBody>
          <a:bodyPr wrap="none" rtlCol="0">
            <a:spAutoFit/>
          </a:bodyPr>
          <a:lstStyle/>
          <a:p>
            <a:r>
              <a:rPr lang="en-US" sz="1600" b="1" dirty="0">
                <a:ln w="9525">
                  <a:solidFill>
                    <a:prstClr val="white"/>
                  </a:solidFill>
                  <a:prstDash val="solid"/>
                </a:ln>
                <a:solidFill>
                  <a:srgbClr val="E64823"/>
                </a:solidFill>
                <a:effectLst>
                  <a:outerShdw blurRad="12700" dist="38100" dir="2700000" algn="tl" rotWithShape="0">
                    <a:srgbClr val="E64823">
                      <a:lumMod val="60000"/>
                      <a:lumOff val="40000"/>
                    </a:srgbClr>
                  </a:outerShdw>
                </a:effectLst>
              </a:rPr>
              <a:t>Mediation</a:t>
            </a:r>
          </a:p>
        </p:txBody>
      </p:sp>
      <p:sp>
        <p:nvSpPr>
          <p:cNvPr id="49" name="CasellaDiTesto 48"/>
          <p:cNvSpPr txBox="1"/>
          <p:nvPr/>
        </p:nvSpPr>
        <p:spPr>
          <a:xfrm>
            <a:off x="3311506" y="3467895"/>
            <a:ext cx="1067600" cy="338554"/>
          </a:xfrm>
          <a:prstGeom prst="rect">
            <a:avLst/>
          </a:prstGeom>
          <a:noFill/>
        </p:spPr>
        <p:txBody>
          <a:bodyPr wrap="none" rtlCol="0">
            <a:spAutoFit/>
          </a:bodyPr>
          <a:lstStyle/>
          <a:p>
            <a:r>
              <a:rPr lang="en-US" sz="1600" b="1" dirty="0">
                <a:ln w="9525">
                  <a:solidFill>
                    <a:prstClr val="white"/>
                  </a:solidFill>
                  <a:prstDash val="solid"/>
                </a:ln>
                <a:solidFill>
                  <a:srgbClr val="E64823"/>
                </a:solidFill>
                <a:effectLst>
                  <a:outerShdw blurRad="12700" dist="38100" dir="2700000" algn="tl" rotWithShape="0">
                    <a:srgbClr val="E64823">
                      <a:lumMod val="60000"/>
                      <a:lumOff val="40000"/>
                    </a:srgbClr>
                  </a:outerShdw>
                </a:effectLst>
              </a:rPr>
              <a:t>Mediation</a:t>
            </a:r>
          </a:p>
        </p:txBody>
      </p:sp>
      <p:pic>
        <p:nvPicPr>
          <p:cNvPr id="50" name="Immagine 49"/>
          <p:cNvPicPr>
            <a:picLocks noChangeAspect="1"/>
          </p:cNvPicPr>
          <p:nvPr/>
        </p:nvPicPr>
        <p:blipFill>
          <a:blip r:embed="rId9" cstate="print">
            <a:clrChange>
              <a:clrFrom>
                <a:srgbClr val="FDFDFD"/>
              </a:clrFrom>
              <a:clrTo>
                <a:srgbClr val="FDFDFD">
                  <a:alpha val="0"/>
                </a:srgbClr>
              </a:clrTo>
            </a:clrChange>
            <a:extLst>
              <a:ext uri="{28A0092B-C50C-407E-A947-70E740481C1C}">
                <a14:useLocalDpi xmlns="" xmlns:a14="http://schemas.microsoft.com/office/drawing/2010/main" val="0"/>
              </a:ext>
            </a:extLst>
          </a:blip>
          <a:stretch>
            <a:fillRect/>
          </a:stretch>
        </p:blipFill>
        <p:spPr>
          <a:xfrm>
            <a:off x="4289994" y="3114923"/>
            <a:ext cx="1426859" cy="1383052"/>
          </a:xfrm>
          <a:prstGeom prst="rect">
            <a:avLst/>
          </a:prstGeom>
        </p:spPr>
      </p:pic>
      <p:sp>
        <p:nvSpPr>
          <p:cNvPr id="51" name="CasellaDiTesto 50"/>
          <p:cNvSpPr txBox="1"/>
          <p:nvPr/>
        </p:nvSpPr>
        <p:spPr>
          <a:xfrm rot="2612663">
            <a:off x="3842909" y="2715354"/>
            <a:ext cx="1067600" cy="338554"/>
          </a:xfrm>
          <a:prstGeom prst="rect">
            <a:avLst/>
          </a:prstGeom>
          <a:noFill/>
        </p:spPr>
        <p:txBody>
          <a:bodyPr wrap="none" rtlCol="0">
            <a:spAutoFit/>
          </a:bodyPr>
          <a:lstStyle/>
          <a:p>
            <a:r>
              <a:rPr lang="en-US" sz="1600" b="1" dirty="0">
                <a:ln w="9525">
                  <a:solidFill>
                    <a:prstClr val="white"/>
                  </a:solidFill>
                  <a:prstDash val="solid"/>
                </a:ln>
                <a:solidFill>
                  <a:srgbClr val="E64823"/>
                </a:solidFill>
                <a:effectLst>
                  <a:outerShdw blurRad="12700" dist="38100" dir="2700000" algn="tl" rotWithShape="0">
                    <a:srgbClr val="E64823">
                      <a:lumMod val="60000"/>
                      <a:lumOff val="40000"/>
                    </a:srgbClr>
                  </a:outerShdw>
                </a:effectLst>
              </a:rPr>
              <a:t>Mediation</a:t>
            </a:r>
          </a:p>
        </p:txBody>
      </p:sp>
      <p:sp>
        <p:nvSpPr>
          <p:cNvPr id="52" name="Ovale 51"/>
          <p:cNvSpPr/>
          <p:nvPr/>
        </p:nvSpPr>
        <p:spPr>
          <a:xfrm>
            <a:off x="6391641" y="3587108"/>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e 52"/>
          <p:cNvSpPr/>
          <p:nvPr/>
        </p:nvSpPr>
        <p:spPr>
          <a:xfrm>
            <a:off x="5559522" y="4796542"/>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e 53"/>
          <p:cNvSpPr/>
          <p:nvPr/>
        </p:nvSpPr>
        <p:spPr>
          <a:xfrm>
            <a:off x="6036652" y="2672875"/>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e 54"/>
          <p:cNvSpPr/>
          <p:nvPr/>
        </p:nvSpPr>
        <p:spPr>
          <a:xfrm>
            <a:off x="3516231" y="3508708"/>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e 55"/>
          <p:cNvSpPr/>
          <p:nvPr/>
        </p:nvSpPr>
        <p:spPr>
          <a:xfrm>
            <a:off x="4226257" y="4780254"/>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e 56"/>
          <p:cNvSpPr/>
          <p:nvPr/>
        </p:nvSpPr>
        <p:spPr>
          <a:xfrm>
            <a:off x="4025212" y="2666794"/>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 name="Immagine 60"/>
          <p:cNvPicPr>
            <a:picLocks noChangeAspect="1"/>
          </p:cNvPicPr>
          <p:nvPr/>
        </p:nvPicPr>
        <p:blipFill>
          <a:blip r:embed="rId10" cstate="print"/>
          <a:stretch>
            <a:fillRect/>
          </a:stretch>
        </p:blipFill>
        <p:spPr>
          <a:xfrm>
            <a:off x="1176949" y="1188054"/>
            <a:ext cx="7067298" cy="4967301"/>
          </a:xfrm>
          <a:prstGeom prst="rect">
            <a:avLst/>
          </a:prstGeom>
          <a:effectLst>
            <a:softEdge rad="127000"/>
          </a:effectLst>
        </p:spPr>
      </p:pic>
      <p:sp>
        <p:nvSpPr>
          <p:cNvPr id="59" name="CasellaDiTesto 58"/>
          <p:cNvSpPr txBox="1"/>
          <p:nvPr/>
        </p:nvSpPr>
        <p:spPr>
          <a:xfrm>
            <a:off x="1670591" y="2642028"/>
            <a:ext cx="553998" cy="2371148"/>
          </a:xfrm>
          <a:prstGeom prst="rect">
            <a:avLst/>
          </a:prstGeom>
          <a:solidFill>
            <a:schemeClr val="accent3">
              <a:lumMod val="60000"/>
              <a:lumOff val="40000"/>
            </a:schemeClr>
          </a:solidFill>
          <a:effectLst>
            <a:softEdge rad="127000"/>
          </a:effectLst>
        </p:spPr>
        <p:txBody>
          <a:bodyPr vert="vert270" wrap="square" rtlCol="0">
            <a:spAutoFit/>
          </a:bodyPr>
          <a:lstStyle/>
          <a:p>
            <a:pPr algn="ctr"/>
            <a:r>
              <a:rPr lang="en-US" sz="2400" dirty="0" smtClean="0">
                <a:solidFill>
                  <a:schemeClr val="bg1">
                    <a:lumMod val="50000"/>
                    <a:lumOff val="50000"/>
                  </a:schemeClr>
                </a:solidFill>
              </a:rPr>
              <a:t>Service Users</a:t>
            </a:r>
            <a:endParaRPr lang="en-US" sz="2400" dirty="0">
              <a:solidFill>
                <a:schemeClr val="bg1">
                  <a:lumMod val="50000"/>
                  <a:lumOff val="50000"/>
                </a:schemeClr>
              </a:solidFill>
            </a:endParaRPr>
          </a:p>
        </p:txBody>
      </p:sp>
      <p:sp>
        <p:nvSpPr>
          <p:cNvPr id="60" name="CasellaDiTesto 59"/>
          <p:cNvSpPr txBox="1"/>
          <p:nvPr/>
        </p:nvSpPr>
        <p:spPr>
          <a:xfrm>
            <a:off x="7167990" y="2180302"/>
            <a:ext cx="553998" cy="2832874"/>
          </a:xfrm>
          <a:prstGeom prst="rect">
            <a:avLst/>
          </a:prstGeom>
          <a:solidFill>
            <a:schemeClr val="accent3">
              <a:lumMod val="60000"/>
              <a:lumOff val="40000"/>
            </a:schemeClr>
          </a:solidFill>
          <a:effectLst>
            <a:softEdge rad="127000"/>
          </a:effectLst>
        </p:spPr>
        <p:txBody>
          <a:bodyPr vert="vert270" wrap="square" rtlCol="0">
            <a:spAutoFit/>
          </a:bodyPr>
          <a:lstStyle>
            <a:defPPr>
              <a:defRPr lang="en-US"/>
            </a:defPPr>
            <a:lvl1pPr>
              <a:defRPr sz="2400">
                <a:solidFill>
                  <a:srgbClr val="002060"/>
                </a:solidFill>
              </a:defRPr>
            </a:lvl1pPr>
          </a:lstStyle>
          <a:p>
            <a:pPr algn="ctr"/>
            <a:r>
              <a:rPr lang="en-US" dirty="0">
                <a:solidFill>
                  <a:schemeClr val="bg1">
                    <a:lumMod val="50000"/>
                    <a:lumOff val="50000"/>
                  </a:schemeClr>
                </a:solidFill>
              </a:rPr>
              <a:t>Service Providers</a:t>
            </a:r>
          </a:p>
        </p:txBody>
      </p:sp>
      <p:grpSp>
        <p:nvGrpSpPr>
          <p:cNvPr id="16" name="Gruppo 2"/>
          <p:cNvGrpSpPr/>
          <p:nvPr/>
        </p:nvGrpSpPr>
        <p:grpSpPr>
          <a:xfrm>
            <a:off x="580482" y="3594921"/>
            <a:ext cx="6244374" cy="3067319"/>
            <a:chOff x="1222987" y="3749765"/>
            <a:chExt cx="6244374" cy="3067319"/>
          </a:xfrm>
        </p:grpSpPr>
        <p:grpSp>
          <p:nvGrpSpPr>
            <p:cNvPr id="19" name="Gruppo 61"/>
            <p:cNvGrpSpPr/>
            <p:nvPr/>
          </p:nvGrpSpPr>
          <p:grpSpPr>
            <a:xfrm>
              <a:off x="1222987" y="3749765"/>
              <a:ext cx="6244374" cy="3067319"/>
              <a:chOff x="1302280" y="2896460"/>
              <a:chExt cx="5790553" cy="2570313"/>
            </a:xfrm>
          </p:grpSpPr>
          <p:sp>
            <p:nvSpPr>
              <p:cNvPr id="63" name="Onda 1 62"/>
              <p:cNvSpPr/>
              <p:nvPr/>
            </p:nvSpPr>
            <p:spPr>
              <a:xfrm>
                <a:off x="1302280" y="2896460"/>
                <a:ext cx="5790553" cy="2570313"/>
              </a:xfrm>
              <a:prstGeom prst="wave">
                <a:avLst>
                  <a:gd name="adj1" fmla="val 11709"/>
                  <a:gd name="adj2" fmla="val 0"/>
                </a:avLst>
              </a:prstGeom>
            </p:spPr>
            <p:style>
              <a:lnRef idx="3">
                <a:schemeClr val="lt1"/>
              </a:lnRef>
              <a:fillRef idx="1">
                <a:schemeClr val="accent6"/>
              </a:fillRef>
              <a:effectRef idx="1">
                <a:schemeClr val="accent6"/>
              </a:effectRef>
              <a:fontRef idx="minor">
                <a:schemeClr val="lt1"/>
              </a:fontRef>
            </p:style>
            <p:txBody>
              <a:bodyPr rtlCol="0" anchor="ctr">
                <a:prstTxWarp prst="textWave1">
                  <a:avLst/>
                </a:prstTxWarp>
              </a:bodyPr>
              <a:lstStyle/>
              <a:p>
                <a:pPr algn="ctr"/>
                <a:r>
                  <a:rPr lang="en-US" dirty="0" smtClean="0"/>
                  <a:t>   </a:t>
                </a:r>
                <a:endParaRPr lang="en-US" dirty="0"/>
              </a:p>
            </p:txBody>
          </p:sp>
          <p:sp>
            <p:nvSpPr>
              <p:cNvPr id="64" name="Rettangolo 63"/>
              <p:cNvSpPr/>
              <p:nvPr/>
            </p:nvSpPr>
            <p:spPr>
              <a:xfrm>
                <a:off x="1573303" y="3453192"/>
                <a:ext cx="5305907" cy="1437479"/>
              </a:xfrm>
              <a:prstGeom prst="rect">
                <a:avLst/>
              </a:prstGeom>
            </p:spPr>
            <p:txBody>
              <a:bodyPr>
                <a:prstTxWarp prst="textWave1">
                  <a:avLst>
                    <a:gd name="adj1" fmla="val 12500"/>
                    <a:gd name="adj2" fmla="val -201"/>
                  </a:avLst>
                </a:prstTxWarp>
                <a:spAutoFit/>
              </a:bodyPr>
              <a:lstStyle/>
              <a:p>
                <a:pPr algn="ctr"/>
                <a:r>
                  <a:rPr lang="en-US" sz="2000" b="1" dirty="0" smtClean="0"/>
                  <a:t>Collaborative-Acknowledged </a:t>
                </a:r>
                <a:br>
                  <a:rPr lang="en-US" sz="2000" b="1" dirty="0" smtClean="0"/>
                </a:br>
                <a:r>
                  <a:rPr lang="en-US" sz="2000" b="1" dirty="0" smtClean="0"/>
                  <a:t>Management approach </a:t>
                </a:r>
                <a:endParaRPr lang="en-US" sz="2000" b="1" dirty="0"/>
              </a:p>
            </p:txBody>
          </p:sp>
        </p:grpSp>
        <p:sp>
          <p:nvSpPr>
            <p:cNvPr id="58" name="CasellaDiTesto 57"/>
            <p:cNvSpPr txBox="1"/>
            <p:nvPr/>
          </p:nvSpPr>
          <p:spPr>
            <a:xfrm rot="21086907">
              <a:off x="5615007" y="6331624"/>
              <a:ext cx="1760888" cy="381867"/>
            </a:xfrm>
            <a:prstGeom prst="rect">
              <a:avLst/>
            </a:prstGeom>
            <a:noFill/>
          </p:spPr>
          <p:txBody>
            <a:bodyPr wrap="none" rtlCol="0">
              <a:prstTxWarp prst="textTriangleInverted">
                <a:avLst/>
              </a:prstTxWarp>
              <a:spAutoFit/>
            </a:bodyPr>
            <a:lstStyle/>
            <a:p>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[Governance]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pic>
        <p:nvPicPr>
          <p:cNvPr id="4" name="Immagine 3"/>
          <p:cNvPicPr>
            <a:picLocks noChangeAspect="1"/>
          </p:cNvPicPr>
          <p:nvPr/>
        </p:nvPicPr>
        <p:blipFill>
          <a:blip r:embed="rId11" cstate="print"/>
          <a:stretch>
            <a:fillRect/>
          </a:stretch>
        </p:blipFill>
        <p:spPr>
          <a:xfrm>
            <a:off x="3886279" y="3547129"/>
            <a:ext cx="4851610" cy="1801717"/>
          </a:xfrm>
          <a:prstGeom prst="rect">
            <a:avLst/>
          </a:prstGeom>
        </p:spPr>
      </p:pic>
      <p:sp>
        <p:nvSpPr>
          <p:cNvPr id="65" name="Titolo 5"/>
          <p:cNvSpPr txBox="1">
            <a:spLocks/>
          </p:cNvSpPr>
          <p:nvPr/>
        </p:nvSpPr>
        <p:spPr>
          <a:xfrm>
            <a:off x="579438" y="119063"/>
            <a:ext cx="8564562" cy="973137"/>
          </a:xfrm>
          <a:prstGeom prst="rect">
            <a:avLst/>
          </a:prstGeom>
        </p:spPr>
        <p:txBody>
          <a:bodyPr vert="horz" lIns="0" tIns="0" rIns="0" bIns="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00B0F0"/>
                </a:solidFill>
                <a:effectLst/>
                <a:uLnTx/>
                <a:uFillTx/>
                <a:latin typeface="+mj-lt"/>
                <a:ea typeface="+mj-ea"/>
                <a:cs typeface="Avenir LT Std 55 Roman" pitchFamily="34" charset="0"/>
              </a:rPr>
              <a:t>Broker Approach</a:t>
            </a:r>
            <a:endParaRPr kumimoji="0" lang="en-US" sz="4400" b="1" i="0" u="none" strike="noStrike" kern="1200" cap="none" spc="0" normalizeH="0" baseline="0" noProof="0" dirty="0">
              <a:ln>
                <a:noFill/>
              </a:ln>
              <a:solidFill>
                <a:srgbClr val="00B0F0"/>
              </a:solidFill>
              <a:effectLst/>
              <a:uLnTx/>
              <a:uFillTx/>
              <a:latin typeface="+mj-lt"/>
              <a:ea typeface="+mj-ea"/>
              <a:cs typeface="Avenir LT Std 55 Roman" pitchFamily="34" charset="0"/>
            </a:endParaRPr>
          </a:p>
        </p:txBody>
      </p:sp>
    </p:spTree>
    <p:extLst>
      <p:ext uri="{BB962C8B-B14F-4D97-AF65-F5344CB8AC3E}">
        <p14:creationId xmlns="" xmlns:p14="http://schemas.microsoft.com/office/powerpoint/2010/main" val="2426918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42" presetClass="exit" presetSubtype="0" fill="hold" grpId="0" nodeType="withEffect">
                                  <p:stCondLst>
                                    <p:cond delay="0"/>
                                  </p:stCondLst>
                                  <p:childTnLst>
                                    <p:animEffect transition="out" filter="fade">
                                      <p:cBhvr>
                                        <p:cTn id="46" dur="1000"/>
                                        <p:tgtEl>
                                          <p:spTgt spid="8"/>
                                        </p:tgtEl>
                                      </p:cBhvr>
                                    </p:animEffect>
                                    <p:anim calcmode="lin" valueType="num">
                                      <p:cBhvr>
                                        <p:cTn id="47" dur="1000"/>
                                        <p:tgtEl>
                                          <p:spTgt spid="8"/>
                                        </p:tgtEl>
                                        <p:attrNameLst>
                                          <p:attrName>ppt_x</p:attrName>
                                        </p:attrNameLst>
                                      </p:cBhvr>
                                      <p:tavLst>
                                        <p:tav tm="0">
                                          <p:val>
                                            <p:strVal val="ppt_x"/>
                                          </p:val>
                                        </p:tav>
                                        <p:tav tm="100000">
                                          <p:val>
                                            <p:strVal val="ppt_x"/>
                                          </p:val>
                                        </p:tav>
                                      </p:tavLst>
                                    </p:anim>
                                    <p:anim calcmode="lin" valueType="num">
                                      <p:cBhvr>
                                        <p:cTn id="48" dur="1000"/>
                                        <p:tgtEl>
                                          <p:spTgt spid="8"/>
                                        </p:tgtEl>
                                        <p:attrNameLst>
                                          <p:attrName>ppt_y</p:attrName>
                                        </p:attrNameLst>
                                      </p:cBhvr>
                                      <p:tavLst>
                                        <p:tav tm="0">
                                          <p:val>
                                            <p:strVal val="ppt_y"/>
                                          </p:val>
                                        </p:tav>
                                        <p:tav tm="100000">
                                          <p:val>
                                            <p:strVal val="ppt_y+.1"/>
                                          </p:val>
                                        </p:tav>
                                      </p:tavLst>
                                    </p:anim>
                                    <p:set>
                                      <p:cBhvr>
                                        <p:cTn id="49" dur="1" fill="hold">
                                          <p:stCondLst>
                                            <p:cond delay="999"/>
                                          </p:stCondLst>
                                        </p:cTn>
                                        <p:tgtEl>
                                          <p:spTgt spid="8"/>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childTnLst>
                          </p:cTn>
                        </p:par>
                        <p:par>
                          <p:cTn id="55" fill="hold">
                            <p:stCondLst>
                              <p:cond delay="1000"/>
                            </p:stCondLst>
                            <p:childTnLst>
                              <p:par>
                                <p:cTn id="56" presetID="18" presetClass="entr" presetSubtype="3"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strips(upRight)">
                                      <p:cBhvr>
                                        <p:cTn id="58" dur="500"/>
                                        <p:tgtEl>
                                          <p:spTgt spid="43"/>
                                        </p:tgtEl>
                                      </p:cBhvr>
                                    </p:animEffect>
                                  </p:childTnLst>
                                </p:cTn>
                              </p:par>
                              <p:par>
                                <p:cTn id="59" presetID="18" presetClass="entr" presetSubtype="3"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strips(upRight)">
                                      <p:cBhvr>
                                        <p:cTn id="61" dur="500"/>
                                        <p:tgtEl>
                                          <p:spTgt spid="40"/>
                                        </p:tgtEl>
                                      </p:cBhvr>
                                    </p:animEffect>
                                  </p:childTnLst>
                                </p:cTn>
                              </p:par>
                              <p:par>
                                <p:cTn id="62" presetID="18" presetClass="entr" presetSubtype="6"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strips(downRight)">
                                      <p:cBhvr>
                                        <p:cTn id="64" dur="500"/>
                                        <p:tgtEl>
                                          <p:spTgt spid="44"/>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par>
                          <p:cTn id="75" fill="hold">
                            <p:stCondLst>
                              <p:cond delay="2000"/>
                            </p:stCondLst>
                            <p:childTnLst>
                              <p:par>
                                <p:cTn id="76" presetID="18" presetClass="entr" presetSubtype="9" fill="hold"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strips(upLeft)">
                                      <p:cBhvr>
                                        <p:cTn id="78" dur="500"/>
                                        <p:tgtEl>
                                          <p:spTgt spid="41"/>
                                        </p:tgtEl>
                                      </p:cBhvr>
                                    </p:animEffect>
                                  </p:childTnLst>
                                </p:cTn>
                              </p:par>
                              <p:par>
                                <p:cTn id="79" presetID="18" presetClass="entr" presetSubtype="12" fill="hold"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strips(downLeft)">
                                      <p:cBhvr>
                                        <p:cTn id="81" dur="500"/>
                                        <p:tgtEl>
                                          <p:spTgt spid="39"/>
                                        </p:tgtEl>
                                      </p:cBhvr>
                                    </p:animEffect>
                                  </p:childTnLst>
                                </p:cTn>
                              </p:par>
                              <p:par>
                                <p:cTn id="82" presetID="18" presetClass="entr" presetSubtype="12"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strips(downLeft)">
                                      <p:cBhvr>
                                        <p:cTn id="84" dur="500"/>
                                        <p:tgtEl>
                                          <p:spTgt spid="42"/>
                                        </p:tgtEl>
                                      </p:cBhvr>
                                    </p:animEffect>
                                  </p:childTnLst>
                                </p:cTn>
                              </p:par>
                            </p:childTnLst>
                          </p:cTn>
                        </p:par>
                        <p:par>
                          <p:cTn id="85" fill="hold">
                            <p:stCondLst>
                              <p:cond delay="2500"/>
                            </p:stCondLst>
                            <p:childTnLst>
                              <p:par>
                                <p:cTn id="86" presetID="10" presetClass="entr" presetSubtype="0" fill="hold" grpId="0" nodeType="after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500"/>
                                        <p:tgtEl>
                                          <p:spTgt spid="4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fade">
                                      <p:cBhvr>
                                        <p:cTn id="94" dur="500"/>
                                        <p:tgtEl>
                                          <p:spTgt spid="51"/>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61"/>
                                        </p:tgtEl>
                                        <p:attrNameLst>
                                          <p:attrName>style.visibility</p:attrName>
                                        </p:attrNameLst>
                                      </p:cBhvr>
                                      <p:to>
                                        <p:strVal val="visible"/>
                                      </p:to>
                                    </p:set>
                                    <p:anim calcmode="lin" valueType="num">
                                      <p:cBhvr>
                                        <p:cTn id="99" dur="500" fill="hold"/>
                                        <p:tgtEl>
                                          <p:spTgt spid="61"/>
                                        </p:tgtEl>
                                        <p:attrNameLst>
                                          <p:attrName>ppt_w</p:attrName>
                                        </p:attrNameLst>
                                      </p:cBhvr>
                                      <p:tavLst>
                                        <p:tav tm="0">
                                          <p:val>
                                            <p:fltVal val="0"/>
                                          </p:val>
                                        </p:tav>
                                        <p:tav tm="100000">
                                          <p:val>
                                            <p:strVal val="#ppt_w"/>
                                          </p:val>
                                        </p:tav>
                                      </p:tavLst>
                                    </p:anim>
                                    <p:anim calcmode="lin" valueType="num">
                                      <p:cBhvr>
                                        <p:cTn id="100" dur="500" fill="hold"/>
                                        <p:tgtEl>
                                          <p:spTgt spid="61"/>
                                        </p:tgtEl>
                                        <p:attrNameLst>
                                          <p:attrName>ppt_h</p:attrName>
                                        </p:attrNameLst>
                                      </p:cBhvr>
                                      <p:tavLst>
                                        <p:tav tm="0">
                                          <p:val>
                                            <p:fltVal val="0"/>
                                          </p:val>
                                        </p:tav>
                                        <p:tav tm="100000">
                                          <p:val>
                                            <p:strVal val="#ppt_h"/>
                                          </p:val>
                                        </p:tav>
                                      </p:tavLst>
                                    </p:anim>
                                    <p:animEffect transition="in" filter="fade">
                                      <p:cBhvr>
                                        <p:cTn id="101" dur="500"/>
                                        <p:tgtEl>
                                          <p:spTgt spid="6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500"/>
                                        <p:tgtEl>
                                          <p:spTgt spid="5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fade">
                                      <p:cBhvr>
                                        <p:cTn id="107" dur="500"/>
                                        <p:tgtEl>
                                          <p:spTgt spid="60"/>
                                        </p:tgtEl>
                                      </p:cBhvr>
                                    </p:animEffect>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wipe(down)">
                                      <p:cBhvr>
                                        <p:cTn id="112" dur="580">
                                          <p:stCondLst>
                                            <p:cond delay="0"/>
                                          </p:stCondLst>
                                        </p:cTn>
                                        <p:tgtEl>
                                          <p:spTgt spid="16"/>
                                        </p:tgtEl>
                                      </p:cBhvr>
                                    </p:animEffect>
                                    <p:anim calcmode="lin" valueType="num">
                                      <p:cBhvr>
                                        <p:cTn id="1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18" dur="26">
                                          <p:stCondLst>
                                            <p:cond delay="650"/>
                                          </p:stCondLst>
                                        </p:cTn>
                                        <p:tgtEl>
                                          <p:spTgt spid="16"/>
                                        </p:tgtEl>
                                      </p:cBhvr>
                                      <p:to x="100000" y="60000"/>
                                    </p:animScale>
                                    <p:animScale>
                                      <p:cBhvr>
                                        <p:cTn id="119" dur="166" decel="50000">
                                          <p:stCondLst>
                                            <p:cond delay="676"/>
                                          </p:stCondLst>
                                        </p:cTn>
                                        <p:tgtEl>
                                          <p:spTgt spid="16"/>
                                        </p:tgtEl>
                                      </p:cBhvr>
                                      <p:to x="100000" y="100000"/>
                                    </p:animScale>
                                    <p:animScale>
                                      <p:cBhvr>
                                        <p:cTn id="120" dur="26">
                                          <p:stCondLst>
                                            <p:cond delay="1312"/>
                                          </p:stCondLst>
                                        </p:cTn>
                                        <p:tgtEl>
                                          <p:spTgt spid="16"/>
                                        </p:tgtEl>
                                      </p:cBhvr>
                                      <p:to x="100000" y="80000"/>
                                    </p:animScale>
                                    <p:animScale>
                                      <p:cBhvr>
                                        <p:cTn id="121" dur="166" decel="50000">
                                          <p:stCondLst>
                                            <p:cond delay="1338"/>
                                          </p:stCondLst>
                                        </p:cTn>
                                        <p:tgtEl>
                                          <p:spTgt spid="16"/>
                                        </p:tgtEl>
                                      </p:cBhvr>
                                      <p:to x="100000" y="100000"/>
                                    </p:animScale>
                                    <p:animScale>
                                      <p:cBhvr>
                                        <p:cTn id="122" dur="26">
                                          <p:stCondLst>
                                            <p:cond delay="1642"/>
                                          </p:stCondLst>
                                        </p:cTn>
                                        <p:tgtEl>
                                          <p:spTgt spid="16"/>
                                        </p:tgtEl>
                                      </p:cBhvr>
                                      <p:to x="100000" y="90000"/>
                                    </p:animScale>
                                    <p:animScale>
                                      <p:cBhvr>
                                        <p:cTn id="123" dur="166" decel="50000">
                                          <p:stCondLst>
                                            <p:cond delay="1668"/>
                                          </p:stCondLst>
                                        </p:cTn>
                                        <p:tgtEl>
                                          <p:spTgt spid="16"/>
                                        </p:tgtEl>
                                      </p:cBhvr>
                                      <p:to x="100000" y="100000"/>
                                    </p:animScale>
                                    <p:animScale>
                                      <p:cBhvr>
                                        <p:cTn id="124" dur="26">
                                          <p:stCondLst>
                                            <p:cond delay="1808"/>
                                          </p:stCondLst>
                                        </p:cTn>
                                        <p:tgtEl>
                                          <p:spTgt spid="16"/>
                                        </p:tgtEl>
                                      </p:cBhvr>
                                      <p:to x="100000" y="95000"/>
                                    </p:animScale>
                                    <p:animScale>
                                      <p:cBhvr>
                                        <p:cTn id="125" dur="166" decel="50000">
                                          <p:stCondLst>
                                            <p:cond delay="1834"/>
                                          </p:stCondLst>
                                        </p:cTn>
                                        <p:tgtEl>
                                          <p:spTgt spid="16"/>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26" presetClass="entr" presetSubtype="0" fill="hold" nodeType="clickEffect">
                                  <p:stCondLst>
                                    <p:cond delay="0"/>
                                  </p:stCondLst>
                                  <p:childTnLst>
                                    <p:set>
                                      <p:cBhvr>
                                        <p:cTn id="129" dur="1" fill="hold">
                                          <p:stCondLst>
                                            <p:cond delay="0"/>
                                          </p:stCondLst>
                                        </p:cTn>
                                        <p:tgtEl>
                                          <p:spTgt spid="4"/>
                                        </p:tgtEl>
                                        <p:attrNameLst>
                                          <p:attrName>style.visibility</p:attrName>
                                        </p:attrNameLst>
                                      </p:cBhvr>
                                      <p:to>
                                        <p:strVal val="visible"/>
                                      </p:to>
                                    </p:set>
                                    <p:animEffect transition="in" filter="wipe(down)">
                                      <p:cBhvr>
                                        <p:cTn id="130" dur="580">
                                          <p:stCondLst>
                                            <p:cond delay="0"/>
                                          </p:stCondLst>
                                        </p:cTn>
                                        <p:tgtEl>
                                          <p:spTgt spid="4"/>
                                        </p:tgtEl>
                                      </p:cBhvr>
                                    </p:animEffect>
                                    <p:anim calcmode="lin" valueType="num">
                                      <p:cBhvr>
                                        <p:cTn id="1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6" dur="26">
                                          <p:stCondLst>
                                            <p:cond delay="650"/>
                                          </p:stCondLst>
                                        </p:cTn>
                                        <p:tgtEl>
                                          <p:spTgt spid="4"/>
                                        </p:tgtEl>
                                      </p:cBhvr>
                                      <p:to x="100000" y="60000"/>
                                    </p:animScale>
                                    <p:animScale>
                                      <p:cBhvr>
                                        <p:cTn id="137" dur="166" decel="50000">
                                          <p:stCondLst>
                                            <p:cond delay="676"/>
                                          </p:stCondLst>
                                        </p:cTn>
                                        <p:tgtEl>
                                          <p:spTgt spid="4"/>
                                        </p:tgtEl>
                                      </p:cBhvr>
                                      <p:to x="100000" y="100000"/>
                                    </p:animScale>
                                    <p:animScale>
                                      <p:cBhvr>
                                        <p:cTn id="138" dur="26">
                                          <p:stCondLst>
                                            <p:cond delay="1312"/>
                                          </p:stCondLst>
                                        </p:cTn>
                                        <p:tgtEl>
                                          <p:spTgt spid="4"/>
                                        </p:tgtEl>
                                      </p:cBhvr>
                                      <p:to x="100000" y="80000"/>
                                    </p:animScale>
                                    <p:animScale>
                                      <p:cBhvr>
                                        <p:cTn id="139" dur="166" decel="50000">
                                          <p:stCondLst>
                                            <p:cond delay="1338"/>
                                          </p:stCondLst>
                                        </p:cTn>
                                        <p:tgtEl>
                                          <p:spTgt spid="4"/>
                                        </p:tgtEl>
                                      </p:cBhvr>
                                      <p:to x="100000" y="100000"/>
                                    </p:animScale>
                                    <p:animScale>
                                      <p:cBhvr>
                                        <p:cTn id="140" dur="26">
                                          <p:stCondLst>
                                            <p:cond delay="1642"/>
                                          </p:stCondLst>
                                        </p:cTn>
                                        <p:tgtEl>
                                          <p:spTgt spid="4"/>
                                        </p:tgtEl>
                                      </p:cBhvr>
                                      <p:to x="100000" y="90000"/>
                                    </p:animScale>
                                    <p:animScale>
                                      <p:cBhvr>
                                        <p:cTn id="141" dur="166" decel="50000">
                                          <p:stCondLst>
                                            <p:cond delay="1668"/>
                                          </p:stCondLst>
                                        </p:cTn>
                                        <p:tgtEl>
                                          <p:spTgt spid="4"/>
                                        </p:tgtEl>
                                      </p:cBhvr>
                                      <p:to x="100000" y="100000"/>
                                    </p:animScale>
                                    <p:animScale>
                                      <p:cBhvr>
                                        <p:cTn id="142" dur="26">
                                          <p:stCondLst>
                                            <p:cond delay="1808"/>
                                          </p:stCondLst>
                                        </p:cTn>
                                        <p:tgtEl>
                                          <p:spTgt spid="4"/>
                                        </p:tgtEl>
                                      </p:cBhvr>
                                      <p:to x="100000" y="95000"/>
                                    </p:animScale>
                                    <p:animScale>
                                      <p:cBhvr>
                                        <p:cTn id="14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5" grpId="0"/>
      <p:bldP spid="46" grpId="0"/>
      <p:bldP spid="47" grpId="0"/>
      <p:bldP spid="48" grpId="0"/>
      <p:bldP spid="49" grpId="0"/>
      <p:bldP spid="51" grpId="0"/>
      <p:bldP spid="52" grpId="0" animBg="1"/>
      <p:bldP spid="53" grpId="0" animBg="1"/>
      <p:bldP spid="54" grpId="0" animBg="1"/>
      <p:bldP spid="55" grpId="0" animBg="1"/>
      <p:bldP spid="56" grpId="0" animBg="1"/>
      <p:bldP spid="57" grpId="0" animBg="1"/>
      <p:bldP spid="59" grpId="0" animBg="1"/>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p:cNvSpPr txBox="1"/>
          <p:nvPr/>
        </p:nvSpPr>
        <p:spPr>
          <a:xfrm>
            <a:off x="457200" y="1663700"/>
            <a:ext cx="8407400" cy="4394200"/>
          </a:xfrm>
          <a:prstGeom prst="rect">
            <a:avLst/>
          </a:prstGeom>
          <a:noFill/>
          <a:effectLst/>
        </p:spPr>
        <p:txBody>
          <a:bodyPr wrap="square" lIns="0" tIns="0" rIns="0" bIns="0" rtlCol="0">
            <a:noAutofit/>
          </a:bodyPr>
          <a:lstStyle/>
          <a:p>
            <a:pPr algn="l" eaLnBrk="0" hangingPunct="0">
              <a:lnSpc>
                <a:spcPts val="1800"/>
              </a:lnSpc>
            </a:pPr>
            <a:endParaRPr lang="en-US" sz="1400" b="1" dirty="0" smtClean="0">
              <a:ea typeface="+mn-ea"/>
              <a:cs typeface="+mn-cs"/>
            </a:endParaRPr>
          </a:p>
        </p:txBody>
      </p:sp>
      <p:sp>
        <p:nvSpPr>
          <p:cNvPr id="3" name="Title 1"/>
          <p:cNvSpPr>
            <a:spLocks noGrp="1"/>
          </p:cNvSpPr>
          <p:nvPr>
            <p:ph type="title" idx="4294967295"/>
          </p:nvPr>
        </p:nvSpPr>
        <p:spPr>
          <a:xfrm>
            <a:off x="0" y="89231"/>
            <a:ext cx="9144000" cy="485775"/>
          </a:xfrm>
        </p:spPr>
        <p:txBody>
          <a:bodyPr>
            <a:normAutofit fontScale="90000"/>
          </a:bodyPr>
          <a:lstStyle/>
          <a:p>
            <a:pPr lvl="0" algn="ctr">
              <a:defRPr/>
            </a:pPr>
            <a:r>
              <a:rPr lang="en-US" sz="2400" dirty="0">
                <a:solidFill>
                  <a:srgbClr val="0000FF"/>
                </a:solidFill>
                <a:effectLst>
                  <a:outerShdw blurRad="38100" dist="25400" dir="2700000" algn="tl" rotWithShape="0">
                    <a:srgbClr val="000000">
                      <a:alpha val="60000"/>
                    </a:srgbClr>
                  </a:outerShdw>
                </a:effectLst>
                <a:latin typeface="Arial" charset="0"/>
                <a:ea typeface="+mn-ea"/>
                <a:cs typeface="+mn-cs"/>
              </a:rPr>
              <a:t>DEMONSTRATIONS </a:t>
            </a:r>
            <a:r>
              <a:rPr lang="en-US" sz="2400" dirty="0" smtClean="0">
                <a:solidFill>
                  <a:srgbClr val="0000FF"/>
                </a:solidFill>
                <a:effectLst>
                  <a:outerShdw blurRad="38100" dist="25400" dir="2700000" algn="tl" rotWithShape="0">
                    <a:srgbClr val="000000">
                      <a:alpha val="60000"/>
                    </a:srgbClr>
                  </a:outerShdw>
                </a:effectLst>
                <a:latin typeface="Arial" charset="0"/>
                <a:ea typeface="+mn-ea"/>
                <a:cs typeface="+mn-cs"/>
              </a:rPr>
              <a:t>ON HYDROLOGIC </a:t>
            </a:r>
            <a:r>
              <a:rPr lang="en-US" sz="2400" dirty="0">
                <a:solidFill>
                  <a:srgbClr val="0000FF"/>
                </a:solidFill>
                <a:effectLst>
                  <a:outerShdw blurRad="38100" dist="25400" dir="2700000" algn="tl" rotWithShape="0">
                    <a:srgbClr val="000000">
                      <a:alpha val="60000"/>
                    </a:srgbClr>
                  </a:outerShdw>
                </a:effectLst>
                <a:latin typeface="Arial" charset="0"/>
                <a:ea typeface="+mn-ea"/>
                <a:cs typeface="+mn-cs"/>
              </a:rPr>
              <a:t>DATA EXCHANGE</a:t>
            </a:r>
            <a:r>
              <a:rPr lang="en-US" sz="2400" dirty="0"/>
              <a:t/>
            </a:r>
            <a:br>
              <a:rPr lang="en-US" sz="2400" dirty="0"/>
            </a:br>
            <a:endParaRPr lang="en-US" sz="2400" dirty="0"/>
          </a:p>
        </p:txBody>
      </p:sp>
      <p:pic>
        <p:nvPicPr>
          <p:cNvPr id="8" name="Immagine 7" descr="earth.jpg"/>
          <p:cNvPicPr>
            <a:picLocks noChangeAspect="1"/>
          </p:cNvPicPr>
          <p:nvPr/>
        </p:nvPicPr>
        <p:blipFill>
          <a:blip r:embed="rId2" cstate="print"/>
          <a:stretch>
            <a:fillRect/>
          </a:stretch>
        </p:blipFill>
        <p:spPr>
          <a:xfrm>
            <a:off x="2830763" y="2211283"/>
            <a:ext cx="3153729" cy="3039953"/>
          </a:xfrm>
          <a:prstGeom prst="rect">
            <a:avLst/>
          </a:prstGeom>
        </p:spPr>
      </p:pic>
      <p:pic>
        <p:nvPicPr>
          <p:cNvPr id="6" name="Immagine 5" descr="Niger4Map.jpg"/>
          <p:cNvPicPr>
            <a:picLocks noChangeAspect="1"/>
          </p:cNvPicPr>
          <p:nvPr/>
        </p:nvPicPr>
        <p:blipFill>
          <a:blip r:embed="rId3" cstate="print"/>
          <a:srcRect r="2343"/>
          <a:stretch>
            <a:fillRect/>
          </a:stretch>
        </p:blipFill>
        <p:spPr>
          <a:xfrm>
            <a:off x="143760" y="4398498"/>
            <a:ext cx="2857522" cy="2194560"/>
          </a:xfrm>
          <a:prstGeom prst="rect">
            <a:avLst/>
          </a:prstGeom>
        </p:spPr>
      </p:pic>
      <p:pic>
        <p:nvPicPr>
          <p:cNvPr id="4" name="Picture 2"/>
          <p:cNvPicPr>
            <a:picLocks noChangeAspect="1" noChangeArrowheads="1"/>
          </p:cNvPicPr>
          <p:nvPr/>
        </p:nvPicPr>
        <p:blipFill>
          <a:blip r:embed="rId4" cstate="print"/>
          <a:srcRect/>
          <a:stretch>
            <a:fillRect/>
          </a:stretch>
        </p:blipFill>
        <p:spPr bwMode="auto">
          <a:xfrm>
            <a:off x="5984492" y="2585720"/>
            <a:ext cx="3111500" cy="2333625"/>
          </a:xfrm>
          <a:prstGeom prst="rect">
            <a:avLst/>
          </a:prstGeom>
          <a:noFill/>
          <a:ln w="9525">
            <a:noFill/>
            <a:miter lim="800000"/>
            <a:headEnd/>
            <a:tailEnd/>
          </a:ln>
          <a:effectLst/>
        </p:spPr>
      </p:pic>
      <p:pic>
        <p:nvPicPr>
          <p:cNvPr id="5" name="Immagine 4" descr="China4Map.jpg"/>
          <p:cNvPicPr>
            <a:picLocks noChangeAspect="1"/>
          </p:cNvPicPr>
          <p:nvPr/>
        </p:nvPicPr>
        <p:blipFill>
          <a:blip r:embed="rId5" cstate="print"/>
          <a:srcRect r="2343"/>
          <a:stretch>
            <a:fillRect/>
          </a:stretch>
        </p:blipFill>
        <p:spPr>
          <a:xfrm>
            <a:off x="5591319" y="566420"/>
            <a:ext cx="2857522" cy="2194560"/>
          </a:xfrm>
          <a:prstGeom prst="rect">
            <a:avLst/>
          </a:prstGeom>
        </p:spPr>
      </p:pic>
      <p:pic>
        <p:nvPicPr>
          <p:cNvPr id="7" name="Immagine 6" descr="NZ4Map.jpg"/>
          <p:cNvPicPr>
            <a:picLocks noChangeAspect="1"/>
          </p:cNvPicPr>
          <p:nvPr/>
        </p:nvPicPr>
        <p:blipFill>
          <a:blip r:embed="rId6" cstate="print"/>
          <a:srcRect r="2343"/>
          <a:stretch>
            <a:fillRect/>
          </a:stretch>
        </p:blipFill>
        <p:spPr>
          <a:xfrm>
            <a:off x="5743719" y="4398498"/>
            <a:ext cx="2857522" cy="2194560"/>
          </a:xfrm>
          <a:prstGeom prst="rect">
            <a:avLst/>
          </a:prstGeom>
        </p:spPr>
      </p:pic>
      <p:pic>
        <p:nvPicPr>
          <p:cNvPr id="9" name="Immagine 8" descr="Sadc4Map.jpg"/>
          <p:cNvPicPr>
            <a:picLocks noChangeAspect="1"/>
          </p:cNvPicPr>
          <p:nvPr/>
        </p:nvPicPr>
        <p:blipFill>
          <a:blip r:embed="rId7" cstate="print"/>
          <a:srcRect r="2343"/>
          <a:stretch>
            <a:fillRect/>
          </a:stretch>
        </p:blipFill>
        <p:spPr>
          <a:xfrm>
            <a:off x="2886197" y="4663440"/>
            <a:ext cx="2857522" cy="2194560"/>
          </a:xfrm>
          <a:prstGeom prst="rect">
            <a:avLst/>
          </a:prstGeom>
        </p:spPr>
      </p:pic>
      <p:pic>
        <p:nvPicPr>
          <p:cNvPr id="10" name="Immagine 9" descr="05_RAIV_Obs_Map.jpg"/>
          <p:cNvPicPr>
            <a:picLocks noChangeAspect="1"/>
          </p:cNvPicPr>
          <p:nvPr/>
        </p:nvPicPr>
        <p:blipFill>
          <a:blip r:embed="rId8" cstate="print"/>
          <a:srcRect r="2343"/>
          <a:stretch>
            <a:fillRect/>
          </a:stretch>
        </p:blipFill>
        <p:spPr>
          <a:xfrm>
            <a:off x="457200" y="934720"/>
            <a:ext cx="2857522" cy="2194560"/>
          </a:xfrm>
          <a:prstGeom prst="rect">
            <a:avLst/>
          </a:prstGeom>
        </p:spPr>
      </p:pic>
      <p:pic>
        <p:nvPicPr>
          <p:cNvPr id="11" name="Immagine 10" descr="Arctic4Map.jpg"/>
          <p:cNvPicPr>
            <a:picLocks noChangeAspect="1"/>
          </p:cNvPicPr>
          <p:nvPr/>
        </p:nvPicPr>
        <p:blipFill>
          <a:blip r:embed="rId9" cstate="print"/>
          <a:srcRect r="2343"/>
          <a:stretch>
            <a:fillRect/>
          </a:stretch>
        </p:blipFill>
        <p:spPr>
          <a:xfrm>
            <a:off x="2830763" y="566420"/>
            <a:ext cx="2857522" cy="2194560"/>
          </a:xfrm>
          <a:prstGeom prst="rect">
            <a:avLst/>
          </a:prstGeom>
        </p:spPr>
      </p:pic>
      <p:pic>
        <p:nvPicPr>
          <p:cNvPr id="12" name="Picture 1"/>
          <p:cNvPicPr>
            <a:picLocks noChangeAspect="1" noChangeArrowheads="1"/>
          </p:cNvPicPr>
          <p:nvPr/>
        </p:nvPicPr>
        <p:blipFill>
          <a:blip r:embed="rId10" cstate="print"/>
          <a:srcRect/>
          <a:stretch>
            <a:fillRect/>
          </a:stretch>
        </p:blipFill>
        <p:spPr bwMode="auto">
          <a:xfrm>
            <a:off x="143760" y="2643188"/>
            <a:ext cx="2687003" cy="202025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out)">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out)">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ou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out)">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ou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32"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amond(out)">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685800"/>
            <a:ext cx="8686800" cy="553998"/>
          </a:xfrm>
          <a:prstGeom prst="rect">
            <a:avLst/>
          </a:prstGeom>
        </p:spPr>
        <p:txBody>
          <a:bodyPr wrap="square">
            <a:spAutoFit/>
          </a:bodyPr>
          <a:lstStyle/>
          <a:p>
            <a:pPr algn="ctr">
              <a:spcBef>
                <a:spcPts val="800"/>
              </a:spcBef>
              <a:defRPr/>
            </a:pPr>
            <a:r>
              <a:rPr lang="en-CA" sz="3000" b="1" dirty="0" smtClean="0">
                <a:solidFill>
                  <a:srgbClr val="0000FF"/>
                </a:solidFill>
                <a:effectLst>
                  <a:outerShdw blurRad="38100" dist="25400" dir="2700000" algn="tl" rotWithShape="0">
                    <a:srgbClr val="000000">
                      <a:alpha val="60000"/>
                    </a:srgbClr>
                  </a:outerShdw>
                </a:effectLst>
              </a:rPr>
              <a:t>WMO Hydrological Observing System (WHOS)</a:t>
            </a:r>
          </a:p>
        </p:txBody>
      </p:sp>
      <p:sp>
        <p:nvSpPr>
          <p:cNvPr id="3" name="TextBox 2"/>
          <p:cNvSpPr txBox="1"/>
          <p:nvPr/>
        </p:nvSpPr>
        <p:spPr>
          <a:xfrm>
            <a:off x="457200" y="2057400"/>
            <a:ext cx="8326869" cy="492443"/>
          </a:xfrm>
          <a:prstGeom prst="rect">
            <a:avLst/>
          </a:prstGeom>
          <a:noFill/>
        </p:spPr>
        <p:txBody>
          <a:bodyPr wrap="none" rtlCol="0">
            <a:spAutoFit/>
          </a:bodyPr>
          <a:lstStyle/>
          <a:p>
            <a:r>
              <a:rPr lang="en-US" sz="2600" dirty="0" smtClean="0"/>
              <a:t>No analogue to World Weather Watch within hydrology.</a:t>
            </a:r>
            <a:endParaRPr lang="en-US" sz="2600" dirty="0"/>
          </a:p>
        </p:txBody>
      </p:sp>
      <p:sp>
        <p:nvSpPr>
          <p:cNvPr id="5" name="TextBox 4"/>
          <p:cNvSpPr txBox="1"/>
          <p:nvPr/>
        </p:nvSpPr>
        <p:spPr>
          <a:xfrm>
            <a:off x="457200" y="2669989"/>
            <a:ext cx="8458200" cy="892552"/>
          </a:xfrm>
          <a:prstGeom prst="rect">
            <a:avLst/>
          </a:prstGeom>
          <a:noFill/>
        </p:spPr>
        <p:txBody>
          <a:bodyPr wrap="square" rtlCol="0">
            <a:spAutoFit/>
          </a:bodyPr>
          <a:lstStyle/>
          <a:p>
            <a:r>
              <a:rPr lang="en-US" sz="2600" dirty="0" smtClean="0"/>
              <a:t>No portal to real-time hydrological data of </a:t>
            </a:r>
            <a:r>
              <a:rPr lang="en-US" sz="2600" dirty="0" err="1" smtClean="0"/>
              <a:t>NHSs</a:t>
            </a:r>
            <a:r>
              <a:rPr lang="en-US" sz="2600" dirty="0" smtClean="0"/>
              <a:t>, or direct online access to NHS historical data.</a:t>
            </a:r>
          </a:p>
        </p:txBody>
      </p:sp>
      <p:sp>
        <p:nvSpPr>
          <p:cNvPr id="6" name="TextBox 5"/>
          <p:cNvSpPr txBox="1"/>
          <p:nvPr/>
        </p:nvSpPr>
        <p:spPr>
          <a:xfrm>
            <a:off x="457200" y="3689878"/>
            <a:ext cx="7276126" cy="492443"/>
          </a:xfrm>
          <a:prstGeom prst="rect">
            <a:avLst/>
          </a:prstGeom>
          <a:noFill/>
        </p:spPr>
        <p:txBody>
          <a:bodyPr wrap="none" rtlCol="0">
            <a:spAutoFit/>
          </a:bodyPr>
          <a:lstStyle/>
          <a:p>
            <a:r>
              <a:rPr lang="en-US" sz="2600" dirty="0" smtClean="0">
                <a:latin typeface="Arial"/>
                <a:cs typeface="Arial"/>
              </a:rPr>
              <a:t>WHYCOS is capacity building, not data delivery.</a:t>
            </a:r>
            <a:endParaRPr lang="en-US" sz="2600" dirty="0">
              <a:latin typeface="Arial"/>
              <a:cs typeface="Arial"/>
            </a:endParaRPr>
          </a:p>
        </p:txBody>
      </p:sp>
      <p:sp>
        <p:nvSpPr>
          <p:cNvPr id="7" name="TextBox 6"/>
          <p:cNvSpPr txBox="1"/>
          <p:nvPr/>
        </p:nvSpPr>
        <p:spPr>
          <a:xfrm>
            <a:off x="457200" y="4295013"/>
            <a:ext cx="8458200" cy="1692771"/>
          </a:xfrm>
          <a:prstGeom prst="rect">
            <a:avLst/>
          </a:prstGeom>
          <a:noFill/>
        </p:spPr>
        <p:txBody>
          <a:bodyPr wrap="square" rtlCol="0">
            <a:spAutoFit/>
          </a:bodyPr>
          <a:lstStyle/>
          <a:p>
            <a:pPr>
              <a:spcBef>
                <a:spcPts val="0"/>
              </a:spcBef>
            </a:pPr>
            <a:r>
              <a:rPr lang="en-US" sz="2600" dirty="0" smtClean="0">
                <a:latin typeface="Arial"/>
                <a:cs typeface="Arial"/>
              </a:rPr>
              <a:t>Given increasing number of </a:t>
            </a:r>
            <a:r>
              <a:rPr lang="en-US" sz="2600" dirty="0" err="1" smtClean="0">
                <a:latin typeface="Arial"/>
                <a:cs typeface="Arial"/>
              </a:rPr>
              <a:t>NHSs</a:t>
            </a:r>
            <a:r>
              <a:rPr lang="en-US" sz="2600" dirty="0" smtClean="0">
                <a:latin typeface="Arial"/>
                <a:cs typeface="Arial"/>
              </a:rPr>
              <a:t> with real-time and</a:t>
            </a:r>
          </a:p>
          <a:p>
            <a:pPr>
              <a:spcBef>
                <a:spcPts val="0"/>
              </a:spcBef>
            </a:pPr>
            <a:r>
              <a:rPr lang="en-US" sz="2600" dirty="0" smtClean="0">
                <a:latin typeface="Arial"/>
                <a:cs typeface="Arial"/>
              </a:rPr>
              <a:t>historical data available online, as well as systems that facilitate data exchange and interoperability (e.g., </a:t>
            </a:r>
            <a:r>
              <a:rPr lang="en-US" sz="2600" dirty="0" err="1" smtClean="0">
                <a:latin typeface="Arial"/>
                <a:cs typeface="Arial"/>
              </a:rPr>
              <a:t>WaterML</a:t>
            </a:r>
            <a:r>
              <a:rPr lang="en-US" sz="2600" dirty="0" smtClean="0">
                <a:latin typeface="Arial"/>
                <a:cs typeface="Arial"/>
              </a:rPr>
              <a:t> 2.0), improved accessibility is achievable goal.</a:t>
            </a:r>
            <a:endParaRPr lang="en-US" sz="2600" dirty="0">
              <a:latin typeface="Arial"/>
              <a:cs typeface="Arial"/>
            </a:endParaRPr>
          </a:p>
        </p:txBody>
      </p:sp>
      <p:sp>
        <p:nvSpPr>
          <p:cNvPr id="8" name="TextBox 7"/>
          <p:cNvSpPr txBox="1"/>
          <p:nvPr/>
        </p:nvSpPr>
        <p:spPr>
          <a:xfrm>
            <a:off x="427947" y="1447800"/>
            <a:ext cx="2240893" cy="492443"/>
          </a:xfrm>
          <a:prstGeom prst="rect">
            <a:avLst/>
          </a:prstGeom>
          <a:noFill/>
        </p:spPr>
        <p:txBody>
          <a:bodyPr wrap="none" rtlCol="0">
            <a:spAutoFit/>
          </a:bodyPr>
          <a:lstStyle/>
          <a:p>
            <a:r>
              <a:rPr lang="en-US" sz="2600" b="1" dirty="0" smtClean="0">
                <a:solidFill>
                  <a:srgbClr val="0000CC"/>
                </a:solidFill>
              </a:rPr>
              <a:t>Background:</a:t>
            </a:r>
            <a:endParaRPr lang="en-US" sz="2600" b="1" dirty="0">
              <a:solidFill>
                <a:srgbClr val="0000C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9231"/>
            <a:ext cx="9144000" cy="485775"/>
          </a:xfrm>
          <a:prstGeom prst="rect">
            <a:avLst/>
          </a:prstGeom>
        </p:spPr>
        <p:txBody>
          <a:bodyPr vert="horz" lIns="0" tIns="0" rIns="0" bIns="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FF"/>
                </a:solidFill>
                <a:effectLst>
                  <a:outerShdw blurRad="38100" dist="25400" dir="2700000" algn="tl" rotWithShape="0">
                    <a:srgbClr val="000000">
                      <a:alpha val="60000"/>
                    </a:srgbClr>
                  </a:outerShdw>
                </a:effectLst>
                <a:uLnTx/>
                <a:uFillTx/>
                <a:latin typeface="Arial" charset="0"/>
                <a:ea typeface="+mn-ea"/>
                <a:cs typeface="+mn-cs"/>
              </a:rPr>
              <a:t>FROM DEMONSTRATIONS TO OPERATIONAL SYSTEMS</a:t>
            </a:r>
            <a:r>
              <a:rPr kumimoji="0" lang="en-US" sz="2400" b="1" i="0" u="none" strike="noStrike" kern="1200" cap="none" spc="0" normalizeH="0" baseline="0" noProof="0" dirty="0" smtClean="0">
                <a:ln>
                  <a:noFill/>
                </a:ln>
                <a:solidFill>
                  <a:schemeClr val="tx1"/>
                </a:solidFill>
                <a:effectLst/>
                <a:uLnTx/>
                <a:uFillTx/>
                <a:latin typeface="+mj-lt"/>
                <a:ea typeface="+mj-ea"/>
                <a:cs typeface="Avenir LT Std 55 Roman" pitchFamily="34" charset="0"/>
              </a:rPr>
              <a:t/>
            </a:r>
            <a:br>
              <a:rPr kumimoji="0" lang="en-US" sz="2400" b="1" i="0" u="none" strike="noStrike" kern="1200" cap="none" spc="0" normalizeH="0" baseline="0" noProof="0" dirty="0" smtClean="0">
                <a:ln>
                  <a:noFill/>
                </a:ln>
                <a:solidFill>
                  <a:schemeClr val="tx1"/>
                </a:solidFill>
                <a:effectLst/>
                <a:uLnTx/>
                <a:uFillTx/>
                <a:latin typeface="+mj-lt"/>
                <a:ea typeface="+mj-ea"/>
                <a:cs typeface="Avenir LT Std 55 Roman" pitchFamily="34" charset="0"/>
              </a:rPr>
            </a:br>
            <a:endParaRPr kumimoji="0" lang="en-US" sz="2400" b="1" i="0" u="none" strike="noStrike" kern="1200" cap="none" spc="0" normalizeH="0" baseline="0" noProof="0" dirty="0">
              <a:ln>
                <a:noFill/>
              </a:ln>
              <a:solidFill>
                <a:schemeClr val="tx1"/>
              </a:solidFill>
              <a:effectLst/>
              <a:uLnTx/>
              <a:uFillTx/>
              <a:latin typeface="+mj-lt"/>
              <a:ea typeface="+mj-ea"/>
              <a:cs typeface="Avenir LT Std 55 Roman"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a:off x="3923928" y="525152"/>
            <a:ext cx="4876800" cy="304800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403648" y="1556792"/>
            <a:ext cx="2922857" cy="1754286"/>
          </a:xfrm>
          <a:prstGeom prst="rect">
            <a:avLst/>
          </a:prstGeom>
          <a:noFill/>
          <a:ln w="9525">
            <a:noFill/>
            <a:miter lim="800000"/>
            <a:headEnd/>
            <a:tailEnd/>
          </a:ln>
        </p:spPr>
      </p:pic>
      <p:sp>
        <p:nvSpPr>
          <p:cNvPr id="5" name="CasellaDiTesto 4"/>
          <p:cNvSpPr txBox="1"/>
          <p:nvPr/>
        </p:nvSpPr>
        <p:spPr>
          <a:xfrm>
            <a:off x="971600" y="908720"/>
            <a:ext cx="1512168" cy="288032"/>
          </a:xfrm>
          <a:prstGeom prst="rect">
            <a:avLst/>
          </a:prstGeom>
          <a:noFill/>
          <a:effectLst/>
        </p:spPr>
        <p:txBody>
          <a:bodyPr wrap="none" lIns="0" tIns="0" rIns="0" bIns="0" rtlCol="0">
            <a:noAutofit/>
          </a:bodyPr>
          <a:lstStyle/>
          <a:p>
            <a:pPr algn="l" eaLnBrk="0" hangingPunct="0">
              <a:lnSpc>
                <a:spcPts val="1800"/>
              </a:lnSpc>
            </a:pPr>
            <a:r>
              <a:rPr lang="it-IT" sz="2000" b="1" dirty="0" smtClean="0">
                <a:solidFill>
                  <a:srgbClr val="FF0000"/>
                </a:solidFill>
                <a:ea typeface="+mn-ea"/>
                <a:cs typeface="+mn-cs"/>
              </a:rPr>
              <a:t>The </a:t>
            </a:r>
            <a:r>
              <a:rPr lang="it-IT" sz="2000" b="1" dirty="0" err="1" smtClean="0">
                <a:solidFill>
                  <a:srgbClr val="FF0000"/>
                </a:solidFill>
                <a:ea typeface="+mn-ea"/>
                <a:cs typeface="+mn-cs"/>
              </a:rPr>
              <a:t>Sava</a:t>
            </a:r>
            <a:r>
              <a:rPr lang="it-IT" sz="2000" b="1" dirty="0" smtClean="0">
                <a:solidFill>
                  <a:srgbClr val="FF0000"/>
                </a:solidFill>
                <a:ea typeface="+mn-ea"/>
                <a:cs typeface="+mn-cs"/>
              </a:rPr>
              <a:t> HIS</a:t>
            </a:r>
          </a:p>
        </p:txBody>
      </p:sp>
      <p:pic>
        <p:nvPicPr>
          <p:cNvPr id="6" name="Picture 2"/>
          <p:cNvPicPr>
            <a:picLocks noChangeAspect="1" noChangeArrowheads="1"/>
          </p:cNvPicPr>
          <p:nvPr/>
        </p:nvPicPr>
        <p:blipFill>
          <a:blip r:embed="rId4" cstate="print"/>
          <a:srcRect r="1855" b="5273"/>
          <a:stretch>
            <a:fillRect/>
          </a:stretch>
        </p:blipFill>
        <p:spPr bwMode="auto">
          <a:xfrm>
            <a:off x="124920" y="3627608"/>
            <a:ext cx="4320480" cy="3127512"/>
          </a:xfrm>
          <a:prstGeom prst="rect">
            <a:avLst/>
          </a:prstGeom>
          <a:noFill/>
          <a:ln w="9525">
            <a:noFill/>
            <a:miter lim="800000"/>
            <a:headEnd/>
            <a:tailEnd/>
          </a:ln>
          <a:effectLst/>
        </p:spPr>
      </p:pic>
      <p:pic>
        <p:nvPicPr>
          <p:cNvPr id="7" name="Immagine 6"/>
          <p:cNvPicPr>
            <a:picLocks noChangeAspect="1"/>
          </p:cNvPicPr>
          <p:nvPr/>
        </p:nvPicPr>
        <p:blipFill>
          <a:blip r:embed="rId5" cstate="print"/>
          <a:srcRect/>
          <a:stretch>
            <a:fillRect/>
          </a:stretch>
        </p:blipFill>
        <p:spPr bwMode="auto">
          <a:xfrm>
            <a:off x="4427984" y="3861048"/>
            <a:ext cx="3410000" cy="2057211"/>
          </a:xfrm>
          <a:prstGeom prst="rect">
            <a:avLst/>
          </a:prstGeom>
          <a:noFill/>
          <a:ln w="9525">
            <a:noFill/>
            <a:miter lim="800000"/>
            <a:headEnd/>
            <a:tailEnd/>
          </a:ln>
        </p:spPr>
      </p:pic>
      <p:pic>
        <p:nvPicPr>
          <p:cNvPr id="8" name="Immagine 7"/>
          <p:cNvPicPr>
            <a:picLocks noChangeAspect="1"/>
          </p:cNvPicPr>
          <p:nvPr/>
        </p:nvPicPr>
        <p:blipFill>
          <a:blip r:embed="rId6" cstate="print"/>
          <a:srcRect/>
          <a:stretch>
            <a:fillRect/>
          </a:stretch>
        </p:blipFill>
        <p:spPr bwMode="auto">
          <a:xfrm>
            <a:off x="6804248" y="4725144"/>
            <a:ext cx="1512168" cy="960254"/>
          </a:xfrm>
          <a:prstGeom prst="rect">
            <a:avLst/>
          </a:prstGeom>
          <a:noFill/>
          <a:ln w="9525">
            <a:noFill/>
            <a:miter lim="800000"/>
            <a:headEnd/>
            <a:tailEnd/>
          </a:ln>
        </p:spPr>
      </p:pic>
      <p:sp>
        <p:nvSpPr>
          <p:cNvPr id="9" name="CasellaDiTesto 8"/>
          <p:cNvSpPr txBox="1"/>
          <p:nvPr/>
        </p:nvSpPr>
        <p:spPr>
          <a:xfrm>
            <a:off x="5364088" y="6237312"/>
            <a:ext cx="1512168" cy="288032"/>
          </a:xfrm>
          <a:prstGeom prst="rect">
            <a:avLst/>
          </a:prstGeom>
          <a:noFill/>
          <a:effectLst/>
        </p:spPr>
        <p:txBody>
          <a:bodyPr wrap="none" lIns="0" tIns="0" rIns="0" bIns="0" rtlCol="0">
            <a:noAutofit/>
          </a:bodyPr>
          <a:lstStyle/>
          <a:p>
            <a:pPr algn="l" eaLnBrk="0" hangingPunct="0">
              <a:lnSpc>
                <a:spcPts val="1800"/>
              </a:lnSpc>
            </a:pPr>
            <a:r>
              <a:rPr lang="it-IT" sz="2000" b="1" dirty="0" smtClean="0">
                <a:solidFill>
                  <a:srgbClr val="FF0000"/>
                </a:solidFill>
                <a:ea typeface="+mn-ea"/>
                <a:cs typeface="+mn-cs"/>
              </a:rPr>
              <a:t>The </a:t>
            </a:r>
            <a:r>
              <a:rPr lang="it-IT" sz="2000" b="1" dirty="0" err="1" smtClean="0">
                <a:solidFill>
                  <a:srgbClr val="FF0000"/>
                </a:solidFill>
                <a:ea typeface="+mn-ea"/>
                <a:cs typeface="+mn-cs"/>
              </a:rPr>
              <a:t>Plata</a:t>
            </a:r>
            <a:r>
              <a:rPr lang="it-IT" sz="2000" b="1" dirty="0" smtClean="0">
                <a:solidFill>
                  <a:srgbClr val="FF0000"/>
                </a:solidFill>
                <a:ea typeface="+mn-ea"/>
                <a:cs typeface="+mn-cs"/>
              </a:rPr>
              <a:t> HIS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3"/>
          <p:cNvSpPr>
            <a:spLocks noGrp="1" noChangeArrowheads="1"/>
          </p:cNvSpPr>
          <p:nvPr>
            <p:ph type="body" idx="4294967295"/>
          </p:nvPr>
        </p:nvSpPr>
        <p:spPr>
          <a:xfrm>
            <a:off x="457200" y="1240974"/>
            <a:ext cx="8686800" cy="1066800"/>
          </a:xfrm>
        </p:spPr>
        <p:txBody>
          <a:bodyPr/>
          <a:lstStyle/>
          <a:p>
            <a:pPr eaLnBrk="1" hangingPunct="1">
              <a:spcBef>
                <a:spcPct val="50000"/>
              </a:spcBef>
            </a:pPr>
            <a:r>
              <a:rPr lang="en-US" altLang="x-none" dirty="0" smtClean="0"/>
              <a:t>Geographic area :</a:t>
            </a:r>
          </a:p>
          <a:p>
            <a:pPr lvl="2" eaLnBrk="1" hangingPunct="1">
              <a:spcBef>
                <a:spcPct val="50000"/>
              </a:spcBef>
            </a:pPr>
            <a:endParaRPr lang="en-US" altLang="x-none" sz="1400" dirty="0" smtClean="0"/>
          </a:p>
          <a:p>
            <a:pPr lvl="2" eaLnBrk="1" hangingPunct="1">
              <a:spcBef>
                <a:spcPct val="50000"/>
              </a:spcBef>
            </a:pPr>
            <a:endParaRPr lang="hr-HR" altLang="x-none" sz="1400"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1625" y="1164774"/>
            <a:ext cx="8693150" cy="5114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olo 1"/>
          <p:cNvSpPr txBox="1">
            <a:spLocks/>
          </p:cNvSpPr>
          <p:nvPr/>
        </p:nvSpPr>
        <p:spPr>
          <a:xfrm>
            <a:off x="714348" y="357166"/>
            <a:ext cx="7312991" cy="484632"/>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it-IT" b="1" dirty="0" smtClean="0">
                <a:solidFill>
                  <a:srgbClr val="007AC2"/>
                </a:solidFill>
                <a:latin typeface="+mj-lt"/>
                <a:ea typeface="+mj-ea"/>
                <a:cs typeface="Avenir LT Std 85 Heavy"/>
              </a:rPr>
              <a:t>The SAVA River </a:t>
            </a:r>
            <a:r>
              <a:rPr lang="it-IT" b="1" dirty="0" err="1" smtClean="0">
                <a:solidFill>
                  <a:srgbClr val="007AC2"/>
                </a:solidFill>
                <a:latin typeface="+mj-lt"/>
                <a:ea typeface="+mj-ea"/>
                <a:cs typeface="Avenir LT Std 85 Heavy"/>
              </a:rPr>
              <a:t>Basin</a:t>
            </a:r>
            <a:endParaRPr lang="en-US" b="1" dirty="0">
              <a:solidFill>
                <a:srgbClr val="007AC2"/>
              </a:solidFill>
              <a:latin typeface="+mj-lt"/>
              <a:ea typeface="+mj-ea"/>
              <a:cs typeface="Avenir LT Std 85 Heavy"/>
            </a:endParaRPr>
          </a:p>
        </p:txBody>
      </p:sp>
    </p:spTree>
    <p:extLst>
      <p:ext uri="{BB962C8B-B14F-4D97-AF65-F5344CB8AC3E}">
        <p14:creationId xmlns:p14="http://schemas.microsoft.com/office/powerpoint/2010/main" xmlns="" val="359781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idx="4294967295"/>
          </p:nvPr>
        </p:nvSpPr>
        <p:spPr>
          <a:xfrm>
            <a:off x="207978" y="665354"/>
            <a:ext cx="8892480" cy="484188"/>
          </a:xfrm>
        </p:spPr>
        <p:txBody>
          <a:bodyPr>
            <a:normAutofit fontScale="90000"/>
          </a:bodyPr>
          <a:lstStyle/>
          <a:p>
            <a:r>
              <a:rPr lang="hr-HR" sz="2400" dirty="0" smtClean="0">
                <a:solidFill>
                  <a:srgbClr val="007AC2"/>
                </a:solidFill>
                <a:cs typeface="Avenir LT Std 85 Heavy"/>
              </a:rPr>
              <a:t>International Sava River Basin Commission</a:t>
            </a:r>
            <a:r>
              <a:rPr lang="it-IT" sz="2400" dirty="0" smtClean="0">
                <a:solidFill>
                  <a:srgbClr val="007AC2"/>
                </a:solidFill>
                <a:cs typeface="Avenir LT Std 85 Heavy"/>
              </a:rPr>
              <a:t/>
            </a:r>
            <a:br>
              <a:rPr lang="it-IT" sz="2400" dirty="0" smtClean="0">
                <a:solidFill>
                  <a:srgbClr val="007AC2"/>
                </a:solidFill>
                <a:cs typeface="Avenir LT Std 85 Heavy"/>
              </a:rPr>
            </a:br>
            <a:r>
              <a:rPr lang="hr-HR" sz="2400" dirty="0" smtClean="0">
                <a:solidFill>
                  <a:srgbClr val="007AC2"/>
                </a:solidFill>
                <a:cs typeface="Avenir LT Std 85 Heavy"/>
              </a:rPr>
              <a:t>Scope of cooperation</a:t>
            </a:r>
            <a:endParaRPr lang="en-US" sz="2400" dirty="0" smtClean="0">
              <a:solidFill>
                <a:srgbClr val="007AC2"/>
              </a:solidFill>
              <a:cs typeface="Avenir LT Std 85 Heavy"/>
            </a:endParaRPr>
          </a:p>
        </p:txBody>
      </p:sp>
      <p:sp>
        <p:nvSpPr>
          <p:cNvPr id="13316" name="Rectangle 3"/>
          <p:cNvSpPr>
            <a:spLocks noGrp="1" noChangeArrowheads="1"/>
          </p:cNvSpPr>
          <p:nvPr>
            <p:ph type="body" idx="4294967295"/>
          </p:nvPr>
        </p:nvSpPr>
        <p:spPr>
          <a:xfrm>
            <a:off x="395536" y="1916832"/>
            <a:ext cx="4499992" cy="4318000"/>
          </a:xfrm>
        </p:spPr>
        <p:txBody>
          <a:bodyPr>
            <a:normAutofit lnSpcReduction="10000"/>
          </a:bodyPr>
          <a:lstStyle/>
          <a:p>
            <a:pPr eaLnBrk="1" hangingPunct="1">
              <a:spcAft>
                <a:spcPts val="0"/>
              </a:spcAft>
            </a:pPr>
            <a:r>
              <a:rPr lang="hr-HR" sz="2000" b="1" dirty="0" smtClean="0"/>
              <a:t>Management p</a:t>
            </a:r>
            <a:r>
              <a:rPr lang="en-US" sz="2000" b="1" dirty="0" err="1" smtClean="0"/>
              <a:t>lans</a:t>
            </a:r>
            <a:endParaRPr lang="en-US" sz="2000" b="1" dirty="0" smtClean="0"/>
          </a:p>
          <a:p>
            <a:pPr eaLnBrk="1" hangingPunct="1">
              <a:spcBef>
                <a:spcPts val="0"/>
              </a:spcBef>
              <a:spcAft>
                <a:spcPts val="0"/>
              </a:spcAft>
              <a:buNone/>
            </a:pPr>
            <a:r>
              <a:rPr lang="it-IT" sz="2000" dirty="0" smtClean="0"/>
              <a:t>	</a:t>
            </a:r>
            <a:r>
              <a:rPr lang="hr-HR" sz="2000" dirty="0" smtClean="0"/>
              <a:t>(river basin, flood risk, sediment, climate change adaptation)</a:t>
            </a:r>
            <a:endParaRPr lang="it-IT" sz="2000" dirty="0" smtClean="0"/>
          </a:p>
          <a:p>
            <a:pPr eaLnBrk="1" hangingPunct="1">
              <a:spcBef>
                <a:spcPts val="0"/>
              </a:spcBef>
              <a:spcAft>
                <a:spcPts val="0"/>
              </a:spcAft>
              <a:buNone/>
            </a:pPr>
            <a:endParaRPr lang="hr-HR" sz="2000" dirty="0" smtClean="0"/>
          </a:p>
          <a:p>
            <a:pPr eaLnBrk="1" hangingPunct="1">
              <a:spcBef>
                <a:spcPts val="0"/>
              </a:spcBef>
              <a:spcAft>
                <a:spcPts val="0"/>
              </a:spcAft>
            </a:pPr>
            <a:r>
              <a:rPr lang="hr-HR" sz="2000" b="1" dirty="0" smtClean="0"/>
              <a:t>I</a:t>
            </a:r>
            <a:r>
              <a:rPr lang="en-US" sz="2000" b="1" dirty="0" err="1" smtClean="0"/>
              <a:t>ntegrated</a:t>
            </a:r>
            <a:r>
              <a:rPr lang="en-US" sz="2000" b="1" dirty="0" smtClean="0"/>
              <a:t> systems</a:t>
            </a:r>
          </a:p>
          <a:p>
            <a:pPr eaLnBrk="1" hangingPunct="1">
              <a:spcBef>
                <a:spcPts val="0"/>
              </a:spcBef>
              <a:spcAft>
                <a:spcPts val="0"/>
              </a:spcAft>
              <a:buNone/>
            </a:pPr>
            <a:r>
              <a:rPr lang="it-IT" sz="2000" dirty="0" smtClean="0"/>
              <a:t>	</a:t>
            </a:r>
            <a:r>
              <a:rPr lang="hr-HR" sz="2000" dirty="0" smtClean="0"/>
              <a:t>(information, forecasting, warning)</a:t>
            </a:r>
            <a:endParaRPr lang="it-IT" sz="2000" dirty="0" smtClean="0"/>
          </a:p>
          <a:p>
            <a:pPr eaLnBrk="1" hangingPunct="1">
              <a:spcBef>
                <a:spcPts val="0"/>
              </a:spcBef>
              <a:spcAft>
                <a:spcPts val="0"/>
              </a:spcAft>
              <a:buNone/>
            </a:pPr>
            <a:endParaRPr lang="hr-HR" sz="2000" dirty="0" smtClean="0"/>
          </a:p>
          <a:p>
            <a:pPr eaLnBrk="1" hangingPunct="1">
              <a:spcBef>
                <a:spcPts val="0"/>
              </a:spcBef>
              <a:spcAft>
                <a:spcPts val="0"/>
              </a:spcAft>
            </a:pPr>
            <a:r>
              <a:rPr lang="hr-HR" sz="2000" b="1" dirty="0" smtClean="0"/>
              <a:t>Economic activities</a:t>
            </a:r>
            <a:endParaRPr lang="it-IT" sz="2000" b="1" dirty="0" smtClean="0"/>
          </a:p>
          <a:p>
            <a:pPr eaLnBrk="1" hangingPunct="1">
              <a:spcBef>
                <a:spcPts val="0"/>
              </a:spcBef>
              <a:spcAft>
                <a:spcPts val="0"/>
              </a:spcAft>
              <a:buNone/>
            </a:pPr>
            <a:r>
              <a:rPr lang="it-IT" sz="2000" dirty="0" smtClean="0"/>
              <a:t>	</a:t>
            </a:r>
            <a:r>
              <a:rPr lang="hr-HR" sz="2000" dirty="0" smtClean="0"/>
              <a:t>(navigation, river tourism)</a:t>
            </a:r>
            <a:endParaRPr lang="it-IT" sz="2000" dirty="0" smtClean="0"/>
          </a:p>
          <a:p>
            <a:pPr eaLnBrk="1" hangingPunct="1">
              <a:spcBef>
                <a:spcPts val="0"/>
              </a:spcBef>
              <a:spcAft>
                <a:spcPts val="0"/>
              </a:spcAft>
              <a:buNone/>
            </a:pPr>
            <a:endParaRPr lang="hr-HR" sz="2000" dirty="0" smtClean="0"/>
          </a:p>
          <a:p>
            <a:pPr eaLnBrk="1" hangingPunct="1">
              <a:spcBef>
                <a:spcPts val="0"/>
              </a:spcBef>
              <a:spcAft>
                <a:spcPts val="0"/>
              </a:spcAft>
            </a:pPr>
            <a:r>
              <a:rPr lang="en-US" sz="2000" dirty="0" smtClean="0"/>
              <a:t>Harmonization of </a:t>
            </a:r>
            <a:r>
              <a:rPr lang="en-US" sz="2000" b="1" dirty="0" smtClean="0"/>
              <a:t>regulation</a:t>
            </a:r>
          </a:p>
          <a:p>
            <a:pPr eaLnBrk="1" hangingPunct="1">
              <a:spcBef>
                <a:spcPts val="0"/>
              </a:spcBef>
              <a:spcAft>
                <a:spcPts val="0"/>
              </a:spcAft>
              <a:buNone/>
            </a:pPr>
            <a:r>
              <a:rPr lang="en-US" sz="2000" dirty="0" smtClean="0"/>
              <a:t>	(national </a:t>
            </a:r>
            <a:r>
              <a:rPr lang="en-US" sz="2000" dirty="0" smtClean="0">
                <a:sym typeface="Wingdings" pitchFamily="2" charset="2"/>
              </a:rPr>
              <a:t></a:t>
            </a:r>
            <a:r>
              <a:rPr lang="en-US" sz="2000" dirty="0" smtClean="0"/>
              <a:t> EU)</a:t>
            </a:r>
          </a:p>
          <a:p>
            <a:pPr eaLnBrk="1" hangingPunct="1">
              <a:spcBef>
                <a:spcPts val="0"/>
              </a:spcBef>
              <a:spcAft>
                <a:spcPts val="0"/>
              </a:spcAft>
              <a:buNone/>
            </a:pPr>
            <a:endParaRPr lang="hr-HR" sz="2000" b="1" dirty="0" smtClean="0"/>
          </a:p>
          <a:p>
            <a:pPr eaLnBrk="1" hangingPunct="1">
              <a:spcBef>
                <a:spcPts val="0"/>
              </a:spcBef>
              <a:spcAft>
                <a:spcPts val="0"/>
              </a:spcAft>
            </a:pPr>
            <a:r>
              <a:rPr lang="hr-HR" sz="2000" b="1" dirty="0" smtClean="0"/>
              <a:t>Protocols</a:t>
            </a:r>
            <a:r>
              <a:rPr lang="en-GB" sz="2000" dirty="0" smtClean="0"/>
              <a:t> to the FASRB</a:t>
            </a:r>
            <a:endParaRPr lang="hr-HR" sz="2000" dirty="0" smtClean="0"/>
          </a:p>
        </p:txBody>
      </p:sp>
      <p:pic>
        <p:nvPicPr>
          <p:cNvPr id="13317" name="Picture 5" descr="P6180026"/>
          <p:cNvPicPr>
            <a:picLocks noChangeAspect="1" noChangeArrowheads="1"/>
          </p:cNvPicPr>
          <p:nvPr/>
        </p:nvPicPr>
        <p:blipFill>
          <a:blip r:embed="rId3" cstate="print"/>
          <a:srcRect/>
          <a:stretch>
            <a:fillRect/>
          </a:stretch>
        </p:blipFill>
        <p:spPr bwMode="auto">
          <a:xfrm>
            <a:off x="7078663" y="3508375"/>
            <a:ext cx="1824037" cy="1368425"/>
          </a:xfrm>
          <a:prstGeom prst="rect">
            <a:avLst/>
          </a:prstGeom>
          <a:noFill/>
          <a:ln w="9525">
            <a:noFill/>
            <a:miter lim="800000"/>
            <a:headEnd/>
            <a:tailEnd/>
          </a:ln>
        </p:spPr>
      </p:pic>
      <p:pic>
        <p:nvPicPr>
          <p:cNvPr id="13318" name="Picture 6" descr="11"/>
          <p:cNvPicPr>
            <a:picLocks noChangeAspect="1" noChangeArrowheads="1"/>
          </p:cNvPicPr>
          <p:nvPr/>
        </p:nvPicPr>
        <p:blipFill>
          <a:blip r:embed="rId4" cstate="print"/>
          <a:srcRect/>
          <a:stretch>
            <a:fillRect/>
          </a:stretch>
        </p:blipFill>
        <p:spPr bwMode="auto">
          <a:xfrm>
            <a:off x="5053013" y="1681163"/>
            <a:ext cx="2044700" cy="1366837"/>
          </a:xfrm>
          <a:prstGeom prst="rect">
            <a:avLst/>
          </a:prstGeom>
          <a:noFill/>
          <a:ln w="9525">
            <a:noFill/>
            <a:miter lim="800000"/>
            <a:headEnd/>
            <a:tailEnd/>
          </a:ln>
        </p:spPr>
      </p:pic>
      <p:pic>
        <p:nvPicPr>
          <p:cNvPr id="13319" name="Picture 17"/>
          <p:cNvPicPr>
            <a:picLocks noChangeAspect="1" noChangeArrowheads="1"/>
          </p:cNvPicPr>
          <p:nvPr/>
        </p:nvPicPr>
        <p:blipFill>
          <a:blip r:embed="rId5" cstate="print"/>
          <a:srcRect/>
          <a:stretch>
            <a:fillRect/>
          </a:stretch>
        </p:blipFill>
        <p:spPr bwMode="auto">
          <a:xfrm>
            <a:off x="5053013" y="4759325"/>
            <a:ext cx="1981200" cy="1482725"/>
          </a:xfrm>
          <a:prstGeom prst="rect">
            <a:avLst/>
          </a:prstGeom>
          <a:noFill/>
          <a:ln w="9525">
            <a:solidFill>
              <a:schemeClr val="bg1"/>
            </a:solidFill>
            <a:miter lim="800000"/>
            <a:headEnd/>
            <a:tailEnd/>
          </a:ln>
        </p:spPr>
      </p:pic>
      <p:pic>
        <p:nvPicPr>
          <p:cNvPr id="13320" name="Picture 12"/>
          <p:cNvPicPr>
            <a:picLocks noChangeAspect="1" noChangeArrowheads="1"/>
          </p:cNvPicPr>
          <p:nvPr/>
        </p:nvPicPr>
        <p:blipFill>
          <a:blip r:embed="rId6" cstate="print"/>
          <a:srcRect/>
          <a:stretch>
            <a:fillRect/>
          </a:stretch>
        </p:blipFill>
        <p:spPr bwMode="auto">
          <a:xfrm>
            <a:off x="6997700" y="5035550"/>
            <a:ext cx="1905000" cy="1428750"/>
          </a:xfrm>
          <a:prstGeom prst="rect">
            <a:avLst/>
          </a:prstGeom>
          <a:noFill/>
          <a:ln w="9525">
            <a:solidFill>
              <a:srgbClr val="C0C0C0"/>
            </a:solidFill>
            <a:miter lim="800000"/>
            <a:headEnd/>
            <a:tailEnd/>
          </a:ln>
        </p:spPr>
      </p:pic>
      <p:pic>
        <p:nvPicPr>
          <p:cNvPr id="13321" name="Picture 2"/>
          <p:cNvPicPr>
            <a:picLocks noChangeAspect="1"/>
          </p:cNvPicPr>
          <p:nvPr/>
        </p:nvPicPr>
        <p:blipFill>
          <a:blip r:embed="rId7" cstate="print"/>
          <a:srcRect/>
          <a:stretch>
            <a:fillRect/>
          </a:stretch>
        </p:blipFill>
        <p:spPr bwMode="auto">
          <a:xfrm>
            <a:off x="6692900" y="1960563"/>
            <a:ext cx="2209800" cy="1366837"/>
          </a:xfrm>
          <a:prstGeom prst="rect">
            <a:avLst/>
          </a:prstGeom>
          <a:noFill/>
          <a:ln w="9525">
            <a:solidFill>
              <a:schemeClr val="bg1"/>
            </a:solidFill>
            <a:miter lim="800000"/>
            <a:headEnd/>
            <a:tailEnd/>
          </a:ln>
        </p:spPr>
      </p:pic>
      <p:pic>
        <p:nvPicPr>
          <p:cNvPr id="13322" name="Picture 9" descr="suzivot"/>
          <p:cNvPicPr>
            <a:picLocks noChangeAspect="1" noChangeArrowheads="1"/>
          </p:cNvPicPr>
          <p:nvPr/>
        </p:nvPicPr>
        <p:blipFill>
          <a:blip r:embed="rId8" cstate="print"/>
          <a:srcRect/>
          <a:stretch>
            <a:fillRect/>
          </a:stretch>
        </p:blipFill>
        <p:spPr bwMode="auto">
          <a:xfrm>
            <a:off x="5053013" y="3216275"/>
            <a:ext cx="2195512" cy="1368425"/>
          </a:xfrm>
          <a:prstGeom prst="rect">
            <a:avLst/>
          </a:prstGeom>
          <a:noFill/>
          <a:ln w="9525">
            <a:solidFill>
              <a:schemeClr val="bg1"/>
            </a:solidFill>
            <a:miter lim="800000"/>
            <a:headEnd/>
            <a:tailEnd/>
          </a:ln>
        </p:spPr>
      </p:pic>
      <p:pic>
        <p:nvPicPr>
          <p:cNvPr id="11" name="Picture 40"/>
          <p:cNvPicPr>
            <a:picLocks noChangeAspect="1" noChangeArrowheads="1"/>
          </p:cNvPicPr>
          <p:nvPr/>
        </p:nvPicPr>
        <p:blipFill>
          <a:blip r:embed="rId9" cstate="print"/>
          <a:srcRect/>
          <a:stretch>
            <a:fillRect/>
          </a:stretch>
        </p:blipFill>
        <p:spPr bwMode="auto">
          <a:xfrm>
            <a:off x="6623591" y="0"/>
            <a:ext cx="2520409" cy="62068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611560" y="980728"/>
            <a:ext cx="8189168" cy="511823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259632" y="1340768"/>
            <a:ext cx="7078478" cy="4248472"/>
          </a:xfrm>
          <a:prstGeom prst="rect">
            <a:avLst/>
          </a:prstGeom>
          <a:noFill/>
          <a:ln w="9525">
            <a:noFill/>
            <a:miter lim="800000"/>
            <a:headEnd/>
            <a:tailEnd/>
          </a:ln>
        </p:spPr>
      </p:pic>
      <p:sp>
        <p:nvSpPr>
          <p:cNvPr id="10" name="Titolo 1"/>
          <p:cNvSpPr txBox="1">
            <a:spLocks/>
          </p:cNvSpPr>
          <p:nvPr/>
        </p:nvSpPr>
        <p:spPr>
          <a:xfrm>
            <a:off x="323528" y="260648"/>
            <a:ext cx="7312991" cy="484632"/>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it-IT" b="1" dirty="0" smtClean="0">
                <a:solidFill>
                  <a:srgbClr val="007AC2"/>
                </a:solidFill>
                <a:latin typeface="+mj-lt"/>
                <a:ea typeface="+mj-ea"/>
                <a:cs typeface="Avenir LT Std 85 Heavy"/>
              </a:rPr>
              <a:t>HIS in the SAVA River </a:t>
            </a:r>
            <a:r>
              <a:rPr lang="it-IT" b="1" dirty="0" err="1" smtClean="0">
                <a:solidFill>
                  <a:srgbClr val="007AC2"/>
                </a:solidFill>
                <a:latin typeface="+mj-lt"/>
                <a:ea typeface="+mj-ea"/>
                <a:cs typeface="Avenir LT Std 85 Heavy"/>
              </a:rPr>
              <a:t>Basin</a:t>
            </a:r>
            <a:endParaRPr lang="en-US" b="1" dirty="0">
              <a:solidFill>
                <a:srgbClr val="007AC2"/>
              </a:solidFill>
              <a:latin typeface="+mj-lt"/>
              <a:ea typeface="+mj-ea"/>
              <a:cs typeface="Avenir LT Std 85 Heavy"/>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4)">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572000" y="1556792"/>
            <a:ext cx="1656184" cy="1035115"/>
          </a:xfrm>
          <a:prstGeom prst="rect">
            <a:avLst/>
          </a:prstGeom>
          <a:noFill/>
          <a:ln w="9525">
            <a:noFill/>
            <a:miter lim="800000"/>
            <a:headEnd/>
            <a:tailEnd/>
          </a:ln>
          <a:scene3d>
            <a:camera prst="isometricRightUp"/>
            <a:lightRig rig="threePt" dir="t"/>
          </a:scene3d>
        </p:spPr>
      </p:pic>
      <p:grpSp>
        <p:nvGrpSpPr>
          <p:cNvPr id="3" name="Gruppo 82"/>
          <p:cNvGrpSpPr/>
          <p:nvPr/>
        </p:nvGrpSpPr>
        <p:grpSpPr>
          <a:xfrm>
            <a:off x="555626" y="836712"/>
            <a:ext cx="4952478" cy="5206437"/>
            <a:chOff x="555626" y="534524"/>
            <a:chExt cx="4952478" cy="5508625"/>
          </a:xfrm>
        </p:grpSpPr>
        <p:sp>
          <p:nvSpPr>
            <p:cNvPr id="153" name="Fumetto 1 152"/>
            <p:cNvSpPr/>
            <p:nvPr/>
          </p:nvSpPr>
          <p:spPr bwMode="auto">
            <a:xfrm>
              <a:off x="611560" y="3068960"/>
              <a:ext cx="4896544" cy="2974189"/>
            </a:xfrm>
            <a:prstGeom prst="wedgeRectCallout">
              <a:avLst>
                <a:gd name="adj1" fmla="val 47171"/>
                <a:gd name="adj2" fmla="val 31749"/>
              </a:avLst>
            </a:prstGeom>
            <a:solidFill>
              <a:schemeClr val="accent5">
                <a:lumMod val="90000"/>
              </a:schemeClr>
            </a:solidFill>
            <a:ln>
              <a:noFill/>
            </a:ln>
            <a:effectLst/>
            <a:scene3d>
              <a:camera prst="perspectiveHeroicExtremeRightFacing"/>
              <a:lightRig rig="threePt" dir="t"/>
            </a:scene3d>
            <a:extLst>
              <a:ext uri="{909E8E84-426E-40dd-AFC4-6F175D3DCCD1}"/>
              <a:ext uri="{91240B29-F687-4f45-9708-019B960494DF}"/>
              <a:ext uri="{AF507438-7753-43e0-B8FC-AC1667EBCBE1}"/>
            </a:extLst>
          </p:spPr>
          <p:txBody>
            <a:bodyPr anchor="ctr"/>
            <a:lstStyle/>
            <a:p>
              <a:pPr algn="ctr" fontAlgn="base">
                <a:spcBef>
                  <a:spcPct val="0"/>
                </a:spcBef>
                <a:spcAft>
                  <a:spcPct val="0"/>
                </a:spcAft>
                <a:defRPr/>
              </a:pPr>
              <a:endParaRPr lang="en-US" sz="2000" b="1" u="sng" dirty="0">
                <a:solidFill>
                  <a:srgbClr val="000000"/>
                </a:solidFill>
                <a:latin typeface="Tahoma" panose="020B0604030504040204" pitchFamily="34" charset="0"/>
                <a:ea typeface="MS PGothic" panose="020B0600070205080204" pitchFamily="34" charset="-128"/>
              </a:endParaRPr>
            </a:p>
          </p:txBody>
        </p:sp>
        <p:sp>
          <p:nvSpPr>
            <p:cNvPr id="35" name="Fumetto 1 34"/>
            <p:cNvSpPr/>
            <p:nvPr/>
          </p:nvSpPr>
          <p:spPr bwMode="auto">
            <a:xfrm>
              <a:off x="555626" y="534524"/>
              <a:ext cx="4495799" cy="2925228"/>
            </a:xfrm>
            <a:prstGeom prst="wedgeRectCallout">
              <a:avLst>
                <a:gd name="adj1" fmla="val 86264"/>
                <a:gd name="adj2" fmla="val 53730"/>
              </a:avLst>
            </a:prstGeom>
            <a:solidFill>
              <a:schemeClr val="accent5">
                <a:lumMod val="90000"/>
              </a:schemeClr>
            </a:solidFill>
            <a:ln>
              <a:noFill/>
            </a:ln>
            <a:effectLst/>
            <a:scene3d>
              <a:camera prst="perspectiveHeroicExtremeRightFacing"/>
              <a:lightRig rig="threePt" dir="t"/>
            </a:scene3d>
            <a:extLst>
              <a:ext uri="{909E8E84-426E-40dd-AFC4-6F175D3DCCD1}"/>
              <a:ext uri="{91240B29-F687-4f45-9708-019B960494DF}"/>
              <a:ext uri="{AF507438-7753-43e0-B8FC-AC1667EBCBE1}"/>
            </a:extLst>
          </p:spPr>
          <p:txBody>
            <a:bodyPr anchor="ctr"/>
            <a:lstStyle/>
            <a:p>
              <a:pPr algn="ctr" fontAlgn="base">
                <a:spcBef>
                  <a:spcPct val="0"/>
                </a:spcBef>
                <a:spcAft>
                  <a:spcPct val="0"/>
                </a:spcAft>
                <a:defRPr/>
              </a:pPr>
              <a:endParaRPr lang="en-US" sz="2000" b="1" u="sng">
                <a:solidFill>
                  <a:srgbClr val="000000"/>
                </a:solidFill>
                <a:latin typeface="Tahoma" panose="020B0604030504040204" pitchFamily="34" charset="0"/>
                <a:ea typeface="MS PGothic" panose="020B0600070205080204" pitchFamily="34" charset="-128"/>
              </a:endParaRPr>
            </a:p>
          </p:txBody>
        </p:sp>
      </p:grpSp>
      <p:sp>
        <p:nvSpPr>
          <p:cNvPr id="11280" name="TextBox 89"/>
          <p:cNvSpPr txBox="1">
            <a:spLocks noChangeArrowheads="1"/>
          </p:cNvSpPr>
          <p:nvPr/>
        </p:nvSpPr>
        <p:spPr bwMode="auto">
          <a:xfrm rot="21179596">
            <a:off x="811939" y="5592941"/>
            <a:ext cx="4498347" cy="276999"/>
          </a:xfrm>
          <a:prstGeom prst="rect">
            <a:avLst/>
          </a:prstGeom>
          <a:noFill/>
          <a:ln>
            <a:noFill/>
          </a:ln>
          <a:scene3d>
            <a:camera prst="perspectiveHeroicExtremeRightFacing"/>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a:spcBef>
                <a:spcPct val="0"/>
              </a:spcBef>
              <a:buNone/>
              <a:defRPr/>
            </a:pPr>
            <a:r>
              <a:rPr kumimoji="0" lang="fr-CH" altLang="ja-JP" sz="1200" b="1" dirty="0" err="1" smtClean="0">
                <a:solidFill>
                  <a:srgbClr val="C00000"/>
                </a:solidFill>
              </a:rPr>
              <a:t>Brokered</a:t>
            </a:r>
            <a:r>
              <a:rPr kumimoji="0" lang="fr-CH" altLang="ja-JP" sz="1200" b="1" dirty="0" smtClean="0">
                <a:solidFill>
                  <a:srgbClr val="C00000"/>
                </a:solidFill>
              </a:rPr>
              <a:t> Data Providers </a:t>
            </a:r>
            <a:r>
              <a:rPr kumimoji="0" lang="fr-CH" altLang="ja-JP" sz="1200" dirty="0" smtClean="0">
                <a:solidFill>
                  <a:srgbClr val="C00000"/>
                </a:solidFill>
              </a:rPr>
              <a:t>(</a:t>
            </a:r>
            <a:r>
              <a:rPr kumimoji="0" lang="fr-CH" altLang="ja-JP" sz="1200" dirty="0" err="1" smtClean="0">
                <a:solidFill>
                  <a:srgbClr val="C00000"/>
                </a:solidFill>
              </a:rPr>
              <a:t>capacities</a:t>
            </a:r>
            <a:r>
              <a:rPr kumimoji="0" lang="fr-CH" altLang="ja-JP" sz="1200" dirty="0" smtClean="0">
                <a:solidFill>
                  <a:srgbClr val="C00000"/>
                </a:solidFill>
              </a:rPr>
              <a:t>, </a:t>
            </a:r>
            <a:r>
              <a:rPr kumimoji="0" lang="fr-CH" altLang="ja-JP" sz="1200" dirty="0" err="1" smtClean="0">
                <a:solidFill>
                  <a:srgbClr val="C00000"/>
                </a:solidFill>
              </a:rPr>
              <a:t>systems</a:t>
            </a:r>
            <a:r>
              <a:rPr kumimoji="0" lang="fr-CH" altLang="ja-JP" sz="1200" dirty="0" smtClean="0">
                <a:solidFill>
                  <a:srgbClr val="C00000"/>
                </a:solidFill>
              </a:rPr>
              <a:t>, networks, etc.)</a:t>
            </a:r>
            <a:endParaRPr kumimoji="0" lang="en-US" altLang="ja-JP" sz="1200" dirty="0" smtClean="0">
              <a:solidFill>
                <a:srgbClr val="C00000"/>
              </a:solidFill>
            </a:endParaRPr>
          </a:p>
        </p:txBody>
      </p:sp>
      <p:sp>
        <p:nvSpPr>
          <p:cNvPr id="11297" name="CasellaDiTesto 153"/>
          <p:cNvSpPr txBox="1">
            <a:spLocks noChangeArrowheads="1"/>
          </p:cNvSpPr>
          <p:nvPr/>
        </p:nvSpPr>
        <p:spPr bwMode="auto">
          <a:xfrm>
            <a:off x="2526344" y="5239215"/>
            <a:ext cx="511679" cy="523220"/>
          </a:xfrm>
          <a:prstGeom prst="rect">
            <a:avLst/>
          </a:prstGeom>
          <a:noFill/>
          <a:ln>
            <a:noFill/>
          </a:ln>
          <a:scene3d>
            <a:camera prst="perspectiveHeroicExtremeRightFacing"/>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kumimoji="0" lang="en-US" sz="2800" dirty="0" smtClean="0">
                <a:solidFill>
                  <a:srgbClr val="000000"/>
                </a:solidFill>
                <a:latin typeface="Tahoma" panose="020B0604030504040204" pitchFamily="34" charset="0"/>
              </a:rPr>
              <a:t>...</a:t>
            </a:r>
          </a:p>
        </p:txBody>
      </p:sp>
      <p:grpSp>
        <p:nvGrpSpPr>
          <p:cNvPr id="4" name="Gruppo 1"/>
          <p:cNvGrpSpPr/>
          <p:nvPr/>
        </p:nvGrpSpPr>
        <p:grpSpPr>
          <a:xfrm>
            <a:off x="4572000" y="4556125"/>
            <a:ext cx="3859213" cy="2053412"/>
            <a:chOff x="5175250" y="4556125"/>
            <a:chExt cx="3859213" cy="2053412"/>
          </a:xfrm>
          <a:scene3d>
            <a:camera prst="perspectiveHeroicExtremeLeftFacing"/>
            <a:lightRig rig="threePt" dir="t"/>
          </a:scene3d>
        </p:grpSpPr>
        <p:grpSp>
          <p:nvGrpSpPr>
            <p:cNvPr id="8" name="Gruppo 3"/>
            <p:cNvGrpSpPr/>
            <p:nvPr/>
          </p:nvGrpSpPr>
          <p:grpSpPr>
            <a:xfrm>
              <a:off x="5175250" y="4556125"/>
              <a:ext cx="3859213" cy="2053412"/>
              <a:chOff x="5175250" y="4556125"/>
              <a:chExt cx="3859213" cy="2053412"/>
            </a:xfrm>
          </p:grpSpPr>
          <p:sp>
            <p:nvSpPr>
              <p:cNvPr id="11267" name="Fumetto 1 151"/>
              <p:cNvSpPr>
                <a:spLocks noChangeArrowheads="1"/>
              </p:cNvSpPr>
              <p:nvPr/>
            </p:nvSpPr>
            <p:spPr bwMode="auto">
              <a:xfrm>
                <a:off x="5175250" y="4556125"/>
                <a:ext cx="3859213" cy="2038350"/>
              </a:xfrm>
              <a:prstGeom prst="wedgeRectCallout">
                <a:avLst>
                  <a:gd name="adj1" fmla="val -19398"/>
                  <a:gd name="adj2" fmla="val -87269"/>
                </a:avLst>
              </a:prstGeom>
              <a:solidFill>
                <a:srgbClr val="FFC000">
                  <a:alpha val="2196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endParaRPr kumimoji="0" lang="en-US" sz="2000" b="1" u="sng" smtClean="0">
                  <a:solidFill>
                    <a:srgbClr val="000000"/>
                  </a:solidFill>
                  <a:latin typeface="Tahoma" panose="020B0604030504040204" pitchFamily="34" charset="0"/>
                </a:endParaRPr>
              </a:p>
            </p:txBody>
          </p:sp>
          <p:sp>
            <p:nvSpPr>
              <p:cNvPr id="11278" name="TextBox 89"/>
              <p:cNvSpPr txBox="1">
                <a:spLocks noChangeArrowheads="1"/>
              </p:cNvSpPr>
              <p:nvPr/>
            </p:nvSpPr>
            <p:spPr bwMode="auto">
              <a:xfrm>
                <a:off x="5532843" y="6332538"/>
                <a:ext cx="300434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kumimoji="0" lang="fr-CH" altLang="ja-JP" sz="1200" b="1" dirty="0" err="1" smtClean="0">
                    <a:solidFill>
                      <a:srgbClr val="002060"/>
                    </a:solidFill>
                  </a:rPr>
                  <a:t>Hydrologic</a:t>
                </a:r>
                <a:r>
                  <a:rPr kumimoji="0" lang="fr-CH" altLang="ja-JP" sz="1200" b="1" dirty="0" smtClean="0">
                    <a:solidFill>
                      <a:srgbClr val="002060"/>
                    </a:solidFill>
                  </a:rPr>
                  <a:t> </a:t>
                </a:r>
                <a:r>
                  <a:rPr kumimoji="0" lang="fr-CH" altLang="ja-JP" sz="1200" b="1" dirty="0" err="1" smtClean="0">
                    <a:solidFill>
                      <a:srgbClr val="002060"/>
                    </a:solidFill>
                  </a:rPr>
                  <a:t>tools</a:t>
                </a:r>
                <a:r>
                  <a:rPr kumimoji="0" lang="fr-CH" altLang="ja-JP" sz="1200" b="1" dirty="0" smtClean="0">
                    <a:solidFill>
                      <a:srgbClr val="002060"/>
                    </a:solidFill>
                  </a:rPr>
                  <a:t> </a:t>
                </a:r>
                <a:r>
                  <a:rPr kumimoji="0" lang="fr-CH" altLang="ja-JP" sz="1200" dirty="0" smtClean="0">
                    <a:solidFill>
                      <a:srgbClr val="002060"/>
                    </a:solidFill>
                  </a:rPr>
                  <a:t>(</a:t>
                </a:r>
                <a:r>
                  <a:rPr kumimoji="0" lang="fr-CH" altLang="ja-JP" sz="1200" dirty="0" err="1" smtClean="0">
                    <a:solidFill>
                      <a:srgbClr val="002060"/>
                    </a:solidFill>
                  </a:rPr>
                  <a:t>tested</a:t>
                </a:r>
                <a:r>
                  <a:rPr kumimoji="0" lang="fr-CH" altLang="ja-JP" sz="1200" dirty="0" smtClean="0">
                    <a:solidFill>
                      <a:srgbClr val="002060"/>
                    </a:solidFill>
                  </a:rPr>
                  <a:t> </a:t>
                </a:r>
                <a:r>
                  <a:rPr kumimoji="0" lang="fr-CH" altLang="ja-JP" sz="1200" dirty="0" err="1" smtClean="0">
                    <a:solidFill>
                      <a:srgbClr val="002060"/>
                    </a:solidFill>
                  </a:rPr>
                  <a:t>interoperability</a:t>
                </a:r>
                <a:r>
                  <a:rPr kumimoji="0" lang="fr-CH" altLang="ja-JP" sz="1200" dirty="0" smtClean="0">
                    <a:solidFill>
                      <a:srgbClr val="002060"/>
                    </a:solidFill>
                  </a:rPr>
                  <a:t>)</a:t>
                </a:r>
                <a:endParaRPr kumimoji="0" lang="en-US" altLang="ja-JP" sz="1200" dirty="0" smtClean="0">
                  <a:solidFill>
                    <a:srgbClr val="002060"/>
                  </a:solidFill>
                </a:endParaRPr>
              </a:p>
            </p:txBody>
          </p:sp>
          <p:pic>
            <p:nvPicPr>
              <p:cNvPr id="180" name="Immagine 179"/>
              <p:cNvPicPr>
                <a:picLocks noChangeAspect="1"/>
              </p:cNvPicPr>
              <p:nvPr/>
            </p:nvPicPr>
            <p:blipFill>
              <a:blip r:embed="rId4" cstate="print">
                <a:duotone>
                  <a:prstClr val="black"/>
                  <a:schemeClr val="accent3">
                    <a:tint val="45000"/>
                    <a:satMod val="400000"/>
                  </a:schemeClr>
                </a:duotone>
              </a:blip>
              <a:stretch>
                <a:fillRect/>
              </a:stretch>
            </p:blipFill>
            <p:spPr bwMode="auto">
              <a:xfrm flipH="1">
                <a:off x="5380186" y="5491661"/>
                <a:ext cx="1098550" cy="678170"/>
              </a:xfrm>
              <a:prstGeom prst="rect">
                <a:avLst/>
              </a:prstGeom>
            </p:spPr>
          </p:pic>
          <p:grpSp>
            <p:nvGrpSpPr>
              <p:cNvPr id="9" name="Gruppo 61"/>
              <p:cNvGrpSpPr>
                <a:grpSpLocks/>
              </p:cNvGrpSpPr>
              <p:nvPr/>
            </p:nvGrpSpPr>
            <p:grpSpPr bwMode="auto">
              <a:xfrm>
                <a:off x="5286375" y="4664075"/>
                <a:ext cx="1266825" cy="704850"/>
                <a:chOff x="5286174" y="4663844"/>
                <a:chExt cx="1267026" cy="704659"/>
              </a:xfrm>
            </p:grpSpPr>
            <p:pic>
              <p:nvPicPr>
                <p:cNvPr id="11322" name="Picture 10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569794" y="4876800"/>
                  <a:ext cx="983406" cy="491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 name="Immagine 180"/>
                <p:cNvPicPr>
                  <a:picLocks noChangeAspect="1"/>
                </p:cNvPicPr>
                <p:nvPr/>
              </p:nvPicPr>
              <p:blipFill>
                <a:blip r:embed="rId4" cstate="print">
                  <a:duotone>
                    <a:prstClr val="black"/>
                    <a:srgbClr val="FF0000">
                      <a:tint val="45000"/>
                      <a:satMod val="400000"/>
                    </a:srgbClr>
                  </a:duotone>
                </a:blip>
                <a:stretch>
                  <a:fillRect/>
                </a:stretch>
              </p:blipFill>
              <p:spPr>
                <a:xfrm flipH="1">
                  <a:off x="5286174" y="4663844"/>
                  <a:ext cx="1091767" cy="655979"/>
                </a:xfrm>
                <a:prstGeom prst="rect">
                  <a:avLst/>
                </a:prstGeom>
              </p:spPr>
            </p:pic>
          </p:grpSp>
          <p:pic>
            <p:nvPicPr>
              <p:cNvPr id="142" name="Immagine 141"/>
              <p:cNvPicPr>
                <a:picLocks noChangeAspect="1"/>
              </p:cNvPicPr>
              <p:nvPr/>
            </p:nvPicPr>
            <p:blipFill>
              <a:blip r:embed="rId4" cstate="print">
                <a:duotone>
                  <a:prstClr val="black"/>
                  <a:schemeClr val="accent3">
                    <a:tint val="45000"/>
                    <a:satMod val="400000"/>
                  </a:schemeClr>
                </a:duotone>
              </a:blip>
              <a:stretch>
                <a:fillRect/>
              </a:stretch>
            </p:blipFill>
            <p:spPr bwMode="auto">
              <a:xfrm flipH="1">
                <a:off x="7792649" y="5473111"/>
                <a:ext cx="1098550" cy="678170"/>
              </a:xfrm>
              <a:prstGeom prst="rect">
                <a:avLst/>
              </a:prstGeom>
            </p:spPr>
          </p:pic>
          <p:grpSp>
            <p:nvGrpSpPr>
              <p:cNvPr id="11" name="Gruppo 37"/>
              <p:cNvGrpSpPr/>
              <p:nvPr/>
            </p:nvGrpSpPr>
            <p:grpSpPr>
              <a:xfrm>
                <a:off x="6418097" y="4630101"/>
                <a:ext cx="1092200" cy="661671"/>
                <a:chOff x="7815263" y="4671288"/>
                <a:chExt cx="1092200" cy="661671"/>
              </a:xfrm>
            </p:grpSpPr>
            <p:pic>
              <p:nvPicPr>
                <p:cNvPr id="11312" name="Immagine 190"/>
                <p:cNvPicPr>
                  <a:picLocks noChangeAspect="1"/>
                </p:cNvPicPr>
                <p:nvPr/>
              </p:nvPicPr>
              <p:blipFill>
                <a:blip r:embed="rId6" cstate="print">
                  <a:grayscl/>
                  <a:biLevel thresh="50000"/>
                  <a:extLst>
                    <a:ext uri="{28A0092B-C50C-407E-A947-70E740481C1C}">
                      <a14:useLocalDpi xmlns:a14="http://schemas.microsoft.com/office/drawing/2010/main" xmlns="" val="0"/>
                    </a:ext>
                  </a:extLst>
                </a:blip>
                <a:srcRect/>
                <a:stretch>
                  <a:fillRect/>
                </a:stretch>
              </p:blipFill>
              <p:spPr bwMode="auto">
                <a:xfrm>
                  <a:off x="7815263" y="4671288"/>
                  <a:ext cx="1092200" cy="6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Immagine 3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8176161" y="4969164"/>
                  <a:ext cx="687903" cy="363795"/>
                </a:xfrm>
                <a:prstGeom prst="rect">
                  <a:avLst/>
                </a:prstGeom>
              </p:spPr>
            </p:pic>
          </p:grpSp>
          <p:sp>
            <p:nvSpPr>
              <p:cNvPr id="152" name="CasellaDiTesto 153"/>
              <p:cNvSpPr txBox="1">
                <a:spLocks noChangeArrowheads="1"/>
              </p:cNvSpPr>
              <p:nvPr/>
            </p:nvSpPr>
            <p:spPr bwMode="auto">
              <a:xfrm>
                <a:off x="8215883" y="5596832"/>
                <a:ext cx="6238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kumimoji="0" lang="en-US" sz="2800" dirty="0" smtClean="0">
                    <a:solidFill>
                      <a:srgbClr val="000000"/>
                    </a:solidFill>
                    <a:latin typeface="Tahoma" panose="020B0604030504040204" pitchFamily="34" charset="0"/>
                  </a:rPr>
                  <a:t>.. .</a:t>
                </a:r>
              </a:p>
            </p:txBody>
          </p:sp>
        </p:grpSp>
        <p:pic>
          <p:nvPicPr>
            <p:cNvPr id="71" name="Immagine 70"/>
            <p:cNvPicPr>
              <a:picLocks noChangeAspect="1"/>
            </p:cNvPicPr>
            <p:nvPr/>
          </p:nvPicPr>
          <p:blipFill>
            <a:blip r:embed="rId4" cstate="print">
              <a:duotone>
                <a:prstClr val="black"/>
                <a:srgbClr val="FF66FF">
                  <a:tint val="45000"/>
                  <a:satMod val="400000"/>
                </a:srgbClr>
              </a:duotone>
            </a:blip>
            <a:stretch>
              <a:fillRect/>
            </a:stretch>
          </p:blipFill>
          <p:spPr bwMode="auto">
            <a:xfrm flipH="1">
              <a:off x="6422072" y="5584513"/>
              <a:ext cx="1092200" cy="655673"/>
            </a:xfrm>
            <a:prstGeom prst="rect">
              <a:avLst/>
            </a:prstGeom>
          </p:spPr>
        </p:pic>
      </p:grpSp>
      <p:pic>
        <p:nvPicPr>
          <p:cNvPr id="11282" name="Picture 68" descr="GEOSS_Portal_Website_link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804248" y="1052736"/>
            <a:ext cx="1682310" cy="1800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83" name="Line 69"/>
          <p:cNvSpPr>
            <a:spLocks noChangeShapeType="1"/>
          </p:cNvSpPr>
          <p:nvPr/>
        </p:nvSpPr>
        <p:spPr bwMode="auto">
          <a:xfrm flipH="1">
            <a:off x="6831541" y="1122101"/>
            <a:ext cx="962592" cy="38417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11284" name="Line 70"/>
          <p:cNvSpPr>
            <a:spLocks noChangeShapeType="1"/>
          </p:cNvSpPr>
          <p:nvPr/>
        </p:nvSpPr>
        <p:spPr bwMode="auto">
          <a:xfrm flipH="1">
            <a:off x="7867613" y="1265098"/>
            <a:ext cx="74530" cy="158151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11285" name="Line 71"/>
          <p:cNvSpPr>
            <a:spLocks noChangeShapeType="1"/>
          </p:cNvSpPr>
          <p:nvPr/>
        </p:nvSpPr>
        <p:spPr bwMode="auto">
          <a:xfrm flipH="1">
            <a:off x="7370046" y="1204271"/>
            <a:ext cx="429335" cy="52290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11286" name="Freeform 72"/>
          <p:cNvSpPr>
            <a:spLocks/>
          </p:cNvSpPr>
          <p:nvPr/>
        </p:nvSpPr>
        <p:spPr bwMode="auto">
          <a:xfrm>
            <a:off x="7573691" y="1213875"/>
            <a:ext cx="354805" cy="402315"/>
          </a:xfrm>
          <a:custGeom>
            <a:avLst/>
            <a:gdLst>
              <a:gd name="T0" fmla="*/ 0 w 276"/>
              <a:gd name="T1" fmla="*/ 0 h 315"/>
              <a:gd name="T2" fmla="*/ 0 w 276"/>
              <a:gd name="T3" fmla="*/ 2147483646 h 315"/>
              <a:gd name="T4" fmla="*/ 2147483646 w 276"/>
              <a:gd name="T5" fmla="*/ 2147483646 h 315"/>
              <a:gd name="T6" fmla="*/ 2147483646 w 276"/>
              <a:gd name="T7" fmla="*/ 2147483646 h 315"/>
              <a:gd name="T8" fmla="*/ 0 w 276"/>
              <a:gd name="T9" fmla="*/ 0 h 315"/>
              <a:gd name="T10" fmla="*/ 0 60000 65536"/>
              <a:gd name="T11" fmla="*/ 0 60000 65536"/>
              <a:gd name="T12" fmla="*/ 0 60000 65536"/>
              <a:gd name="T13" fmla="*/ 0 60000 65536"/>
              <a:gd name="T14" fmla="*/ 0 60000 65536"/>
              <a:gd name="T15" fmla="*/ 0 w 276"/>
              <a:gd name="T16" fmla="*/ 0 h 315"/>
              <a:gd name="T17" fmla="*/ 276 w 276"/>
              <a:gd name="T18" fmla="*/ 315 h 315"/>
            </a:gdLst>
            <a:ahLst/>
            <a:cxnLst>
              <a:cxn ang="T10">
                <a:pos x="T0" y="T1"/>
              </a:cxn>
              <a:cxn ang="T11">
                <a:pos x="T2" y="T3"/>
              </a:cxn>
              <a:cxn ang="T12">
                <a:pos x="T4" y="T5"/>
              </a:cxn>
              <a:cxn ang="T13">
                <a:pos x="T6" y="T7"/>
              </a:cxn>
              <a:cxn ang="T14">
                <a:pos x="T8" y="T9"/>
              </a:cxn>
            </a:cxnLst>
            <a:rect l="T15" t="T16" r="T17" b="T18"/>
            <a:pathLst>
              <a:path w="276" h="315">
                <a:moveTo>
                  <a:pt x="0" y="0"/>
                </a:moveTo>
                <a:lnTo>
                  <a:pt x="0" y="204"/>
                </a:lnTo>
                <a:lnTo>
                  <a:pt x="276" y="315"/>
                </a:lnTo>
                <a:lnTo>
                  <a:pt x="274" y="103"/>
                </a:lnTo>
                <a:lnTo>
                  <a:pt x="0" y="0"/>
                </a:lnTo>
                <a:close/>
              </a:path>
            </a:pathLst>
          </a:custGeom>
          <a:solidFill>
            <a:schemeClr val="accent1">
              <a:alpha val="36862"/>
            </a:schemeClr>
          </a:solidFill>
          <a:ln w="9525">
            <a:solidFill>
              <a:schemeClr val="tx1"/>
            </a:solidFill>
            <a:round/>
            <a:headEnd/>
            <a:tailEnd/>
          </a:ln>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11287" name="Line 73"/>
          <p:cNvSpPr>
            <a:spLocks noChangeShapeType="1"/>
          </p:cNvSpPr>
          <p:nvPr/>
        </p:nvSpPr>
        <p:spPr bwMode="auto">
          <a:xfrm flipH="1">
            <a:off x="7853966" y="1188264"/>
            <a:ext cx="88176" cy="729929"/>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11269" name="Text Box 72"/>
          <p:cNvSpPr txBox="1">
            <a:spLocks noChangeArrowheads="1"/>
          </p:cNvSpPr>
          <p:nvPr/>
        </p:nvSpPr>
        <p:spPr bwMode="auto">
          <a:xfrm>
            <a:off x="8028384" y="735087"/>
            <a:ext cx="1043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dirty="0" smtClean="0">
                <a:solidFill>
                  <a:srgbClr val="C00000"/>
                </a:solidFill>
              </a:rPr>
              <a:t>CIC</a:t>
            </a:r>
            <a:r>
              <a:rPr kumimoji="0" lang="fr-CH" altLang="ja-JP" sz="1200" dirty="0" smtClean="0">
                <a:solidFill>
                  <a:srgbClr val="000000"/>
                </a:solidFill>
              </a:rPr>
              <a:t> </a:t>
            </a:r>
          </a:p>
          <a:p>
            <a:pPr fontAlgn="base">
              <a:spcBef>
                <a:spcPct val="0"/>
              </a:spcBef>
              <a:spcAft>
                <a:spcPct val="0"/>
              </a:spcAft>
              <a:buFontTx/>
              <a:buNone/>
            </a:pPr>
            <a:r>
              <a:rPr kumimoji="0" lang="fr-CH" altLang="ja-JP" sz="1200" i="1" dirty="0" smtClean="0">
                <a:solidFill>
                  <a:srgbClr val="C00000"/>
                </a:solidFill>
              </a:rPr>
              <a:t>Home Page</a:t>
            </a:r>
            <a:endParaRPr kumimoji="0" lang="en-US" altLang="ja-JP" sz="1800" dirty="0" smtClean="0">
              <a:solidFill>
                <a:srgbClr val="000000"/>
              </a:solidFill>
            </a:endParaRPr>
          </a:p>
        </p:txBody>
      </p:sp>
      <p:sp>
        <p:nvSpPr>
          <p:cNvPr id="11271" name="Text Box 72"/>
          <p:cNvSpPr txBox="1">
            <a:spLocks noChangeArrowheads="1"/>
          </p:cNvSpPr>
          <p:nvPr/>
        </p:nvSpPr>
        <p:spPr bwMode="auto">
          <a:xfrm>
            <a:off x="7956376" y="2204864"/>
            <a:ext cx="118762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dirty="0" smtClean="0">
                <a:solidFill>
                  <a:srgbClr val="C00000"/>
                </a:solidFill>
              </a:rPr>
              <a:t>PLATA HIS</a:t>
            </a:r>
            <a:r>
              <a:rPr kumimoji="0" lang="fr-CH" altLang="ja-JP" sz="1200" dirty="0" smtClean="0">
                <a:solidFill>
                  <a:srgbClr val="000000"/>
                </a:solidFill>
              </a:rPr>
              <a:t>             </a:t>
            </a:r>
            <a:r>
              <a:rPr kumimoji="0" lang="fr-CH" altLang="ja-JP" sz="1200" i="1" dirty="0" smtClean="0">
                <a:solidFill>
                  <a:srgbClr val="C00000"/>
                </a:solidFill>
              </a:rPr>
              <a:t>Portal</a:t>
            </a:r>
            <a:endParaRPr kumimoji="0" lang="en-US" altLang="ja-JP" sz="1800" dirty="0" smtClean="0">
              <a:solidFill>
                <a:srgbClr val="000000"/>
              </a:solidFill>
            </a:endParaRPr>
          </a:p>
        </p:txBody>
      </p:sp>
      <p:sp>
        <p:nvSpPr>
          <p:cNvPr id="11273" name="Rectangle 2"/>
          <p:cNvSpPr>
            <a:spLocks noChangeArrowheads="1"/>
          </p:cNvSpPr>
          <p:nvPr/>
        </p:nvSpPr>
        <p:spPr bwMode="auto">
          <a:xfrm>
            <a:off x="179512" y="50679"/>
            <a:ext cx="9164979" cy="542925"/>
          </a:xfrm>
          <a:prstGeom prst="rect">
            <a:avLst/>
          </a:prstGeom>
          <a:effectLst>
            <a:outerShdw blurRad="50800" dir="14400000">
              <a:srgbClr val="000000">
                <a:alpha val="60000"/>
              </a:srgbClr>
            </a:outerShdw>
          </a:effectLst>
          <a:extLst/>
        </p:spPr>
        <p:txBody>
          <a:bodyPr vert="horz" lIns="91440" tIns="45720" rIns="91440" bIns="45720" rtlCol="0" anchor="b">
            <a:noAutofit/>
          </a:bodyPr>
          <a:lstStyle/>
          <a:p>
            <a:pPr defTabSz="457200">
              <a:spcBef>
                <a:spcPct val="0"/>
              </a:spcBef>
            </a:pPr>
            <a:r>
              <a:rPr lang="fr-CH" altLang="ja-JP" sz="3200" b="1" dirty="0" err="1" smtClean="0">
                <a:solidFill>
                  <a:srgbClr val="002060"/>
                </a:solidFill>
                <a:latin typeface="Corbel" panose="020B0503020204020204" pitchFamily="34" charset="0"/>
                <a:cs typeface="Trebuchet MS"/>
              </a:rPr>
              <a:t>Hydrologic</a:t>
            </a:r>
            <a:r>
              <a:rPr lang="fr-CH" altLang="ja-JP" sz="3200" b="1" dirty="0" smtClean="0">
                <a:solidFill>
                  <a:srgbClr val="002060"/>
                </a:solidFill>
                <a:latin typeface="Corbel" panose="020B0503020204020204" pitchFamily="34" charset="0"/>
                <a:cs typeface="Trebuchet MS"/>
              </a:rPr>
              <a:t>  </a:t>
            </a:r>
            <a:r>
              <a:rPr lang="fr-CH" altLang="ja-JP" sz="3200" b="1" dirty="0">
                <a:solidFill>
                  <a:srgbClr val="002060"/>
                </a:solidFill>
                <a:latin typeface="Corbel" panose="020B0503020204020204" pitchFamily="34" charset="0"/>
                <a:cs typeface="Trebuchet MS"/>
              </a:rPr>
              <a:t>Information </a:t>
            </a:r>
            <a:r>
              <a:rPr lang="fr-CH" altLang="ja-JP" sz="3200" b="1" dirty="0" smtClean="0">
                <a:solidFill>
                  <a:srgbClr val="002060"/>
                </a:solidFill>
                <a:latin typeface="Corbel" panose="020B0503020204020204" pitchFamily="34" charset="0"/>
                <a:cs typeface="Trebuchet MS"/>
              </a:rPr>
              <a:t>System in the </a:t>
            </a:r>
            <a:r>
              <a:rPr lang="fr-CH" altLang="ja-JP" sz="3200" b="1" dirty="0" err="1" smtClean="0">
                <a:solidFill>
                  <a:srgbClr val="002060"/>
                </a:solidFill>
                <a:latin typeface="Corbel" panose="020B0503020204020204" pitchFamily="34" charset="0"/>
                <a:cs typeface="Trebuchet MS"/>
              </a:rPr>
              <a:t>Plata</a:t>
            </a:r>
            <a:r>
              <a:rPr lang="fr-CH" altLang="ja-JP" sz="3200" b="1" dirty="0" smtClean="0">
                <a:solidFill>
                  <a:srgbClr val="002060"/>
                </a:solidFill>
                <a:latin typeface="Corbel" panose="020B0503020204020204" pitchFamily="34" charset="0"/>
                <a:cs typeface="Trebuchet MS"/>
              </a:rPr>
              <a:t> basin</a:t>
            </a:r>
            <a:endParaRPr lang="en-US" altLang="ja-JP" sz="3200" b="1" dirty="0">
              <a:solidFill>
                <a:srgbClr val="002060"/>
              </a:solidFill>
              <a:latin typeface="Corbel" panose="020B0503020204020204" pitchFamily="34" charset="0"/>
              <a:cs typeface="Trebuchet MS"/>
            </a:endParaRPr>
          </a:p>
        </p:txBody>
      </p:sp>
      <p:pic>
        <p:nvPicPr>
          <p:cNvPr id="11279" name="Immagine 3"/>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49464"/>
          <a:stretch>
            <a:fillRect/>
          </a:stretch>
        </p:blipFill>
        <p:spPr bwMode="auto">
          <a:xfrm>
            <a:off x="6155482" y="723876"/>
            <a:ext cx="641350"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25"/>
          <p:cNvPicPr>
            <a:picLocks noChangeAspect="1"/>
          </p:cNvPicPr>
          <p:nvPr/>
        </p:nvPicPr>
        <p:blipFill>
          <a:blip r:embed="rId10" cstate="print">
            <a:clrChange>
              <a:clrFrom>
                <a:srgbClr val="F5F6E8"/>
              </a:clrFrom>
              <a:clrTo>
                <a:srgbClr val="F5F6E8">
                  <a:alpha val="0"/>
                </a:srgbClr>
              </a:clrTo>
            </a:clrChange>
            <a:extLst>
              <a:ext uri="{28A0092B-C50C-407E-A947-70E740481C1C}">
                <a14:useLocalDpi xmlns:a14="http://schemas.microsoft.com/office/drawing/2010/main" xmlns="" val="0"/>
              </a:ext>
            </a:extLst>
          </a:blip>
          <a:srcRect t="86078" r="79437" b="2097"/>
          <a:stretch>
            <a:fillRect/>
          </a:stretch>
        </p:blipFill>
        <p:spPr bwMode="auto">
          <a:xfrm rot="706773">
            <a:off x="5943138" y="1413085"/>
            <a:ext cx="925513" cy="362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81" name="Immagine 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79410" t="59428" r="3648" b="25609"/>
          <a:stretch>
            <a:fillRect/>
          </a:stretch>
        </p:blipFill>
        <p:spPr bwMode="auto">
          <a:xfrm>
            <a:off x="6457107" y="620688"/>
            <a:ext cx="1620838" cy="53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reccia in giù 2"/>
          <p:cNvSpPr>
            <a:spLocks noChangeArrowheads="1"/>
          </p:cNvSpPr>
          <p:nvPr/>
        </p:nvSpPr>
        <p:spPr bwMode="auto">
          <a:xfrm rot="1877827">
            <a:off x="6615113" y="2495550"/>
            <a:ext cx="509587" cy="712788"/>
          </a:xfrm>
          <a:prstGeom prst="downArrow">
            <a:avLst>
              <a:gd name="adj1" fmla="val 50000"/>
              <a:gd name="adj2" fmla="val 49960"/>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pPr>
            <a:endParaRPr kumimoji="0" lang="en-US" altLang="en-US" sz="2000" b="1" u="sng" smtClean="0">
              <a:solidFill>
                <a:srgbClr val="000000"/>
              </a:solidFill>
              <a:latin typeface="Tahoma" panose="020B0604030504040204" pitchFamily="34" charset="0"/>
            </a:endParaRPr>
          </a:p>
        </p:txBody>
      </p:sp>
      <p:pic>
        <p:nvPicPr>
          <p:cNvPr id="10" name="Immagine 9"/>
          <p:cNvPicPr>
            <a:picLocks noChangeAspect="1"/>
          </p:cNvPicPr>
          <p:nvPr/>
        </p:nvPicPr>
        <p:blipFill>
          <a:blip r:embed="rId12"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tretch>
            <a:fillRect/>
          </a:stretch>
        </p:blipFill>
        <p:spPr>
          <a:xfrm>
            <a:off x="4860032" y="2492896"/>
            <a:ext cx="2448272" cy="2338920"/>
          </a:xfrm>
          <a:prstGeom prst="rect">
            <a:avLst/>
          </a:prstGeom>
          <a:scene3d>
            <a:camera prst="perspectiveHeroicExtremeLeftFacing"/>
            <a:lightRig rig="threePt" dir="t"/>
          </a:scene3d>
        </p:spPr>
      </p:pic>
      <p:pic>
        <p:nvPicPr>
          <p:cNvPr id="39" name="Immagine 38"/>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515355" y="3927374"/>
            <a:ext cx="742210" cy="522605"/>
          </a:xfrm>
          <a:prstGeom prst="rect">
            <a:avLst/>
          </a:prstGeom>
        </p:spPr>
      </p:pic>
      <p:sp>
        <p:nvSpPr>
          <p:cNvPr id="79" name="Text Box 72"/>
          <p:cNvSpPr txBox="1">
            <a:spLocks noChangeArrowheads="1"/>
          </p:cNvSpPr>
          <p:nvPr/>
        </p:nvSpPr>
        <p:spPr bwMode="auto">
          <a:xfrm>
            <a:off x="8257565" y="3977100"/>
            <a:ext cx="9004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dirty="0" err="1" smtClean="0">
                <a:solidFill>
                  <a:srgbClr val="C00000"/>
                </a:solidFill>
              </a:rPr>
              <a:t>Semantic</a:t>
            </a:r>
            <a:r>
              <a:rPr kumimoji="0" lang="fr-CH" altLang="ja-JP" sz="1200" i="1" dirty="0" smtClean="0">
                <a:solidFill>
                  <a:srgbClr val="C00000"/>
                </a:solidFill>
              </a:rPr>
              <a:t> </a:t>
            </a:r>
            <a:r>
              <a:rPr kumimoji="0" lang="fr-CH" altLang="ja-JP" sz="1200" i="1" dirty="0" err="1" smtClean="0">
                <a:solidFill>
                  <a:srgbClr val="C00000"/>
                </a:solidFill>
              </a:rPr>
              <a:t>engines</a:t>
            </a:r>
            <a:endParaRPr kumimoji="0" lang="fr-CH" altLang="ja-JP" sz="1200" i="1" dirty="0" smtClean="0">
              <a:solidFill>
                <a:srgbClr val="C00000"/>
              </a:solidFill>
            </a:endParaRPr>
          </a:p>
        </p:txBody>
      </p:sp>
      <p:cxnSp>
        <p:nvCxnSpPr>
          <p:cNvPr id="45" name="Connettore 1 44"/>
          <p:cNvCxnSpPr>
            <a:stCxn id="39" idx="1"/>
          </p:cNvCxnSpPr>
          <p:nvPr/>
        </p:nvCxnSpPr>
        <p:spPr>
          <a:xfrm flipH="1" flipV="1">
            <a:off x="7189399" y="4103552"/>
            <a:ext cx="325956" cy="8512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8" name="Immagine 47"/>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593882" y="3423138"/>
            <a:ext cx="475184" cy="419514"/>
          </a:xfrm>
          <a:prstGeom prst="rect">
            <a:avLst/>
          </a:prstGeom>
        </p:spPr>
      </p:pic>
      <p:cxnSp>
        <p:nvCxnSpPr>
          <p:cNvPr id="89" name="Connettore 1 88"/>
          <p:cNvCxnSpPr>
            <a:stCxn id="48" idx="1"/>
          </p:cNvCxnSpPr>
          <p:nvPr/>
        </p:nvCxnSpPr>
        <p:spPr>
          <a:xfrm flipH="1">
            <a:off x="7188921" y="3632895"/>
            <a:ext cx="404961" cy="1738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3" name="Text Box 72"/>
          <p:cNvSpPr txBox="1">
            <a:spLocks noChangeArrowheads="1"/>
          </p:cNvSpPr>
          <p:nvPr/>
        </p:nvSpPr>
        <p:spPr bwMode="auto">
          <a:xfrm>
            <a:off x="8138649" y="3358273"/>
            <a:ext cx="9004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dirty="0" err="1" smtClean="0">
                <a:solidFill>
                  <a:srgbClr val="C00000"/>
                </a:solidFill>
              </a:rPr>
              <a:t>Systems</a:t>
            </a:r>
            <a:endParaRPr kumimoji="0" lang="fr-CH" altLang="ja-JP" sz="1200" i="1" dirty="0" smtClean="0">
              <a:solidFill>
                <a:srgbClr val="C00000"/>
              </a:solidFill>
            </a:endParaRPr>
          </a:p>
          <a:p>
            <a:pPr fontAlgn="base">
              <a:spcBef>
                <a:spcPct val="0"/>
              </a:spcBef>
              <a:spcAft>
                <a:spcPct val="0"/>
              </a:spcAft>
              <a:buFontTx/>
              <a:buNone/>
            </a:pPr>
            <a:r>
              <a:rPr kumimoji="0" lang="fr-CH" altLang="ja-JP" sz="1200" i="1" dirty="0" err="1" smtClean="0">
                <a:solidFill>
                  <a:srgbClr val="C00000"/>
                </a:solidFill>
              </a:rPr>
              <a:t>Registry</a:t>
            </a:r>
            <a:endParaRPr kumimoji="0" lang="fr-CH" altLang="ja-JP" sz="1200" i="1" dirty="0" smtClean="0">
              <a:solidFill>
                <a:srgbClr val="C00000"/>
              </a:solidFill>
            </a:endParaRPr>
          </a:p>
        </p:txBody>
      </p:sp>
      <p:grpSp>
        <p:nvGrpSpPr>
          <p:cNvPr id="12" name="Gruppo 84"/>
          <p:cNvGrpSpPr/>
          <p:nvPr/>
        </p:nvGrpSpPr>
        <p:grpSpPr>
          <a:xfrm>
            <a:off x="251520" y="836712"/>
            <a:ext cx="2088232" cy="1506688"/>
            <a:chOff x="323528" y="1124744"/>
            <a:chExt cx="2088232" cy="1506688"/>
          </a:xfrm>
        </p:grpSpPr>
        <p:pic>
          <p:nvPicPr>
            <p:cNvPr id="21" name="Immagine 20"/>
            <p:cNvPicPr>
              <a:picLocks noChangeAspect="1"/>
            </p:cNvPicPr>
            <p:nvPr/>
          </p:nvPicPr>
          <p:blipFill>
            <a:blip r:embed="rId15" cstate="print"/>
            <a:stretch>
              <a:fillRect/>
            </a:stretch>
          </p:blipFill>
          <p:spPr>
            <a:xfrm>
              <a:off x="323528" y="1124744"/>
              <a:ext cx="2088232" cy="1506688"/>
            </a:xfrm>
            <a:prstGeom prst="rect">
              <a:avLst/>
            </a:prstGeom>
            <a:scene3d>
              <a:camera prst="perspectiveHeroicExtremeRightFacing"/>
              <a:lightRig rig="threePt" dir="t"/>
            </a:scene3d>
          </p:spPr>
        </p:pic>
        <p:sp>
          <p:nvSpPr>
            <p:cNvPr id="84" name="CasellaDiTesto 83"/>
            <p:cNvSpPr txBox="1"/>
            <p:nvPr/>
          </p:nvSpPr>
          <p:spPr>
            <a:xfrm rot="20890386">
              <a:off x="755576" y="1718224"/>
              <a:ext cx="914400" cy="504056"/>
            </a:xfrm>
            <a:prstGeom prst="rect">
              <a:avLst/>
            </a:prstGeom>
            <a:noFill/>
            <a:effectLst/>
          </p:spPr>
          <p:txBody>
            <a:bodyPr wrap="none" lIns="0" tIns="0" rIns="0" bIns="0" rtlCol="0">
              <a:noAutofit/>
            </a:bodyPr>
            <a:lstStyle/>
            <a:p>
              <a:pPr algn="ctr" eaLnBrk="0" hangingPunct="0">
                <a:lnSpc>
                  <a:spcPts val="1800"/>
                </a:lnSpc>
              </a:pPr>
              <a:r>
                <a:rPr lang="it-IT" sz="1400" b="1" dirty="0" smtClean="0">
                  <a:ea typeface="+mn-ea"/>
                  <a:cs typeface="+mn-cs"/>
                </a:rPr>
                <a:t>Argentina</a:t>
              </a:r>
            </a:p>
          </p:txBody>
        </p:sp>
      </p:grpSp>
      <p:grpSp>
        <p:nvGrpSpPr>
          <p:cNvPr id="13" name="Gruppo 85"/>
          <p:cNvGrpSpPr/>
          <p:nvPr/>
        </p:nvGrpSpPr>
        <p:grpSpPr>
          <a:xfrm>
            <a:off x="2483768" y="980728"/>
            <a:ext cx="2088232" cy="1506688"/>
            <a:chOff x="323528" y="1124744"/>
            <a:chExt cx="2088232" cy="1506688"/>
          </a:xfrm>
        </p:grpSpPr>
        <p:pic>
          <p:nvPicPr>
            <p:cNvPr id="87" name="Immagine 86"/>
            <p:cNvPicPr>
              <a:picLocks noChangeAspect="1"/>
            </p:cNvPicPr>
            <p:nvPr/>
          </p:nvPicPr>
          <p:blipFill>
            <a:blip r:embed="rId15" cstate="print"/>
            <a:stretch>
              <a:fillRect/>
            </a:stretch>
          </p:blipFill>
          <p:spPr>
            <a:xfrm>
              <a:off x="323528" y="1124744"/>
              <a:ext cx="2088232" cy="1506688"/>
            </a:xfrm>
            <a:prstGeom prst="rect">
              <a:avLst/>
            </a:prstGeom>
            <a:scene3d>
              <a:camera prst="perspectiveHeroicExtremeRightFacing"/>
              <a:lightRig rig="threePt" dir="t"/>
            </a:scene3d>
          </p:spPr>
        </p:pic>
        <p:sp>
          <p:nvSpPr>
            <p:cNvPr id="88" name="CasellaDiTesto 87"/>
            <p:cNvSpPr txBox="1"/>
            <p:nvPr/>
          </p:nvSpPr>
          <p:spPr>
            <a:xfrm rot="20890386">
              <a:off x="755576" y="1718224"/>
              <a:ext cx="914400" cy="504056"/>
            </a:xfrm>
            <a:prstGeom prst="rect">
              <a:avLst/>
            </a:prstGeom>
            <a:noFill/>
            <a:effectLst/>
          </p:spPr>
          <p:txBody>
            <a:bodyPr wrap="none" lIns="0" tIns="0" rIns="0" bIns="0" rtlCol="0">
              <a:noAutofit/>
            </a:bodyPr>
            <a:lstStyle/>
            <a:p>
              <a:pPr algn="ctr" eaLnBrk="0" hangingPunct="0">
                <a:lnSpc>
                  <a:spcPts val="1800"/>
                </a:lnSpc>
              </a:pPr>
              <a:r>
                <a:rPr lang="it-IT" sz="1400" b="1" dirty="0" smtClean="0">
                  <a:ea typeface="+mn-ea"/>
                  <a:cs typeface="+mn-cs"/>
                </a:rPr>
                <a:t>Bolivia</a:t>
              </a:r>
            </a:p>
          </p:txBody>
        </p:sp>
      </p:grpSp>
      <p:grpSp>
        <p:nvGrpSpPr>
          <p:cNvPr id="14" name="Gruppo 89"/>
          <p:cNvGrpSpPr/>
          <p:nvPr/>
        </p:nvGrpSpPr>
        <p:grpSpPr>
          <a:xfrm>
            <a:off x="395536" y="2564904"/>
            <a:ext cx="2088232" cy="1506688"/>
            <a:chOff x="323528" y="1124744"/>
            <a:chExt cx="2088232" cy="1506688"/>
          </a:xfrm>
        </p:grpSpPr>
        <p:pic>
          <p:nvPicPr>
            <p:cNvPr id="91" name="Immagine 90"/>
            <p:cNvPicPr>
              <a:picLocks noChangeAspect="1"/>
            </p:cNvPicPr>
            <p:nvPr/>
          </p:nvPicPr>
          <p:blipFill>
            <a:blip r:embed="rId15" cstate="print"/>
            <a:stretch>
              <a:fillRect/>
            </a:stretch>
          </p:blipFill>
          <p:spPr>
            <a:xfrm>
              <a:off x="323528" y="1124744"/>
              <a:ext cx="2088232" cy="1506688"/>
            </a:xfrm>
            <a:prstGeom prst="rect">
              <a:avLst/>
            </a:prstGeom>
            <a:scene3d>
              <a:camera prst="perspectiveHeroicExtremeRightFacing"/>
              <a:lightRig rig="threePt" dir="t"/>
            </a:scene3d>
          </p:spPr>
        </p:pic>
        <p:sp>
          <p:nvSpPr>
            <p:cNvPr id="92" name="CasellaDiTesto 91"/>
            <p:cNvSpPr txBox="1"/>
            <p:nvPr/>
          </p:nvSpPr>
          <p:spPr>
            <a:xfrm rot="20890386">
              <a:off x="755576" y="1718224"/>
              <a:ext cx="914400" cy="504056"/>
            </a:xfrm>
            <a:prstGeom prst="rect">
              <a:avLst/>
            </a:prstGeom>
            <a:noFill/>
            <a:effectLst/>
          </p:spPr>
          <p:txBody>
            <a:bodyPr wrap="none" lIns="0" tIns="0" rIns="0" bIns="0" rtlCol="0">
              <a:noAutofit/>
            </a:bodyPr>
            <a:lstStyle/>
            <a:p>
              <a:pPr algn="ctr" eaLnBrk="0" hangingPunct="0">
                <a:lnSpc>
                  <a:spcPts val="1800"/>
                </a:lnSpc>
              </a:pPr>
              <a:r>
                <a:rPr lang="it-IT" sz="1400" b="1" dirty="0" err="1" smtClean="0">
                  <a:ea typeface="+mn-ea"/>
                  <a:cs typeface="+mn-cs"/>
                </a:rPr>
                <a:t>Brasil</a:t>
              </a:r>
              <a:endParaRPr lang="it-IT" sz="1400" b="1" dirty="0" smtClean="0">
                <a:ea typeface="+mn-ea"/>
                <a:cs typeface="+mn-cs"/>
              </a:endParaRPr>
            </a:p>
          </p:txBody>
        </p:sp>
      </p:grpSp>
      <p:grpSp>
        <p:nvGrpSpPr>
          <p:cNvPr id="15" name="Gruppo 93"/>
          <p:cNvGrpSpPr/>
          <p:nvPr/>
        </p:nvGrpSpPr>
        <p:grpSpPr>
          <a:xfrm>
            <a:off x="2483768" y="2564904"/>
            <a:ext cx="2088232" cy="1506688"/>
            <a:chOff x="323528" y="1124744"/>
            <a:chExt cx="2088232" cy="1506688"/>
          </a:xfrm>
        </p:grpSpPr>
        <p:pic>
          <p:nvPicPr>
            <p:cNvPr id="95" name="Immagine 94"/>
            <p:cNvPicPr>
              <a:picLocks noChangeAspect="1"/>
            </p:cNvPicPr>
            <p:nvPr/>
          </p:nvPicPr>
          <p:blipFill>
            <a:blip r:embed="rId15" cstate="print"/>
            <a:stretch>
              <a:fillRect/>
            </a:stretch>
          </p:blipFill>
          <p:spPr>
            <a:xfrm>
              <a:off x="323528" y="1124744"/>
              <a:ext cx="2088232" cy="1506688"/>
            </a:xfrm>
            <a:prstGeom prst="rect">
              <a:avLst/>
            </a:prstGeom>
            <a:scene3d>
              <a:camera prst="perspectiveHeroicExtremeRightFacing"/>
              <a:lightRig rig="threePt" dir="t"/>
            </a:scene3d>
          </p:spPr>
        </p:pic>
        <p:sp>
          <p:nvSpPr>
            <p:cNvPr id="96" name="CasellaDiTesto 95"/>
            <p:cNvSpPr txBox="1"/>
            <p:nvPr/>
          </p:nvSpPr>
          <p:spPr>
            <a:xfrm rot="20890386">
              <a:off x="755576" y="1718224"/>
              <a:ext cx="914400" cy="504056"/>
            </a:xfrm>
            <a:prstGeom prst="rect">
              <a:avLst/>
            </a:prstGeom>
            <a:noFill/>
            <a:effectLst/>
          </p:spPr>
          <p:txBody>
            <a:bodyPr wrap="none" lIns="0" tIns="0" rIns="0" bIns="0" rtlCol="0">
              <a:noAutofit/>
            </a:bodyPr>
            <a:lstStyle/>
            <a:p>
              <a:pPr algn="ctr" eaLnBrk="0" hangingPunct="0">
                <a:lnSpc>
                  <a:spcPts val="1800"/>
                </a:lnSpc>
              </a:pPr>
              <a:r>
                <a:rPr lang="it-IT" sz="1400" b="1" dirty="0" smtClean="0">
                  <a:ea typeface="+mn-ea"/>
                  <a:cs typeface="+mn-cs"/>
                </a:rPr>
                <a:t>Paraguay</a:t>
              </a:r>
            </a:p>
          </p:txBody>
        </p:sp>
      </p:grpSp>
      <p:grpSp>
        <p:nvGrpSpPr>
          <p:cNvPr id="16" name="Gruppo 96"/>
          <p:cNvGrpSpPr/>
          <p:nvPr/>
        </p:nvGrpSpPr>
        <p:grpSpPr>
          <a:xfrm>
            <a:off x="1475656" y="3861048"/>
            <a:ext cx="2088232" cy="1506688"/>
            <a:chOff x="323528" y="1124744"/>
            <a:chExt cx="2088232" cy="1506688"/>
          </a:xfrm>
        </p:grpSpPr>
        <p:pic>
          <p:nvPicPr>
            <p:cNvPr id="98" name="Immagine 97"/>
            <p:cNvPicPr>
              <a:picLocks noChangeAspect="1"/>
            </p:cNvPicPr>
            <p:nvPr/>
          </p:nvPicPr>
          <p:blipFill>
            <a:blip r:embed="rId15" cstate="print"/>
            <a:stretch>
              <a:fillRect/>
            </a:stretch>
          </p:blipFill>
          <p:spPr>
            <a:xfrm>
              <a:off x="323528" y="1124744"/>
              <a:ext cx="2088232" cy="1506688"/>
            </a:xfrm>
            <a:prstGeom prst="rect">
              <a:avLst/>
            </a:prstGeom>
            <a:scene3d>
              <a:camera prst="perspectiveHeroicExtremeRightFacing"/>
              <a:lightRig rig="threePt" dir="t"/>
            </a:scene3d>
          </p:spPr>
        </p:pic>
        <p:sp>
          <p:nvSpPr>
            <p:cNvPr id="99" name="CasellaDiTesto 98"/>
            <p:cNvSpPr txBox="1"/>
            <p:nvPr/>
          </p:nvSpPr>
          <p:spPr>
            <a:xfrm rot="20890386">
              <a:off x="755576" y="1718224"/>
              <a:ext cx="914400" cy="504056"/>
            </a:xfrm>
            <a:prstGeom prst="rect">
              <a:avLst/>
            </a:prstGeom>
            <a:noFill/>
            <a:effectLst/>
          </p:spPr>
          <p:txBody>
            <a:bodyPr wrap="none" lIns="0" tIns="0" rIns="0" bIns="0" rtlCol="0">
              <a:noAutofit/>
            </a:bodyPr>
            <a:lstStyle/>
            <a:p>
              <a:pPr algn="ctr" eaLnBrk="0" hangingPunct="0">
                <a:lnSpc>
                  <a:spcPts val="1800"/>
                </a:lnSpc>
              </a:pPr>
              <a:r>
                <a:rPr lang="it-IT" sz="1400" b="1" dirty="0" smtClean="0">
                  <a:ea typeface="+mn-ea"/>
                  <a:cs typeface="+mn-cs"/>
                </a:rPr>
                <a:t>Uruguay</a:t>
              </a:r>
            </a:p>
          </p:txBody>
        </p:sp>
      </p:grpSp>
      <p:sp>
        <p:nvSpPr>
          <p:cNvPr id="5" name="CasellaDiTesto 4"/>
          <p:cNvSpPr txBox="1"/>
          <p:nvPr/>
        </p:nvSpPr>
        <p:spPr>
          <a:xfrm>
            <a:off x="323528" y="2420888"/>
            <a:ext cx="5017720" cy="1785104"/>
          </a:xfrm>
          <a:prstGeom prst="rect">
            <a:avLst/>
          </a:prstGeom>
          <a:solidFill>
            <a:schemeClr val="accent5">
              <a:lumMod val="50000"/>
              <a:alpha val="74000"/>
            </a:schemeClr>
          </a:solidFill>
          <a:effectLst>
            <a:softEdge rad="63500"/>
          </a:effectLst>
          <a:scene3d>
            <a:camera prst="perspectiveContrastingRightFacing"/>
            <a:lightRig rig="threePt" dir="t"/>
          </a:scene3d>
        </p:spPr>
        <p:txBody>
          <a:bodyPr wrap="none" rtlCol="0">
            <a:spAutoFit/>
          </a:bodyPr>
          <a:lstStyle/>
          <a:p>
            <a:pPr algn="ctr"/>
            <a:r>
              <a:rPr lang="en-US" sz="4400" b="1" dirty="0" smtClean="0">
                <a:solidFill>
                  <a:srgbClr val="FFC000"/>
                </a:solidFill>
              </a:rPr>
              <a:t>5 national </a:t>
            </a:r>
          </a:p>
          <a:p>
            <a:pPr algn="ctr"/>
            <a:r>
              <a:rPr lang="en-US" sz="4400" b="1" dirty="0" smtClean="0">
                <a:solidFill>
                  <a:srgbClr val="FFC000"/>
                </a:solidFill>
              </a:rPr>
              <a:t>brokered systems</a:t>
            </a:r>
            <a:endParaRPr lang="en-US" sz="4400" b="1" dirty="0">
              <a:solidFill>
                <a:srgbClr val="FFC000"/>
              </a:solidFill>
            </a:endParaRPr>
          </a:p>
        </p:txBody>
      </p:sp>
      <p:pic>
        <p:nvPicPr>
          <p:cNvPr id="100" name="Immagine 99"/>
          <p:cNvPicPr>
            <a:picLocks noChangeAspect="1"/>
          </p:cNvPicPr>
          <p:nvPr/>
        </p:nvPicPr>
        <p:blipFill>
          <a:blip r:embed="rId4" cstate="print">
            <a:duotone>
              <a:prstClr val="black"/>
              <a:schemeClr val="accent3">
                <a:tint val="45000"/>
                <a:satMod val="400000"/>
              </a:schemeClr>
            </a:duotone>
          </a:blip>
          <a:stretch>
            <a:fillRect/>
          </a:stretch>
        </p:blipFill>
        <p:spPr bwMode="auto">
          <a:xfrm flipH="1">
            <a:off x="7020272" y="4869160"/>
            <a:ext cx="1098550" cy="678170"/>
          </a:xfrm>
          <a:prstGeom prst="rect">
            <a:avLst/>
          </a:prstGeom>
          <a:scene3d>
            <a:camera prst="perspectiveHeroicExtremeLeftFacing"/>
            <a:lightRig rig="threePt" dir="t"/>
          </a:scene3d>
        </p:spPr>
      </p:pic>
      <p:sp>
        <p:nvSpPr>
          <p:cNvPr id="101" name="CasellaDiTesto 153"/>
          <p:cNvSpPr txBox="1">
            <a:spLocks noChangeArrowheads="1"/>
          </p:cNvSpPr>
          <p:nvPr/>
        </p:nvSpPr>
        <p:spPr bwMode="auto">
          <a:xfrm>
            <a:off x="5292080" y="5445224"/>
            <a:ext cx="623887" cy="523875"/>
          </a:xfrm>
          <a:prstGeom prst="rect">
            <a:avLst/>
          </a:prstGeom>
          <a:noFill/>
          <a:ln>
            <a:noFill/>
          </a:ln>
          <a:scene3d>
            <a:camera prst="perspectiveHeroicExtremeLeftFacing"/>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kumimoji="0" lang="en-US" sz="2800" dirty="0" smtClean="0">
                <a:solidFill>
                  <a:srgbClr val="000000"/>
                </a:solidFill>
                <a:latin typeface="Tahoma" panose="020B0604030504040204" pitchFamily="34" charset="0"/>
              </a:rPr>
              <a:t>.. .</a:t>
            </a:r>
          </a:p>
        </p:txBody>
      </p:sp>
      <p:sp>
        <p:nvSpPr>
          <p:cNvPr id="103" name="CasellaDiTesto 153"/>
          <p:cNvSpPr txBox="1">
            <a:spLocks noChangeArrowheads="1"/>
          </p:cNvSpPr>
          <p:nvPr/>
        </p:nvSpPr>
        <p:spPr bwMode="auto">
          <a:xfrm>
            <a:off x="6156176" y="5733256"/>
            <a:ext cx="623887" cy="523875"/>
          </a:xfrm>
          <a:prstGeom prst="rect">
            <a:avLst/>
          </a:prstGeom>
          <a:noFill/>
          <a:ln>
            <a:noFill/>
          </a:ln>
          <a:scene3d>
            <a:camera prst="perspectiveHeroicExtremeLeftFacing"/>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kumimoji="0" lang="en-US" sz="2800" dirty="0" smtClean="0">
                <a:solidFill>
                  <a:srgbClr val="000000"/>
                </a:solidFill>
                <a:latin typeface="Tahoma" panose="020B0604030504040204" pitchFamily="34" charset="0"/>
              </a:rPr>
              <a:t>.. .</a:t>
            </a:r>
          </a:p>
        </p:txBody>
      </p:sp>
      <p:sp>
        <p:nvSpPr>
          <p:cNvPr id="106" name="CasellaDiTesto 105"/>
          <p:cNvSpPr txBox="1"/>
          <p:nvPr/>
        </p:nvSpPr>
        <p:spPr>
          <a:xfrm rot="591729">
            <a:off x="5475853" y="3210536"/>
            <a:ext cx="1296144" cy="576064"/>
          </a:xfrm>
          <a:prstGeom prst="rect">
            <a:avLst/>
          </a:prstGeom>
          <a:noFill/>
          <a:effectLst/>
        </p:spPr>
        <p:txBody>
          <a:bodyPr wrap="square" lIns="0" tIns="0" rIns="0" bIns="0" rtlCol="0">
            <a:noAutofit/>
          </a:bodyPr>
          <a:lstStyle/>
          <a:p>
            <a:pPr algn="ctr" eaLnBrk="0" hangingPunct="0">
              <a:lnSpc>
                <a:spcPts val="1800"/>
              </a:lnSpc>
            </a:pPr>
            <a:r>
              <a:rPr lang="it-IT" sz="1400" b="1" dirty="0" smtClean="0">
                <a:solidFill>
                  <a:schemeClr val="tx2">
                    <a:lumMod val="75000"/>
                    <a:lumOff val="25000"/>
                  </a:schemeClr>
                </a:solidFill>
                <a:ea typeface="+mn-ea"/>
                <a:cs typeface="+mn-cs"/>
              </a:rPr>
              <a:t>Broker</a:t>
            </a:r>
          </a:p>
          <a:p>
            <a:pPr algn="ctr" eaLnBrk="0" hangingPunct="0">
              <a:lnSpc>
                <a:spcPts val="1800"/>
              </a:lnSpc>
            </a:pPr>
            <a:r>
              <a:rPr lang="it-IT" sz="1400" b="1" dirty="0" smtClean="0">
                <a:solidFill>
                  <a:schemeClr val="tx2">
                    <a:lumMod val="75000"/>
                    <a:lumOff val="25000"/>
                  </a:schemeClr>
                </a:solidFill>
                <a:ea typeface="+mn-ea"/>
                <a:cs typeface="+mn-cs"/>
              </a:rPr>
              <a:t>and</a:t>
            </a:r>
          </a:p>
          <a:p>
            <a:pPr algn="ctr" eaLnBrk="0" hangingPunct="0">
              <a:lnSpc>
                <a:spcPts val="1800"/>
              </a:lnSpc>
            </a:pPr>
            <a:r>
              <a:rPr lang="it-IT" sz="1400" b="1" dirty="0" err="1" smtClean="0">
                <a:solidFill>
                  <a:schemeClr val="tx2">
                    <a:lumMod val="75000"/>
                    <a:lumOff val="25000"/>
                  </a:schemeClr>
                </a:solidFill>
              </a:rPr>
              <a:t>Mediator</a:t>
            </a:r>
            <a:r>
              <a:rPr lang="it-IT" sz="1400" b="1" dirty="0" smtClean="0">
                <a:solidFill>
                  <a:schemeClr val="tx2">
                    <a:lumMod val="75000"/>
                    <a:lumOff val="25000"/>
                  </a:schemeClr>
                </a:solidFill>
                <a:ea typeface="+mn-ea"/>
                <a:cs typeface="+mn-cs"/>
              </a:rPr>
              <a:t> </a:t>
            </a:r>
          </a:p>
        </p:txBody>
      </p:sp>
      <p:pic>
        <p:nvPicPr>
          <p:cNvPr id="64" name="Immagine 25"/>
          <p:cNvPicPr>
            <a:picLocks noChangeAspect="1"/>
          </p:cNvPicPr>
          <p:nvPr/>
        </p:nvPicPr>
        <p:blipFill>
          <a:blip r:embed="rId10" cstate="print">
            <a:clrChange>
              <a:clrFrom>
                <a:srgbClr val="F5F6E8"/>
              </a:clrFrom>
              <a:clrTo>
                <a:srgbClr val="F5F6E8">
                  <a:alpha val="0"/>
                </a:srgbClr>
              </a:clrTo>
            </a:clrChange>
            <a:extLst>
              <a:ext uri="{28A0092B-C50C-407E-A947-70E740481C1C}">
                <a14:useLocalDpi xmlns:a14="http://schemas.microsoft.com/office/drawing/2010/main" xmlns="" val="0"/>
              </a:ext>
            </a:extLst>
          </a:blip>
          <a:srcRect t="86078" r="79437" b="2097"/>
          <a:stretch>
            <a:fillRect/>
          </a:stretch>
        </p:blipFill>
        <p:spPr bwMode="auto">
          <a:xfrm rot="7808897">
            <a:off x="5472395" y="912300"/>
            <a:ext cx="925513" cy="39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 name="Freccia in giù 64"/>
          <p:cNvSpPr/>
          <p:nvPr/>
        </p:nvSpPr>
        <p:spPr bwMode="auto">
          <a:xfrm rot="9587761">
            <a:off x="5484375" y="2270076"/>
            <a:ext cx="432048" cy="671119"/>
          </a:xfrm>
          <a:prstGeom prst="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it-IT" sz="1400" b="1" dirty="0">
              <a:solidFill>
                <a:srgbClr val="000000"/>
              </a:solidFill>
              <a:latin typeface="Arial" charset="0"/>
              <a:ea typeface="ＭＳ Ｐゴシック" pitchFamily="16" charset="-128"/>
              <a:cs typeface="ＭＳ Ｐゴシック" pitchFamily="-97" charset="-128"/>
            </a:endParaRPr>
          </a:p>
        </p:txBody>
      </p:sp>
      <p:pic>
        <p:nvPicPr>
          <p:cNvPr id="1026" name="Picture 2"/>
          <p:cNvPicPr>
            <a:picLocks noChangeAspect="1" noChangeArrowheads="1"/>
          </p:cNvPicPr>
          <p:nvPr/>
        </p:nvPicPr>
        <p:blipFill>
          <a:blip r:embed="rId16" cstate="print"/>
          <a:srcRect/>
          <a:stretch>
            <a:fillRect/>
          </a:stretch>
        </p:blipFill>
        <p:spPr bwMode="auto">
          <a:xfrm rot="670447" flipV="1">
            <a:off x="7308304" y="5229200"/>
            <a:ext cx="609228" cy="251537"/>
          </a:xfrm>
          <a:prstGeom prst="rect">
            <a:avLst/>
          </a:prstGeom>
          <a:noFill/>
          <a:ln w="9525">
            <a:noFill/>
            <a:miter lim="800000"/>
            <a:headEnd/>
            <a:tailEnd/>
          </a:ln>
        </p:spPr>
      </p:pic>
      <p:sp>
        <p:nvSpPr>
          <p:cNvPr id="66" name="Text Box 72"/>
          <p:cNvSpPr txBox="1">
            <a:spLocks noChangeArrowheads="1"/>
          </p:cNvSpPr>
          <p:nvPr/>
        </p:nvSpPr>
        <p:spPr bwMode="auto">
          <a:xfrm>
            <a:off x="4644008" y="1196752"/>
            <a:ext cx="11521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dirty="0" smtClean="0">
                <a:solidFill>
                  <a:srgbClr val="C00000"/>
                </a:solidFill>
              </a:rPr>
              <a:t>GISC Brasilia</a:t>
            </a:r>
            <a:endParaRPr kumimoji="0" lang="fr-CH" altLang="ja-JP" sz="1200" dirty="0" smtClean="0">
              <a:solidFill>
                <a:srgbClr val="000000"/>
              </a:solidFill>
            </a:endParaRPr>
          </a:p>
          <a:p>
            <a:pPr fontAlgn="base">
              <a:spcBef>
                <a:spcPct val="0"/>
              </a:spcBef>
              <a:spcAft>
                <a:spcPct val="0"/>
              </a:spcAft>
              <a:buFontTx/>
              <a:buNone/>
            </a:pPr>
            <a:r>
              <a:rPr kumimoji="0" lang="fr-CH" altLang="ja-JP" sz="1200" i="1" dirty="0" smtClean="0">
                <a:solidFill>
                  <a:srgbClr val="C00000"/>
                </a:solidFill>
              </a:rPr>
              <a:t>Home Page</a:t>
            </a:r>
            <a:endParaRPr kumimoji="0" lang="en-US" altLang="ja-JP" sz="1800" dirty="0" smtClean="0">
              <a:solidFill>
                <a:srgbClr val="000000"/>
              </a:solidFill>
            </a:endParaRPr>
          </a:p>
        </p:txBody>
      </p:sp>
    </p:spTree>
    <p:extLst>
      <p:ext uri="{BB962C8B-B14F-4D97-AF65-F5344CB8AC3E}">
        <p14:creationId xmlns:p14="http://schemas.microsoft.com/office/powerpoint/2010/main" xmlns="" val="1776473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0" y="3067299"/>
            <a:ext cx="3059832" cy="379070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981974" y="0"/>
            <a:ext cx="3162026" cy="3576439"/>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987824" y="-2"/>
            <a:ext cx="3096344" cy="3899099"/>
          </a:xfrm>
          <a:prstGeom prst="rect">
            <a:avLst/>
          </a:prstGeom>
          <a:noFill/>
          <a:ln w="9525">
            <a:noFill/>
            <a:miter lim="800000"/>
            <a:headEnd/>
            <a:tailEnd/>
          </a:ln>
        </p:spPr>
      </p:pic>
      <p:pic>
        <p:nvPicPr>
          <p:cNvPr id="4" name="Picture 2"/>
          <p:cNvPicPr>
            <a:picLocks noChangeAspect="1" noChangeArrowheads="1"/>
          </p:cNvPicPr>
          <p:nvPr/>
        </p:nvPicPr>
        <p:blipFill>
          <a:blip r:embed="rId5" cstate="print"/>
          <a:srcRect/>
          <a:stretch>
            <a:fillRect/>
          </a:stretch>
        </p:blipFill>
        <p:spPr bwMode="auto">
          <a:xfrm>
            <a:off x="0" y="0"/>
            <a:ext cx="2987824" cy="3229814"/>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2987824" y="3178686"/>
            <a:ext cx="3096344" cy="3679314"/>
          </a:xfrm>
          <a:prstGeom prst="rect">
            <a:avLst/>
          </a:prstGeom>
          <a:noFill/>
          <a:ln w="9525">
            <a:noFill/>
            <a:miter lim="800000"/>
            <a:headEnd/>
            <a:tailEnd/>
          </a:ln>
        </p:spPr>
      </p:pic>
      <p:pic>
        <p:nvPicPr>
          <p:cNvPr id="7" name="Picture 2"/>
          <p:cNvPicPr>
            <a:picLocks noChangeAspect="1" noChangeArrowheads="1"/>
          </p:cNvPicPr>
          <p:nvPr/>
        </p:nvPicPr>
        <p:blipFill>
          <a:blip r:embed="rId7" cstate="print"/>
          <a:srcRect/>
          <a:stretch>
            <a:fillRect/>
          </a:stretch>
        </p:blipFill>
        <p:spPr bwMode="auto">
          <a:xfrm>
            <a:off x="6084168" y="3140968"/>
            <a:ext cx="3059832" cy="3797073"/>
          </a:xfrm>
          <a:prstGeom prst="rect">
            <a:avLst/>
          </a:prstGeom>
          <a:noFill/>
          <a:ln w="9525">
            <a:noFill/>
            <a:miter lim="800000"/>
            <a:headEnd/>
            <a:tailEnd/>
          </a:ln>
        </p:spPr>
      </p:pic>
      <p:pic>
        <p:nvPicPr>
          <p:cNvPr id="3" name="Picture 2"/>
          <p:cNvPicPr>
            <a:picLocks noChangeAspect="1" noChangeArrowheads="1"/>
          </p:cNvPicPr>
          <p:nvPr/>
        </p:nvPicPr>
        <p:blipFill>
          <a:blip r:embed="rId8" cstate="print"/>
          <a:srcRect/>
          <a:stretch>
            <a:fillRect/>
          </a:stretch>
        </p:blipFill>
        <p:spPr bwMode="auto">
          <a:xfrm>
            <a:off x="4860032" y="2564904"/>
            <a:ext cx="2304256" cy="250165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cstate="print"/>
          <a:srcRect r="1855" b="5273"/>
          <a:stretch>
            <a:fillRect/>
          </a:stretch>
        </p:blipFill>
        <p:spPr bwMode="auto">
          <a:xfrm>
            <a:off x="467544" y="620688"/>
            <a:ext cx="8280921" cy="5994418"/>
          </a:xfrm>
          <a:prstGeom prst="rect">
            <a:avLst/>
          </a:prstGeom>
          <a:noFill/>
          <a:ln w="9525">
            <a:noFill/>
            <a:miter lim="800000"/>
            <a:headEnd/>
            <a:tailEnd/>
          </a:ln>
          <a:effectLst/>
        </p:spPr>
      </p:pic>
      <p:sp>
        <p:nvSpPr>
          <p:cNvPr id="4" name="Titolo 1"/>
          <p:cNvSpPr txBox="1">
            <a:spLocks/>
          </p:cNvSpPr>
          <p:nvPr/>
        </p:nvSpPr>
        <p:spPr>
          <a:xfrm>
            <a:off x="441512" y="129648"/>
            <a:ext cx="7312991" cy="484632"/>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it-IT" altLang="en-US" sz="2400" b="1" dirty="0" smtClean="0">
                <a:solidFill>
                  <a:srgbClr val="007AC2"/>
                </a:solidFill>
              </a:rPr>
              <a:t>HIS in</a:t>
            </a:r>
            <a:r>
              <a:rPr lang="en-US" altLang="en-US" sz="2400" b="1" dirty="0" smtClean="0">
                <a:solidFill>
                  <a:srgbClr val="007AC2"/>
                </a:solidFill>
              </a:rPr>
              <a:t> La</a:t>
            </a:r>
            <a:r>
              <a:rPr lang="it-IT" altLang="en-US" sz="2400" b="1" dirty="0" smtClean="0">
                <a:solidFill>
                  <a:srgbClr val="007AC2"/>
                </a:solidFill>
              </a:rPr>
              <a:t> </a:t>
            </a:r>
            <a:r>
              <a:rPr lang="it-IT" altLang="en-US" sz="2400" b="1" dirty="0" err="1" smtClean="0">
                <a:solidFill>
                  <a:srgbClr val="007AC2"/>
                </a:solidFill>
              </a:rPr>
              <a:t>Plata</a:t>
            </a:r>
            <a:r>
              <a:rPr lang="it-IT" altLang="en-US" sz="2400" b="1" dirty="0" smtClean="0">
                <a:solidFill>
                  <a:srgbClr val="007AC2"/>
                </a:solidFill>
              </a:rPr>
              <a:t> </a:t>
            </a:r>
            <a:r>
              <a:rPr lang="it-IT" altLang="en-US" sz="2400" b="1" dirty="0" err="1" smtClean="0">
                <a:solidFill>
                  <a:srgbClr val="007AC2"/>
                </a:solidFill>
              </a:rPr>
              <a:t>Basin</a:t>
            </a:r>
            <a:endParaRPr lang="en-US" altLang="en-US" sz="2400" b="1" dirty="0">
              <a:solidFill>
                <a:srgbClr val="007AC2"/>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1855"/>
          <a:stretch>
            <a:fillRect/>
          </a:stretch>
        </p:blipFill>
        <p:spPr bwMode="auto">
          <a:xfrm>
            <a:off x="0" y="0"/>
            <a:ext cx="9144000" cy="6987628"/>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r="1855"/>
          <a:stretch>
            <a:fillRect/>
          </a:stretch>
        </p:blipFill>
        <p:spPr bwMode="auto">
          <a:xfrm>
            <a:off x="-47030" y="0"/>
            <a:ext cx="9343430" cy="7140028"/>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r="1855"/>
          <a:stretch>
            <a:fillRect/>
          </a:stretch>
        </p:blipFill>
        <p:spPr bwMode="auto">
          <a:xfrm>
            <a:off x="-30480" y="0"/>
            <a:ext cx="9292892" cy="7101408"/>
          </a:xfrm>
          <a:prstGeom prst="rect">
            <a:avLst/>
          </a:prstGeom>
          <a:noFill/>
          <a:ln w="9525">
            <a:noFill/>
            <a:miter lim="800000"/>
            <a:headEnd/>
            <a:tailEnd/>
          </a:ln>
          <a:effectLst/>
        </p:spPr>
      </p:pic>
      <p:pic>
        <p:nvPicPr>
          <p:cNvPr id="5" name="Picture 3"/>
          <p:cNvPicPr>
            <a:picLocks noChangeAspect="1" noChangeArrowheads="1"/>
          </p:cNvPicPr>
          <p:nvPr/>
        </p:nvPicPr>
        <p:blipFill>
          <a:blip r:embed="rId5" cstate="print"/>
          <a:srcRect r="1660"/>
          <a:stretch>
            <a:fillRect/>
          </a:stretch>
        </p:blipFill>
        <p:spPr bwMode="auto">
          <a:xfrm>
            <a:off x="0" y="0"/>
            <a:ext cx="9448800" cy="7206210"/>
          </a:xfrm>
          <a:prstGeom prst="rect">
            <a:avLst/>
          </a:prstGeom>
          <a:noFill/>
          <a:ln w="9525">
            <a:noFill/>
            <a:miter lim="800000"/>
            <a:headEnd/>
            <a:tailEnd/>
          </a:ln>
          <a:effectLst/>
        </p:spPr>
      </p:pic>
      <p:pic>
        <p:nvPicPr>
          <p:cNvPr id="6" name="Picture 4"/>
          <p:cNvPicPr>
            <a:picLocks noChangeAspect="1" noChangeArrowheads="1"/>
          </p:cNvPicPr>
          <p:nvPr/>
        </p:nvPicPr>
        <p:blipFill>
          <a:blip r:embed="rId6" cstate="print"/>
          <a:srcRect/>
          <a:stretch>
            <a:fillRect/>
          </a:stretch>
        </p:blipFill>
        <p:spPr bwMode="auto">
          <a:xfrm>
            <a:off x="1214414" y="2285992"/>
            <a:ext cx="6067425" cy="3495675"/>
          </a:xfrm>
          <a:prstGeom prst="rect">
            <a:avLst/>
          </a:prstGeom>
          <a:noFill/>
          <a:ln w="9525">
            <a:noFill/>
            <a:miter lim="800000"/>
            <a:headEnd/>
            <a:tailEnd/>
          </a:ln>
          <a:effectLst/>
        </p:spPr>
      </p:pic>
      <p:pic>
        <p:nvPicPr>
          <p:cNvPr id="7" name="Picture 5"/>
          <p:cNvPicPr>
            <a:picLocks noChangeAspect="1" noChangeArrowheads="1"/>
          </p:cNvPicPr>
          <p:nvPr/>
        </p:nvPicPr>
        <p:blipFill>
          <a:blip r:embed="rId7" cstate="print"/>
          <a:srcRect r="2588"/>
          <a:stretch>
            <a:fillRect/>
          </a:stretch>
        </p:blipFill>
        <p:spPr bwMode="auto">
          <a:xfrm>
            <a:off x="2571736" y="2143116"/>
            <a:ext cx="5882598" cy="452914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ou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ou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844" y="316926"/>
            <a:ext cx="9001156" cy="473732"/>
          </a:xfrm>
          <a:prstGeom prst="rect">
            <a:avLst/>
          </a:prstGeom>
        </p:spPr>
        <p:txBody>
          <a:bodyPr/>
          <a:lstStyle/>
          <a:p>
            <a:pPr lvl="0" eaLnBrk="0" hangingPunct="0"/>
            <a:r>
              <a:rPr lang="en-US" altLang="en-US" sz="2400" b="1" dirty="0" smtClean="0">
                <a:solidFill>
                  <a:srgbClr val="007AC2"/>
                </a:solidFill>
              </a:rPr>
              <a:t>Advanced developments in Arctic-HYCOS</a:t>
            </a:r>
            <a:endParaRPr lang="en-US" altLang="en-US" sz="2400" b="1" dirty="0">
              <a:solidFill>
                <a:srgbClr val="007AC2"/>
              </a:solidFill>
            </a:endParaRPr>
          </a:p>
        </p:txBody>
      </p:sp>
      <p:pic>
        <p:nvPicPr>
          <p:cNvPr id="237571" name="Picture 3"/>
          <p:cNvPicPr>
            <a:picLocks noChangeAspect="1" noChangeArrowheads="1"/>
          </p:cNvPicPr>
          <p:nvPr/>
        </p:nvPicPr>
        <p:blipFill>
          <a:blip r:embed="rId3" cstate="print"/>
          <a:srcRect/>
          <a:stretch>
            <a:fillRect/>
          </a:stretch>
        </p:blipFill>
        <p:spPr bwMode="auto">
          <a:xfrm>
            <a:off x="827584" y="908720"/>
            <a:ext cx="7524750" cy="5753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print"/>
          <a:srcRect r="1855"/>
          <a:stretch>
            <a:fillRect/>
          </a:stretch>
        </p:blipFill>
        <p:spPr bwMode="auto">
          <a:xfrm>
            <a:off x="0" y="0"/>
            <a:ext cx="9144000" cy="698762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57158" y="1357298"/>
            <a:ext cx="8429684" cy="3825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eaLnBrk="1" hangingPunct="1">
              <a:spcBef>
                <a:spcPts val="0"/>
              </a:spcBef>
            </a:pPr>
            <a:r>
              <a:rPr lang="en-US" sz="2400" b="0" kern="0" dirty="0" smtClean="0">
                <a:latin typeface="+mn-lt"/>
                <a:ea typeface="+mn-ea"/>
              </a:rPr>
              <a:t>A </a:t>
            </a:r>
            <a:r>
              <a:rPr lang="en-US" sz="2400" kern="0" dirty="0" smtClean="0">
                <a:latin typeface="+mn-lt"/>
                <a:ea typeface="+mn-ea"/>
              </a:rPr>
              <a:t>WMO Hydrological Observing System </a:t>
            </a:r>
            <a:r>
              <a:rPr lang="en-US" sz="2400" b="0" kern="0" dirty="0" smtClean="0">
                <a:latin typeface="+mn-lt"/>
                <a:ea typeface="+mn-ea"/>
              </a:rPr>
              <a:t>(WHOS) was proposed and agreed by the </a:t>
            </a:r>
            <a:r>
              <a:rPr lang="en-US" sz="2400" b="0" kern="0" dirty="0" err="1" smtClean="0">
                <a:latin typeface="+mn-lt"/>
                <a:ea typeface="+mn-ea"/>
              </a:rPr>
              <a:t>CHy</a:t>
            </a:r>
            <a:r>
              <a:rPr lang="en-US" sz="2400" b="0" kern="0" dirty="0" smtClean="0">
                <a:latin typeface="+mn-lt"/>
                <a:ea typeface="+mn-ea"/>
              </a:rPr>
              <a:t> Advisory Working Group as the means to provide the most comprehensive hydrological component in fulfillment of the WIGOS objective of  “an integrated, comprehensive, and coordinated system which is comprised of the present WMO global observing systems.”</a:t>
            </a:r>
          </a:p>
          <a:p>
            <a:pPr lvl="0" algn="l" eaLnBrk="1" hangingPunct="1">
              <a:spcBef>
                <a:spcPts val="0"/>
              </a:spcBef>
            </a:pPr>
            <a:endParaRPr lang="en-US" sz="2400" b="0" kern="0" dirty="0" smtClean="0">
              <a:latin typeface="+mn-lt"/>
              <a:ea typeface="+mn-ea"/>
            </a:endParaRPr>
          </a:p>
          <a:p>
            <a:pPr lvl="0" algn="l" eaLnBrk="1" hangingPunct="1">
              <a:spcBef>
                <a:spcPts val="0"/>
              </a:spcBef>
            </a:pPr>
            <a:r>
              <a:rPr lang="en-US" sz="2400" kern="0" dirty="0" smtClean="0">
                <a:latin typeface="+mn-lt"/>
                <a:ea typeface="+mn-ea"/>
              </a:rPr>
              <a:t>WHOS</a:t>
            </a:r>
            <a:r>
              <a:rPr lang="en-US" sz="2400" b="0" kern="0" dirty="0" smtClean="0">
                <a:latin typeface="+mn-lt"/>
                <a:ea typeface="+mn-ea"/>
              </a:rPr>
              <a:t> is conceived as a portal to facilitate access to already available on-line real-time and historical data, drawing from the water information systems of countries around the world that make their data freely and openly available, including HYCOS projects.</a:t>
            </a:r>
            <a:endParaRPr lang="it-IT" sz="2400" b="0" kern="0" dirty="0" smtClean="0">
              <a:latin typeface="+mn-lt"/>
              <a:ea typeface="+mn-ea"/>
            </a:endParaRPr>
          </a:p>
        </p:txBody>
      </p:sp>
      <p:sp>
        <p:nvSpPr>
          <p:cNvPr id="6" name="Rectangle 3"/>
          <p:cNvSpPr/>
          <p:nvPr/>
        </p:nvSpPr>
        <p:spPr>
          <a:xfrm>
            <a:off x="228600" y="381000"/>
            <a:ext cx="8686800" cy="553998"/>
          </a:xfrm>
          <a:prstGeom prst="rect">
            <a:avLst/>
          </a:prstGeom>
        </p:spPr>
        <p:txBody>
          <a:bodyPr wrap="square">
            <a:spAutoFit/>
          </a:bodyPr>
          <a:lstStyle/>
          <a:p>
            <a:pPr algn="ctr">
              <a:spcBef>
                <a:spcPts val="800"/>
              </a:spcBef>
              <a:defRPr/>
            </a:pPr>
            <a:r>
              <a:rPr lang="en-CA" sz="3000" b="1" dirty="0" smtClean="0">
                <a:solidFill>
                  <a:srgbClr val="0000FF"/>
                </a:solidFill>
                <a:effectLst>
                  <a:outerShdw blurRad="38100" dist="25400" dir="2700000" algn="tl" rotWithShape="0">
                    <a:srgbClr val="000000">
                      <a:alpha val="60000"/>
                    </a:srgbClr>
                  </a:outerShdw>
                </a:effectLst>
              </a:rPr>
              <a:t>WMO Hydrological Observing System (WHOS)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Arctic4Map.jpg"/>
          <p:cNvPicPr>
            <a:picLocks noChangeAspect="1"/>
          </p:cNvPicPr>
          <p:nvPr/>
        </p:nvPicPr>
        <p:blipFill>
          <a:blip r:embed="rId3" cstate="print"/>
          <a:srcRect r="2343"/>
          <a:stretch>
            <a:fillRect/>
          </a:stretch>
        </p:blipFill>
        <p:spPr>
          <a:xfrm>
            <a:off x="104930" y="0"/>
            <a:ext cx="8929718" cy="685800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08_RAIV_Mod_Service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3" cstate="print"/>
          <a:srcRect r="1963"/>
          <a:stretch>
            <a:fillRect/>
          </a:stretch>
        </p:blipFill>
        <p:spPr bwMode="auto">
          <a:xfrm>
            <a:off x="0" y="0"/>
            <a:ext cx="9144000" cy="699533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1_RAIV_WaterWatch.jpg"/>
          <p:cNvPicPr>
            <a:picLocks noChangeAspect="1"/>
          </p:cNvPicPr>
          <p:nvPr/>
        </p:nvPicPr>
        <p:blipFill>
          <a:blip r:embed="rId3" cstate="print"/>
          <a:srcRect r="2343"/>
          <a:stretch>
            <a:fillRect/>
          </a:stretch>
        </p:blipFill>
        <p:spPr>
          <a:xfrm>
            <a:off x="119920" y="0"/>
            <a:ext cx="8929718" cy="6858000"/>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66568"/>
            <a:ext cx="9144000" cy="484632"/>
          </a:xfrm>
        </p:spPr>
        <p:txBody>
          <a:bodyPr>
            <a:noAutofit/>
          </a:bodyPr>
          <a:lstStyle/>
          <a:p>
            <a:pPr algn="ctr"/>
            <a:r>
              <a:rPr lang="en-US" sz="2800" b="1" dirty="0" smtClean="0">
                <a:solidFill>
                  <a:srgbClr val="007AC2"/>
                </a:solidFill>
                <a:cs typeface="Avenir LT Std 85 Heavy"/>
              </a:rPr>
              <a:t>IMPLEMENTATION OF A BROKER CATALOG SERVICE</a:t>
            </a:r>
            <a:r>
              <a:rPr lang="en-US" sz="2800" b="1" dirty="0">
                <a:solidFill>
                  <a:srgbClr val="007AC2"/>
                </a:solidFill>
                <a:cs typeface="Avenir LT Std 85 Heavy"/>
              </a:rPr>
              <a:t/>
            </a:r>
            <a:br>
              <a:rPr lang="en-US" sz="2800" b="1" dirty="0">
                <a:solidFill>
                  <a:srgbClr val="007AC2"/>
                </a:solidFill>
                <a:cs typeface="Avenir LT Std 85 Heavy"/>
              </a:rPr>
            </a:br>
            <a:r>
              <a:rPr lang="en-US" sz="2800" b="1" dirty="0" err="1" smtClean="0">
                <a:solidFill>
                  <a:srgbClr val="007AC2"/>
                </a:solidFill>
                <a:cs typeface="Avenir LT Std 85 Heavy"/>
              </a:rPr>
              <a:t>accessor</a:t>
            </a:r>
            <a:r>
              <a:rPr lang="en-US" sz="2800" b="1" dirty="0" smtClean="0">
                <a:solidFill>
                  <a:srgbClr val="007AC2"/>
                </a:solidFill>
                <a:cs typeface="Avenir LT Std 85 Heavy"/>
              </a:rPr>
              <a:t>, harvester and profiler</a:t>
            </a:r>
            <a:endParaRPr lang="en-US" sz="2800" b="1" dirty="0">
              <a:solidFill>
                <a:srgbClr val="007AC2"/>
              </a:solidFill>
              <a:cs typeface="Avenir LT Std 85 Heavy"/>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524"/>
            <a:ext cx="9144000" cy="1143000"/>
          </a:xfrm>
        </p:spPr>
        <p:txBody>
          <a:bodyPr>
            <a:noAutofit/>
          </a:bodyPr>
          <a:lstStyle/>
          <a:p>
            <a:r>
              <a:rPr lang="en-US" sz="2800" b="1" dirty="0" smtClean="0">
                <a:solidFill>
                  <a:srgbClr val="007AC2"/>
                </a:solidFill>
                <a:cs typeface="Avenir LT Std 55 Roman" pitchFamily="34" charset="0"/>
              </a:rPr>
              <a:t>WMO INTEGRATED GLOBAL OBSERVING SYSTEM (WIGOS)</a:t>
            </a:r>
            <a:br>
              <a:rPr lang="en-US" sz="2800" b="1" dirty="0" smtClean="0">
                <a:solidFill>
                  <a:srgbClr val="007AC2"/>
                </a:solidFill>
                <a:cs typeface="Avenir LT Std 55 Roman" pitchFamily="34" charset="0"/>
              </a:rPr>
            </a:br>
            <a:r>
              <a:rPr lang="en-US" sz="2800" b="1" dirty="0" smtClean="0">
                <a:solidFill>
                  <a:srgbClr val="007AC2"/>
                </a:solidFill>
                <a:cs typeface="Avenir LT Std 55 Roman" pitchFamily="34" charset="0"/>
              </a:rPr>
              <a:t>and</a:t>
            </a:r>
            <a:br>
              <a:rPr lang="en-US" sz="2800" b="1" dirty="0" smtClean="0">
                <a:solidFill>
                  <a:srgbClr val="007AC2"/>
                </a:solidFill>
                <a:cs typeface="Avenir LT Std 55 Roman" pitchFamily="34" charset="0"/>
              </a:rPr>
            </a:br>
            <a:r>
              <a:rPr lang="en-US" sz="2800" b="1" dirty="0" smtClean="0">
                <a:solidFill>
                  <a:srgbClr val="007AC2"/>
                </a:solidFill>
                <a:cs typeface="Avenir LT Std 55 Roman" pitchFamily="34" charset="0"/>
              </a:rPr>
              <a:t>WMO HYDROLOGICAL OBSERVING SYSTEM (WHOS)</a:t>
            </a:r>
            <a:endParaRPr lang="en-US" sz="2800" dirty="0"/>
          </a:p>
        </p:txBody>
      </p:sp>
      <p:sp>
        <p:nvSpPr>
          <p:cNvPr id="4" name="Slide Number Placeholder 3"/>
          <p:cNvSpPr>
            <a:spLocks noGrp="1"/>
          </p:cNvSpPr>
          <p:nvPr>
            <p:ph type="sldNum" sz="quarter" idx="12"/>
          </p:nvPr>
        </p:nvSpPr>
        <p:spPr/>
        <p:txBody>
          <a:bodyPr/>
          <a:lstStyle/>
          <a:p>
            <a:fld id="{9259AF2F-52C6-9B46-B8B2-0579234AE62E}" type="slidenum">
              <a:rPr lang="en-US" smtClean="0"/>
              <a:pPr/>
              <a:t>4</a:t>
            </a:fld>
            <a:endParaRPr lang="en-US" dirty="0"/>
          </a:p>
        </p:txBody>
      </p:sp>
      <p:pic>
        <p:nvPicPr>
          <p:cNvPr id="1026" name="Picture 2"/>
          <p:cNvPicPr>
            <a:picLocks noChangeAspect="1" noChangeArrowheads="1"/>
          </p:cNvPicPr>
          <p:nvPr/>
        </p:nvPicPr>
        <p:blipFill>
          <a:blip r:embed="rId2"/>
          <a:srcRect/>
          <a:stretch>
            <a:fillRect/>
          </a:stretch>
        </p:blipFill>
        <p:spPr bwMode="auto">
          <a:xfrm>
            <a:off x="2469614" y="3669181"/>
            <a:ext cx="5150387" cy="3052294"/>
          </a:xfrm>
          <a:prstGeom prst="rect">
            <a:avLst/>
          </a:prstGeom>
          <a:noFill/>
          <a:ln w="9525">
            <a:noFill/>
            <a:miter lim="800000"/>
            <a:headEnd/>
            <a:tailEnd/>
          </a:ln>
        </p:spPr>
      </p:pic>
      <p:sp>
        <p:nvSpPr>
          <p:cNvPr id="7" name="TextBox 8"/>
          <p:cNvSpPr txBox="1"/>
          <p:nvPr/>
        </p:nvSpPr>
        <p:spPr>
          <a:xfrm>
            <a:off x="228600" y="1516701"/>
            <a:ext cx="8644944" cy="2308324"/>
          </a:xfrm>
          <a:prstGeom prst="rect">
            <a:avLst/>
          </a:prstGeom>
          <a:noFill/>
        </p:spPr>
        <p:txBody>
          <a:bodyPr wrap="square" rtlCol="0">
            <a:spAutoFit/>
          </a:bodyPr>
          <a:lstStyle/>
          <a:p>
            <a:pPr marL="457200" indent="-457200">
              <a:spcBef>
                <a:spcPts val="0"/>
              </a:spcBef>
              <a:spcAft>
                <a:spcPts val="0"/>
              </a:spcAft>
            </a:pPr>
            <a:r>
              <a:rPr lang="en-US" b="1" dirty="0" smtClean="0"/>
              <a:t>In June 2015 the President of </a:t>
            </a:r>
            <a:r>
              <a:rPr lang="en-US" b="1" dirty="0" err="1" smtClean="0"/>
              <a:t>CHy</a:t>
            </a:r>
            <a:r>
              <a:rPr lang="en-US" b="1" dirty="0" smtClean="0"/>
              <a:t> informed Cg-17 of </a:t>
            </a:r>
            <a:r>
              <a:rPr lang="en-US" b="1" dirty="0" err="1" smtClean="0"/>
              <a:t>CHy</a:t>
            </a:r>
            <a:r>
              <a:rPr lang="en-US" b="1" dirty="0" smtClean="0"/>
              <a:t> proposal to develop WHOS as t</a:t>
            </a:r>
            <a:r>
              <a:rPr lang="en-US" b="1" kern="0" dirty="0" smtClean="0"/>
              <a:t>he </a:t>
            </a:r>
            <a:r>
              <a:rPr lang="en-US" b="1" kern="0" dirty="0" err="1" smtClean="0"/>
              <a:t>CHy</a:t>
            </a:r>
            <a:r>
              <a:rPr lang="en-US" b="1" kern="0" dirty="0" smtClean="0"/>
              <a:t> contribution to WIGOS</a:t>
            </a:r>
          </a:p>
          <a:p>
            <a:pPr marL="457200" indent="-457200">
              <a:spcBef>
                <a:spcPts val="0"/>
              </a:spcBef>
              <a:spcAft>
                <a:spcPts val="0"/>
              </a:spcAft>
            </a:pPr>
            <a:endParaRPr lang="en-US" sz="1200" b="1" kern="0" dirty="0" smtClean="0"/>
          </a:p>
          <a:p>
            <a:pPr lvl="1">
              <a:spcBef>
                <a:spcPts val="0"/>
              </a:spcBef>
              <a:buFont typeface="Arial"/>
              <a:buChar char="•"/>
            </a:pPr>
            <a:r>
              <a:rPr lang="en-US" dirty="0" smtClean="0"/>
              <a:t>	</a:t>
            </a:r>
            <a:r>
              <a:rPr lang="en-US" i="1" dirty="0" smtClean="0"/>
              <a:t>Congress welcomed the effort and urged the president of </a:t>
            </a:r>
            <a:r>
              <a:rPr lang="en-US" i="1" dirty="0" err="1" smtClean="0"/>
              <a:t>CHy</a:t>
            </a:r>
            <a:r>
              <a:rPr lang="en-US" i="1" dirty="0" smtClean="0"/>
              <a:t> to continue guiding WHOS to full implementation</a:t>
            </a:r>
          </a:p>
          <a:p>
            <a:pPr lvl="1">
              <a:spcBef>
                <a:spcPts val="0"/>
              </a:spcBef>
            </a:pPr>
            <a:endParaRPr lang="en-US" sz="1200" dirty="0" smtClean="0"/>
          </a:p>
          <a:p>
            <a:pPr lvl="1">
              <a:spcBef>
                <a:spcPts val="0"/>
              </a:spcBef>
              <a:buFont typeface="Arial"/>
              <a:buChar char="•"/>
            </a:pPr>
            <a:r>
              <a:rPr lang="en-US" dirty="0" smtClean="0"/>
              <a:t> 	</a:t>
            </a:r>
            <a:r>
              <a:rPr lang="en-US" i="1" dirty="0" smtClean="0"/>
              <a:t>Congress urged the promotion of WHOS among NHSs and the hydrological community</a:t>
            </a:r>
          </a:p>
          <a:p>
            <a:pPr lvl="1">
              <a:spcBef>
                <a:spcPts val="0"/>
              </a:spcBef>
            </a:pPr>
            <a:endParaRPr lang="en-US" sz="1200" dirty="0" smtClean="0"/>
          </a:p>
        </p:txBody>
      </p:sp>
    </p:spTree>
    <p:extLst>
      <p:ext uri="{BB962C8B-B14F-4D97-AF65-F5344CB8AC3E}">
        <p14:creationId xmlns:p14="http://schemas.microsoft.com/office/powerpoint/2010/main" xmlns="" val="13210638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GI-cat-block.png"/>
          <p:cNvPicPr>
            <a:picLocks noChangeAspect="1" noChangeArrowheads="1"/>
          </p:cNvPicPr>
          <p:nvPr/>
        </p:nvPicPr>
        <p:blipFill>
          <a:blip r:embed="rId2" cstate="print"/>
          <a:srcRect/>
          <a:stretch>
            <a:fillRect/>
          </a:stretch>
        </p:blipFill>
        <p:spPr bwMode="auto">
          <a:xfrm>
            <a:off x="88495" y="403792"/>
            <a:ext cx="8934482" cy="6021288"/>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r="1076"/>
          <a:stretch>
            <a:fillRect/>
          </a:stretch>
        </p:blipFill>
        <p:spPr bwMode="auto">
          <a:xfrm>
            <a:off x="94965" y="548680"/>
            <a:ext cx="8960547" cy="5661248"/>
          </a:xfrm>
          <a:prstGeom prst="rect">
            <a:avLst/>
          </a:prstGeom>
          <a:noFill/>
          <a:ln w="9525">
            <a:noFill/>
            <a:miter lim="800000"/>
            <a:headEnd/>
            <a:tailEnd/>
          </a:ln>
        </p:spPr>
      </p:pic>
    </p:spTree>
    <p:extLst>
      <p:ext uri="{BB962C8B-B14F-4D97-AF65-F5344CB8AC3E}">
        <p14:creationId xmlns="" xmlns:p14="http://schemas.microsoft.com/office/powerpoint/2010/main" val="144609062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onf.png"/>
          <p:cNvPicPr>
            <a:picLocks noChangeAspect="1"/>
          </p:cNvPicPr>
          <p:nvPr/>
        </p:nvPicPr>
        <p:blipFill>
          <a:blip r:embed="rId3" cstate="print"/>
          <a:stretch>
            <a:fillRect/>
          </a:stretch>
        </p:blipFill>
        <p:spPr>
          <a:xfrm>
            <a:off x="0" y="551877"/>
            <a:ext cx="9144000" cy="5754245"/>
          </a:xfrm>
          <a:prstGeom prst="rect">
            <a:avLst/>
          </a:prstGeom>
        </p:spPr>
      </p:pic>
    </p:spTree>
    <p:extLst>
      <p:ext uri="{BB962C8B-B14F-4D97-AF65-F5344CB8AC3E}">
        <p14:creationId xmlns="" xmlns:p14="http://schemas.microsoft.com/office/powerpoint/2010/main" val="144609062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6553200" y="6356350"/>
            <a:ext cx="2133600" cy="365125"/>
          </a:xfrm>
          <a:prstGeom prst="rect">
            <a:avLst/>
          </a:prstGeom>
        </p:spPr>
        <p:txBody>
          <a:bodyPr/>
          <a:lstStyle/>
          <a:p>
            <a:fld id="{947CD9D8-4C11-4D56-84AC-F9003AC5D8FC}" type="slidenum">
              <a:rPr lang="en-US" smtClean="0">
                <a:latin typeface="Arial"/>
                <a:ea typeface="ＭＳ Ｐゴシック"/>
                <a:cs typeface="ＭＳ Ｐゴシック"/>
              </a:rPr>
              <a:pPr/>
              <a:t>43</a:t>
            </a:fld>
            <a:endParaRPr lang="en-US">
              <a:latin typeface="Arial"/>
              <a:ea typeface="ＭＳ Ｐゴシック"/>
              <a:cs typeface="ＭＳ Ｐゴシック"/>
            </a:endParaRPr>
          </a:p>
        </p:txBody>
      </p:sp>
      <p:pic>
        <p:nvPicPr>
          <p:cNvPr id="3" name="Immagine 2" descr="Screenshot 2015-06-01 12.14.26.png"/>
          <p:cNvPicPr>
            <a:picLocks noChangeAspect="1"/>
          </p:cNvPicPr>
          <p:nvPr/>
        </p:nvPicPr>
        <p:blipFill>
          <a:blip r:embed="rId2" cstate="print"/>
          <a:stretch>
            <a:fillRect/>
          </a:stretch>
        </p:blipFill>
        <p:spPr>
          <a:xfrm>
            <a:off x="0" y="773893"/>
            <a:ext cx="9144000" cy="5310213"/>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reenshot 2015-05-29 16.12.25.png"/>
          <p:cNvPicPr>
            <a:picLocks noChangeAspect="1"/>
          </p:cNvPicPr>
          <p:nvPr/>
        </p:nvPicPr>
        <p:blipFill>
          <a:blip r:embed="rId3" cstate="print"/>
          <a:stretch>
            <a:fillRect/>
          </a:stretch>
        </p:blipFill>
        <p:spPr>
          <a:xfrm>
            <a:off x="0" y="0"/>
            <a:ext cx="9144000" cy="5309419"/>
          </a:xfrm>
          <a:prstGeom prst="rect">
            <a:avLst/>
          </a:prstGeom>
        </p:spPr>
      </p:pic>
      <p:pic>
        <p:nvPicPr>
          <p:cNvPr id="3" name="Immagine 2" descr="Screenshot 2015-05-29 16.12.01.png"/>
          <p:cNvPicPr>
            <a:picLocks noChangeAspect="1"/>
          </p:cNvPicPr>
          <p:nvPr/>
        </p:nvPicPr>
        <p:blipFill>
          <a:blip r:embed="rId4" cstate="print"/>
          <a:stretch>
            <a:fillRect/>
          </a:stretch>
        </p:blipFill>
        <p:spPr>
          <a:xfrm>
            <a:off x="0" y="774290"/>
            <a:ext cx="9144000" cy="5309419"/>
          </a:xfrm>
          <a:prstGeom prst="rect">
            <a:avLst/>
          </a:prstGeom>
        </p:spPr>
      </p:pic>
      <p:pic>
        <p:nvPicPr>
          <p:cNvPr id="4" name="Immagine 3" descr="Screenshot 2015-05-29 16.12.42.png"/>
          <p:cNvPicPr>
            <a:picLocks noChangeAspect="1"/>
          </p:cNvPicPr>
          <p:nvPr/>
        </p:nvPicPr>
        <p:blipFill>
          <a:blip r:embed="rId5" cstate="print"/>
          <a:stretch>
            <a:fillRect/>
          </a:stretch>
        </p:blipFill>
        <p:spPr>
          <a:xfrm>
            <a:off x="0" y="1548581"/>
            <a:ext cx="9144000" cy="5309419"/>
          </a:xfrm>
          <a:prstGeom prst="rect">
            <a:avLst/>
          </a:prstGeom>
        </p:spPr>
      </p:pic>
    </p:spTree>
    <p:extLst>
      <p:ext uri="{BB962C8B-B14F-4D97-AF65-F5344CB8AC3E}">
        <p14:creationId xmlns="" xmlns:p14="http://schemas.microsoft.com/office/powerpoint/2010/main" val="1446090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6553200" y="6356350"/>
            <a:ext cx="2133600" cy="365125"/>
          </a:xfrm>
          <a:prstGeom prst="rect">
            <a:avLst/>
          </a:prstGeom>
        </p:spPr>
        <p:txBody>
          <a:bodyPr/>
          <a:lstStyle/>
          <a:p>
            <a:fld id="{947CD9D8-4C11-4D56-84AC-F9003AC5D8FC}" type="slidenum">
              <a:rPr lang="en-US" smtClean="0">
                <a:latin typeface="Arial"/>
                <a:ea typeface="ＭＳ Ｐゴシック"/>
                <a:cs typeface="ＭＳ Ｐゴシック"/>
              </a:rPr>
              <a:pPr/>
              <a:t>45</a:t>
            </a:fld>
            <a:endParaRPr lang="en-US">
              <a:latin typeface="Arial"/>
              <a:ea typeface="ＭＳ Ｐゴシック"/>
              <a:cs typeface="ＭＳ Ｐゴシック"/>
            </a:endParaRPr>
          </a:p>
        </p:txBody>
      </p:sp>
      <p:pic>
        <p:nvPicPr>
          <p:cNvPr id="3" name="Immagine 2" descr="canada-52n.png"/>
          <p:cNvPicPr>
            <a:picLocks noChangeAspect="1"/>
          </p:cNvPicPr>
          <p:nvPr/>
        </p:nvPicPr>
        <p:blipFill>
          <a:blip r:embed="rId2" cstate="print"/>
          <a:stretch>
            <a:fillRect/>
          </a:stretch>
        </p:blipFill>
        <p:spPr>
          <a:xfrm>
            <a:off x="0" y="571500"/>
            <a:ext cx="9144000" cy="5715000"/>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web1.png"/>
          <p:cNvPicPr>
            <a:picLocks noChangeAspect="1"/>
          </p:cNvPicPr>
          <p:nvPr/>
        </p:nvPicPr>
        <p:blipFill>
          <a:blip r:embed="rId3" cstate="print"/>
          <a:stretch>
            <a:fillRect/>
          </a:stretch>
        </p:blipFill>
        <p:spPr>
          <a:xfrm>
            <a:off x="0" y="0"/>
            <a:ext cx="9144000" cy="5114940"/>
          </a:xfrm>
          <a:prstGeom prst="rect">
            <a:avLst/>
          </a:prstGeom>
        </p:spPr>
      </p:pic>
      <p:pic>
        <p:nvPicPr>
          <p:cNvPr id="3" name="Immagine 2" descr="sweb2.png"/>
          <p:cNvPicPr>
            <a:picLocks noChangeAspect="1"/>
          </p:cNvPicPr>
          <p:nvPr/>
        </p:nvPicPr>
        <p:blipFill>
          <a:blip r:embed="rId4" cstate="print"/>
          <a:stretch>
            <a:fillRect/>
          </a:stretch>
        </p:blipFill>
        <p:spPr>
          <a:xfrm>
            <a:off x="0" y="1715115"/>
            <a:ext cx="9144000" cy="5142885"/>
          </a:xfrm>
          <a:prstGeom prst="rect">
            <a:avLst/>
          </a:prstGeom>
        </p:spPr>
      </p:pic>
    </p:spTree>
    <p:extLst>
      <p:ext uri="{BB962C8B-B14F-4D97-AF65-F5344CB8AC3E}">
        <p14:creationId xmlns="" xmlns:p14="http://schemas.microsoft.com/office/powerpoint/2010/main" val="1446090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2766568"/>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HYDROLOGICAL STANDARDS</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88" y="260350"/>
            <a:ext cx="8964612" cy="620713"/>
          </a:xfrm>
        </p:spPr>
        <p:txBody>
          <a:bodyPr>
            <a:normAutofit/>
          </a:bodyPr>
          <a:lstStyle/>
          <a:p>
            <a:pPr algn="ctr"/>
            <a:r>
              <a:rPr lang="en-US" altLang="en-US" sz="2800" b="1" dirty="0" smtClean="0">
                <a:solidFill>
                  <a:srgbClr val="003366"/>
                </a:solidFill>
              </a:rPr>
              <a:t>International Standardization of </a:t>
            </a:r>
            <a:r>
              <a:rPr lang="en-US" altLang="en-US" sz="2800" b="1" dirty="0" err="1" smtClean="0">
                <a:solidFill>
                  <a:srgbClr val="003366"/>
                </a:solidFill>
              </a:rPr>
              <a:t>WaterML</a:t>
            </a:r>
            <a:endParaRPr lang="en-US" altLang="en-US" sz="2800" b="1" dirty="0">
              <a:solidFill>
                <a:srgbClr val="003366"/>
              </a:solidFill>
            </a:endParaRPr>
          </a:p>
        </p:txBody>
      </p:sp>
      <p:sp>
        <p:nvSpPr>
          <p:cNvPr id="3" name="Content Placeholder 2"/>
          <p:cNvSpPr>
            <a:spLocks noGrp="1"/>
          </p:cNvSpPr>
          <p:nvPr>
            <p:ph idx="4294967295"/>
          </p:nvPr>
        </p:nvSpPr>
        <p:spPr>
          <a:xfrm>
            <a:off x="179388" y="1207281"/>
            <a:ext cx="7897813" cy="1717675"/>
          </a:xfrm>
        </p:spPr>
        <p:txBody>
          <a:bodyPr>
            <a:noAutofit/>
          </a:bodyPr>
          <a:lstStyle/>
          <a:p>
            <a:pPr defTabSz="914144" eaLnBrk="1" fontAlgn="auto" hangingPunct="1">
              <a:spcBef>
                <a:spcPts val="0"/>
              </a:spcBef>
              <a:spcAft>
                <a:spcPts val="0"/>
              </a:spcAft>
              <a:buClrTx/>
              <a:buNone/>
              <a:defRPr/>
            </a:pPr>
            <a:r>
              <a:rPr lang="en-US" sz="2000" dirty="0">
                <a:solidFill>
                  <a:srgbClr val="FF0000"/>
                </a:solidFill>
              </a:rPr>
              <a:t>Hydrology Domain Working </a:t>
            </a:r>
            <a:r>
              <a:rPr lang="en-US" sz="2000" dirty="0" smtClean="0">
                <a:solidFill>
                  <a:srgbClr val="FF0000"/>
                </a:solidFill>
              </a:rPr>
              <a:t>Group (HDWG)</a:t>
            </a:r>
          </a:p>
          <a:p>
            <a:pPr lvl="1" defTabSz="914144" eaLnBrk="1" fontAlgn="auto" hangingPunct="1">
              <a:spcBef>
                <a:spcPts val="0"/>
              </a:spcBef>
              <a:spcAft>
                <a:spcPts val="0"/>
              </a:spcAft>
              <a:buClrTx/>
              <a:defRPr/>
            </a:pPr>
            <a:endParaRPr lang="en-US" sz="1800" dirty="0" smtClean="0">
              <a:solidFill>
                <a:srgbClr val="000000"/>
              </a:solidFill>
            </a:endParaRPr>
          </a:p>
          <a:p>
            <a:pPr lvl="1" defTabSz="914144" eaLnBrk="1" fontAlgn="auto" hangingPunct="1">
              <a:spcBef>
                <a:spcPts val="0"/>
              </a:spcBef>
              <a:spcAft>
                <a:spcPts val="0"/>
              </a:spcAft>
              <a:buClrTx/>
              <a:defRPr/>
            </a:pPr>
            <a:r>
              <a:rPr lang="en-US" sz="1800" dirty="0" smtClean="0">
                <a:solidFill>
                  <a:srgbClr val="000000"/>
                </a:solidFill>
              </a:rPr>
              <a:t>standards </a:t>
            </a:r>
            <a:r>
              <a:rPr lang="en-US" sz="1800" dirty="0">
                <a:solidFill>
                  <a:srgbClr val="000000"/>
                </a:solidFill>
              </a:rPr>
              <a:t>for water </a:t>
            </a:r>
            <a:r>
              <a:rPr lang="en-US" sz="1800" dirty="0" smtClean="0">
                <a:solidFill>
                  <a:srgbClr val="000000"/>
                </a:solidFill>
              </a:rPr>
              <a:t>data: </a:t>
            </a:r>
            <a:r>
              <a:rPr lang="en-US" sz="1800" b="1" dirty="0" err="1" smtClean="0">
                <a:solidFill>
                  <a:srgbClr val="000000"/>
                </a:solidFill>
              </a:rPr>
              <a:t>WaterML</a:t>
            </a:r>
            <a:r>
              <a:rPr lang="en-US" sz="1800" b="1" dirty="0" smtClean="0">
                <a:solidFill>
                  <a:srgbClr val="000000"/>
                </a:solidFill>
              </a:rPr>
              <a:t> 2.0 suite</a:t>
            </a:r>
          </a:p>
          <a:p>
            <a:pPr lvl="1" defTabSz="914144" eaLnBrk="1" fontAlgn="auto" hangingPunct="1">
              <a:spcBef>
                <a:spcPts val="0"/>
              </a:spcBef>
              <a:spcAft>
                <a:spcPts val="0"/>
              </a:spcAft>
              <a:buClrTx/>
              <a:defRPr/>
            </a:pPr>
            <a:r>
              <a:rPr lang="en-US" sz="1800" dirty="0" smtClean="0">
                <a:solidFill>
                  <a:srgbClr val="000000"/>
                </a:solidFill>
              </a:rPr>
              <a:t>organizing </a:t>
            </a:r>
            <a:r>
              <a:rPr lang="en-US" sz="1800" dirty="0">
                <a:solidFill>
                  <a:srgbClr val="000000"/>
                </a:solidFill>
              </a:rPr>
              <a:t>Interoperability Experiments (</a:t>
            </a:r>
            <a:r>
              <a:rPr lang="en-US" sz="1800" dirty="0" smtClean="0">
                <a:solidFill>
                  <a:srgbClr val="000000"/>
                </a:solidFill>
              </a:rPr>
              <a:t>IEs)</a:t>
            </a:r>
            <a:endParaRPr lang="en-US" sz="1800" dirty="0">
              <a:solidFill>
                <a:srgbClr val="000000"/>
              </a:solidFill>
            </a:endParaRPr>
          </a:p>
          <a:p>
            <a:pPr lvl="1" defTabSz="914144" eaLnBrk="1" fontAlgn="auto" hangingPunct="1">
              <a:spcBef>
                <a:spcPts val="0"/>
              </a:spcBef>
              <a:spcAft>
                <a:spcPts val="0"/>
              </a:spcAft>
              <a:buClrTx/>
              <a:buNone/>
              <a:defRPr/>
            </a:pPr>
            <a:r>
              <a:rPr lang="en-US" sz="1800" dirty="0" smtClean="0">
                <a:solidFill>
                  <a:srgbClr val="000000"/>
                </a:solidFill>
              </a:rPr>
              <a:t>	</a:t>
            </a:r>
            <a:r>
              <a:rPr lang="en-US" sz="1800" dirty="0" smtClean="0">
                <a:solidFill>
                  <a:srgbClr val="000000"/>
                </a:solidFill>
              </a:rPr>
              <a:t>focused </a:t>
            </a:r>
            <a:r>
              <a:rPr lang="en-US" sz="1800" dirty="0">
                <a:solidFill>
                  <a:srgbClr val="000000"/>
                </a:solidFill>
              </a:rPr>
              <a:t>on different sub-domains of water</a:t>
            </a:r>
          </a:p>
          <a:p>
            <a:pPr marL="347663" lvl="1" indent="0">
              <a:buNone/>
            </a:pPr>
            <a:endParaRPr lang="en-US" sz="1800" dirty="0" smtClean="0">
              <a:solidFill>
                <a:srgbClr val="000000"/>
              </a:solidFill>
            </a:endParaRPr>
          </a:p>
          <a:p>
            <a:pPr marL="0" indent="0">
              <a:buNone/>
            </a:pPr>
            <a:endParaRPr lang="en-US" sz="1800" dirty="0" smtClean="0">
              <a:solidFill>
                <a:srgbClr val="000000"/>
              </a:solidFill>
            </a:endParaRPr>
          </a:p>
          <a:p>
            <a:pPr>
              <a:buNone/>
            </a:pPr>
            <a:r>
              <a:rPr lang="en-US" sz="1800" dirty="0" smtClean="0">
                <a:solidFill>
                  <a:srgbClr val="000000"/>
                </a:solidFill>
              </a:rPr>
              <a:t>Chairs</a:t>
            </a:r>
            <a:r>
              <a:rPr lang="en-US" sz="1800" dirty="0">
                <a:solidFill>
                  <a:srgbClr val="000000"/>
                </a:solidFill>
              </a:rPr>
              <a:t>: </a:t>
            </a:r>
            <a:endParaRPr lang="en-US" sz="1800" dirty="0" smtClean="0">
              <a:solidFill>
                <a:srgbClr val="000000"/>
              </a:solidFill>
            </a:endParaRPr>
          </a:p>
          <a:p>
            <a:pPr lvl="1"/>
            <a:r>
              <a:rPr lang="en-US" sz="1800" dirty="0" err="1" smtClean="0">
                <a:solidFill>
                  <a:srgbClr val="000000"/>
                </a:solidFill>
              </a:rPr>
              <a:t>Ilya</a:t>
            </a:r>
            <a:r>
              <a:rPr lang="en-US" sz="1800" dirty="0" smtClean="0">
                <a:solidFill>
                  <a:srgbClr val="000000"/>
                </a:solidFill>
              </a:rPr>
              <a:t> </a:t>
            </a:r>
            <a:r>
              <a:rPr lang="en-US" sz="1800" dirty="0" err="1">
                <a:solidFill>
                  <a:srgbClr val="000000"/>
                </a:solidFill>
              </a:rPr>
              <a:t>Zaslavsky</a:t>
            </a:r>
            <a:r>
              <a:rPr lang="en-US" sz="1800" dirty="0">
                <a:solidFill>
                  <a:srgbClr val="000000"/>
                </a:solidFill>
              </a:rPr>
              <a:t> (USA</a:t>
            </a:r>
            <a:r>
              <a:rPr lang="en-US" sz="1800" dirty="0" smtClean="0">
                <a:solidFill>
                  <a:srgbClr val="000000"/>
                </a:solidFill>
              </a:rPr>
              <a:t>)</a:t>
            </a:r>
          </a:p>
          <a:p>
            <a:pPr lvl="1"/>
            <a:r>
              <a:rPr lang="en-US" sz="1800" dirty="0" smtClean="0">
                <a:solidFill>
                  <a:srgbClr val="000000"/>
                </a:solidFill>
              </a:rPr>
              <a:t>Tony Boston (Australia)</a:t>
            </a:r>
          </a:p>
          <a:p>
            <a:pPr lvl="1"/>
            <a:r>
              <a:rPr lang="en-US" sz="1800" dirty="0" err="1" smtClean="0">
                <a:solidFill>
                  <a:srgbClr val="000000"/>
                </a:solidFill>
              </a:rPr>
              <a:t>Silvano</a:t>
            </a:r>
            <a:r>
              <a:rPr lang="en-US" sz="1800" dirty="0" smtClean="0">
                <a:solidFill>
                  <a:srgbClr val="000000"/>
                </a:solidFill>
              </a:rPr>
              <a:t> </a:t>
            </a:r>
            <a:r>
              <a:rPr lang="en-US" sz="1800" dirty="0" err="1" smtClean="0">
                <a:solidFill>
                  <a:srgbClr val="000000"/>
                </a:solidFill>
              </a:rPr>
              <a:t>Pecora</a:t>
            </a:r>
            <a:r>
              <a:rPr lang="en-US" sz="1800" dirty="0" smtClean="0">
                <a:solidFill>
                  <a:srgbClr val="000000"/>
                </a:solidFill>
              </a:rPr>
              <a:t> (Italy) </a:t>
            </a:r>
            <a:r>
              <a:rPr lang="en-US" sz="1800" dirty="0">
                <a:solidFill>
                  <a:srgbClr val="000000"/>
                </a:solidFill>
              </a:rPr>
              <a:t/>
            </a:r>
            <a:br>
              <a:rPr lang="en-US" sz="1800" dirty="0">
                <a:solidFill>
                  <a:srgbClr val="000000"/>
                </a:solidFill>
              </a:rPr>
            </a:br>
            <a:r>
              <a:rPr lang="en-US" sz="1800" dirty="0">
                <a:solidFill>
                  <a:srgbClr val="000000"/>
                </a:solidFill>
              </a:rPr>
              <a:t>	</a:t>
            </a:r>
            <a:endParaRPr lang="en-US" sz="1800" b="1" dirty="0"/>
          </a:p>
        </p:txBody>
      </p:sp>
      <p:grpSp>
        <p:nvGrpSpPr>
          <p:cNvPr id="4" name="Group 31"/>
          <p:cNvGrpSpPr/>
          <p:nvPr/>
        </p:nvGrpSpPr>
        <p:grpSpPr>
          <a:xfrm>
            <a:off x="4355976" y="2924956"/>
            <a:ext cx="4437952" cy="3294424"/>
            <a:chOff x="4598544" y="3327176"/>
            <a:chExt cx="4437952" cy="3294424"/>
          </a:xfrm>
        </p:grpSpPr>
        <p:sp>
          <p:nvSpPr>
            <p:cNvPr id="26" name="TextBox 9"/>
            <p:cNvSpPr txBox="1">
              <a:spLocks noChangeArrowheads="1"/>
            </p:cNvSpPr>
            <p:nvPr/>
          </p:nvSpPr>
          <p:spPr bwMode="auto">
            <a:xfrm>
              <a:off x="5593055" y="3327176"/>
              <a:ext cx="2747612" cy="399978"/>
            </a:xfrm>
            <a:prstGeom prst="rect">
              <a:avLst/>
            </a:prstGeom>
            <a:noFill/>
            <a:ln w="9525">
              <a:noFill/>
              <a:miter lim="800000"/>
              <a:headEnd/>
              <a:tailEnd/>
            </a:ln>
          </p:spPr>
          <p:txBody>
            <a:bodyPr wrap="none" lIns="91313" tIns="45655" rIns="91313" bIns="45655">
              <a:spAutoFit/>
            </a:bodyPr>
            <a:lstStyle/>
            <a:p>
              <a:pPr defTabSz="914144" eaLnBrk="1" fontAlgn="auto" hangingPunct="1">
                <a:spcBef>
                  <a:spcPts val="0"/>
                </a:spcBef>
                <a:spcAft>
                  <a:spcPts val="0"/>
                </a:spcAft>
                <a:buClrTx/>
                <a:buFontTx/>
                <a:buNone/>
                <a:defRPr/>
              </a:pPr>
              <a:r>
                <a:rPr lang="en-US" sz="2000" dirty="0" smtClean="0">
                  <a:solidFill>
                    <a:srgbClr val="FF0000"/>
                  </a:solidFill>
                  <a:latin typeface="Arial" pitchFamily="34" charset="0"/>
                  <a:cs typeface="Arial" pitchFamily="34" charset="0"/>
                </a:rPr>
                <a:t>Iterative Development</a:t>
              </a:r>
            </a:p>
          </p:txBody>
        </p:sp>
        <p:pic>
          <p:nvPicPr>
            <p:cNvPr id="27" name="Picture 26"/>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598544" y="3727146"/>
              <a:ext cx="4437952" cy="2894454"/>
            </a:xfrm>
            <a:prstGeom prst="rect">
              <a:avLst/>
            </a:prstGeom>
          </p:spPr>
        </p:pic>
      </p:grpSp>
      <p:sp>
        <p:nvSpPr>
          <p:cNvPr id="28" name="Rectangle 27"/>
          <p:cNvSpPr/>
          <p:nvPr/>
        </p:nvSpPr>
        <p:spPr>
          <a:xfrm>
            <a:off x="174573" y="3099153"/>
            <a:ext cx="3672408" cy="1988002"/>
          </a:xfrm>
          <a:prstGeom prst="rect">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4" eaLnBrk="1" fontAlgn="auto" hangingPunct="1">
              <a:spcBef>
                <a:spcPts val="0"/>
              </a:spcBef>
              <a:spcAft>
                <a:spcPts val="0"/>
              </a:spcAft>
              <a:buClrTx/>
              <a:buFontTx/>
              <a:buNone/>
            </a:pPr>
            <a:endParaRPr lang="en-US" sz="1800" dirty="0">
              <a:solidFill>
                <a:srgbClr val="FF0000"/>
              </a:solidFill>
              <a:latin typeface="Arial"/>
            </a:endParaRPr>
          </a:p>
        </p:txBody>
      </p:sp>
      <p:sp>
        <p:nvSpPr>
          <p:cNvPr id="31" name="TextBox 30"/>
          <p:cNvSpPr txBox="1"/>
          <p:nvPr/>
        </p:nvSpPr>
        <p:spPr>
          <a:xfrm>
            <a:off x="2689693" y="6453336"/>
            <a:ext cx="6104235" cy="307645"/>
          </a:xfrm>
          <a:prstGeom prst="rect">
            <a:avLst/>
          </a:prstGeom>
          <a:noFill/>
        </p:spPr>
        <p:txBody>
          <a:bodyPr wrap="none" lIns="91313" tIns="45655" rIns="91313" bIns="45655">
            <a:spAutoFit/>
          </a:bodyPr>
          <a:lstStyle/>
          <a:p>
            <a:pPr defTabSz="914144" eaLnBrk="1" fontAlgn="auto" hangingPunct="1">
              <a:spcBef>
                <a:spcPts val="0"/>
              </a:spcBef>
              <a:spcAft>
                <a:spcPts val="0"/>
              </a:spcAft>
              <a:buClrTx/>
              <a:buFontTx/>
              <a:buNone/>
              <a:defRPr/>
            </a:pPr>
            <a:r>
              <a:rPr lang="en-US" sz="1400" dirty="0">
                <a:solidFill>
                  <a:srgbClr val="000000"/>
                </a:solidFill>
                <a:latin typeface="Arial" pitchFamily="34" charset="0"/>
                <a:cs typeface="Arial" pitchFamily="34" charset="0"/>
                <a:hlinkClick r:id="rId4"/>
              </a:rPr>
              <a:t>http://external.opengis.org/twiki_public/bin/view/HydrologyDWG/WebHome</a:t>
            </a:r>
            <a:endParaRPr lang="en-US" sz="1400" dirty="0">
              <a:solidFill>
                <a:srgbClr val="000000"/>
              </a:solidFill>
              <a:latin typeface="Arial" pitchFamily="34" charset="0"/>
              <a:cs typeface="Arial" pitchFamily="34" charset="0"/>
            </a:endParaRPr>
          </a:p>
        </p:txBody>
      </p:sp>
      <p:sp>
        <p:nvSpPr>
          <p:cNvPr id="10" name="Text Box 16"/>
          <p:cNvSpPr txBox="1">
            <a:spLocks noChangeArrowheads="1"/>
          </p:cNvSpPr>
          <p:nvPr/>
        </p:nvSpPr>
        <p:spPr bwMode="auto">
          <a:xfrm>
            <a:off x="2689693" y="5843736"/>
            <a:ext cx="1157288" cy="609600"/>
          </a:xfrm>
          <a:prstGeom prst="rect">
            <a:avLst/>
          </a:prstGeom>
          <a:noFill/>
          <a:ln w="9525">
            <a:noFill/>
            <a:miter lim="800000"/>
            <a:headEnd/>
            <a:tailEnd/>
          </a:ln>
          <a:effec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0"/>
              </a:spcBef>
              <a:buClrTx/>
              <a:buFontTx/>
              <a:buNone/>
              <a:defRPr/>
            </a:pPr>
            <a:r>
              <a:rPr lang="en-US" sz="4000" b="1" dirty="0" smtClean="0">
                <a:solidFill>
                  <a:srgbClr val="003366"/>
                </a:solidFill>
                <a:latin typeface="Times New Roman" pitchFamily="18" charset="0"/>
              </a:rPr>
              <a:t>OGC</a:t>
            </a:r>
          </a:p>
        </p:txBody>
      </p:sp>
    </p:spTree>
    <p:extLst>
      <p:ext uri="{BB962C8B-B14F-4D97-AF65-F5344CB8AC3E}">
        <p14:creationId xmlns:p14="http://schemas.microsoft.com/office/powerpoint/2010/main" xmlns="" val="363220947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914400" y="79375"/>
            <a:ext cx="8229600" cy="1143000"/>
          </a:xfrm>
        </p:spPr>
        <p:txBody>
          <a:bodyPr/>
          <a:lstStyle/>
          <a:p>
            <a:pPr eaLnBrk="1" hangingPunct="1"/>
            <a:r>
              <a:rPr lang="en-GB" altLang="en-US" sz="2800" b="1" dirty="0" smtClean="0">
                <a:solidFill>
                  <a:srgbClr val="003366"/>
                </a:solidFill>
              </a:rPr>
              <a:t>WMO/OGC Hydrology Domain Working Group</a:t>
            </a:r>
            <a:br>
              <a:rPr lang="en-GB" altLang="en-US" sz="2800" b="1" dirty="0" smtClean="0">
                <a:solidFill>
                  <a:srgbClr val="003366"/>
                </a:solidFill>
              </a:rPr>
            </a:br>
            <a:r>
              <a:rPr lang="en-GB" altLang="en-US" sz="2800" b="1" dirty="0" smtClean="0">
                <a:solidFill>
                  <a:srgbClr val="003366"/>
                </a:solidFill>
              </a:rPr>
              <a:t>WaterML2 suite</a:t>
            </a:r>
          </a:p>
        </p:txBody>
      </p:sp>
      <p:grpSp>
        <p:nvGrpSpPr>
          <p:cNvPr id="2" name="Gruppieren 2"/>
          <p:cNvGrpSpPr/>
          <p:nvPr/>
        </p:nvGrpSpPr>
        <p:grpSpPr>
          <a:xfrm>
            <a:off x="1293620" y="2116485"/>
            <a:ext cx="6623046" cy="3226981"/>
            <a:chOff x="1318203" y="1908835"/>
            <a:chExt cx="6623046" cy="3904647"/>
          </a:xfrm>
          <a:effectLst>
            <a:outerShdw blurRad="50800" dist="38100" dir="2700000" algn="tl" rotWithShape="0">
              <a:prstClr val="black">
                <a:alpha val="40000"/>
              </a:prstClr>
            </a:outerShdw>
          </a:effectLst>
        </p:grpSpPr>
        <p:grpSp>
          <p:nvGrpSpPr>
            <p:cNvPr id="3" name="Gruppieren 5"/>
            <p:cNvGrpSpPr/>
            <p:nvPr/>
          </p:nvGrpSpPr>
          <p:grpSpPr>
            <a:xfrm>
              <a:off x="1318203" y="1908835"/>
              <a:ext cx="6623046" cy="3904647"/>
              <a:chOff x="934404" y="1573378"/>
              <a:chExt cx="7285351" cy="4724623"/>
            </a:xfrm>
          </p:grpSpPr>
          <p:sp>
            <p:nvSpPr>
              <p:cNvPr id="33" name="Ellipse 6"/>
              <p:cNvSpPr/>
              <p:nvPr/>
            </p:nvSpPr>
            <p:spPr bwMode="auto">
              <a:xfrm>
                <a:off x="934404" y="1573378"/>
                <a:ext cx="7285351" cy="4724623"/>
              </a:xfrm>
              <a:prstGeom prst="ellipse">
                <a:avLst/>
              </a:prstGeom>
              <a:solidFill>
                <a:srgbClr val="DDDDDD"/>
              </a:solidFill>
              <a:ln w="19050" cap="flat" cmpd="sng" algn="ctr">
                <a:solidFill>
                  <a:srgbClr val="C00000"/>
                </a:solidFill>
                <a:prstDash val="solid"/>
                <a:round/>
                <a:headEnd type="none" w="med" len="med"/>
                <a:tailEnd type="none" w="med" len="med"/>
              </a:ln>
              <a:effectLst>
                <a:outerShdw blurRad="50800" dist="50800" dir="7440000" sx="89000" sy="89000" algn="ctr" rotWithShape="0">
                  <a:srgbClr val="000000">
                    <a:alpha val="43137"/>
                  </a:srgbClr>
                </a:outerShdw>
              </a:effectLst>
            </p:spPr>
            <p:txBody>
              <a:bodyPr rtlCol="0" anchor="ctr"/>
              <a:lstStyle/>
              <a:p>
                <a:pPr algn="ctr" eaLnBrk="1" hangingPunct="1">
                  <a:spcBef>
                    <a:spcPct val="0"/>
                  </a:spcBef>
                  <a:buClrTx/>
                  <a:buFontTx/>
                  <a:buNone/>
                </a:pPr>
                <a:endParaRPr lang="en-GB" sz="1800">
                  <a:solidFill>
                    <a:srgbClr val="000000"/>
                  </a:solidFill>
                </a:endParaRPr>
              </a:p>
            </p:txBody>
          </p:sp>
          <p:sp>
            <p:nvSpPr>
              <p:cNvPr id="34" name="Textfeld 15"/>
              <p:cNvSpPr txBox="1"/>
              <p:nvPr/>
            </p:nvSpPr>
            <p:spPr>
              <a:xfrm>
                <a:off x="2096668" y="3023783"/>
                <a:ext cx="5453888" cy="1644747"/>
              </a:xfrm>
              <a:prstGeom prst="rect">
                <a:avLst/>
              </a:prstGeom>
              <a:noFill/>
            </p:spPr>
            <p:txBody>
              <a:bodyPr wrap="square" rtlCol="0">
                <a:spAutoFit/>
              </a:bodyPr>
              <a:lstStyle/>
              <a:p>
                <a:pPr algn="ctr" eaLnBrk="1" hangingPunct="1">
                  <a:spcBef>
                    <a:spcPct val="0"/>
                  </a:spcBef>
                  <a:buClrTx/>
                  <a:buFontTx/>
                  <a:buNone/>
                </a:pPr>
                <a:r>
                  <a:rPr lang="de-DE" sz="2200" u="sng" dirty="0" err="1" smtClean="0">
                    <a:solidFill>
                      <a:srgbClr val="002060"/>
                    </a:solidFill>
                  </a:rPr>
                  <a:t>Hydrologic</a:t>
                </a:r>
                <a:r>
                  <a:rPr lang="de-DE" sz="2200" u="sng" dirty="0" smtClean="0">
                    <a:solidFill>
                      <a:srgbClr val="002060"/>
                    </a:solidFill>
                  </a:rPr>
                  <a:t>  </a:t>
                </a:r>
                <a:r>
                  <a:rPr lang="de-DE" sz="2200" u="sng" dirty="0">
                    <a:solidFill>
                      <a:srgbClr val="002060"/>
                    </a:solidFill>
                  </a:rPr>
                  <a:t>Information Standards</a:t>
                </a:r>
                <a:r>
                  <a:rPr lang="de-DE" sz="2200" dirty="0">
                    <a:solidFill>
                      <a:srgbClr val="002060"/>
                    </a:solidFill>
                  </a:rPr>
                  <a:t>: </a:t>
                </a:r>
                <a:endParaRPr lang="de-DE" sz="2200" dirty="0" smtClean="0">
                  <a:solidFill>
                    <a:srgbClr val="002060"/>
                  </a:solidFill>
                </a:endParaRPr>
              </a:p>
              <a:p>
                <a:pPr algn="ctr" eaLnBrk="1" hangingPunct="1">
                  <a:spcBef>
                    <a:spcPct val="0"/>
                  </a:spcBef>
                  <a:buClrTx/>
                  <a:buFontTx/>
                  <a:buNone/>
                </a:pPr>
                <a:endParaRPr lang="de-DE" sz="2200" dirty="0">
                  <a:solidFill>
                    <a:srgbClr val="002060"/>
                  </a:solidFill>
                </a:endParaRPr>
              </a:p>
              <a:p>
                <a:pPr algn="ctr" eaLnBrk="1" hangingPunct="1">
                  <a:spcBef>
                    <a:spcPts val="600"/>
                  </a:spcBef>
                  <a:buClrTx/>
                  <a:buFontTx/>
                  <a:buNone/>
                </a:pPr>
                <a:r>
                  <a:rPr lang="de-DE" sz="1800" dirty="0" err="1" smtClean="0">
                    <a:solidFill>
                      <a:srgbClr val="002060"/>
                    </a:solidFill>
                  </a:rPr>
                  <a:t>of</a:t>
                </a:r>
                <a:r>
                  <a:rPr lang="de-DE" sz="1800" dirty="0" smtClean="0">
                    <a:solidFill>
                      <a:srgbClr val="002060"/>
                    </a:solidFill>
                  </a:rPr>
                  <a:t> </a:t>
                </a:r>
                <a:r>
                  <a:rPr lang="de-DE" sz="1800" dirty="0" err="1" smtClean="0">
                    <a:solidFill>
                      <a:srgbClr val="002060"/>
                    </a:solidFill>
                  </a:rPr>
                  <a:t>hydrologic</a:t>
                </a:r>
                <a:r>
                  <a:rPr lang="de-DE" sz="1800" dirty="0" smtClean="0">
                    <a:solidFill>
                      <a:srgbClr val="002060"/>
                    </a:solidFill>
                  </a:rPr>
                  <a:t> (</a:t>
                </a:r>
                <a:r>
                  <a:rPr lang="de-DE" sz="1800" dirty="0" err="1" smtClean="0">
                    <a:solidFill>
                      <a:srgbClr val="002060"/>
                    </a:solidFill>
                  </a:rPr>
                  <a:t>water</a:t>
                </a:r>
                <a:r>
                  <a:rPr lang="de-DE" sz="1800" dirty="0" smtClean="0">
                    <a:solidFill>
                      <a:srgbClr val="002060"/>
                    </a:solidFill>
                  </a:rPr>
                  <a:t>) </a:t>
                </a:r>
                <a:r>
                  <a:rPr lang="de-DE" sz="1800" dirty="0" err="1" smtClean="0">
                    <a:solidFill>
                      <a:srgbClr val="002060"/>
                    </a:solidFill>
                  </a:rPr>
                  <a:t>features</a:t>
                </a:r>
                <a:endParaRPr lang="en-US" sz="1800" dirty="0" err="1">
                  <a:solidFill>
                    <a:srgbClr val="002060"/>
                  </a:solidFill>
                </a:endParaRPr>
              </a:p>
            </p:txBody>
          </p:sp>
        </p:grpSp>
        <p:sp>
          <p:nvSpPr>
            <p:cNvPr id="26" name="Textfeld 1"/>
            <p:cNvSpPr txBox="1"/>
            <p:nvPr/>
          </p:nvSpPr>
          <p:spPr>
            <a:xfrm>
              <a:off x="3824343" y="3615842"/>
              <a:ext cx="1780352" cy="484133"/>
            </a:xfrm>
            <a:prstGeom prst="rect">
              <a:avLst/>
            </a:prstGeom>
            <a:noFill/>
          </p:spPr>
          <p:txBody>
            <a:bodyPr wrap="square" rtlCol="0">
              <a:spAutoFit/>
            </a:bodyPr>
            <a:lstStyle/>
            <a:p>
              <a:pPr algn="ctr" eaLnBrk="1" hangingPunct="1">
                <a:spcBef>
                  <a:spcPct val="0"/>
                </a:spcBef>
                <a:buClrTx/>
                <a:buFontTx/>
                <a:buNone/>
              </a:pPr>
              <a:r>
                <a:rPr lang="en-GB" sz="2000" b="1" dirty="0" smtClean="0">
                  <a:solidFill>
                    <a:srgbClr val="002060"/>
                  </a:solidFill>
                  <a:effectLst>
                    <a:outerShdw blurRad="38100" dist="38100" dir="2700000" algn="tl">
                      <a:srgbClr val="000000">
                        <a:alpha val="43137"/>
                      </a:srgbClr>
                    </a:outerShdw>
                  </a:effectLst>
                </a:rPr>
                <a:t>Observation,</a:t>
              </a:r>
              <a:endParaRPr lang="en-GB" sz="2000" b="1" dirty="0">
                <a:solidFill>
                  <a:srgbClr val="002060"/>
                </a:solidFill>
                <a:effectLst>
                  <a:outerShdw blurRad="38100" dist="38100" dir="2700000" algn="tl">
                    <a:srgbClr val="000000">
                      <a:alpha val="43137"/>
                    </a:srgbClr>
                  </a:outerShdw>
                </a:effectLst>
              </a:endParaRPr>
            </a:p>
          </p:txBody>
        </p:sp>
        <p:sp>
          <p:nvSpPr>
            <p:cNvPr id="27" name="Textfeld 35"/>
            <p:cNvSpPr txBox="1"/>
            <p:nvPr/>
          </p:nvSpPr>
          <p:spPr>
            <a:xfrm>
              <a:off x="2201683" y="3615844"/>
              <a:ext cx="1839384" cy="484133"/>
            </a:xfrm>
            <a:prstGeom prst="rect">
              <a:avLst/>
            </a:prstGeom>
            <a:noFill/>
          </p:spPr>
          <p:txBody>
            <a:bodyPr wrap="square" rtlCol="0">
              <a:spAutoFit/>
            </a:bodyPr>
            <a:lstStyle/>
            <a:p>
              <a:pPr eaLnBrk="1" hangingPunct="1">
                <a:spcBef>
                  <a:spcPct val="0"/>
                </a:spcBef>
                <a:buClrTx/>
                <a:buFontTx/>
                <a:buNone/>
              </a:pPr>
              <a:r>
                <a:rPr lang="en-GB" sz="2000" b="1" smtClean="0">
                  <a:solidFill>
                    <a:srgbClr val="002060"/>
                  </a:solidFill>
                  <a:effectLst>
                    <a:outerShdw blurRad="38100" dist="38100" dir="2700000" algn="tl">
                      <a:srgbClr val="000000">
                        <a:alpha val="43137"/>
                      </a:srgbClr>
                    </a:outerShdw>
                  </a:effectLst>
                </a:rPr>
                <a:t>Identification,</a:t>
              </a:r>
              <a:endParaRPr lang="en-GB" sz="2000" b="1">
                <a:solidFill>
                  <a:srgbClr val="002060"/>
                </a:solidFill>
                <a:effectLst>
                  <a:outerShdw blurRad="38100" dist="38100" dir="2700000" algn="tl">
                    <a:srgbClr val="000000">
                      <a:alpha val="43137"/>
                    </a:srgbClr>
                  </a:outerShdw>
                </a:effectLst>
              </a:endParaRPr>
            </a:p>
          </p:txBody>
        </p:sp>
        <p:sp>
          <p:nvSpPr>
            <p:cNvPr id="29" name="Textfeld 36"/>
            <p:cNvSpPr txBox="1"/>
            <p:nvPr/>
          </p:nvSpPr>
          <p:spPr>
            <a:xfrm>
              <a:off x="5398685" y="3599903"/>
              <a:ext cx="2088232" cy="484133"/>
            </a:xfrm>
            <a:prstGeom prst="rect">
              <a:avLst/>
            </a:prstGeom>
            <a:noFill/>
          </p:spPr>
          <p:txBody>
            <a:bodyPr wrap="square" rtlCol="0">
              <a:spAutoFit/>
            </a:bodyPr>
            <a:lstStyle/>
            <a:p>
              <a:pPr eaLnBrk="1" hangingPunct="1">
                <a:spcBef>
                  <a:spcPct val="0"/>
                </a:spcBef>
                <a:buClrTx/>
                <a:buFontTx/>
                <a:buNone/>
              </a:pPr>
              <a:r>
                <a:rPr lang="en-GB" sz="2000" b="1" smtClean="0">
                  <a:solidFill>
                    <a:srgbClr val="002060"/>
                  </a:solidFill>
                  <a:effectLst>
                    <a:outerShdw blurRad="38100" dist="38100" dir="2700000" algn="tl">
                      <a:srgbClr val="000000">
                        <a:alpha val="43137"/>
                      </a:srgbClr>
                    </a:outerShdw>
                  </a:effectLst>
                </a:rPr>
                <a:t>Representation</a:t>
              </a:r>
            </a:p>
          </p:txBody>
        </p:sp>
      </p:grpSp>
      <p:sp>
        <p:nvSpPr>
          <p:cNvPr id="35" name="File"/>
          <p:cNvSpPr>
            <a:spLocks noEditPoints="1" noChangeArrowheads="1"/>
          </p:cNvSpPr>
          <p:nvPr/>
        </p:nvSpPr>
        <p:spPr bwMode="auto">
          <a:xfrm>
            <a:off x="5930951" y="1888718"/>
            <a:ext cx="1276364" cy="949091"/>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tx2">
              <a:lumMod val="20000"/>
              <a:lumOff val="80000"/>
            </a:schemeClr>
          </a:solidFill>
          <a:ln w="9525">
            <a:solidFill>
              <a:srgbClr val="000000"/>
            </a:solidFill>
            <a:miter lim="800000"/>
            <a:headEnd/>
            <a:tailEnd/>
          </a:ln>
          <a:effectLst>
            <a:outerShdw dist="107763" dir="2700000" algn="ctr" rotWithShape="0">
              <a:srgbClr val="808080"/>
            </a:outerShdw>
          </a:effectLst>
        </p:spPr>
        <p:txBody>
          <a:bodyPr vert="horz" wrap="square" lIns="0" tIns="45720" rIns="91440" bIns="45720" numCol="1" anchor="t" anchorCtr="0" compatLnSpc="1">
            <a:prstTxWarp prst="textNoShape">
              <a:avLst/>
            </a:prstTxWarp>
          </a:bodyPr>
          <a:lstStyle/>
          <a:p>
            <a:pPr algn="ctr" eaLnBrk="1" hangingPunct="1">
              <a:spcBef>
                <a:spcPct val="0"/>
              </a:spcBef>
              <a:buClrTx/>
              <a:buFontTx/>
              <a:buNone/>
            </a:pPr>
            <a:r>
              <a:rPr lang="en-GB" sz="1000" dirty="0" smtClean="0">
                <a:solidFill>
                  <a:srgbClr val="002060"/>
                </a:solidFill>
                <a:latin typeface="Arial"/>
                <a:ea typeface="MS PGothic" pitchFamily="34" charset="-128"/>
              </a:rPr>
              <a:t>WaterML2Part3</a:t>
            </a:r>
            <a:r>
              <a:rPr lang="en-GB" sz="1000" b="1" dirty="0" smtClean="0">
                <a:solidFill>
                  <a:srgbClr val="002060"/>
                </a:solidFill>
                <a:latin typeface="Arial"/>
                <a:ea typeface="MS PGothic" pitchFamily="34" charset="-128"/>
              </a:rPr>
              <a:t>:</a:t>
            </a:r>
            <a:r>
              <a:rPr lang="en-GB" sz="1000" b="1" dirty="0">
                <a:solidFill>
                  <a:srgbClr val="002060"/>
                </a:solidFill>
                <a:latin typeface="Arial"/>
                <a:ea typeface="MS PGothic" pitchFamily="34" charset="-128"/>
              </a:rPr>
              <a:t/>
            </a:r>
            <a:br>
              <a:rPr lang="en-GB" sz="1000" b="1" dirty="0">
                <a:solidFill>
                  <a:srgbClr val="002060"/>
                </a:solidFill>
                <a:latin typeface="Arial"/>
                <a:ea typeface="MS PGothic" pitchFamily="34" charset="-128"/>
              </a:rPr>
            </a:br>
            <a:r>
              <a:rPr lang="en-GB" sz="1000" b="1" dirty="0">
                <a:solidFill>
                  <a:srgbClr val="002060"/>
                </a:solidFill>
                <a:latin typeface="Arial"/>
                <a:ea typeface="MS PGothic" pitchFamily="34" charset="-128"/>
              </a:rPr>
              <a:t>Water Quality </a:t>
            </a:r>
            <a:r>
              <a:rPr lang="en-GB" sz="1000" b="1" dirty="0" smtClean="0">
                <a:solidFill>
                  <a:srgbClr val="002060"/>
                </a:solidFill>
                <a:latin typeface="Arial"/>
                <a:ea typeface="MS PGothic" pitchFamily="34" charset="-128"/>
              </a:rPr>
              <a:t>Observation       </a:t>
            </a:r>
            <a:r>
              <a:rPr lang="en-GB" sz="1000" dirty="0" smtClean="0">
                <a:solidFill>
                  <a:srgbClr val="002060"/>
                </a:solidFill>
                <a:latin typeface="Arial"/>
                <a:ea typeface="MS PGothic" pitchFamily="34" charset="-128"/>
              </a:rPr>
              <a:t>(OGC </a:t>
            </a:r>
            <a:r>
              <a:rPr lang="en-GB" sz="1000" dirty="0">
                <a:solidFill>
                  <a:srgbClr val="002060"/>
                </a:solidFill>
                <a:latin typeface="Arial"/>
                <a:ea typeface="MS PGothic" pitchFamily="34" charset="-128"/>
              </a:rPr>
              <a:t>BP 14-003</a:t>
            </a:r>
            <a:r>
              <a:rPr lang="en-GB" sz="1000" b="1" dirty="0" smtClean="0">
                <a:solidFill>
                  <a:srgbClr val="002060"/>
                </a:solidFill>
                <a:latin typeface="Arial"/>
                <a:ea typeface="MS PGothic" pitchFamily="34" charset="-128"/>
              </a:rPr>
              <a:t>)</a:t>
            </a:r>
            <a:endParaRPr lang="en-GB" sz="1000" b="1" dirty="0">
              <a:solidFill>
                <a:srgbClr val="002060"/>
              </a:solidFill>
              <a:latin typeface="Arial"/>
              <a:ea typeface="MS PGothic" pitchFamily="34" charset="-128"/>
            </a:endParaRPr>
          </a:p>
        </p:txBody>
      </p:sp>
      <p:sp>
        <p:nvSpPr>
          <p:cNvPr id="36" name="File"/>
          <p:cNvSpPr>
            <a:spLocks noEditPoints="1" noChangeArrowheads="1"/>
          </p:cNvSpPr>
          <p:nvPr/>
        </p:nvSpPr>
        <p:spPr bwMode="auto">
          <a:xfrm>
            <a:off x="2217052" y="1795447"/>
            <a:ext cx="1276364" cy="949091"/>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tx2">
              <a:lumMod val="20000"/>
              <a:lumOff val="80000"/>
            </a:schemeClr>
          </a:solidFill>
          <a:ln w="9525">
            <a:solidFill>
              <a:srgbClr val="000000"/>
            </a:solidFill>
            <a:miter lim="800000"/>
            <a:headEnd/>
            <a:tailEnd/>
          </a:ln>
          <a:effectLst>
            <a:outerShdw dist="107763" dir="2700000" algn="ctr" rotWithShape="0">
              <a:srgbClr val="808080"/>
            </a:outerShdw>
          </a:effectLst>
        </p:spPr>
        <p:txBody>
          <a:bodyPr vert="horz" wrap="square" lIns="0" tIns="45720" rIns="72000" bIns="45720" numCol="1" anchor="t" anchorCtr="0" compatLnSpc="1">
            <a:prstTxWarp prst="textNoShape">
              <a:avLst/>
            </a:prstTxWarp>
          </a:bodyPr>
          <a:lstStyle/>
          <a:p>
            <a:pPr algn="ctr" eaLnBrk="1" hangingPunct="1">
              <a:spcBef>
                <a:spcPct val="0"/>
              </a:spcBef>
              <a:buClrTx/>
              <a:buFontTx/>
              <a:buNone/>
            </a:pPr>
            <a:r>
              <a:rPr lang="en-GB" sz="1000" dirty="0">
                <a:solidFill>
                  <a:srgbClr val="002060"/>
                </a:solidFill>
                <a:latin typeface="Arial"/>
                <a:ea typeface="MS PGothic" pitchFamily="34" charset="-128"/>
              </a:rPr>
              <a:t>WaterML2Part1: </a:t>
            </a:r>
          </a:p>
          <a:p>
            <a:pPr algn="ctr" eaLnBrk="1" hangingPunct="1">
              <a:spcBef>
                <a:spcPct val="0"/>
              </a:spcBef>
              <a:buClrTx/>
              <a:buFontTx/>
              <a:buNone/>
            </a:pPr>
            <a:r>
              <a:rPr lang="en-GB" sz="1000" b="1" dirty="0" err="1" smtClean="0">
                <a:solidFill>
                  <a:srgbClr val="002060"/>
                </a:solidFill>
                <a:latin typeface="Arial"/>
                <a:ea typeface="MS PGothic" pitchFamily="34" charset="-128"/>
              </a:rPr>
              <a:t>Timeseries</a:t>
            </a:r>
            <a:endParaRPr lang="en-GB" sz="1000" b="1" dirty="0" smtClean="0">
              <a:solidFill>
                <a:srgbClr val="002060"/>
              </a:solidFill>
              <a:latin typeface="Arial"/>
              <a:ea typeface="MS PGothic" pitchFamily="34" charset="-128"/>
            </a:endParaRPr>
          </a:p>
          <a:p>
            <a:pPr algn="ctr" eaLnBrk="1" hangingPunct="1">
              <a:spcBef>
                <a:spcPct val="0"/>
              </a:spcBef>
              <a:buClrTx/>
              <a:buFontTx/>
              <a:buNone/>
            </a:pPr>
            <a:r>
              <a:rPr lang="en-GB" sz="1000" b="1" smtClean="0">
                <a:solidFill>
                  <a:srgbClr val="002060"/>
                </a:solidFill>
                <a:latin typeface="Arial"/>
                <a:ea typeface="MS PGothic" pitchFamily="34" charset="-128"/>
              </a:rPr>
              <a:t>Observation</a:t>
            </a:r>
            <a:endParaRPr lang="en-GB" sz="1000" b="1" dirty="0">
              <a:solidFill>
                <a:srgbClr val="002060"/>
              </a:solidFill>
              <a:latin typeface="Arial"/>
              <a:ea typeface="MS PGothic" pitchFamily="34" charset="-128"/>
            </a:endParaRPr>
          </a:p>
          <a:p>
            <a:pPr algn="ctr" eaLnBrk="1" hangingPunct="1">
              <a:spcBef>
                <a:spcPct val="0"/>
              </a:spcBef>
              <a:buClrTx/>
              <a:buFontTx/>
              <a:buNone/>
            </a:pPr>
            <a:r>
              <a:rPr lang="en-GB" sz="1000" dirty="0" smtClean="0">
                <a:solidFill>
                  <a:srgbClr val="002060"/>
                </a:solidFill>
                <a:latin typeface="Arial"/>
                <a:ea typeface="MS PGothic" pitchFamily="34" charset="-128"/>
              </a:rPr>
              <a:t>(OGC IS 10-126r4)</a:t>
            </a:r>
            <a:endParaRPr lang="en-GB" sz="1000" dirty="0">
              <a:solidFill>
                <a:srgbClr val="002060"/>
              </a:solidFill>
              <a:latin typeface="Arial"/>
              <a:ea typeface="MS PGothic" pitchFamily="34" charset="-128"/>
            </a:endParaRPr>
          </a:p>
        </p:txBody>
      </p:sp>
      <p:sp>
        <p:nvSpPr>
          <p:cNvPr id="37" name="File"/>
          <p:cNvSpPr>
            <a:spLocks noEditPoints="1" noChangeArrowheads="1"/>
          </p:cNvSpPr>
          <p:nvPr/>
        </p:nvSpPr>
        <p:spPr bwMode="auto">
          <a:xfrm>
            <a:off x="4054484" y="1506836"/>
            <a:ext cx="1276364" cy="949091"/>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tx2">
              <a:lumMod val="20000"/>
              <a:lumOff val="80000"/>
            </a:schemeClr>
          </a:solidFill>
          <a:ln w="9525">
            <a:solidFill>
              <a:srgbClr val="000000"/>
            </a:solidFill>
            <a:miter lim="800000"/>
            <a:headEnd/>
            <a:tailEnd/>
          </a:ln>
          <a:effectLst>
            <a:outerShdw dist="107763" dir="2700000" algn="ctr" rotWithShape="0">
              <a:srgbClr val="808080"/>
            </a:outerShdw>
          </a:effectLst>
        </p:spPr>
        <p:txBody>
          <a:bodyPr vert="horz" wrap="square" lIns="0" tIns="45720" rIns="0" bIns="45720" numCol="1" anchor="t" anchorCtr="0" compatLnSpc="1">
            <a:prstTxWarp prst="textNoShape">
              <a:avLst/>
            </a:prstTxWarp>
          </a:bodyPr>
          <a:lstStyle/>
          <a:p>
            <a:pPr algn="ctr" eaLnBrk="1" hangingPunct="1">
              <a:spcBef>
                <a:spcPct val="0"/>
              </a:spcBef>
              <a:buClrTx/>
              <a:buFontTx/>
              <a:buNone/>
            </a:pPr>
            <a:r>
              <a:rPr lang="en-GB" sz="1000" dirty="0" smtClean="0">
                <a:solidFill>
                  <a:srgbClr val="002060"/>
                </a:solidFill>
                <a:latin typeface="Arial"/>
                <a:ea typeface="MS PGothic" pitchFamily="34" charset="-128"/>
              </a:rPr>
              <a:t>WaterML2Part2</a:t>
            </a:r>
            <a:r>
              <a:rPr lang="en-GB" sz="1000" dirty="0">
                <a:solidFill>
                  <a:srgbClr val="002060"/>
                </a:solidFill>
                <a:latin typeface="Arial"/>
                <a:ea typeface="MS PGothic" pitchFamily="34" charset="-128"/>
              </a:rPr>
              <a:t>:</a:t>
            </a:r>
            <a:r>
              <a:rPr lang="en-GB" sz="1000" b="1" dirty="0">
                <a:solidFill>
                  <a:srgbClr val="002060"/>
                </a:solidFill>
                <a:latin typeface="Arial"/>
                <a:ea typeface="MS PGothic" pitchFamily="34" charset="-128"/>
              </a:rPr>
              <a:t> </a:t>
            </a:r>
            <a:r>
              <a:rPr lang="en-GB" sz="1000" b="1" dirty="0" smtClean="0">
                <a:solidFill>
                  <a:srgbClr val="002060"/>
                </a:solidFill>
                <a:latin typeface="Arial"/>
                <a:ea typeface="MS PGothic" pitchFamily="34" charset="-128"/>
              </a:rPr>
              <a:t>         Ratings, </a:t>
            </a:r>
            <a:r>
              <a:rPr lang="en-GB" sz="1000" b="1" dirty="0" err="1" smtClean="0">
                <a:solidFill>
                  <a:srgbClr val="002060"/>
                </a:solidFill>
                <a:latin typeface="Arial"/>
                <a:ea typeface="MS PGothic" pitchFamily="34" charset="-128"/>
              </a:rPr>
              <a:t>Gaugings</a:t>
            </a:r>
            <a:r>
              <a:rPr lang="en-GB" sz="1000" b="1" dirty="0" smtClean="0">
                <a:solidFill>
                  <a:srgbClr val="002060"/>
                </a:solidFill>
                <a:latin typeface="Arial"/>
                <a:ea typeface="MS PGothic" pitchFamily="34" charset="-128"/>
              </a:rPr>
              <a:t>, Sections</a:t>
            </a:r>
          </a:p>
          <a:p>
            <a:pPr algn="ctr" eaLnBrk="1" hangingPunct="1">
              <a:spcBef>
                <a:spcPct val="0"/>
              </a:spcBef>
              <a:buClrTx/>
              <a:buFontTx/>
              <a:buNone/>
            </a:pPr>
            <a:r>
              <a:rPr lang="en-GB" sz="1000" dirty="0" smtClean="0">
                <a:solidFill>
                  <a:srgbClr val="002060"/>
                </a:solidFill>
                <a:latin typeface="Arial"/>
                <a:ea typeface="MS PGothic" pitchFamily="34" charset="-128"/>
              </a:rPr>
              <a:t>(OGC IS 15-018r1)</a:t>
            </a:r>
            <a:endParaRPr lang="en-GB" sz="1000" dirty="0">
              <a:solidFill>
                <a:srgbClr val="002060"/>
              </a:solidFill>
              <a:latin typeface="Arial"/>
              <a:ea typeface="MS PGothic" pitchFamily="34" charset="-128"/>
            </a:endParaRPr>
          </a:p>
        </p:txBody>
      </p:sp>
      <p:sp>
        <p:nvSpPr>
          <p:cNvPr id="38" name="File"/>
          <p:cNvSpPr>
            <a:spLocks noEditPoints="1" noChangeArrowheads="1"/>
          </p:cNvSpPr>
          <p:nvPr/>
        </p:nvSpPr>
        <p:spPr bwMode="auto">
          <a:xfrm>
            <a:off x="7389558" y="3110647"/>
            <a:ext cx="1276364" cy="108012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tx2">
              <a:lumMod val="20000"/>
              <a:lumOff val="80000"/>
            </a:schemeClr>
          </a:solidFill>
          <a:ln w="9525">
            <a:solidFill>
              <a:srgbClr val="000000"/>
            </a:solidFill>
            <a:miter lim="800000"/>
            <a:headEnd/>
            <a:tailEnd/>
          </a:ln>
          <a:effectLst>
            <a:outerShdw dist="107763" dir="2700000" algn="ctr" rotWithShape="0">
              <a:srgbClr val="808080"/>
            </a:outerShdw>
          </a:effectLst>
        </p:spPr>
        <p:txBody>
          <a:bodyPr vert="horz" wrap="square" lIns="0" tIns="45720" rIns="0" bIns="45720" numCol="1" anchor="t" anchorCtr="0" compatLnSpc="1">
            <a:prstTxWarp prst="textNoShape">
              <a:avLst/>
            </a:prstTxWarp>
          </a:bodyPr>
          <a:lstStyle/>
          <a:p>
            <a:pPr algn="ctr" eaLnBrk="1" hangingPunct="1">
              <a:spcBef>
                <a:spcPct val="0"/>
              </a:spcBef>
              <a:buClrTx/>
              <a:buFontTx/>
              <a:buNone/>
            </a:pPr>
            <a:r>
              <a:rPr lang="en-GB" sz="1000" dirty="0">
                <a:solidFill>
                  <a:srgbClr val="002060"/>
                </a:solidFill>
                <a:ea typeface="MS PGothic" pitchFamily="34" charset="-128"/>
              </a:rPr>
              <a:t>WaterML2Part4</a:t>
            </a:r>
            <a:r>
              <a:rPr lang="en-US" sz="1000" dirty="0">
                <a:solidFill>
                  <a:srgbClr val="000000"/>
                </a:solidFill>
              </a:rPr>
              <a:t>: </a:t>
            </a:r>
            <a:r>
              <a:rPr lang="en-US" sz="1000" b="1" dirty="0" smtClean="0">
                <a:solidFill>
                  <a:srgbClr val="002060"/>
                </a:solidFill>
              </a:rPr>
              <a:t>Groundwater </a:t>
            </a:r>
            <a:r>
              <a:rPr lang="en-US" sz="1000" b="1" dirty="0">
                <a:solidFill>
                  <a:srgbClr val="002060"/>
                </a:solidFill>
              </a:rPr>
              <a:t>Features </a:t>
            </a:r>
            <a:r>
              <a:rPr lang="en-US" sz="1000" dirty="0" smtClean="0">
                <a:solidFill>
                  <a:srgbClr val="000000"/>
                </a:solidFill>
              </a:rPr>
              <a:t>GroundwaterML2 </a:t>
            </a:r>
            <a:r>
              <a:rPr lang="en-US" sz="1000" dirty="0">
                <a:solidFill>
                  <a:srgbClr val="002060"/>
                </a:solidFill>
                <a:ea typeface="MS PGothic" pitchFamily="34" charset="-128"/>
              </a:rPr>
              <a:t>(OGC IS 16-XXX</a:t>
            </a:r>
            <a:r>
              <a:rPr lang="en-AU" sz="1000" dirty="0">
                <a:solidFill>
                  <a:srgbClr val="000000"/>
                </a:solidFill>
              </a:rPr>
              <a:t>)</a:t>
            </a:r>
            <a:endParaRPr lang="en-GB" sz="1000" dirty="0">
              <a:solidFill>
                <a:srgbClr val="000000"/>
              </a:solidFill>
              <a:ea typeface="MS PGothic" pitchFamily="34" charset="-128"/>
            </a:endParaRPr>
          </a:p>
        </p:txBody>
      </p:sp>
      <p:sp>
        <p:nvSpPr>
          <p:cNvPr id="39" name="File"/>
          <p:cNvSpPr>
            <a:spLocks noEditPoints="1" noChangeArrowheads="1"/>
          </p:cNvSpPr>
          <p:nvPr/>
        </p:nvSpPr>
        <p:spPr bwMode="auto">
          <a:xfrm>
            <a:off x="900736" y="3075300"/>
            <a:ext cx="1276364" cy="949091"/>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tx2">
              <a:lumMod val="20000"/>
              <a:lumOff val="80000"/>
            </a:schemeClr>
          </a:solidFill>
          <a:ln w="9525">
            <a:solidFill>
              <a:srgbClr val="000000"/>
            </a:solidFill>
            <a:miter lim="800000"/>
            <a:headEnd/>
            <a:tailEnd/>
          </a:ln>
          <a:effectLst>
            <a:outerShdw dist="107763" dir="2700000" algn="ctr" rotWithShape="0">
              <a:srgbClr val="808080"/>
            </a:outerShdw>
          </a:effectLst>
        </p:spPr>
        <p:txBody>
          <a:bodyPr vert="horz" wrap="square" lIns="0" tIns="45720" rIns="0" bIns="45720" numCol="1" anchor="t" anchorCtr="0" compatLnSpc="1">
            <a:prstTxWarp prst="textNoShape">
              <a:avLst/>
            </a:prstTxWarp>
          </a:bodyPr>
          <a:lstStyle/>
          <a:p>
            <a:pPr algn="ctr" eaLnBrk="1" hangingPunct="1">
              <a:spcBef>
                <a:spcPct val="0"/>
              </a:spcBef>
              <a:buClrTx/>
              <a:buFontTx/>
              <a:buNone/>
            </a:pPr>
            <a:r>
              <a:rPr lang="en-GB" sz="1000" dirty="0">
                <a:solidFill>
                  <a:srgbClr val="002060"/>
                </a:solidFill>
                <a:latin typeface="Arial"/>
                <a:ea typeface="MS PGothic" pitchFamily="34" charset="-128"/>
              </a:rPr>
              <a:t>SOS 2.0 </a:t>
            </a:r>
          </a:p>
          <a:p>
            <a:pPr algn="ctr" eaLnBrk="1" hangingPunct="1">
              <a:spcBef>
                <a:spcPct val="0"/>
              </a:spcBef>
              <a:buClrTx/>
              <a:buFontTx/>
              <a:buNone/>
            </a:pPr>
            <a:r>
              <a:rPr lang="en-GB" sz="1000" b="1" dirty="0">
                <a:solidFill>
                  <a:srgbClr val="002060"/>
                </a:solidFill>
                <a:latin typeface="Arial"/>
                <a:ea typeface="MS PGothic" pitchFamily="34" charset="-128"/>
              </a:rPr>
              <a:t>Hydrology Profile </a:t>
            </a:r>
            <a:r>
              <a:rPr lang="en-GB" sz="1000" dirty="0">
                <a:solidFill>
                  <a:srgbClr val="000000"/>
                </a:solidFill>
                <a:latin typeface="Arial"/>
              </a:rPr>
              <a:t> </a:t>
            </a:r>
            <a:r>
              <a:rPr lang="en-GB" sz="1000" dirty="0" smtClean="0">
                <a:solidFill>
                  <a:srgbClr val="002060"/>
                </a:solidFill>
                <a:latin typeface="Arial"/>
                <a:ea typeface="MS PGothic" pitchFamily="34" charset="-128"/>
              </a:rPr>
              <a:t> </a:t>
            </a:r>
            <a:endParaRPr lang="en-GB" sz="1000" dirty="0">
              <a:solidFill>
                <a:srgbClr val="002060"/>
              </a:solidFill>
              <a:latin typeface="Arial"/>
              <a:ea typeface="MS PGothic" pitchFamily="34" charset="-128"/>
            </a:endParaRPr>
          </a:p>
          <a:p>
            <a:pPr algn="ctr" eaLnBrk="1" hangingPunct="1">
              <a:spcBef>
                <a:spcPct val="0"/>
              </a:spcBef>
              <a:buClrTx/>
              <a:buFontTx/>
              <a:buNone/>
            </a:pPr>
            <a:r>
              <a:rPr lang="en-GB" sz="1000" dirty="0">
                <a:solidFill>
                  <a:srgbClr val="002060"/>
                </a:solidFill>
                <a:latin typeface="Arial"/>
                <a:ea typeface="MS PGothic" pitchFamily="34" charset="-128"/>
              </a:rPr>
              <a:t>(OGC BP 14-004r1)</a:t>
            </a:r>
          </a:p>
        </p:txBody>
      </p:sp>
      <p:sp>
        <p:nvSpPr>
          <p:cNvPr id="40" name="File"/>
          <p:cNvSpPr>
            <a:spLocks noEditPoints="1" noChangeArrowheads="1"/>
          </p:cNvSpPr>
          <p:nvPr/>
        </p:nvSpPr>
        <p:spPr bwMode="auto">
          <a:xfrm>
            <a:off x="4208818" y="4646331"/>
            <a:ext cx="1276364" cy="108012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72000" tIns="45720" rIns="72000" bIns="45720" numCol="1" anchor="t" anchorCtr="0" compatLnSpc="1">
            <a:prstTxWarp prst="textNoShape">
              <a:avLst/>
            </a:prstTxWarp>
          </a:bodyPr>
          <a:lstStyle/>
          <a:p>
            <a:pPr algn="ctr" eaLnBrk="1" hangingPunct="1">
              <a:spcBef>
                <a:spcPct val="0"/>
              </a:spcBef>
              <a:buClrTx/>
              <a:buFontTx/>
              <a:buNone/>
            </a:pPr>
            <a:r>
              <a:rPr lang="en-GB" sz="1000" i="1">
                <a:solidFill>
                  <a:srgbClr val="002060"/>
                </a:solidFill>
                <a:ea typeface="MS PGothic" pitchFamily="34" charset="-128"/>
              </a:rPr>
              <a:t>WaterML2PartX</a:t>
            </a:r>
            <a:r>
              <a:rPr lang="en-GB" sz="1000" b="1" i="1">
                <a:solidFill>
                  <a:srgbClr val="002060"/>
                </a:solidFill>
                <a:ea typeface="MS PGothic" pitchFamily="34" charset="-128"/>
              </a:rPr>
              <a:t>: </a:t>
            </a:r>
            <a:r>
              <a:rPr lang="en-GB" sz="1000" b="1" i="1" smtClean="0">
                <a:solidFill>
                  <a:srgbClr val="002060"/>
                </a:solidFill>
              </a:rPr>
              <a:t>River Network </a:t>
            </a:r>
            <a:r>
              <a:rPr lang="en-GB" sz="1000" i="1" smtClean="0">
                <a:solidFill>
                  <a:srgbClr val="002060"/>
                </a:solidFill>
              </a:rPr>
              <a:t>Topology</a:t>
            </a:r>
            <a:r>
              <a:rPr lang="en-GB" sz="1000" b="1" i="1" smtClean="0">
                <a:solidFill>
                  <a:srgbClr val="002060"/>
                </a:solidFill>
              </a:rPr>
              <a:t> </a:t>
            </a:r>
          </a:p>
          <a:p>
            <a:pPr algn="ctr" eaLnBrk="1" hangingPunct="1">
              <a:spcBef>
                <a:spcPct val="0"/>
              </a:spcBef>
              <a:buClrTx/>
              <a:buFontTx/>
              <a:buNone/>
            </a:pPr>
            <a:r>
              <a:rPr lang="en-US" sz="1000" i="1" dirty="0" smtClean="0">
                <a:solidFill>
                  <a:srgbClr val="002060"/>
                </a:solidFill>
              </a:rPr>
              <a:t>(</a:t>
            </a:r>
            <a:r>
              <a:rPr lang="en-US" sz="1000" i="1" dirty="0">
                <a:solidFill>
                  <a:srgbClr val="002060"/>
                </a:solidFill>
              </a:rPr>
              <a:t>OGC IS </a:t>
            </a:r>
            <a:r>
              <a:rPr lang="en-US" sz="1000" i="1" dirty="0" smtClean="0">
                <a:solidFill>
                  <a:srgbClr val="002060"/>
                </a:solidFill>
              </a:rPr>
              <a:t>YY-XXX)</a:t>
            </a:r>
          </a:p>
          <a:p>
            <a:pPr algn="ctr" eaLnBrk="1" hangingPunct="1">
              <a:spcBef>
                <a:spcPct val="0"/>
              </a:spcBef>
              <a:buClrTx/>
              <a:buFontTx/>
              <a:buNone/>
            </a:pPr>
            <a:endParaRPr lang="en-US" sz="1000" dirty="0">
              <a:solidFill>
                <a:srgbClr val="002060"/>
              </a:solidFill>
              <a:latin typeface="Arial"/>
            </a:endParaRPr>
          </a:p>
        </p:txBody>
      </p:sp>
      <p:sp>
        <p:nvSpPr>
          <p:cNvPr id="41" name="File"/>
          <p:cNvSpPr>
            <a:spLocks noEditPoints="1" noChangeArrowheads="1"/>
          </p:cNvSpPr>
          <p:nvPr/>
        </p:nvSpPr>
        <p:spPr bwMode="auto">
          <a:xfrm>
            <a:off x="502878" y="4565596"/>
            <a:ext cx="1178313" cy="668596"/>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0" tIns="45720" rIns="0" bIns="45720" numCol="1" anchor="t" anchorCtr="0" compatLnSpc="1">
            <a:prstTxWarp prst="textNoShape">
              <a:avLst/>
            </a:prstTxWarp>
          </a:bodyPr>
          <a:lstStyle/>
          <a:p>
            <a:pPr algn="ctr" eaLnBrk="1" hangingPunct="1">
              <a:spcBef>
                <a:spcPct val="0"/>
              </a:spcBef>
              <a:buClrTx/>
              <a:buFontTx/>
              <a:buNone/>
            </a:pPr>
            <a:r>
              <a:rPr lang="en-GB" sz="800" i="1" smtClean="0">
                <a:solidFill>
                  <a:srgbClr val="FFFFFF">
                    <a:lumMod val="50000"/>
                  </a:srgbClr>
                </a:solidFill>
                <a:latin typeface="Arial"/>
                <a:ea typeface="MS PGothic" pitchFamily="34" charset="-128"/>
              </a:rPr>
              <a:t>SoilML component:</a:t>
            </a:r>
          </a:p>
          <a:p>
            <a:pPr algn="ctr" eaLnBrk="1" hangingPunct="1">
              <a:spcBef>
                <a:spcPct val="0"/>
              </a:spcBef>
              <a:buClrTx/>
              <a:buFontTx/>
              <a:buNone/>
            </a:pPr>
            <a:r>
              <a:rPr lang="en-GB" sz="800" b="1" i="1" smtClean="0">
                <a:solidFill>
                  <a:srgbClr val="FFFFFF">
                    <a:lumMod val="50000"/>
                  </a:srgbClr>
                </a:solidFill>
                <a:latin typeface="Arial"/>
                <a:ea typeface="MS PGothic" pitchFamily="34" charset="-128"/>
              </a:rPr>
              <a:t>Soil-water</a:t>
            </a:r>
            <a:r>
              <a:rPr lang="en-GB" sz="800" i="1" smtClean="0">
                <a:solidFill>
                  <a:srgbClr val="FFFFFF">
                    <a:lumMod val="50000"/>
                  </a:srgbClr>
                </a:solidFill>
                <a:latin typeface="Arial"/>
                <a:ea typeface="MS PGothic" pitchFamily="34" charset="-128"/>
              </a:rPr>
              <a:t>   (collaboration tbd)  </a:t>
            </a:r>
            <a:endParaRPr lang="en-GB" sz="800" i="1" dirty="0" smtClean="0">
              <a:solidFill>
                <a:srgbClr val="FFFFFF">
                  <a:lumMod val="50000"/>
                </a:srgbClr>
              </a:solidFill>
              <a:latin typeface="Arial"/>
              <a:ea typeface="MS PGothic" pitchFamily="34" charset="-128"/>
            </a:endParaRPr>
          </a:p>
        </p:txBody>
      </p:sp>
      <p:sp>
        <p:nvSpPr>
          <p:cNvPr id="42" name="File"/>
          <p:cNvSpPr>
            <a:spLocks noEditPoints="1" noChangeArrowheads="1"/>
          </p:cNvSpPr>
          <p:nvPr/>
        </p:nvSpPr>
        <p:spPr bwMode="auto">
          <a:xfrm>
            <a:off x="2159792" y="4465528"/>
            <a:ext cx="1276364" cy="949091"/>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0" tIns="45720" rIns="0" bIns="45720" numCol="1" anchor="t" anchorCtr="0" compatLnSpc="1">
            <a:prstTxWarp prst="textNoShape">
              <a:avLst/>
            </a:prstTxWarp>
          </a:bodyPr>
          <a:lstStyle/>
          <a:p>
            <a:pPr algn="ctr" eaLnBrk="1" hangingPunct="1">
              <a:spcBef>
                <a:spcPct val="0"/>
              </a:spcBef>
              <a:buClrTx/>
              <a:buFontTx/>
              <a:buNone/>
            </a:pPr>
            <a:r>
              <a:rPr lang="en-US" sz="1000" i="1" smtClean="0">
                <a:solidFill>
                  <a:srgbClr val="FFFFFF">
                    <a:lumMod val="50000"/>
                  </a:srgbClr>
                </a:solidFill>
                <a:latin typeface="Arial"/>
                <a:ea typeface="MS PGothic" pitchFamily="34" charset="-128"/>
              </a:rPr>
              <a:t>…(RiverML)…: </a:t>
            </a:r>
          </a:p>
          <a:p>
            <a:pPr algn="ctr" eaLnBrk="1" hangingPunct="1">
              <a:spcBef>
                <a:spcPct val="0"/>
              </a:spcBef>
              <a:buClrTx/>
              <a:buFontTx/>
              <a:buNone/>
            </a:pPr>
            <a:r>
              <a:rPr lang="en-US" sz="1000" b="1" i="1" smtClean="0">
                <a:solidFill>
                  <a:srgbClr val="FFFFFF">
                    <a:lumMod val="50000"/>
                  </a:srgbClr>
                </a:solidFill>
                <a:latin typeface="Arial"/>
              </a:rPr>
              <a:t>Channel Geometry</a:t>
            </a:r>
            <a:endParaRPr lang="en-US" sz="1000" b="1" i="1" dirty="0" smtClean="0">
              <a:solidFill>
                <a:srgbClr val="FFFFFF">
                  <a:lumMod val="50000"/>
                </a:srgbClr>
              </a:solidFill>
              <a:latin typeface="Arial"/>
            </a:endParaRPr>
          </a:p>
          <a:p>
            <a:pPr algn="ctr" eaLnBrk="1" hangingPunct="1">
              <a:spcBef>
                <a:spcPct val="0"/>
              </a:spcBef>
              <a:buClrTx/>
              <a:buFontTx/>
              <a:buNone/>
            </a:pPr>
            <a:r>
              <a:rPr lang="en-US" sz="1000" i="1" smtClean="0">
                <a:solidFill>
                  <a:srgbClr val="FFFFFF">
                    <a:lumMod val="50000"/>
                  </a:srgbClr>
                </a:solidFill>
                <a:latin typeface="Arial"/>
                <a:ea typeface="MS PGothic" pitchFamily="34" charset="-128"/>
              </a:rPr>
              <a:t>(continuation </a:t>
            </a:r>
            <a:r>
              <a:rPr lang="en-US" sz="1000" i="1" dirty="0" err="1" smtClean="0">
                <a:solidFill>
                  <a:srgbClr val="FFFFFF">
                    <a:lumMod val="50000"/>
                  </a:srgbClr>
                </a:solidFill>
                <a:latin typeface="Arial"/>
                <a:ea typeface="MS PGothic" pitchFamily="34" charset="-128"/>
              </a:rPr>
              <a:t>tbd</a:t>
            </a:r>
            <a:r>
              <a:rPr lang="en-US" sz="1000" i="1" dirty="0" smtClean="0">
                <a:solidFill>
                  <a:srgbClr val="FFFFFF">
                    <a:lumMod val="50000"/>
                  </a:srgbClr>
                </a:solidFill>
                <a:latin typeface="Arial"/>
                <a:ea typeface="MS PGothic" pitchFamily="34" charset="-128"/>
              </a:rPr>
              <a:t>)</a:t>
            </a:r>
            <a:r>
              <a:rPr lang="en-AU" sz="1000" i="1" dirty="0" smtClean="0">
                <a:solidFill>
                  <a:srgbClr val="FFFFFF">
                    <a:lumMod val="50000"/>
                  </a:srgbClr>
                </a:solidFill>
                <a:latin typeface="Arial"/>
                <a:ea typeface="MS PGothic" pitchFamily="34" charset="-128"/>
              </a:rPr>
              <a:t> </a:t>
            </a:r>
            <a:endParaRPr lang="en-GB" sz="1000" i="1" dirty="0">
              <a:solidFill>
                <a:srgbClr val="FFFFFF">
                  <a:lumMod val="50000"/>
                </a:srgbClr>
              </a:solidFill>
              <a:latin typeface="Arial"/>
              <a:ea typeface="MS PGothic" pitchFamily="34" charset="-128"/>
            </a:endParaRPr>
          </a:p>
        </p:txBody>
      </p:sp>
      <p:sp>
        <p:nvSpPr>
          <p:cNvPr id="44" name="File"/>
          <p:cNvSpPr>
            <a:spLocks noEditPoints="1" noChangeArrowheads="1"/>
          </p:cNvSpPr>
          <p:nvPr/>
        </p:nvSpPr>
        <p:spPr bwMode="auto">
          <a:xfrm>
            <a:off x="673265" y="5064660"/>
            <a:ext cx="1162431" cy="668596"/>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vert="horz" wrap="square" lIns="0" tIns="45720" rIns="0" bIns="45720" numCol="1" anchor="t" anchorCtr="0" compatLnSpc="1">
            <a:prstTxWarp prst="textNoShape">
              <a:avLst/>
            </a:prstTxWarp>
          </a:bodyPr>
          <a:lstStyle/>
          <a:p>
            <a:pPr algn="ctr" eaLnBrk="1" hangingPunct="1">
              <a:spcBef>
                <a:spcPct val="0"/>
              </a:spcBef>
              <a:buClrTx/>
              <a:buFontTx/>
              <a:buNone/>
            </a:pPr>
            <a:r>
              <a:rPr lang="en-GB" sz="800" i="1" dirty="0" smtClean="0">
                <a:solidFill>
                  <a:srgbClr val="FFFFFF">
                    <a:lumMod val="50000"/>
                  </a:srgbClr>
                </a:solidFill>
              </a:rPr>
              <a:t>CSML3 component:</a:t>
            </a:r>
          </a:p>
          <a:p>
            <a:pPr algn="ctr" eaLnBrk="1" hangingPunct="1">
              <a:spcBef>
                <a:spcPct val="0"/>
              </a:spcBef>
              <a:buClrTx/>
              <a:buFontTx/>
              <a:buNone/>
            </a:pPr>
            <a:r>
              <a:rPr lang="en-GB" sz="800" b="1" i="1" dirty="0" smtClean="0">
                <a:solidFill>
                  <a:srgbClr val="FFFFFF">
                    <a:lumMod val="50000"/>
                  </a:srgbClr>
                </a:solidFill>
              </a:rPr>
              <a:t>Atmospheric-water</a:t>
            </a:r>
            <a:r>
              <a:rPr lang="en-GB" sz="800" i="1" dirty="0" smtClean="0">
                <a:solidFill>
                  <a:srgbClr val="FFFFFF">
                    <a:lumMod val="50000"/>
                  </a:srgbClr>
                </a:solidFill>
              </a:rPr>
              <a:t> </a:t>
            </a:r>
          </a:p>
          <a:p>
            <a:pPr algn="ctr" eaLnBrk="1" hangingPunct="1">
              <a:spcBef>
                <a:spcPct val="0"/>
              </a:spcBef>
              <a:buClrTx/>
              <a:buFontTx/>
              <a:buNone/>
            </a:pPr>
            <a:r>
              <a:rPr lang="en-GB" sz="800" i="1" dirty="0" smtClean="0">
                <a:solidFill>
                  <a:srgbClr val="FFFFFF">
                    <a:lumMod val="50000"/>
                  </a:srgbClr>
                </a:solidFill>
              </a:rPr>
              <a:t> (collaboration </a:t>
            </a:r>
            <a:r>
              <a:rPr lang="en-GB" sz="800" i="1" dirty="0" err="1" smtClean="0">
                <a:solidFill>
                  <a:srgbClr val="FFFFFF">
                    <a:lumMod val="50000"/>
                  </a:srgbClr>
                </a:solidFill>
              </a:rPr>
              <a:t>tbd</a:t>
            </a:r>
            <a:r>
              <a:rPr lang="en-GB" sz="800" i="1" dirty="0" smtClean="0">
                <a:solidFill>
                  <a:srgbClr val="FFFFFF">
                    <a:lumMod val="50000"/>
                  </a:srgbClr>
                </a:solidFill>
              </a:rPr>
              <a:t>) </a:t>
            </a:r>
            <a:endParaRPr lang="en-GB" sz="800" b="1" i="1" dirty="0">
              <a:solidFill>
                <a:srgbClr val="FFFFFF">
                  <a:lumMod val="50000"/>
                </a:srgbClr>
              </a:solidFill>
              <a:latin typeface="CG Times" charset="0"/>
              <a:ea typeface="MS PGothic" pitchFamily="34" charset="-128"/>
            </a:endParaRPr>
          </a:p>
        </p:txBody>
      </p:sp>
      <p:sp>
        <p:nvSpPr>
          <p:cNvPr id="45" name="File"/>
          <p:cNvSpPr>
            <a:spLocks noEditPoints="1" noChangeArrowheads="1"/>
          </p:cNvSpPr>
          <p:nvPr/>
        </p:nvSpPr>
        <p:spPr bwMode="auto">
          <a:xfrm>
            <a:off x="444756" y="1556792"/>
            <a:ext cx="1278674" cy="978892"/>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vert="horz" wrap="square" lIns="0" tIns="45720" rIns="0" bIns="45720" numCol="1" anchor="t" anchorCtr="0" compatLnSpc="1">
            <a:prstTxWarp prst="textNoShape">
              <a:avLst/>
            </a:prstTxWarp>
          </a:bodyPr>
          <a:lstStyle/>
          <a:p>
            <a:pPr algn="ctr" eaLnBrk="1" hangingPunct="1">
              <a:spcBef>
                <a:spcPct val="0"/>
              </a:spcBef>
              <a:buClrTx/>
              <a:buFontTx/>
              <a:buNone/>
            </a:pPr>
            <a:r>
              <a:rPr lang="en-GB" sz="1000">
                <a:solidFill>
                  <a:srgbClr val="002060"/>
                </a:solidFill>
              </a:rPr>
              <a:t>TimeseriesML 1.0</a:t>
            </a:r>
          </a:p>
          <a:p>
            <a:pPr algn="ctr" eaLnBrk="1" hangingPunct="1">
              <a:spcBef>
                <a:spcPct val="0"/>
              </a:spcBef>
              <a:buClrTx/>
              <a:buFontTx/>
              <a:buNone/>
            </a:pPr>
            <a:r>
              <a:rPr lang="en-GB" sz="1000" b="1">
                <a:solidFill>
                  <a:srgbClr val="002060"/>
                </a:solidFill>
              </a:rPr>
              <a:t>Timeseries   </a:t>
            </a:r>
          </a:p>
          <a:p>
            <a:pPr algn="ctr" eaLnBrk="1" hangingPunct="1">
              <a:spcBef>
                <a:spcPct val="0"/>
              </a:spcBef>
              <a:buClrTx/>
              <a:buFontTx/>
              <a:buNone/>
            </a:pPr>
            <a:r>
              <a:rPr lang="en-GB" sz="1000" b="1">
                <a:solidFill>
                  <a:srgbClr val="002060"/>
                </a:solidFill>
              </a:rPr>
              <a:t> </a:t>
            </a:r>
            <a:r>
              <a:rPr lang="en-GB" sz="1000">
                <a:solidFill>
                  <a:srgbClr val="002060"/>
                </a:solidFill>
              </a:rPr>
              <a:t>(OGC IS 15-042r3)</a:t>
            </a:r>
          </a:p>
          <a:p>
            <a:pPr algn="ctr" eaLnBrk="1" hangingPunct="1">
              <a:spcBef>
                <a:spcPct val="0"/>
              </a:spcBef>
              <a:buClrTx/>
              <a:buFontTx/>
              <a:buNone/>
            </a:pPr>
            <a:r>
              <a:rPr lang="en-GB" sz="1000">
                <a:solidFill>
                  <a:srgbClr val="002060"/>
                </a:solidFill>
              </a:rPr>
              <a:t>(OGC IS 15-043r3</a:t>
            </a:r>
            <a:r>
              <a:rPr lang="en-GB" sz="1000" smtClean="0">
                <a:solidFill>
                  <a:srgbClr val="002060"/>
                </a:solidFill>
              </a:rPr>
              <a:t>)</a:t>
            </a:r>
            <a:endParaRPr lang="en-GB" sz="1000">
              <a:solidFill>
                <a:srgbClr val="002060"/>
              </a:solidFill>
              <a:ea typeface="MS PGothic" pitchFamily="34" charset="-128"/>
            </a:endParaRPr>
          </a:p>
          <a:p>
            <a:pPr algn="ctr" eaLnBrk="1" hangingPunct="1">
              <a:spcBef>
                <a:spcPct val="0"/>
              </a:spcBef>
              <a:buClrTx/>
              <a:buFontTx/>
              <a:buNone/>
            </a:pPr>
            <a:endParaRPr lang="en-GB" sz="1000" b="1">
              <a:solidFill>
                <a:srgbClr val="002060"/>
              </a:solidFill>
              <a:ea typeface="MS PGothic" pitchFamily="34" charset="-128"/>
            </a:endParaRPr>
          </a:p>
          <a:p>
            <a:pPr algn="ctr" eaLnBrk="1" hangingPunct="1">
              <a:spcBef>
                <a:spcPct val="0"/>
              </a:spcBef>
              <a:buClrTx/>
              <a:buFontTx/>
              <a:buNone/>
            </a:pPr>
            <a:endParaRPr lang="en-GB" sz="800" b="1" dirty="0">
              <a:solidFill>
                <a:srgbClr val="002060"/>
              </a:solidFill>
              <a:ea typeface="MS PGothic" pitchFamily="34" charset="-128"/>
            </a:endParaRPr>
          </a:p>
        </p:txBody>
      </p:sp>
      <p:sp>
        <p:nvSpPr>
          <p:cNvPr id="22" name="File"/>
          <p:cNvSpPr>
            <a:spLocks noEditPoints="1" noChangeArrowheads="1"/>
          </p:cNvSpPr>
          <p:nvPr/>
        </p:nvSpPr>
        <p:spPr bwMode="auto">
          <a:xfrm>
            <a:off x="6202257" y="4380853"/>
            <a:ext cx="1276364" cy="108012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tx2">
              <a:lumMod val="20000"/>
              <a:lumOff val="80000"/>
            </a:schemeClr>
          </a:solidFill>
          <a:ln w="9525">
            <a:solidFill>
              <a:srgbClr val="000000"/>
            </a:solidFill>
            <a:miter lim="800000"/>
            <a:headEnd/>
            <a:tailEnd/>
          </a:ln>
          <a:effectLst>
            <a:outerShdw dist="107763" dir="2700000" algn="ctr" rotWithShape="0">
              <a:srgbClr val="808080"/>
            </a:outerShdw>
          </a:effectLst>
        </p:spPr>
        <p:txBody>
          <a:bodyPr vert="horz" wrap="square" lIns="0" tIns="45720" rIns="0" bIns="45720" numCol="1" anchor="t" anchorCtr="0" compatLnSpc="1">
            <a:prstTxWarp prst="textNoShape">
              <a:avLst/>
            </a:prstTxWarp>
          </a:bodyPr>
          <a:lstStyle/>
          <a:p>
            <a:pPr algn="ctr" eaLnBrk="1" hangingPunct="1">
              <a:spcBef>
                <a:spcPct val="0"/>
              </a:spcBef>
              <a:buClrTx/>
              <a:buFontTx/>
              <a:buNone/>
            </a:pPr>
            <a:r>
              <a:rPr lang="en-GB" sz="1000" dirty="0" smtClean="0">
                <a:solidFill>
                  <a:srgbClr val="002060"/>
                </a:solidFill>
                <a:ea typeface="MS PGothic" pitchFamily="34" charset="-128"/>
              </a:rPr>
              <a:t>WaterML2Part5</a:t>
            </a:r>
            <a:r>
              <a:rPr lang="en-GB" sz="1000" dirty="0" smtClean="0">
                <a:solidFill>
                  <a:srgbClr val="002060"/>
                </a:solidFill>
              </a:rPr>
              <a:t>: </a:t>
            </a:r>
            <a:r>
              <a:rPr lang="en-GB" sz="1000" b="1" dirty="0">
                <a:solidFill>
                  <a:srgbClr val="002060"/>
                </a:solidFill>
              </a:rPr>
              <a:t>Surface Water </a:t>
            </a:r>
            <a:r>
              <a:rPr lang="en-GB" sz="1000" b="1" dirty="0" smtClean="0">
                <a:solidFill>
                  <a:srgbClr val="002060"/>
                </a:solidFill>
              </a:rPr>
              <a:t>Features</a:t>
            </a:r>
          </a:p>
          <a:p>
            <a:pPr algn="ctr" eaLnBrk="1" hangingPunct="1">
              <a:spcBef>
                <a:spcPct val="0"/>
              </a:spcBef>
              <a:buClrTx/>
              <a:buFontTx/>
              <a:buNone/>
            </a:pPr>
            <a:r>
              <a:rPr lang="en-GB" sz="1000" dirty="0" err="1" smtClean="0"/>
              <a:t>HY_Features</a:t>
            </a:r>
            <a:endParaRPr lang="en-GB" sz="1000" dirty="0"/>
          </a:p>
          <a:p>
            <a:pPr algn="ctr" eaLnBrk="1" hangingPunct="1">
              <a:spcBef>
                <a:spcPct val="0"/>
              </a:spcBef>
              <a:buClrTx/>
              <a:buFontTx/>
              <a:buNone/>
            </a:pPr>
            <a:r>
              <a:rPr lang="en-US" sz="1000" dirty="0">
                <a:solidFill>
                  <a:srgbClr val="002060"/>
                </a:solidFill>
              </a:rPr>
              <a:t>(OGC IS 16-XXX)</a:t>
            </a:r>
          </a:p>
        </p:txBody>
      </p:sp>
    </p:spTree>
    <p:extLst>
      <p:ext uri="{BB962C8B-B14F-4D97-AF65-F5344CB8AC3E}">
        <p14:creationId xmlns="" xmlns:p14="http://schemas.microsoft.com/office/powerpoint/2010/main" val="156120742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srcRect l="10919" t="11751" r="12316"/>
          <a:stretch>
            <a:fillRect/>
          </a:stretch>
        </p:blipFill>
        <p:spPr bwMode="auto">
          <a:xfrm>
            <a:off x="273663" y="669701"/>
            <a:ext cx="8612761" cy="6188299"/>
          </a:xfrm>
          <a:prstGeom prst="rect">
            <a:avLst/>
          </a:prstGeom>
          <a:noFill/>
          <a:ln w="9525">
            <a:noFill/>
            <a:miter lim="800000"/>
            <a:headEnd/>
            <a:tailEnd/>
          </a:ln>
        </p:spPr>
      </p:pic>
      <p:sp>
        <p:nvSpPr>
          <p:cNvPr id="4" name="Rectangle 3"/>
          <p:cNvSpPr/>
          <p:nvPr/>
        </p:nvSpPr>
        <p:spPr>
          <a:xfrm>
            <a:off x="850006" y="115703"/>
            <a:ext cx="7550239" cy="553998"/>
          </a:xfrm>
          <a:prstGeom prst="rect">
            <a:avLst/>
          </a:prstGeom>
        </p:spPr>
        <p:txBody>
          <a:bodyPr wrap="square">
            <a:spAutoFit/>
          </a:bodyPr>
          <a:lstStyle/>
          <a:p>
            <a:pPr algn="ctr">
              <a:spcBef>
                <a:spcPts val="800"/>
              </a:spcBef>
              <a:defRPr/>
            </a:pPr>
            <a:r>
              <a:rPr lang="en-CA" sz="3000" b="1" dirty="0" smtClean="0">
                <a:solidFill>
                  <a:srgbClr val="0000FF"/>
                </a:solidFill>
                <a:effectLst>
                  <a:outerShdw blurRad="38100" dist="25400" dir="2700000" algn="tl" rotWithShape="0">
                    <a:srgbClr val="000000">
                      <a:alpha val="60000"/>
                    </a:srgbClr>
                  </a:outerShdw>
                </a:effectLst>
              </a:rPr>
              <a:t>WMO CHy-15 pre-session discussion</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2766568"/>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WMO HYDROLOGICAL ONTOLOGY</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66675" y="606049"/>
            <a:ext cx="9010650" cy="6000750"/>
          </a:xfrm>
          <a:prstGeom prst="rect">
            <a:avLst/>
          </a:prstGeom>
          <a:noFill/>
          <a:ln w="9525">
            <a:noFill/>
            <a:miter lim="800000"/>
            <a:headEnd/>
            <a:tailEnd/>
          </a:ln>
        </p:spPr>
      </p:pic>
      <p:sp>
        <p:nvSpPr>
          <p:cNvPr id="3" name="Title 1"/>
          <p:cNvSpPr txBox="1">
            <a:spLocks/>
          </p:cNvSpPr>
          <p:nvPr/>
        </p:nvSpPr>
        <p:spPr>
          <a:xfrm>
            <a:off x="0" y="89231"/>
            <a:ext cx="9144000" cy="485775"/>
          </a:xfrm>
          <a:prstGeom prst="rect">
            <a:avLst/>
          </a:prstGeom>
        </p:spPr>
        <p:txBody>
          <a:bodyPr vert="horz" lIns="0" tIns="0" rIns="0" bIns="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FF"/>
                </a:solidFill>
                <a:effectLst>
                  <a:outerShdw blurRad="38100" dist="25400" dir="2700000" algn="tl" rotWithShape="0">
                    <a:srgbClr val="000000">
                      <a:alpha val="60000"/>
                    </a:srgbClr>
                  </a:outerShdw>
                </a:effectLst>
                <a:uLnTx/>
                <a:uFillTx/>
                <a:latin typeface="Arial" charset="0"/>
                <a:ea typeface="+mn-ea"/>
                <a:cs typeface="+mn-cs"/>
              </a:rPr>
              <a:t>HYDROLOGICAL ONTOLOGY</a:t>
            </a:r>
            <a:r>
              <a:rPr kumimoji="0" lang="en-US" sz="2400" b="1" i="0" u="none" strike="noStrike" kern="1200" cap="none" spc="0" normalizeH="0" baseline="0" noProof="0" dirty="0" smtClean="0">
                <a:ln>
                  <a:noFill/>
                </a:ln>
                <a:solidFill>
                  <a:schemeClr val="tx1"/>
                </a:solidFill>
                <a:effectLst/>
                <a:uLnTx/>
                <a:uFillTx/>
                <a:latin typeface="+mj-lt"/>
                <a:ea typeface="+mj-ea"/>
                <a:cs typeface="Avenir LT Std 55 Roman" pitchFamily="34" charset="0"/>
              </a:rPr>
              <a:t/>
            </a:r>
            <a:br>
              <a:rPr kumimoji="0" lang="en-US" sz="2400" b="1" i="0" u="none" strike="noStrike" kern="1200" cap="none" spc="0" normalizeH="0" baseline="0" noProof="0" dirty="0" smtClean="0">
                <a:ln>
                  <a:noFill/>
                </a:ln>
                <a:solidFill>
                  <a:schemeClr val="tx1"/>
                </a:solidFill>
                <a:effectLst/>
                <a:uLnTx/>
                <a:uFillTx/>
                <a:latin typeface="+mj-lt"/>
                <a:ea typeface="+mj-ea"/>
                <a:cs typeface="Avenir LT Std 55 Roman" pitchFamily="34" charset="0"/>
              </a:rPr>
            </a:br>
            <a:endParaRPr kumimoji="0" lang="en-US" sz="2400" b="1" i="0" u="none" strike="noStrike" kern="1200" cap="none" spc="0" normalizeH="0" baseline="0" noProof="0" dirty="0">
              <a:ln>
                <a:noFill/>
              </a:ln>
              <a:solidFill>
                <a:schemeClr val="tx1"/>
              </a:solidFill>
              <a:effectLst/>
              <a:uLnTx/>
              <a:uFillTx/>
              <a:latin typeface="+mj-lt"/>
              <a:ea typeface="+mj-ea"/>
              <a:cs typeface="Avenir LT Std 55 Roman" pitchFamily="34" charset="0"/>
            </a:endParaRPr>
          </a:p>
        </p:txBody>
      </p:sp>
      <p:pic>
        <p:nvPicPr>
          <p:cNvPr id="14337" name="Picture 1"/>
          <p:cNvPicPr>
            <a:picLocks noChangeAspect="1" noChangeArrowheads="1"/>
          </p:cNvPicPr>
          <p:nvPr/>
        </p:nvPicPr>
        <p:blipFill>
          <a:blip r:embed="rId3" cstate="print"/>
          <a:srcRect/>
          <a:stretch>
            <a:fillRect/>
          </a:stretch>
        </p:blipFill>
        <p:spPr bwMode="auto">
          <a:xfrm>
            <a:off x="328613" y="776288"/>
            <a:ext cx="8486775" cy="5305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box(out)">
                                      <p:cBhvr>
                                        <p:cTn id="7" dur="5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3" cstate="print"/>
          <a:srcRect r="1446"/>
          <a:stretch>
            <a:fillRect/>
          </a:stretch>
        </p:blipFill>
        <p:spPr bwMode="auto">
          <a:xfrm>
            <a:off x="51543" y="0"/>
            <a:ext cx="901177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print"/>
          <a:srcRect r="1446"/>
          <a:stretch>
            <a:fillRect/>
          </a:stretch>
        </p:blipFill>
        <p:spPr bwMode="auto">
          <a:xfrm>
            <a:off x="80682" y="0"/>
            <a:ext cx="8964488" cy="6822014"/>
          </a:xfrm>
          <a:prstGeom prst="rect">
            <a:avLst/>
          </a:prstGeom>
          <a:noFill/>
          <a:ln w="9525">
            <a:noFill/>
            <a:miter lim="800000"/>
            <a:headEnd/>
            <a:tailEnd/>
          </a:ln>
        </p:spPr>
      </p:pic>
      <p:sp>
        <p:nvSpPr>
          <p:cNvPr id="3" name="Rettangolo 2"/>
          <p:cNvSpPr/>
          <p:nvPr/>
        </p:nvSpPr>
        <p:spPr>
          <a:xfrm>
            <a:off x="4716016" y="764704"/>
            <a:ext cx="3005951" cy="461665"/>
          </a:xfrm>
          <a:prstGeom prst="rect">
            <a:avLst/>
          </a:prstGeom>
        </p:spPr>
        <p:txBody>
          <a:bodyPr wrap="none">
            <a:spAutoFit/>
          </a:bodyPr>
          <a:lstStyle/>
          <a:p>
            <a:r>
              <a:rPr lang="en-US" dirty="0" smtClean="0">
                <a:solidFill>
                  <a:srgbClr val="FF0000"/>
                </a:solidFill>
              </a:rPr>
              <a:t>http://codes.wmo.int/</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2766568"/>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HYDROLOGICAL ATTRIBUTES of GAGES</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4305128" y="0"/>
            <a:ext cx="4875384" cy="6309320"/>
          </a:xfrm>
          <a:prstGeom prst="rect">
            <a:avLst/>
          </a:prstGeom>
        </p:spPr>
      </p:pic>
      <p:sp>
        <p:nvSpPr>
          <p:cNvPr id="8" name="Title 1"/>
          <p:cNvSpPr>
            <a:spLocks noGrp="1"/>
          </p:cNvSpPr>
          <p:nvPr>
            <p:ph type="title"/>
          </p:nvPr>
        </p:nvSpPr>
        <p:spPr>
          <a:xfrm>
            <a:off x="179512" y="2708920"/>
            <a:ext cx="3923928" cy="792162"/>
          </a:xfrm>
        </p:spPr>
        <p:txBody>
          <a:bodyPr>
            <a:normAutofit fontScale="90000"/>
          </a:bodyPr>
          <a:lstStyle/>
          <a:p>
            <a:r>
              <a:rPr lang="en-US" sz="3000" b="1" dirty="0" smtClean="0"/>
              <a:t>WIGOS Metadata Standard</a:t>
            </a:r>
            <a:r>
              <a:rPr lang="en-US" dirty="0" smtClean="0"/>
              <a:t/>
            </a:r>
            <a:br>
              <a:rPr lang="en-US" dirty="0" smtClean="0"/>
            </a:br>
            <a:r>
              <a:rPr lang="en-US" dirty="0" smtClean="0"/>
              <a:t>- </a:t>
            </a:r>
            <a:r>
              <a:rPr lang="en-US" sz="3000" dirty="0" smtClean="0"/>
              <a:t>Approved at Cg-17 June 2015</a:t>
            </a:r>
            <a:endParaRPr lang="en-US" sz="3000" dirty="0"/>
          </a:p>
        </p:txBody>
      </p:sp>
      <p:sp>
        <p:nvSpPr>
          <p:cNvPr id="9" name="TextBox 4"/>
          <p:cNvSpPr txBox="1"/>
          <p:nvPr/>
        </p:nvSpPr>
        <p:spPr>
          <a:xfrm>
            <a:off x="0" y="4797152"/>
            <a:ext cx="4294465" cy="692497"/>
          </a:xfrm>
          <a:prstGeom prst="rect">
            <a:avLst/>
          </a:prstGeom>
          <a:noFill/>
        </p:spPr>
        <p:txBody>
          <a:bodyPr wrap="square" rtlCol="0">
            <a:spAutoFit/>
          </a:bodyPr>
          <a:lstStyle/>
          <a:p>
            <a:r>
              <a:rPr lang="en-US" sz="1300" dirty="0"/>
              <a:t>S</a:t>
            </a:r>
            <a:r>
              <a:rPr lang="en-US" sz="1300" dirty="0" smtClean="0"/>
              <a:t>ource:     </a:t>
            </a:r>
            <a:r>
              <a:rPr lang="en-US" sz="1300" dirty="0">
                <a:hlinkClick r:id="rId4"/>
              </a:rPr>
              <a:t>https://</a:t>
            </a:r>
            <a:r>
              <a:rPr lang="en-US" sz="1300" dirty="0" err="1">
                <a:hlinkClick r:id="rId4"/>
              </a:rPr>
              <a:t>www.wmo.int</a:t>
            </a:r>
            <a:r>
              <a:rPr lang="en-US" sz="1300" dirty="0">
                <a:hlinkClick r:id="rId4"/>
              </a:rPr>
              <a:t>/pages/</a:t>
            </a:r>
            <a:r>
              <a:rPr lang="en-US" sz="1300" dirty="0" err="1">
                <a:hlinkClick r:id="rId4"/>
              </a:rPr>
              <a:t>prog</a:t>
            </a:r>
            <a:r>
              <a:rPr lang="en-US" sz="1300" dirty="0">
                <a:hlinkClick r:id="rId4"/>
              </a:rPr>
              <a:t>/www/</a:t>
            </a:r>
            <a:r>
              <a:rPr lang="en-US" sz="1300" dirty="0" err="1">
                <a:hlinkClick r:id="rId4"/>
              </a:rPr>
              <a:t>wigos</a:t>
            </a:r>
            <a:r>
              <a:rPr lang="en-US" sz="1300" dirty="0">
                <a:hlinkClick r:id="rId4"/>
              </a:rPr>
              <a:t>/documents/Cg-17/</a:t>
            </a:r>
            <a:r>
              <a:rPr lang="en-US" sz="1300" dirty="0" err="1">
                <a:hlinkClick r:id="rId4"/>
              </a:rPr>
              <a:t>WIGOS_Metadata.pdf</a:t>
            </a:r>
            <a:endParaRPr lang="en-US" sz="1300" dirty="0"/>
          </a:p>
        </p:txBody>
      </p:sp>
    </p:spTree>
    <p:extLst>
      <p:ext uri="{BB962C8B-B14F-4D97-AF65-F5344CB8AC3E}">
        <p14:creationId xmlns="" xmlns:p14="http://schemas.microsoft.com/office/powerpoint/2010/main" val="174103594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CH" dirty="0" smtClean="0"/>
              <a:t>OSCAR quick </a:t>
            </a:r>
            <a:r>
              <a:rPr lang="de-CH" dirty="0" err="1" smtClean="0"/>
              <a:t>access</a:t>
            </a:r>
            <a:r>
              <a:rPr lang="de-CH" dirty="0" smtClean="0"/>
              <a:t> &amp; </a:t>
            </a:r>
            <a:r>
              <a:rPr lang="de-CH" dirty="0" err="1" smtClean="0"/>
              <a:t>reports</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87825" y="2861196"/>
            <a:ext cx="3228657" cy="264893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1916832"/>
            <a:ext cx="2146494" cy="3951139"/>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24128" y="1391531"/>
            <a:ext cx="1789648" cy="1050603"/>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772532" y="2861197"/>
            <a:ext cx="1975624" cy="3039047"/>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Oval Callout 4"/>
          <p:cNvSpPr/>
          <p:nvPr/>
        </p:nvSpPr>
        <p:spPr bwMode="auto">
          <a:xfrm>
            <a:off x="1403921" y="1124744"/>
            <a:ext cx="1943945" cy="968864"/>
          </a:xfrm>
          <a:prstGeom prst="wedgeEllipseCallout">
            <a:avLst>
              <a:gd name="adj1" fmla="val -35870"/>
              <a:gd name="adj2" fmla="val 155173"/>
            </a:avLst>
          </a:prstGeom>
          <a:solidFill>
            <a:schemeClr val="bg2">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400" b="1" i="0" u="none" strike="noStrike" cap="none" normalizeH="0" baseline="0" dirty="0" smtClean="0">
                <a:ln>
                  <a:noFill/>
                </a:ln>
                <a:solidFill>
                  <a:srgbClr val="FF0000"/>
                </a:solidFill>
                <a:effectLst/>
              </a:rPr>
              <a:t>Quick </a:t>
            </a:r>
            <a:r>
              <a:rPr kumimoji="0" lang="de-CH" sz="1400" b="1" i="0" u="none" strike="noStrike" cap="none" normalizeH="0" baseline="0" dirty="0" err="1" smtClean="0">
                <a:ln>
                  <a:noFill/>
                </a:ln>
                <a:solidFill>
                  <a:srgbClr val="FF0000"/>
                </a:solidFill>
                <a:effectLst/>
              </a:rPr>
              <a:t>access</a:t>
            </a:r>
            <a:endParaRPr kumimoji="0" lang="de-CH" sz="1400" b="1" i="0" u="none" strike="noStrike" cap="none" normalizeH="0" baseline="0" dirty="0" smtClean="0">
              <a:ln>
                <a:noFill/>
              </a:ln>
              <a:solidFill>
                <a:srgbClr val="FF0000"/>
              </a:solidFill>
              <a:effectLst/>
            </a:endParaRPr>
          </a:p>
          <a:p>
            <a:pPr marL="0" marR="0" indent="0" algn="ctr" defTabSz="914400" rtl="0" eaLnBrk="0" fontAlgn="base" latinLnBrk="0" hangingPunct="0">
              <a:lnSpc>
                <a:spcPct val="100000"/>
              </a:lnSpc>
              <a:spcBef>
                <a:spcPct val="0"/>
              </a:spcBef>
              <a:spcAft>
                <a:spcPct val="0"/>
              </a:spcAft>
              <a:buClrTx/>
              <a:buSzTx/>
              <a:buFontTx/>
              <a:buNone/>
              <a:tabLst/>
            </a:pPr>
            <a:r>
              <a:rPr lang="de-CH" sz="1400" b="1" dirty="0" smtClean="0">
                <a:solidFill>
                  <a:srgbClr val="FF0000"/>
                </a:solidFill>
              </a:rPr>
              <a:t>&amp;</a:t>
            </a:r>
            <a:endParaRPr lang="de-CH" sz="1400" b="1" dirty="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de-CH" sz="1400" b="1" dirty="0" err="1" smtClean="0">
                <a:solidFill>
                  <a:srgbClr val="FF0000"/>
                </a:solidFill>
              </a:rPr>
              <a:t>Map</a:t>
            </a:r>
            <a:r>
              <a:rPr lang="de-CH" sz="1400" b="1" dirty="0" smtClean="0">
                <a:solidFill>
                  <a:srgbClr val="FF0000"/>
                </a:solidFill>
              </a:rPr>
              <a:t> </a:t>
            </a:r>
            <a:r>
              <a:rPr lang="de-CH" sz="1400" b="1" dirty="0" err="1" smtClean="0">
                <a:solidFill>
                  <a:srgbClr val="FF0000"/>
                </a:solidFill>
              </a:rPr>
              <a:t>filter</a:t>
            </a:r>
            <a:endParaRPr kumimoji="0" lang="en-US" sz="1400" b="1" i="0" u="none" strike="noStrike" cap="none" normalizeH="0" baseline="0" dirty="0" smtClean="0">
              <a:ln>
                <a:noFill/>
              </a:ln>
              <a:solidFill>
                <a:srgbClr val="FF0000"/>
              </a:solidFill>
              <a:effectLst/>
            </a:endParaRPr>
          </a:p>
        </p:txBody>
      </p:sp>
      <p:sp>
        <p:nvSpPr>
          <p:cNvPr id="10" name="Oval Callout 9"/>
          <p:cNvSpPr/>
          <p:nvPr/>
        </p:nvSpPr>
        <p:spPr bwMode="auto">
          <a:xfrm>
            <a:off x="4828589" y="5157192"/>
            <a:ext cx="1943945" cy="832957"/>
          </a:xfrm>
          <a:prstGeom prst="wedgeEllipseCallout">
            <a:avLst>
              <a:gd name="adj1" fmla="val 77806"/>
              <a:gd name="adj2" fmla="val -132296"/>
            </a:avLst>
          </a:prstGeom>
          <a:solidFill>
            <a:schemeClr val="bg2">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400" b="1" i="0" u="none" strike="noStrike" cap="none" normalizeH="0" baseline="0" dirty="0" err="1" smtClean="0">
                <a:ln>
                  <a:noFill/>
                </a:ln>
                <a:solidFill>
                  <a:srgbClr val="FF0000"/>
                </a:solidFill>
                <a:effectLst/>
              </a:rPr>
              <a:t>Detailed</a:t>
            </a:r>
            <a:r>
              <a:rPr kumimoji="0" lang="de-CH" sz="1400" b="1" i="0" u="none" strike="noStrike" cap="none" normalizeH="0" baseline="0" dirty="0" smtClean="0">
                <a:ln>
                  <a:noFill/>
                </a:ln>
                <a:solidFill>
                  <a:srgbClr val="FF0000"/>
                </a:solidFill>
                <a:effectLst/>
              </a:rPr>
              <a:t> </a:t>
            </a:r>
            <a:r>
              <a:rPr kumimoji="0" lang="de-CH" sz="1400" b="1" i="0" u="none" strike="noStrike" cap="none" normalizeH="0" baseline="0" dirty="0" err="1" smtClean="0">
                <a:ln>
                  <a:noFill/>
                </a:ln>
                <a:solidFill>
                  <a:srgbClr val="FF0000"/>
                </a:solidFill>
                <a:effectLst/>
              </a:rPr>
              <a:t>station</a:t>
            </a:r>
            <a:r>
              <a:rPr kumimoji="0" lang="de-CH" sz="1400" b="1" i="0" u="none" strike="noStrike" cap="none" normalizeH="0" baseline="0" dirty="0" smtClean="0">
                <a:ln>
                  <a:noFill/>
                </a:ln>
                <a:solidFill>
                  <a:srgbClr val="FF0000"/>
                </a:solidFill>
                <a:effectLst/>
              </a:rPr>
              <a:t> </a:t>
            </a:r>
            <a:r>
              <a:rPr kumimoji="0" lang="de-CH" sz="1400" b="1" i="0" u="none" strike="noStrike" cap="none" normalizeH="0" baseline="0" dirty="0" err="1" smtClean="0">
                <a:ln>
                  <a:noFill/>
                </a:ln>
                <a:solidFill>
                  <a:srgbClr val="FF0000"/>
                </a:solidFill>
                <a:effectLst/>
              </a:rPr>
              <a:t>report</a:t>
            </a:r>
            <a:endParaRPr kumimoji="0" lang="en-US" sz="1400" b="1" i="0" u="none" strike="noStrike" cap="none" normalizeH="0" baseline="0" dirty="0" smtClean="0">
              <a:ln>
                <a:noFill/>
              </a:ln>
              <a:solidFill>
                <a:srgbClr val="FF0000"/>
              </a:solidFill>
              <a:effectLst/>
            </a:endParaRPr>
          </a:p>
        </p:txBody>
      </p:sp>
      <p:sp>
        <p:nvSpPr>
          <p:cNvPr id="6" name="TextBox 5"/>
          <p:cNvSpPr txBox="1"/>
          <p:nvPr/>
        </p:nvSpPr>
        <p:spPr>
          <a:xfrm>
            <a:off x="6772534" y="1709085"/>
            <a:ext cx="1763485" cy="1384995"/>
          </a:xfrm>
          <a:prstGeom prst="rect">
            <a:avLst/>
          </a:prstGeom>
          <a:noFill/>
        </p:spPr>
        <p:txBody>
          <a:bodyPr wrap="square" rtlCol="0">
            <a:spAutoFit/>
          </a:bodyPr>
          <a:lstStyle/>
          <a:p>
            <a:r>
              <a:rPr lang="de-CH" dirty="0" smtClean="0"/>
              <a:t>          + </a:t>
            </a:r>
            <a:r>
              <a:rPr lang="de-CH" dirty="0" err="1" smtClean="0"/>
              <a:t>click</a:t>
            </a:r>
            <a:endParaRPr lang="de-CH" dirty="0" smtClean="0"/>
          </a:p>
          <a:p>
            <a:endParaRPr lang="de-CH" dirty="0"/>
          </a:p>
          <a:p>
            <a:r>
              <a:rPr lang="de-CH" dirty="0" smtClean="0"/>
              <a:t>          =</a:t>
            </a:r>
          </a:p>
          <a:p>
            <a:endParaRPr lang="en-US" dirty="0"/>
          </a:p>
        </p:txBody>
      </p:sp>
    </p:spTree>
    <p:extLst>
      <p:ext uri="{BB962C8B-B14F-4D97-AF65-F5344CB8AC3E}">
        <p14:creationId xmlns="" xmlns:p14="http://schemas.microsoft.com/office/powerpoint/2010/main" val="64704435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par>
                                <p:cTn id="10" presetID="42" presetClass="path" presetSubtype="0" accel="50000" decel="50000" fill="hold" nodeType="withEffect">
                                  <p:stCondLst>
                                    <p:cond delay="0"/>
                                  </p:stCondLst>
                                  <p:childTnLst>
                                    <p:animMotion origin="layout" path="M 0.21337 0.06921 L -0.00712 -0.03588 " pathEditMode="relative" rAng="0" ptsTypes="AA">
                                      <p:cBhvr>
                                        <p:cTn id="11" dur="2000" fill="hold"/>
                                        <p:tgtEl>
                                          <p:spTgt spid="3075"/>
                                        </p:tgtEl>
                                        <p:attrNameLst>
                                          <p:attrName>ppt_x</p:attrName>
                                          <p:attrName>ppt_y</p:attrName>
                                        </p:attrNameLst>
                                      </p:cBhvr>
                                      <p:rCtr x="-11024" y="-5255"/>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par>
                                <p:cTn id="23" presetID="42" presetClass="path" presetSubtype="0" accel="50000" decel="50000" fill="hold" nodeType="withEffect">
                                  <p:stCondLst>
                                    <p:cond delay="0"/>
                                  </p:stCondLst>
                                  <p:childTnLst>
                                    <p:animMotion origin="layout" path="M -0.14966 0.38843 L 3.88889E-6 -1.48148E-6 " pathEditMode="relative" rAng="0" ptsTypes="AA">
                                      <p:cBhvr>
                                        <p:cTn id="24" dur="2000" fill="hold"/>
                                        <p:tgtEl>
                                          <p:spTgt spid="3076"/>
                                        </p:tgtEl>
                                        <p:attrNameLst>
                                          <p:attrName>ppt_x</p:attrName>
                                          <p:attrName>ppt_y</p:attrName>
                                        </p:attrNameLst>
                                      </p:cBhvr>
                                      <p:rCtr x="7483" y="-19421"/>
                                    </p:animMotion>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fade">
                                      <p:cBhvr>
                                        <p:cTn id="32" dur="500"/>
                                        <p:tgtEl>
                                          <p:spTgt spid="3077"/>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81000"/>
            <a:ext cx="8686800" cy="553998"/>
          </a:xfrm>
          <a:prstGeom prst="rect">
            <a:avLst/>
          </a:prstGeom>
        </p:spPr>
        <p:txBody>
          <a:bodyPr wrap="square">
            <a:spAutoFit/>
          </a:bodyPr>
          <a:lstStyle/>
          <a:p>
            <a:pPr algn="ctr">
              <a:spcBef>
                <a:spcPts val="800"/>
              </a:spcBef>
              <a:defRPr/>
            </a:pPr>
            <a:r>
              <a:rPr lang="en-CA" sz="3000" b="1" dirty="0" smtClean="0">
                <a:solidFill>
                  <a:srgbClr val="0000FF"/>
                </a:solidFill>
                <a:effectLst>
                  <a:outerShdw blurRad="38100" dist="25400" dir="2700000" algn="tl" rotWithShape="0">
                    <a:srgbClr val="000000">
                      <a:alpha val="60000"/>
                    </a:srgbClr>
                  </a:outerShdw>
                </a:effectLst>
              </a:rPr>
              <a:t>WMO Hydrological Observing System (WHOS)</a:t>
            </a:r>
          </a:p>
        </p:txBody>
      </p:sp>
      <p:sp>
        <p:nvSpPr>
          <p:cNvPr id="8" name="TextBox 7"/>
          <p:cNvSpPr txBox="1"/>
          <p:nvPr/>
        </p:nvSpPr>
        <p:spPr>
          <a:xfrm>
            <a:off x="304800" y="1286935"/>
            <a:ext cx="2759589" cy="492443"/>
          </a:xfrm>
          <a:prstGeom prst="rect">
            <a:avLst/>
          </a:prstGeom>
          <a:noFill/>
        </p:spPr>
        <p:txBody>
          <a:bodyPr wrap="none" rtlCol="0">
            <a:spAutoFit/>
          </a:bodyPr>
          <a:lstStyle/>
          <a:p>
            <a:pPr>
              <a:spcBef>
                <a:spcPts val="0"/>
              </a:spcBef>
              <a:spcAft>
                <a:spcPts val="600"/>
              </a:spcAft>
            </a:pPr>
            <a:r>
              <a:rPr lang="en-US" sz="2600" b="1" dirty="0" smtClean="0">
                <a:solidFill>
                  <a:srgbClr val="0000CC"/>
                </a:solidFill>
              </a:rPr>
              <a:t>Implementation:</a:t>
            </a:r>
            <a:endParaRPr lang="en-US" sz="2600" b="1" dirty="0">
              <a:solidFill>
                <a:srgbClr val="0000CC"/>
              </a:solidFill>
            </a:endParaRPr>
          </a:p>
        </p:txBody>
      </p:sp>
      <p:sp>
        <p:nvSpPr>
          <p:cNvPr id="9" name="TextBox 8"/>
          <p:cNvSpPr txBox="1"/>
          <p:nvPr/>
        </p:nvSpPr>
        <p:spPr>
          <a:xfrm>
            <a:off x="381000" y="1841679"/>
            <a:ext cx="8534400" cy="1000274"/>
          </a:xfrm>
          <a:prstGeom prst="rect">
            <a:avLst/>
          </a:prstGeom>
          <a:noFill/>
        </p:spPr>
        <p:txBody>
          <a:bodyPr wrap="square" rtlCol="0">
            <a:spAutoFit/>
          </a:bodyPr>
          <a:lstStyle/>
          <a:p>
            <a:pPr>
              <a:spcBef>
                <a:spcPts val="0"/>
              </a:spcBef>
              <a:spcAft>
                <a:spcPts val="600"/>
              </a:spcAft>
            </a:pPr>
            <a:r>
              <a:rPr lang="en-US" b="1" dirty="0" smtClean="0"/>
              <a:t>Phase 1:</a:t>
            </a:r>
          </a:p>
          <a:p>
            <a:pPr>
              <a:spcBef>
                <a:spcPts val="0"/>
              </a:spcBef>
              <a:spcAft>
                <a:spcPts val="600"/>
              </a:spcAft>
            </a:pPr>
            <a:r>
              <a:rPr lang="en-US" dirty="0" smtClean="0"/>
              <a:t>Map interface with links to those NHSs that make their real-time and historical stage and discharge data available online. implemented in August 2015.</a:t>
            </a:r>
          </a:p>
        </p:txBody>
      </p:sp>
      <p:sp>
        <p:nvSpPr>
          <p:cNvPr id="5" name="TextBox 4"/>
          <p:cNvSpPr txBox="1"/>
          <p:nvPr/>
        </p:nvSpPr>
        <p:spPr>
          <a:xfrm>
            <a:off x="381000" y="3518079"/>
            <a:ext cx="8534400" cy="1908215"/>
          </a:xfrm>
          <a:prstGeom prst="rect">
            <a:avLst/>
          </a:prstGeom>
          <a:noFill/>
        </p:spPr>
        <p:txBody>
          <a:bodyPr wrap="square" rtlCol="0">
            <a:spAutoFit/>
          </a:bodyPr>
          <a:lstStyle/>
          <a:p>
            <a:pPr>
              <a:spcBef>
                <a:spcPts val="0"/>
              </a:spcBef>
              <a:spcAft>
                <a:spcPts val="600"/>
              </a:spcAft>
            </a:pPr>
            <a:r>
              <a:rPr lang="en-US" b="1" dirty="0" smtClean="0"/>
              <a:t>Phase 2:</a:t>
            </a:r>
          </a:p>
          <a:p>
            <a:pPr>
              <a:spcBef>
                <a:spcPts val="0"/>
              </a:spcBef>
              <a:spcAft>
                <a:spcPts val="600"/>
              </a:spcAft>
            </a:pPr>
            <a:r>
              <a:rPr lang="en-US" dirty="0" smtClean="0"/>
              <a:t>A fully WIS/WIGOS compliant services-oriented framework linking hydrologic data providers and users through a hydrologic information system enabling data registration, data discovery, and data access.</a:t>
            </a:r>
          </a:p>
          <a:p>
            <a:pPr>
              <a:spcBef>
                <a:spcPts val="0"/>
              </a:spcBef>
              <a:spcAft>
                <a:spcPts val="0"/>
              </a:spcAft>
            </a:pPr>
            <a:r>
              <a:rPr lang="en-US" dirty="0" smtClean="0"/>
              <a:t>Beta version for CHy-15 review and endorsement (Dec 2016)</a:t>
            </a:r>
          </a:p>
          <a:p>
            <a:pPr>
              <a:spcBef>
                <a:spcPts val="0"/>
              </a:spcBef>
              <a:spcAft>
                <a:spcPts val="0"/>
              </a:spcAft>
            </a:pPr>
            <a:r>
              <a:rPr lang="en-US" dirty="0" smtClean="0"/>
              <a:t>Initial implementation for EC approval (June 2018)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0" y="6588696"/>
            <a:ext cx="9144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1155CC"/>
                </a:solidFill>
                <a:effectLst/>
                <a:latin typeface="Arial" pitchFamily="34" charset="0"/>
                <a:cs typeface="Arial" pitchFamily="34" charset="0"/>
                <a:hlinkClick r:id="rId3"/>
              </a:rPr>
              <a:t>http://www.wmo.int/pages/prog/www/wigos/documents/Cg-17/Cg-17-d04-2-2(3)-add1-MANUAL-ON-WIGOS-approved_en.docx</a:t>
            </a:r>
            <a:r>
              <a:rPr kumimoji="0" lang="en-US" sz="12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369667" name="Picture 3"/>
          <p:cNvPicPr>
            <a:picLocks noChangeAspect="1" noChangeArrowheads="1"/>
          </p:cNvPicPr>
          <p:nvPr/>
        </p:nvPicPr>
        <p:blipFill>
          <a:blip r:embed="rId4" cstate="print"/>
          <a:srcRect/>
          <a:stretch>
            <a:fillRect/>
          </a:stretch>
        </p:blipFill>
        <p:spPr bwMode="auto">
          <a:xfrm>
            <a:off x="-468560" y="980728"/>
            <a:ext cx="10278598" cy="5572274"/>
          </a:xfrm>
          <a:prstGeom prst="rect">
            <a:avLst/>
          </a:prstGeom>
          <a:noFill/>
          <a:ln w="9525">
            <a:noFill/>
            <a:miter lim="800000"/>
            <a:headEnd/>
            <a:tailEnd/>
          </a:ln>
          <a:effectLst/>
        </p:spPr>
      </p:pic>
      <p:sp>
        <p:nvSpPr>
          <p:cNvPr id="6" name="Rettangolo 5"/>
          <p:cNvSpPr/>
          <p:nvPr/>
        </p:nvSpPr>
        <p:spPr>
          <a:xfrm>
            <a:off x="467544" y="0"/>
            <a:ext cx="8352928" cy="830997"/>
          </a:xfrm>
          <a:prstGeom prst="rect">
            <a:avLst/>
          </a:prstGeom>
        </p:spPr>
        <p:txBody>
          <a:bodyPr wrap="square">
            <a:spAutoFit/>
          </a:bodyPr>
          <a:lstStyle/>
          <a:p>
            <a:pPr algn="ctr"/>
            <a:r>
              <a:rPr lang="en-GB" dirty="0" smtClean="0">
                <a:solidFill>
                  <a:schemeClr val="tx2">
                    <a:lumMod val="75000"/>
                    <a:lumOff val="25000"/>
                  </a:schemeClr>
                </a:solidFill>
              </a:rPr>
              <a:t>List of elements specified in the WIGOS Metadata Standard and the phases for implementation by Members</a:t>
            </a:r>
            <a:endParaRPr lang="en-US" dirty="0">
              <a:solidFill>
                <a:schemeClr val="tx2">
                  <a:lumMod val="75000"/>
                  <a:lumOff val="25000"/>
                </a:schemeClr>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3" name="Picture 3"/>
          <p:cNvPicPr>
            <a:picLocks noChangeAspect="1" noChangeArrowheads="1"/>
          </p:cNvPicPr>
          <p:nvPr/>
        </p:nvPicPr>
        <p:blipFill>
          <a:blip r:embed="rId2" cstate="print"/>
          <a:srcRect/>
          <a:stretch>
            <a:fillRect/>
          </a:stretch>
        </p:blipFill>
        <p:spPr bwMode="auto">
          <a:xfrm>
            <a:off x="-1476672" y="836712"/>
            <a:ext cx="12338248" cy="488488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88640"/>
            <a:ext cx="8964488" cy="830997"/>
          </a:xfrm>
          <a:prstGeom prst="rect">
            <a:avLst/>
          </a:prstGeom>
        </p:spPr>
        <p:txBody>
          <a:bodyPr wrap="square">
            <a:spAutoFit/>
          </a:bodyPr>
          <a:lstStyle/>
          <a:p>
            <a:r>
              <a:rPr lang="en-US" b="1" dirty="0" smtClean="0">
                <a:solidFill>
                  <a:schemeClr val="tx2">
                    <a:lumMod val="75000"/>
                    <a:lumOff val="25000"/>
                  </a:schemeClr>
                </a:solidFill>
              </a:rPr>
              <a:t>GAGES II - Geospatial Attributes of Gages for Evaluating Streamflow, version II</a:t>
            </a:r>
            <a:endParaRPr lang="en-US" b="1" dirty="0">
              <a:solidFill>
                <a:schemeClr val="tx2">
                  <a:lumMod val="75000"/>
                  <a:lumOff val="25000"/>
                </a:schemeClr>
              </a:solidFill>
            </a:endParaRPr>
          </a:p>
        </p:txBody>
      </p:sp>
      <p:sp>
        <p:nvSpPr>
          <p:cNvPr id="3" name="Rettangolo 2"/>
          <p:cNvSpPr/>
          <p:nvPr/>
        </p:nvSpPr>
        <p:spPr>
          <a:xfrm>
            <a:off x="462847" y="1596980"/>
            <a:ext cx="4418246" cy="1754326"/>
          </a:xfrm>
          <a:prstGeom prst="rect">
            <a:avLst/>
          </a:prstGeom>
        </p:spPr>
        <p:txBody>
          <a:bodyPr wrap="square">
            <a:spAutoFit/>
          </a:bodyPr>
          <a:lstStyle/>
          <a:p>
            <a:r>
              <a:rPr lang="en-US" dirty="0" smtClean="0"/>
              <a:t>This dataset, termed "GAGES II", an acronym for </a:t>
            </a:r>
            <a:r>
              <a:rPr lang="en-US" b="1" dirty="0" smtClean="0"/>
              <a:t>G</a:t>
            </a:r>
            <a:r>
              <a:rPr lang="en-US" dirty="0" smtClean="0"/>
              <a:t>eospatial </a:t>
            </a:r>
            <a:r>
              <a:rPr lang="en-US" b="1" dirty="0" smtClean="0"/>
              <a:t>A</a:t>
            </a:r>
            <a:r>
              <a:rPr lang="en-US" dirty="0" smtClean="0"/>
              <a:t>ttributes of </a:t>
            </a:r>
            <a:r>
              <a:rPr lang="en-US" b="1" dirty="0" smtClean="0"/>
              <a:t>G</a:t>
            </a:r>
            <a:r>
              <a:rPr lang="en-US" dirty="0" smtClean="0"/>
              <a:t>ages for </a:t>
            </a:r>
            <a:r>
              <a:rPr lang="en-US" b="1" dirty="0" smtClean="0"/>
              <a:t>E</a:t>
            </a:r>
            <a:r>
              <a:rPr lang="en-US" dirty="0" smtClean="0"/>
              <a:t>valuating </a:t>
            </a:r>
            <a:r>
              <a:rPr lang="en-US" b="1" dirty="0" smtClean="0"/>
              <a:t>S</a:t>
            </a:r>
            <a:r>
              <a:rPr lang="en-US" dirty="0" smtClean="0"/>
              <a:t>treamflow, version II, provides geospatial data and classifications for 9,322 stream gages maintained by the U.S. Geological Survey (USGS). </a:t>
            </a:r>
            <a:endParaRPr lang="it-IT" dirty="0"/>
          </a:p>
        </p:txBody>
      </p:sp>
      <p:sp>
        <p:nvSpPr>
          <p:cNvPr id="4" name="Rettangolo 3"/>
          <p:cNvSpPr/>
          <p:nvPr/>
        </p:nvSpPr>
        <p:spPr>
          <a:xfrm>
            <a:off x="179512" y="4546242"/>
            <a:ext cx="8964488" cy="1477328"/>
          </a:xfrm>
          <a:prstGeom prst="rect">
            <a:avLst/>
          </a:prstGeom>
        </p:spPr>
        <p:txBody>
          <a:bodyPr wrap="square">
            <a:spAutoFit/>
          </a:bodyPr>
          <a:lstStyle/>
          <a:p>
            <a:r>
              <a:rPr lang="en-US" dirty="0" smtClean="0"/>
              <a:t>This dataset has two purposes: (1) to provide users with a comprehensive set of geospatial characteristics for a large number of </a:t>
            </a:r>
            <a:r>
              <a:rPr lang="en-US" dirty="0" err="1" smtClean="0"/>
              <a:t>gaged</a:t>
            </a:r>
            <a:r>
              <a:rPr lang="en-US" dirty="0" smtClean="0"/>
              <a:t> watersheds, particularly for gages with long flow record, and (2) to provide a determination of which of those watersheds represent hydrologic conditions which are least disturbed by human influences ("reference gages"), compared to other watersheds within </a:t>
            </a:r>
            <a:r>
              <a:rPr lang="en-US" dirty="0" err="1" smtClean="0"/>
              <a:t>ecoregions</a:t>
            </a:r>
            <a:r>
              <a:rPr lang="en-US" dirty="0" smtClean="0"/>
              <a:t>. </a:t>
            </a:r>
            <a:endParaRPr lang="it-IT" dirty="0"/>
          </a:p>
        </p:txBody>
      </p:sp>
      <p:pic>
        <p:nvPicPr>
          <p:cNvPr id="5" name="Picture 1"/>
          <p:cNvPicPr>
            <a:picLocks noChangeAspect="1" noChangeArrowheads="1"/>
          </p:cNvPicPr>
          <p:nvPr/>
        </p:nvPicPr>
        <p:blipFill>
          <a:blip r:embed="rId2" cstate="print"/>
          <a:srcRect l="23250" t="3563" r="22856" b="3907"/>
          <a:stretch>
            <a:fillRect/>
          </a:stretch>
        </p:blipFill>
        <p:spPr bwMode="auto">
          <a:xfrm>
            <a:off x="5536629" y="879576"/>
            <a:ext cx="2847517" cy="366666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88640"/>
            <a:ext cx="8964488" cy="461665"/>
          </a:xfrm>
          <a:prstGeom prst="rect">
            <a:avLst/>
          </a:prstGeom>
        </p:spPr>
        <p:txBody>
          <a:bodyPr wrap="square">
            <a:spAutoFit/>
          </a:bodyPr>
          <a:lstStyle/>
          <a:p>
            <a:r>
              <a:rPr lang="en-US" b="1" dirty="0" smtClean="0">
                <a:solidFill>
                  <a:schemeClr val="tx2">
                    <a:lumMod val="75000"/>
                    <a:lumOff val="25000"/>
                  </a:schemeClr>
                </a:solidFill>
              </a:rPr>
              <a:t>GAGES II - Data Assembly and Organization 1/3</a:t>
            </a:r>
            <a:endParaRPr lang="en-US" b="1" dirty="0">
              <a:solidFill>
                <a:schemeClr val="tx2">
                  <a:lumMod val="75000"/>
                  <a:lumOff val="25000"/>
                </a:schemeClr>
              </a:solidFill>
            </a:endParaRPr>
          </a:p>
        </p:txBody>
      </p:sp>
      <p:sp>
        <p:nvSpPr>
          <p:cNvPr id="3" name="Rettangolo 2"/>
          <p:cNvSpPr/>
          <p:nvPr/>
        </p:nvSpPr>
        <p:spPr>
          <a:xfrm>
            <a:off x="104504" y="1052736"/>
            <a:ext cx="8964488" cy="707886"/>
          </a:xfrm>
          <a:prstGeom prst="rect">
            <a:avLst/>
          </a:prstGeom>
        </p:spPr>
        <p:txBody>
          <a:bodyPr wrap="square">
            <a:spAutoFit/>
          </a:bodyPr>
          <a:lstStyle/>
          <a:p>
            <a:r>
              <a:rPr lang="en-US" sz="2000" dirty="0" smtClean="0"/>
              <a:t>The main data spreadsheet is broken into 27 worksheets (spreadsheet tabs), which represent general types of variables.  These are described here:</a:t>
            </a:r>
            <a:endParaRPr lang="it-IT" sz="2000" dirty="0"/>
          </a:p>
        </p:txBody>
      </p:sp>
      <p:sp>
        <p:nvSpPr>
          <p:cNvPr id="357377" name="Rectangle 1"/>
          <p:cNvSpPr>
            <a:spLocks noChangeArrowheads="1"/>
          </p:cNvSpPr>
          <p:nvPr/>
        </p:nvSpPr>
        <p:spPr bwMode="auto">
          <a:xfrm>
            <a:off x="323528" y="1988840"/>
            <a:ext cx="8280920"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BasinID</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Basic identification characteristics of the stream gage (e.g., name, drainage area, lat/long, water resources region).  Also included are four flags indicating whether the gage is a part of other pertinent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streamgage</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networks: the Hydrologic Benchmark Network (HBN), the old Hydro-Climatic Data Network (HCDN), the new HCDN (HCDN-2009), and the National Streamflow Information Program Sentinel (NSIP-S) network.</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Bas_Classif</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Reference/non-reference classification and primary information that went into the classification decision, including the hydro-disturbance index, pertinent Annual Data Report (ADR) remarks regarding flow alteration, and screening comments from NAWQA personnel visual evaluation.</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Bas_Morph</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Basin morphology (compactness ratio,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centroid</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location).</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Bound_QA</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Information regarding the results of Quality Assurance checks for the basin boundaries.</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Climate</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Climate characteristics (e.g., mean precipitation, temperature).</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Climate_Ppt_Annual</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Mean basin precipitation, annually from 1950-2009.</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Climate_Tmp_Annual</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Mean basin air temperature, annually from 1950-2009.</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FlowRec</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Characteristics of the flow record, to include the flow matrix by year since 1900.</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Geology</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Geological characteristics (e.g., dominant geology in watershed).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Hydro</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Hydrologic characteristics derived from GIS data (e.g., stream order at the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streamgage</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base-flow-index, runoff).</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HydroMod_Dams</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Information about historical and current dams in the watershed.</a:t>
            </a:r>
            <a:endParaRPr kumimoji="0" lang="en-US" sz="14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88640"/>
            <a:ext cx="8964488" cy="461665"/>
          </a:xfrm>
          <a:prstGeom prst="rect">
            <a:avLst/>
          </a:prstGeom>
        </p:spPr>
        <p:txBody>
          <a:bodyPr wrap="square">
            <a:spAutoFit/>
          </a:bodyPr>
          <a:lstStyle/>
          <a:p>
            <a:r>
              <a:rPr lang="en-US" b="1" dirty="0" smtClean="0">
                <a:solidFill>
                  <a:schemeClr val="tx2">
                    <a:lumMod val="75000"/>
                    <a:lumOff val="25000"/>
                  </a:schemeClr>
                </a:solidFill>
              </a:rPr>
              <a:t>GAGES II - Data Assembly and Organization 2/3</a:t>
            </a:r>
            <a:endParaRPr lang="en-US" b="1" dirty="0">
              <a:solidFill>
                <a:schemeClr val="tx2">
                  <a:lumMod val="75000"/>
                  <a:lumOff val="25000"/>
                </a:schemeClr>
              </a:solidFill>
            </a:endParaRPr>
          </a:p>
        </p:txBody>
      </p:sp>
      <p:sp>
        <p:nvSpPr>
          <p:cNvPr id="340993" name="Rectangle 1"/>
          <p:cNvSpPr>
            <a:spLocks noChangeArrowheads="1"/>
          </p:cNvSpPr>
          <p:nvPr/>
        </p:nvSpPr>
        <p:spPr bwMode="auto">
          <a:xfrm>
            <a:off x="179512" y="1052736"/>
            <a:ext cx="8712968" cy="54784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HydroMod_Other</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Information about other anthropogenic hydrologic modifications (e.g., percent canals in watershed or on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mainstem</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presence of permitted pollution discharge sites, estimate of water withdrawal, presence of irrigated agriculture, presence of power plants).</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Landscape_Pat</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Landscape pattern metric(s) (e.g., fragmentation of undeveloped land).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LC06_Basin</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Percentages of land cover circa year 2006 in the watershed, from NLCD06.  For the Alaska-Hawaii-Puerto Rico records these data are from 2001 (NLCD01), because the 2006 data were not available for those three areas.</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LC06_Mains100</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Percentages of land cover classes in 100-m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mainstem</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buffer (approx. 100 m each side of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mainstem</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stream line).</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LC06_Mains800</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Percentages of land cover classes in 800-m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mainstem</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buffer (approx. 800 m each side of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mainstem</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streamline).</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LC06_Rip100</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Percentages of land cover classes in 100-m riparian buffer (approx. 100 m each side of all streamlines in watershed).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LC06_Rip800</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Percentages of land cover classes in 800-m riparian buffer (approx. 800 m each side of all streamlines in watershed).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LC_Crops</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Percentages of land cover classes in the watershed from the USDA NASS 2009 Crop Data Layer (CDL).</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Nutrient_App</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Estimates of nitrogen and phosphorus application in the watershed.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Pest_App</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Estimates of agricultural pesticide application in the watershed.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Pop_Infrastr</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Measures of population density and infrastructure (roads, impervious surfaces) in the watershed. Includes percent increase in urbanization from 2001 to 2006, from NLCD.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Prot_Areas</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Percent area of the watershed in "protected" land cover zones (e.g., National Parks, Wilderness Areas) </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Regions</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Site location and percent of watershed area in various regions (e.g., EPA Level II or III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ecoregions</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Soils</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Soils characteristics.</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Topo</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Topographic characteristics (e.g., mean basin elevation, mean slope).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X_Region_Names</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crosswalk of codes from the "Regions" worksheet to their names or descriptions.</a:t>
            </a:r>
            <a:r>
              <a:rPr kumimoji="0" lang="it-IT" sz="1400" b="0" i="0" u="none" strike="noStrike" cap="none" normalizeH="0" baseline="0" dirty="0" smtClean="0">
                <a:ln>
                  <a:noFill/>
                </a:ln>
                <a:solidFill>
                  <a:schemeClr val="tx1"/>
                </a:solidFill>
                <a:effectLst/>
                <a:latin typeface="Arial" pitchFamily="34" charset="0"/>
              </a:rPr>
              <a:t> </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9512" y="188640"/>
            <a:ext cx="8964488" cy="461665"/>
          </a:xfrm>
          <a:prstGeom prst="rect">
            <a:avLst/>
          </a:prstGeom>
        </p:spPr>
        <p:txBody>
          <a:bodyPr wrap="square">
            <a:spAutoFit/>
          </a:bodyPr>
          <a:lstStyle/>
          <a:p>
            <a:r>
              <a:rPr lang="en-US" b="1" dirty="0" smtClean="0">
                <a:solidFill>
                  <a:schemeClr val="tx2">
                    <a:lumMod val="75000"/>
                    <a:lumOff val="25000"/>
                  </a:schemeClr>
                </a:solidFill>
              </a:rPr>
              <a:t>GAGES II - Data Assembly and Organization 3/3</a:t>
            </a:r>
            <a:endParaRPr lang="en-US" b="1" dirty="0">
              <a:solidFill>
                <a:schemeClr val="tx2">
                  <a:lumMod val="75000"/>
                  <a:lumOff val="25000"/>
                </a:schemeClr>
              </a:solidFill>
            </a:endParaRPr>
          </a:p>
        </p:txBody>
      </p:sp>
      <p:sp>
        <p:nvSpPr>
          <p:cNvPr id="448513" name="Rectangle 1"/>
          <p:cNvSpPr>
            <a:spLocks noChangeArrowheads="1"/>
          </p:cNvSpPr>
          <p:nvPr/>
        </p:nvSpPr>
        <p:spPr bwMode="auto">
          <a:xfrm>
            <a:off x="179512" y="1340768"/>
            <a:ext cx="8748464"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Each specific variable in the variable description spreadsheet has several pieces of information about it.  These are:</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VARIABLE_TYPE: Variable type; indicates the type of variable (one of the 27 types above) and in which worksheet the data are contained in (e.g., "Hydro").</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VARIABLE_NAME: The variable name (e.g., "STRAHLER_MAX").</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DESCRIPTION: A text description of the variable (e.g., "Maximum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Strahler</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stream order in watershed").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EXTENT: Spatial extent of GIS processing for that variable: either "watershed", "site", "riparian", or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mainstem</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Unless indicated otherwise "watershed" indicates that the value represents the mean for the watershed for that parameter, "site" represents the value for the point location at the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streamgage</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"riparian" represents the mean for the riparian zone indicated, and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mainstem</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represents the mean for the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mainstem</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zone indicated.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STORAGE TYPE: Storage type: either "character", "integer", "floating point", or "date".</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UNITS: Units (e.g., "percent" or "sq km").</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TIME PERIOD: Time period of the source data (e.g. "1971-2000").</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PROCESSING METHOD: Type of processing: either "grid", "vector polygon", "vector line", "vector point", or "join".</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ADDITIONAL NOTE ON PROCESSING OR DATASET: Additional information about unusual or noteworthy aspects of processing, including No Data values, if applicable.</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SOURCE DATA: Source of data (e.g.,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NHDPlus</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usually the agency, organization, or program that created the data.</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NOMINAL RESOLUTION/SCALE OF SOURCE DATA: Spatial resolution or scale (e.g., "1:100,000", or "30-m resolution grid").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CITATION: Reference for source data and/or processing method.</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WEB SITE FOR SOURCE DATA: URL for source data, if online.</a:t>
            </a:r>
            <a:endParaRPr kumimoji="0" lang="en-US" sz="14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eatures-conf.png"/>
          <p:cNvPicPr>
            <a:picLocks noChangeAspect="1"/>
          </p:cNvPicPr>
          <p:nvPr/>
        </p:nvPicPr>
        <p:blipFill>
          <a:blip r:embed="rId2" cstate="print"/>
          <a:stretch>
            <a:fillRect/>
          </a:stretch>
        </p:blipFill>
        <p:spPr>
          <a:xfrm>
            <a:off x="1835696" y="756525"/>
            <a:ext cx="5260803" cy="6101475"/>
          </a:xfrm>
          <a:prstGeom prst="rect">
            <a:avLst/>
          </a:prstGeom>
        </p:spPr>
      </p:pic>
      <p:sp>
        <p:nvSpPr>
          <p:cNvPr id="3" name="Title 1"/>
          <p:cNvSpPr txBox="1">
            <a:spLocks/>
          </p:cNvSpPr>
          <p:nvPr/>
        </p:nvSpPr>
        <p:spPr>
          <a:xfrm>
            <a:off x="179512" y="0"/>
            <a:ext cx="8964488" cy="620688"/>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2">
                    <a:lumMod val="75000"/>
                    <a:lumOff val="25000"/>
                  </a:schemeClr>
                </a:solidFill>
                <a:effectLst/>
                <a:uLnTx/>
                <a:uFillTx/>
                <a:latin typeface="+mj-lt"/>
                <a:ea typeface="+mj-ea"/>
                <a:cs typeface="Avenir LT Std 55 Roman" pitchFamily="34" charset="0"/>
              </a:rPr>
              <a:t>BROKERING GAGE ATTRIBUTES</a:t>
            </a:r>
            <a:endParaRPr kumimoji="0" lang="en-US" sz="3000" b="1" i="0" u="none" strike="noStrike" kern="1200" cap="none" spc="0" normalizeH="0" baseline="0" noProof="0" dirty="0">
              <a:ln>
                <a:noFill/>
              </a:ln>
              <a:solidFill>
                <a:schemeClr val="tx2">
                  <a:lumMod val="75000"/>
                  <a:lumOff val="25000"/>
                </a:schemeClr>
              </a:solidFill>
              <a:effectLst/>
              <a:uLnTx/>
              <a:uFillTx/>
              <a:latin typeface="+mj-lt"/>
              <a:ea typeface="+mj-ea"/>
              <a:cs typeface="Avenir LT Std 55 Roman" pitchFamily="34"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eatures1.png"/>
          <p:cNvPicPr>
            <a:picLocks noChangeAspect="1"/>
          </p:cNvPicPr>
          <p:nvPr/>
        </p:nvPicPr>
        <p:blipFill>
          <a:blip r:embed="rId2" cstate="print"/>
          <a:stretch>
            <a:fillRect/>
          </a:stretch>
        </p:blipFill>
        <p:spPr>
          <a:xfrm>
            <a:off x="0" y="639913"/>
            <a:ext cx="9144000" cy="5578174"/>
          </a:xfrm>
          <a:prstGeom prst="rect">
            <a:avLst/>
          </a:prstGeom>
        </p:spPr>
      </p:pic>
      <p:sp>
        <p:nvSpPr>
          <p:cNvPr id="3" name="Title 1"/>
          <p:cNvSpPr txBox="1">
            <a:spLocks/>
          </p:cNvSpPr>
          <p:nvPr/>
        </p:nvSpPr>
        <p:spPr>
          <a:xfrm>
            <a:off x="179512" y="0"/>
            <a:ext cx="8964488" cy="620688"/>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2">
                    <a:lumMod val="75000"/>
                    <a:lumOff val="25000"/>
                  </a:schemeClr>
                </a:solidFill>
                <a:effectLst/>
                <a:uLnTx/>
                <a:uFillTx/>
                <a:latin typeface="+mj-lt"/>
                <a:ea typeface="+mj-ea"/>
                <a:cs typeface="Avenir LT Std 55 Roman" pitchFamily="34" charset="0"/>
              </a:rPr>
              <a:t>QGIS and WEBSERVICES</a:t>
            </a:r>
            <a:endParaRPr kumimoji="0" lang="en-US" sz="3000" b="1" i="0" u="none" strike="noStrike" kern="1200" cap="none" spc="0" normalizeH="0" baseline="0" noProof="0" dirty="0">
              <a:ln>
                <a:noFill/>
              </a:ln>
              <a:solidFill>
                <a:schemeClr val="tx2">
                  <a:lumMod val="75000"/>
                  <a:lumOff val="25000"/>
                </a:schemeClr>
              </a:solidFill>
              <a:effectLst/>
              <a:uLnTx/>
              <a:uFillTx/>
              <a:latin typeface="+mj-lt"/>
              <a:ea typeface="+mj-ea"/>
              <a:cs typeface="Avenir LT Std 55 Roman" pitchFamily="34"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eatures2.png"/>
          <p:cNvPicPr>
            <a:picLocks noChangeAspect="1"/>
          </p:cNvPicPr>
          <p:nvPr/>
        </p:nvPicPr>
        <p:blipFill>
          <a:blip r:embed="rId2" cstate="print"/>
          <a:stretch>
            <a:fillRect/>
          </a:stretch>
        </p:blipFill>
        <p:spPr>
          <a:xfrm>
            <a:off x="0" y="892167"/>
            <a:ext cx="9144000" cy="5073666"/>
          </a:xfrm>
          <a:prstGeom prst="rect">
            <a:avLst/>
          </a:prstGeom>
        </p:spPr>
      </p:pic>
      <p:sp>
        <p:nvSpPr>
          <p:cNvPr id="3" name="Title 1"/>
          <p:cNvSpPr txBox="1">
            <a:spLocks/>
          </p:cNvSpPr>
          <p:nvPr/>
        </p:nvSpPr>
        <p:spPr>
          <a:xfrm>
            <a:off x="0" y="0"/>
            <a:ext cx="9144000" cy="620688"/>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2">
                    <a:lumMod val="75000"/>
                    <a:lumOff val="25000"/>
                  </a:schemeClr>
                </a:solidFill>
                <a:effectLst/>
                <a:uLnTx/>
                <a:uFillTx/>
                <a:latin typeface="+mj-lt"/>
                <a:ea typeface="+mj-ea"/>
                <a:cs typeface="Avenir LT Std 55 Roman" pitchFamily="34" charset="0"/>
              </a:rPr>
              <a:t>HYDROLOGICAL ANALYSIS BY WEBSERVICES</a:t>
            </a:r>
            <a:endParaRPr kumimoji="0" lang="en-US" sz="3000" b="1" i="0" u="none" strike="noStrike" kern="1200" cap="none" spc="0" normalizeH="0" baseline="0" noProof="0" dirty="0">
              <a:ln>
                <a:noFill/>
              </a:ln>
              <a:solidFill>
                <a:schemeClr val="tx2">
                  <a:lumMod val="75000"/>
                  <a:lumOff val="25000"/>
                </a:schemeClr>
              </a:solidFill>
              <a:effectLst/>
              <a:uLnTx/>
              <a:uFillTx/>
              <a:latin typeface="+mj-lt"/>
              <a:ea typeface="+mj-ea"/>
              <a:cs typeface="Avenir LT Std 55 Roman" pitchFamily="34"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2766568"/>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DATA PROVIDERS AND </a:t>
            </a:r>
            <a:r>
              <a:rPr lang="en-US" sz="2800" b="1" dirty="0" smtClean="0">
                <a:solidFill>
                  <a:srgbClr val="007AC2"/>
                </a:solidFill>
                <a:latin typeface="+mj-lt"/>
                <a:ea typeface="+mj-ea"/>
                <a:cs typeface="Avenir LT Std 85 Heavy"/>
              </a:rPr>
              <a:t>CATALOGS</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2766568"/>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WHOS PHASE 1</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1975" y="136525"/>
            <a:ext cx="8582025" cy="685800"/>
          </a:xfrm>
          <a:prstGeom prst="rect">
            <a:avLst/>
          </a:prstGeom>
        </p:spPr>
        <p:txBody>
          <a:bodyPr vert="horz" lIns="0" tIns="0" rIns="0" bIns="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err="1" smtClean="0">
                <a:ln>
                  <a:noFill/>
                </a:ln>
                <a:solidFill>
                  <a:schemeClr val="tx2">
                    <a:lumMod val="90000"/>
                    <a:lumOff val="10000"/>
                  </a:schemeClr>
                </a:solidFill>
                <a:effectLst>
                  <a:outerShdw blurRad="38100" dist="38100" dir="2700000" algn="tl">
                    <a:srgbClr val="DDDDDD"/>
                  </a:outerShdw>
                </a:effectLst>
                <a:uLnTx/>
                <a:uFillTx/>
                <a:latin typeface="Arial" charset="0"/>
                <a:ea typeface="MS PGothic" charset="0"/>
                <a:cs typeface="Avenir LT Std 55 Roman" pitchFamily="34" charset="0"/>
              </a:rPr>
              <a:t>Views</a:t>
            </a:r>
            <a:endParaRPr kumimoji="0" lang="en-US" sz="2800" b="1" i="0" u="none" strike="noStrike" kern="1200" cap="none" spc="0" normalizeH="0" baseline="0" noProof="0" dirty="0">
              <a:ln>
                <a:noFill/>
              </a:ln>
              <a:solidFill>
                <a:schemeClr val="tx2">
                  <a:lumMod val="90000"/>
                  <a:lumOff val="10000"/>
                </a:schemeClr>
              </a:solidFill>
              <a:effectLst/>
              <a:uLnTx/>
              <a:uFillTx/>
              <a:latin typeface="+mj-lt"/>
              <a:ea typeface="+mj-ea"/>
              <a:cs typeface="Avenir LT Std 55 Roman" pitchFamily="34" charset="0"/>
            </a:endParaRPr>
          </a:p>
        </p:txBody>
      </p:sp>
      <p:pic>
        <p:nvPicPr>
          <p:cNvPr id="3" name="Immagine 2" descr="view-created.png"/>
          <p:cNvPicPr>
            <a:picLocks noChangeAspect="1"/>
          </p:cNvPicPr>
          <p:nvPr/>
        </p:nvPicPr>
        <p:blipFill>
          <a:blip r:embed="rId3" cstate="print"/>
          <a:stretch>
            <a:fillRect/>
          </a:stretch>
        </p:blipFill>
        <p:spPr>
          <a:xfrm>
            <a:off x="1187624" y="577365"/>
            <a:ext cx="7116674" cy="6180619"/>
          </a:xfrm>
          <a:prstGeom prst="rect">
            <a:avLst/>
          </a:prstGeom>
        </p:spPr>
      </p:pic>
    </p:spTree>
    <p:extLst>
      <p:ext uri="{BB962C8B-B14F-4D97-AF65-F5344CB8AC3E}">
        <p14:creationId xmlns:p14="http://schemas.microsoft.com/office/powerpoint/2010/main" xmlns="" val="144609062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view-sources.png"/>
          <p:cNvPicPr>
            <a:picLocks noChangeAspect="1"/>
          </p:cNvPicPr>
          <p:nvPr/>
        </p:nvPicPr>
        <p:blipFill>
          <a:blip r:embed="rId3" cstate="print"/>
          <a:stretch>
            <a:fillRect/>
          </a:stretch>
        </p:blipFill>
        <p:spPr>
          <a:xfrm>
            <a:off x="327611" y="0"/>
            <a:ext cx="8488777" cy="6858000"/>
          </a:xfrm>
          <a:prstGeom prst="rect">
            <a:avLst/>
          </a:prstGeom>
        </p:spPr>
      </p:pic>
    </p:spTree>
    <p:extLst>
      <p:ext uri="{BB962C8B-B14F-4D97-AF65-F5344CB8AC3E}">
        <p14:creationId xmlns:p14="http://schemas.microsoft.com/office/powerpoint/2010/main" xmlns="" val="144609062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view-bbox.png"/>
          <p:cNvPicPr>
            <a:picLocks noChangeAspect="1"/>
          </p:cNvPicPr>
          <p:nvPr/>
        </p:nvPicPr>
        <p:blipFill>
          <a:blip r:embed="rId3" cstate="print"/>
          <a:stretch>
            <a:fillRect/>
          </a:stretch>
        </p:blipFill>
        <p:spPr>
          <a:xfrm>
            <a:off x="320479" y="0"/>
            <a:ext cx="8503042" cy="6858000"/>
          </a:xfrm>
          <a:prstGeom prst="rect">
            <a:avLst/>
          </a:prstGeom>
        </p:spPr>
      </p:pic>
    </p:spTree>
    <p:extLst>
      <p:ext uri="{BB962C8B-B14F-4D97-AF65-F5344CB8AC3E}">
        <p14:creationId xmlns:p14="http://schemas.microsoft.com/office/powerpoint/2010/main" xmlns="" val="144609062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view-time.png"/>
          <p:cNvPicPr>
            <a:picLocks noChangeAspect="1"/>
          </p:cNvPicPr>
          <p:nvPr/>
        </p:nvPicPr>
        <p:blipFill>
          <a:blip r:embed="rId3" cstate="print"/>
          <a:stretch>
            <a:fillRect/>
          </a:stretch>
        </p:blipFill>
        <p:spPr>
          <a:xfrm>
            <a:off x="303170" y="0"/>
            <a:ext cx="8537660" cy="6858000"/>
          </a:xfrm>
          <a:prstGeom prst="rect">
            <a:avLst/>
          </a:prstGeom>
        </p:spPr>
      </p:pic>
    </p:spTree>
    <p:extLst>
      <p:ext uri="{BB962C8B-B14F-4D97-AF65-F5344CB8AC3E}">
        <p14:creationId xmlns:p14="http://schemas.microsoft.com/office/powerpoint/2010/main" xmlns="" val="144609062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view-endpoint.png"/>
          <p:cNvPicPr>
            <a:picLocks noChangeAspect="1"/>
          </p:cNvPicPr>
          <p:nvPr/>
        </p:nvPicPr>
        <p:blipFill>
          <a:blip r:embed="rId3" cstate="print"/>
          <a:stretch>
            <a:fillRect/>
          </a:stretch>
        </p:blipFill>
        <p:spPr>
          <a:xfrm>
            <a:off x="0" y="823416"/>
            <a:ext cx="9144000" cy="4438436"/>
          </a:xfrm>
          <a:prstGeom prst="rect">
            <a:avLst/>
          </a:prstGeom>
        </p:spPr>
      </p:pic>
    </p:spTree>
    <p:extLst>
      <p:ext uri="{BB962C8B-B14F-4D97-AF65-F5344CB8AC3E}">
        <p14:creationId xmlns:p14="http://schemas.microsoft.com/office/powerpoint/2010/main" xmlns="" val="144609062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66568"/>
            <a:ext cx="9144000" cy="484632"/>
          </a:xfrm>
        </p:spPr>
        <p:txBody>
          <a:bodyPr>
            <a:noAutofit/>
          </a:bodyPr>
          <a:lstStyle/>
          <a:p>
            <a:pPr algn="ctr"/>
            <a:r>
              <a:rPr lang="it-IT" sz="2800" b="1" dirty="0" smtClean="0">
                <a:solidFill>
                  <a:srgbClr val="007AC2"/>
                </a:solidFill>
                <a:cs typeface="Avenir LT Std 85 Heavy"/>
              </a:rPr>
              <a:t>BROKER PROGRAMMING</a:t>
            </a:r>
            <a:endParaRPr lang="en-US" sz="2800" b="1" dirty="0">
              <a:solidFill>
                <a:srgbClr val="007AC2"/>
              </a:solidFill>
              <a:cs typeface="Avenir LT Std 85 Heavy"/>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l="9118" t="17471" r="11139"/>
          <a:stretch>
            <a:fillRect/>
          </a:stretch>
        </p:blipFill>
        <p:spPr bwMode="auto">
          <a:xfrm>
            <a:off x="-1" y="257577"/>
            <a:ext cx="9158781" cy="5924282"/>
          </a:xfrm>
          <a:prstGeom prst="rect">
            <a:avLst/>
          </a:prstGeom>
          <a:noFill/>
          <a:ln w="9525">
            <a:noFill/>
            <a:miter lim="800000"/>
            <a:headEnd/>
            <a:tailEnd/>
          </a:ln>
        </p:spPr>
      </p:pic>
    </p:spTree>
    <p:extLst>
      <p:ext uri="{BB962C8B-B14F-4D97-AF65-F5344CB8AC3E}">
        <p14:creationId xmlns:p14="http://schemas.microsoft.com/office/powerpoint/2010/main" xmlns="" val="144609062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66568"/>
            <a:ext cx="9144000" cy="484632"/>
          </a:xfrm>
        </p:spPr>
        <p:txBody>
          <a:bodyPr>
            <a:noAutofit/>
          </a:bodyPr>
          <a:lstStyle/>
          <a:p>
            <a:pPr algn="ctr"/>
            <a:r>
              <a:rPr lang="it-IT" sz="2800" b="1" smtClean="0">
                <a:solidFill>
                  <a:srgbClr val="007AC2"/>
                </a:solidFill>
                <a:cs typeface="Avenir LT Std 85 Heavy"/>
              </a:rPr>
              <a:t>HYDROLOGICAL APPLICATIONS</a:t>
            </a:r>
            <a:endParaRPr lang="en-US" sz="2800" b="1" dirty="0">
              <a:solidFill>
                <a:srgbClr val="007AC2"/>
              </a:solidFill>
              <a:cs typeface="Avenir LT Std 85 Heavy"/>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357158" y="428604"/>
            <a:ext cx="8388350" cy="6094413"/>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844" y="376610"/>
            <a:ext cx="9001156" cy="82866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b="1" dirty="0" smtClean="0">
                <a:solidFill>
                  <a:srgbClr val="007AC2"/>
                </a:solidFill>
              </a:rPr>
              <a:t>Import data from a WaterML2 </a:t>
            </a:r>
            <a:r>
              <a:rPr lang="en-US" altLang="en-US" b="1" dirty="0" err="1" smtClean="0">
                <a:solidFill>
                  <a:srgbClr val="007AC2"/>
                </a:solidFill>
              </a:rPr>
              <a:t>webserver</a:t>
            </a:r>
            <a:endParaRPr lang="en-US" altLang="en-US" b="1" dirty="0">
              <a:solidFill>
                <a:srgbClr val="007AC2"/>
              </a:solidFill>
            </a:endParaRPr>
          </a:p>
        </p:txBody>
      </p:sp>
      <p:pic>
        <p:nvPicPr>
          <p:cNvPr id="326658" name="Picture 2"/>
          <p:cNvPicPr>
            <a:picLocks noChangeAspect="1" noChangeArrowheads="1"/>
          </p:cNvPicPr>
          <p:nvPr/>
        </p:nvPicPr>
        <p:blipFill>
          <a:blip r:embed="rId3" cstate="print"/>
          <a:srcRect/>
          <a:stretch>
            <a:fillRect/>
          </a:stretch>
        </p:blipFill>
        <p:spPr bwMode="auto">
          <a:xfrm>
            <a:off x="214282" y="1059853"/>
            <a:ext cx="8620125" cy="54673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r="1855"/>
          <a:stretch>
            <a:fillRect/>
          </a:stretch>
        </p:blipFill>
        <p:spPr bwMode="auto">
          <a:xfrm>
            <a:off x="479134" y="95536"/>
            <a:ext cx="8320015" cy="6357958"/>
          </a:xfrm>
          <a:prstGeom prst="rect">
            <a:avLst/>
          </a:prstGeom>
          <a:noFill/>
          <a:ln w="9525">
            <a:noFill/>
            <a:miter lim="800000"/>
            <a:headEnd/>
            <a:tailEnd/>
          </a:ln>
          <a:effectLst/>
        </p:spPr>
      </p:pic>
      <p:sp>
        <p:nvSpPr>
          <p:cNvPr id="4" name="Rectangle 3"/>
          <p:cNvSpPr/>
          <p:nvPr/>
        </p:nvSpPr>
        <p:spPr>
          <a:xfrm>
            <a:off x="361664" y="6399538"/>
            <a:ext cx="8686800" cy="461665"/>
          </a:xfrm>
          <a:prstGeom prst="rect">
            <a:avLst/>
          </a:prstGeom>
        </p:spPr>
        <p:txBody>
          <a:bodyPr wrap="square">
            <a:spAutoFit/>
          </a:bodyPr>
          <a:lstStyle/>
          <a:p>
            <a:pPr algn="ctr">
              <a:spcBef>
                <a:spcPts val="800"/>
              </a:spcBef>
              <a:defRPr/>
            </a:pPr>
            <a:r>
              <a:rPr lang="en-CA" dirty="0" smtClean="0">
                <a:solidFill>
                  <a:srgbClr val="0000FF"/>
                </a:solidFill>
                <a:effectLst>
                  <a:outerShdw blurRad="38100" dist="25400" dir="2700000" algn="tl" rotWithShape="0">
                    <a:srgbClr val="000000">
                      <a:alpha val="60000"/>
                    </a:srgbClr>
                  </a:outerShdw>
                </a:effectLst>
              </a:rPr>
              <a:t>http://www.wmo.int/pages/prog/hwrp/chy/whos/index.php</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p:cNvPicPr>
            <a:picLocks noChangeAspect="1" noChangeArrowheads="1"/>
          </p:cNvPicPr>
          <p:nvPr/>
        </p:nvPicPr>
        <p:blipFill>
          <a:blip r:embed="rId3" cstate="print"/>
          <a:srcRect/>
          <a:stretch>
            <a:fillRect/>
          </a:stretch>
        </p:blipFill>
        <p:spPr bwMode="auto">
          <a:xfrm>
            <a:off x="342900" y="1027663"/>
            <a:ext cx="8458200" cy="5438775"/>
          </a:xfrm>
          <a:prstGeom prst="rect">
            <a:avLst/>
          </a:prstGeom>
          <a:noFill/>
          <a:ln w="9525">
            <a:noFill/>
            <a:miter lim="800000"/>
            <a:headEnd/>
            <a:tailEnd/>
          </a:ln>
          <a:effectLst/>
        </p:spPr>
      </p:pic>
      <p:sp>
        <p:nvSpPr>
          <p:cNvPr id="3" name="Title 1"/>
          <p:cNvSpPr txBox="1">
            <a:spLocks/>
          </p:cNvSpPr>
          <p:nvPr/>
        </p:nvSpPr>
        <p:spPr>
          <a:xfrm>
            <a:off x="142844" y="316650"/>
            <a:ext cx="9001156" cy="828660"/>
          </a:xfrm>
          <a:prstGeom prst="rect">
            <a:avLst/>
          </a:prstGeom>
        </p:spPr>
        <p:txBody>
          <a:bodyPr/>
          <a:lstStyle/>
          <a:p>
            <a:pPr lvl="0" eaLnBrk="0" hangingPunct="0"/>
            <a:r>
              <a:rPr lang="en-US" altLang="en-US" b="1" dirty="0" smtClean="0">
                <a:solidFill>
                  <a:srgbClr val="007AC2"/>
                </a:solidFill>
              </a:rPr>
              <a:t>Import WaterML2 data from a directory</a:t>
            </a:r>
            <a:endParaRPr lang="en-US" altLang="en-US" b="1" dirty="0">
              <a:solidFill>
                <a:srgbClr val="007AC2"/>
              </a:solidFill>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5720" y="428604"/>
            <a:ext cx="7000892" cy="484188"/>
          </a:xfrm>
        </p:spPr>
        <p:txBody>
          <a:bodyPr/>
          <a:lstStyle/>
          <a:p>
            <a:pPr algn="l"/>
            <a:r>
              <a:rPr lang="en-US" altLang="en-US" sz="2400" dirty="0" smtClean="0">
                <a:solidFill>
                  <a:srgbClr val="007AC2"/>
                </a:solidFill>
                <a:latin typeface="Arial" charset="0"/>
                <a:ea typeface="+mn-ea"/>
                <a:cs typeface="+mn-cs"/>
              </a:rPr>
              <a:t>Archive use case analysis</a:t>
            </a:r>
            <a:endParaRPr lang="en-GB" altLang="en-US" sz="2400" dirty="0">
              <a:solidFill>
                <a:srgbClr val="007AC2"/>
              </a:solidFill>
              <a:latin typeface="Arial" charset="0"/>
              <a:ea typeface="+mn-ea"/>
              <a:cs typeface="+mn-cs"/>
            </a:endParaRPr>
          </a:p>
        </p:txBody>
      </p:sp>
      <p:sp>
        <p:nvSpPr>
          <p:cNvPr id="4" name="Flowchart: Document 3"/>
          <p:cNvSpPr/>
          <p:nvPr/>
        </p:nvSpPr>
        <p:spPr>
          <a:xfrm>
            <a:off x="2407700" y="3482726"/>
            <a:ext cx="964860" cy="527709"/>
          </a:xfrm>
          <a:prstGeom prst="flowChartDocumen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Rating Curves</a:t>
            </a:r>
          </a:p>
        </p:txBody>
      </p:sp>
      <p:sp>
        <p:nvSpPr>
          <p:cNvPr id="5" name="Flowchart: Document 4"/>
          <p:cNvSpPr/>
          <p:nvPr/>
        </p:nvSpPr>
        <p:spPr>
          <a:xfrm>
            <a:off x="7284280" y="2474614"/>
            <a:ext cx="964860" cy="527709"/>
          </a:xfrm>
          <a:prstGeom prst="flowChartDocument">
            <a:avLst/>
          </a:prstGeom>
          <a:solidFill>
            <a:schemeClr val="accent5"/>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Forecast Products</a:t>
            </a:r>
          </a:p>
        </p:txBody>
      </p:sp>
      <p:sp>
        <p:nvSpPr>
          <p:cNvPr id="6" name="Flowchart: Document 5"/>
          <p:cNvSpPr/>
          <p:nvPr/>
        </p:nvSpPr>
        <p:spPr>
          <a:xfrm>
            <a:off x="3549755" y="3482726"/>
            <a:ext cx="1318081" cy="527709"/>
          </a:xfrm>
          <a:prstGeom prst="flowChartDocumen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Observations</a:t>
            </a:r>
          </a:p>
        </p:txBody>
      </p:sp>
      <p:sp>
        <p:nvSpPr>
          <p:cNvPr id="7" name="Flowchart: Document 6"/>
          <p:cNvSpPr/>
          <p:nvPr/>
        </p:nvSpPr>
        <p:spPr>
          <a:xfrm>
            <a:off x="1815355" y="2402606"/>
            <a:ext cx="1147278" cy="527709"/>
          </a:xfrm>
          <a:prstGeom prst="flowChartDocumen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Simulation results</a:t>
            </a:r>
          </a:p>
        </p:txBody>
      </p:sp>
      <p:sp>
        <p:nvSpPr>
          <p:cNvPr id="8" name="Flowchart: Document 7"/>
          <p:cNvSpPr/>
          <p:nvPr/>
        </p:nvSpPr>
        <p:spPr>
          <a:xfrm>
            <a:off x="1211606" y="3482726"/>
            <a:ext cx="1045265" cy="527709"/>
          </a:xfrm>
          <a:prstGeom prst="flowChartDocumen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NWP forecasts</a:t>
            </a:r>
          </a:p>
        </p:txBody>
      </p:sp>
      <p:sp>
        <p:nvSpPr>
          <p:cNvPr id="9" name="Flowchart: Document 8"/>
          <p:cNvSpPr/>
          <p:nvPr/>
        </p:nvSpPr>
        <p:spPr>
          <a:xfrm>
            <a:off x="5344580" y="3194694"/>
            <a:ext cx="1298267" cy="527709"/>
          </a:xfrm>
          <a:prstGeom prst="flowChartDocumen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Initial model state</a:t>
            </a:r>
          </a:p>
        </p:txBody>
      </p:sp>
      <p:sp>
        <p:nvSpPr>
          <p:cNvPr id="10" name="Flowchart: Document 9"/>
          <p:cNvSpPr/>
          <p:nvPr/>
        </p:nvSpPr>
        <p:spPr>
          <a:xfrm>
            <a:off x="4047565" y="2402606"/>
            <a:ext cx="1219760" cy="527709"/>
          </a:xfrm>
          <a:prstGeom prst="flowChartDocument">
            <a:avLst/>
          </a:prstGeom>
          <a:solidFill>
            <a:schemeClr val="accent5"/>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Post event reports</a:t>
            </a:r>
          </a:p>
        </p:txBody>
      </p:sp>
      <p:sp>
        <p:nvSpPr>
          <p:cNvPr id="11" name="Flowchart: Document 10"/>
          <p:cNvSpPr/>
          <p:nvPr/>
        </p:nvSpPr>
        <p:spPr>
          <a:xfrm>
            <a:off x="5404496" y="2546622"/>
            <a:ext cx="1601421" cy="527709"/>
          </a:xfrm>
          <a:prstGeom prst="flowChartDocument">
            <a:avLst/>
          </a:prstGeom>
          <a:solidFill>
            <a:schemeClr val="accent5"/>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Communication notes</a:t>
            </a:r>
          </a:p>
        </p:txBody>
      </p:sp>
      <p:sp>
        <p:nvSpPr>
          <p:cNvPr id="12" name="Flowchart: Document 11"/>
          <p:cNvSpPr/>
          <p:nvPr/>
        </p:nvSpPr>
        <p:spPr>
          <a:xfrm>
            <a:off x="6146471" y="3806326"/>
            <a:ext cx="964860" cy="527709"/>
          </a:xfrm>
          <a:prstGeom prst="flowChartDocumen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Model setup</a:t>
            </a:r>
          </a:p>
        </p:txBody>
      </p:sp>
      <p:sp>
        <p:nvSpPr>
          <p:cNvPr id="13" name="Flowchart: Document 12"/>
          <p:cNvSpPr/>
          <p:nvPr/>
        </p:nvSpPr>
        <p:spPr>
          <a:xfrm>
            <a:off x="7221052" y="3194694"/>
            <a:ext cx="1116124" cy="527709"/>
          </a:xfrm>
          <a:prstGeom prst="flowChartDocumen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Model run settings</a:t>
            </a:r>
          </a:p>
        </p:txBody>
      </p:sp>
      <p:grpSp>
        <p:nvGrpSpPr>
          <p:cNvPr id="3" name="Group 13"/>
          <p:cNvGrpSpPr/>
          <p:nvPr/>
        </p:nvGrpSpPr>
        <p:grpSpPr>
          <a:xfrm>
            <a:off x="6036447" y="829393"/>
            <a:ext cx="2945628" cy="1573213"/>
            <a:chOff x="6108455" y="688800"/>
            <a:chExt cx="2945628" cy="1573213"/>
          </a:xfrm>
        </p:grpSpPr>
        <p:graphicFrame>
          <p:nvGraphicFramePr>
            <p:cNvPr id="15" name="Object 14"/>
            <p:cNvGraphicFramePr>
              <a:graphicFrameLocks noChangeAspect="1"/>
            </p:cNvGraphicFramePr>
            <p:nvPr>
              <p:extLst>
                <p:ext uri="{D42A27DB-BD31-4B8C-83A1-F6EECF244321}">
                  <p14:modId xmlns="" xmlns:p14="http://schemas.microsoft.com/office/powerpoint/2010/main" val="2904994811"/>
                </p:ext>
              </p:extLst>
            </p:nvPr>
          </p:nvGraphicFramePr>
          <p:xfrm>
            <a:off x="6108455" y="688800"/>
            <a:ext cx="1108075" cy="1573213"/>
          </p:xfrm>
          <a:graphic>
            <a:graphicData uri="http://schemas.openxmlformats.org/presentationml/2006/ole">
              <p:oleObj spid="_x0000_s1026" name="Visio" r:id="rId3" imgW="1108710" imgH="1572260" progId="">
                <p:embed/>
              </p:oleObj>
            </a:graphicData>
          </a:graphic>
        </p:graphicFrame>
        <p:sp>
          <p:nvSpPr>
            <p:cNvPr id="16" name="TextBox 15"/>
            <p:cNvSpPr txBox="1"/>
            <p:nvPr/>
          </p:nvSpPr>
          <p:spPr>
            <a:xfrm>
              <a:off x="7216530" y="1057697"/>
              <a:ext cx="1837553" cy="523220"/>
            </a:xfrm>
            <a:prstGeom prst="rect">
              <a:avLst/>
            </a:prstGeom>
            <a:noFill/>
          </p:spPr>
          <p:txBody>
            <a:bodyPr wrap="square" rtlCol="0">
              <a:spAutoFit/>
            </a:bodyPr>
            <a:lstStyle/>
            <a:p>
              <a:pPr algn="ctr"/>
              <a:r>
                <a:rPr lang="en-US" sz="1400" b="1" dirty="0" smtClean="0">
                  <a:latin typeface="+mn-lt"/>
                </a:rPr>
                <a:t>Event review/ inquiry</a:t>
              </a:r>
              <a:endParaRPr lang="en-GB" sz="1400" b="1" dirty="0">
                <a:latin typeface="+mn-lt"/>
              </a:endParaRPr>
            </a:p>
          </p:txBody>
        </p:sp>
      </p:grpSp>
      <p:grpSp>
        <p:nvGrpSpPr>
          <p:cNvPr id="14" name="Group 16"/>
          <p:cNvGrpSpPr/>
          <p:nvPr/>
        </p:nvGrpSpPr>
        <p:grpSpPr>
          <a:xfrm>
            <a:off x="3395489" y="4608562"/>
            <a:ext cx="1224136" cy="1423030"/>
            <a:chOff x="3635896" y="5085184"/>
            <a:chExt cx="1224136" cy="1423030"/>
          </a:xfrm>
        </p:grpSpPr>
        <p:graphicFrame>
          <p:nvGraphicFramePr>
            <p:cNvPr id="18" name="Object 17"/>
            <p:cNvGraphicFramePr>
              <a:graphicFrameLocks noChangeAspect="1"/>
            </p:cNvGraphicFramePr>
            <p:nvPr>
              <p:extLst>
                <p:ext uri="{D42A27DB-BD31-4B8C-83A1-F6EECF244321}">
                  <p14:modId xmlns="" xmlns:p14="http://schemas.microsoft.com/office/powerpoint/2010/main" val="1989240641"/>
                </p:ext>
              </p:extLst>
            </p:nvPr>
          </p:nvGraphicFramePr>
          <p:xfrm>
            <a:off x="3783621" y="5085184"/>
            <a:ext cx="928687" cy="1212850"/>
          </p:xfrm>
          <a:graphic>
            <a:graphicData uri="http://schemas.openxmlformats.org/presentationml/2006/ole">
              <p:oleObj spid="_x0000_s1027" name="Visio" r:id="rId4" imgW="0" imgH="0" progId="">
                <p:embed/>
              </p:oleObj>
            </a:graphicData>
          </a:graphic>
        </p:graphicFrame>
        <p:sp>
          <p:nvSpPr>
            <p:cNvPr id="19" name="TextBox 18"/>
            <p:cNvSpPr txBox="1"/>
            <p:nvPr/>
          </p:nvSpPr>
          <p:spPr>
            <a:xfrm>
              <a:off x="3635896" y="5877272"/>
              <a:ext cx="1224136" cy="630942"/>
            </a:xfrm>
            <a:prstGeom prst="rect">
              <a:avLst/>
            </a:prstGeom>
            <a:noFill/>
          </p:spPr>
          <p:txBody>
            <a:bodyPr wrap="square" rtlCol="0">
              <a:spAutoFit/>
            </a:bodyPr>
            <a:lstStyle/>
            <a:p>
              <a:pPr algn="ctr"/>
              <a:r>
                <a:rPr lang="en-US" sz="1400" b="1" dirty="0" smtClean="0">
                  <a:latin typeface="+mn-lt"/>
                </a:rPr>
                <a:t>Model </a:t>
              </a:r>
            </a:p>
            <a:p>
              <a:pPr algn="ctr"/>
              <a:r>
                <a:rPr lang="en-US" sz="1400" b="1" dirty="0" smtClean="0">
                  <a:latin typeface="+mn-lt"/>
                </a:rPr>
                <a:t>calibration</a:t>
              </a:r>
              <a:endParaRPr lang="en-GB" sz="1400" b="1" dirty="0">
                <a:latin typeface="+mn-lt"/>
              </a:endParaRPr>
            </a:p>
          </p:txBody>
        </p:sp>
      </p:grpSp>
      <p:grpSp>
        <p:nvGrpSpPr>
          <p:cNvPr id="17" name="Group 19"/>
          <p:cNvGrpSpPr/>
          <p:nvPr/>
        </p:nvGrpSpPr>
        <p:grpSpPr>
          <a:xfrm>
            <a:off x="6347817" y="4342651"/>
            <a:ext cx="1872208" cy="1855078"/>
            <a:chOff x="6372200" y="4365104"/>
            <a:chExt cx="1872208" cy="1855078"/>
          </a:xfrm>
        </p:grpSpPr>
        <p:graphicFrame>
          <p:nvGraphicFramePr>
            <p:cNvPr id="21" name="Object 20"/>
            <p:cNvGraphicFramePr>
              <a:graphicFrameLocks noChangeAspect="1"/>
            </p:cNvGraphicFramePr>
            <p:nvPr>
              <p:extLst>
                <p:ext uri="{D42A27DB-BD31-4B8C-83A1-F6EECF244321}">
                  <p14:modId xmlns="" xmlns:p14="http://schemas.microsoft.com/office/powerpoint/2010/main" val="558258583"/>
                </p:ext>
              </p:extLst>
            </p:nvPr>
          </p:nvGraphicFramePr>
          <p:xfrm>
            <a:off x="6804248" y="4365104"/>
            <a:ext cx="928688" cy="1752600"/>
          </p:xfrm>
          <a:graphic>
            <a:graphicData uri="http://schemas.openxmlformats.org/presentationml/2006/ole">
              <p:oleObj spid="_x0000_s1028" name="Visio" r:id="rId5" imgW="0" imgH="0" progId="">
                <p:embed/>
              </p:oleObj>
            </a:graphicData>
          </a:graphic>
        </p:graphicFrame>
        <p:sp>
          <p:nvSpPr>
            <p:cNvPr id="22" name="TextBox 21"/>
            <p:cNvSpPr txBox="1"/>
            <p:nvPr/>
          </p:nvSpPr>
          <p:spPr>
            <a:xfrm>
              <a:off x="6372200" y="5589240"/>
              <a:ext cx="1872208" cy="630942"/>
            </a:xfrm>
            <a:prstGeom prst="rect">
              <a:avLst/>
            </a:prstGeom>
            <a:noFill/>
          </p:spPr>
          <p:txBody>
            <a:bodyPr wrap="square" rtlCol="0">
              <a:spAutoFit/>
            </a:bodyPr>
            <a:lstStyle/>
            <a:p>
              <a:pPr algn="ctr"/>
              <a:r>
                <a:rPr lang="en-US" sz="1400" b="1" dirty="0" smtClean="0">
                  <a:latin typeface="+mn-lt"/>
                </a:rPr>
                <a:t>Training </a:t>
              </a:r>
            </a:p>
            <a:p>
              <a:pPr algn="ctr"/>
              <a:r>
                <a:rPr lang="en-US" sz="1400" b="1" dirty="0" smtClean="0">
                  <a:latin typeface="+mn-lt"/>
                </a:rPr>
                <a:t>materials</a:t>
              </a:r>
              <a:endParaRPr lang="en-GB" sz="1400" b="1" dirty="0">
                <a:latin typeface="+mn-lt"/>
              </a:endParaRPr>
            </a:p>
          </p:txBody>
        </p:sp>
      </p:grpSp>
      <p:grpSp>
        <p:nvGrpSpPr>
          <p:cNvPr id="20" name="Group 22"/>
          <p:cNvGrpSpPr/>
          <p:nvPr/>
        </p:nvGrpSpPr>
        <p:grpSpPr>
          <a:xfrm>
            <a:off x="2862858" y="938064"/>
            <a:ext cx="1813917" cy="1212850"/>
            <a:chOff x="2843808" y="404664"/>
            <a:chExt cx="1813917" cy="1212850"/>
          </a:xfrm>
        </p:grpSpPr>
        <p:sp>
          <p:nvSpPr>
            <p:cNvPr id="24" name="TextBox 23"/>
            <p:cNvSpPr txBox="1"/>
            <p:nvPr/>
          </p:nvSpPr>
          <p:spPr>
            <a:xfrm>
              <a:off x="3670201" y="474390"/>
              <a:ext cx="987524" cy="523220"/>
            </a:xfrm>
            <a:prstGeom prst="rect">
              <a:avLst/>
            </a:prstGeom>
            <a:noFill/>
          </p:spPr>
          <p:txBody>
            <a:bodyPr wrap="square" rtlCol="0">
              <a:spAutoFit/>
            </a:bodyPr>
            <a:lstStyle/>
            <a:p>
              <a:r>
                <a:rPr lang="en-US" sz="1400" b="1" dirty="0" smtClean="0">
                  <a:latin typeface="+mn-lt"/>
                </a:rPr>
                <a:t>Event analysis</a:t>
              </a:r>
              <a:endParaRPr lang="en-GB" sz="1400" b="1" dirty="0">
                <a:latin typeface="+mn-lt"/>
              </a:endParaRPr>
            </a:p>
          </p:txBody>
        </p:sp>
        <p:graphicFrame>
          <p:nvGraphicFramePr>
            <p:cNvPr id="25" name="Object 24"/>
            <p:cNvGraphicFramePr>
              <a:graphicFrameLocks noChangeAspect="1"/>
            </p:cNvGraphicFramePr>
            <p:nvPr>
              <p:extLst>
                <p:ext uri="{D42A27DB-BD31-4B8C-83A1-F6EECF244321}">
                  <p14:modId xmlns="" xmlns:p14="http://schemas.microsoft.com/office/powerpoint/2010/main" val="1293124758"/>
                </p:ext>
              </p:extLst>
            </p:nvPr>
          </p:nvGraphicFramePr>
          <p:xfrm>
            <a:off x="2843808" y="404664"/>
            <a:ext cx="928688" cy="1212850"/>
          </p:xfrm>
          <a:graphic>
            <a:graphicData uri="http://schemas.openxmlformats.org/presentationml/2006/ole">
              <p:oleObj spid="_x0000_s1029" name="Visio" r:id="rId6" imgW="0" imgH="0" progId="">
                <p:embed/>
              </p:oleObj>
            </a:graphicData>
          </a:graphic>
        </p:graphicFrame>
      </p:grpSp>
      <p:grpSp>
        <p:nvGrpSpPr>
          <p:cNvPr id="23" name="Group 25"/>
          <p:cNvGrpSpPr/>
          <p:nvPr/>
        </p:nvGrpSpPr>
        <p:grpSpPr>
          <a:xfrm>
            <a:off x="4979665" y="4608562"/>
            <a:ext cx="1440160" cy="1351022"/>
            <a:chOff x="4932040" y="4437112"/>
            <a:chExt cx="1440160" cy="1351022"/>
          </a:xfrm>
        </p:grpSpPr>
        <p:graphicFrame>
          <p:nvGraphicFramePr>
            <p:cNvPr id="27" name="Object 26"/>
            <p:cNvGraphicFramePr>
              <a:graphicFrameLocks noChangeAspect="1"/>
            </p:cNvGraphicFramePr>
            <p:nvPr>
              <p:extLst>
                <p:ext uri="{D42A27DB-BD31-4B8C-83A1-F6EECF244321}">
                  <p14:modId xmlns="" xmlns:p14="http://schemas.microsoft.com/office/powerpoint/2010/main" val="1366664081"/>
                </p:ext>
              </p:extLst>
            </p:nvPr>
          </p:nvGraphicFramePr>
          <p:xfrm>
            <a:off x="5148064" y="4437112"/>
            <a:ext cx="928688" cy="1212850"/>
          </p:xfrm>
          <a:graphic>
            <a:graphicData uri="http://schemas.openxmlformats.org/presentationml/2006/ole">
              <p:oleObj spid="_x0000_s1030" name="Visio" r:id="rId7" imgW="928370" imgH="1212850" progId="">
                <p:embed/>
              </p:oleObj>
            </a:graphicData>
          </a:graphic>
        </p:graphicFrame>
        <p:sp>
          <p:nvSpPr>
            <p:cNvPr id="28" name="TextBox 27"/>
            <p:cNvSpPr txBox="1"/>
            <p:nvPr/>
          </p:nvSpPr>
          <p:spPr>
            <a:xfrm>
              <a:off x="4932040" y="5157192"/>
              <a:ext cx="1440160" cy="630942"/>
            </a:xfrm>
            <a:prstGeom prst="rect">
              <a:avLst/>
            </a:prstGeom>
            <a:noFill/>
          </p:spPr>
          <p:txBody>
            <a:bodyPr wrap="square" rtlCol="0">
              <a:spAutoFit/>
            </a:bodyPr>
            <a:lstStyle/>
            <a:p>
              <a:pPr algn="ctr"/>
              <a:r>
                <a:rPr lang="en-US" sz="1400" b="1" dirty="0" smtClean="0">
                  <a:latin typeface="+mn-lt"/>
                </a:rPr>
                <a:t>Informative </a:t>
              </a:r>
            </a:p>
            <a:p>
              <a:pPr algn="ctr"/>
              <a:r>
                <a:rPr lang="en-US" sz="1400" b="1" dirty="0" smtClean="0">
                  <a:latin typeface="+mn-lt"/>
                </a:rPr>
                <a:t>event</a:t>
              </a:r>
              <a:endParaRPr lang="en-GB" sz="1400" b="1" dirty="0">
                <a:latin typeface="+mn-lt"/>
              </a:endParaRPr>
            </a:p>
          </p:txBody>
        </p:sp>
      </p:grpSp>
      <p:grpSp>
        <p:nvGrpSpPr>
          <p:cNvPr id="26" name="Group 28"/>
          <p:cNvGrpSpPr/>
          <p:nvPr/>
        </p:nvGrpSpPr>
        <p:grpSpPr>
          <a:xfrm>
            <a:off x="1883321" y="4536554"/>
            <a:ext cx="1296144" cy="1423030"/>
            <a:chOff x="1835696" y="5013176"/>
            <a:chExt cx="1296144" cy="1423030"/>
          </a:xfrm>
        </p:grpSpPr>
        <p:graphicFrame>
          <p:nvGraphicFramePr>
            <p:cNvPr id="30" name="Object 29"/>
            <p:cNvGraphicFramePr>
              <a:graphicFrameLocks noChangeAspect="1"/>
            </p:cNvGraphicFramePr>
            <p:nvPr>
              <p:extLst>
                <p:ext uri="{D42A27DB-BD31-4B8C-83A1-F6EECF244321}">
                  <p14:modId xmlns="" xmlns:p14="http://schemas.microsoft.com/office/powerpoint/2010/main" val="1001697201"/>
                </p:ext>
              </p:extLst>
            </p:nvPr>
          </p:nvGraphicFramePr>
          <p:xfrm>
            <a:off x="1979712" y="5013176"/>
            <a:ext cx="928688" cy="1212850"/>
          </p:xfrm>
          <a:graphic>
            <a:graphicData uri="http://schemas.openxmlformats.org/presentationml/2006/ole">
              <p:oleObj spid="_x0000_s1031" name="Visio" r:id="rId8" imgW="928370" imgH="1212850" progId="">
                <p:embed/>
              </p:oleObj>
            </a:graphicData>
          </a:graphic>
        </p:graphicFrame>
        <p:sp>
          <p:nvSpPr>
            <p:cNvPr id="31" name="TextBox 30"/>
            <p:cNvSpPr txBox="1"/>
            <p:nvPr/>
          </p:nvSpPr>
          <p:spPr>
            <a:xfrm>
              <a:off x="1835696" y="5805264"/>
              <a:ext cx="1296144" cy="630942"/>
            </a:xfrm>
            <a:prstGeom prst="rect">
              <a:avLst/>
            </a:prstGeom>
            <a:noFill/>
          </p:spPr>
          <p:txBody>
            <a:bodyPr wrap="square" rtlCol="0">
              <a:spAutoFit/>
            </a:bodyPr>
            <a:lstStyle/>
            <a:p>
              <a:pPr algn="ctr"/>
              <a:r>
                <a:rPr lang="en-US" sz="1400" b="1" dirty="0" smtClean="0">
                  <a:latin typeface="+mn-lt"/>
                </a:rPr>
                <a:t>Model </a:t>
              </a:r>
            </a:p>
            <a:p>
              <a:pPr algn="ctr"/>
              <a:r>
                <a:rPr lang="en-US" sz="1400" b="1" dirty="0" smtClean="0">
                  <a:latin typeface="+mn-lt"/>
                </a:rPr>
                <a:t>verification</a:t>
              </a:r>
              <a:endParaRPr lang="en-GB" sz="1400" b="1" dirty="0">
                <a:latin typeface="+mn-lt"/>
              </a:endParaRPr>
            </a:p>
          </p:txBody>
        </p:sp>
      </p:grpSp>
      <p:sp>
        <p:nvSpPr>
          <p:cNvPr id="32" name="Rectangle 31"/>
          <p:cNvSpPr/>
          <p:nvPr/>
        </p:nvSpPr>
        <p:spPr>
          <a:xfrm>
            <a:off x="941293" y="2210965"/>
            <a:ext cx="7705165" cy="2266905"/>
          </a:xfrm>
          <a:prstGeom prst="rect">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a:p>
        </p:txBody>
      </p:sp>
      <p:cxnSp>
        <p:nvCxnSpPr>
          <p:cNvPr id="33" name="Straight Connector 32"/>
          <p:cNvCxnSpPr>
            <a:stCxn id="6" idx="2"/>
          </p:cNvCxnSpPr>
          <p:nvPr/>
        </p:nvCxnSpPr>
        <p:spPr>
          <a:xfrm flipH="1">
            <a:off x="4085108" y="3975548"/>
            <a:ext cx="123688" cy="70122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4" idx="2"/>
          </p:cNvCxnSpPr>
          <p:nvPr/>
        </p:nvCxnSpPr>
        <p:spPr>
          <a:xfrm>
            <a:off x="2890130" y="3975548"/>
            <a:ext cx="713683" cy="75837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8" idx="2"/>
          </p:cNvCxnSpPr>
          <p:nvPr/>
        </p:nvCxnSpPr>
        <p:spPr>
          <a:xfrm>
            <a:off x="1734239" y="3975548"/>
            <a:ext cx="304673" cy="66312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4" idx="2"/>
          </p:cNvCxnSpPr>
          <p:nvPr/>
        </p:nvCxnSpPr>
        <p:spPr>
          <a:xfrm flipH="1">
            <a:off x="2546540" y="3975548"/>
            <a:ext cx="343590" cy="66312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 idx="2"/>
          </p:cNvCxnSpPr>
          <p:nvPr/>
        </p:nvCxnSpPr>
        <p:spPr>
          <a:xfrm flipH="1">
            <a:off x="2808758" y="3975548"/>
            <a:ext cx="1400038" cy="80600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6" idx="0"/>
          </p:cNvCxnSpPr>
          <p:nvPr/>
        </p:nvCxnSpPr>
        <p:spPr>
          <a:xfrm>
            <a:off x="3376460" y="1754535"/>
            <a:ext cx="832336" cy="1728191"/>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7" idx="0"/>
          </p:cNvCxnSpPr>
          <p:nvPr/>
        </p:nvCxnSpPr>
        <p:spPr>
          <a:xfrm flipH="1">
            <a:off x="2388994" y="1682527"/>
            <a:ext cx="573638" cy="72007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10" idx="0"/>
          </p:cNvCxnSpPr>
          <p:nvPr/>
        </p:nvCxnSpPr>
        <p:spPr>
          <a:xfrm>
            <a:off x="3726954" y="1682527"/>
            <a:ext cx="930491" cy="720079"/>
          </a:xfrm>
          <a:prstGeom prst="line">
            <a:avLst/>
          </a:prstGeom>
          <a:ln>
            <a:solidFill>
              <a:schemeClr val="accent1">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6" idx="2"/>
          </p:cNvCxnSpPr>
          <p:nvPr/>
        </p:nvCxnSpPr>
        <p:spPr>
          <a:xfrm>
            <a:off x="4208796" y="3975548"/>
            <a:ext cx="962159" cy="82505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153891" y="2028850"/>
            <a:ext cx="2" cy="615660"/>
          </a:xfrm>
          <a:prstGeom prst="line">
            <a:avLst/>
          </a:prstGeom>
          <a:ln>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70787" y="3955157"/>
            <a:ext cx="0" cy="720080"/>
          </a:xfrm>
          <a:prstGeom prst="line">
            <a:avLst/>
          </a:prstGeom>
          <a:ln>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44" name="Flowchart: Document 43"/>
          <p:cNvSpPr/>
          <p:nvPr/>
        </p:nvSpPr>
        <p:spPr>
          <a:xfrm>
            <a:off x="1619672" y="6118412"/>
            <a:ext cx="936104" cy="556281"/>
          </a:xfrm>
          <a:prstGeom prst="flowChartDocumen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Time series</a:t>
            </a:r>
          </a:p>
        </p:txBody>
      </p:sp>
      <p:sp>
        <p:nvSpPr>
          <p:cNvPr id="45" name="Flowchart: Document 44"/>
          <p:cNvSpPr/>
          <p:nvPr/>
        </p:nvSpPr>
        <p:spPr>
          <a:xfrm>
            <a:off x="2843807" y="6118412"/>
            <a:ext cx="1176863" cy="556281"/>
          </a:xfrm>
          <a:prstGeom prst="flowChartDocumen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Model data</a:t>
            </a:r>
          </a:p>
          <a:p>
            <a:pPr algn="ctr"/>
            <a:r>
              <a:rPr lang="en-US" sz="1400" b="1" dirty="0" smtClean="0">
                <a:solidFill>
                  <a:schemeClr val="tx1"/>
                </a:solidFill>
              </a:rPr>
              <a:t>(native)</a:t>
            </a:r>
          </a:p>
        </p:txBody>
      </p:sp>
      <p:sp>
        <p:nvSpPr>
          <p:cNvPr id="46" name="Flowchart: Document 45"/>
          <p:cNvSpPr/>
          <p:nvPr/>
        </p:nvSpPr>
        <p:spPr>
          <a:xfrm>
            <a:off x="4202413" y="6118412"/>
            <a:ext cx="1378115" cy="556281"/>
          </a:xfrm>
          <a:prstGeom prst="flowChartDocument">
            <a:avLst/>
          </a:prstGeom>
          <a:solidFill>
            <a:schemeClr val="accent5"/>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Documents </a:t>
            </a:r>
          </a:p>
          <a:p>
            <a:pPr algn="ctr"/>
            <a:r>
              <a:rPr lang="en-US" sz="1400" b="1" dirty="0" smtClean="0">
                <a:solidFill>
                  <a:schemeClr val="tx1"/>
                </a:solidFill>
              </a:rPr>
              <a:t>&amp; images</a:t>
            </a:r>
          </a:p>
        </p:txBody>
      </p:sp>
      <p:sp>
        <p:nvSpPr>
          <p:cNvPr id="47" name="TextBox 46"/>
          <p:cNvSpPr txBox="1"/>
          <p:nvPr/>
        </p:nvSpPr>
        <p:spPr>
          <a:xfrm>
            <a:off x="231291" y="6121622"/>
            <a:ext cx="1148071" cy="307777"/>
          </a:xfrm>
          <a:prstGeom prst="rect">
            <a:avLst/>
          </a:prstGeom>
          <a:noFill/>
        </p:spPr>
        <p:txBody>
          <a:bodyPr wrap="none" rtlCol="0">
            <a:spAutoFit/>
          </a:bodyPr>
          <a:lstStyle/>
          <a:p>
            <a:pPr algn="ctr"/>
            <a:r>
              <a:rPr lang="en-US" sz="1400" b="1" dirty="0" smtClean="0">
                <a:latin typeface="+mn-lt"/>
              </a:rPr>
              <a:t>Data types:</a:t>
            </a:r>
            <a:endParaRPr lang="en-GB" sz="1400" b="1" dirty="0">
              <a:latin typeface="+mn-lt"/>
            </a:endParaRPr>
          </a:p>
        </p:txBody>
      </p:sp>
      <p:pic>
        <p:nvPicPr>
          <p:cNvPr id="48" name="Picture 2" descr="D:\grijze\Documents\code review\coder.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a:xfrm>
            <a:off x="2527896" y="905297"/>
            <a:ext cx="1263650" cy="1081087"/>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0" name="Object 29"/>
          <p:cNvGraphicFramePr>
            <a:graphicFrameLocks noChangeAspect="1"/>
          </p:cNvGraphicFramePr>
          <p:nvPr>
            <p:extLst>
              <p:ext uri="{D42A27DB-BD31-4B8C-83A1-F6EECF244321}">
                <p14:modId xmlns="" xmlns:p14="http://schemas.microsoft.com/office/powerpoint/2010/main" val="1001697201"/>
              </p:ext>
            </p:extLst>
          </p:nvPr>
        </p:nvGraphicFramePr>
        <p:xfrm>
          <a:off x="3395489" y="4608562"/>
          <a:ext cx="928688" cy="1212850"/>
        </p:xfrm>
        <a:graphic>
          <a:graphicData uri="http://schemas.openxmlformats.org/presentationml/2006/ole">
            <p:oleObj spid="_x0000_s1032" name="Visio" r:id="rId10" imgW="928370" imgH="1212850" progId="">
              <p:embed/>
            </p:oleObj>
          </a:graphicData>
        </a:graphic>
      </p:graphicFrame>
      <p:sp>
        <p:nvSpPr>
          <p:cNvPr id="52" name="Flowchart: Multidocument 17"/>
          <p:cNvSpPr/>
          <p:nvPr/>
        </p:nvSpPr>
        <p:spPr>
          <a:xfrm>
            <a:off x="6874262" y="4800600"/>
            <a:ext cx="994729" cy="766187"/>
          </a:xfrm>
          <a:prstGeom prst="flowChartMultidocumen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dirty="0" smtClean="0"/>
              <a:t>docs</a:t>
            </a:r>
            <a:endParaRPr lang="en-GB" dirty="0"/>
          </a:p>
        </p:txBody>
      </p:sp>
    </p:spTree>
    <p:extLst>
      <p:ext uri="{BB962C8B-B14F-4D97-AF65-F5344CB8AC3E}">
        <p14:creationId xmlns="" xmlns:p14="http://schemas.microsoft.com/office/powerpoint/2010/main" val="3780768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500" fill="hold"/>
                                        <p:tgtEl>
                                          <p:spTgt spid="38"/>
                                        </p:tgtEl>
                                        <p:attrNameLst>
                                          <p:attrName>ppt_x</p:attrName>
                                        </p:attrNameLst>
                                      </p:cBhvr>
                                      <p:tavLst>
                                        <p:tav tm="0">
                                          <p:val>
                                            <p:strVal val="#ppt_x"/>
                                          </p:val>
                                        </p:tav>
                                        <p:tav tm="100000">
                                          <p:val>
                                            <p:strVal val="#ppt_x"/>
                                          </p:val>
                                        </p:tav>
                                      </p:tavLst>
                                    </p:anim>
                                    <p:anim calcmode="lin" valueType="num">
                                      <p:cBhvr additive="base">
                                        <p:cTn id="88" dur="500" fill="hold"/>
                                        <p:tgtEl>
                                          <p:spTgt spid="38"/>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ppt_x"/>
                                          </p:val>
                                        </p:tav>
                                        <p:tav tm="100000">
                                          <p:val>
                                            <p:strVal val="#ppt_x"/>
                                          </p:val>
                                        </p:tav>
                                      </p:tavLst>
                                    </p:anim>
                                    <p:anim calcmode="lin" valueType="num">
                                      <p:cBhvr additive="base">
                                        <p:cTn id="92" dur="500" fill="hold"/>
                                        <p:tgtEl>
                                          <p:spTgt spid="40"/>
                                        </p:tgtEl>
                                        <p:attrNameLst>
                                          <p:attrName>ppt_y</p:attrName>
                                        </p:attrNameLst>
                                      </p:cBhvr>
                                      <p:tavLst>
                                        <p:tav tm="0">
                                          <p:val>
                                            <p:strVal val="1+#ppt_h/2"/>
                                          </p:val>
                                        </p:tav>
                                        <p:tav tm="100000">
                                          <p:val>
                                            <p:strVal val="#ppt_y"/>
                                          </p:val>
                                        </p:tav>
                                      </p:tavLst>
                                    </p:anim>
                                  </p:childTnLst>
                                </p:cTn>
                              </p:par>
                            </p:childTnLst>
                          </p:cTn>
                        </p:par>
                        <p:par>
                          <p:cTn id="93" fill="hold">
                            <p:stCondLst>
                              <p:cond delay="500"/>
                            </p:stCondLst>
                            <p:childTnLst>
                              <p:par>
                                <p:cTn id="94" presetID="2" presetClass="entr" presetSubtype="4" fill="hold" grpId="0" nodeType="afterEffect">
                                  <p:stCondLst>
                                    <p:cond delay="0"/>
                                  </p:stCondLst>
                                  <p:childTnLst>
                                    <p:set>
                                      <p:cBhvr>
                                        <p:cTn id="95" dur="1" fill="hold">
                                          <p:stCondLst>
                                            <p:cond delay="0"/>
                                          </p:stCondLst>
                                        </p:cTn>
                                        <p:tgtEl>
                                          <p:spTgt spid="47"/>
                                        </p:tgtEl>
                                        <p:attrNameLst>
                                          <p:attrName>style.visibility</p:attrName>
                                        </p:attrNameLst>
                                      </p:cBhvr>
                                      <p:to>
                                        <p:strVal val="visible"/>
                                      </p:to>
                                    </p:set>
                                    <p:anim calcmode="lin" valueType="num">
                                      <p:cBhvr additive="base">
                                        <p:cTn id="96" dur="500" fill="hold"/>
                                        <p:tgtEl>
                                          <p:spTgt spid="47"/>
                                        </p:tgtEl>
                                        <p:attrNameLst>
                                          <p:attrName>ppt_x</p:attrName>
                                        </p:attrNameLst>
                                      </p:cBhvr>
                                      <p:tavLst>
                                        <p:tav tm="0">
                                          <p:val>
                                            <p:strVal val="#ppt_x"/>
                                          </p:val>
                                        </p:tav>
                                        <p:tav tm="100000">
                                          <p:val>
                                            <p:strVal val="#ppt_x"/>
                                          </p:val>
                                        </p:tav>
                                      </p:tavLst>
                                    </p:anim>
                                    <p:anim calcmode="lin" valueType="num">
                                      <p:cBhvr additive="base">
                                        <p:cTn id="97" dur="500" fill="hold"/>
                                        <p:tgtEl>
                                          <p:spTgt spid="47"/>
                                        </p:tgtEl>
                                        <p:attrNameLst>
                                          <p:attrName>ppt_y</p:attrName>
                                        </p:attrNameLst>
                                      </p:cBhvr>
                                      <p:tavLst>
                                        <p:tav tm="0">
                                          <p:val>
                                            <p:strVal val="1+#ppt_h/2"/>
                                          </p:val>
                                        </p:tav>
                                        <p:tav tm="100000">
                                          <p:val>
                                            <p:strVal val="#ppt_y"/>
                                          </p:val>
                                        </p:tav>
                                      </p:tavLst>
                                    </p:anim>
                                  </p:childTnLst>
                                </p:cTn>
                              </p:par>
                            </p:childTnLst>
                          </p:cTn>
                        </p:par>
                        <p:par>
                          <p:cTn id="98" fill="hold">
                            <p:stCondLst>
                              <p:cond delay="1000"/>
                            </p:stCondLst>
                            <p:childTnLst>
                              <p:par>
                                <p:cTn id="99" presetID="2" presetClass="entr" presetSubtype="4"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additive="base">
                                        <p:cTn id="101" dur="500" fill="hold"/>
                                        <p:tgtEl>
                                          <p:spTgt spid="44"/>
                                        </p:tgtEl>
                                        <p:attrNameLst>
                                          <p:attrName>ppt_x</p:attrName>
                                        </p:attrNameLst>
                                      </p:cBhvr>
                                      <p:tavLst>
                                        <p:tav tm="0">
                                          <p:val>
                                            <p:strVal val="#ppt_x"/>
                                          </p:val>
                                        </p:tav>
                                        <p:tav tm="100000">
                                          <p:val>
                                            <p:strVal val="#ppt_x"/>
                                          </p:val>
                                        </p:tav>
                                      </p:tavLst>
                                    </p:anim>
                                    <p:anim calcmode="lin" valueType="num">
                                      <p:cBhvr additive="base">
                                        <p:cTn id="102" dur="500" fill="hold"/>
                                        <p:tgtEl>
                                          <p:spTgt spid="44"/>
                                        </p:tgtEl>
                                        <p:attrNameLst>
                                          <p:attrName>ppt_y</p:attrName>
                                        </p:attrNameLst>
                                      </p:cBhvr>
                                      <p:tavLst>
                                        <p:tav tm="0">
                                          <p:val>
                                            <p:strVal val="1+#ppt_h/2"/>
                                          </p:val>
                                        </p:tav>
                                        <p:tav tm="100000">
                                          <p:val>
                                            <p:strVal val="#ppt_y"/>
                                          </p:val>
                                        </p:tav>
                                      </p:tavLst>
                                    </p:anim>
                                  </p:childTnLst>
                                </p:cTn>
                              </p:par>
                            </p:childTnLst>
                          </p:cTn>
                        </p:par>
                        <p:par>
                          <p:cTn id="103" fill="hold">
                            <p:stCondLst>
                              <p:cond delay="1500"/>
                            </p:stCondLst>
                            <p:childTnLst>
                              <p:par>
                                <p:cTn id="104" presetID="2" presetClass="entr" presetSubtype="4" fill="hold" grpId="0" nodeType="afterEffect">
                                  <p:stCondLst>
                                    <p:cond delay="0"/>
                                  </p:stCondLst>
                                  <p:childTnLst>
                                    <p:set>
                                      <p:cBhvr>
                                        <p:cTn id="105" dur="1" fill="hold">
                                          <p:stCondLst>
                                            <p:cond delay="0"/>
                                          </p:stCondLst>
                                        </p:cTn>
                                        <p:tgtEl>
                                          <p:spTgt spid="45"/>
                                        </p:tgtEl>
                                        <p:attrNameLst>
                                          <p:attrName>style.visibility</p:attrName>
                                        </p:attrNameLst>
                                      </p:cBhvr>
                                      <p:to>
                                        <p:strVal val="visible"/>
                                      </p:to>
                                    </p:set>
                                    <p:anim calcmode="lin" valueType="num">
                                      <p:cBhvr additive="base">
                                        <p:cTn id="106" dur="500" fill="hold"/>
                                        <p:tgtEl>
                                          <p:spTgt spid="45"/>
                                        </p:tgtEl>
                                        <p:attrNameLst>
                                          <p:attrName>ppt_x</p:attrName>
                                        </p:attrNameLst>
                                      </p:cBhvr>
                                      <p:tavLst>
                                        <p:tav tm="0">
                                          <p:val>
                                            <p:strVal val="#ppt_x"/>
                                          </p:val>
                                        </p:tav>
                                        <p:tav tm="100000">
                                          <p:val>
                                            <p:strVal val="#ppt_x"/>
                                          </p:val>
                                        </p:tav>
                                      </p:tavLst>
                                    </p:anim>
                                    <p:anim calcmode="lin" valueType="num">
                                      <p:cBhvr additive="base">
                                        <p:cTn id="107" dur="500" fill="hold"/>
                                        <p:tgtEl>
                                          <p:spTgt spid="45"/>
                                        </p:tgtEl>
                                        <p:attrNameLst>
                                          <p:attrName>ppt_y</p:attrName>
                                        </p:attrNameLst>
                                      </p:cBhvr>
                                      <p:tavLst>
                                        <p:tav tm="0">
                                          <p:val>
                                            <p:strVal val="1+#ppt_h/2"/>
                                          </p:val>
                                        </p:tav>
                                        <p:tav tm="100000">
                                          <p:val>
                                            <p:strVal val="#ppt_y"/>
                                          </p:val>
                                        </p:tav>
                                      </p:tavLst>
                                    </p:anim>
                                  </p:childTnLst>
                                </p:cTn>
                              </p:par>
                            </p:childTnLst>
                          </p:cTn>
                        </p:par>
                        <p:par>
                          <p:cTn id="108" fill="hold">
                            <p:stCondLst>
                              <p:cond delay="2000"/>
                            </p:stCondLst>
                            <p:childTnLst>
                              <p:par>
                                <p:cTn id="109" presetID="2" presetClass="entr" presetSubtype="4"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 calcmode="lin" valueType="num">
                                      <p:cBhvr additive="base">
                                        <p:cTn id="111" dur="500" fill="hold"/>
                                        <p:tgtEl>
                                          <p:spTgt spid="46"/>
                                        </p:tgtEl>
                                        <p:attrNameLst>
                                          <p:attrName>ppt_x</p:attrName>
                                        </p:attrNameLst>
                                      </p:cBhvr>
                                      <p:tavLst>
                                        <p:tav tm="0">
                                          <p:val>
                                            <p:strVal val="#ppt_x"/>
                                          </p:val>
                                        </p:tav>
                                        <p:tav tm="100000">
                                          <p:val>
                                            <p:strVal val="#ppt_x"/>
                                          </p:val>
                                        </p:tav>
                                      </p:tavLst>
                                    </p:anim>
                                    <p:anim calcmode="lin" valueType="num">
                                      <p:cBhvr additive="base">
                                        <p:cTn id="1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32" grpId="0" animBg="1"/>
      <p:bldP spid="44" grpId="0" animBg="1"/>
      <p:bldP spid="45" grpId="0" animBg="1"/>
      <p:bldP spid="46" grpId="0" animBg="1"/>
      <p:bldP spid="4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844" y="357166"/>
            <a:ext cx="9001156" cy="828660"/>
          </a:xfrm>
          <a:prstGeom prst="rect">
            <a:avLst/>
          </a:prstGeom>
        </p:spPr>
        <p:txBody>
          <a:bodyPr/>
          <a:lstStyle/>
          <a:p>
            <a:pPr lvl="0" eaLnBrk="0" hangingPunct="0"/>
            <a:r>
              <a:rPr lang="en-US" altLang="en-US" b="1" dirty="0" smtClean="0">
                <a:solidFill>
                  <a:srgbClr val="007AC2"/>
                </a:solidFill>
              </a:rPr>
              <a:t>DEWETRA and the Po river basin</a:t>
            </a:r>
            <a:endParaRPr lang="en-US" altLang="en-US" b="1" dirty="0">
              <a:solidFill>
                <a:srgbClr val="007AC2"/>
              </a:solidFill>
            </a:endParaRPr>
          </a:p>
        </p:txBody>
      </p:sp>
      <p:pic>
        <p:nvPicPr>
          <p:cNvPr id="3" name="Immagine 2" descr="fews_sections.png"/>
          <p:cNvPicPr>
            <a:picLocks noChangeAspect="1"/>
          </p:cNvPicPr>
          <p:nvPr/>
        </p:nvPicPr>
        <p:blipFill>
          <a:blip r:embed="rId3" cstate="print"/>
          <a:stretch>
            <a:fillRect/>
          </a:stretch>
        </p:blipFill>
        <p:spPr>
          <a:xfrm>
            <a:off x="0" y="1203886"/>
            <a:ext cx="9144000" cy="4812883"/>
          </a:xfrm>
          <a:prstGeom prst="rect">
            <a:avLst/>
          </a:prstGeom>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ews_sections2.png"/>
          <p:cNvPicPr>
            <a:picLocks noChangeAspect="1"/>
          </p:cNvPicPr>
          <p:nvPr/>
        </p:nvPicPr>
        <p:blipFill>
          <a:blip r:embed="rId3" cstate="print"/>
          <a:stretch>
            <a:fillRect/>
          </a:stretch>
        </p:blipFill>
        <p:spPr>
          <a:xfrm>
            <a:off x="0" y="1022684"/>
            <a:ext cx="9144000" cy="4812632"/>
          </a:xfrm>
          <a:prstGeom prst="rect">
            <a:avLst/>
          </a:prstGeom>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ews_sections3.png"/>
          <p:cNvPicPr>
            <a:picLocks noChangeAspect="1"/>
          </p:cNvPicPr>
          <p:nvPr/>
        </p:nvPicPr>
        <p:blipFill>
          <a:blip r:embed="rId3" cstate="print"/>
          <a:stretch>
            <a:fillRect/>
          </a:stretch>
        </p:blipFill>
        <p:spPr>
          <a:xfrm>
            <a:off x="0" y="854568"/>
            <a:ext cx="9144000" cy="5148863"/>
          </a:xfrm>
          <a:prstGeom prst="rect">
            <a:avLst/>
          </a:prstGeom>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2766568"/>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WHOS</a:t>
            </a:r>
          </a:p>
          <a:p>
            <a:pPr lvl="0" algn="ctr" defTabSz="457200" eaLnBrk="1" fontAlgn="auto" hangingPunct="1">
              <a:spcBef>
                <a:spcPct val="0"/>
              </a:spcBef>
              <a:spcAft>
                <a:spcPts val="0"/>
              </a:spcAft>
              <a:buClrTx/>
            </a:pPr>
            <a:r>
              <a:rPr kumimoji="0" lang="en-US" sz="2800" b="1" i="0" u="none" strike="noStrike" kern="1200" cap="none" spc="0" normalizeH="0" baseline="0" noProof="0" dirty="0" smtClean="0">
                <a:ln>
                  <a:noFill/>
                </a:ln>
                <a:solidFill>
                  <a:srgbClr val="007AC2"/>
                </a:solidFill>
                <a:effectLst/>
                <a:uLnTx/>
                <a:uFillTx/>
                <a:latin typeface="+mj-lt"/>
                <a:ea typeface="+mj-ea"/>
                <a:cs typeface="Avenir LT Std 85 Heavy"/>
              </a:rPr>
              <a:t>where</a:t>
            </a:r>
            <a:r>
              <a:rPr kumimoji="0" lang="en-US" sz="2800" b="1" i="0" u="none" strike="noStrike" kern="1200" cap="none" spc="0" normalizeH="0" noProof="0" dirty="0" smtClean="0">
                <a:ln>
                  <a:noFill/>
                </a:ln>
                <a:solidFill>
                  <a:srgbClr val="007AC2"/>
                </a:solidFill>
                <a:effectLst/>
                <a:uLnTx/>
                <a:uFillTx/>
                <a:latin typeface="+mj-lt"/>
                <a:ea typeface="+mj-ea"/>
                <a:cs typeface="Avenir LT Std 85 Heavy"/>
              </a:rPr>
              <a:t> and how</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9231"/>
            <a:ext cx="9144000" cy="485775"/>
          </a:xfrm>
          <a:prstGeom prst="rect">
            <a:avLst/>
          </a:prstGeom>
        </p:spPr>
        <p:txBody>
          <a:bodyPr vert="horz" lIns="0" tIns="0" rIns="0" bIns="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FF"/>
                </a:solidFill>
                <a:effectLst>
                  <a:outerShdw blurRad="38100" dist="25400" dir="2700000" algn="tl" rotWithShape="0">
                    <a:srgbClr val="000000">
                      <a:alpha val="60000"/>
                    </a:srgbClr>
                  </a:outerShdw>
                </a:effectLst>
                <a:uLnTx/>
                <a:uFillTx/>
                <a:latin typeface="Arial" charset="0"/>
                <a:ea typeface="+mn-ea"/>
                <a:cs typeface="+mn-cs"/>
              </a:rPr>
              <a:t>WHOS IN THE CLOUD</a:t>
            </a:r>
            <a:r>
              <a:rPr kumimoji="0" lang="en-US" sz="2400" b="1" i="0" u="none" strike="noStrike" kern="1200" cap="none" spc="0" normalizeH="0" baseline="0" noProof="0" dirty="0" smtClean="0">
                <a:ln>
                  <a:noFill/>
                </a:ln>
                <a:solidFill>
                  <a:schemeClr val="tx1"/>
                </a:solidFill>
                <a:effectLst/>
                <a:uLnTx/>
                <a:uFillTx/>
                <a:latin typeface="+mj-lt"/>
                <a:ea typeface="+mj-ea"/>
                <a:cs typeface="Avenir LT Std 55 Roman" pitchFamily="34" charset="0"/>
              </a:rPr>
              <a:t/>
            </a:r>
            <a:br>
              <a:rPr kumimoji="0" lang="en-US" sz="2400" b="1" i="0" u="none" strike="noStrike" kern="1200" cap="none" spc="0" normalizeH="0" baseline="0" noProof="0" dirty="0" smtClean="0">
                <a:ln>
                  <a:noFill/>
                </a:ln>
                <a:solidFill>
                  <a:schemeClr val="tx1"/>
                </a:solidFill>
                <a:effectLst/>
                <a:uLnTx/>
                <a:uFillTx/>
                <a:latin typeface="+mj-lt"/>
                <a:ea typeface="+mj-ea"/>
                <a:cs typeface="Avenir LT Std 55 Roman" pitchFamily="34" charset="0"/>
              </a:rPr>
            </a:br>
            <a:endParaRPr kumimoji="0" lang="en-US" sz="2400" b="1" i="0" u="none" strike="noStrike" kern="1200" cap="none" spc="0" normalizeH="0" baseline="0" noProof="0" dirty="0">
              <a:ln>
                <a:noFill/>
              </a:ln>
              <a:solidFill>
                <a:schemeClr val="tx1"/>
              </a:solidFill>
              <a:effectLst/>
              <a:uLnTx/>
              <a:uFillTx/>
              <a:latin typeface="+mj-lt"/>
              <a:ea typeface="+mj-ea"/>
              <a:cs typeface="Avenir LT Std 55 Roman" pitchFamily="34" charset="0"/>
            </a:endParaRPr>
          </a:p>
        </p:txBody>
      </p:sp>
      <p:pic>
        <p:nvPicPr>
          <p:cNvPr id="13314" name="Picture 2" descr="http://www.iyiz.com/wp-content/uploads/2012/04/cloud_computing_storage.jpg"/>
          <p:cNvPicPr>
            <a:picLocks noChangeAspect="1" noChangeArrowheads="1"/>
          </p:cNvPicPr>
          <p:nvPr/>
        </p:nvPicPr>
        <p:blipFill>
          <a:blip r:embed="rId2" cstate="print"/>
          <a:srcRect/>
          <a:stretch>
            <a:fillRect/>
          </a:stretch>
        </p:blipFill>
        <p:spPr bwMode="auto">
          <a:xfrm>
            <a:off x="683568" y="692696"/>
            <a:ext cx="7620000" cy="5715000"/>
          </a:xfrm>
          <a:prstGeom prst="rect">
            <a:avLst/>
          </a:prstGeom>
          <a:noFill/>
        </p:spPr>
      </p:pic>
      <p:sp>
        <p:nvSpPr>
          <p:cNvPr id="4" name="Rettangolo 3"/>
          <p:cNvSpPr/>
          <p:nvPr/>
        </p:nvSpPr>
        <p:spPr>
          <a:xfrm rot="1093690">
            <a:off x="4505991" y="1760745"/>
            <a:ext cx="2339102"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WHOS</a:t>
            </a:r>
            <a:endPar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5" name="CasellaDiTesto 4"/>
          <p:cNvSpPr txBox="1"/>
          <p:nvPr/>
        </p:nvSpPr>
        <p:spPr>
          <a:xfrm>
            <a:off x="2548038" y="3374265"/>
            <a:ext cx="4104393" cy="1754326"/>
          </a:xfrm>
          <a:prstGeom prst="rect">
            <a:avLst/>
          </a:prstGeom>
          <a:noFill/>
        </p:spPr>
        <p:txBody>
          <a:bodyPr wrap="none" rtlCol="0">
            <a:spAutoFit/>
          </a:bodyPr>
          <a:lstStyle/>
          <a:p>
            <a:pPr algn="ctr"/>
            <a:r>
              <a:rPr lang="it-IT" b="1" dirty="0" smtClean="0"/>
              <a:t>Big Data </a:t>
            </a:r>
            <a:r>
              <a:rPr lang="it-IT" b="1" dirty="0" err="1" smtClean="0"/>
              <a:t>dimensionalities</a:t>
            </a:r>
            <a:r>
              <a:rPr lang="it-IT" b="1" dirty="0" smtClean="0"/>
              <a:t> </a:t>
            </a:r>
            <a:r>
              <a:rPr lang="it-IT" b="1" dirty="0" err="1" smtClean="0"/>
              <a:t>know</a:t>
            </a:r>
            <a:r>
              <a:rPr lang="it-IT" b="1" dirty="0" smtClean="0"/>
              <a:t> </a:t>
            </a:r>
            <a:r>
              <a:rPr lang="it-IT" b="1" dirty="0" err="1" smtClean="0"/>
              <a:t>as</a:t>
            </a:r>
            <a:r>
              <a:rPr lang="it-IT" b="1" dirty="0" smtClean="0"/>
              <a:t> </a:t>
            </a:r>
            <a:r>
              <a:rPr lang="en-US" b="1" dirty="0" smtClean="0"/>
              <a:t>V axes</a:t>
            </a:r>
          </a:p>
          <a:p>
            <a:pPr algn="ctr"/>
            <a:r>
              <a:rPr lang="en-US" b="1" dirty="0" smtClean="0">
                <a:solidFill>
                  <a:srgbClr val="FF0000"/>
                </a:solidFill>
              </a:rPr>
              <a:t>volume</a:t>
            </a:r>
          </a:p>
          <a:p>
            <a:pPr algn="ctr"/>
            <a:r>
              <a:rPr lang="en-US" b="1" dirty="0" smtClean="0">
                <a:solidFill>
                  <a:srgbClr val="FF0000"/>
                </a:solidFill>
              </a:rPr>
              <a:t>variety</a:t>
            </a:r>
          </a:p>
          <a:p>
            <a:pPr algn="ctr"/>
            <a:r>
              <a:rPr lang="en-US" b="1" dirty="0" smtClean="0">
                <a:solidFill>
                  <a:srgbClr val="FF0000"/>
                </a:solidFill>
              </a:rPr>
              <a:t>velocity</a:t>
            </a:r>
          </a:p>
          <a:p>
            <a:pPr algn="ctr"/>
            <a:r>
              <a:rPr lang="en-US" b="1" dirty="0" smtClean="0">
                <a:solidFill>
                  <a:srgbClr val="FF0000"/>
                </a:solidFill>
              </a:rPr>
              <a:t>veracity</a:t>
            </a:r>
          </a:p>
          <a:p>
            <a:pPr algn="ctr"/>
            <a:r>
              <a:rPr lang="en-US" b="1" dirty="0" smtClean="0">
                <a:solidFill>
                  <a:srgbClr val="FF0000"/>
                </a:solidFill>
              </a:rPr>
              <a:t>visualization</a:t>
            </a:r>
            <a:endParaRPr lang="it-IT"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p:cNvPicPr>
            <a:picLocks noChangeAspect="1" noChangeArrowheads="1"/>
          </p:cNvPicPr>
          <p:nvPr/>
        </p:nvPicPr>
        <p:blipFill>
          <a:blip r:embed="rId2" cstate="print"/>
          <a:srcRect/>
          <a:stretch>
            <a:fillRect/>
          </a:stretch>
        </p:blipFill>
        <p:spPr bwMode="auto">
          <a:xfrm>
            <a:off x="15736" y="908720"/>
            <a:ext cx="4576577" cy="5442416"/>
          </a:xfrm>
          <a:prstGeom prst="rect">
            <a:avLst/>
          </a:prstGeom>
          <a:noFill/>
          <a:ln w="9525">
            <a:noFill/>
            <a:miter lim="800000"/>
            <a:headEnd/>
            <a:tailEnd/>
          </a:ln>
        </p:spPr>
      </p:pic>
      <p:pic>
        <p:nvPicPr>
          <p:cNvPr id="72708" name="Picture 4"/>
          <p:cNvPicPr>
            <a:picLocks noChangeAspect="1" noChangeArrowheads="1"/>
          </p:cNvPicPr>
          <p:nvPr/>
        </p:nvPicPr>
        <p:blipFill>
          <a:blip r:embed="rId3" cstate="print"/>
          <a:srcRect/>
          <a:stretch>
            <a:fillRect/>
          </a:stretch>
        </p:blipFill>
        <p:spPr bwMode="auto">
          <a:xfrm>
            <a:off x="4675071" y="939784"/>
            <a:ext cx="4428811" cy="5400600"/>
          </a:xfrm>
          <a:prstGeom prst="rect">
            <a:avLst/>
          </a:prstGeom>
          <a:noFill/>
          <a:ln w="9525">
            <a:noFill/>
            <a:miter lim="800000"/>
            <a:headEnd/>
            <a:tailEnd/>
          </a:ln>
        </p:spPr>
      </p:pic>
      <p:sp>
        <p:nvSpPr>
          <p:cNvPr id="5" name="Title 1"/>
          <p:cNvSpPr txBox="1">
            <a:spLocks/>
          </p:cNvSpPr>
          <p:nvPr/>
        </p:nvSpPr>
        <p:spPr>
          <a:xfrm>
            <a:off x="0" y="89231"/>
            <a:ext cx="9144000" cy="485775"/>
          </a:xfrm>
          <a:prstGeom prst="rect">
            <a:avLst/>
          </a:prstGeom>
        </p:spPr>
        <p:txBody>
          <a:bodyPr vert="horz" lIns="0" tIns="0" rIns="0" bIns="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FF"/>
                </a:solidFill>
                <a:effectLst>
                  <a:outerShdw blurRad="38100" dist="25400" dir="2700000" algn="tl" rotWithShape="0">
                    <a:srgbClr val="000000">
                      <a:alpha val="60000"/>
                    </a:srgbClr>
                  </a:outerShdw>
                </a:effectLst>
                <a:uLnTx/>
                <a:uFillTx/>
                <a:latin typeface="Arial" charset="0"/>
                <a:ea typeface="+mn-ea"/>
                <a:cs typeface="+mn-cs"/>
              </a:rPr>
              <a:t>TRAINING</a:t>
            </a:r>
            <a:r>
              <a:rPr kumimoji="0" lang="en-US" sz="2400" b="1" i="0" u="none" strike="noStrike" kern="1200" cap="none" spc="0" normalizeH="0" noProof="0" dirty="0" smtClean="0">
                <a:ln>
                  <a:noFill/>
                </a:ln>
                <a:solidFill>
                  <a:srgbClr val="0000FF"/>
                </a:solidFill>
                <a:effectLst>
                  <a:outerShdw blurRad="38100" dist="25400" dir="2700000" algn="tl" rotWithShape="0">
                    <a:srgbClr val="000000">
                      <a:alpha val="60000"/>
                    </a:srgbClr>
                  </a:outerShdw>
                </a:effectLst>
                <a:uLnTx/>
                <a:uFillTx/>
                <a:latin typeface="Arial" charset="0"/>
                <a:ea typeface="+mn-ea"/>
                <a:cs typeface="+mn-cs"/>
              </a:rPr>
              <a:t> on HYDROLOGIC DATA SHARING</a:t>
            </a:r>
            <a:r>
              <a:rPr kumimoji="0" lang="en-US" sz="2400" b="1" i="0" u="none" strike="noStrike" kern="1200" cap="none" spc="0" normalizeH="0" baseline="0" noProof="0" dirty="0" smtClean="0">
                <a:ln>
                  <a:noFill/>
                </a:ln>
                <a:solidFill>
                  <a:schemeClr val="tx1"/>
                </a:solidFill>
                <a:effectLst/>
                <a:uLnTx/>
                <a:uFillTx/>
                <a:latin typeface="+mj-lt"/>
                <a:ea typeface="+mj-ea"/>
                <a:cs typeface="Avenir LT Std 55 Roman" pitchFamily="34" charset="0"/>
              </a:rPr>
              <a:t/>
            </a:r>
            <a:br>
              <a:rPr kumimoji="0" lang="en-US" sz="2400" b="1" i="0" u="none" strike="noStrike" kern="1200" cap="none" spc="0" normalizeH="0" baseline="0" noProof="0" dirty="0" smtClean="0">
                <a:ln>
                  <a:noFill/>
                </a:ln>
                <a:solidFill>
                  <a:schemeClr val="tx1"/>
                </a:solidFill>
                <a:effectLst/>
                <a:uLnTx/>
                <a:uFillTx/>
                <a:latin typeface="+mj-lt"/>
                <a:ea typeface="+mj-ea"/>
                <a:cs typeface="Avenir LT Std 55 Roman" pitchFamily="34" charset="0"/>
              </a:rPr>
            </a:br>
            <a:endParaRPr kumimoji="0" lang="en-US" sz="2400" b="1" i="0" u="none" strike="noStrike" kern="1200" cap="none" spc="0" normalizeH="0" baseline="0" noProof="0" dirty="0">
              <a:ln>
                <a:noFill/>
              </a:ln>
              <a:solidFill>
                <a:schemeClr val="tx1"/>
              </a:solidFill>
              <a:effectLst/>
              <a:uLnTx/>
              <a:uFillTx/>
              <a:latin typeface="+mj-lt"/>
              <a:ea typeface="+mj-ea"/>
              <a:cs typeface="Avenir LT Std 55 Roman" pitchFamily="34"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66568"/>
            <a:ext cx="9144000" cy="484632"/>
          </a:xfrm>
        </p:spPr>
        <p:txBody>
          <a:bodyPr>
            <a:noAutofit/>
          </a:bodyPr>
          <a:lstStyle/>
          <a:p>
            <a:pPr algn="ctr"/>
            <a:r>
              <a:rPr lang="it-IT" sz="2800" b="1" dirty="0" smtClean="0">
                <a:solidFill>
                  <a:srgbClr val="007AC2"/>
                </a:solidFill>
                <a:cs typeface="Avenir LT Std 85 Heavy"/>
              </a:rPr>
              <a:t>THE REAL ESSENCE OF WHOS</a:t>
            </a:r>
            <a:endParaRPr lang="en-US" sz="2800" b="1" dirty="0">
              <a:solidFill>
                <a:srgbClr val="007AC2"/>
              </a:solidFill>
              <a:cs typeface="Avenir LT Std 85 Heavy"/>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pixeirein.gr/wp-content/uploads/2015/01/people-network-960x4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http://www.canmaps.com/topomaps/nts50/toporama/orthoimages/094n08.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5000" t="-52" b="16250"/>
          <a:stretch/>
        </p:blipFill>
        <p:spPr bwMode="auto">
          <a:xfrm>
            <a:off x="-77" y="-19600"/>
            <a:ext cx="9144000" cy="68776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77" y="-19600"/>
            <a:ext cx="9143923" cy="6877600"/>
          </a:xfrm>
          <a:prstGeom prst="rect">
            <a:avLst/>
          </a:prstGeom>
          <a:blipFill dpi="0" rotWithShape="1">
            <a:blip r:embed="rId5" cstate="print">
              <a:alphaModFix amt="50000"/>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Shape 65"/>
          <p:cNvSpPr txBox="1">
            <a:spLocks/>
          </p:cNvSpPr>
          <p:nvPr/>
        </p:nvSpPr>
        <p:spPr>
          <a:xfrm>
            <a:off x="-77" y="4555067"/>
            <a:ext cx="4406977" cy="2302933"/>
          </a:xfrm>
          <a:prstGeom prst="rect">
            <a:avLst/>
          </a:prstGeom>
          <a:solidFill>
            <a:srgbClr val="99CCFF">
              <a:alpha val="74902"/>
            </a:srgbClr>
          </a:solidFill>
          <a:ln>
            <a:noFill/>
          </a:ln>
        </p:spPr>
        <p:txBody>
          <a:bodyPr lIns="91425" tIns="91425" rIns="91425" bIns="91425" anchor="t" anchorCtr="0">
            <a:noAutofit/>
          </a:bodyPr>
          <a:lstStyle>
            <a:defPPr marR="0" algn="l" rtl="0">
              <a:lnSpc>
                <a:spcPct val="100000"/>
              </a:lnSpc>
              <a:spcBef>
                <a:spcPts val="0"/>
              </a:spcBef>
              <a:spcAft>
                <a:spcPts val="0"/>
              </a:spcAft>
            </a:defPPr>
            <a:lvl1pPr marL="0" lvl="0" indent="0" algn="ctr">
              <a:spcAft>
                <a:spcPts val="1600"/>
              </a:spcAft>
              <a:buClr>
                <a:schemeClr val="dk1"/>
              </a:buClr>
              <a:buSzPct val="100000"/>
              <a:defRPr sz="3600" b="1">
                <a:solidFill>
                  <a:srgbClr val="073661"/>
                </a:solidFill>
                <a:latin typeface="Montserrat"/>
                <a:ea typeface="Montserrat"/>
                <a:cs typeface="Montserrat"/>
              </a:defRPr>
            </a:lvl1pPr>
            <a:lvl2pPr>
              <a:buClr>
                <a:schemeClr val="dk1"/>
              </a:buClr>
              <a:buSzPct val="100000"/>
              <a:defRPr sz="2800">
                <a:solidFill>
                  <a:schemeClr val="dk1"/>
                </a:solidFill>
              </a:defRPr>
            </a:lvl2pPr>
            <a:lvl3pPr>
              <a:buClr>
                <a:schemeClr val="dk1"/>
              </a:buClr>
              <a:buSzPct val="100000"/>
              <a:defRPr sz="2800">
                <a:solidFill>
                  <a:schemeClr val="dk1"/>
                </a:solidFill>
              </a:defRPr>
            </a:lvl3pPr>
            <a:lvl4pPr>
              <a:buClr>
                <a:schemeClr val="dk1"/>
              </a:buClr>
              <a:buSzPct val="100000"/>
              <a:defRPr sz="2800">
                <a:solidFill>
                  <a:schemeClr val="dk1"/>
                </a:solidFill>
              </a:defRPr>
            </a:lvl4pPr>
            <a:lvl5pPr>
              <a:buClr>
                <a:schemeClr val="dk1"/>
              </a:buClr>
              <a:buSzPct val="100000"/>
              <a:defRPr sz="2800">
                <a:solidFill>
                  <a:schemeClr val="dk1"/>
                </a:solidFill>
              </a:defRPr>
            </a:lvl5pPr>
            <a:lvl6pPr>
              <a:buClr>
                <a:schemeClr val="dk1"/>
              </a:buClr>
              <a:buSzPct val="100000"/>
              <a:defRPr sz="2800">
                <a:solidFill>
                  <a:schemeClr val="dk1"/>
                </a:solidFill>
              </a:defRPr>
            </a:lvl6pPr>
            <a:lvl7pPr>
              <a:buClr>
                <a:schemeClr val="dk1"/>
              </a:buClr>
              <a:buSzPct val="100000"/>
              <a:defRPr sz="2800">
                <a:solidFill>
                  <a:schemeClr val="dk1"/>
                </a:solidFill>
              </a:defRPr>
            </a:lvl7pPr>
            <a:lvl8pPr>
              <a:buClr>
                <a:schemeClr val="dk1"/>
              </a:buClr>
              <a:buSzPct val="100000"/>
              <a:defRPr sz="2800">
                <a:solidFill>
                  <a:schemeClr val="dk1"/>
                </a:solidFill>
              </a:defRPr>
            </a:lvl8pPr>
            <a:lvl9pPr>
              <a:buClr>
                <a:schemeClr val="dk1"/>
              </a:buClr>
              <a:buSzPct val="100000"/>
              <a:defRPr sz="2800">
                <a:solidFill>
                  <a:schemeClr val="dk1"/>
                </a:solidFill>
              </a:defRPr>
            </a:lvl9pPr>
          </a:lstStyle>
          <a:p>
            <a:pPr algn="l"/>
            <a:r>
              <a:rPr lang="en-US" dirty="0" smtClean="0">
                <a:sym typeface="Montserrat"/>
              </a:rPr>
              <a:t>Linking people everywhere with hydrologic data, maps and models</a:t>
            </a:r>
            <a:endParaRPr lang="en-GB" dirty="0">
              <a:sym typeface="Montserrat"/>
            </a:endParaRPr>
          </a:p>
        </p:txBody>
      </p:sp>
    </p:spTree>
    <p:extLst>
      <p:ext uri="{BB962C8B-B14F-4D97-AF65-F5344CB8AC3E}">
        <p14:creationId xmlns:p14="http://schemas.microsoft.com/office/powerpoint/2010/main" xmlns="" val="3613781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5-21 at 7.06.19 PM.png"/>
          <p:cNvPicPr>
            <a:picLocks noChangeAspect="1"/>
          </p:cNvPicPr>
          <p:nvPr/>
        </p:nvPicPr>
        <p:blipFill>
          <a:blip r:embed="rId2" cstate="print"/>
          <a:stretch>
            <a:fillRect/>
          </a:stretch>
        </p:blipFill>
        <p:spPr>
          <a:xfrm>
            <a:off x="554924" y="1382362"/>
            <a:ext cx="8003707" cy="4724400"/>
          </a:xfrm>
          <a:prstGeom prst="rect">
            <a:avLst/>
          </a:prstGeom>
        </p:spPr>
      </p:pic>
      <p:sp>
        <p:nvSpPr>
          <p:cNvPr id="4" name="Rectangle 3"/>
          <p:cNvSpPr/>
          <p:nvPr/>
        </p:nvSpPr>
        <p:spPr>
          <a:xfrm>
            <a:off x="228600" y="304800"/>
            <a:ext cx="8686800" cy="553998"/>
          </a:xfrm>
          <a:prstGeom prst="rect">
            <a:avLst/>
          </a:prstGeom>
        </p:spPr>
        <p:txBody>
          <a:bodyPr wrap="square">
            <a:spAutoFit/>
          </a:bodyPr>
          <a:lstStyle/>
          <a:p>
            <a:pPr algn="ctr">
              <a:spcBef>
                <a:spcPts val="800"/>
              </a:spcBef>
              <a:defRPr/>
            </a:pPr>
            <a:r>
              <a:rPr lang="en-CA" sz="3000" b="1" dirty="0" smtClean="0">
                <a:solidFill>
                  <a:srgbClr val="0000FF"/>
                </a:solidFill>
                <a:effectLst>
                  <a:outerShdw blurRad="38100" dist="25400" dir="2700000" algn="tl" rotWithShape="0">
                    <a:srgbClr val="000000">
                      <a:alpha val="60000"/>
                    </a:srgbClr>
                  </a:outerShdw>
                </a:effectLst>
              </a:rPr>
              <a:t>WMO Hydrological Observing System (WHOS)</a:t>
            </a:r>
          </a:p>
        </p:txBody>
      </p:sp>
      <p:sp>
        <p:nvSpPr>
          <p:cNvPr id="8" name="Right Arrow 7"/>
          <p:cNvSpPr/>
          <p:nvPr/>
        </p:nvSpPr>
        <p:spPr>
          <a:xfrm>
            <a:off x="3429000" y="1917168"/>
            <a:ext cx="838200" cy="315472"/>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reen Shot 2015-05-20 at 2.18.50 PM.png"/>
          <p:cNvPicPr>
            <a:picLocks noChangeAspect="1"/>
          </p:cNvPicPr>
          <p:nvPr/>
        </p:nvPicPr>
        <p:blipFill>
          <a:blip r:embed="rId3" cstate="print"/>
          <a:stretch>
            <a:fillRect/>
          </a:stretch>
        </p:blipFill>
        <p:spPr>
          <a:xfrm>
            <a:off x="1219200" y="1447800"/>
            <a:ext cx="2959100" cy="1355516"/>
          </a:xfrm>
          <a:prstGeom prst="rect">
            <a:avLst/>
          </a:prstGeom>
          <a:ln>
            <a:solidFill>
              <a:schemeClr val="bg1">
                <a:lumMod val="50000"/>
              </a:schemeClr>
            </a:solidFill>
          </a:ln>
          <a:effectLst>
            <a:outerShdw blurRad="50800" dist="38100" dir="2700000" algn="tl" rotWithShape="0">
              <a:srgbClr val="000000">
                <a:alpha val="43000"/>
              </a:srgbClr>
            </a:outerShdw>
          </a:effectLst>
        </p:spPr>
      </p:pic>
      <p:sp>
        <p:nvSpPr>
          <p:cNvPr id="12" name="Right Arrow 11"/>
          <p:cNvSpPr/>
          <p:nvPr/>
        </p:nvSpPr>
        <p:spPr>
          <a:xfrm rot="10800000">
            <a:off x="2330181" y="2438400"/>
            <a:ext cx="838200" cy="315472"/>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667000" y="914400"/>
            <a:ext cx="3979525" cy="400110"/>
          </a:xfrm>
          <a:prstGeom prst="rect">
            <a:avLst/>
          </a:prstGeom>
          <a:solidFill>
            <a:schemeClr val="bg1"/>
          </a:solidFill>
        </p:spPr>
        <p:txBody>
          <a:bodyPr wrap="none" rtlCol="0">
            <a:spAutoFit/>
          </a:bodyPr>
          <a:lstStyle/>
          <a:p>
            <a:r>
              <a:rPr lang="en-US" sz="2000" b="1" dirty="0" smtClean="0">
                <a:latin typeface="Times New Roman"/>
                <a:cs typeface="Times New Roman"/>
              </a:rPr>
              <a:t>Phase 1 --  </a:t>
            </a:r>
            <a:r>
              <a:rPr lang="en-US" sz="2000" b="1" dirty="0" err="1" smtClean="0">
                <a:latin typeface="Times New Roman"/>
                <a:cs typeface="Times New Roman"/>
              </a:rPr>
              <a:t>WorldWide</a:t>
            </a:r>
            <a:r>
              <a:rPr lang="en-US" sz="2000" b="1" dirty="0" smtClean="0">
                <a:latin typeface="Times New Roman"/>
                <a:cs typeface="Times New Roman"/>
              </a:rPr>
              <a:t> Map Portal</a:t>
            </a:r>
            <a:endParaRPr lang="en-US" sz="2000" b="1" dirty="0">
              <a:latin typeface="Times New Roman"/>
              <a:cs typeface="Times New Roman"/>
            </a:endParaRPr>
          </a:p>
        </p:txBody>
      </p:sp>
      <p:sp>
        <p:nvSpPr>
          <p:cNvPr id="10" name="Rettangolo 9"/>
          <p:cNvSpPr/>
          <p:nvPr/>
        </p:nvSpPr>
        <p:spPr>
          <a:xfrm>
            <a:off x="827584" y="6396335"/>
            <a:ext cx="7920880" cy="461665"/>
          </a:xfrm>
          <a:prstGeom prst="rect">
            <a:avLst/>
          </a:prstGeom>
        </p:spPr>
        <p:txBody>
          <a:bodyPr wrap="square">
            <a:spAutoFit/>
          </a:bodyPr>
          <a:lstStyle/>
          <a:p>
            <a:pPr algn="ctr"/>
            <a:r>
              <a:rPr lang="en-US" dirty="0" smtClean="0">
                <a:solidFill>
                  <a:srgbClr val="FF0000"/>
                </a:solidFill>
              </a:rPr>
              <a:t>http://www.wmo.int/pages/prog/hwrp/chy/whos/</a:t>
            </a:r>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7" name="Title 1"/>
          <p:cNvSpPr txBox="1">
            <a:spLocks/>
          </p:cNvSpPr>
          <p:nvPr/>
        </p:nvSpPr>
        <p:spPr>
          <a:xfrm>
            <a:off x="457200" y="2002370"/>
            <a:ext cx="8229600"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0090"/>
                </a:solidFill>
              </a:rPr>
              <a:t>Thank you for your attention</a:t>
            </a:r>
          </a:p>
        </p:txBody>
      </p:sp>
      <p:sp>
        <p:nvSpPr>
          <p:cNvPr id="2" name="Slide Number Placeholder 1"/>
          <p:cNvSpPr>
            <a:spLocks noGrp="1"/>
          </p:cNvSpPr>
          <p:nvPr>
            <p:ph type="sldNum" sz="quarter" idx="12"/>
          </p:nvPr>
        </p:nvSpPr>
        <p:spPr/>
        <p:txBody>
          <a:bodyPr/>
          <a:lstStyle/>
          <a:p>
            <a:fld id="{9259AF2F-52C6-9B46-B8B2-0579234AE62E}" type="slidenum">
              <a:rPr lang="en-US" smtClean="0"/>
              <a:pPr/>
              <a:t>90</a:t>
            </a:fld>
            <a:endParaRPr lang="en-US"/>
          </a:p>
        </p:txBody>
      </p:sp>
    </p:spTree>
    <p:extLst>
      <p:ext uri="{BB962C8B-B14F-4D97-AF65-F5344CB8AC3E}">
        <p14:creationId xmlns:p14="http://schemas.microsoft.com/office/powerpoint/2010/main" xmlns="" val="380228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WMO_WHITE_Powerpoint_en_fr</Template>
  <TotalTime>244</TotalTime>
  <Words>2215</Words>
  <Application>Microsoft Office PowerPoint</Application>
  <PresentationFormat>Presentazione su schermo (4:3)</PresentationFormat>
  <Paragraphs>412</Paragraphs>
  <Slides>90</Slides>
  <Notes>42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90</vt:i4>
      </vt:variant>
    </vt:vector>
  </HeadingPairs>
  <TitlesOfParts>
    <vt:vector size="92" baseType="lpstr">
      <vt:lpstr>WMO_WHITE_Powerpoint_en_fr</vt:lpstr>
      <vt:lpstr>Visio</vt:lpstr>
      <vt:lpstr>Diapositiva 1</vt:lpstr>
      <vt:lpstr>Diapositiva 2</vt:lpstr>
      <vt:lpstr>Diapositiva 3</vt:lpstr>
      <vt:lpstr>WMO INTEGRATED GLOBAL OBSERVING SYSTEM (WIGOS) and WMO HYDROLOGICAL OBSERVING SYSTEM (WHOS)</vt:lpstr>
      <vt:lpstr>Diapositiva 5</vt:lpstr>
      <vt:lpstr>Diapositiva 6</vt:lpstr>
      <vt:lpstr>Diapositiva 7</vt:lpstr>
      <vt:lpstr>Diapositiva 8</vt:lpstr>
      <vt:lpstr>Diapositiva 9</vt:lpstr>
      <vt:lpstr>Diapositiva 10</vt:lpstr>
      <vt:lpstr>Diapositiva 11</vt:lpstr>
      <vt:lpstr>Diapositiva 12</vt:lpstr>
      <vt:lpstr>The Road Further Ahead in Hydrology</vt:lpstr>
      <vt:lpstr>HIS System Overview</vt:lpstr>
      <vt:lpstr>WaterML2 and SOS2</vt:lpstr>
      <vt:lpstr>Hydrologic data exchange revolutions</vt:lpstr>
      <vt:lpstr>Virtual Community Approach</vt:lpstr>
      <vt:lpstr>Diapositiva 18</vt:lpstr>
      <vt:lpstr>DEMONSTRATIONS ON HYDROLOGIC DATA EXCHANGE </vt:lpstr>
      <vt:lpstr>Diapositiva 20</vt:lpstr>
      <vt:lpstr>Diapositiva 21</vt:lpstr>
      <vt:lpstr>International Sava River Basin Commission Scope of cooperation</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IMPLEMENTATION OF A BROKER CATALOG SERVICE accessor, harvester and profiler</vt:lpstr>
      <vt:lpstr>Diapositiva 40</vt:lpstr>
      <vt:lpstr>Diapositiva 41</vt:lpstr>
      <vt:lpstr>Diapositiva 42</vt:lpstr>
      <vt:lpstr>Diapositiva 43</vt:lpstr>
      <vt:lpstr>Diapositiva 44</vt:lpstr>
      <vt:lpstr>Diapositiva 45</vt:lpstr>
      <vt:lpstr>Diapositiva 46</vt:lpstr>
      <vt:lpstr>Diapositiva 47</vt:lpstr>
      <vt:lpstr>International Standardization of WaterML</vt:lpstr>
      <vt:lpstr>WMO/OGC Hydrology Domain Working Group WaterML2 suite</vt:lpstr>
      <vt:lpstr>Diapositiva 50</vt:lpstr>
      <vt:lpstr>Diapositiva 51</vt:lpstr>
      <vt:lpstr>Diapositiva 52</vt:lpstr>
      <vt:lpstr>Diapositiva 53</vt:lpstr>
      <vt:lpstr>Diapositiva 54</vt:lpstr>
      <vt:lpstr>Diapositiva 55</vt:lpstr>
      <vt:lpstr>Diapositiva 56</vt:lpstr>
      <vt:lpstr>Diapositiva 57</vt:lpstr>
      <vt:lpstr>WIGOS Metadata Standard - Approved at Cg-17 June 2015</vt:lpstr>
      <vt:lpstr>OSCAR quick access &amp; reports</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BROKER PROGRAMMING</vt:lpstr>
      <vt:lpstr>Diapositiva 76</vt:lpstr>
      <vt:lpstr>HYDROLOGICAL APPLICATIONS</vt:lpstr>
      <vt:lpstr>Diapositiva 78</vt:lpstr>
      <vt:lpstr>Diapositiva 79</vt:lpstr>
      <vt:lpstr>Diapositiva 80</vt:lpstr>
      <vt:lpstr>Archive use case analysis</vt:lpstr>
      <vt:lpstr>Diapositiva 82</vt:lpstr>
      <vt:lpstr>Diapositiva 83</vt:lpstr>
      <vt:lpstr>Diapositiva 84</vt:lpstr>
      <vt:lpstr>Diapositiva 85</vt:lpstr>
      <vt:lpstr>Diapositiva 86</vt:lpstr>
      <vt:lpstr>Diapositiva 87</vt:lpstr>
      <vt:lpstr>THE REAL ESSENCE OF WHOS</vt:lpstr>
      <vt:lpstr>Diapositiva 89</vt:lpstr>
      <vt:lpstr>Diapositiva 90</vt:lpstr>
    </vt:vector>
  </TitlesOfParts>
  <Company>World Meteorological Organization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Thomas</dc:creator>
  <cp:lastModifiedBy>Your User Name</cp:lastModifiedBy>
  <cp:revision>55</cp:revision>
  <dcterms:created xsi:type="dcterms:W3CDTF">2016-08-17T13:13:24Z</dcterms:created>
  <dcterms:modified xsi:type="dcterms:W3CDTF">2016-10-16T21:05:19Z</dcterms:modified>
</cp:coreProperties>
</file>