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62" r:id="rId2"/>
    <p:sldId id="263" r:id="rId3"/>
    <p:sldId id="264" r:id="rId4"/>
    <p:sldId id="276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8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E2E20-7819-4E0A-999B-21CEEB6B74AE}" type="datetimeFigureOut">
              <a:rPr lang="en-US" smtClean="0"/>
              <a:t>17/10/2016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13392-C423-4AF3-9248-75AEFF78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2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52E05E54-7D95-4B82-A1CC-72A6C64AFB91}" type="slidenum">
              <a:rPr lang="en-US" altLang="en-US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1</a:t>
            </a:fld>
            <a:endParaRPr lang="en-US" altLang="en-US" sz="12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1102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UV/VIS/NIR/IR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sounder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redundant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Tier</a:t>
            </a:r>
            <a:r>
              <a:rPr lang="fr-CH" baseline="0" dirty="0" smtClean="0"/>
              <a:t> 1?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AA88-98BF-4FC1-BE7D-F98D799AAF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34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AA88-98BF-4FC1-BE7D-F98D799AAF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03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AA88-98BF-4FC1-BE7D-F98D799AAF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71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AA88-98BF-4FC1-BE7D-F98D799AAF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262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AA88-98BF-4FC1-BE7D-F98D799AAF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623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13392-C423-4AF3-9248-75AEFF78AC5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24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AA88-98BF-4FC1-BE7D-F98D799AAF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68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AA88-98BF-4FC1-BE7D-F98D799AAF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44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AA88-98BF-4FC1-BE7D-F98D799AAF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8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AA88-98BF-4FC1-BE7D-F98D799AAF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0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Put all </a:t>
            </a:r>
            <a:r>
              <a:rPr lang="fr-CH" dirty="0" err="1" smtClean="0"/>
              <a:t>approach-related</a:t>
            </a:r>
            <a:r>
              <a:rPr lang="fr-CH" baseline="0" dirty="0" smtClean="0"/>
              <a:t> </a:t>
            </a:r>
            <a:r>
              <a:rPr lang="fr-CH" dirty="0" smtClean="0"/>
              <a:t>content on one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slide</a:t>
            </a:r>
            <a:r>
              <a:rPr lang="fr-CH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AA88-98BF-4FC1-BE7D-F98D799AAF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All tiers on one </a:t>
            </a:r>
            <a:r>
              <a:rPr lang="fr-CH" dirty="0" err="1" smtClean="0"/>
              <a:t>slide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AA88-98BF-4FC1-BE7D-F98D799AAF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76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h2o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AA88-98BF-4FC1-BE7D-F98D799AAF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18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AA88-98BF-4FC1-BE7D-F98D799AAF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mo2016_powerpoint_standard_v2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4600" y="496389"/>
            <a:ext cx="8686800" cy="1184366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>
                <a:solidFill>
                  <a:srgbClr val="000090"/>
                </a:solidFill>
                <a:cs typeface="Arial"/>
              </a:rPr>
              <a:t>Vision for the space-based component of WIGOS in 2040</a:t>
            </a:r>
            <a:endParaRPr lang="en-US" altLang="en-US" sz="4000" dirty="0">
              <a:solidFill>
                <a:srgbClr val="000090"/>
              </a:solidFill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800" y="2838185"/>
            <a:ext cx="8610600" cy="1968137"/>
          </a:xfrm>
        </p:spPr>
        <p:txBody>
          <a:bodyPr>
            <a:normAutofit fontScale="92500" lnSpcReduction="10000"/>
          </a:bodyPr>
          <a:lstStyle/>
          <a:p>
            <a:r>
              <a:rPr lang="fr-CH" altLang="en-US" sz="2000" i="1" dirty="0" smtClean="0">
                <a:solidFill>
                  <a:srgbClr val="000090"/>
                </a:solidFill>
                <a:latin typeface="Arial" pitchFamily="34" charset="0"/>
              </a:rPr>
              <a:t>Stephan </a:t>
            </a:r>
            <a:r>
              <a:rPr lang="fr-CH" altLang="en-US" sz="2000" i="1" dirty="0" err="1" smtClean="0">
                <a:solidFill>
                  <a:srgbClr val="000090"/>
                </a:solidFill>
                <a:latin typeface="Arial" pitchFamily="34" charset="0"/>
              </a:rPr>
              <a:t>Bojinski</a:t>
            </a:r>
            <a:r>
              <a:rPr lang="fr-CH" altLang="en-US" sz="2000" i="1" dirty="0" smtClean="0">
                <a:solidFill>
                  <a:srgbClr val="000090"/>
                </a:solidFill>
                <a:latin typeface="Arial" pitchFamily="34" charset="0"/>
              </a:rPr>
              <a:t>, WMO </a:t>
            </a:r>
            <a:r>
              <a:rPr lang="fr-CH" altLang="en-US" sz="2000" i="1" dirty="0" err="1" smtClean="0">
                <a:solidFill>
                  <a:srgbClr val="000090"/>
                </a:solidFill>
                <a:latin typeface="Arial" pitchFamily="34" charset="0"/>
              </a:rPr>
              <a:t>Space</a:t>
            </a:r>
            <a:r>
              <a:rPr lang="fr-CH" altLang="en-US" sz="2000" i="1" dirty="0" smtClean="0">
                <a:solidFill>
                  <a:srgbClr val="000090"/>
                </a:solidFill>
                <a:latin typeface="Arial" pitchFamily="34" charset="0"/>
              </a:rPr>
              <a:t> Programme</a:t>
            </a:r>
          </a:p>
          <a:p>
            <a:r>
              <a:rPr lang="fr-CH" altLang="en-US" sz="2000" i="1" dirty="0" err="1" smtClean="0">
                <a:solidFill>
                  <a:srgbClr val="000090"/>
                </a:solidFill>
                <a:latin typeface="Arial" pitchFamily="34" charset="0"/>
              </a:rPr>
              <a:t>Toshiyuki</a:t>
            </a:r>
            <a:r>
              <a:rPr lang="fr-CH" altLang="en-US" sz="2000" i="1" dirty="0" smtClean="0">
                <a:solidFill>
                  <a:srgbClr val="000090"/>
                </a:solidFill>
                <a:latin typeface="Arial" pitchFamily="34" charset="0"/>
              </a:rPr>
              <a:t> </a:t>
            </a:r>
            <a:r>
              <a:rPr lang="fr-CH" altLang="en-US" sz="2000" i="1" dirty="0" err="1" smtClean="0">
                <a:solidFill>
                  <a:srgbClr val="000090"/>
                </a:solidFill>
                <a:latin typeface="Arial" pitchFamily="34" charset="0"/>
              </a:rPr>
              <a:t>Kurino</a:t>
            </a:r>
            <a:r>
              <a:rPr lang="fr-CH" altLang="en-US" sz="2000" i="1" dirty="0" smtClean="0">
                <a:solidFill>
                  <a:srgbClr val="000090"/>
                </a:solidFill>
                <a:latin typeface="Arial" pitchFamily="34" charset="0"/>
              </a:rPr>
              <a:t>, WMO </a:t>
            </a:r>
            <a:r>
              <a:rPr lang="fr-CH" altLang="en-US" sz="2000" i="1" dirty="0" err="1" smtClean="0">
                <a:solidFill>
                  <a:srgbClr val="000090"/>
                </a:solidFill>
                <a:latin typeface="Arial" pitchFamily="34" charset="0"/>
              </a:rPr>
              <a:t>Space</a:t>
            </a:r>
            <a:r>
              <a:rPr lang="fr-CH" altLang="en-US" sz="2000" i="1" dirty="0" smtClean="0">
                <a:solidFill>
                  <a:srgbClr val="000090"/>
                </a:solidFill>
                <a:latin typeface="Arial" pitchFamily="34" charset="0"/>
              </a:rPr>
              <a:t> Programme</a:t>
            </a:r>
          </a:p>
          <a:p>
            <a:endParaRPr lang="fr-CH" altLang="en-US" sz="2000" i="1" dirty="0">
              <a:solidFill>
                <a:srgbClr val="000090"/>
              </a:solidFill>
              <a:latin typeface="Arial" pitchFamily="34" charset="0"/>
            </a:endParaRPr>
          </a:p>
          <a:p>
            <a:r>
              <a:rPr lang="fr-CH" altLang="en-US" sz="2000" i="1" dirty="0" smtClean="0">
                <a:solidFill>
                  <a:srgbClr val="000090"/>
                </a:solidFill>
                <a:latin typeface="Arial" pitchFamily="34" charset="0"/>
              </a:rPr>
              <a:t>Workshop on the Vision for WIGOS in 2040 – </a:t>
            </a:r>
            <a:br>
              <a:rPr lang="fr-CH" altLang="en-US" sz="2000" i="1" dirty="0" smtClean="0">
                <a:solidFill>
                  <a:srgbClr val="000090"/>
                </a:solidFill>
                <a:latin typeface="Arial" pitchFamily="34" charset="0"/>
              </a:rPr>
            </a:br>
            <a:r>
              <a:rPr lang="fr-CH" altLang="en-US" sz="2000" i="1" dirty="0" smtClean="0">
                <a:solidFill>
                  <a:srgbClr val="000090"/>
                </a:solidFill>
                <a:latin typeface="Arial" pitchFamily="34" charset="0"/>
              </a:rPr>
              <a:t>Surface-</a:t>
            </a:r>
            <a:r>
              <a:rPr lang="fr-CH" altLang="en-US" sz="2000" i="1" dirty="0" err="1" smtClean="0">
                <a:solidFill>
                  <a:srgbClr val="000090"/>
                </a:solidFill>
                <a:latin typeface="Arial" pitchFamily="34" charset="0"/>
              </a:rPr>
              <a:t>based</a:t>
            </a:r>
            <a:r>
              <a:rPr lang="fr-CH" altLang="en-US" sz="2000" i="1" dirty="0" smtClean="0">
                <a:solidFill>
                  <a:srgbClr val="000090"/>
                </a:solidFill>
                <a:latin typeface="Arial" pitchFamily="34" charset="0"/>
              </a:rPr>
              <a:t> perspective</a:t>
            </a:r>
          </a:p>
          <a:p>
            <a:r>
              <a:rPr lang="fr-CH" altLang="en-US" sz="2000" i="1" dirty="0" smtClean="0">
                <a:solidFill>
                  <a:srgbClr val="000090"/>
                </a:solidFill>
                <a:latin typeface="Arial" pitchFamily="34" charset="0"/>
              </a:rPr>
              <a:t>18 </a:t>
            </a:r>
            <a:r>
              <a:rPr lang="fr-CH" altLang="en-US" sz="2000" i="1" dirty="0" err="1" smtClean="0">
                <a:solidFill>
                  <a:srgbClr val="000090"/>
                </a:solidFill>
                <a:latin typeface="Arial" pitchFamily="34" charset="0"/>
              </a:rPr>
              <a:t>October</a:t>
            </a:r>
            <a:r>
              <a:rPr lang="fr-CH" altLang="en-US" sz="2000" i="1" dirty="0" smtClean="0">
                <a:solidFill>
                  <a:srgbClr val="000090"/>
                </a:solidFill>
                <a:latin typeface="Arial" pitchFamily="34" charset="0"/>
              </a:rPr>
              <a:t> 2016</a:t>
            </a:r>
            <a:endParaRPr lang="fr-CH" altLang="en-US" sz="2000" i="1" dirty="0">
              <a:solidFill>
                <a:srgbClr val="000090"/>
              </a:solidFill>
              <a:latin typeface="Arial" pitchFamily="34" charset="0"/>
            </a:endParaRPr>
          </a:p>
          <a:p>
            <a:endParaRPr lang="fr-CH" altLang="en-US" sz="2000" i="1" dirty="0" smtClean="0">
              <a:solidFill>
                <a:srgbClr val="000090"/>
              </a:solidFill>
              <a:latin typeface="Arial" pitchFamily="34" charset="0"/>
            </a:endParaRPr>
          </a:p>
          <a:p>
            <a:endParaRPr lang="fr-CH" altLang="en-US" sz="2000" i="1" dirty="0" smtClean="0">
              <a:solidFill>
                <a:srgbClr val="00009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6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3948"/>
            <a:ext cx="8610599" cy="9905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0090"/>
                </a:solidFill>
                <a:cs typeface="Arial"/>
              </a:rPr>
              <a:t>Component 1. Backbone </a:t>
            </a:r>
            <a:r>
              <a:rPr lang="en-US" sz="2800" b="1" dirty="0">
                <a:solidFill>
                  <a:srgbClr val="000090"/>
                </a:solidFill>
                <a:cs typeface="Arial"/>
              </a:rPr>
              <a:t>system - with specified orbital configuration and measurement </a:t>
            </a:r>
            <a:r>
              <a:rPr lang="en-US" sz="2800" b="1" dirty="0" smtClean="0">
                <a:solidFill>
                  <a:srgbClr val="000090"/>
                </a:solidFill>
                <a:cs typeface="Arial"/>
              </a:rPr>
              <a:t>approaches (2/2)</a:t>
            </a:r>
            <a:endParaRPr lang="en-US" sz="2400" dirty="0">
              <a:solidFill>
                <a:srgbClr val="000090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30" y="1230090"/>
            <a:ext cx="8915400" cy="46482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fr-CH" sz="2000" dirty="0" err="1" smtClean="0">
                <a:cs typeface="Arial"/>
              </a:rPr>
              <a:t>Precipitation</a:t>
            </a:r>
            <a:r>
              <a:rPr lang="fr-CH" sz="2000" dirty="0" smtClean="0">
                <a:cs typeface="Arial"/>
              </a:rPr>
              <a:t> and cloud radars</a:t>
            </a:r>
          </a:p>
          <a:p>
            <a:r>
              <a:rPr lang="fr-CH" sz="2000" dirty="0" smtClean="0">
                <a:cs typeface="Arial"/>
              </a:rPr>
              <a:t>MW </a:t>
            </a:r>
            <a:r>
              <a:rPr lang="fr-CH" sz="2000" dirty="0" err="1" smtClean="0">
                <a:cs typeface="Arial"/>
              </a:rPr>
              <a:t>sounder</a:t>
            </a:r>
            <a:r>
              <a:rPr lang="fr-CH" sz="2000" dirty="0" smtClean="0">
                <a:cs typeface="Arial"/>
              </a:rPr>
              <a:t> and imager on </a:t>
            </a:r>
            <a:r>
              <a:rPr lang="fr-CH" sz="2000" dirty="0" err="1" smtClean="0">
                <a:cs typeface="Arial"/>
              </a:rPr>
              <a:t>inclined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orbits</a:t>
            </a:r>
            <a:endParaRPr lang="fr-CH" sz="2000" dirty="0" smtClean="0">
              <a:cs typeface="Arial"/>
            </a:endParaRPr>
          </a:p>
          <a:p>
            <a:r>
              <a:rPr lang="fr-CH" sz="2000" dirty="0" err="1" smtClean="0">
                <a:cs typeface="Arial"/>
              </a:rPr>
              <a:t>Absolutely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calibrated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broadband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radiometer</a:t>
            </a:r>
            <a:r>
              <a:rPr lang="fr-CH" sz="2000" dirty="0" smtClean="0">
                <a:cs typeface="Arial"/>
              </a:rPr>
              <a:t>, and TSI and SSI </a:t>
            </a:r>
            <a:r>
              <a:rPr lang="fr-CH" sz="2000" dirty="0" err="1" smtClean="0">
                <a:cs typeface="Arial"/>
              </a:rPr>
              <a:t>radiometer</a:t>
            </a:r>
            <a:endParaRPr lang="fr-CH" sz="2000" dirty="0" smtClean="0">
              <a:cs typeface="Arial"/>
            </a:endParaRPr>
          </a:p>
          <a:p>
            <a:r>
              <a:rPr lang="fr-CH" sz="2000" dirty="0" smtClean="0">
                <a:cs typeface="Arial"/>
              </a:rPr>
              <a:t>GNSS radio-occultation (basic constellation) for </a:t>
            </a:r>
            <a:r>
              <a:rPr lang="fr-CH" sz="2000" dirty="0" err="1" smtClean="0">
                <a:cs typeface="Arial"/>
              </a:rPr>
              <a:t>temperature</a:t>
            </a:r>
            <a:r>
              <a:rPr lang="fr-CH" sz="2000" dirty="0" smtClean="0">
                <a:cs typeface="Arial"/>
              </a:rPr>
              <a:t>, </a:t>
            </a:r>
            <a:r>
              <a:rPr lang="fr-CH" sz="2000" dirty="0" err="1" smtClean="0">
                <a:cs typeface="Arial"/>
              </a:rPr>
              <a:t>humidity</a:t>
            </a:r>
            <a:r>
              <a:rPr lang="fr-CH" sz="2000" dirty="0" smtClean="0">
                <a:cs typeface="Arial"/>
              </a:rPr>
              <a:t> and </a:t>
            </a:r>
            <a:r>
              <a:rPr lang="fr-CH" sz="2000" dirty="0" err="1" smtClean="0">
                <a:cs typeface="Arial"/>
              </a:rPr>
              <a:t>electron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density</a:t>
            </a:r>
            <a:endParaRPr lang="fr-CH" sz="2000" dirty="0" smtClean="0">
              <a:cs typeface="Arial"/>
            </a:endParaRPr>
          </a:p>
          <a:p>
            <a:r>
              <a:rPr lang="fr-CH" sz="2000" dirty="0" smtClean="0">
                <a:cs typeface="Arial"/>
              </a:rPr>
              <a:t>Narrow-band  or </a:t>
            </a:r>
            <a:r>
              <a:rPr lang="fr-CH" sz="2000" dirty="0" err="1" smtClean="0">
                <a:cs typeface="Arial"/>
              </a:rPr>
              <a:t>hyperspectral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imagery</a:t>
            </a:r>
            <a:r>
              <a:rPr lang="fr-CH" sz="2000" dirty="0" smtClean="0">
                <a:cs typeface="Arial"/>
              </a:rPr>
              <a:t> (</a:t>
            </a:r>
            <a:r>
              <a:rPr lang="fr-CH" sz="2000" dirty="0" err="1" smtClean="0">
                <a:cs typeface="Arial"/>
              </a:rPr>
              <a:t>ocean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colour</a:t>
            </a:r>
            <a:r>
              <a:rPr lang="fr-CH" sz="2000" dirty="0" smtClean="0">
                <a:cs typeface="Arial"/>
              </a:rPr>
              <a:t>, </a:t>
            </a:r>
            <a:r>
              <a:rPr lang="fr-CH" sz="2000" dirty="0" err="1" smtClean="0">
                <a:cs typeface="Arial"/>
              </a:rPr>
              <a:t>vegetation</a:t>
            </a:r>
            <a:r>
              <a:rPr lang="fr-CH" sz="2000" dirty="0" smtClean="0">
                <a:cs typeface="Arial"/>
              </a:rPr>
              <a:t>)</a:t>
            </a:r>
          </a:p>
          <a:p>
            <a:r>
              <a:rPr lang="fr-CH" sz="2000" dirty="0" smtClean="0">
                <a:cs typeface="Arial"/>
              </a:rPr>
              <a:t>High-</a:t>
            </a:r>
            <a:r>
              <a:rPr lang="fr-CH" sz="2000" dirty="0" err="1" smtClean="0">
                <a:cs typeface="Arial"/>
              </a:rPr>
              <a:t>resolution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multispectral</a:t>
            </a:r>
            <a:r>
              <a:rPr lang="fr-CH" sz="2000" dirty="0" smtClean="0">
                <a:cs typeface="Arial"/>
              </a:rPr>
              <a:t> VIS/IR </a:t>
            </a:r>
            <a:r>
              <a:rPr lang="fr-CH" sz="2000" dirty="0" err="1" smtClean="0">
                <a:cs typeface="Arial"/>
              </a:rPr>
              <a:t>imagers</a:t>
            </a:r>
            <a:r>
              <a:rPr lang="fr-CH" sz="2000" dirty="0" smtClean="0">
                <a:cs typeface="Arial"/>
              </a:rPr>
              <a:t> (land use, </a:t>
            </a:r>
            <a:r>
              <a:rPr lang="fr-CH" sz="2000" dirty="0" err="1" smtClean="0">
                <a:cs typeface="Arial"/>
              </a:rPr>
              <a:t>vegetation</a:t>
            </a:r>
            <a:r>
              <a:rPr lang="fr-CH" sz="2000" dirty="0" smtClean="0">
                <a:cs typeface="Arial"/>
              </a:rPr>
              <a:t>, flood, </a:t>
            </a:r>
            <a:r>
              <a:rPr lang="fr-CH" sz="2000" dirty="0" err="1" smtClean="0">
                <a:cs typeface="Arial"/>
              </a:rPr>
              <a:t>landslide</a:t>
            </a:r>
            <a:r>
              <a:rPr lang="fr-CH" sz="2000" dirty="0" smtClean="0">
                <a:cs typeface="Arial"/>
              </a:rPr>
              <a:t> monitoring)</a:t>
            </a:r>
          </a:p>
          <a:p>
            <a:r>
              <a:rPr lang="fr-CH" sz="2000" dirty="0" smtClean="0">
                <a:cs typeface="Arial"/>
              </a:rPr>
              <a:t>SAR </a:t>
            </a:r>
            <a:r>
              <a:rPr lang="fr-CH" sz="2000" dirty="0" err="1" smtClean="0">
                <a:cs typeface="Arial"/>
              </a:rPr>
              <a:t>imagery</a:t>
            </a:r>
            <a:r>
              <a:rPr lang="fr-CH" sz="2000" dirty="0" smtClean="0">
                <a:cs typeface="Arial"/>
              </a:rPr>
              <a:t> (</a:t>
            </a:r>
            <a:r>
              <a:rPr lang="fr-CH" sz="2000" dirty="0" err="1" smtClean="0">
                <a:cs typeface="Arial"/>
              </a:rPr>
              <a:t>sea</a:t>
            </a:r>
            <a:r>
              <a:rPr lang="fr-CH" sz="2000" dirty="0" smtClean="0">
                <a:cs typeface="Arial"/>
              </a:rPr>
              <a:t> state, </a:t>
            </a:r>
            <a:r>
              <a:rPr lang="fr-CH" sz="2000" dirty="0" err="1" smtClean="0">
                <a:cs typeface="Arial"/>
              </a:rPr>
              <a:t>sea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ice</a:t>
            </a:r>
            <a:r>
              <a:rPr lang="fr-CH" sz="2000" dirty="0" smtClean="0">
                <a:cs typeface="Arial"/>
              </a:rPr>
              <a:t>, </a:t>
            </a:r>
            <a:r>
              <a:rPr lang="fr-CH" sz="2000" dirty="0" err="1" smtClean="0">
                <a:cs typeface="Arial"/>
              </a:rPr>
              <a:t>ice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sheets</a:t>
            </a:r>
            <a:r>
              <a:rPr lang="fr-CH" sz="2000" dirty="0" smtClean="0">
                <a:cs typeface="Arial"/>
              </a:rPr>
              <a:t>, </a:t>
            </a:r>
            <a:r>
              <a:rPr lang="fr-CH" sz="2000" dirty="0" err="1" smtClean="0">
                <a:cs typeface="Arial"/>
              </a:rPr>
              <a:t>soil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moisture</a:t>
            </a:r>
            <a:r>
              <a:rPr lang="fr-CH" sz="2000" dirty="0" smtClean="0">
                <a:cs typeface="Arial"/>
              </a:rPr>
              <a:t>, </a:t>
            </a:r>
            <a:r>
              <a:rPr lang="fr-CH" sz="2000" dirty="0" err="1" smtClean="0">
                <a:cs typeface="Arial"/>
              </a:rPr>
              <a:t>floods</a:t>
            </a:r>
            <a:r>
              <a:rPr lang="fr-CH" sz="2000" dirty="0" smtClean="0">
                <a:cs typeface="Arial"/>
              </a:rPr>
              <a:t>)</a:t>
            </a:r>
          </a:p>
          <a:p>
            <a:r>
              <a:rPr lang="fr-CH" sz="2000" dirty="0" err="1" smtClean="0">
                <a:cs typeface="Arial"/>
              </a:rPr>
              <a:t>Gravimetry</a:t>
            </a:r>
            <a:r>
              <a:rPr lang="fr-CH" sz="2000" dirty="0" smtClean="0">
                <a:cs typeface="Arial"/>
              </a:rPr>
              <a:t> mission  (</a:t>
            </a:r>
            <a:r>
              <a:rPr lang="fr-CH" sz="2000" dirty="0" err="1" smtClean="0">
                <a:cs typeface="Arial"/>
              </a:rPr>
              <a:t>ground</a:t>
            </a:r>
            <a:r>
              <a:rPr lang="fr-CH" sz="2000" dirty="0" smtClean="0">
                <a:cs typeface="Arial"/>
              </a:rPr>
              <a:t> water, </a:t>
            </a:r>
            <a:r>
              <a:rPr lang="fr-CH" sz="2000" dirty="0" err="1" smtClean="0">
                <a:cs typeface="Arial"/>
              </a:rPr>
              <a:t>oceanography</a:t>
            </a:r>
            <a:r>
              <a:rPr lang="fr-CH" sz="2000" dirty="0" smtClean="0">
                <a:cs typeface="Arial"/>
              </a:rPr>
              <a:t>)</a:t>
            </a:r>
          </a:p>
          <a:p>
            <a:r>
              <a:rPr lang="fr-CH" sz="2000" dirty="0" err="1" smtClean="0">
                <a:cs typeface="Arial"/>
              </a:rPr>
              <a:t>Solar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wind</a:t>
            </a:r>
            <a:r>
              <a:rPr lang="fr-CH" sz="2000" dirty="0" smtClean="0">
                <a:cs typeface="Arial"/>
              </a:rPr>
              <a:t> in situ plasma and </a:t>
            </a:r>
            <a:r>
              <a:rPr lang="fr-CH" sz="2000" dirty="0" err="1" smtClean="0">
                <a:cs typeface="Arial"/>
              </a:rPr>
              <a:t>energetic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particles</a:t>
            </a:r>
            <a:r>
              <a:rPr lang="fr-CH" sz="2000" dirty="0" smtClean="0">
                <a:cs typeface="Arial"/>
              </a:rPr>
              <a:t>, </a:t>
            </a:r>
            <a:r>
              <a:rPr lang="fr-CH" sz="2000" dirty="0" err="1" smtClean="0">
                <a:cs typeface="Arial"/>
              </a:rPr>
              <a:t>magnetic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field</a:t>
            </a:r>
            <a:r>
              <a:rPr lang="fr-CH" sz="2000" dirty="0" smtClean="0">
                <a:cs typeface="Arial"/>
              </a:rPr>
              <a:t>, </a:t>
            </a:r>
            <a:r>
              <a:rPr lang="fr-CH" sz="2000" dirty="0" err="1" smtClean="0">
                <a:cs typeface="Arial"/>
              </a:rPr>
              <a:t>at</a:t>
            </a:r>
            <a:r>
              <a:rPr lang="fr-CH" sz="2000" dirty="0" smtClean="0">
                <a:cs typeface="Arial"/>
              </a:rPr>
              <a:t> L1</a:t>
            </a:r>
          </a:p>
          <a:p>
            <a:r>
              <a:rPr lang="fr-CH" sz="2000" dirty="0" err="1" smtClean="0">
                <a:cs typeface="Arial"/>
              </a:rPr>
              <a:t>Solar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coronagraph</a:t>
            </a:r>
            <a:r>
              <a:rPr lang="fr-CH" sz="2000" dirty="0" smtClean="0">
                <a:cs typeface="Arial"/>
              </a:rPr>
              <a:t> and radio-</a:t>
            </a:r>
            <a:r>
              <a:rPr lang="fr-CH" sz="2000" dirty="0" err="1" smtClean="0">
                <a:cs typeface="Arial"/>
              </a:rPr>
              <a:t>spectrograph</a:t>
            </a:r>
            <a:r>
              <a:rPr lang="fr-CH" sz="2000" dirty="0" smtClean="0">
                <a:cs typeface="Arial"/>
              </a:rPr>
              <a:t>, </a:t>
            </a:r>
            <a:r>
              <a:rPr lang="fr-CH" sz="2000" dirty="0" err="1" smtClean="0">
                <a:cs typeface="Arial"/>
              </a:rPr>
              <a:t>at</a:t>
            </a:r>
            <a:r>
              <a:rPr lang="fr-CH" sz="2000" dirty="0" smtClean="0">
                <a:cs typeface="Arial"/>
              </a:rPr>
              <a:t> L1</a:t>
            </a:r>
          </a:p>
          <a:p>
            <a:r>
              <a:rPr lang="fr-CH" sz="2000" dirty="0" smtClean="0">
                <a:cs typeface="Arial"/>
              </a:rPr>
              <a:t>In situ plasma, energetic particles at GEO and LEO</a:t>
            </a:r>
          </a:p>
          <a:p>
            <a:r>
              <a:rPr lang="fr-CH" sz="2000" dirty="0" err="1" smtClean="0">
                <a:cs typeface="Arial"/>
              </a:rPr>
              <a:t>Magnetometers</a:t>
            </a:r>
            <a:r>
              <a:rPr lang="fr-CH" sz="2000" dirty="0" smtClean="0">
                <a:cs typeface="Arial"/>
              </a:rPr>
              <a:t> in GEO </a:t>
            </a:r>
            <a:r>
              <a:rPr lang="fr-CH" sz="2000" dirty="0" err="1" smtClean="0">
                <a:cs typeface="Arial"/>
              </a:rPr>
              <a:t>orbit</a:t>
            </a:r>
            <a:r>
              <a:rPr lang="fr-CH" sz="2000" dirty="0" smtClean="0">
                <a:cs typeface="Arial"/>
              </a:rPr>
              <a:t> </a:t>
            </a:r>
          </a:p>
          <a:p>
            <a:r>
              <a:rPr lang="fr-CH" sz="2000" dirty="0" smtClean="0">
                <a:cs typeface="Arial"/>
              </a:rPr>
              <a:t>On-</a:t>
            </a:r>
            <a:r>
              <a:rPr lang="fr-CH" sz="2000" dirty="0" err="1" smtClean="0">
                <a:cs typeface="Arial"/>
              </a:rPr>
              <a:t>orbit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measurement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reference</a:t>
            </a:r>
            <a:r>
              <a:rPr lang="fr-CH" sz="2000" dirty="0" smtClean="0">
                <a:cs typeface="Arial"/>
              </a:rPr>
              <a:t> standards for VIS/NIR, IR, MW </a:t>
            </a:r>
            <a:r>
              <a:rPr lang="fr-CH" sz="2000" dirty="0" err="1" smtClean="0">
                <a:cs typeface="Arial"/>
              </a:rPr>
              <a:t>absolute</a:t>
            </a:r>
            <a:r>
              <a:rPr lang="fr-CH" sz="2000" dirty="0" smtClean="0">
                <a:cs typeface="Arial"/>
              </a:rPr>
              <a:t> calibration</a:t>
            </a:r>
            <a:endParaRPr lang="fr-CH" sz="2000" dirty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980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795337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000090"/>
                </a:solidFill>
                <a:cs typeface="Arial"/>
              </a:rPr>
              <a:t>Component 2. Backbone system – Open </a:t>
            </a:r>
            <a:r>
              <a:rPr lang="fr-CH" sz="2400" b="1" dirty="0" err="1">
                <a:solidFill>
                  <a:srgbClr val="000090"/>
                </a:solidFill>
                <a:cs typeface="Arial"/>
              </a:rPr>
              <a:t>measurement</a:t>
            </a:r>
            <a:r>
              <a:rPr lang="fr-CH" sz="2400" b="1" dirty="0">
                <a:solidFill>
                  <a:srgbClr val="000090"/>
                </a:solidFill>
                <a:cs typeface="Arial"/>
              </a:rPr>
              <a:t> </a:t>
            </a:r>
            <a:r>
              <a:rPr lang="fr-CH" sz="2400" b="1" dirty="0" err="1">
                <a:solidFill>
                  <a:srgbClr val="000090"/>
                </a:solidFill>
                <a:cs typeface="Arial"/>
              </a:rPr>
              <a:t>approaches</a:t>
            </a:r>
            <a:r>
              <a:rPr lang="fr-CH" sz="2400" b="1" dirty="0">
                <a:solidFill>
                  <a:srgbClr val="000090"/>
                </a:solidFill>
                <a:cs typeface="Arial"/>
              </a:rPr>
              <a:t>  (</a:t>
            </a:r>
            <a:r>
              <a:rPr lang="fr-CH" sz="2400" b="1" dirty="0" err="1">
                <a:solidFill>
                  <a:srgbClr val="000090"/>
                </a:solidFill>
                <a:cs typeface="Arial"/>
              </a:rPr>
              <a:t>flexibility</a:t>
            </a:r>
            <a:r>
              <a:rPr lang="fr-CH" sz="2400" b="1" dirty="0">
                <a:solidFill>
                  <a:srgbClr val="000090"/>
                </a:solidFill>
                <a:cs typeface="Arial"/>
              </a:rPr>
              <a:t> to </a:t>
            </a:r>
            <a:r>
              <a:rPr lang="fr-CH" sz="2400" b="1" dirty="0" err="1">
                <a:solidFill>
                  <a:srgbClr val="000090"/>
                </a:solidFill>
                <a:cs typeface="Arial"/>
              </a:rPr>
              <a:t>optimize</a:t>
            </a:r>
            <a:r>
              <a:rPr lang="fr-CH" sz="2400" b="1" dirty="0">
                <a:solidFill>
                  <a:srgbClr val="000090"/>
                </a:solidFill>
                <a:cs typeface="Arial"/>
              </a:rPr>
              <a:t> the </a:t>
            </a:r>
            <a:r>
              <a:rPr lang="fr-CH" sz="2400" b="1" dirty="0" err="1">
                <a:solidFill>
                  <a:srgbClr val="000090"/>
                </a:solidFill>
                <a:cs typeface="Arial"/>
              </a:rPr>
              <a:t>implementation</a:t>
            </a:r>
            <a:r>
              <a:rPr lang="fr-CH" sz="2400" b="1" dirty="0">
                <a:solidFill>
                  <a:srgbClr val="000090"/>
                </a:solidFill>
                <a:cs typeface="Arial"/>
              </a:rPr>
              <a:t>) 1/2</a:t>
            </a:r>
            <a:endParaRPr lang="en-US" sz="2400" b="1" dirty="0">
              <a:solidFill>
                <a:srgbClr val="000090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6" y="1295400"/>
            <a:ext cx="8691154" cy="5181600"/>
          </a:xfrm>
        </p:spPr>
        <p:txBody>
          <a:bodyPr/>
          <a:lstStyle/>
          <a:p>
            <a:r>
              <a:rPr lang="fr-CH" sz="2000" dirty="0" smtClean="0">
                <a:cs typeface="Arial"/>
              </a:rPr>
              <a:t>GNSS </a:t>
            </a:r>
            <a:r>
              <a:rPr lang="fr-CH" sz="2000" dirty="0" err="1" smtClean="0">
                <a:cs typeface="Arial"/>
              </a:rPr>
              <a:t>reflectometry</a:t>
            </a:r>
            <a:r>
              <a:rPr lang="fr-CH" sz="2000" dirty="0" smtClean="0">
                <a:cs typeface="Arial"/>
              </a:rPr>
              <a:t> missions, passive MW</a:t>
            </a:r>
            <a:r>
              <a:rPr lang="fr-CH" sz="2000" dirty="0">
                <a:cs typeface="Arial"/>
              </a:rPr>
              <a:t>, </a:t>
            </a:r>
            <a:r>
              <a:rPr lang="fr-CH" sz="2000" dirty="0" smtClean="0">
                <a:cs typeface="Arial"/>
              </a:rPr>
              <a:t>SAR, for </a:t>
            </a:r>
            <a:r>
              <a:rPr lang="fr-CH" sz="2000" dirty="0" err="1" smtClean="0">
                <a:cs typeface="Arial"/>
              </a:rPr>
              <a:t>measuring</a:t>
            </a:r>
            <a:r>
              <a:rPr lang="fr-CH" sz="2000" dirty="0" smtClean="0">
                <a:cs typeface="Arial"/>
              </a:rPr>
              <a:t> surface </a:t>
            </a:r>
            <a:r>
              <a:rPr lang="fr-CH" sz="2000" dirty="0" err="1">
                <a:cs typeface="Arial"/>
              </a:rPr>
              <a:t>wind</a:t>
            </a:r>
            <a:r>
              <a:rPr lang="fr-CH" sz="2000" dirty="0">
                <a:cs typeface="Arial"/>
              </a:rPr>
              <a:t> and </a:t>
            </a:r>
            <a:r>
              <a:rPr lang="fr-CH" sz="2000" dirty="0" err="1">
                <a:cs typeface="Arial"/>
              </a:rPr>
              <a:t>sea</a:t>
            </a:r>
            <a:r>
              <a:rPr lang="fr-CH" sz="2000" dirty="0">
                <a:cs typeface="Arial"/>
              </a:rPr>
              <a:t> state</a:t>
            </a:r>
            <a:endParaRPr lang="fr-CH" sz="2000" dirty="0" smtClean="0">
              <a:cs typeface="Arial"/>
            </a:endParaRPr>
          </a:p>
          <a:p>
            <a:r>
              <a:rPr lang="fr-CH" sz="2000" dirty="0" smtClean="0">
                <a:cs typeface="Arial"/>
              </a:rPr>
              <a:t>Wind and </a:t>
            </a:r>
            <a:r>
              <a:rPr lang="fr-CH" sz="2000" dirty="0" err="1" smtClean="0">
                <a:cs typeface="Arial"/>
              </a:rPr>
              <a:t>aerosol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profiling</a:t>
            </a:r>
            <a:r>
              <a:rPr lang="fr-CH" sz="2000" dirty="0" smtClean="0">
                <a:cs typeface="Arial"/>
              </a:rPr>
              <a:t> by lidar (Doppler and dual/triple-</a:t>
            </a:r>
            <a:r>
              <a:rPr lang="fr-CH" sz="2000" dirty="0" err="1" smtClean="0">
                <a:cs typeface="Arial"/>
              </a:rPr>
              <a:t>frequency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backscatter</a:t>
            </a:r>
            <a:r>
              <a:rPr lang="fr-CH" sz="2000" dirty="0" smtClean="0">
                <a:cs typeface="Arial"/>
              </a:rPr>
              <a:t>)</a:t>
            </a:r>
          </a:p>
          <a:p>
            <a:r>
              <a:rPr lang="fr-CH" sz="2000" dirty="0" err="1" smtClean="0">
                <a:cs typeface="Arial"/>
              </a:rPr>
              <a:t>Sea-ice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thickness</a:t>
            </a:r>
            <a:r>
              <a:rPr lang="fr-CH" sz="2000" dirty="0" smtClean="0">
                <a:cs typeface="Arial"/>
              </a:rPr>
              <a:t> by lidar (in addition to radars </a:t>
            </a:r>
            <a:r>
              <a:rPr lang="fr-CH" sz="2000" dirty="0" err="1" smtClean="0">
                <a:cs typeface="Arial"/>
              </a:rPr>
              <a:t>mentioned</a:t>
            </a:r>
            <a:r>
              <a:rPr lang="fr-CH" sz="2000" dirty="0" smtClean="0">
                <a:cs typeface="Arial"/>
              </a:rPr>
              <a:t> in Component 1)</a:t>
            </a:r>
          </a:p>
          <a:p>
            <a:r>
              <a:rPr lang="fr-CH" sz="2000" dirty="0" err="1" smtClean="0">
                <a:cs typeface="Arial"/>
              </a:rPr>
              <a:t>Interferometric</a:t>
            </a:r>
            <a:r>
              <a:rPr lang="fr-CH" sz="2000" dirty="0" smtClean="0">
                <a:cs typeface="Arial"/>
              </a:rPr>
              <a:t> radar </a:t>
            </a:r>
            <a:r>
              <a:rPr lang="fr-CH" sz="2000" dirty="0" err="1" smtClean="0">
                <a:cs typeface="Arial"/>
              </a:rPr>
              <a:t>altimetry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smtClean="0">
                <a:cs typeface="Arial"/>
              </a:rPr>
              <a:t>(for </a:t>
            </a:r>
            <a:r>
              <a:rPr lang="fr-CH" sz="2000" dirty="0" err="1" smtClean="0">
                <a:cs typeface="Arial"/>
              </a:rPr>
              <a:t>deriving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sea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ice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parameters</a:t>
            </a:r>
            <a:r>
              <a:rPr lang="fr-CH" sz="2000" dirty="0" smtClean="0">
                <a:cs typeface="Arial"/>
              </a:rPr>
              <a:t>)</a:t>
            </a:r>
            <a:endParaRPr lang="fr-CH" sz="2000" dirty="0">
              <a:cs typeface="Arial"/>
            </a:endParaRPr>
          </a:p>
          <a:p>
            <a:r>
              <a:rPr lang="fr-CH" sz="2000" dirty="0" smtClean="0">
                <a:cs typeface="Arial"/>
              </a:rPr>
              <a:t>Cloud phase </a:t>
            </a:r>
            <a:r>
              <a:rPr lang="fr-CH" sz="2000" dirty="0" err="1" smtClean="0">
                <a:cs typeface="Arial"/>
              </a:rPr>
              <a:t>detection</a:t>
            </a:r>
            <a:r>
              <a:rPr lang="fr-CH" sz="2000" dirty="0" smtClean="0">
                <a:cs typeface="Arial"/>
              </a:rPr>
              <a:t>, </a:t>
            </a:r>
            <a:r>
              <a:rPr lang="fr-CH" sz="2000" dirty="0" err="1" smtClean="0">
                <a:cs typeface="Arial"/>
              </a:rPr>
              <a:t>e.g</a:t>
            </a:r>
            <a:r>
              <a:rPr lang="fr-CH" sz="2000" dirty="0" smtClean="0">
                <a:cs typeface="Arial"/>
              </a:rPr>
              <a:t>. by </a:t>
            </a:r>
            <a:r>
              <a:rPr lang="fr-CH" sz="2000" dirty="0" err="1" smtClean="0">
                <a:cs typeface="Arial"/>
              </a:rPr>
              <a:t>sub</a:t>
            </a:r>
            <a:r>
              <a:rPr lang="fr-CH" sz="2000" dirty="0" smtClean="0">
                <a:cs typeface="Arial"/>
              </a:rPr>
              <a:t>-mm </a:t>
            </a:r>
            <a:r>
              <a:rPr lang="fr-CH" sz="2000" dirty="0" err="1" smtClean="0">
                <a:cs typeface="Arial"/>
              </a:rPr>
              <a:t>imagery</a:t>
            </a:r>
            <a:endParaRPr lang="fr-CH" sz="2000" dirty="0" smtClean="0">
              <a:cs typeface="Arial"/>
            </a:endParaRPr>
          </a:p>
          <a:p>
            <a:r>
              <a:rPr lang="fr-CH" sz="2000" dirty="0" err="1" smtClean="0">
                <a:cs typeface="Arial"/>
              </a:rPr>
              <a:t>Carbon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Dioxide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>
                <a:cs typeface="Arial"/>
              </a:rPr>
              <a:t>and </a:t>
            </a:r>
            <a:r>
              <a:rPr lang="fr-CH" sz="2000" dirty="0" err="1" smtClean="0">
                <a:cs typeface="Arial"/>
              </a:rPr>
              <a:t>Methane</a:t>
            </a:r>
            <a:r>
              <a:rPr lang="fr-CH" sz="2000" dirty="0">
                <a:cs typeface="Arial"/>
              </a:rPr>
              <a:t> by </a:t>
            </a:r>
            <a:r>
              <a:rPr lang="fr-CH" sz="2000" dirty="0" smtClean="0">
                <a:cs typeface="Arial"/>
              </a:rPr>
              <a:t>NIR </a:t>
            </a:r>
            <a:r>
              <a:rPr lang="fr-CH" sz="2000" dirty="0" err="1" smtClean="0">
                <a:cs typeface="Arial"/>
              </a:rPr>
              <a:t>imagery</a:t>
            </a:r>
            <a:r>
              <a:rPr lang="fr-CH" sz="2000" dirty="0" smtClean="0">
                <a:cs typeface="Arial"/>
              </a:rPr>
              <a:t> </a:t>
            </a:r>
            <a:endParaRPr lang="fr-CH" sz="2000" dirty="0">
              <a:cs typeface="Arial"/>
            </a:endParaRPr>
          </a:p>
          <a:p>
            <a:r>
              <a:rPr lang="fr-CH" sz="2000" dirty="0" err="1" smtClean="0">
                <a:cs typeface="Arial"/>
              </a:rPr>
              <a:t>Aerosol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>
                <a:cs typeface="Arial"/>
              </a:rPr>
              <a:t>and radiation </a:t>
            </a:r>
            <a:r>
              <a:rPr lang="fr-CH" sz="2000" dirty="0" smtClean="0">
                <a:cs typeface="Arial"/>
              </a:rPr>
              <a:t>budget by multi-angle, multi-</a:t>
            </a:r>
            <a:r>
              <a:rPr lang="fr-CH" sz="2000" dirty="0" err="1" smtClean="0">
                <a:cs typeface="Arial"/>
              </a:rPr>
              <a:t>polarization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radiometers</a:t>
            </a:r>
            <a:endParaRPr lang="fr-CH" sz="2000" dirty="0" smtClean="0">
              <a:cs typeface="Arial"/>
            </a:endParaRPr>
          </a:p>
          <a:p>
            <a:r>
              <a:rPr lang="fr-CH" sz="2000" dirty="0" smtClean="0">
                <a:cs typeface="Arial"/>
              </a:rPr>
              <a:t>High-</a:t>
            </a:r>
            <a:r>
              <a:rPr lang="fr-CH" sz="2000" dirty="0" err="1" smtClean="0">
                <a:cs typeface="Arial"/>
              </a:rPr>
              <a:t>resolution</a:t>
            </a:r>
            <a:r>
              <a:rPr lang="fr-CH" sz="2000" dirty="0" smtClean="0">
                <a:cs typeface="Arial"/>
              </a:rPr>
              <a:t> land or </a:t>
            </a:r>
            <a:r>
              <a:rPr lang="fr-CH" sz="2000" dirty="0" err="1" smtClean="0">
                <a:cs typeface="Arial"/>
              </a:rPr>
              <a:t>ocean</a:t>
            </a:r>
            <a:r>
              <a:rPr lang="fr-CH" sz="2000" dirty="0" smtClean="0">
                <a:cs typeface="Arial"/>
              </a:rPr>
              <a:t> observation (multi-</a:t>
            </a:r>
            <a:r>
              <a:rPr lang="fr-CH" sz="2000" dirty="0" err="1" smtClean="0">
                <a:cs typeface="Arial"/>
              </a:rPr>
              <a:t>polarization</a:t>
            </a:r>
            <a:r>
              <a:rPr lang="fr-CH" sz="2000" dirty="0" smtClean="0">
                <a:cs typeface="Arial"/>
              </a:rPr>
              <a:t> SAR, </a:t>
            </a:r>
            <a:r>
              <a:rPr lang="fr-CH" sz="2000" dirty="0" err="1" smtClean="0">
                <a:cs typeface="Arial"/>
              </a:rPr>
              <a:t>hyperspectral</a:t>
            </a:r>
            <a:r>
              <a:rPr lang="fr-CH" sz="2000" dirty="0" smtClean="0">
                <a:cs typeface="Arial"/>
              </a:rPr>
              <a:t> VIS)</a:t>
            </a:r>
          </a:p>
          <a:p>
            <a:r>
              <a:rPr lang="fr-CH" sz="2000" dirty="0" smtClean="0">
                <a:cs typeface="Arial"/>
              </a:rPr>
              <a:t>High temporal </a:t>
            </a:r>
            <a:r>
              <a:rPr lang="fr-CH" sz="2000" dirty="0" err="1" smtClean="0">
                <a:cs typeface="Arial"/>
              </a:rPr>
              <a:t>frequency</a:t>
            </a:r>
            <a:r>
              <a:rPr lang="fr-CH" sz="2000" dirty="0" smtClean="0">
                <a:cs typeface="Arial"/>
              </a:rPr>
              <a:t> MW </a:t>
            </a:r>
            <a:r>
              <a:rPr lang="fr-CH" sz="2000" dirty="0" err="1" smtClean="0">
                <a:cs typeface="Arial"/>
              </a:rPr>
              <a:t>sounding</a:t>
            </a:r>
            <a:r>
              <a:rPr lang="fr-CH" sz="2000" dirty="0" smtClean="0">
                <a:cs typeface="Arial"/>
              </a:rPr>
              <a:t> (GEO or LEO constellation)</a:t>
            </a:r>
          </a:p>
          <a:p>
            <a:r>
              <a:rPr lang="fr-CH" sz="2000" dirty="0" err="1" smtClean="0">
                <a:cs typeface="Arial"/>
              </a:rPr>
              <a:t>Stratosphere</a:t>
            </a:r>
            <a:r>
              <a:rPr lang="fr-CH" sz="2000" dirty="0" smtClean="0">
                <a:cs typeface="Arial"/>
              </a:rPr>
              <a:t>/</a:t>
            </a:r>
            <a:r>
              <a:rPr lang="fr-CH" sz="2000" dirty="0" err="1" smtClean="0">
                <a:cs typeface="Arial"/>
              </a:rPr>
              <a:t>mesosphere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>
                <a:cs typeface="Arial"/>
              </a:rPr>
              <a:t>monitoring by UV–VIS–NIR–IR-MW </a:t>
            </a:r>
            <a:r>
              <a:rPr lang="fr-CH" sz="2000" dirty="0" err="1">
                <a:cs typeface="Arial"/>
              </a:rPr>
              <a:t>limb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err="1">
                <a:cs typeface="Arial"/>
              </a:rPr>
              <a:t>sounders</a:t>
            </a:r>
            <a:endParaRPr lang="fr-CH" sz="2000" dirty="0">
              <a:cs typeface="Arial"/>
            </a:endParaRPr>
          </a:p>
          <a:p>
            <a:endParaRPr lang="fr-CH" sz="1800" dirty="0" smtClean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16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509" y="152400"/>
            <a:ext cx="8678091" cy="795337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0090"/>
                </a:solidFill>
                <a:cs typeface="Arial"/>
              </a:rPr>
              <a:t>Component 2. </a:t>
            </a:r>
            <a:r>
              <a:rPr lang="en-US" sz="2400" b="1" dirty="0">
                <a:solidFill>
                  <a:srgbClr val="000090"/>
                </a:solidFill>
                <a:cs typeface="Arial"/>
              </a:rPr>
              <a:t>Backbone </a:t>
            </a:r>
            <a:r>
              <a:rPr lang="en-US" sz="2400" b="1" dirty="0" smtClean="0">
                <a:solidFill>
                  <a:srgbClr val="000090"/>
                </a:solidFill>
                <a:cs typeface="Arial"/>
              </a:rPr>
              <a:t>system </a:t>
            </a:r>
            <a:r>
              <a:rPr lang="en-US" sz="2400" b="1" dirty="0">
                <a:solidFill>
                  <a:srgbClr val="000090"/>
                </a:solidFill>
                <a:cs typeface="Arial"/>
              </a:rPr>
              <a:t>– Open </a:t>
            </a:r>
            <a:r>
              <a:rPr lang="fr-CH" sz="2400" b="1" dirty="0" err="1" smtClean="0">
                <a:solidFill>
                  <a:srgbClr val="000090"/>
                </a:solidFill>
                <a:cs typeface="Arial"/>
              </a:rPr>
              <a:t>measurement</a:t>
            </a:r>
            <a:r>
              <a:rPr lang="fr-CH" sz="2400" b="1" dirty="0" smtClean="0">
                <a:solidFill>
                  <a:srgbClr val="000090"/>
                </a:solidFill>
                <a:cs typeface="Arial"/>
              </a:rPr>
              <a:t> </a:t>
            </a:r>
            <a:r>
              <a:rPr lang="fr-CH" sz="2400" b="1" dirty="0" err="1" smtClean="0">
                <a:solidFill>
                  <a:srgbClr val="000090"/>
                </a:solidFill>
                <a:cs typeface="Arial"/>
              </a:rPr>
              <a:t>approaches</a:t>
            </a:r>
            <a:r>
              <a:rPr lang="fr-CH" sz="2400" b="1" dirty="0" smtClean="0">
                <a:solidFill>
                  <a:srgbClr val="000090"/>
                </a:solidFill>
                <a:cs typeface="Arial"/>
              </a:rPr>
              <a:t>  (</a:t>
            </a:r>
            <a:r>
              <a:rPr lang="fr-CH" sz="2400" b="1" dirty="0" err="1" smtClean="0">
                <a:solidFill>
                  <a:srgbClr val="000090"/>
                </a:solidFill>
                <a:cs typeface="Arial"/>
              </a:rPr>
              <a:t>flexibility</a:t>
            </a:r>
            <a:r>
              <a:rPr lang="fr-CH" sz="2400" b="1" dirty="0" smtClean="0">
                <a:solidFill>
                  <a:srgbClr val="000090"/>
                </a:solidFill>
                <a:cs typeface="Arial"/>
              </a:rPr>
              <a:t> to </a:t>
            </a:r>
            <a:r>
              <a:rPr lang="fr-CH" sz="2400" b="1" dirty="0" err="1" smtClean="0">
                <a:solidFill>
                  <a:srgbClr val="000090"/>
                </a:solidFill>
                <a:cs typeface="Arial"/>
              </a:rPr>
              <a:t>optimize</a:t>
            </a:r>
            <a:r>
              <a:rPr lang="fr-CH" sz="2400" b="1" dirty="0" smtClean="0">
                <a:solidFill>
                  <a:srgbClr val="000090"/>
                </a:solidFill>
                <a:cs typeface="Arial"/>
              </a:rPr>
              <a:t> the </a:t>
            </a:r>
            <a:r>
              <a:rPr lang="fr-CH" sz="2400" b="1" dirty="0" err="1" smtClean="0">
                <a:solidFill>
                  <a:srgbClr val="000090"/>
                </a:solidFill>
                <a:cs typeface="Arial"/>
              </a:rPr>
              <a:t>implementation</a:t>
            </a:r>
            <a:r>
              <a:rPr lang="fr-CH" sz="2400" b="1" dirty="0" smtClean="0">
                <a:solidFill>
                  <a:srgbClr val="000090"/>
                </a:solidFill>
                <a:cs typeface="Arial"/>
              </a:rPr>
              <a:t>) 2/2</a:t>
            </a:r>
            <a:endParaRPr lang="en-US" sz="2400" b="1" dirty="0">
              <a:solidFill>
                <a:srgbClr val="000090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029200"/>
          </a:xfrm>
        </p:spPr>
        <p:txBody>
          <a:bodyPr/>
          <a:lstStyle/>
          <a:p>
            <a:r>
              <a:rPr lang="fr-CH" sz="2000" dirty="0" smtClean="0">
                <a:cs typeface="Arial"/>
              </a:rPr>
              <a:t>HEO VIS/IR mission </a:t>
            </a:r>
            <a:r>
              <a:rPr lang="fr-CH" sz="2000" dirty="0">
                <a:cs typeface="Arial"/>
              </a:rPr>
              <a:t>for </a:t>
            </a:r>
            <a:r>
              <a:rPr lang="fr-CH" sz="2000" dirty="0" err="1">
                <a:cs typeface="Arial"/>
              </a:rPr>
              <a:t>continuous</a:t>
            </a:r>
            <a:r>
              <a:rPr lang="fr-CH" sz="2000" dirty="0">
                <a:cs typeface="Arial"/>
              </a:rPr>
              <a:t> polar </a:t>
            </a:r>
            <a:r>
              <a:rPr lang="fr-CH" sz="2000" dirty="0" err="1">
                <a:cs typeface="Arial"/>
              </a:rPr>
              <a:t>coverage</a:t>
            </a:r>
            <a:r>
              <a:rPr lang="fr-CH" sz="2000" dirty="0">
                <a:cs typeface="Arial"/>
              </a:rPr>
              <a:t> (</a:t>
            </a:r>
            <a:r>
              <a:rPr lang="fr-CH" sz="2000" dirty="0" err="1">
                <a:cs typeface="Arial"/>
              </a:rPr>
              <a:t>Arctic</a:t>
            </a:r>
            <a:r>
              <a:rPr lang="fr-CH" sz="2000" dirty="0">
                <a:cs typeface="Arial"/>
              </a:rPr>
              <a:t> &amp; </a:t>
            </a:r>
            <a:r>
              <a:rPr lang="fr-CH" sz="2000" dirty="0" err="1">
                <a:cs typeface="Arial"/>
              </a:rPr>
              <a:t>Antarctica</a:t>
            </a:r>
            <a:r>
              <a:rPr lang="fr-CH" sz="2000" dirty="0">
                <a:cs typeface="Arial"/>
              </a:rPr>
              <a:t>)</a:t>
            </a:r>
          </a:p>
          <a:p>
            <a:r>
              <a:rPr lang="fr-CH" sz="2000" dirty="0" smtClean="0">
                <a:cs typeface="Arial"/>
              </a:rPr>
              <a:t>Solar magnetograph , solar EUV/X-ray imager, and EUV/X-ray irradiance, both on </a:t>
            </a:r>
            <a:r>
              <a:rPr lang="fr-CH" sz="2000" dirty="0">
                <a:cs typeface="Arial"/>
              </a:rPr>
              <a:t>the Earth-Sun </a:t>
            </a:r>
            <a:r>
              <a:rPr lang="fr-CH" sz="2000" dirty="0" smtClean="0">
                <a:cs typeface="Arial"/>
              </a:rPr>
              <a:t>line (e.g. L1, GEO) and off the </a:t>
            </a:r>
            <a:r>
              <a:rPr lang="fr-CH" sz="2000" dirty="0" err="1" smtClean="0">
                <a:cs typeface="Arial"/>
              </a:rPr>
              <a:t>Earth</a:t>
            </a:r>
            <a:r>
              <a:rPr lang="fr-CH" sz="2000" dirty="0" smtClean="0">
                <a:cs typeface="Arial"/>
              </a:rPr>
              <a:t>-Sun line  (</a:t>
            </a:r>
            <a:r>
              <a:rPr lang="fr-CH" sz="2000" dirty="0" err="1" smtClean="0">
                <a:cs typeface="Arial"/>
              </a:rPr>
              <a:t>e.g</a:t>
            </a:r>
            <a:r>
              <a:rPr lang="fr-CH" sz="2000" dirty="0" smtClean="0">
                <a:cs typeface="Arial"/>
              </a:rPr>
              <a:t>. L4, L5)</a:t>
            </a:r>
          </a:p>
          <a:p>
            <a:r>
              <a:rPr lang="fr-CH" sz="2000" dirty="0" err="1" smtClean="0">
                <a:cs typeface="Arial"/>
              </a:rPr>
              <a:t>Solar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wind</a:t>
            </a:r>
            <a:r>
              <a:rPr lang="fr-CH" sz="2000" dirty="0" smtClean="0">
                <a:cs typeface="Arial"/>
              </a:rPr>
              <a:t> in situ plasma and </a:t>
            </a:r>
            <a:r>
              <a:rPr lang="fr-CH" sz="2000" dirty="0" err="1" smtClean="0">
                <a:cs typeface="Arial"/>
              </a:rPr>
              <a:t>energetic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particles</a:t>
            </a:r>
            <a:r>
              <a:rPr lang="fr-CH" sz="2000" dirty="0" smtClean="0">
                <a:cs typeface="Arial"/>
              </a:rPr>
              <a:t> and </a:t>
            </a:r>
            <a:r>
              <a:rPr lang="fr-CH" sz="2000" dirty="0" err="1" smtClean="0">
                <a:cs typeface="Arial"/>
              </a:rPr>
              <a:t>magnetic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field</a:t>
            </a:r>
            <a:r>
              <a:rPr lang="fr-CH" sz="2000" dirty="0" smtClean="0">
                <a:cs typeface="Arial"/>
              </a:rPr>
              <a:t> off the </a:t>
            </a:r>
            <a:r>
              <a:rPr lang="fr-CH" sz="2000" dirty="0" err="1" smtClean="0">
                <a:cs typeface="Arial"/>
              </a:rPr>
              <a:t>Earth</a:t>
            </a:r>
            <a:r>
              <a:rPr lang="fr-CH" sz="2000" dirty="0" smtClean="0">
                <a:cs typeface="Arial"/>
              </a:rPr>
              <a:t>-Sun line (</a:t>
            </a:r>
            <a:r>
              <a:rPr lang="fr-CH" sz="2000" dirty="0" err="1" smtClean="0">
                <a:cs typeface="Arial"/>
              </a:rPr>
              <a:t>e.g</a:t>
            </a:r>
            <a:r>
              <a:rPr lang="fr-CH" sz="2000" dirty="0" smtClean="0">
                <a:cs typeface="Arial"/>
              </a:rPr>
              <a:t>. L5)</a:t>
            </a:r>
          </a:p>
          <a:p>
            <a:r>
              <a:rPr lang="fr-CH" sz="2000" dirty="0" err="1" smtClean="0">
                <a:cs typeface="Arial"/>
              </a:rPr>
              <a:t>Solar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coronagraph</a:t>
            </a:r>
            <a:r>
              <a:rPr lang="fr-CH" sz="2000" dirty="0" smtClean="0">
                <a:cs typeface="Arial"/>
              </a:rPr>
              <a:t> and </a:t>
            </a:r>
            <a:r>
              <a:rPr lang="fr-CH" sz="2000" dirty="0" err="1" smtClean="0">
                <a:cs typeface="Arial"/>
              </a:rPr>
              <a:t>heliospheric</a:t>
            </a:r>
            <a:r>
              <a:rPr lang="fr-CH" sz="2000" dirty="0" smtClean="0">
                <a:cs typeface="Arial"/>
              </a:rPr>
              <a:t> imager off the </a:t>
            </a:r>
            <a:r>
              <a:rPr lang="fr-CH" sz="2000" dirty="0" err="1" smtClean="0">
                <a:cs typeface="Arial"/>
              </a:rPr>
              <a:t>Earth</a:t>
            </a:r>
            <a:r>
              <a:rPr lang="fr-CH" sz="2000" dirty="0" smtClean="0">
                <a:cs typeface="Arial"/>
              </a:rPr>
              <a:t>-Sun line (</a:t>
            </a:r>
            <a:r>
              <a:rPr lang="fr-CH" sz="2000" dirty="0" err="1" smtClean="0">
                <a:cs typeface="Arial"/>
              </a:rPr>
              <a:t>e.g</a:t>
            </a:r>
            <a:r>
              <a:rPr lang="fr-CH" sz="2000" dirty="0" smtClean="0">
                <a:cs typeface="Arial"/>
              </a:rPr>
              <a:t>. L4, L5)</a:t>
            </a:r>
          </a:p>
          <a:p>
            <a:r>
              <a:rPr lang="fr-CH" sz="2000" dirty="0" err="1" smtClean="0">
                <a:cs typeface="Arial"/>
              </a:rPr>
              <a:t>Magnetospheric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energetic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particles</a:t>
            </a:r>
            <a:r>
              <a:rPr lang="fr-CH" sz="2000" dirty="0" smtClean="0">
                <a:cs typeface="Arial"/>
              </a:rPr>
              <a:t> (</a:t>
            </a:r>
            <a:r>
              <a:rPr lang="fr-CH" sz="2000" dirty="0" err="1" smtClean="0">
                <a:cs typeface="Arial"/>
              </a:rPr>
              <a:t>e.g</a:t>
            </a:r>
            <a:r>
              <a:rPr lang="fr-CH" sz="2000" dirty="0" smtClean="0">
                <a:cs typeface="Arial"/>
              </a:rPr>
              <a:t>. GEO, HEO, MEO, LEO)</a:t>
            </a:r>
            <a:endParaRPr lang="fr-CH" sz="2000" dirty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195263"/>
            <a:ext cx="8335962" cy="795337"/>
          </a:xfrm>
        </p:spPr>
        <p:txBody>
          <a:bodyPr>
            <a:noAutofit/>
          </a:bodyPr>
          <a:lstStyle/>
          <a:p>
            <a:pPr algn="ctr"/>
            <a:r>
              <a:rPr lang="fr-CH" sz="2400" b="1" dirty="0" smtClean="0">
                <a:solidFill>
                  <a:srgbClr val="000090"/>
                </a:solidFill>
                <a:cs typeface="Arial"/>
              </a:rPr>
              <a:t>Component 3. </a:t>
            </a:r>
            <a:r>
              <a:rPr lang="fr-CH" sz="2400" b="1" dirty="0" err="1" smtClean="0">
                <a:solidFill>
                  <a:srgbClr val="000090"/>
                </a:solidFill>
                <a:cs typeface="Arial"/>
              </a:rPr>
              <a:t>Operational</a:t>
            </a:r>
            <a:r>
              <a:rPr lang="fr-CH" sz="2400" b="1" dirty="0" smtClean="0">
                <a:solidFill>
                  <a:srgbClr val="000090"/>
                </a:solidFill>
                <a:cs typeface="Arial"/>
              </a:rPr>
              <a:t> </a:t>
            </a:r>
            <a:r>
              <a:rPr lang="fr-CH" sz="2400" b="1" dirty="0" err="1">
                <a:solidFill>
                  <a:srgbClr val="000090"/>
                </a:solidFill>
                <a:cs typeface="Arial"/>
              </a:rPr>
              <a:t>pathfinders</a:t>
            </a:r>
            <a:r>
              <a:rPr lang="fr-CH" sz="2400" b="1" dirty="0">
                <a:solidFill>
                  <a:srgbClr val="000090"/>
                </a:solidFill>
                <a:cs typeface="Arial"/>
              </a:rPr>
              <a:t> and </a:t>
            </a:r>
            <a:r>
              <a:rPr lang="fr-CH" sz="2400" b="1" dirty="0" smtClean="0">
                <a:solidFill>
                  <a:srgbClr val="000090"/>
                </a:solidFill>
                <a:cs typeface="Arial"/>
              </a:rPr>
              <a:t/>
            </a:r>
            <a:br>
              <a:rPr lang="fr-CH" sz="2400" b="1" dirty="0" smtClean="0">
                <a:solidFill>
                  <a:srgbClr val="000090"/>
                </a:solidFill>
                <a:cs typeface="Arial"/>
              </a:rPr>
            </a:br>
            <a:r>
              <a:rPr lang="fr-CH" sz="2400" b="1" dirty="0" err="1">
                <a:solidFill>
                  <a:srgbClr val="000090"/>
                </a:solidFill>
                <a:cs typeface="Arial"/>
              </a:rPr>
              <a:t>technology</a:t>
            </a:r>
            <a:r>
              <a:rPr lang="fr-CH" sz="2400" b="1" dirty="0">
                <a:solidFill>
                  <a:srgbClr val="000090"/>
                </a:solidFill>
                <a:cs typeface="Arial"/>
              </a:rPr>
              <a:t> and science </a:t>
            </a:r>
            <a:r>
              <a:rPr lang="fr-CH" sz="2400" b="1" dirty="0" err="1">
                <a:solidFill>
                  <a:srgbClr val="000090"/>
                </a:solidFill>
                <a:cs typeface="Arial"/>
              </a:rPr>
              <a:t>demonstrators</a:t>
            </a:r>
            <a:endParaRPr lang="en-US" sz="2400" b="1" dirty="0">
              <a:solidFill>
                <a:srgbClr val="000090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30" y="1380312"/>
            <a:ext cx="8991600" cy="4785357"/>
          </a:xfrm>
        </p:spPr>
        <p:txBody>
          <a:bodyPr>
            <a:normAutofit fontScale="92500" lnSpcReduction="10000"/>
          </a:bodyPr>
          <a:lstStyle/>
          <a:p>
            <a:r>
              <a:rPr lang="fr-CH" sz="2000" dirty="0" smtClean="0">
                <a:cs typeface="Arial"/>
              </a:rPr>
              <a:t>GNSS-RO </a:t>
            </a:r>
            <a:r>
              <a:rPr lang="fr-CH" sz="2000" dirty="0">
                <a:cs typeface="Arial"/>
              </a:rPr>
              <a:t>constellation for </a:t>
            </a:r>
            <a:r>
              <a:rPr lang="fr-CH" sz="2000" dirty="0" err="1">
                <a:cs typeface="Arial"/>
              </a:rPr>
              <a:t>enhanced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err="1">
                <a:cs typeface="Arial"/>
              </a:rPr>
              <a:t>atmospheric</a:t>
            </a:r>
            <a:r>
              <a:rPr lang="fr-CH" sz="2000" dirty="0">
                <a:cs typeface="Arial"/>
              </a:rPr>
              <a:t>/</a:t>
            </a:r>
            <a:r>
              <a:rPr lang="fr-CH" sz="2000" dirty="0" err="1">
                <a:cs typeface="Arial"/>
              </a:rPr>
              <a:t>ionospheric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err="1">
                <a:cs typeface="Arial"/>
              </a:rPr>
              <a:t>soundings</a:t>
            </a:r>
            <a:endParaRPr lang="fr-CH" sz="2000" dirty="0">
              <a:cs typeface="Arial"/>
            </a:endParaRPr>
          </a:p>
          <a:p>
            <a:pPr lvl="1"/>
            <a:r>
              <a:rPr lang="fr-CH" sz="1800" dirty="0" err="1">
                <a:cs typeface="Arial"/>
              </a:rPr>
              <a:t>Including</a:t>
            </a:r>
            <a:r>
              <a:rPr lang="fr-CH" sz="1800" dirty="0">
                <a:cs typeface="Arial"/>
              </a:rPr>
              <a:t> </a:t>
            </a:r>
            <a:r>
              <a:rPr lang="fr-CH" sz="1800" dirty="0" err="1">
                <a:cs typeface="Arial"/>
              </a:rPr>
              <a:t>additional</a:t>
            </a:r>
            <a:r>
              <a:rPr lang="fr-CH" sz="1800" dirty="0">
                <a:cs typeface="Arial"/>
              </a:rPr>
              <a:t> </a:t>
            </a:r>
            <a:r>
              <a:rPr lang="fr-CH" sz="1800" dirty="0" err="1">
                <a:cs typeface="Arial"/>
              </a:rPr>
              <a:t>frequencies</a:t>
            </a:r>
            <a:r>
              <a:rPr lang="fr-CH" sz="1800" dirty="0">
                <a:cs typeface="Arial"/>
              </a:rPr>
              <a:t> </a:t>
            </a:r>
            <a:r>
              <a:rPr lang="fr-CH" sz="1800" dirty="0" err="1">
                <a:cs typeface="Arial"/>
              </a:rPr>
              <a:t>optimized</a:t>
            </a:r>
            <a:r>
              <a:rPr lang="fr-CH" sz="1800" dirty="0">
                <a:cs typeface="Arial"/>
              </a:rPr>
              <a:t> for </a:t>
            </a:r>
            <a:r>
              <a:rPr lang="fr-CH" sz="1800" dirty="0" err="1">
                <a:cs typeface="Arial"/>
              </a:rPr>
              <a:t>atmospheric</a:t>
            </a:r>
            <a:r>
              <a:rPr lang="fr-CH" sz="1800" dirty="0">
                <a:cs typeface="Arial"/>
              </a:rPr>
              <a:t> </a:t>
            </a:r>
            <a:r>
              <a:rPr lang="fr-CH" sz="1800" dirty="0" err="1">
                <a:cs typeface="Arial"/>
              </a:rPr>
              <a:t>sounding</a:t>
            </a:r>
            <a:endParaRPr lang="fr-CH" sz="1800" dirty="0">
              <a:cs typeface="Arial"/>
            </a:endParaRPr>
          </a:p>
          <a:p>
            <a:r>
              <a:rPr lang="fr-CH" sz="2000" dirty="0">
                <a:cs typeface="Arial"/>
              </a:rPr>
              <a:t>Surface pressure by NIR </a:t>
            </a:r>
            <a:r>
              <a:rPr lang="fr-CH" sz="2000" dirty="0" err="1">
                <a:cs typeface="Arial"/>
              </a:rPr>
              <a:t>spectrometry</a:t>
            </a:r>
            <a:endParaRPr lang="fr-CH" sz="2000" dirty="0">
              <a:cs typeface="Arial"/>
            </a:endParaRPr>
          </a:p>
          <a:p>
            <a:r>
              <a:rPr lang="fr-CH" sz="2000" dirty="0" err="1">
                <a:cs typeface="Arial"/>
              </a:rPr>
              <a:t>Atmospheric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err="1">
                <a:cs typeface="Arial"/>
              </a:rPr>
              <a:t>moisture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err="1">
                <a:cs typeface="Arial"/>
              </a:rPr>
              <a:t>profiling</a:t>
            </a:r>
            <a:r>
              <a:rPr lang="fr-CH" sz="2000" dirty="0">
                <a:cs typeface="Arial"/>
              </a:rPr>
              <a:t> by lidar (DIAL)</a:t>
            </a:r>
          </a:p>
          <a:p>
            <a:r>
              <a:rPr lang="fr-CH" sz="2000" dirty="0" smtClean="0">
                <a:cs typeface="Arial"/>
              </a:rPr>
              <a:t>Radar and </a:t>
            </a:r>
            <a:r>
              <a:rPr lang="fr-CH" sz="2000" dirty="0">
                <a:cs typeface="Arial"/>
              </a:rPr>
              <a:t>l</a:t>
            </a:r>
            <a:r>
              <a:rPr lang="fr-CH" sz="2000" dirty="0" smtClean="0">
                <a:cs typeface="Arial"/>
              </a:rPr>
              <a:t>idar </a:t>
            </a:r>
            <a:r>
              <a:rPr lang="fr-CH" sz="2000" dirty="0">
                <a:cs typeface="Arial"/>
              </a:rPr>
              <a:t>for </a:t>
            </a:r>
            <a:r>
              <a:rPr lang="fr-CH" sz="2000" dirty="0" err="1" smtClean="0">
                <a:cs typeface="Arial"/>
              </a:rPr>
              <a:t>vegetation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mapping</a:t>
            </a:r>
            <a:endParaRPr lang="fr-CH" sz="2000" dirty="0" smtClean="0">
              <a:cs typeface="Arial"/>
            </a:endParaRPr>
          </a:p>
          <a:p>
            <a:r>
              <a:rPr lang="fr-CH" sz="2000" dirty="0" err="1" smtClean="0">
                <a:cs typeface="Arial"/>
              </a:rPr>
              <a:t>Hyperspectral</a:t>
            </a:r>
            <a:r>
              <a:rPr lang="fr-CH" sz="2000" dirty="0" smtClean="0">
                <a:cs typeface="Arial"/>
              </a:rPr>
              <a:t> MW </a:t>
            </a:r>
            <a:r>
              <a:rPr lang="fr-CH" sz="2000" dirty="0" err="1" smtClean="0">
                <a:cs typeface="Arial"/>
              </a:rPr>
              <a:t>sensors</a:t>
            </a:r>
            <a:endParaRPr lang="fr-CH" sz="2000" dirty="0" smtClean="0">
              <a:cs typeface="Arial"/>
            </a:endParaRPr>
          </a:p>
          <a:p>
            <a:r>
              <a:rPr lang="fr-CH" sz="2000" dirty="0" smtClean="0">
                <a:cs typeface="Arial"/>
              </a:rPr>
              <a:t>Solar coronal </a:t>
            </a:r>
            <a:r>
              <a:rPr lang="fr-CH" sz="2000" dirty="0" err="1" smtClean="0">
                <a:cs typeface="Arial"/>
              </a:rPr>
              <a:t>magnetic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field</a:t>
            </a:r>
            <a:r>
              <a:rPr lang="fr-CH" sz="2000" dirty="0" smtClean="0">
                <a:cs typeface="Arial"/>
              </a:rPr>
              <a:t> imager, </a:t>
            </a:r>
            <a:r>
              <a:rPr lang="fr-CH" sz="2000" dirty="0" err="1" smtClean="0">
                <a:cs typeface="Arial"/>
              </a:rPr>
              <a:t>solar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wind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beyond</a:t>
            </a:r>
            <a:r>
              <a:rPr lang="fr-CH" sz="2000" dirty="0" smtClean="0">
                <a:cs typeface="Arial"/>
              </a:rPr>
              <a:t> L1</a:t>
            </a:r>
          </a:p>
          <a:p>
            <a:r>
              <a:rPr lang="fr-CH" sz="2000" dirty="0" err="1" smtClean="0">
                <a:cs typeface="Arial"/>
              </a:rPr>
              <a:t>Ionosphere</a:t>
            </a:r>
            <a:r>
              <a:rPr lang="fr-CH" sz="2000" dirty="0" smtClean="0">
                <a:cs typeface="Arial"/>
              </a:rPr>
              <a:t>/</a:t>
            </a:r>
            <a:r>
              <a:rPr lang="fr-CH" sz="2000" dirty="0" err="1" smtClean="0">
                <a:cs typeface="Arial"/>
              </a:rPr>
              <a:t>thermosphere</a:t>
            </a:r>
            <a:r>
              <a:rPr lang="fr-CH" sz="2000" dirty="0" smtClean="0">
                <a:cs typeface="Arial"/>
              </a:rPr>
              <a:t> spectral imager (</a:t>
            </a:r>
            <a:r>
              <a:rPr lang="fr-CH" sz="2000" dirty="0" err="1" smtClean="0">
                <a:cs typeface="Arial"/>
              </a:rPr>
              <a:t>e.g</a:t>
            </a:r>
            <a:r>
              <a:rPr lang="fr-CH" sz="2000" dirty="0" smtClean="0">
                <a:cs typeface="Arial"/>
              </a:rPr>
              <a:t>. GEO, HEO, MEO, LEO)</a:t>
            </a:r>
          </a:p>
          <a:p>
            <a:r>
              <a:rPr lang="fr-CH" sz="2000" dirty="0" err="1" smtClean="0">
                <a:cs typeface="Arial"/>
              </a:rPr>
              <a:t>Ionospheric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electron</a:t>
            </a:r>
            <a:r>
              <a:rPr lang="fr-CH" sz="2000" dirty="0" smtClean="0">
                <a:cs typeface="Arial"/>
              </a:rPr>
              <a:t> and major ion </a:t>
            </a:r>
            <a:r>
              <a:rPr lang="fr-CH" sz="2000" dirty="0" err="1" smtClean="0">
                <a:cs typeface="Arial"/>
              </a:rPr>
              <a:t>density</a:t>
            </a:r>
            <a:r>
              <a:rPr lang="fr-CH" sz="2000" dirty="0" smtClean="0">
                <a:cs typeface="Arial"/>
              </a:rPr>
              <a:t>, </a:t>
            </a:r>
          </a:p>
          <a:p>
            <a:r>
              <a:rPr lang="fr-CH" sz="2000" dirty="0" err="1" smtClean="0">
                <a:cs typeface="Arial"/>
              </a:rPr>
              <a:t>Thermospheric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neutral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density</a:t>
            </a:r>
            <a:r>
              <a:rPr lang="fr-CH" sz="2000" dirty="0" smtClean="0">
                <a:cs typeface="Arial"/>
              </a:rPr>
              <a:t> and </a:t>
            </a:r>
            <a:r>
              <a:rPr lang="fr-CH" sz="2000" dirty="0" err="1" smtClean="0">
                <a:cs typeface="Arial"/>
              </a:rPr>
              <a:t>constituents</a:t>
            </a:r>
            <a:endParaRPr lang="fr-CH" sz="2000" dirty="0">
              <a:cs typeface="Arial"/>
            </a:endParaRPr>
          </a:p>
          <a:p>
            <a:r>
              <a:rPr lang="fr-CH" sz="2000" dirty="0" err="1" smtClean="0">
                <a:cs typeface="Arial"/>
              </a:rPr>
              <a:t>Process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study</a:t>
            </a:r>
            <a:r>
              <a:rPr lang="fr-CH" sz="2000" dirty="0" smtClean="0">
                <a:cs typeface="Arial"/>
              </a:rPr>
              <a:t> missions (content and duration TBD </a:t>
            </a:r>
            <a:r>
              <a:rPr lang="fr-CH" sz="2000" dirty="0" err="1" smtClean="0">
                <a:cs typeface="Arial"/>
              </a:rPr>
              <a:t>depending</a:t>
            </a:r>
            <a:r>
              <a:rPr lang="fr-CH" sz="2000" dirty="0" smtClean="0">
                <a:cs typeface="Arial"/>
              </a:rPr>
              <a:t> on </a:t>
            </a:r>
            <a:r>
              <a:rPr lang="fr-CH" sz="2000" dirty="0" err="1" smtClean="0">
                <a:cs typeface="Arial"/>
              </a:rPr>
              <a:t>process</a:t>
            </a:r>
            <a:r>
              <a:rPr lang="fr-CH" sz="2000" dirty="0" smtClean="0">
                <a:cs typeface="Arial"/>
              </a:rPr>
              <a:t> cycles)</a:t>
            </a:r>
          </a:p>
          <a:p>
            <a:r>
              <a:rPr lang="fr-CH" sz="2000" dirty="0" smtClean="0">
                <a:cs typeface="Arial"/>
              </a:rPr>
              <a:t>Use </a:t>
            </a:r>
            <a:r>
              <a:rPr lang="fr-CH" sz="2000" dirty="0">
                <a:cs typeface="Arial"/>
              </a:rPr>
              <a:t>of </a:t>
            </a:r>
            <a:r>
              <a:rPr lang="fr-CH" sz="2000" dirty="0" err="1">
                <a:cs typeface="Arial"/>
              </a:rPr>
              <a:t>nanosatellites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smtClean="0">
                <a:cs typeface="Arial"/>
              </a:rPr>
              <a:t>for </a:t>
            </a:r>
            <a:r>
              <a:rPr lang="fr-CH" sz="2000" dirty="0" err="1">
                <a:cs typeface="Arial"/>
              </a:rPr>
              <a:t>demonstration</a:t>
            </a:r>
            <a:r>
              <a:rPr lang="fr-CH" sz="2000" dirty="0">
                <a:cs typeface="Arial"/>
              </a:rPr>
              <a:t> or science </a:t>
            </a:r>
            <a:r>
              <a:rPr lang="fr-CH" sz="2000" dirty="0" smtClean="0">
                <a:cs typeface="Arial"/>
              </a:rPr>
              <a:t>missions, and for </a:t>
            </a:r>
            <a:r>
              <a:rPr lang="fr-CH" sz="2000" dirty="0" err="1" smtClean="0">
                <a:cs typeface="Arial"/>
              </a:rPr>
              <a:t>contigency</a:t>
            </a:r>
            <a:r>
              <a:rPr lang="fr-CH" sz="2000" dirty="0" smtClean="0">
                <a:cs typeface="Arial"/>
              </a:rPr>
              <a:t> planning as gap fillers (</a:t>
            </a:r>
            <a:r>
              <a:rPr lang="fr-CH" sz="2000" dirty="0" err="1" smtClean="0">
                <a:cs typeface="Arial"/>
              </a:rPr>
              <a:t>notwithstanding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their</a:t>
            </a:r>
            <a:r>
              <a:rPr lang="fr-CH" sz="2000" dirty="0" smtClean="0">
                <a:cs typeface="Arial"/>
              </a:rPr>
              <a:t> possible use in Component 2)</a:t>
            </a:r>
          </a:p>
          <a:p>
            <a:r>
              <a:rPr lang="fr-CH" sz="2000" dirty="0" smtClean="0">
                <a:cs typeface="Arial"/>
              </a:rPr>
              <a:t>Use </a:t>
            </a:r>
            <a:r>
              <a:rPr lang="fr-CH" sz="2000" dirty="0">
                <a:cs typeface="Arial"/>
              </a:rPr>
              <a:t>of </a:t>
            </a:r>
            <a:r>
              <a:rPr lang="fr-CH" sz="2000" dirty="0" err="1" smtClean="0">
                <a:cs typeface="Arial"/>
              </a:rPr>
              <a:t>orbiting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platforms</a:t>
            </a:r>
            <a:r>
              <a:rPr lang="fr-CH" sz="2000" dirty="0" smtClean="0">
                <a:cs typeface="Arial"/>
              </a:rPr>
              <a:t> (</a:t>
            </a:r>
            <a:r>
              <a:rPr lang="fr-CH" sz="2000" dirty="0" err="1" smtClean="0">
                <a:cs typeface="Arial"/>
              </a:rPr>
              <a:t>like</a:t>
            </a:r>
            <a:r>
              <a:rPr lang="fr-CH" sz="2000" dirty="0" smtClean="0">
                <a:cs typeface="Arial"/>
              </a:rPr>
              <a:t> the International </a:t>
            </a:r>
            <a:r>
              <a:rPr lang="fr-CH" sz="2000" dirty="0" err="1">
                <a:cs typeface="Arial"/>
              </a:rPr>
              <a:t>Space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smtClean="0">
                <a:cs typeface="Arial"/>
              </a:rPr>
              <a:t>Station) </a:t>
            </a:r>
            <a:r>
              <a:rPr lang="fr-CH" sz="2000" dirty="0">
                <a:cs typeface="Arial"/>
              </a:rPr>
              <a:t>for </a:t>
            </a:r>
            <a:r>
              <a:rPr lang="fr-CH" sz="2000" dirty="0" err="1">
                <a:cs typeface="Arial"/>
              </a:rPr>
              <a:t>demonstration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smtClean="0">
                <a:cs typeface="Arial"/>
              </a:rPr>
              <a:t>or science missions</a:t>
            </a:r>
            <a:endParaRPr lang="fr-CH" sz="2000" dirty="0">
              <a:cs typeface="Arial"/>
            </a:endParaRP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48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195263"/>
            <a:ext cx="8335962" cy="795337"/>
          </a:xfrm>
        </p:spPr>
        <p:txBody>
          <a:bodyPr>
            <a:noAutofit/>
          </a:bodyPr>
          <a:lstStyle/>
          <a:p>
            <a:pPr algn="ctr"/>
            <a:r>
              <a:rPr lang="fr-CH" sz="2400" b="1" dirty="0" smtClean="0">
                <a:solidFill>
                  <a:srgbClr val="000090"/>
                </a:solidFill>
                <a:cs typeface="Arial"/>
              </a:rPr>
              <a:t>Component 4. </a:t>
            </a:r>
            <a:r>
              <a:rPr lang="fr-CH" sz="2400" b="1" dirty="0" err="1" smtClean="0">
                <a:solidFill>
                  <a:srgbClr val="000090"/>
                </a:solidFill>
                <a:cs typeface="Arial"/>
              </a:rPr>
              <a:t>Additional</a:t>
            </a:r>
            <a:r>
              <a:rPr lang="fr-CH" sz="2400" b="1" dirty="0" smtClean="0">
                <a:solidFill>
                  <a:srgbClr val="000090"/>
                </a:solidFill>
                <a:cs typeface="Arial"/>
              </a:rPr>
              <a:t> </a:t>
            </a:r>
            <a:r>
              <a:rPr lang="fr-CH" sz="2400" b="1" dirty="0" err="1" smtClean="0">
                <a:solidFill>
                  <a:srgbClr val="000090"/>
                </a:solidFill>
                <a:cs typeface="Arial"/>
              </a:rPr>
              <a:t>capacities</a:t>
            </a:r>
            <a:r>
              <a:rPr lang="fr-CH" sz="2400" b="1" dirty="0" smtClean="0">
                <a:solidFill>
                  <a:srgbClr val="000090"/>
                </a:solidFill>
                <a:cs typeface="Arial"/>
              </a:rPr>
              <a:t> and </a:t>
            </a:r>
            <a:r>
              <a:rPr lang="fr-CH" sz="2400" b="1" dirty="0" err="1" smtClean="0">
                <a:solidFill>
                  <a:srgbClr val="000090"/>
                </a:solidFill>
                <a:cs typeface="Arial"/>
              </a:rPr>
              <a:t>other</a:t>
            </a:r>
            <a:r>
              <a:rPr lang="fr-CH" sz="2400" b="1" dirty="0" smtClean="0">
                <a:solidFill>
                  <a:srgbClr val="000090"/>
                </a:solidFill>
                <a:cs typeface="Arial"/>
              </a:rPr>
              <a:t> </a:t>
            </a:r>
            <a:r>
              <a:rPr lang="fr-CH" sz="2400" b="1" dirty="0" err="1" smtClean="0">
                <a:solidFill>
                  <a:srgbClr val="000090"/>
                </a:solidFill>
                <a:cs typeface="Arial"/>
              </a:rPr>
              <a:t>capabilities</a:t>
            </a:r>
            <a:endParaRPr lang="en-US" sz="2400" b="1" dirty="0">
              <a:solidFill>
                <a:srgbClr val="000090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0075"/>
          </a:xfrm>
        </p:spPr>
        <p:txBody>
          <a:bodyPr>
            <a:normAutofit/>
          </a:bodyPr>
          <a:lstStyle/>
          <a:p>
            <a:r>
              <a:rPr lang="fr-CH" sz="2000" dirty="0" err="1" smtClean="0">
                <a:cs typeface="Arial"/>
              </a:rPr>
              <a:t>Governmental</a:t>
            </a:r>
            <a:r>
              <a:rPr lang="fr-CH" sz="2000" dirty="0" smtClean="0">
                <a:cs typeface="Arial"/>
              </a:rPr>
              <a:t> or </a:t>
            </a:r>
            <a:r>
              <a:rPr lang="fr-CH" sz="2000" dirty="0" err="1" smtClean="0">
                <a:cs typeface="Arial"/>
              </a:rPr>
              <a:t>academic</a:t>
            </a:r>
            <a:r>
              <a:rPr lang="fr-CH" sz="2000" dirty="0" smtClean="0">
                <a:cs typeface="Arial"/>
              </a:rPr>
              <a:t> EO </a:t>
            </a:r>
            <a:r>
              <a:rPr lang="fr-CH" sz="2000" dirty="0" err="1" smtClean="0">
                <a:cs typeface="Arial"/>
              </a:rPr>
              <a:t>projects</a:t>
            </a:r>
            <a:endParaRPr lang="fr-CH" sz="2000" dirty="0" smtClean="0">
              <a:cs typeface="Arial"/>
            </a:endParaRPr>
          </a:p>
          <a:p>
            <a:r>
              <a:rPr lang="fr-CH" sz="2000" dirty="0" err="1" smtClean="0">
                <a:cs typeface="Arial"/>
              </a:rPr>
              <a:t>Private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sector</a:t>
            </a:r>
            <a:r>
              <a:rPr lang="fr-CH" sz="2000" dirty="0" smtClean="0">
                <a:cs typeface="Arial"/>
              </a:rPr>
              <a:t> initiatives</a:t>
            </a:r>
          </a:p>
          <a:p>
            <a:r>
              <a:rPr lang="fr-CH" sz="2000" dirty="0" err="1" smtClean="0">
                <a:cs typeface="Arial"/>
              </a:rPr>
              <a:t>Often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using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individual</a:t>
            </a:r>
            <a:r>
              <a:rPr lang="fr-CH" sz="2000" dirty="0" smtClean="0">
                <a:cs typeface="Arial"/>
              </a:rPr>
              <a:t> or constellations of </a:t>
            </a:r>
            <a:r>
              <a:rPr lang="fr-CH" sz="2000" dirty="0" err="1" smtClean="0">
                <a:cs typeface="Arial"/>
              </a:rPr>
              <a:t>small</a:t>
            </a:r>
            <a:r>
              <a:rPr lang="fr-CH" sz="2000" dirty="0" smtClean="0">
                <a:cs typeface="Arial"/>
              </a:rPr>
              <a:t> satellites (</a:t>
            </a:r>
            <a:r>
              <a:rPr lang="fr-CH" sz="2000" dirty="0" err="1" smtClean="0">
                <a:cs typeface="Arial"/>
              </a:rPr>
              <a:t>cubesats</a:t>
            </a:r>
            <a:r>
              <a:rPr lang="fr-CH" sz="2000" dirty="0" smtClean="0">
                <a:cs typeface="Arial"/>
              </a:rPr>
              <a:t>, </a:t>
            </a:r>
            <a:r>
              <a:rPr lang="fr-CH" sz="2000" dirty="0" err="1" smtClean="0">
                <a:cs typeface="Arial"/>
              </a:rPr>
              <a:t>nanosats</a:t>
            </a:r>
            <a:r>
              <a:rPr lang="fr-CH" sz="2000" dirty="0" smtClean="0">
                <a:cs typeface="Arial"/>
              </a:rPr>
              <a:t>)</a:t>
            </a:r>
          </a:p>
          <a:p>
            <a:r>
              <a:rPr lang="fr-CH" sz="2000" dirty="0" err="1" smtClean="0">
                <a:cs typeface="Arial"/>
              </a:rPr>
              <a:t>Exploiting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technical</a:t>
            </a:r>
            <a:r>
              <a:rPr lang="fr-CH" sz="2000" dirty="0" smtClean="0">
                <a:cs typeface="Arial"/>
              </a:rPr>
              <a:t> or </a:t>
            </a:r>
            <a:r>
              <a:rPr lang="fr-CH" sz="2000" dirty="0" err="1" smtClean="0">
                <a:cs typeface="Arial"/>
              </a:rPr>
              <a:t>market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opportunities</a:t>
            </a:r>
            <a:endParaRPr lang="fr-CH" sz="2000" dirty="0">
              <a:cs typeface="Arial"/>
            </a:endParaRPr>
          </a:p>
          <a:p>
            <a:endParaRPr lang="fr-CH" sz="2000" dirty="0" smtClean="0">
              <a:cs typeface="Arial"/>
            </a:endParaRPr>
          </a:p>
          <a:p>
            <a:r>
              <a:rPr lang="en-US" sz="2000" dirty="0">
                <a:cs typeface="Arial"/>
              </a:rPr>
              <a:t>WMO would not </a:t>
            </a:r>
            <a:r>
              <a:rPr lang="en-US" sz="2000" dirty="0" smtClean="0">
                <a:cs typeface="Arial"/>
              </a:rPr>
              <a:t>assume to coordinate </a:t>
            </a:r>
            <a:r>
              <a:rPr lang="en-US" sz="2000" dirty="0">
                <a:cs typeface="Arial"/>
              </a:rPr>
              <a:t>these </a:t>
            </a:r>
            <a:r>
              <a:rPr lang="en-US" sz="2000" dirty="0" smtClean="0">
                <a:cs typeface="Arial"/>
              </a:rPr>
              <a:t>contributions</a:t>
            </a:r>
          </a:p>
          <a:p>
            <a:r>
              <a:rPr lang="en-US" sz="2000" dirty="0" smtClean="0">
                <a:cs typeface="Arial"/>
              </a:rPr>
              <a:t>WMO to recommend </a:t>
            </a:r>
            <a:r>
              <a:rPr lang="en-US" sz="2000" b="1" dirty="0">
                <a:cs typeface="Arial"/>
              </a:rPr>
              <a:t>standards and best practices </a:t>
            </a:r>
            <a:r>
              <a:rPr lang="en-US" sz="2000" dirty="0">
                <a:cs typeface="Arial"/>
              </a:rPr>
              <a:t>that the </a:t>
            </a:r>
            <a:r>
              <a:rPr lang="en-US" sz="2000" b="1" dirty="0">
                <a:cs typeface="Arial"/>
              </a:rPr>
              <a:t>operators may consider to comply </a:t>
            </a:r>
            <a:r>
              <a:rPr lang="en-US" sz="2000" b="1" dirty="0" smtClean="0">
                <a:cs typeface="Arial"/>
              </a:rPr>
              <a:t>with</a:t>
            </a:r>
            <a:r>
              <a:rPr lang="en-US" sz="2000" dirty="0" smtClean="0">
                <a:cs typeface="Arial"/>
              </a:rPr>
              <a:t>, with the aim to:</a:t>
            </a:r>
          </a:p>
          <a:p>
            <a:pPr lvl="1"/>
            <a:r>
              <a:rPr lang="en-US" sz="1600" dirty="0" smtClean="0">
                <a:cs typeface="Arial"/>
              </a:rPr>
              <a:t>maximize </a:t>
            </a:r>
            <a:r>
              <a:rPr lang="en-US" sz="1600" dirty="0">
                <a:cs typeface="Arial"/>
              </a:rPr>
              <a:t>the </a:t>
            </a:r>
            <a:r>
              <a:rPr lang="en-US" sz="1600" dirty="0" smtClean="0">
                <a:cs typeface="Arial"/>
              </a:rPr>
              <a:t>chances </a:t>
            </a:r>
            <a:r>
              <a:rPr lang="en-US" sz="1600" dirty="0">
                <a:cs typeface="Arial"/>
              </a:rPr>
              <a:t>that the data </a:t>
            </a:r>
            <a:r>
              <a:rPr lang="en-US" sz="1600" dirty="0" smtClean="0">
                <a:cs typeface="Arial"/>
              </a:rPr>
              <a:t>are </a:t>
            </a:r>
            <a:r>
              <a:rPr lang="en-US" sz="1600" dirty="0">
                <a:cs typeface="Arial"/>
              </a:rPr>
              <a:t>interoperable with </a:t>
            </a:r>
            <a:r>
              <a:rPr lang="en-US" sz="1600" dirty="0" smtClean="0">
                <a:cs typeface="Arial"/>
              </a:rPr>
              <a:t>Components 1 - 3</a:t>
            </a:r>
          </a:p>
          <a:p>
            <a:pPr lvl="1"/>
            <a:r>
              <a:rPr lang="fr-CH" sz="1600" dirty="0" err="1">
                <a:cs typeface="Arial"/>
              </a:rPr>
              <a:t>a</a:t>
            </a:r>
            <a:r>
              <a:rPr lang="fr-CH" sz="1600" dirty="0" err="1" smtClean="0">
                <a:cs typeface="Arial"/>
              </a:rPr>
              <a:t>ssist</a:t>
            </a:r>
            <a:r>
              <a:rPr lang="fr-CH" sz="1600" dirty="0" smtClean="0">
                <a:cs typeface="Arial"/>
              </a:rPr>
              <a:t> </a:t>
            </a:r>
            <a:r>
              <a:rPr lang="fr-CH" sz="1600" dirty="0" err="1" smtClean="0">
                <a:cs typeface="Arial"/>
              </a:rPr>
              <a:t>that</a:t>
            </a:r>
            <a:r>
              <a:rPr lang="fr-CH" sz="1600" dirty="0" smtClean="0">
                <a:cs typeface="Arial"/>
              </a:rPr>
              <a:t> the data are accessible and </a:t>
            </a:r>
            <a:r>
              <a:rPr lang="fr-CH" sz="1600" dirty="0" err="1" smtClean="0">
                <a:cs typeface="Arial"/>
              </a:rPr>
              <a:t>address</a:t>
            </a:r>
            <a:r>
              <a:rPr lang="fr-CH" sz="1600" dirty="0" smtClean="0">
                <a:cs typeface="Arial"/>
              </a:rPr>
              <a:t> user </a:t>
            </a:r>
            <a:r>
              <a:rPr lang="fr-CH" sz="1600" dirty="0" err="1" smtClean="0">
                <a:cs typeface="Arial"/>
              </a:rPr>
              <a:t>needs</a:t>
            </a:r>
            <a:endParaRPr lang="fr-CH" sz="1600" dirty="0" smtClean="0">
              <a:cs typeface="Arial"/>
            </a:endParaRPr>
          </a:p>
          <a:p>
            <a:pPr lvl="1"/>
            <a:r>
              <a:rPr lang="fr-CH" sz="1600" dirty="0" err="1">
                <a:cs typeface="Arial"/>
              </a:rPr>
              <a:t>a</a:t>
            </a:r>
            <a:r>
              <a:rPr lang="fr-CH" sz="1600" dirty="0" err="1" smtClean="0">
                <a:cs typeface="Arial"/>
              </a:rPr>
              <a:t>ssist</a:t>
            </a:r>
            <a:r>
              <a:rPr lang="fr-CH" sz="1600" dirty="0" smtClean="0">
                <a:cs typeface="Arial"/>
              </a:rPr>
              <a:t> in </a:t>
            </a:r>
            <a:r>
              <a:rPr lang="fr-CH" sz="1600" dirty="0" err="1" smtClean="0">
                <a:cs typeface="Arial"/>
              </a:rPr>
              <a:t>ensuring</a:t>
            </a:r>
            <a:r>
              <a:rPr lang="fr-CH" sz="1600" dirty="0" smtClean="0">
                <a:cs typeface="Arial"/>
              </a:rPr>
              <a:t> the </a:t>
            </a:r>
            <a:r>
              <a:rPr lang="fr-CH" sz="1600" dirty="0" err="1" smtClean="0">
                <a:cs typeface="Arial"/>
              </a:rPr>
              <a:t>complementarity</a:t>
            </a:r>
            <a:r>
              <a:rPr lang="fr-CH" sz="1600" dirty="0" smtClean="0">
                <a:cs typeface="Arial"/>
              </a:rPr>
              <a:t> to </a:t>
            </a:r>
            <a:r>
              <a:rPr lang="fr-CH" sz="1600" dirty="0" err="1" smtClean="0">
                <a:cs typeface="Arial"/>
              </a:rPr>
              <a:t>existing</a:t>
            </a:r>
            <a:r>
              <a:rPr lang="fr-CH" sz="1600" dirty="0" smtClean="0">
                <a:cs typeface="Arial"/>
              </a:rPr>
              <a:t> </a:t>
            </a:r>
            <a:r>
              <a:rPr lang="fr-CH" sz="1600" dirty="0" err="1" smtClean="0">
                <a:cs typeface="Arial"/>
              </a:rPr>
              <a:t>systems</a:t>
            </a:r>
            <a:r>
              <a:rPr lang="fr-CH" sz="1600" dirty="0" smtClean="0">
                <a:cs typeface="Arial"/>
              </a:rPr>
              <a:t>, and </a:t>
            </a:r>
            <a:r>
              <a:rPr lang="fr-CH" sz="1600" dirty="0" err="1" smtClean="0">
                <a:cs typeface="Arial"/>
              </a:rPr>
              <a:t>enhancing</a:t>
            </a:r>
            <a:r>
              <a:rPr lang="fr-CH" sz="1600" dirty="0" smtClean="0">
                <a:cs typeface="Arial"/>
              </a:rPr>
              <a:t> the </a:t>
            </a:r>
            <a:r>
              <a:rPr lang="fr-CH" sz="1600" dirty="0" err="1" smtClean="0">
                <a:cs typeface="Arial"/>
              </a:rPr>
              <a:t>resilience</a:t>
            </a:r>
            <a:r>
              <a:rPr lang="fr-CH" sz="1600" dirty="0" smtClean="0">
                <a:cs typeface="Arial"/>
              </a:rPr>
              <a:t> of the </a:t>
            </a:r>
            <a:r>
              <a:rPr lang="fr-CH" sz="1600" dirty="0" err="1" smtClean="0">
                <a:cs typeface="Arial"/>
              </a:rPr>
              <a:t>overall</a:t>
            </a:r>
            <a:r>
              <a:rPr lang="fr-CH" sz="1600" dirty="0" smtClean="0">
                <a:cs typeface="Arial"/>
              </a:rPr>
              <a:t> global </a:t>
            </a:r>
            <a:r>
              <a:rPr lang="fr-CH" sz="1600" dirty="0" err="1" smtClean="0">
                <a:cs typeface="Arial"/>
              </a:rPr>
              <a:t>observing</a:t>
            </a:r>
            <a:r>
              <a:rPr lang="fr-CH" sz="1600" dirty="0" smtClean="0">
                <a:cs typeface="Arial"/>
              </a:rPr>
              <a:t> system</a:t>
            </a:r>
          </a:p>
          <a:p>
            <a:pPr marL="457200" lvl="1" indent="0">
              <a:buNone/>
            </a:pPr>
            <a:endParaRPr lang="fr-CH" sz="1600" u="sng" dirty="0" smtClean="0">
              <a:cs typeface="Arial"/>
            </a:endParaRP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92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195264"/>
            <a:ext cx="8335962" cy="732200"/>
          </a:xfrm>
        </p:spPr>
        <p:txBody>
          <a:bodyPr>
            <a:normAutofit/>
          </a:bodyPr>
          <a:lstStyle/>
          <a:p>
            <a:pPr algn="ctr"/>
            <a:r>
              <a:rPr lang="fr-CH" sz="3200" b="1" dirty="0" err="1" smtClean="0">
                <a:solidFill>
                  <a:srgbClr val="000066"/>
                </a:solidFill>
                <a:cs typeface="Arial"/>
              </a:rPr>
              <a:t>Next</a:t>
            </a:r>
            <a:r>
              <a:rPr lang="fr-CH" sz="3200" b="1" dirty="0" smtClean="0">
                <a:solidFill>
                  <a:srgbClr val="000066"/>
                </a:solidFill>
                <a:cs typeface="Arial"/>
              </a:rPr>
              <a:t> </a:t>
            </a:r>
            <a:r>
              <a:rPr lang="fr-CH" sz="3200" b="1" dirty="0" err="1" smtClean="0">
                <a:solidFill>
                  <a:srgbClr val="000066"/>
                </a:solidFill>
                <a:cs typeface="Arial"/>
              </a:rPr>
              <a:t>steps</a:t>
            </a:r>
            <a:endParaRPr lang="en-US" sz="3200" b="1" dirty="0">
              <a:solidFill>
                <a:srgbClr val="000066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2999"/>
            <a:ext cx="8763000" cy="4578531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2600" dirty="0" smtClean="0"/>
              <a:t>Draft </a:t>
            </a:r>
            <a:r>
              <a:rPr lang="en-US" altLang="ja-JP" sz="2600" dirty="0"/>
              <a:t>version 1.0 </a:t>
            </a:r>
            <a:r>
              <a:rPr lang="en-US" altLang="ja-JP" sz="2600" dirty="0" smtClean="0"/>
              <a:t>of the “Vision for the WIGOS space-based component in 2040” was submitted to </a:t>
            </a:r>
            <a:r>
              <a:rPr lang="en-US" altLang="ja-JP" sz="2600" dirty="0" smtClean="0"/>
              <a:t>CBS-16</a:t>
            </a:r>
          </a:p>
          <a:p>
            <a:pPr marL="0" indent="0">
              <a:buNone/>
            </a:pPr>
            <a:r>
              <a:rPr lang="en-US" altLang="ja-JP" sz="2600" dirty="0" smtClean="0"/>
              <a:t> </a:t>
            </a:r>
            <a:endParaRPr lang="en-US" altLang="ja-JP" sz="2600" dirty="0"/>
          </a:p>
          <a:p>
            <a:r>
              <a:rPr lang="en-US" altLang="ja-JP" sz="2600" dirty="0"/>
              <a:t>CBS is asked to agree to the use of draft </a:t>
            </a:r>
            <a:r>
              <a:rPr lang="en-US" altLang="ja-JP" sz="2600" dirty="0" smtClean="0"/>
              <a:t>v1.0,</a:t>
            </a:r>
            <a:br>
              <a:rPr lang="en-US" altLang="ja-JP" sz="2600" dirty="0" smtClean="0"/>
            </a:br>
            <a:r>
              <a:rPr lang="en-US" altLang="ja-JP" sz="2600" dirty="0" smtClean="0"/>
              <a:t>for </a:t>
            </a:r>
            <a:r>
              <a:rPr lang="en-US" altLang="ja-JP" sz="2600" dirty="0"/>
              <a:t>wider consultation in </a:t>
            </a:r>
            <a:r>
              <a:rPr lang="en-US" altLang="ja-JP" sz="2600" dirty="0" smtClean="0"/>
              <a:t>2017 </a:t>
            </a:r>
            <a:r>
              <a:rPr lang="en-US" altLang="ja-JP" sz="2600" dirty="0"/>
              <a:t>with space agencies, user communities and  additional groups representing a variety of viewpoints, including the research </a:t>
            </a:r>
            <a:r>
              <a:rPr lang="en-US" altLang="ja-JP" sz="2600" dirty="0" smtClean="0"/>
              <a:t>community</a:t>
            </a:r>
          </a:p>
          <a:p>
            <a:pPr lvl="1"/>
            <a:r>
              <a:rPr lang="fr-CH" altLang="ja-JP" sz="2200" dirty="0" smtClean="0"/>
              <a:t>Q1/2017: </a:t>
            </a:r>
            <a:r>
              <a:rPr lang="fr-CH" altLang="ja-JP" sz="2200" dirty="0" err="1" smtClean="0"/>
              <a:t>Letter</a:t>
            </a:r>
            <a:r>
              <a:rPr lang="fr-CH" altLang="ja-JP" sz="2200" dirty="0" smtClean="0"/>
              <a:t> by WMO SG</a:t>
            </a:r>
          </a:p>
          <a:p>
            <a:pPr lvl="1"/>
            <a:r>
              <a:rPr lang="fr-CH" altLang="ja-JP" sz="2200" dirty="0" err="1" smtClean="0"/>
              <a:t>Week</a:t>
            </a:r>
            <a:r>
              <a:rPr lang="fr-CH" altLang="ja-JP" sz="2200" dirty="0" smtClean="0"/>
              <a:t> 3-7 </a:t>
            </a:r>
            <a:r>
              <a:rPr lang="fr-CH" altLang="ja-JP" sz="2200" dirty="0" err="1" smtClean="0"/>
              <a:t>Apr</a:t>
            </a:r>
            <a:r>
              <a:rPr lang="fr-CH" altLang="ja-JP" sz="2200" dirty="0" smtClean="0"/>
              <a:t> 2017: Joint ET-SAT / IPET-SUP meeting</a:t>
            </a:r>
          </a:p>
          <a:p>
            <a:pPr lvl="1"/>
            <a:r>
              <a:rPr lang="fr-CH" altLang="ja-JP" sz="2200" dirty="0" smtClean="0"/>
              <a:t>…</a:t>
            </a:r>
          </a:p>
          <a:p>
            <a:pPr marL="457200" lvl="1" indent="0">
              <a:buNone/>
            </a:pPr>
            <a:endParaRPr lang="en-US" altLang="ja-JP" sz="2200" dirty="0"/>
          </a:p>
          <a:p>
            <a:r>
              <a:rPr lang="en-US" altLang="ja-JP" sz="2600" dirty="0"/>
              <a:t>Eventually, the Vision shall be endorsed by WMO Congress in 2019. </a:t>
            </a:r>
            <a:endParaRPr lang="ja-JP" altLang="ja-JP" sz="2600" dirty="0"/>
          </a:p>
          <a:p>
            <a:pPr marL="0" indent="0" algn="ctr">
              <a:buNone/>
            </a:pPr>
            <a:r>
              <a:rPr lang="fr-CH" dirty="0" smtClean="0">
                <a:solidFill>
                  <a:srgbClr val="FF0000"/>
                </a:solidFill>
                <a:cs typeface="Arial"/>
              </a:rPr>
              <a:t>__________________</a:t>
            </a:r>
            <a:endParaRPr lang="en-US" dirty="0">
              <a:solidFill>
                <a:srgbClr val="FF0000"/>
              </a:solidFill>
              <a:cs typeface="Arial"/>
            </a:endParaRPr>
          </a:p>
          <a:p>
            <a:pPr marL="0" indent="0">
              <a:buNone/>
            </a:pP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81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6225"/>
            <a:ext cx="8991600" cy="552450"/>
          </a:xfrm>
        </p:spPr>
        <p:txBody>
          <a:bodyPr>
            <a:noAutofit/>
          </a:bodyPr>
          <a:lstStyle/>
          <a:p>
            <a:pPr algn="ctr"/>
            <a:r>
              <a:rPr lang="fr-CH" sz="3200" b="1" dirty="0" err="1" smtClean="0">
                <a:solidFill>
                  <a:srgbClr val="000066"/>
                </a:solidFill>
              </a:rPr>
              <a:t>Overview</a:t>
            </a:r>
            <a:endParaRPr lang="en-US" sz="3200" b="1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051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CH" dirty="0" smtClean="0">
                <a:cs typeface="Arial"/>
              </a:rPr>
              <a:t>Background and initial </a:t>
            </a:r>
            <a:r>
              <a:rPr lang="fr-CH" dirty="0" err="1" smtClean="0">
                <a:cs typeface="Arial"/>
              </a:rPr>
              <a:t>assumptions</a:t>
            </a:r>
            <a:endParaRPr lang="fr-CH" dirty="0" smtClean="0"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fr-CH" dirty="0" smtClean="0">
                <a:cs typeface="Arial"/>
              </a:rPr>
              <a:t>Main drivers for the Vision </a:t>
            </a:r>
            <a:r>
              <a:rPr lang="fr-CH" dirty="0">
                <a:cs typeface="Arial"/>
              </a:rPr>
              <a:t>2040 </a:t>
            </a:r>
            <a:r>
              <a:rPr lang="fr-CH" dirty="0" err="1">
                <a:cs typeface="Arial"/>
              </a:rPr>
              <a:t>Space</a:t>
            </a:r>
            <a:endParaRPr lang="fr-CH" dirty="0" smtClean="0">
              <a:cs typeface="Arial"/>
            </a:endParaRPr>
          </a:p>
          <a:p>
            <a:pPr marL="857250" lvl="1" indent="-457200">
              <a:buFontTx/>
              <a:buChar char="-"/>
            </a:pPr>
            <a:r>
              <a:rPr lang="fr-CH" dirty="0" err="1" smtClean="0">
                <a:cs typeface="Arial"/>
              </a:rPr>
              <a:t>Evolving</a:t>
            </a:r>
            <a:r>
              <a:rPr lang="fr-CH" dirty="0" smtClean="0">
                <a:cs typeface="Arial"/>
              </a:rPr>
              <a:t> user </a:t>
            </a:r>
            <a:r>
              <a:rPr lang="fr-CH" dirty="0" err="1" smtClean="0">
                <a:cs typeface="Arial"/>
              </a:rPr>
              <a:t>needs</a:t>
            </a:r>
            <a:endParaRPr lang="fr-CH" dirty="0" smtClean="0">
              <a:cs typeface="Arial"/>
            </a:endParaRPr>
          </a:p>
          <a:p>
            <a:pPr marL="857250" lvl="1" indent="-457200">
              <a:buFontTx/>
              <a:buChar char="-"/>
            </a:pPr>
            <a:r>
              <a:rPr lang="fr-CH" dirty="0" err="1" smtClean="0">
                <a:cs typeface="Arial"/>
              </a:rPr>
              <a:t>Evolving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capabilities</a:t>
            </a:r>
            <a:endParaRPr lang="fr-CH" dirty="0" smtClean="0">
              <a:cs typeface="Arial"/>
            </a:endParaRPr>
          </a:p>
          <a:p>
            <a:pPr marL="857250" lvl="1" indent="-457200">
              <a:buFontTx/>
              <a:buChar char="-"/>
            </a:pPr>
            <a:r>
              <a:rPr lang="fr-CH" dirty="0" err="1" smtClean="0">
                <a:cs typeface="Arial"/>
              </a:rPr>
              <a:t>Evolving</a:t>
            </a:r>
            <a:r>
              <a:rPr lang="fr-CH" dirty="0" smtClean="0">
                <a:cs typeface="Arial"/>
              </a:rPr>
              <a:t> provider </a:t>
            </a:r>
            <a:r>
              <a:rPr lang="fr-CH" dirty="0" err="1" smtClean="0">
                <a:cs typeface="Arial"/>
              </a:rPr>
              <a:t>community</a:t>
            </a:r>
            <a:endParaRPr lang="fr-CH" dirty="0" smtClean="0"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fr-CH" dirty="0" smtClean="0">
                <a:cs typeface="Arial"/>
              </a:rPr>
              <a:t>Components of the </a:t>
            </a:r>
            <a:r>
              <a:rPr lang="fr-CH" dirty="0" err="1" smtClean="0">
                <a:cs typeface="Arial"/>
              </a:rPr>
              <a:t>draft</a:t>
            </a:r>
            <a:r>
              <a:rPr lang="fr-CH" dirty="0" smtClean="0">
                <a:cs typeface="Arial"/>
              </a:rPr>
              <a:t> </a:t>
            </a:r>
            <a:r>
              <a:rPr lang="fr-CH" dirty="0">
                <a:cs typeface="Arial"/>
              </a:rPr>
              <a:t>Vision </a:t>
            </a:r>
            <a:r>
              <a:rPr lang="fr-CH" dirty="0" smtClean="0">
                <a:cs typeface="Arial"/>
              </a:rPr>
              <a:t>2040 </a:t>
            </a:r>
            <a:r>
              <a:rPr lang="fr-CH" dirty="0" err="1" smtClean="0">
                <a:cs typeface="Arial"/>
              </a:rPr>
              <a:t>Space</a:t>
            </a:r>
            <a:endParaRPr lang="fr-CH" dirty="0" smtClean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55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8951"/>
          </a:xfrm>
        </p:spPr>
        <p:txBody>
          <a:bodyPr/>
          <a:lstStyle/>
          <a:p>
            <a:pPr algn="ctr"/>
            <a:r>
              <a:rPr lang="fr-CH" sz="3200" b="1" dirty="0" smtClean="0">
                <a:solidFill>
                  <a:srgbClr val="000090"/>
                </a:solidFill>
                <a:cs typeface="Arial"/>
              </a:rPr>
              <a:t>Background</a:t>
            </a:r>
            <a:endParaRPr lang="en-US" sz="3200" b="1" dirty="0">
              <a:solidFill>
                <a:srgbClr val="000090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62597"/>
            <a:ext cx="8763000" cy="4876800"/>
          </a:xfrm>
        </p:spPr>
        <p:txBody>
          <a:bodyPr>
            <a:normAutofit fontScale="77500" lnSpcReduction="20000"/>
          </a:bodyPr>
          <a:lstStyle/>
          <a:p>
            <a:r>
              <a:rPr lang="fr-CH" dirty="0" smtClean="0">
                <a:cs typeface="Arial"/>
              </a:rPr>
              <a:t>The </a:t>
            </a:r>
            <a:r>
              <a:rPr lang="fr-CH" b="1" dirty="0" smtClean="0">
                <a:cs typeface="Arial"/>
              </a:rPr>
              <a:t>Vision of GOS in 2025  </a:t>
            </a:r>
            <a:r>
              <a:rPr lang="fr-CH" dirty="0" err="1" smtClean="0">
                <a:cs typeface="Arial"/>
              </a:rPr>
              <a:t>developed</a:t>
            </a:r>
            <a:r>
              <a:rPr lang="fr-CH" dirty="0" smtClean="0">
                <a:cs typeface="Arial"/>
              </a:rPr>
              <a:t> in 2007-2008 </a:t>
            </a:r>
            <a:r>
              <a:rPr lang="fr-CH" dirty="0" err="1" smtClean="0">
                <a:cs typeface="Arial"/>
              </a:rPr>
              <a:t>needs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updating</a:t>
            </a:r>
            <a:endParaRPr lang="fr-CH" dirty="0" smtClean="0">
              <a:cs typeface="Arial"/>
            </a:endParaRPr>
          </a:p>
          <a:p>
            <a:pPr lvl="1"/>
            <a:r>
              <a:rPr lang="fr-CH" dirty="0" smtClean="0">
                <a:cs typeface="Arial"/>
              </a:rPr>
              <a:t>just as it replaced the Vision in 2015 adopted in 2002</a:t>
            </a:r>
          </a:p>
          <a:p>
            <a:r>
              <a:rPr lang="fr-CH" dirty="0" smtClean="0">
                <a:cs typeface="Arial"/>
              </a:rPr>
              <a:t>A </a:t>
            </a:r>
            <a:r>
              <a:rPr lang="fr-CH" b="1" dirty="0" smtClean="0">
                <a:cs typeface="Arial"/>
              </a:rPr>
              <a:t>long-</a:t>
            </a:r>
            <a:r>
              <a:rPr lang="fr-CH" b="1" dirty="0" err="1" smtClean="0">
                <a:cs typeface="Arial"/>
              </a:rPr>
              <a:t>term</a:t>
            </a:r>
            <a:r>
              <a:rPr lang="fr-CH" b="1" dirty="0" smtClean="0">
                <a:cs typeface="Arial"/>
              </a:rPr>
              <a:t> perspective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is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needed</a:t>
            </a:r>
            <a:r>
              <a:rPr lang="fr-CH" dirty="0" smtClean="0">
                <a:cs typeface="Arial"/>
              </a:rPr>
              <a:t> to </a:t>
            </a:r>
            <a:r>
              <a:rPr lang="fr-CH" dirty="0" err="1" smtClean="0">
                <a:cs typeface="Arial"/>
              </a:rPr>
              <a:t>inform</a:t>
            </a:r>
            <a:r>
              <a:rPr lang="fr-CH" dirty="0" smtClean="0">
                <a:cs typeface="Arial"/>
              </a:rPr>
              <a:t> satellite </a:t>
            </a:r>
            <a:r>
              <a:rPr lang="fr-CH" dirty="0" err="1" smtClean="0">
                <a:cs typeface="Arial"/>
              </a:rPr>
              <a:t>agency</a:t>
            </a:r>
            <a:r>
              <a:rPr lang="fr-CH" dirty="0" smtClean="0">
                <a:cs typeface="Arial"/>
              </a:rPr>
              <a:t> planning </a:t>
            </a:r>
          </a:p>
          <a:p>
            <a:pPr lvl="1"/>
            <a:r>
              <a:rPr lang="fr-CH" dirty="0" err="1" smtClean="0">
                <a:cs typeface="Arial"/>
              </a:rPr>
              <a:t>Some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agency</a:t>
            </a:r>
            <a:r>
              <a:rPr lang="fr-CH" dirty="0" smtClean="0">
                <a:cs typeface="Arial"/>
              </a:rPr>
              <a:t> plans are </a:t>
            </a:r>
            <a:r>
              <a:rPr lang="fr-CH" dirty="0" err="1" smtClean="0">
                <a:cs typeface="Arial"/>
              </a:rPr>
              <a:t>confirmed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until</a:t>
            </a:r>
            <a:r>
              <a:rPr lang="fr-CH" dirty="0" smtClean="0">
                <a:cs typeface="Arial"/>
              </a:rPr>
              <a:t> the </a:t>
            </a:r>
            <a:r>
              <a:rPr lang="fr-CH" dirty="0" err="1" smtClean="0">
                <a:cs typeface="Arial"/>
              </a:rPr>
              <a:t>early</a:t>
            </a:r>
            <a:r>
              <a:rPr lang="fr-CH" dirty="0" smtClean="0">
                <a:cs typeface="Arial"/>
              </a:rPr>
              <a:t> 2030s</a:t>
            </a:r>
          </a:p>
          <a:p>
            <a:pPr lvl="1"/>
            <a:r>
              <a:rPr lang="fr-CH" dirty="0" smtClean="0">
                <a:cs typeface="Arial"/>
              </a:rPr>
              <a:t>Based on anticipated user needs and expected technological capabilities</a:t>
            </a:r>
          </a:p>
          <a:p>
            <a:r>
              <a:rPr lang="fr-CH" dirty="0" smtClean="0">
                <a:cs typeface="Arial"/>
              </a:rPr>
              <a:t>WMO </a:t>
            </a:r>
            <a:r>
              <a:rPr lang="fr-CH" dirty="0" err="1" smtClean="0">
                <a:cs typeface="Arial"/>
              </a:rPr>
              <a:t>started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developing</a:t>
            </a:r>
            <a:r>
              <a:rPr lang="fr-CH" dirty="0" smtClean="0">
                <a:cs typeface="Arial"/>
              </a:rPr>
              <a:t> the </a:t>
            </a:r>
            <a:r>
              <a:rPr lang="fr-CH" b="1" dirty="0" smtClean="0">
                <a:cs typeface="Arial"/>
              </a:rPr>
              <a:t>Vision </a:t>
            </a:r>
            <a:r>
              <a:rPr lang="fr-CH" b="1" dirty="0">
                <a:cs typeface="Arial"/>
              </a:rPr>
              <a:t>of WIGOS component </a:t>
            </a:r>
            <a:r>
              <a:rPr lang="fr-CH" b="1" dirty="0" err="1">
                <a:cs typeface="Arial"/>
              </a:rPr>
              <a:t>observing</a:t>
            </a:r>
            <a:r>
              <a:rPr lang="fr-CH" b="1" dirty="0">
                <a:cs typeface="Arial"/>
              </a:rPr>
              <a:t> </a:t>
            </a:r>
            <a:r>
              <a:rPr lang="fr-CH" b="1" dirty="0" err="1">
                <a:cs typeface="Arial"/>
              </a:rPr>
              <a:t>systems</a:t>
            </a:r>
            <a:r>
              <a:rPr lang="fr-CH" b="1" dirty="0">
                <a:cs typeface="Arial"/>
              </a:rPr>
              <a:t> </a:t>
            </a:r>
            <a:r>
              <a:rPr lang="fr-CH" b="1" dirty="0" smtClean="0">
                <a:cs typeface="Arial"/>
              </a:rPr>
              <a:t>in 2040 </a:t>
            </a:r>
            <a:r>
              <a:rPr lang="fr-CH" dirty="0" smtClean="0">
                <a:cs typeface="Arial"/>
              </a:rPr>
              <a:t>in 2015-2016, </a:t>
            </a:r>
            <a:r>
              <a:rPr lang="fr-CH" dirty="0" err="1" smtClean="0">
                <a:cs typeface="Arial"/>
              </a:rPr>
              <a:t>under</a:t>
            </a:r>
            <a:r>
              <a:rPr lang="fr-CH" dirty="0" smtClean="0">
                <a:cs typeface="Arial"/>
              </a:rPr>
              <a:t> CBS leadership, as </a:t>
            </a:r>
            <a:r>
              <a:rPr lang="fr-CH" dirty="0" err="1" smtClean="0">
                <a:cs typeface="Arial"/>
              </a:rPr>
              <a:t>requested</a:t>
            </a:r>
            <a:r>
              <a:rPr lang="fr-CH" dirty="0" smtClean="0">
                <a:cs typeface="Arial"/>
              </a:rPr>
              <a:t> by </a:t>
            </a:r>
            <a:r>
              <a:rPr lang="fr-CH" dirty="0" err="1" smtClean="0">
                <a:cs typeface="Arial"/>
              </a:rPr>
              <a:t>Executive</a:t>
            </a:r>
            <a:r>
              <a:rPr lang="fr-CH" dirty="0" smtClean="0">
                <a:cs typeface="Arial"/>
              </a:rPr>
              <a:t> Council, for </a:t>
            </a:r>
            <a:r>
              <a:rPr lang="fr-CH" dirty="0" err="1" smtClean="0">
                <a:cs typeface="Arial"/>
              </a:rPr>
              <a:t>submission</a:t>
            </a:r>
            <a:r>
              <a:rPr lang="en-GB" dirty="0" smtClean="0">
                <a:cs typeface="Arial"/>
              </a:rPr>
              <a:t> </a:t>
            </a:r>
            <a:r>
              <a:rPr lang="en-GB" dirty="0">
                <a:cs typeface="Arial"/>
              </a:rPr>
              <a:t>to Cg-18 in 2019. </a:t>
            </a:r>
            <a:endParaRPr lang="fr-CH" dirty="0" smtClean="0">
              <a:cs typeface="Arial"/>
            </a:endParaRPr>
          </a:p>
          <a:p>
            <a:r>
              <a:rPr lang="fr-CH" dirty="0" smtClean="0">
                <a:cs typeface="Arial"/>
              </a:rPr>
              <a:t>The Vision is intended to provide a </a:t>
            </a:r>
            <a:r>
              <a:rPr lang="fr-CH" b="1" dirty="0" smtClean="0">
                <a:cs typeface="Arial"/>
              </a:rPr>
              <a:t>challenging but achievable</a:t>
            </a:r>
            <a:r>
              <a:rPr lang="fr-CH" dirty="0" smtClean="0">
                <a:cs typeface="Arial"/>
              </a:rPr>
              <a:t>, </a:t>
            </a:r>
            <a:r>
              <a:rPr lang="fr-CH" b="1" dirty="0">
                <a:cs typeface="Arial"/>
              </a:rPr>
              <a:t>h</a:t>
            </a:r>
            <a:r>
              <a:rPr lang="fr-CH" b="1" dirty="0" smtClean="0">
                <a:cs typeface="Arial"/>
              </a:rPr>
              <a:t>igh-level goal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0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7391"/>
          </a:xfrm>
        </p:spPr>
        <p:txBody>
          <a:bodyPr>
            <a:normAutofit fontScale="90000"/>
          </a:bodyPr>
          <a:lstStyle/>
          <a:p>
            <a:pPr algn="ctr"/>
            <a:r>
              <a:rPr lang="fr-CH" sz="3600" b="1" dirty="0" smtClean="0">
                <a:solidFill>
                  <a:schemeClr val="tx2"/>
                </a:solidFill>
                <a:latin typeface="+mn-lt"/>
                <a:cs typeface="Arial"/>
              </a:rPr>
              <a:t>Background</a:t>
            </a:r>
            <a:endParaRPr lang="en-US" b="1" dirty="0">
              <a:solidFill>
                <a:schemeClr val="tx2"/>
              </a:solidFill>
              <a:latin typeface="+mn-lt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1073" y="1011715"/>
            <a:ext cx="8763000" cy="5227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ja-JP" sz="2000" b="1" u="sng" dirty="0" smtClean="0">
                <a:ea typeface="PMingLiU"/>
                <a:cs typeface="Arial" panose="020B0604020202020204" pitchFamily="34" charset="0"/>
              </a:rPr>
              <a:t>Initial draft</a:t>
            </a:r>
            <a:r>
              <a:rPr lang="en-US" altLang="ja-JP" sz="2000" b="1" dirty="0" smtClean="0">
                <a:ea typeface="PMingLiU"/>
                <a:cs typeface="Arial" panose="020B0604020202020204" pitchFamily="34" charset="0"/>
              </a:rPr>
              <a:t> prepared by WMO/CBS </a:t>
            </a:r>
            <a:r>
              <a:rPr lang="en-US" altLang="ja-JP" sz="2000" b="1" dirty="0">
                <a:ea typeface="PMingLiU"/>
                <a:cs typeface="Arial" panose="020B0604020202020204" pitchFamily="34" charset="0"/>
              </a:rPr>
              <a:t>Expert Team on Satellite Systems (ET-SAT</a:t>
            </a:r>
            <a:r>
              <a:rPr lang="en-US" altLang="ja-JP" sz="2000" b="1" dirty="0" smtClean="0">
                <a:ea typeface="PMingLiU"/>
                <a:cs typeface="Arial" panose="020B0604020202020204" pitchFamily="34" charset="0"/>
              </a:rPr>
              <a:t>), using input from</a:t>
            </a:r>
            <a:r>
              <a:rPr lang="en-US" altLang="ja-JP" sz="2000" dirty="0" smtClean="0">
                <a:ea typeface="PMingLiU"/>
                <a:cs typeface="Arial" panose="020B0604020202020204" pitchFamily="34" charset="0"/>
              </a:rPr>
              <a:t>: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ea typeface="PMingLiU"/>
                <a:cs typeface="Arial" panose="020B0604020202020204" pitchFamily="34" charset="0"/>
              </a:rPr>
              <a:t>the WIGOS </a:t>
            </a:r>
            <a:r>
              <a:rPr lang="en-US" altLang="ja-JP" sz="2000" dirty="0">
                <a:ea typeface="PMingLiU"/>
                <a:cs typeface="Arial" panose="020B0604020202020204" pitchFamily="34" charset="0"/>
              </a:rPr>
              <a:t>Space 2040 workshop, Geneva, 18-20 </a:t>
            </a:r>
            <a:r>
              <a:rPr lang="en-US" altLang="ja-JP" sz="2000" dirty="0" smtClean="0">
                <a:ea typeface="PMingLiU"/>
                <a:cs typeface="Arial" panose="020B0604020202020204" pitchFamily="34" charset="0"/>
              </a:rPr>
              <a:t>Nov 2015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ea typeface="PMingLiU"/>
                <a:cs typeface="Arial" panose="020B0604020202020204" pitchFamily="34" charset="0"/>
              </a:rPr>
              <a:t>the </a:t>
            </a:r>
            <a:r>
              <a:rPr lang="en-US" altLang="ja-JP" sz="2000" dirty="0">
                <a:ea typeface="PMingLiU"/>
                <a:cs typeface="Arial" panose="020B0604020202020204" pitchFamily="34" charset="0"/>
              </a:rPr>
              <a:t>Coordination Group for Meteorological Satellites (CGMS</a:t>
            </a:r>
            <a:r>
              <a:rPr lang="en-US" altLang="ja-JP" sz="2000" dirty="0" smtClean="0">
                <a:ea typeface="PMingLiU"/>
                <a:cs typeface="Arial" panose="020B0604020202020204" pitchFamily="34" charset="0"/>
              </a:rPr>
              <a:t>)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ea typeface="PMingLiU"/>
                <a:cs typeface="Arial" panose="020B0604020202020204" pitchFamily="34" charset="0"/>
              </a:rPr>
              <a:t>the </a:t>
            </a:r>
            <a:r>
              <a:rPr lang="en-US" altLang="ja-JP" sz="2000" dirty="0">
                <a:ea typeface="PMingLiU"/>
                <a:cs typeface="Arial" panose="020B0604020202020204" pitchFamily="34" charset="0"/>
              </a:rPr>
              <a:t>Inter-</a:t>
            </a:r>
            <a:r>
              <a:rPr lang="en-US" altLang="ja-JP" sz="2000" dirty="0" err="1">
                <a:ea typeface="PMingLiU"/>
                <a:cs typeface="Arial" panose="020B0604020202020204" pitchFamily="34" charset="0"/>
              </a:rPr>
              <a:t>Programme</a:t>
            </a:r>
            <a:r>
              <a:rPr lang="en-US" altLang="ja-JP" sz="2000" dirty="0">
                <a:ea typeface="PMingLiU"/>
                <a:cs typeface="Arial" panose="020B0604020202020204" pitchFamily="34" charset="0"/>
              </a:rPr>
              <a:t> Coordination Team on Space Weather </a:t>
            </a:r>
            <a:r>
              <a:rPr lang="en-US" altLang="ja-JP" sz="2000" dirty="0" smtClean="0">
                <a:ea typeface="PMingLiU"/>
                <a:cs typeface="Arial" panose="020B0604020202020204" pitchFamily="34" charset="0"/>
              </a:rPr>
              <a:t>(</a:t>
            </a:r>
            <a:r>
              <a:rPr lang="en-US" altLang="ja-JP" sz="2000" dirty="0">
                <a:ea typeface="PMingLiU"/>
                <a:cs typeface="Arial" panose="020B0604020202020204" pitchFamily="34" charset="0"/>
              </a:rPr>
              <a:t>ICTSW).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ja-JP" sz="2000" dirty="0" smtClean="0">
                <a:ea typeface="PMingLiU"/>
                <a:cs typeface="Arial" panose="020B0604020202020204" pitchFamily="34" charset="0"/>
              </a:rPr>
              <a:t> </a:t>
            </a:r>
            <a:r>
              <a:rPr lang="en-US" altLang="ja-JP" sz="2000" b="1" u="sng" dirty="0" smtClean="0">
                <a:ea typeface="PMingLiU"/>
                <a:cs typeface="Arial" panose="020B0604020202020204" pitchFamily="34" charset="0"/>
              </a:rPr>
              <a:t>Draft v1.0</a:t>
            </a:r>
            <a:r>
              <a:rPr lang="en-US" altLang="ja-JP" sz="2000" b="1" dirty="0" smtClean="0">
                <a:ea typeface="PMingLiU"/>
                <a:cs typeface="Arial" panose="020B0604020202020204" pitchFamily="34" charset="0"/>
              </a:rPr>
              <a:t>  based </a:t>
            </a:r>
            <a:r>
              <a:rPr lang="en-US" altLang="ja-JP" sz="2000" b="1" dirty="0">
                <a:ea typeface="PMingLiU"/>
                <a:cs typeface="Arial" panose="020B0604020202020204" pitchFamily="34" charset="0"/>
              </a:rPr>
              <a:t>on feedback received from a series of </a:t>
            </a:r>
            <a:r>
              <a:rPr lang="en-US" altLang="ja-JP" sz="2000" b="1" dirty="0" smtClean="0">
                <a:ea typeface="PMingLiU"/>
                <a:cs typeface="Arial" panose="020B0604020202020204" pitchFamily="34" charset="0"/>
              </a:rPr>
              <a:t>consultations</a:t>
            </a:r>
            <a:r>
              <a:rPr lang="en-US" altLang="ja-JP" sz="2000" dirty="0" smtClean="0">
                <a:ea typeface="PMingLiU"/>
                <a:cs typeface="Arial" panose="020B0604020202020204" pitchFamily="34" charset="0"/>
              </a:rPr>
              <a:t>: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ea typeface="PMingLiU"/>
                <a:cs typeface="Arial" panose="020B0604020202020204" pitchFamily="34" charset="0"/>
              </a:rPr>
              <a:t>WMO </a:t>
            </a:r>
            <a:r>
              <a:rPr lang="en-US" altLang="ja-JP" sz="2000" dirty="0">
                <a:ea typeface="PMingLiU"/>
                <a:cs typeface="Arial" panose="020B0604020202020204" pitchFamily="34" charset="0"/>
              </a:rPr>
              <a:t>Presidents of Technical Commissions meeting (19-20 January </a:t>
            </a:r>
            <a:r>
              <a:rPr lang="en-US" altLang="ja-JP" sz="2000" dirty="0" smtClean="0">
                <a:ea typeface="PMingLiU"/>
                <a:cs typeface="Arial" panose="020B0604020202020204" pitchFamily="34" charset="0"/>
              </a:rPr>
              <a:t>2016)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ea typeface="PMingLiU"/>
                <a:cs typeface="Arial" panose="020B0604020202020204" pitchFamily="34" charset="0"/>
              </a:rPr>
              <a:t>Consultative </a:t>
            </a:r>
            <a:r>
              <a:rPr lang="en-US" altLang="ja-JP" sz="2000" dirty="0">
                <a:ea typeface="PMingLiU"/>
                <a:cs typeface="Arial" panose="020B0604020202020204" pitchFamily="34" charset="0"/>
              </a:rPr>
              <a:t>Meeting on High Level Policy on Satellite Matters (CM-13, 28-29 January </a:t>
            </a:r>
            <a:r>
              <a:rPr lang="en-US" altLang="ja-JP" sz="2000" dirty="0" smtClean="0">
                <a:ea typeface="PMingLiU"/>
                <a:cs typeface="Arial" panose="020B0604020202020204" pitchFamily="34" charset="0"/>
              </a:rPr>
              <a:t>2016)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ea typeface="PMingLiU"/>
                <a:cs typeface="Arial" panose="020B0604020202020204" pitchFamily="34" charset="0"/>
              </a:rPr>
              <a:t>WMO </a:t>
            </a:r>
            <a:r>
              <a:rPr lang="en-US" altLang="ja-JP" sz="2000" dirty="0">
                <a:ea typeface="PMingLiU"/>
                <a:cs typeface="Arial" panose="020B0604020202020204" pitchFamily="34" charset="0"/>
              </a:rPr>
              <a:t>CBS Inter-</a:t>
            </a:r>
            <a:r>
              <a:rPr lang="en-US" altLang="ja-JP" sz="2000" dirty="0" err="1">
                <a:ea typeface="PMingLiU"/>
                <a:cs typeface="Arial" panose="020B0604020202020204" pitchFamily="34" charset="0"/>
              </a:rPr>
              <a:t>Programme</a:t>
            </a:r>
            <a:r>
              <a:rPr lang="en-US" altLang="ja-JP" sz="2000" dirty="0">
                <a:ea typeface="PMingLiU"/>
                <a:cs typeface="Arial" panose="020B0604020202020204" pitchFamily="34" charset="0"/>
              </a:rPr>
              <a:t> Expert Team on Satellite Utilization and Products (IPET-SUP-2, 23-26 February </a:t>
            </a:r>
            <a:r>
              <a:rPr lang="en-US" altLang="ja-JP" sz="2000" dirty="0" smtClean="0">
                <a:ea typeface="PMingLiU"/>
                <a:cs typeface="Arial" panose="020B0604020202020204" pitchFamily="34" charset="0"/>
              </a:rPr>
              <a:t>2016)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ea typeface="PMingLiU"/>
                <a:cs typeface="Arial" panose="020B0604020202020204" pitchFamily="34" charset="0"/>
              </a:rPr>
              <a:t>2016 </a:t>
            </a:r>
            <a:r>
              <a:rPr lang="en-US" altLang="ja-JP" sz="2000" dirty="0">
                <a:ea typeface="PMingLiU"/>
                <a:cs typeface="Arial" panose="020B0604020202020204" pitchFamily="34" charset="0"/>
              </a:rPr>
              <a:t>meeting of the Coordination Group for Meteorological Satellites (CGMS). </a:t>
            </a:r>
            <a:endParaRPr lang="ja-JP" altLang="ja-JP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18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516"/>
          </a:xfrm>
        </p:spPr>
        <p:txBody>
          <a:bodyPr>
            <a:normAutofit/>
          </a:bodyPr>
          <a:lstStyle/>
          <a:p>
            <a:pPr algn="ctr"/>
            <a:r>
              <a:rPr lang="fr-CH" sz="3200" b="1" dirty="0" smtClean="0">
                <a:solidFill>
                  <a:srgbClr val="000090"/>
                </a:solidFill>
                <a:cs typeface="Arial"/>
              </a:rPr>
              <a:t>Initial </a:t>
            </a:r>
            <a:r>
              <a:rPr lang="fr-CH" sz="3200" b="1" dirty="0" err="1" smtClean="0">
                <a:solidFill>
                  <a:srgbClr val="000090"/>
                </a:solidFill>
                <a:cs typeface="Arial"/>
              </a:rPr>
              <a:t>Assumptions</a:t>
            </a:r>
            <a:endParaRPr lang="en-US" sz="3200" b="1" dirty="0">
              <a:solidFill>
                <a:srgbClr val="000090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4849"/>
            <a:ext cx="8686800" cy="5334000"/>
          </a:xfrm>
        </p:spPr>
        <p:txBody>
          <a:bodyPr>
            <a:normAutofit fontScale="77500" lnSpcReduction="20000"/>
          </a:bodyPr>
          <a:lstStyle/>
          <a:p>
            <a:r>
              <a:rPr lang="fr-CH" dirty="0" smtClean="0">
                <a:cs typeface="Arial"/>
              </a:rPr>
              <a:t>The </a:t>
            </a:r>
            <a:r>
              <a:rPr lang="fr-CH" dirty="0" err="1" smtClean="0">
                <a:cs typeface="Arial"/>
              </a:rPr>
              <a:t>current</a:t>
            </a:r>
            <a:r>
              <a:rPr lang="fr-CH" dirty="0" smtClean="0">
                <a:cs typeface="Arial"/>
              </a:rPr>
              <a:t> structure of the </a:t>
            </a:r>
            <a:r>
              <a:rPr lang="fr-CH" dirty="0" err="1" smtClean="0">
                <a:cs typeface="Arial"/>
              </a:rPr>
              <a:t>space-based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observing</a:t>
            </a:r>
            <a:r>
              <a:rPr lang="fr-CH" dirty="0" smtClean="0">
                <a:cs typeface="Arial"/>
              </a:rPr>
              <a:t> system </a:t>
            </a:r>
            <a:r>
              <a:rPr lang="fr-CH" dirty="0" err="1" smtClean="0">
                <a:cs typeface="Arial"/>
              </a:rPr>
              <a:t>is</a:t>
            </a:r>
            <a:r>
              <a:rPr lang="fr-CH" dirty="0" smtClean="0">
                <a:cs typeface="Arial"/>
              </a:rPr>
              <a:t> a </a:t>
            </a:r>
            <a:r>
              <a:rPr lang="fr-CH" dirty="0" err="1" smtClean="0">
                <a:cs typeface="Arial"/>
              </a:rPr>
              <a:t>solid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foundation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underpinning</a:t>
            </a:r>
            <a:r>
              <a:rPr lang="fr-CH" dirty="0" smtClean="0">
                <a:cs typeface="Arial"/>
              </a:rPr>
              <a:t> the </a:t>
            </a:r>
            <a:r>
              <a:rPr lang="fr-CH" dirty="0" err="1" smtClean="0">
                <a:cs typeface="Arial"/>
              </a:rPr>
              <a:t>success</a:t>
            </a:r>
            <a:r>
              <a:rPr lang="fr-CH" dirty="0" smtClean="0">
                <a:cs typeface="Arial"/>
              </a:rPr>
              <a:t> story of the «World </a:t>
            </a:r>
            <a:r>
              <a:rPr lang="fr-CH" dirty="0" err="1" smtClean="0">
                <a:cs typeface="Arial"/>
              </a:rPr>
              <a:t>Weather</a:t>
            </a:r>
            <a:r>
              <a:rPr lang="fr-CH" dirty="0" smtClean="0">
                <a:cs typeface="Arial"/>
              </a:rPr>
              <a:t> Watch» and essential to WIGOS</a:t>
            </a:r>
          </a:p>
          <a:p>
            <a:pPr marL="457200" lvl="1" indent="0">
              <a:buNone/>
            </a:pPr>
            <a:r>
              <a:rPr lang="fr-CH" dirty="0" smtClean="0">
                <a:cs typeface="Arial"/>
              </a:rPr>
              <a:t>	(</a:t>
            </a:r>
            <a:r>
              <a:rPr lang="fr-CH" dirty="0" err="1" smtClean="0">
                <a:cs typeface="Arial"/>
              </a:rPr>
              <a:t>Ref</a:t>
            </a:r>
            <a:r>
              <a:rPr lang="fr-CH" dirty="0" smtClean="0">
                <a:cs typeface="Arial"/>
              </a:rPr>
              <a:t>: </a:t>
            </a:r>
            <a:r>
              <a:rPr lang="fr-CH" dirty="0" err="1" smtClean="0">
                <a:cs typeface="Arial"/>
              </a:rPr>
              <a:t>Manual</a:t>
            </a:r>
            <a:r>
              <a:rPr lang="fr-CH" dirty="0" smtClean="0">
                <a:cs typeface="Arial"/>
              </a:rPr>
              <a:t> </a:t>
            </a:r>
            <a:r>
              <a:rPr lang="fr-CH" dirty="0">
                <a:cs typeface="Arial"/>
              </a:rPr>
              <a:t>on WIGOS </a:t>
            </a:r>
            <a:r>
              <a:rPr lang="fr-CH" dirty="0" err="1" smtClean="0">
                <a:cs typeface="Arial"/>
              </a:rPr>
              <a:t>endorsed</a:t>
            </a:r>
            <a:r>
              <a:rPr lang="fr-CH" dirty="0" smtClean="0">
                <a:cs typeface="Arial"/>
              </a:rPr>
              <a:t> by Cg-17, and </a:t>
            </a:r>
            <a:r>
              <a:rPr lang="fr-CH" dirty="0">
                <a:cs typeface="Arial"/>
              </a:rPr>
              <a:t>CGMS </a:t>
            </a:r>
            <a:r>
              <a:rPr lang="fr-CH" dirty="0" err="1" smtClean="0">
                <a:cs typeface="Arial"/>
              </a:rPr>
              <a:t>baseline</a:t>
            </a:r>
            <a:r>
              <a:rPr lang="fr-CH" dirty="0" smtClean="0">
                <a:cs typeface="Arial"/>
              </a:rPr>
              <a:t>)</a:t>
            </a:r>
          </a:p>
          <a:p>
            <a:pPr lvl="1"/>
            <a:r>
              <a:rPr lang="fr-CH" dirty="0" err="1" smtClean="0">
                <a:cs typeface="Arial"/>
              </a:rPr>
              <a:t>Geostationary</a:t>
            </a:r>
            <a:r>
              <a:rPr lang="fr-CH" dirty="0" smtClean="0">
                <a:cs typeface="Arial"/>
              </a:rPr>
              <a:t> constellation</a:t>
            </a:r>
          </a:p>
          <a:p>
            <a:pPr lvl="1"/>
            <a:r>
              <a:rPr lang="fr-CH" dirty="0" smtClean="0">
                <a:cs typeface="Arial"/>
              </a:rPr>
              <a:t>3-orbit </a:t>
            </a:r>
            <a:r>
              <a:rPr lang="fr-CH" dirty="0" err="1" smtClean="0">
                <a:cs typeface="Arial"/>
              </a:rPr>
              <a:t>sun-synchronous</a:t>
            </a:r>
            <a:r>
              <a:rPr lang="fr-CH" dirty="0" smtClean="0">
                <a:cs typeface="Arial"/>
              </a:rPr>
              <a:t> constellation for  </a:t>
            </a:r>
            <a:r>
              <a:rPr lang="fr-CH" dirty="0" err="1" smtClean="0">
                <a:cs typeface="Arial"/>
              </a:rPr>
              <a:t>sounding</a:t>
            </a:r>
            <a:r>
              <a:rPr lang="fr-CH" dirty="0" smtClean="0">
                <a:cs typeface="Arial"/>
              </a:rPr>
              <a:t> and </a:t>
            </a:r>
            <a:r>
              <a:rPr lang="fr-CH" dirty="0" err="1" smtClean="0">
                <a:cs typeface="Arial"/>
              </a:rPr>
              <a:t>imagery</a:t>
            </a:r>
            <a:endParaRPr lang="fr-CH" dirty="0" smtClean="0">
              <a:cs typeface="Arial"/>
            </a:endParaRPr>
          </a:p>
          <a:p>
            <a:pPr lvl="1"/>
            <a:r>
              <a:rPr lang="fr-CH" dirty="0" err="1" smtClean="0">
                <a:cs typeface="Arial"/>
              </a:rPr>
              <a:t>Complementary</a:t>
            </a:r>
            <a:r>
              <a:rPr lang="fr-CH" dirty="0" smtClean="0">
                <a:cs typeface="Arial"/>
              </a:rPr>
              <a:t> missions on </a:t>
            </a:r>
            <a:r>
              <a:rPr lang="fr-CH" dirty="0" err="1" smtClean="0">
                <a:cs typeface="Arial"/>
              </a:rPr>
              <a:t>appropriate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orbits</a:t>
            </a:r>
            <a:r>
              <a:rPr lang="fr-CH" dirty="0" smtClean="0">
                <a:cs typeface="Arial"/>
              </a:rPr>
              <a:t> </a:t>
            </a:r>
          </a:p>
          <a:p>
            <a:pPr lvl="1"/>
            <a:r>
              <a:rPr lang="fr-CH" dirty="0" smtClean="0">
                <a:cs typeface="Arial"/>
              </a:rPr>
              <a:t>Near-real time data </a:t>
            </a:r>
            <a:r>
              <a:rPr lang="fr-CH" dirty="0" err="1" smtClean="0">
                <a:cs typeface="Arial"/>
              </a:rPr>
              <a:t>availability</a:t>
            </a:r>
            <a:endParaRPr lang="fr-CH" dirty="0" smtClean="0">
              <a:cs typeface="Arial"/>
            </a:endParaRPr>
          </a:p>
          <a:p>
            <a:pPr lvl="1"/>
            <a:endParaRPr lang="fr-CH" dirty="0" smtClean="0">
              <a:cs typeface="Arial"/>
            </a:endParaRPr>
          </a:p>
          <a:p>
            <a:r>
              <a:rPr lang="fr-CH" dirty="0" smtClean="0">
                <a:cs typeface="Arial"/>
              </a:rPr>
              <a:t>Questions </a:t>
            </a:r>
            <a:r>
              <a:rPr lang="fr-CH" dirty="0" err="1" smtClean="0">
                <a:cs typeface="Arial"/>
              </a:rPr>
              <a:t>were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raised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with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reference</a:t>
            </a:r>
            <a:r>
              <a:rPr lang="fr-CH" dirty="0" smtClean="0">
                <a:cs typeface="Arial"/>
              </a:rPr>
              <a:t> to the Vision 2025</a:t>
            </a:r>
          </a:p>
          <a:p>
            <a:pPr lvl="1"/>
            <a:r>
              <a:rPr lang="fr-CH" dirty="0" err="1" smtClean="0">
                <a:cs typeface="Arial"/>
              </a:rPr>
              <a:t>What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should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be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added</a:t>
            </a:r>
            <a:r>
              <a:rPr lang="fr-CH" dirty="0" smtClean="0">
                <a:cs typeface="Arial"/>
              </a:rPr>
              <a:t> ?  </a:t>
            </a:r>
          </a:p>
          <a:p>
            <a:pPr lvl="1"/>
            <a:r>
              <a:rPr lang="fr-CH" dirty="0" err="1" smtClean="0">
                <a:cs typeface="Arial"/>
              </a:rPr>
              <a:t>What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>
                <a:cs typeface="Arial"/>
              </a:rPr>
              <a:t>is</a:t>
            </a:r>
            <a:r>
              <a:rPr lang="fr-CH" dirty="0">
                <a:cs typeface="Arial"/>
              </a:rPr>
              <a:t> </a:t>
            </a:r>
            <a:r>
              <a:rPr lang="fr-CH" dirty="0" err="1">
                <a:cs typeface="Arial"/>
              </a:rPr>
              <a:t>at</a:t>
            </a:r>
            <a:r>
              <a:rPr lang="fr-CH" dirty="0">
                <a:cs typeface="Arial"/>
              </a:rPr>
              <a:t> </a:t>
            </a:r>
            <a:r>
              <a:rPr lang="fr-CH" dirty="0" err="1">
                <a:cs typeface="Arial"/>
              </a:rPr>
              <a:t>risk</a:t>
            </a:r>
            <a:r>
              <a:rPr lang="fr-CH" dirty="0">
                <a:cs typeface="Arial"/>
              </a:rPr>
              <a:t> </a:t>
            </a:r>
            <a:r>
              <a:rPr lang="fr-CH" dirty="0" smtClean="0">
                <a:cs typeface="Arial"/>
              </a:rPr>
              <a:t>and </a:t>
            </a:r>
            <a:r>
              <a:rPr lang="fr-CH" dirty="0" err="1" smtClean="0">
                <a:cs typeface="Arial"/>
              </a:rPr>
              <a:t>should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be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reinforced</a:t>
            </a:r>
            <a:r>
              <a:rPr lang="fr-CH" dirty="0" smtClean="0">
                <a:cs typeface="Arial"/>
              </a:rPr>
              <a:t> ? </a:t>
            </a:r>
          </a:p>
          <a:p>
            <a:pPr lvl="1"/>
            <a:r>
              <a:rPr lang="fr-CH" dirty="0" err="1" smtClean="0">
                <a:cs typeface="Arial"/>
              </a:rPr>
              <a:t>What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should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be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improved</a:t>
            </a:r>
            <a:r>
              <a:rPr lang="fr-CH" dirty="0" smtClean="0">
                <a:cs typeface="Arial"/>
              </a:rPr>
              <a:t>  (performance, </a:t>
            </a:r>
            <a:r>
              <a:rPr lang="fr-CH" dirty="0" err="1" smtClean="0">
                <a:cs typeface="Arial"/>
              </a:rPr>
              <a:t>coverage</a:t>
            </a:r>
            <a:r>
              <a:rPr lang="fr-CH" dirty="0" smtClean="0">
                <a:cs typeface="Arial"/>
              </a:rPr>
              <a:t>) ?</a:t>
            </a:r>
          </a:p>
          <a:p>
            <a:pPr lvl="1"/>
            <a:r>
              <a:rPr lang="fr-CH" dirty="0" err="1" smtClean="0">
                <a:cs typeface="Arial"/>
              </a:rPr>
              <a:t>What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could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be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performed</a:t>
            </a:r>
            <a:r>
              <a:rPr lang="fr-CH" dirty="0" smtClean="0">
                <a:cs typeface="Arial"/>
              </a:rPr>
              <a:t> </a:t>
            </a:r>
            <a:r>
              <a:rPr lang="fr-CH" dirty="0" err="1" smtClean="0">
                <a:cs typeface="Arial"/>
              </a:rPr>
              <a:t>differently</a:t>
            </a:r>
            <a:r>
              <a:rPr lang="fr-CH" dirty="0" smtClean="0">
                <a:cs typeface="Arial"/>
              </a:rPr>
              <a:t> in the future ?</a:t>
            </a:r>
          </a:p>
          <a:p>
            <a:pPr lvl="1"/>
            <a:r>
              <a:rPr lang="fr-CH" dirty="0" err="1" smtClean="0">
                <a:cs typeface="Arial"/>
              </a:rPr>
              <a:t>What</a:t>
            </a:r>
            <a:r>
              <a:rPr lang="fr-CH" dirty="0" smtClean="0">
                <a:cs typeface="Arial"/>
              </a:rPr>
              <a:t> are the major challenges?</a:t>
            </a:r>
            <a:endParaRPr lang="en-US" dirty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9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76200"/>
            <a:ext cx="8335962" cy="661987"/>
          </a:xfrm>
        </p:spPr>
        <p:txBody>
          <a:bodyPr>
            <a:normAutofit/>
          </a:bodyPr>
          <a:lstStyle/>
          <a:p>
            <a:r>
              <a:rPr lang="fr-CH" sz="3200" b="1" dirty="0">
                <a:solidFill>
                  <a:srgbClr val="000090"/>
                </a:solidFill>
                <a:cs typeface="Arial"/>
              </a:rPr>
              <a:t>Main Drivers for the </a:t>
            </a:r>
            <a:r>
              <a:rPr lang="fr-CH" sz="3200" b="1" dirty="0" smtClean="0">
                <a:solidFill>
                  <a:srgbClr val="000090"/>
                </a:solidFill>
                <a:cs typeface="Arial"/>
              </a:rPr>
              <a:t>Vision </a:t>
            </a:r>
            <a:r>
              <a:rPr lang="fr-CH" sz="3200" b="1" dirty="0">
                <a:solidFill>
                  <a:srgbClr val="000090"/>
                </a:solidFill>
                <a:cs typeface="Arial"/>
              </a:rPr>
              <a:t>2040 </a:t>
            </a:r>
            <a:r>
              <a:rPr lang="fr-CH" sz="3200" b="1" dirty="0" err="1">
                <a:solidFill>
                  <a:srgbClr val="000090"/>
                </a:solidFill>
                <a:cs typeface="Arial"/>
              </a:rPr>
              <a:t>Space</a:t>
            </a:r>
            <a:endParaRPr lang="en-US" sz="3200" b="1" dirty="0">
              <a:solidFill>
                <a:srgbClr val="000090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5" y="1036323"/>
            <a:ext cx="9144000" cy="5334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Arial"/>
              </a:rPr>
              <a:t>Evolving and emerging user requirements</a:t>
            </a:r>
          </a:p>
          <a:p>
            <a:pPr lvl="1"/>
            <a:r>
              <a:rPr lang="fr-CH" sz="1800" dirty="0" smtClean="0">
                <a:cs typeface="Arial"/>
              </a:rPr>
              <a:t>Future </a:t>
            </a:r>
            <a:r>
              <a:rPr lang="fr-CH" sz="1800" dirty="0" err="1" smtClean="0">
                <a:cs typeface="Arial"/>
              </a:rPr>
              <a:t>modelling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requires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increased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resolution</a:t>
            </a:r>
            <a:r>
              <a:rPr lang="fr-CH" sz="1800" dirty="0" smtClean="0">
                <a:cs typeface="Arial"/>
              </a:rPr>
              <a:t> (spatial, temporal, spectral..)</a:t>
            </a:r>
            <a:endParaRPr lang="en-US" sz="1800" dirty="0" smtClean="0">
              <a:cs typeface="Arial"/>
            </a:endParaRPr>
          </a:p>
          <a:p>
            <a:pPr lvl="1"/>
            <a:r>
              <a:rPr lang="fr-CH" sz="1800" dirty="0" smtClean="0">
                <a:cs typeface="Arial"/>
              </a:rPr>
              <a:t>Consistent, </a:t>
            </a:r>
            <a:r>
              <a:rPr lang="fr-CH" sz="1800" dirty="0" err="1" smtClean="0">
                <a:cs typeface="Arial"/>
              </a:rPr>
              <a:t>comprehensive</a:t>
            </a:r>
            <a:r>
              <a:rPr lang="fr-CH" sz="1800" dirty="0" smtClean="0">
                <a:cs typeface="Arial"/>
              </a:rPr>
              <a:t> data records  (calibration &amp; </a:t>
            </a:r>
            <a:r>
              <a:rPr lang="fr-CH" sz="1800" dirty="0" err="1" smtClean="0">
                <a:cs typeface="Arial"/>
              </a:rPr>
              <a:t>traceability</a:t>
            </a:r>
            <a:r>
              <a:rPr lang="fr-CH" sz="1800" dirty="0">
                <a:cs typeface="Arial"/>
              </a:rPr>
              <a:t>)</a:t>
            </a:r>
            <a:endParaRPr lang="fr-CH" sz="1800" dirty="0" smtClean="0">
              <a:cs typeface="Arial"/>
            </a:endParaRPr>
          </a:p>
          <a:p>
            <a:pPr lvl="1"/>
            <a:r>
              <a:rPr lang="fr-CH" sz="1800" dirty="0" smtClean="0">
                <a:cs typeface="Arial"/>
              </a:rPr>
              <a:t>Applications </a:t>
            </a:r>
            <a:r>
              <a:rPr lang="fr-CH" sz="1800" dirty="0" err="1" smtClean="0">
                <a:cs typeface="Arial"/>
              </a:rPr>
              <a:t>related</a:t>
            </a:r>
            <a:r>
              <a:rPr lang="fr-CH" sz="1800" dirty="0" smtClean="0">
                <a:cs typeface="Arial"/>
              </a:rPr>
              <a:t> to </a:t>
            </a:r>
            <a:r>
              <a:rPr lang="fr-CH" sz="1800" dirty="0" err="1" smtClean="0">
                <a:cs typeface="Arial"/>
              </a:rPr>
              <a:t>atmospheric</a:t>
            </a:r>
            <a:r>
              <a:rPr lang="fr-CH" sz="1800" dirty="0" smtClean="0">
                <a:cs typeface="Arial"/>
              </a:rPr>
              <a:t> composition (</a:t>
            </a:r>
            <a:r>
              <a:rPr lang="fr-CH" sz="1800" dirty="0" err="1" smtClean="0">
                <a:cs typeface="Arial"/>
              </a:rPr>
              <a:t>e.g</a:t>
            </a:r>
            <a:r>
              <a:rPr lang="fr-CH" sz="1800" dirty="0" smtClean="0">
                <a:cs typeface="Arial"/>
              </a:rPr>
              <a:t>. air </a:t>
            </a:r>
            <a:r>
              <a:rPr lang="fr-CH" sz="1800" dirty="0" err="1" smtClean="0">
                <a:cs typeface="Arial"/>
              </a:rPr>
              <a:t>quality</a:t>
            </a:r>
            <a:r>
              <a:rPr lang="fr-CH" sz="1800" dirty="0" smtClean="0">
                <a:cs typeface="Arial"/>
              </a:rPr>
              <a:t>), </a:t>
            </a:r>
            <a:r>
              <a:rPr lang="fr-CH" sz="1800" dirty="0" err="1" smtClean="0">
                <a:cs typeface="Arial"/>
              </a:rPr>
              <a:t>cryosphere</a:t>
            </a:r>
            <a:r>
              <a:rPr lang="fr-CH" sz="1800" dirty="0" smtClean="0">
                <a:cs typeface="Arial"/>
              </a:rPr>
              <a:t>, </a:t>
            </a:r>
            <a:r>
              <a:rPr lang="fr-CH" sz="1800" dirty="0" err="1" smtClean="0">
                <a:cs typeface="Arial"/>
              </a:rPr>
              <a:t>hydrology</a:t>
            </a:r>
            <a:r>
              <a:rPr lang="fr-CH" sz="1800" dirty="0" smtClean="0">
                <a:cs typeface="Arial"/>
              </a:rPr>
              <a:t>, </a:t>
            </a:r>
            <a:r>
              <a:rPr lang="fr-CH" sz="1800" dirty="0" err="1" smtClean="0">
                <a:cs typeface="Arial"/>
              </a:rPr>
              <a:t>space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weather</a:t>
            </a:r>
            <a:r>
              <a:rPr lang="fr-CH" sz="1800" dirty="0" smtClean="0">
                <a:cs typeface="Arial"/>
              </a:rPr>
              <a:t>, are more mature and </a:t>
            </a:r>
            <a:r>
              <a:rPr lang="fr-CH" sz="1800" dirty="0" err="1" smtClean="0">
                <a:cs typeface="Arial"/>
              </a:rPr>
              <a:t>should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be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better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addressed</a:t>
            </a:r>
            <a:endParaRPr lang="en-US" sz="1800" dirty="0" smtClean="0">
              <a:cs typeface="Arial"/>
            </a:endParaRPr>
          </a:p>
          <a:p>
            <a:r>
              <a:rPr lang="en-US" sz="2400" dirty="0" smtClean="0">
                <a:cs typeface="Arial"/>
              </a:rPr>
              <a:t>Recent/anticipated advances </a:t>
            </a:r>
            <a:r>
              <a:rPr lang="en-US" sz="2400" dirty="0">
                <a:cs typeface="Arial"/>
              </a:rPr>
              <a:t>in </a:t>
            </a:r>
            <a:r>
              <a:rPr lang="en-US" sz="2400" dirty="0" smtClean="0">
                <a:cs typeface="Arial"/>
              </a:rPr>
              <a:t>technology enable new capabilities</a:t>
            </a:r>
          </a:p>
          <a:p>
            <a:pPr lvl="1"/>
            <a:r>
              <a:rPr lang="fr-CH" sz="1800" dirty="0" err="1" smtClean="0">
                <a:cs typeface="Arial"/>
              </a:rPr>
              <a:t>Sensor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technology</a:t>
            </a:r>
            <a:endParaRPr lang="fr-CH" sz="1800" dirty="0" smtClean="0">
              <a:cs typeface="Arial"/>
            </a:endParaRPr>
          </a:p>
          <a:p>
            <a:pPr lvl="1"/>
            <a:r>
              <a:rPr lang="fr-CH" sz="1800" dirty="0" smtClean="0">
                <a:cs typeface="Arial"/>
              </a:rPr>
              <a:t>Orbital concepts</a:t>
            </a:r>
          </a:p>
          <a:p>
            <a:pPr lvl="1"/>
            <a:r>
              <a:rPr lang="fr-CH" sz="1800" dirty="0" smtClean="0">
                <a:cs typeface="Arial"/>
              </a:rPr>
              <a:t>Satellite programme concepts (</a:t>
            </a:r>
            <a:r>
              <a:rPr lang="fr-CH" sz="1800" dirty="0" err="1" smtClean="0">
                <a:cs typeface="Arial"/>
              </a:rPr>
              <a:t>small</a:t>
            </a:r>
            <a:r>
              <a:rPr lang="fr-CH" sz="1800" dirty="0" smtClean="0">
                <a:cs typeface="Arial"/>
              </a:rPr>
              <a:t> satellites, constellations)</a:t>
            </a:r>
          </a:p>
          <a:p>
            <a:pPr lvl="1"/>
            <a:r>
              <a:rPr lang="fr-CH" sz="1800" dirty="0" smtClean="0">
                <a:cs typeface="Arial"/>
              </a:rPr>
              <a:t>Data system architecture</a:t>
            </a:r>
            <a:endParaRPr lang="en-US" sz="1800" dirty="0" smtClean="0">
              <a:cs typeface="Arial"/>
            </a:endParaRPr>
          </a:p>
          <a:p>
            <a:r>
              <a:rPr lang="en-US" sz="2400" dirty="0" smtClean="0">
                <a:cs typeface="Arial"/>
              </a:rPr>
              <a:t>Evolution of satellite </a:t>
            </a:r>
            <a:r>
              <a:rPr lang="en-US" sz="2400" dirty="0" err="1" smtClean="0">
                <a:cs typeface="Arial"/>
              </a:rPr>
              <a:t>programmes</a:t>
            </a:r>
            <a:endParaRPr lang="en-US" sz="2400" dirty="0" smtClean="0">
              <a:cs typeface="Arial"/>
            </a:endParaRPr>
          </a:p>
          <a:p>
            <a:pPr lvl="1"/>
            <a:r>
              <a:rPr lang="fr-CH" sz="1800" dirty="0" smtClean="0">
                <a:cs typeface="Arial"/>
              </a:rPr>
              <a:t>More </a:t>
            </a:r>
            <a:r>
              <a:rPr lang="fr-CH" sz="1800" dirty="0" err="1" smtClean="0">
                <a:cs typeface="Arial"/>
              </a:rPr>
              <a:t>space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faring</a:t>
            </a:r>
            <a:r>
              <a:rPr lang="fr-CH" sz="1800" dirty="0" smtClean="0">
                <a:cs typeface="Arial"/>
              </a:rPr>
              <a:t> nations – Vision </a:t>
            </a:r>
            <a:r>
              <a:rPr lang="fr-CH" sz="1800" dirty="0" err="1" smtClean="0">
                <a:cs typeface="Arial"/>
              </a:rPr>
              <a:t>should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promote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various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cooperation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models</a:t>
            </a:r>
            <a:endParaRPr lang="fr-CH" sz="1800" dirty="0" smtClean="0">
              <a:cs typeface="Arial"/>
            </a:endParaRPr>
          </a:p>
          <a:p>
            <a:pPr lvl="1"/>
            <a:r>
              <a:rPr lang="fr-CH" sz="1800" dirty="0" err="1" smtClean="0">
                <a:cs typeface="Arial"/>
              </a:rPr>
              <a:t>Enhanced</a:t>
            </a:r>
            <a:r>
              <a:rPr lang="fr-CH" sz="1800" dirty="0" smtClean="0">
                <a:cs typeface="Arial"/>
              </a:rPr>
              <a:t> pressure to </a:t>
            </a:r>
            <a:r>
              <a:rPr lang="fr-CH" sz="1800" dirty="0" err="1" smtClean="0">
                <a:cs typeface="Arial"/>
              </a:rPr>
              <a:t>provide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cost</a:t>
            </a:r>
            <a:r>
              <a:rPr lang="fr-CH" sz="1800" dirty="0" smtClean="0">
                <a:cs typeface="Arial"/>
              </a:rPr>
              <a:t>/</a:t>
            </a:r>
            <a:r>
              <a:rPr lang="fr-CH" sz="1800" dirty="0" err="1" smtClean="0">
                <a:cs typeface="Arial"/>
              </a:rPr>
              <a:t>benefit</a:t>
            </a:r>
            <a:r>
              <a:rPr lang="fr-CH" sz="1800" dirty="0" smtClean="0">
                <a:cs typeface="Arial"/>
              </a:rPr>
              <a:t> justification</a:t>
            </a:r>
          </a:p>
          <a:p>
            <a:pPr lvl="1"/>
            <a:r>
              <a:rPr lang="fr-CH" sz="1800" dirty="0" err="1">
                <a:cs typeface="Arial"/>
              </a:rPr>
              <a:t>I</a:t>
            </a:r>
            <a:r>
              <a:rPr lang="fr-CH" sz="1800" dirty="0" err="1" smtClean="0">
                <a:cs typeface="Arial"/>
              </a:rPr>
              <a:t>ncreased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interest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from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private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sector</a:t>
            </a:r>
            <a:r>
              <a:rPr lang="fr-CH" sz="1800" dirty="0" smtClean="0">
                <a:cs typeface="Arial"/>
              </a:rPr>
              <a:t> in </a:t>
            </a:r>
            <a:r>
              <a:rPr lang="fr-CH" sz="1800" dirty="0" err="1" smtClean="0">
                <a:cs typeface="Arial"/>
              </a:rPr>
              <a:t>providing</a:t>
            </a:r>
            <a:r>
              <a:rPr lang="fr-CH" sz="1800" dirty="0" smtClean="0">
                <a:cs typeface="Arial"/>
              </a:rPr>
              <a:t> data</a:t>
            </a:r>
            <a:endParaRPr lang="en-US" sz="1800" dirty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5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76200"/>
            <a:ext cx="8335962" cy="661987"/>
          </a:xfrm>
        </p:spPr>
        <p:txBody>
          <a:bodyPr>
            <a:normAutofit/>
          </a:bodyPr>
          <a:lstStyle/>
          <a:p>
            <a:pPr algn="ctr"/>
            <a:r>
              <a:rPr lang="fr-CH" sz="2800" b="1" dirty="0" err="1">
                <a:solidFill>
                  <a:srgbClr val="000090"/>
                </a:solidFill>
                <a:cs typeface="Arial"/>
              </a:rPr>
              <a:t>Approach</a:t>
            </a:r>
            <a:r>
              <a:rPr lang="fr-CH" sz="2800" b="1" dirty="0">
                <a:solidFill>
                  <a:srgbClr val="000090"/>
                </a:solidFill>
                <a:cs typeface="Arial"/>
              </a:rPr>
              <a:t> to </a:t>
            </a:r>
            <a:r>
              <a:rPr lang="fr-CH" sz="2800" b="1" dirty="0" err="1">
                <a:solidFill>
                  <a:srgbClr val="000090"/>
                </a:solidFill>
                <a:cs typeface="Arial"/>
              </a:rPr>
              <a:t>developing</a:t>
            </a:r>
            <a:r>
              <a:rPr lang="fr-CH" sz="2800" b="1" dirty="0">
                <a:solidFill>
                  <a:srgbClr val="000090"/>
                </a:solidFill>
                <a:cs typeface="Arial"/>
              </a:rPr>
              <a:t> </a:t>
            </a:r>
            <a:r>
              <a:rPr lang="fr-CH" sz="2800" b="1" dirty="0" smtClean="0">
                <a:solidFill>
                  <a:srgbClr val="000090"/>
                </a:solidFill>
                <a:cs typeface="Arial"/>
              </a:rPr>
              <a:t>the Vision 2040 </a:t>
            </a:r>
            <a:r>
              <a:rPr lang="fr-CH" sz="2800" b="1" dirty="0" err="1" smtClean="0">
                <a:solidFill>
                  <a:srgbClr val="000090"/>
                </a:solidFill>
                <a:cs typeface="Arial"/>
              </a:rPr>
              <a:t>Space</a:t>
            </a:r>
            <a:r>
              <a:rPr lang="fr-CH" sz="3600" b="1" dirty="0" smtClean="0">
                <a:solidFill>
                  <a:schemeClr val="accent1"/>
                </a:solidFill>
                <a:latin typeface="Arial"/>
                <a:cs typeface="Arial"/>
              </a:rPr>
              <a:t>  </a:t>
            </a:r>
            <a:endParaRPr lang="en-US" sz="36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77389"/>
            <a:ext cx="8763000" cy="5486400"/>
          </a:xfrm>
        </p:spPr>
        <p:txBody>
          <a:bodyPr>
            <a:normAutofit fontScale="77500" lnSpcReduction="20000"/>
          </a:bodyPr>
          <a:lstStyle/>
          <a:p>
            <a:r>
              <a:rPr lang="fr-CH" sz="3400" dirty="0" err="1" smtClean="0">
                <a:cs typeface="Arial" panose="020B0604020202020204" pitchFamily="34" charset="0"/>
              </a:rPr>
              <a:t>Rather</a:t>
            </a:r>
            <a:r>
              <a:rPr lang="fr-CH" sz="3400" dirty="0" smtClean="0">
                <a:cs typeface="Arial" panose="020B0604020202020204" pitchFamily="34" charset="0"/>
              </a:rPr>
              <a:t> </a:t>
            </a:r>
            <a:r>
              <a:rPr lang="fr-CH" sz="3400" dirty="0" err="1" smtClean="0">
                <a:cs typeface="Arial" panose="020B0604020202020204" pitchFamily="34" charset="0"/>
              </a:rPr>
              <a:t>than</a:t>
            </a:r>
            <a:r>
              <a:rPr lang="fr-CH" sz="3400" dirty="0" smtClean="0">
                <a:cs typeface="Arial" panose="020B0604020202020204" pitchFamily="34" charset="0"/>
              </a:rPr>
              <a:t> </a:t>
            </a:r>
            <a:r>
              <a:rPr lang="fr-CH" sz="3400" dirty="0" err="1" smtClean="0">
                <a:cs typeface="Arial" panose="020B0604020202020204" pitchFamily="34" charset="0"/>
              </a:rPr>
              <a:t>prescribing</a:t>
            </a:r>
            <a:r>
              <a:rPr lang="fr-CH" sz="3400" dirty="0" smtClean="0">
                <a:cs typeface="Arial" panose="020B0604020202020204" pitchFamily="34" charset="0"/>
              </a:rPr>
              <a:t> </a:t>
            </a:r>
            <a:r>
              <a:rPr lang="fr-CH" sz="3400" dirty="0" err="1" smtClean="0">
                <a:cs typeface="Arial" panose="020B0604020202020204" pitchFamily="34" charset="0"/>
              </a:rPr>
              <a:t>every</a:t>
            </a:r>
            <a:r>
              <a:rPr lang="fr-CH" sz="3400" dirty="0" smtClean="0">
                <a:cs typeface="Arial" panose="020B0604020202020204" pitchFamily="34" charset="0"/>
              </a:rPr>
              <a:t> component, </a:t>
            </a:r>
            <a:r>
              <a:rPr lang="fr-CH" sz="3400" dirty="0" err="1" smtClean="0">
                <a:cs typeface="Arial" panose="020B0604020202020204" pitchFamily="34" charset="0"/>
              </a:rPr>
              <a:t>strike</a:t>
            </a:r>
            <a:r>
              <a:rPr lang="fr-CH" sz="3400" dirty="0" smtClean="0">
                <a:cs typeface="Arial" panose="020B0604020202020204" pitchFamily="34" charset="0"/>
              </a:rPr>
              <a:t> a balance:</a:t>
            </a:r>
          </a:p>
          <a:p>
            <a:pPr lvl="1"/>
            <a:r>
              <a:rPr lang="fr-CH" sz="2900" dirty="0" err="1" smtClean="0">
                <a:cs typeface="Arial" panose="020B0604020202020204" pitchFamily="34" charset="0"/>
              </a:rPr>
              <a:t>Specific</a:t>
            </a:r>
            <a:r>
              <a:rPr lang="fr-CH" sz="2900" dirty="0" smtClean="0">
                <a:cs typeface="Arial" panose="020B0604020202020204" pitchFamily="34" charset="0"/>
              </a:rPr>
              <a:t> </a:t>
            </a:r>
            <a:r>
              <a:rPr lang="fr-CH" sz="2900" dirty="0" err="1" smtClean="0">
                <a:cs typeface="Arial" panose="020B0604020202020204" pitchFamily="34" charset="0"/>
              </a:rPr>
              <a:t>enough</a:t>
            </a:r>
            <a:r>
              <a:rPr lang="fr-CH" sz="2900" dirty="0" smtClean="0">
                <a:cs typeface="Arial" panose="020B0604020202020204" pitchFamily="34" charset="0"/>
              </a:rPr>
              <a:t> to </a:t>
            </a:r>
            <a:r>
              <a:rPr lang="fr-CH" sz="2900" dirty="0" err="1" smtClean="0">
                <a:cs typeface="Arial" panose="020B0604020202020204" pitchFamily="34" charset="0"/>
              </a:rPr>
              <a:t>provide</a:t>
            </a:r>
            <a:r>
              <a:rPr lang="fr-CH" sz="2900" dirty="0" smtClean="0">
                <a:cs typeface="Arial" panose="020B0604020202020204" pitchFamily="34" charset="0"/>
              </a:rPr>
              <a:t> </a:t>
            </a:r>
            <a:r>
              <a:rPr lang="fr-CH" sz="2900" dirty="0" err="1" smtClean="0">
                <a:cs typeface="Arial" panose="020B0604020202020204" pitchFamily="34" charset="0"/>
              </a:rPr>
              <a:t>clear</a:t>
            </a:r>
            <a:r>
              <a:rPr lang="fr-CH" sz="2900" dirty="0" smtClean="0">
                <a:cs typeface="Arial" panose="020B0604020202020204" pitchFamily="34" charset="0"/>
              </a:rPr>
              <a:t> guidance on system to </a:t>
            </a:r>
            <a:r>
              <a:rPr lang="fr-CH" sz="2900" dirty="0" err="1" smtClean="0">
                <a:cs typeface="Arial" panose="020B0604020202020204" pitchFamily="34" charset="0"/>
              </a:rPr>
              <a:t>be</a:t>
            </a:r>
            <a:r>
              <a:rPr lang="fr-CH" sz="2900" dirty="0" smtClean="0">
                <a:cs typeface="Arial" panose="020B0604020202020204" pitchFamily="34" charset="0"/>
              </a:rPr>
              <a:t> </a:t>
            </a:r>
            <a:r>
              <a:rPr lang="fr-CH" sz="2900" dirty="0" err="1" smtClean="0">
                <a:cs typeface="Arial" panose="020B0604020202020204" pitchFamily="34" charset="0"/>
              </a:rPr>
              <a:t>achieved</a:t>
            </a:r>
            <a:endParaRPr lang="fr-CH" sz="2900" dirty="0" smtClean="0">
              <a:cs typeface="Arial" panose="020B0604020202020204" pitchFamily="34" charset="0"/>
            </a:endParaRPr>
          </a:p>
          <a:p>
            <a:pPr lvl="1"/>
            <a:r>
              <a:rPr lang="fr-CH" sz="2900" dirty="0" smtClean="0">
                <a:cs typeface="Arial" panose="020B0604020202020204" pitchFamily="34" charset="0"/>
              </a:rPr>
              <a:t>Open to </a:t>
            </a:r>
            <a:r>
              <a:rPr lang="fr-CH" sz="2900" dirty="0" err="1" smtClean="0">
                <a:cs typeface="Arial" panose="020B0604020202020204" pitchFamily="34" charset="0"/>
              </a:rPr>
              <a:t>opportunities</a:t>
            </a:r>
            <a:r>
              <a:rPr lang="fr-CH" sz="2900" dirty="0" smtClean="0">
                <a:cs typeface="Arial" panose="020B0604020202020204" pitchFamily="34" charset="0"/>
              </a:rPr>
              <a:t> and </a:t>
            </a:r>
            <a:r>
              <a:rPr lang="fr-CH" sz="2900" dirty="0" err="1" smtClean="0">
                <a:cs typeface="Arial" panose="020B0604020202020204" pitchFamily="34" charset="0"/>
              </a:rPr>
              <a:t>encouraging</a:t>
            </a:r>
            <a:r>
              <a:rPr lang="fr-CH" sz="2900" dirty="0" smtClean="0">
                <a:cs typeface="Arial" panose="020B0604020202020204" pitchFamily="34" charset="0"/>
              </a:rPr>
              <a:t> initiatives</a:t>
            </a:r>
          </a:p>
          <a:p>
            <a:pPr lvl="1"/>
            <a:endParaRPr lang="fr-CH" sz="3300" dirty="0" smtClean="0">
              <a:cs typeface="Arial" panose="020B0604020202020204" pitchFamily="34" charset="0"/>
            </a:endParaRPr>
          </a:p>
          <a:p>
            <a:r>
              <a:rPr lang="fr-CH" sz="3400" dirty="0" smtClean="0">
                <a:cs typeface="Arial" panose="020B0604020202020204" pitchFamily="34" charset="0"/>
              </a:rPr>
              <a:t>Vision </a:t>
            </a:r>
            <a:r>
              <a:rPr lang="fr-CH" sz="3400" dirty="0" err="1">
                <a:cs typeface="Arial" panose="020B0604020202020204" pitchFamily="34" charset="0"/>
              </a:rPr>
              <a:t>addresses</a:t>
            </a:r>
            <a:r>
              <a:rPr lang="fr-CH" sz="3400" dirty="0">
                <a:cs typeface="Arial" panose="020B0604020202020204" pitchFamily="34" charset="0"/>
              </a:rPr>
              <a:t> </a:t>
            </a:r>
            <a:r>
              <a:rPr lang="fr-CH" sz="3400" dirty="0" err="1">
                <a:cs typeface="Arial" panose="020B0604020202020204" pitchFamily="34" charset="0"/>
              </a:rPr>
              <a:t>specifically</a:t>
            </a:r>
            <a:r>
              <a:rPr lang="fr-CH" sz="3400" dirty="0">
                <a:cs typeface="Arial" panose="020B0604020202020204" pitchFamily="34" charset="0"/>
              </a:rPr>
              <a:t> the </a:t>
            </a:r>
            <a:r>
              <a:rPr lang="fr-CH" sz="3400" u="sng" dirty="0" err="1">
                <a:cs typeface="Arial" panose="020B0604020202020204" pitchFamily="34" charset="0"/>
              </a:rPr>
              <a:t>space</a:t>
            </a:r>
            <a:r>
              <a:rPr lang="fr-CH" sz="3400" u="sng" dirty="0">
                <a:cs typeface="Arial" panose="020B0604020202020204" pitchFamily="34" charset="0"/>
              </a:rPr>
              <a:t> segment</a:t>
            </a:r>
            <a:r>
              <a:rPr lang="fr-CH" sz="3400" dirty="0">
                <a:cs typeface="Arial" panose="020B0604020202020204" pitchFamily="34" charset="0"/>
              </a:rPr>
              <a:t> </a:t>
            </a:r>
            <a:r>
              <a:rPr lang="fr-CH" sz="3400" dirty="0" err="1">
                <a:cs typeface="Arial" panose="020B0604020202020204" pitchFamily="34" charset="0"/>
              </a:rPr>
              <a:t>because</a:t>
            </a:r>
            <a:r>
              <a:rPr lang="fr-CH" sz="3400" dirty="0">
                <a:cs typeface="Arial" panose="020B0604020202020204" pitchFamily="34" charset="0"/>
              </a:rPr>
              <a:t> of  long-lead </a:t>
            </a:r>
            <a:r>
              <a:rPr lang="fr-CH" sz="3400" dirty="0" err="1">
                <a:cs typeface="Arial" panose="020B0604020202020204" pitchFamily="34" charset="0"/>
              </a:rPr>
              <a:t>decisions</a:t>
            </a:r>
            <a:r>
              <a:rPr lang="fr-CH" sz="3400" dirty="0">
                <a:cs typeface="Arial" panose="020B0604020202020204" pitchFamily="34" charset="0"/>
              </a:rPr>
              <a:t> </a:t>
            </a:r>
            <a:r>
              <a:rPr lang="fr-CH" sz="3400" dirty="0" err="1">
                <a:cs typeface="Arial" panose="020B0604020202020204" pitchFamily="34" charset="0"/>
              </a:rPr>
              <a:t>needed</a:t>
            </a:r>
            <a:r>
              <a:rPr lang="fr-CH" sz="3400" dirty="0">
                <a:cs typeface="Arial" panose="020B0604020202020204" pitchFamily="34" charset="0"/>
              </a:rPr>
              <a:t> by </a:t>
            </a:r>
            <a:r>
              <a:rPr lang="fr-CH" sz="3400" dirty="0" err="1">
                <a:cs typeface="Arial" panose="020B0604020202020204" pitchFamily="34" charset="0"/>
              </a:rPr>
              <a:t>space</a:t>
            </a:r>
            <a:r>
              <a:rPr lang="fr-CH" sz="3400" dirty="0">
                <a:cs typeface="Arial" panose="020B0604020202020204" pitchFamily="34" charset="0"/>
              </a:rPr>
              <a:t> </a:t>
            </a:r>
            <a:r>
              <a:rPr lang="fr-CH" sz="3400" dirty="0" smtClean="0">
                <a:cs typeface="Arial" panose="020B0604020202020204" pitchFamily="34" charset="0"/>
              </a:rPr>
              <a:t>programmes</a:t>
            </a:r>
          </a:p>
          <a:p>
            <a:endParaRPr lang="fr-CH" sz="3400" dirty="0">
              <a:cs typeface="Arial" panose="020B0604020202020204" pitchFamily="34" charset="0"/>
            </a:endParaRPr>
          </a:p>
          <a:p>
            <a:r>
              <a:rPr lang="fr-CH" sz="3400" dirty="0" err="1" smtClean="0">
                <a:cs typeface="Arial" panose="020B0604020202020204" pitchFamily="34" charset="0"/>
              </a:rPr>
              <a:t>Some</a:t>
            </a:r>
            <a:r>
              <a:rPr lang="fr-CH" sz="3400" dirty="0" smtClean="0">
                <a:cs typeface="Arial" panose="020B0604020202020204" pitchFamily="34" charset="0"/>
              </a:rPr>
              <a:t> </a:t>
            </a:r>
            <a:r>
              <a:rPr lang="fr-CH" sz="3400" dirty="0" err="1">
                <a:cs typeface="Arial" panose="020B0604020202020204" pitchFamily="34" charset="0"/>
              </a:rPr>
              <a:t>generic</a:t>
            </a:r>
            <a:r>
              <a:rPr lang="fr-CH" sz="3400" dirty="0">
                <a:cs typeface="Arial" panose="020B0604020202020204" pitchFamily="34" charset="0"/>
              </a:rPr>
              <a:t> </a:t>
            </a:r>
            <a:r>
              <a:rPr lang="fr-CH" sz="3400" dirty="0" err="1" smtClean="0">
                <a:cs typeface="Arial" panose="020B0604020202020204" pitchFamily="34" charset="0"/>
              </a:rPr>
              <a:t>consideration</a:t>
            </a:r>
            <a:r>
              <a:rPr lang="fr-CH" sz="3400" dirty="0" smtClean="0">
                <a:cs typeface="Arial" panose="020B0604020202020204" pitchFamily="34" charset="0"/>
              </a:rPr>
              <a:t> </a:t>
            </a:r>
            <a:r>
              <a:rPr lang="fr-CH" sz="3400" dirty="0" err="1" smtClean="0">
                <a:cs typeface="Arial" panose="020B0604020202020204" pitchFamily="34" charset="0"/>
              </a:rPr>
              <a:t>however</a:t>
            </a:r>
            <a:r>
              <a:rPr lang="fr-CH" sz="3400" dirty="0" smtClean="0">
                <a:cs typeface="Arial" panose="020B0604020202020204" pitchFamily="34" charset="0"/>
              </a:rPr>
              <a:t> </a:t>
            </a:r>
            <a:r>
              <a:rPr lang="fr-CH" sz="3400" dirty="0" err="1" smtClean="0">
                <a:cs typeface="Arial" panose="020B0604020202020204" pitchFamily="34" charset="0"/>
              </a:rPr>
              <a:t>included</a:t>
            </a:r>
            <a:r>
              <a:rPr lang="fr-CH" sz="3400" dirty="0" smtClean="0">
                <a:cs typeface="Arial" panose="020B0604020202020204" pitchFamily="34" charset="0"/>
              </a:rPr>
              <a:t> on :</a:t>
            </a:r>
          </a:p>
          <a:p>
            <a:endParaRPr lang="fr-CH" sz="2400" dirty="0">
              <a:cs typeface="Arial" panose="020B0604020202020204" pitchFamily="34" charset="0"/>
            </a:endParaRPr>
          </a:p>
          <a:p>
            <a:pPr lvl="1"/>
            <a:r>
              <a:rPr lang="fr-CH" sz="2900" dirty="0">
                <a:cs typeface="Arial" panose="020B0604020202020204" pitchFamily="34" charset="0"/>
              </a:rPr>
              <a:t>how </a:t>
            </a:r>
            <a:r>
              <a:rPr lang="fr-CH" sz="2900" dirty="0" err="1">
                <a:cs typeface="Arial" panose="020B0604020202020204" pitchFamily="34" charset="0"/>
              </a:rPr>
              <a:t>it</a:t>
            </a:r>
            <a:r>
              <a:rPr lang="fr-CH" sz="2900" dirty="0">
                <a:cs typeface="Arial" panose="020B0604020202020204" pitchFamily="34" charset="0"/>
              </a:rPr>
              <a:t> </a:t>
            </a:r>
            <a:r>
              <a:rPr lang="fr-CH" sz="2900" dirty="0" err="1">
                <a:cs typeface="Arial" panose="020B0604020202020204" pitchFamily="34" charset="0"/>
              </a:rPr>
              <a:t>will</a:t>
            </a:r>
            <a:r>
              <a:rPr lang="fr-CH" sz="2900" dirty="0">
                <a:cs typeface="Arial" panose="020B0604020202020204" pitchFamily="34" charset="0"/>
              </a:rPr>
              <a:t> </a:t>
            </a:r>
            <a:r>
              <a:rPr lang="fr-CH" sz="2900" dirty="0" err="1">
                <a:cs typeface="Arial" panose="020B0604020202020204" pitchFamily="34" charset="0"/>
              </a:rPr>
              <a:t>be</a:t>
            </a:r>
            <a:r>
              <a:rPr lang="fr-CH" sz="2900" dirty="0">
                <a:cs typeface="Arial" panose="020B0604020202020204" pitchFamily="34" charset="0"/>
              </a:rPr>
              <a:t> </a:t>
            </a:r>
            <a:r>
              <a:rPr lang="fr-CH" sz="2900" dirty="0" err="1">
                <a:cs typeface="Arial" panose="020B0604020202020204" pitchFamily="34" charset="0"/>
              </a:rPr>
              <a:t>supplemented</a:t>
            </a:r>
            <a:r>
              <a:rPr lang="fr-CH" sz="2900" dirty="0">
                <a:cs typeface="Arial" panose="020B0604020202020204" pitchFamily="34" charset="0"/>
              </a:rPr>
              <a:t> by the surface-</a:t>
            </a:r>
            <a:r>
              <a:rPr lang="fr-CH" sz="2900" dirty="0" err="1">
                <a:cs typeface="Arial" panose="020B0604020202020204" pitchFamily="34" charset="0"/>
              </a:rPr>
              <a:t>based</a:t>
            </a:r>
            <a:r>
              <a:rPr lang="fr-CH" sz="2900" dirty="0">
                <a:cs typeface="Arial" panose="020B0604020202020204" pitchFamily="34" charset="0"/>
              </a:rPr>
              <a:t> </a:t>
            </a:r>
            <a:r>
              <a:rPr lang="fr-CH" sz="2900" dirty="0" smtClean="0">
                <a:cs typeface="Arial" panose="020B0604020202020204" pitchFamily="34" charset="0"/>
              </a:rPr>
              <a:t>component</a:t>
            </a:r>
          </a:p>
          <a:p>
            <a:pPr lvl="2"/>
            <a:r>
              <a:rPr lang="fr-CH" sz="2500" dirty="0" smtClean="0">
                <a:cs typeface="Arial" panose="020B0604020202020204" pitchFamily="34" charset="0"/>
              </a:rPr>
              <a:t>For calibration of instruments, and validation of satellite-</a:t>
            </a:r>
            <a:r>
              <a:rPr lang="fr-CH" sz="2500" dirty="0" err="1" smtClean="0">
                <a:cs typeface="Arial" panose="020B0604020202020204" pitchFamily="34" charset="0"/>
              </a:rPr>
              <a:t>based</a:t>
            </a:r>
            <a:r>
              <a:rPr lang="fr-CH" sz="2500" dirty="0" smtClean="0">
                <a:cs typeface="Arial" panose="020B0604020202020204" pitchFamily="34" charset="0"/>
              </a:rPr>
              <a:t> </a:t>
            </a:r>
            <a:r>
              <a:rPr lang="fr-CH" sz="2500" dirty="0" err="1" smtClean="0">
                <a:cs typeface="Arial" panose="020B0604020202020204" pitchFamily="34" charset="0"/>
              </a:rPr>
              <a:t>products</a:t>
            </a:r>
            <a:endParaRPr lang="fr-CH" sz="2500" dirty="0" smtClean="0">
              <a:cs typeface="Arial" panose="020B0604020202020204" pitchFamily="34" charset="0"/>
            </a:endParaRPr>
          </a:p>
          <a:p>
            <a:pPr lvl="2"/>
            <a:r>
              <a:rPr lang="fr-CH" sz="2500" dirty="0" smtClean="0">
                <a:cs typeface="Arial" panose="020B0604020202020204" pitchFamily="34" charset="0"/>
              </a:rPr>
              <a:t>For </a:t>
            </a:r>
            <a:r>
              <a:rPr lang="fr-CH" sz="2500" dirty="0" err="1" smtClean="0">
                <a:cs typeface="Arial" panose="020B0604020202020204" pitchFamily="34" charset="0"/>
              </a:rPr>
              <a:t>complementary</a:t>
            </a:r>
            <a:r>
              <a:rPr lang="fr-CH" sz="2500" dirty="0" smtClean="0">
                <a:cs typeface="Arial" panose="020B0604020202020204" pitchFamily="34" charset="0"/>
              </a:rPr>
              <a:t> use in applications</a:t>
            </a:r>
          </a:p>
          <a:p>
            <a:pPr marL="914400" lvl="2" indent="0">
              <a:buNone/>
            </a:pPr>
            <a:endParaRPr lang="fr-CH" sz="2500" dirty="0" smtClean="0">
              <a:cs typeface="Arial" panose="020B0604020202020204" pitchFamily="34" charset="0"/>
            </a:endParaRPr>
          </a:p>
          <a:p>
            <a:pPr lvl="1"/>
            <a:r>
              <a:rPr lang="fr-CH" sz="2900" dirty="0" smtClean="0">
                <a:cs typeface="Arial" panose="020B0604020202020204" pitchFamily="34" charset="0"/>
              </a:rPr>
              <a:t>and </a:t>
            </a:r>
            <a:r>
              <a:rPr lang="fr-CH" sz="2900" dirty="0">
                <a:cs typeface="Arial" panose="020B0604020202020204" pitchFamily="34" charset="0"/>
              </a:rPr>
              <a:t>on the </a:t>
            </a:r>
            <a:r>
              <a:rPr lang="fr-CH" sz="2900" dirty="0" err="1">
                <a:cs typeface="Arial" panose="020B0604020202020204" pitchFamily="34" charset="0"/>
              </a:rPr>
              <a:t>associated</a:t>
            </a:r>
            <a:r>
              <a:rPr lang="fr-CH" sz="2900" dirty="0">
                <a:cs typeface="Arial" panose="020B0604020202020204" pitchFamily="34" charset="0"/>
              </a:rPr>
              <a:t> </a:t>
            </a:r>
            <a:r>
              <a:rPr lang="fr-CH" sz="2900" dirty="0" err="1">
                <a:cs typeface="Arial" panose="020B0604020202020204" pitchFamily="34" charset="0"/>
              </a:rPr>
              <a:t>ground</a:t>
            </a:r>
            <a:r>
              <a:rPr lang="fr-CH" sz="2900" dirty="0">
                <a:cs typeface="Arial" panose="020B0604020202020204" pitchFamily="34" charset="0"/>
              </a:rPr>
              <a:t> </a:t>
            </a:r>
            <a:r>
              <a:rPr lang="fr-CH" sz="2900" dirty="0" smtClean="0">
                <a:cs typeface="Arial" panose="020B0604020202020204" pitchFamily="34" charset="0"/>
              </a:rPr>
              <a:t>segment, application </a:t>
            </a:r>
            <a:r>
              <a:rPr lang="fr-CH" sz="2900" dirty="0" err="1" smtClean="0">
                <a:cs typeface="Arial" panose="020B0604020202020204" pitchFamily="34" charset="0"/>
              </a:rPr>
              <a:t>development</a:t>
            </a:r>
            <a:r>
              <a:rPr lang="fr-CH" sz="2900" dirty="0" smtClean="0">
                <a:cs typeface="Arial" panose="020B0604020202020204" pitchFamily="34" charset="0"/>
              </a:rPr>
              <a:t>, user support, </a:t>
            </a:r>
            <a:r>
              <a:rPr lang="fr-CH" sz="2900" dirty="0" err="1" smtClean="0">
                <a:cs typeface="Arial" panose="020B0604020202020204" pitchFamily="34" charset="0"/>
              </a:rPr>
              <a:t>capacity</a:t>
            </a:r>
            <a:r>
              <a:rPr lang="fr-CH" sz="2900" dirty="0" smtClean="0">
                <a:cs typeface="Arial" panose="020B0604020202020204" pitchFamily="34" charset="0"/>
              </a:rPr>
              <a:t> building</a:t>
            </a:r>
            <a:endParaRPr lang="fr-CH" sz="29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r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00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838" y="87086"/>
            <a:ext cx="8335962" cy="457200"/>
          </a:xfrm>
        </p:spPr>
        <p:txBody>
          <a:bodyPr>
            <a:noAutofit/>
          </a:bodyPr>
          <a:lstStyle/>
          <a:p>
            <a:r>
              <a:rPr lang="fr-CH" sz="2800" b="1" dirty="0" smtClean="0">
                <a:solidFill>
                  <a:srgbClr val="000090"/>
                </a:solidFill>
                <a:cs typeface="Arial"/>
              </a:rPr>
              <a:t>Components of the </a:t>
            </a:r>
            <a:r>
              <a:rPr lang="fr-CH" sz="2800" b="1" dirty="0" err="1" smtClean="0">
                <a:solidFill>
                  <a:srgbClr val="000090"/>
                </a:solidFill>
                <a:cs typeface="Arial"/>
              </a:rPr>
              <a:t>draft</a:t>
            </a:r>
            <a:r>
              <a:rPr lang="fr-CH" sz="2800" b="1" dirty="0" smtClean="0">
                <a:solidFill>
                  <a:srgbClr val="000090"/>
                </a:solidFill>
                <a:cs typeface="Arial"/>
              </a:rPr>
              <a:t> Vision </a:t>
            </a:r>
            <a:r>
              <a:rPr lang="fr-CH" sz="2800" b="1" dirty="0">
                <a:solidFill>
                  <a:srgbClr val="000090"/>
                </a:solidFill>
                <a:cs typeface="Arial"/>
              </a:rPr>
              <a:t>2040 </a:t>
            </a:r>
            <a:r>
              <a:rPr lang="fr-CH" sz="2800" b="1" dirty="0" err="1" smtClean="0">
                <a:solidFill>
                  <a:srgbClr val="000090"/>
                </a:solidFill>
                <a:cs typeface="Arial"/>
              </a:rPr>
              <a:t>Space</a:t>
            </a:r>
            <a:endParaRPr lang="en-US" sz="2800" b="1" dirty="0">
              <a:solidFill>
                <a:srgbClr val="000090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954" y="792482"/>
            <a:ext cx="8763000" cy="5856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sz="2000" b="1" u="sng" dirty="0" smtClean="0">
                <a:solidFill>
                  <a:srgbClr val="FF0000"/>
                </a:solidFill>
                <a:cs typeface="Arial"/>
              </a:rPr>
              <a:t>Vision 2040 </a:t>
            </a:r>
            <a:r>
              <a:rPr lang="fr-CH" sz="2000" b="1" u="sng" dirty="0" err="1" smtClean="0">
                <a:solidFill>
                  <a:srgbClr val="FF0000"/>
                </a:solidFill>
                <a:cs typeface="Arial"/>
              </a:rPr>
              <a:t>Space</a:t>
            </a:r>
            <a:r>
              <a:rPr lang="fr-CH" sz="2000" b="1" u="sng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fr-CH" sz="2000" b="1" u="sng" dirty="0" err="1" smtClean="0">
                <a:solidFill>
                  <a:srgbClr val="FF0000"/>
                </a:solidFill>
                <a:cs typeface="Arial"/>
              </a:rPr>
              <a:t>consists</a:t>
            </a:r>
            <a:r>
              <a:rPr lang="fr-CH" sz="2000" b="1" u="sng" dirty="0" smtClean="0">
                <a:solidFill>
                  <a:srgbClr val="FF0000"/>
                </a:solidFill>
                <a:cs typeface="Arial"/>
              </a:rPr>
              <a:t> of 4 components </a:t>
            </a:r>
            <a:r>
              <a:rPr lang="fr-CH" sz="2000" dirty="0" smtClean="0">
                <a:cs typeface="Arial"/>
              </a:rPr>
              <a:t>for national/international contributions, </a:t>
            </a:r>
            <a:r>
              <a:rPr lang="fr-CH" sz="2000" dirty="0" err="1" smtClean="0">
                <a:cs typeface="Arial"/>
              </a:rPr>
              <a:t>with</a:t>
            </a:r>
            <a:r>
              <a:rPr lang="fr-CH" sz="2000" dirty="0" smtClean="0">
                <a:cs typeface="Arial"/>
              </a:rPr>
              <a:t> data </a:t>
            </a:r>
            <a:r>
              <a:rPr lang="fr-CH" sz="2000" dirty="0">
                <a:cs typeface="Arial"/>
              </a:rPr>
              <a:t>accessible in </a:t>
            </a:r>
            <a:r>
              <a:rPr lang="fr-CH" sz="2000" dirty="0" err="1">
                <a:cs typeface="Arial"/>
              </a:rPr>
              <a:t>timely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manner</a:t>
            </a:r>
            <a:r>
              <a:rPr lang="fr-CH" sz="2000" dirty="0" smtClean="0">
                <a:cs typeface="Arial"/>
              </a:rPr>
              <a:t>, </a:t>
            </a:r>
            <a:r>
              <a:rPr lang="fr-CH" sz="2000" dirty="0" err="1">
                <a:cs typeface="Arial"/>
              </a:rPr>
              <a:t>with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err="1">
                <a:cs typeface="Arial"/>
              </a:rPr>
              <a:t>metadata</a:t>
            </a:r>
            <a:r>
              <a:rPr lang="fr-CH" sz="2000" dirty="0">
                <a:cs typeface="Arial"/>
              </a:rPr>
              <a:t>, </a:t>
            </a:r>
            <a:r>
              <a:rPr lang="fr-CH" sz="2000" dirty="0" err="1">
                <a:cs typeface="Arial"/>
              </a:rPr>
              <a:t>sensor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characteristics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available</a:t>
            </a:r>
            <a:r>
              <a:rPr lang="fr-CH" sz="2000" dirty="0">
                <a:cs typeface="Arial"/>
              </a:rPr>
              <a:t>:</a:t>
            </a:r>
            <a:endParaRPr lang="fr-CH" sz="2000" dirty="0" smtClean="0">
              <a:cs typeface="Arial"/>
            </a:endParaRPr>
          </a:p>
          <a:p>
            <a:pPr lvl="1"/>
            <a:r>
              <a:rPr lang="fr-CH" sz="2000" b="1" dirty="0" smtClean="0">
                <a:cs typeface="Arial"/>
              </a:rPr>
              <a:t>Component 1: </a:t>
            </a:r>
            <a:r>
              <a:rPr lang="fr-CH" sz="2000" b="1" dirty="0" err="1" smtClean="0">
                <a:cs typeface="Arial"/>
              </a:rPr>
              <a:t>backbone</a:t>
            </a:r>
            <a:r>
              <a:rPr lang="fr-CH" sz="2000" b="1" dirty="0" smtClean="0">
                <a:cs typeface="Arial"/>
              </a:rPr>
              <a:t> component, </a:t>
            </a:r>
            <a:r>
              <a:rPr lang="fr-CH" sz="2000" b="1" dirty="0" err="1" smtClean="0">
                <a:cs typeface="Arial"/>
              </a:rPr>
              <a:t>specified</a:t>
            </a:r>
            <a:r>
              <a:rPr lang="fr-CH" sz="2000" b="1" dirty="0" smtClean="0">
                <a:cs typeface="Arial"/>
              </a:rPr>
              <a:t> orbital configuration and </a:t>
            </a:r>
            <a:r>
              <a:rPr lang="fr-CH" sz="2000" b="1" dirty="0" err="1" smtClean="0">
                <a:cs typeface="Arial"/>
              </a:rPr>
              <a:t>measurement</a:t>
            </a:r>
            <a:r>
              <a:rPr lang="fr-CH" sz="2000" b="1" dirty="0" smtClean="0">
                <a:cs typeface="Arial"/>
              </a:rPr>
              <a:t> </a:t>
            </a:r>
            <a:r>
              <a:rPr lang="fr-CH" sz="2000" b="1" dirty="0" err="1" smtClean="0">
                <a:cs typeface="Arial"/>
              </a:rPr>
              <a:t>approach</a:t>
            </a:r>
            <a:r>
              <a:rPr lang="fr-CH" sz="2000" dirty="0" smtClean="0">
                <a:cs typeface="Arial"/>
              </a:rPr>
              <a:t> </a:t>
            </a:r>
          </a:p>
          <a:p>
            <a:pPr lvl="2"/>
            <a:r>
              <a:rPr lang="fr-CH" sz="1800" dirty="0">
                <a:cs typeface="Arial"/>
              </a:rPr>
              <a:t>B</a:t>
            </a:r>
            <a:r>
              <a:rPr lang="fr-CH" sz="1800" dirty="0" smtClean="0">
                <a:cs typeface="Arial"/>
              </a:rPr>
              <a:t>asis for </a:t>
            </a:r>
            <a:r>
              <a:rPr lang="fr-CH" sz="1800" dirty="0" err="1" smtClean="0">
                <a:cs typeface="Arial"/>
              </a:rPr>
              <a:t>Members</a:t>
            </a:r>
            <a:r>
              <a:rPr lang="fr-CH" sz="1800" dirty="0" smtClean="0">
                <a:cs typeface="Arial"/>
              </a:rPr>
              <a:t>’ </a:t>
            </a:r>
            <a:r>
              <a:rPr lang="fr-CH" sz="1800" dirty="0" err="1" smtClean="0">
                <a:cs typeface="Arial"/>
              </a:rPr>
              <a:t>commitments</a:t>
            </a:r>
            <a:r>
              <a:rPr lang="fr-CH" sz="1800" dirty="0" smtClean="0">
                <a:cs typeface="Arial"/>
              </a:rPr>
              <a:t>, </a:t>
            </a:r>
            <a:r>
              <a:rPr lang="fr-CH" sz="1800" dirty="0" err="1" smtClean="0">
                <a:cs typeface="Arial"/>
              </a:rPr>
              <a:t>should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respond</a:t>
            </a:r>
            <a:r>
              <a:rPr lang="fr-CH" sz="1800" dirty="0" smtClean="0">
                <a:cs typeface="Arial"/>
              </a:rPr>
              <a:t> to the vital data </a:t>
            </a:r>
            <a:r>
              <a:rPr lang="fr-CH" sz="1800" dirty="0" err="1" smtClean="0">
                <a:cs typeface="Arial"/>
              </a:rPr>
              <a:t>needs</a:t>
            </a:r>
            <a:r>
              <a:rPr lang="fr-CH" sz="1800" dirty="0" smtClean="0">
                <a:cs typeface="Arial"/>
              </a:rPr>
              <a:t> </a:t>
            </a:r>
          </a:p>
          <a:p>
            <a:pPr lvl="2"/>
            <a:r>
              <a:rPr lang="fr-CH" sz="1800" dirty="0" err="1" smtClean="0">
                <a:cs typeface="Arial"/>
              </a:rPr>
              <a:t>Similar</a:t>
            </a:r>
            <a:r>
              <a:rPr lang="fr-CH" sz="1800" dirty="0" smtClean="0">
                <a:cs typeface="Arial"/>
              </a:rPr>
              <a:t> to the </a:t>
            </a:r>
            <a:r>
              <a:rPr lang="fr-CH" sz="1800" dirty="0" err="1" smtClean="0">
                <a:cs typeface="Arial"/>
              </a:rPr>
              <a:t>current</a:t>
            </a:r>
            <a:r>
              <a:rPr lang="fr-CH" sz="1800" dirty="0" smtClean="0">
                <a:cs typeface="Arial"/>
              </a:rPr>
              <a:t> CGMS </a:t>
            </a:r>
            <a:r>
              <a:rPr lang="fr-CH" sz="1800" dirty="0" err="1" smtClean="0">
                <a:cs typeface="Arial"/>
              </a:rPr>
              <a:t>baseline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with</a:t>
            </a:r>
            <a:r>
              <a:rPr lang="fr-CH" sz="1800" dirty="0" smtClean="0">
                <a:cs typeface="Arial"/>
              </a:rPr>
              <a:t> addition of </a:t>
            </a:r>
            <a:r>
              <a:rPr lang="fr-CH" sz="1800" dirty="0" err="1" smtClean="0">
                <a:cs typeface="Arial"/>
              </a:rPr>
              <a:t>newly</a:t>
            </a:r>
            <a:r>
              <a:rPr lang="fr-CH" sz="1800" dirty="0" smtClean="0">
                <a:cs typeface="Arial"/>
              </a:rPr>
              <a:t> mature </a:t>
            </a:r>
            <a:r>
              <a:rPr lang="fr-CH" sz="1800" dirty="0" err="1" smtClean="0">
                <a:cs typeface="Arial"/>
              </a:rPr>
              <a:t>capabilities</a:t>
            </a:r>
            <a:r>
              <a:rPr lang="fr-CH" sz="1800" dirty="0" smtClean="0">
                <a:cs typeface="Arial"/>
              </a:rPr>
              <a:t> </a:t>
            </a:r>
          </a:p>
          <a:p>
            <a:pPr lvl="1"/>
            <a:r>
              <a:rPr lang="fr-CH" sz="2000" b="1" dirty="0" smtClean="0">
                <a:cs typeface="Arial"/>
              </a:rPr>
              <a:t>Component 2: </a:t>
            </a:r>
            <a:r>
              <a:rPr lang="fr-CH" sz="2000" b="1" dirty="0" err="1" smtClean="0">
                <a:cs typeface="Arial"/>
              </a:rPr>
              <a:t>backbone</a:t>
            </a:r>
            <a:r>
              <a:rPr lang="fr-CH" sz="2000" b="1" dirty="0" smtClean="0">
                <a:cs typeface="Arial"/>
              </a:rPr>
              <a:t> component,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b="1" dirty="0" err="1" smtClean="0">
                <a:cs typeface="Arial"/>
              </a:rPr>
              <a:t>keeping</a:t>
            </a:r>
            <a:r>
              <a:rPr lang="fr-CH" sz="2000" b="1" dirty="0" smtClean="0">
                <a:cs typeface="Arial"/>
              </a:rPr>
              <a:t> open the orbital configuration and </a:t>
            </a:r>
            <a:r>
              <a:rPr lang="fr-CH" sz="2000" b="1" dirty="0" err="1" smtClean="0">
                <a:cs typeface="Arial"/>
              </a:rPr>
              <a:t>measurement</a:t>
            </a:r>
            <a:r>
              <a:rPr lang="fr-CH" sz="2000" b="1" dirty="0" smtClean="0">
                <a:cs typeface="Arial"/>
              </a:rPr>
              <a:t> </a:t>
            </a:r>
            <a:r>
              <a:rPr lang="fr-CH" sz="2000" b="1" dirty="0" err="1" smtClean="0">
                <a:cs typeface="Arial"/>
              </a:rPr>
              <a:t>approach</a:t>
            </a:r>
            <a:r>
              <a:rPr lang="fr-CH" sz="2000" b="1" dirty="0" smtClean="0">
                <a:cs typeface="Arial"/>
              </a:rPr>
              <a:t>, </a:t>
            </a:r>
            <a:r>
              <a:rPr lang="fr-CH" sz="2000" dirty="0" err="1" smtClean="0">
                <a:cs typeface="Arial"/>
              </a:rPr>
              <a:t>leaving</a:t>
            </a:r>
            <a:r>
              <a:rPr lang="fr-CH" sz="2000" dirty="0" smtClean="0">
                <a:cs typeface="Arial"/>
              </a:rPr>
              <a:t> room for </a:t>
            </a:r>
            <a:r>
              <a:rPr lang="fr-CH" sz="2000" dirty="0" err="1" smtClean="0">
                <a:cs typeface="Arial"/>
              </a:rPr>
              <a:t>further</a:t>
            </a:r>
            <a:r>
              <a:rPr lang="fr-CH" sz="2000" dirty="0" smtClean="0">
                <a:cs typeface="Arial"/>
              </a:rPr>
              <a:t> system </a:t>
            </a:r>
            <a:r>
              <a:rPr lang="fr-CH" sz="2000" dirty="0" err="1" smtClean="0">
                <a:cs typeface="Arial"/>
              </a:rPr>
              <a:t>optimization</a:t>
            </a:r>
            <a:endParaRPr lang="fr-CH" sz="2000" dirty="0" smtClean="0">
              <a:cs typeface="Arial"/>
            </a:endParaRPr>
          </a:p>
          <a:p>
            <a:pPr lvl="2"/>
            <a:r>
              <a:rPr lang="fr-CH" sz="1800" dirty="0" smtClean="0">
                <a:cs typeface="Arial"/>
              </a:rPr>
              <a:t>Basis for open contributions of WMO </a:t>
            </a:r>
            <a:r>
              <a:rPr lang="fr-CH" sz="1800" dirty="0" err="1" smtClean="0">
                <a:cs typeface="Arial"/>
              </a:rPr>
              <a:t>Members</a:t>
            </a:r>
            <a:r>
              <a:rPr lang="fr-CH" sz="1800" dirty="0" smtClean="0">
                <a:cs typeface="Arial"/>
              </a:rPr>
              <a:t>, to </a:t>
            </a:r>
            <a:r>
              <a:rPr lang="fr-CH" sz="1800" dirty="0" err="1" smtClean="0">
                <a:cs typeface="Arial"/>
              </a:rPr>
              <a:t>optimize</a:t>
            </a:r>
            <a:r>
              <a:rPr lang="fr-CH" sz="1800" dirty="0" smtClean="0">
                <a:cs typeface="Arial"/>
              </a:rPr>
              <a:t> the </a:t>
            </a:r>
            <a:r>
              <a:rPr lang="fr-CH" sz="1800" dirty="0" err="1" smtClean="0">
                <a:cs typeface="Arial"/>
              </a:rPr>
              <a:t>backbone</a:t>
            </a:r>
            <a:endParaRPr lang="fr-CH" sz="1800" dirty="0" smtClean="0">
              <a:cs typeface="Arial"/>
            </a:endParaRPr>
          </a:p>
          <a:p>
            <a:pPr lvl="1"/>
            <a:r>
              <a:rPr lang="fr-CH" sz="2000" b="1" dirty="0" smtClean="0">
                <a:cs typeface="Arial"/>
              </a:rPr>
              <a:t>Component 3: </a:t>
            </a:r>
            <a:r>
              <a:rPr lang="fr-CH" sz="2000" b="1" dirty="0" err="1" smtClean="0">
                <a:cs typeface="Arial"/>
              </a:rPr>
              <a:t>Operational</a:t>
            </a:r>
            <a:r>
              <a:rPr lang="fr-CH" sz="2000" b="1" dirty="0" smtClean="0">
                <a:cs typeface="Arial"/>
              </a:rPr>
              <a:t> </a:t>
            </a:r>
            <a:r>
              <a:rPr lang="fr-CH" sz="2000" b="1" dirty="0" err="1" smtClean="0">
                <a:cs typeface="Arial"/>
              </a:rPr>
              <a:t>pathfinders</a:t>
            </a:r>
            <a:r>
              <a:rPr lang="fr-CH" sz="2000" b="1" dirty="0" smtClean="0">
                <a:cs typeface="Arial"/>
              </a:rPr>
              <a:t>, and </a:t>
            </a:r>
            <a:r>
              <a:rPr lang="fr-CH" sz="2000" b="1" dirty="0" err="1" smtClean="0">
                <a:cs typeface="Arial"/>
              </a:rPr>
              <a:t>technology</a:t>
            </a:r>
            <a:r>
              <a:rPr lang="fr-CH" sz="2000" b="1" dirty="0" smtClean="0">
                <a:cs typeface="Arial"/>
              </a:rPr>
              <a:t> and science </a:t>
            </a:r>
            <a:r>
              <a:rPr lang="fr-CH" sz="2000" b="1" dirty="0" err="1" smtClean="0">
                <a:cs typeface="Arial"/>
              </a:rPr>
              <a:t>demonstrators</a:t>
            </a:r>
            <a:endParaRPr lang="fr-CH" sz="2000" b="1" dirty="0" smtClean="0">
              <a:cs typeface="Arial"/>
            </a:endParaRPr>
          </a:p>
          <a:p>
            <a:pPr lvl="2"/>
            <a:r>
              <a:rPr lang="fr-CH" sz="1800" dirty="0" err="1" smtClean="0">
                <a:cs typeface="Arial"/>
              </a:rPr>
              <a:t>Responding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>
                <a:cs typeface="Arial"/>
              </a:rPr>
              <a:t>to R&amp;D </a:t>
            </a:r>
            <a:r>
              <a:rPr lang="fr-CH" sz="1800" dirty="0" err="1" smtClean="0">
                <a:cs typeface="Arial"/>
              </a:rPr>
              <a:t>needs</a:t>
            </a:r>
            <a:r>
              <a:rPr lang="fr-CH" sz="1800" dirty="0" smtClean="0">
                <a:cs typeface="Arial"/>
              </a:rPr>
              <a:t>; </a:t>
            </a:r>
            <a:r>
              <a:rPr lang="fr-CH" sz="1800" dirty="0" err="1" smtClean="0">
                <a:cs typeface="Arial"/>
              </a:rPr>
              <a:t>exploratory</a:t>
            </a:r>
            <a:r>
              <a:rPr lang="fr-CH" sz="1800" dirty="0" smtClean="0">
                <a:cs typeface="Arial"/>
              </a:rPr>
              <a:t> data for applications</a:t>
            </a:r>
            <a:endParaRPr lang="fr-CH" sz="1800" dirty="0">
              <a:cs typeface="Arial"/>
            </a:endParaRPr>
          </a:p>
          <a:p>
            <a:pPr lvl="1"/>
            <a:r>
              <a:rPr lang="fr-CH" sz="2000" b="1" dirty="0" smtClean="0">
                <a:cs typeface="Arial"/>
              </a:rPr>
              <a:t>Component 4</a:t>
            </a:r>
            <a:r>
              <a:rPr lang="fr-CH" sz="2000" b="1" dirty="0">
                <a:cs typeface="Arial"/>
              </a:rPr>
              <a:t>: </a:t>
            </a:r>
            <a:r>
              <a:rPr lang="fr-CH" sz="2000" b="1" dirty="0" err="1" smtClean="0">
                <a:cs typeface="Arial"/>
              </a:rPr>
              <a:t>Additional</a:t>
            </a:r>
            <a:r>
              <a:rPr lang="fr-CH" sz="2000" b="1" dirty="0" smtClean="0">
                <a:cs typeface="Arial"/>
              </a:rPr>
              <a:t> </a:t>
            </a:r>
            <a:r>
              <a:rPr lang="fr-CH" sz="2000" b="1" dirty="0" err="1" smtClean="0">
                <a:cs typeface="Arial"/>
              </a:rPr>
              <a:t>capacities</a:t>
            </a:r>
            <a:r>
              <a:rPr lang="fr-CH" sz="2000" b="1" dirty="0" smtClean="0">
                <a:cs typeface="Arial"/>
              </a:rPr>
              <a:t> and </a:t>
            </a:r>
            <a:r>
              <a:rPr lang="fr-CH" sz="2000" b="1" dirty="0" err="1" smtClean="0">
                <a:cs typeface="Arial"/>
              </a:rPr>
              <a:t>other</a:t>
            </a:r>
            <a:r>
              <a:rPr lang="fr-CH" sz="2000" b="1" dirty="0" smtClean="0">
                <a:cs typeface="Arial"/>
              </a:rPr>
              <a:t> </a:t>
            </a:r>
            <a:r>
              <a:rPr lang="fr-CH" sz="2000" b="1" dirty="0" err="1" smtClean="0">
                <a:cs typeface="Arial"/>
              </a:rPr>
              <a:t>capabilities</a:t>
            </a:r>
            <a:r>
              <a:rPr lang="fr-CH" sz="2000" b="1" dirty="0" smtClean="0">
                <a:cs typeface="Arial"/>
              </a:rPr>
              <a:t> </a:t>
            </a:r>
            <a:r>
              <a:rPr lang="fr-CH" sz="2000" dirty="0" smtClean="0">
                <a:cs typeface="Arial"/>
              </a:rPr>
              <a:t>(</a:t>
            </a:r>
            <a:r>
              <a:rPr lang="fr-CH" sz="2000" dirty="0" err="1" smtClean="0">
                <a:cs typeface="Arial"/>
              </a:rPr>
              <a:t>e.g</a:t>
            </a:r>
            <a:r>
              <a:rPr lang="fr-CH" sz="2000" dirty="0">
                <a:cs typeface="Arial"/>
              </a:rPr>
              <a:t>. </a:t>
            </a:r>
            <a:r>
              <a:rPr lang="fr-CH" sz="2000" dirty="0" err="1">
                <a:cs typeface="Arial"/>
              </a:rPr>
              <a:t>academic</a:t>
            </a:r>
            <a:r>
              <a:rPr lang="fr-CH" sz="2000" dirty="0">
                <a:cs typeface="Arial"/>
              </a:rPr>
              <a:t>, commercial) </a:t>
            </a:r>
            <a:r>
              <a:rPr lang="fr-CH" sz="2000" dirty="0" err="1">
                <a:cs typeface="Arial"/>
              </a:rPr>
              <a:t>exploiting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technical</a:t>
            </a:r>
            <a:r>
              <a:rPr lang="fr-CH" sz="2000" dirty="0" smtClean="0">
                <a:cs typeface="Arial"/>
              </a:rPr>
              <a:t>/business/</a:t>
            </a:r>
            <a:r>
              <a:rPr lang="fr-CH" sz="2000" dirty="0" err="1" smtClean="0">
                <a:cs typeface="Arial"/>
              </a:rPr>
              <a:t>programmatic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opportunities</a:t>
            </a:r>
            <a:r>
              <a:rPr lang="fr-CH" sz="2000" dirty="0" smtClean="0">
                <a:cs typeface="Arial"/>
              </a:rPr>
              <a:t>, </a:t>
            </a:r>
          </a:p>
          <a:p>
            <a:pPr lvl="2"/>
            <a:r>
              <a:rPr lang="fr-CH" sz="1800" dirty="0" smtClean="0">
                <a:cs typeface="Arial"/>
              </a:rPr>
              <a:t>WMO to </a:t>
            </a:r>
            <a:r>
              <a:rPr lang="fr-CH" sz="1800" dirty="0" err="1" smtClean="0">
                <a:cs typeface="Arial"/>
              </a:rPr>
              <a:t>recommend</a:t>
            </a:r>
            <a:r>
              <a:rPr lang="fr-CH" sz="1800" dirty="0" smtClean="0">
                <a:cs typeface="Arial"/>
              </a:rPr>
              <a:t> standards, best practices, </a:t>
            </a:r>
            <a:r>
              <a:rPr lang="fr-CH" sz="1800" dirty="0" err="1" smtClean="0">
                <a:cs typeface="Arial"/>
              </a:rPr>
              <a:t>guiding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principles</a:t>
            </a:r>
            <a:endParaRPr lang="fr-CH" dirty="0" smtClean="0"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8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761999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90"/>
                </a:solidFill>
                <a:cs typeface="Arial"/>
              </a:rPr>
              <a:t>Component 1. Backbone system - with specified orbital configuration and measurement approaches 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242242"/>
            <a:ext cx="9144000" cy="5029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CH" sz="2000" b="1" dirty="0" err="1" smtClean="0">
                <a:cs typeface="Arial"/>
              </a:rPr>
              <a:t>Geostationary</a:t>
            </a:r>
            <a:r>
              <a:rPr lang="fr-CH" sz="2000" dirty="0" smtClean="0">
                <a:cs typeface="Arial"/>
              </a:rPr>
              <a:t> ring </a:t>
            </a:r>
            <a:r>
              <a:rPr lang="fr-CH" sz="2000" dirty="0" err="1" smtClean="0">
                <a:cs typeface="Arial"/>
              </a:rPr>
              <a:t>providing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frequent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multispectral</a:t>
            </a:r>
            <a:r>
              <a:rPr lang="fr-CH" sz="2000" dirty="0" smtClean="0">
                <a:cs typeface="Arial"/>
              </a:rPr>
              <a:t> VIS/IR </a:t>
            </a:r>
            <a:r>
              <a:rPr lang="fr-CH" sz="2000" dirty="0" err="1" smtClean="0">
                <a:cs typeface="Arial"/>
              </a:rPr>
              <a:t>imagery</a:t>
            </a:r>
            <a:r>
              <a:rPr lang="fr-CH" sz="2000" dirty="0" smtClean="0">
                <a:cs typeface="Arial"/>
              </a:rPr>
              <a:t> </a:t>
            </a:r>
          </a:p>
          <a:p>
            <a:pPr lvl="1"/>
            <a:r>
              <a:rPr lang="fr-CH" sz="1800" dirty="0" err="1" smtClean="0">
                <a:cs typeface="Arial"/>
              </a:rPr>
              <a:t>with</a:t>
            </a:r>
            <a:r>
              <a:rPr lang="fr-CH" sz="1800" dirty="0" smtClean="0">
                <a:cs typeface="Arial"/>
              </a:rPr>
              <a:t> IR </a:t>
            </a:r>
            <a:r>
              <a:rPr lang="fr-CH" sz="1800" dirty="0" err="1" smtClean="0">
                <a:cs typeface="Arial"/>
              </a:rPr>
              <a:t>hyperspectral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sounder</a:t>
            </a:r>
            <a:r>
              <a:rPr lang="fr-CH" sz="1800" dirty="0" smtClean="0">
                <a:cs typeface="Arial"/>
              </a:rPr>
              <a:t>, </a:t>
            </a:r>
            <a:r>
              <a:rPr lang="fr-CH" sz="1800" dirty="0" err="1" smtClean="0">
                <a:cs typeface="Arial"/>
              </a:rPr>
              <a:t>lightning</a:t>
            </a:r>
            <a:r>
              <a:rPr lang="fr-CH" sz="1800" dirty="0" smtClean="0">
                <a:cs typeface="Arial"/>
              </a:rPr>
              <a:t> mapper, UV/VIS/NIR </a:t>
            </a:r>
            <a:r>
              <a:rPr lang="fr-CH" sz="1800" dirty="0" err="1" smtClean="0">
                <a:cs typeface="Arial"/>
              </a:rPr>
              <a:t>sounder</a:t>
            </a:r>
            <a:endParaRPr lang="fr-CH" sz="1800" dirty="0" smtClean="0">
              <a:cs typeface="Arial"/>
            </a:endParaRPr>
          </a:p>
          <a:p>
            <a:r>
              <a:rPr lang="fr-CH" sz="2000" b="1" dirty="0" smtClean="0">
                <a:cs typeface="Arial"/>
              </a:rPr>
              <a:t>LEO </a:t>
            </a:r>
            <a:r>
              <a:rPr lang="fr-CH" sz="2000" b="1" dirty="0" err="1" smtClean="0">
                <a:cs typeface="Arial"/>
              </a:rPr>
              <a:t>sun-sync</a:t>
            </a:r>
            <a:r>
              <a:rPr lang="fr-CH" sz="2000" b="1" dirty="0" smtClean="0">
                <a:cs typeface="Arial"/>
              </a:rPr>
              <a:t>. </a:t>
            </a:r>
            <a:r>
              <a:rPr lang="fr-CH" sz="2000" b="1" dirty="0" err="1" smtClean="0">
                <a:cs typeface="Arial"/>
              </a:rPr>
              <a:t>core</a:t>
            </a:r>
            <a:r>
              <a:rPr lang="fr-CH" sz="2000" b="1" dirty="0" smtClean="0">
                <a:cs typeface="Arial"/>
              </a:rPr>
              <a:t> constellation </a:t>
            </a:r>
            <a:r>
              <a:rPr lang="fr-CH" sz="2000" dirty="0" smtClean="0">
                <a:cs typeface="Arial"/>
              </a:rPr>
              <a:t>in 3 </a:t>
            </a:r>
            <a:r>
              <a:rPr lang="fr-CH" sz="2000" dirty="0" err="1" smtClean="0">
                <a:cs typeface="Arial"/>
              </a:rPr>
              <a:t>orbit</a:t>
            </a:r>
            <a:r>
              <a:rPr lang="fr-CH" sz="2000" dirty="0" smtClean="0">
                <a:cs typeface="Arial"/>
              </a:rPr>
              <a:t> planes (</a:t>
            </a:r>
            <a:r>
              <a:rPr lang="fr-CH" sz="2000" dirty="0" err="1" smtClean="0">
                <a:cs typeface="Arial"/>
              </a:rPr>
              <a:t>am</a:t>
            </a:r>
            <a:r>
              <a:rPr lang="fr-CH" sz="2000" dirty="0" smtClean="0">
                <a:cs typeface="Arial"/>
              </a:rPr>
              <a:t>/pm/</a:t>
            </a:r>
            <a:r>
              <a:rPr lang="fr-CH" sz="2000" dirty="0" err="1" smtClean="0">
                <a:cs typeface="Arial"/>
              </a:rPr>
              <a:t>earlymorning</a:t>
            </a:r>
            <a:r>
              <a:rPr lang="fr-CH" sz="2000" dirty="0" smtClean="0">
                <a:cs typeface="Arial"/>
              </a:rPr>
              <a:t>)</a:t>
            </a:r>
          </a:p>
          <a:p>
            <a:pPr lvl="1"/>
            <a:r>
              <a:rPr lang="fr-CH" sz="1800" dirty="0" err="1">
                <a:cs typeface="Arial"/>
              </a:rPr>
              <a:t>w</a:t>
            </a:r>
            <a:r>
              <a:rPr lang="fr-CH" sz="1800" dirty="0" err="1" smtClean="0">
                <a:cs typeface="Arial"/>
              </a:rPr>
              <a:t>ith</a:t>
            </a:r>
            <a:r>
              <a:rPr lang="fr-CH" sz="1800" dirty="0" smtClean="0">
                <a:cs typeface="Arial"/>
              </a:rPr>
              <a:t> </a:t>
            </a:r>
            <a:r>
              <a:rPr lang="fr-CH" sz="1800" dirty="0" err="1" smtClean="0">
                <a:cs typeface="Arial"/>
              </a:rPr>
              <a:t>hyperspectral</a:t>
            </a:r>
            <a:r>
              <a:rPr lang="fr-CH" sz="1800" dirty="0" smtClean="0">
                <a:cs typeface="Arial"/>
              </a:rPr>
              <a:t> IR </a:t>
            </a:r>
            <a:r>
              <a:rPr lang="fr-CH" sz="1800" dirty="0" err="1" smtClean="0">
                <a:cs typeface="Arial"/>
              </a:rPr>
              <a:t>sounder</a:t>
            </a:r>
            <a:r>
              <a:rPr lang="fr-CH" sz="1800" dirty="0" smtClean="0">
                <a:cs typeface="Arial"/>
              </a:rPr>
              <a:t>, VIS/IR imager, Day/Night band </a:t>
            </a:r>
          </a:p>
          <a:p>
            <a:pPr lvl="1"/>
            <a:r>
              <a:rPr lang="fr-CH" sz="1800" dirty="0" err="1">
                <a:cs typeface="Arial"/>
              </a:rPr>
              <a:t>w</a:t>
            </a:r>
            <a:r>
              <a:rPr lang="fr-CH" sz="1800" dirty="0" err="1" smtClean="0">
                <a:cs typeface="Arial"/>
              </a:rPr>
              <a:t>ith</a:t>
            </a:r>
            <a:r>
              <a:rPr lang="fr-CH" sz="1800" dirty="0" smtClean="0">
                <a:cs typeface="Arial"/>
              </a:rPr>
              <a:t> MW imager, MW </a:t>
            </a:r>
            <a:r>
              <a:rPr lang="fr-CH" sz="1800" dirty="0" err="1" smtClean="0">
                <a:cs typeface="Arial"/>
              </a:rPr>
              <a:t>sounder</a:t>
            </a:r>
            <a:r>
              <a:rPr lang="fr-CH" sz="1800" dirty="0" smtClean="0">
                <a:cs typeface="Arial"/>
              </a:rPr>
              <a:t>, </a:t>
            </a:r>
            <a:r>
              <a:rPr lang="fr-CH" sz="1800" dirty="0" err="1" smtClean="0">
                <a:cs typeface="Arial"/>
              </a:rPr>
              <a:t>Scatterometer</a:t>
            </a:r>
            <a:endParaRPr lang="fr-CH" sz="1800" dirty="0" smtClean="0">
              <a:cs typeface="Arial"/>
            </a:endParaRPr>
          </a:p>
          <a:p>
            <a:r>
              <a:rPr lang="fr-CH" sz="2000" b="1" dirty="0" smtClean="0">
                <a:cs typeface="Arial"/>
              </a:rPr>
              <a:t>LEO </a:t>
            </a:r>
            <a:r>
              <a:rPr lang="fr-CH" sz="2000" b="1" dirty="0" err="1" smtClean="0">
                <a:cs typeface="Arial"/>
              </a:rPr>
              <a:t>sun-sync</a:t>
            </a:r>
            <a:r>
              <a:rPr lang="fr-CH" sz="2000" b="1" dirty="0" smtClean="0">
                <a:cs typeface="Arial"/>
              </a:rPr>
              <a:t>. </a:t>
            </a:r>
            <a:r>
              <a:rPr lang="fr-CH" sz="2000" b="1" dirty="0">
                <a:cs typeface="Arial"/>
              </a:rPr>
              <a:t>at </a:t>
            </a:r>
            <a:r>
              <a:rPr lang="fr-CH" sz="2000" b="1" dirty="0" smtClean="0">
                <a:cs typeface="Arial"/>
              </a:rPr>
              <a:t>3 </a:t>
            </a:r>
            <a:r>
              <a:rPr lang="fr-CH" sz="2000" b="1" dirty="0" err="1" smtClean="0">
                <a:cs typeface="Arial"/>
              </a:rPr>
              <a:t>additional</a:t>
            </a:r>
            <a:r>
              <a:rPr lang="fr-CH" sz="2000" b="1" dirty="0" smtClean="0">
                <a:cs typeface="Arial"/>
              </a:rPr>
              <a:t> </a:t>
            </a:r>
            <a:r>
              <a:rPr lang="fr-CH" sz="2000" b="1" dirty="0">
                <a:cs typeface="Arial"/>
              </a:rPr>
              <a:t>ECT </a:t>
            </a:r>
            <a:r>
              <a:rPr lang="fr-CH" sz="2000" dirty="0" smtClean="0">
                <a:cs typeface="Arial"/>
              </a:rPr>
              <a:t>for </a:t>
            </a:r>
            <a:r>
              <a:rPr lang="fr-CH" sz="2000" dirty="0" err="1" smtClean="0">
                <a:cs typeface="Arial"/>
              </a:rPr>
              <a:t>improved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robustness</a:t>
            </a:r>
            <a:r>
              <a:rPr lang="fr-CH" sz="2000" dirty="0" smtClean="0">
                <a:cs typeface="Arial"/>
              </a:rPr>
              <a:t> and </a:t>
            </a:r>
            <a:r>
              <a:rPr lang="fr-CH" sz="2000" dirty="0" err="1" smtClean="0">
                <a:cs typeface="Arial"/>
              </a:rPr>
              <a:t>improved</a:t>
            </a:r>
            <a:r>
              <a:rPr lang="fr-CH" sz="2000" dirty="0" smtClean="0">
                <a:cs typeface="Arial"/>
              </a:rPr>
              <a:t> time </a:t>
            </a:r>
            <a:r>
              <a:rPr lang="fr-CH" sz="2000" dirty="0" err="1" smtClean="0">
                <a:cs typeface="Arial"/>
              </a:rPr>
              <a:t>sampling</a:t>
            </a:r>
            <a:r>
              <a:rPr lang="fr-CH" sz="2000" dirty="0" smtClean="0">
                <a:cs typeface="Arial"/>
              </a:rPr>
              <a:t>,</a:t>
            </a:r>
            <a:r>
              <a:rPr lang="fr-CH" sz="2000" b="1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particularly</a:t>
            </a:r>
            <a:r>
              <a:rPr lang="fr-CH" sz="2000" dirty="0" smtClean="0">
                <a:cs typeface="Arial"/>
              </a:rPr>
              <a:t> for monitoring </a:t>
            </a:r>
            <a:r>
              <a:rPr lang="fr-CH" sz="2000" dirty="0" err="1" smtClean="0">
                <a:cs typeface="Arial"/>
              </a:rPr>
              <a:t>precipitation</a:t>
            </a:r>
            <a:endParaRPr lang="fr-CH" sz="2000" dirty="0">
              <a:cs typeface="Arial"/>
            </a:endParaRPr>
          </a:p>
          <a:p>
            <a:r>
              <a:rPr lang="fr-CH" sz="2000" dirty="0" smtClean="0">
                <a:cs typeface="Arial"/>
              </a:rPr>
              <a:t>Wide-</a:t>
            </a:r>
            <a:r>
              <a:rPr lang="fr-CH" sz="2000" dirty="0" err="1" smtClean="0">
                <a:cs typeface="Arial"/>
              </a:rPr>
              <a:t>swath</a:t>
            </a:r>
            <a:r>
              <a:rPr lang="fr-CH" sz="2000" dirty="0" smtClean="0">
                <a:cs typeface="Arial"/>
              </a:rPr>
              <a:t> radar </a:t>
            </a:r>
            <a:r>
              <a:rPr lang="fr-CH" sz="2000" dirty="0" err="1" smtClean="0">
                <a:cs typeface="Arial"/>
              </a:rPr>
              <a:t>altimeter</a:t>
            </a:r>
            <a:r>
              <a:rPr lang="fr-CH" sz="2000" dirty="0">
                <a:cs typeface="Arial"/>
              </a:rPr>
              <a:t>, </a:t>
            </a:r>
            <a:r>
              <a:rPr lang="fr-CH" sz="2000" dirty="0" smtClean="0">
                <a:cs typeface="Arial"/>
              </a:rPr>
              <a:t>and high-altitude, </a:t>
            </a:r>
            <a:r>
              <a:rPr lang="fr-CH" sz="2000" dirty="0" err="1" smtClean="0">
                <a:cs typeface="Arial"/>
              </a:rPr>
              <a:t>inclined</a:t>
            </a:r>
            <a:r>
              <a:rPr lang="fr-CH" sz="2000" dirty="0" smtClean="0">
                <a:cs typeface="Arial"/>
              </a:rPr>
              <a:t>, </a:t>
            </a:r>
            <a:r>
              <a:rPr lang="fr-CH" sz="2000" dirty="0">
                <a:cs typeface="Arial"/>
              </a:rPr>
              <a:t>high-</a:t>
            </a:r>
            <a:r>
              <a:rPr lang="fr-CH" sz="2000" dirty="0" err="1">
                <a:cs typeface="Arial"/>
              </a:rPr>
              <a:t>precision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err="1">
                <a:cs typeface="Arial"/>
              </a:rPr>
              <a:t>orbit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altimeter</a:t>
            </a:r>
            <a:r>
              <a:rPr lang="fr-CH" sz="2000" dirty="0" smtClean="0">
                <a:cs typeface="Arial"/>
              </a:rPr>
              <a:t> </a:t>
            </a:r>
          </a:p>
          <a:p>
            <a:r>
              <a:rPr lang="fr-CH" sz="2000" dirty="0" smtClean="0">
                <a:cs typeface="Arial"/>
              </a:rPr>
              <a:t>IR dual-angle </a:t>
            </a:r>
            <a:r>
              <a:rPr lang="fr-CH" sz="2000" dirty="0" err="1" smtClean="0">
                <a:cs typeface="Arial"/>
              </a:rPr>
              <a:t>view</a:t>
            </a:r>
            <a:r>
              <a:rPr lang="fr-CH" sz="2000" dirty="0" smtClean="0">
                <a:cs typeface="Arial"/>
              </a:rPr>
              <a:t> imager (for SST)</a:t>
            </a:r>
          </a:p>
          <a:p>
            <a:r>
              <a:rPr lang="fr-CH" sz="2000" dirty="0" smtClean="0">
                <a:cs typeface="Arial"/>
              </a:rPr>
              <a:t>MW </a:t>
            </a:r>
            <a:r>
              <a:rPr lang="fr-CH" sz="2000" dirty="0" err="1" smtClean="0">
                <a:cs typeface="Arial"/>
              </a:rPr>
              <a:t>imagery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at</a:t>
            </a:r>
            <a:r>
              <a:rPr lang="fr-CH" sz="2000" dirty="0" smtClean="0">
                <a:cs typeface="Arial"/>
              </a:rPr>
              <a:t> 6.7 GHz (for all-</a:t>
            </a:r>
            <a:r>
              <a:rPr lang="fr-CH" sz="2000" dirty="0" err="1" smtClean="0">
                <a:cs typeface="Arial"/>
              </a:rPr>
              <a:t>weather</a:t>
            </a:r>
            <a:r>
              <a:rPr lang="fr-CH" sz="2000" dirty="0" smtClean="0">
                <a:cs typeface="Arial"/>
              </a:rPr>
              <a:t> SST)</a:t>
            </a:r>
          </a:p>
          <a:p>
            <a:r>
              <a:rPr lang="fr-CH" sz="2000" dirty="0" err="1" smtClean="0">
                <a:cs typeface="Arial"/>
              </a:rPr>
              <a:t>Low-frequency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>
                <a:cs typeface="Arial"/>
              </a:rPr>
              <a:t>MW </a:t>
            </a:r>
            <a:r>
              <a:rPr lang="fr-CH" sz="2000" dirty="0" err="1" smtClean="0">
                <a:cs typeface="Arial"/>
              </a:rPr>
              <a:t>imagers</a:t>
            </a:r>
            <a:r>
              <a:rPr lang="fr-CH" sz="2000" dirty="0" smtClean="0">
                <a:cs typeface="Arial"/>
              </a:rPr>
              <a:t> (for </a:t>
            </a:r>
            <a:r>
              <a:rPr lang="fr-CH" sz="2000" dirty="0" err="1">
                <a:cs typeface="Arial"/>
              </a:rPr>
              <a:t>soil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err="1">
                <a:cs typeface="Arial"/>
              </a:rPr>
              <a:t>moisture</a:t>
            </a:r>
            <a:r>
              <a:rPr lang="fr-CH" sz="2000" dirty="0">
                <a:cs typeface="Arial"/>
              </a:rPr>
              <a:t> and </a:t>
            </a:r>
            <a:r>
              <a:rPr lang="fr-CH" sz="2000" dirty="0" err="1">
                <a:cs typeface="Arial"/>
              </a:rPr>
              <a:t>ocean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err="1">
                <a:cs typeface="Arial"/>
              </a:rPr>
              <a:t>salinity</a:t>
            </a:r>
            <a:r>
              <a:rPr lang="fr-CH" sz="2000" dirty="0">
                <a:cs typeface="Arial"/>
              </a:rPr>
              <a:t> )</a:t>
            </a:r>
          </a:p>
          <a:p>
            <a:r>
              <a:rPr lang="fr-CH" sz="2000" dirty="0" smtClean="0">
                <a:cs typeface="Arial"/>
              </a:rPr>
              <a:t>MW cross-</a:t>
            </a:r>
            <a:r>
              <a:rPr lang="fr-CH" sz="2000" dirty="0" err="1" smtClean="0">
                <a:cs typeface="Arial"/>
              </a:rPr>
              <a:t>track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upper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stratospheric</a:t>
            </a:r>
            <a:r>
              <a:rPr lang="fr-CH" sz="2000" dirty="0" smtClean="0">
                <a:cs typeface="Arial"/>
              </a:rPr>
              <a:t> and </a:t>
            </a:r>
            <a:r>
              <a:rPr lang="fr-CH" sz="2000" dirty="0" err="1" smtClean="0">
                <a:cs typeface="Arial"/>
              </a:rPr>
              <a:t>mesospheric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temperature</a:t>
            </a:r>
            <a:r>
              <a:rPr lang="fr-CH" sz="2000" dirty="0" smtClean="0">
                <a:cs typeface="Arial"/>
              </a:rPr>
              <a:t> </a:t>
            </a:r>
            <a:r>
              <a:rPr lang="fr-CH" sz="2000" dirty="0" err="1" smtClean="0">
                <a:cs typeface="Arial"/>
              </a:rPr>
              <a:t>sounder</a:t>
            </a:r>
            <a:endParaRPr lang="fr-CH" sz="2000" dirty="0" smtClean="0">
              <a:cs typeface="Arial"/>
            </a:endParaRPr>
          </a:p>
          <a:p>
            <a:r>
              <a:rPr lang="fr-CH" sz="2000" dirty="0" smtClean="0">
                <a:cs typeface="Arial"/>
              </a:rPr>
              <a:t>UV/VIS/NIR </a:t>
            </a:r>
            <a:r>
              <a:rPr lang="fr-CH" sz="2000" dirty="0" err="1" smtClean="0">
                <a:cs typeface="Arial"/>
              </a:rPr>
              <a:t>sounder</a:t>
            </a:r>
            <a:r>
              <a:rPr lang="fr-CH" sz="2000" dirty="0" smtClean="0">
                <a:cs typeface="Arial"/>
              </a:rPr>
              <a:t> , nadir and </a:t>
            </a:r>
            <a:r>
              <a:rPr lang="fr-CH" sz="2000" dirty="0" err="1" smtClean="0">
                <a:cs typeface="Arial"/>
              </a:rPr>
              <a:t>limb</a:t>
            </a:r>
            <a:r>
              <a:rPr lang="fr-CH" sz="2000" dirty="0">
                <a:cs typeface="Arial"/>
              </a:rPr>
              <a:t> </a:t>
            </a:r>
            <a:r>
              <a:rPr lang="fr-CH" sz="2000" dirty="0" smtClean="0">
                <a:cs typeface="Arial"/>
              </a:rPr>
              <a:t>(for </a:t>
            </a:r>
            <a:r>
              <a:rPr lang="fr-CH" sz="2000" dirty="0" err="1" smtClean="0">
                <a:cs typeface="Arial"/>
              </a:rPr>
              <a:t>atmospheric</a:t>
            </a:r>
            <a:r>
              <a:rPr lang="fr-CH" sz="2000" dirty="0" smtClean="0">
                <a:cs typeface="Arial"/>
              </a:rPr>
              <a:t> composition, </a:t>
            </a:r>
            <a:r>
              <a:rPr lang="fr-CH" sz="2000" dirty="0" err="1" smtClean="0">
                <a:cs typeface="Arial"/>
              </a:rPr>
              <a:t>incl</a:t>
            </a:r>
            <a:r>
              <a:rPr lang="fr-CH" sz="2000" dirty="0" smtClean="0">
                <a:cs typeface="Arial"/>
              </a:rPr>
              <a:t> H</a:t>
            </a:r>
            <a:r>
              <a:rPr lang="fr-CH" sz="1800" baseline="-25000" dirty="0" smtClean="0">
                <a:cs typeface="Arial"/>
              </a:rPr>
              <a:t>2</a:t>
            </a:r>
            <a:r>
              <a:rPr lang="fr-CH" sz="2000" dirty="0" smtClean="0">
                <a:cs typeface="Arial"/>
              </a:rPr>
              <a:t>O)</a:t>
            </a:r>
            <a:endParaRPr lang="fr-CH" sz="2000" dirty="0">
              <a:cs typeface="Arial"/>
            </a:endParaRPr>
          </a:p>
          <a:p>
            <a:endParaRPr lang="fr-CH" sz="2000" dirty="0" smtClean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510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1507</Words>
  <Application>Microsoft Office PowerPoint</Application>
  <PresentationFormat>On-screen Show (4:3)</PresentationFormat>
  <Paragraphs>198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WMO_WHITE_Powerpoint_en_fr</vt:lpstr>
      <vt:lpstr>Vision for the space-based component of WIGOS in 2040</vt:lpstr>
      <vt:lpstr>Overview</vt:lpstr>
      <vt:lpstr>Background</vt:lpstr>
      <vt:lpstr>Background</vt:lpstr>
      <vt:lpstr>Initial Assumptions</vt:lpstr>
      <vt:lpstr>Main Drivers for the Vision 2040 Space</vt:lpstr>
      <vt:lpstr>Approach to developing the Vision 2040 Space  </vt:lpstr>
      <vt:lpstr>Components of the draft Vision 2040 Space</vt:lpstr>
      <vt:lpstr>Component 1. Backbone system - with specified orbital configuration and measurement approaches  (1/2)</vt:lpstr>
      <vt:lpstr>Component 1. Backbone system - with specified orbital configuration and measurement approaches (2/2)</vt:lpstr>
      <vt:lpstr>Component 2. Backbone system – Open measurement approaches  (flexibility to optimize the implementation) 1/2</vt:lpstr>
      <vt:lpstr>Component 2. Backbone system – Open measurement approaches  (flexibility to optimize the implementation) 2/2</vt:lpstr>
      <vt:lpstr>Component 3. Operational pathfinders and  technology and science demonstrators</vt:lpstr>
      <vt:lpstr>Component 4. Additional capacities and other capabilities</vt:lpstr>
      <vt:lpstr>Next steps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 Bojinski</dc:creator>
  <cp:lastModifiedBy>Stephan Bojinski</cp:lastModifiedBy>
  <cp:revision>24</cp:revision>
  <dcterms:created xsi:type="dcterms:W3CDTF">2016-05-31T13:42:48Z</dcterms:created>
  <dcterms:modified xsi:type="dcterms:W3CDTF">2016-10-17T12:24:50Z</dcterms:modified>
</cp:coreProperties>
</file>