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1pPr>
    <a:lvl2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2pPr>
    <a:lvl3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3pPr>
    <a:lvl4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4pPr>
    <a:lvl5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5pPr>
    <a:lvl6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6pPr>
    <a:lvl7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7pPr>
    <a:lvl8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8pPr>
    <a:lvl9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Black"/>
          <a:ea typeface="Avenir Black"/>
          <a:cs typeface="Avenir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Black"/>
          <a:ea typeface="Avenir Black"/>
          <a:cs typeface="Avenir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Black"/>
          <a:ea typeface="Avenir Black"/>
          <a:cs typeface="Avenir Blac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9858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http://www.wmo.int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11187" y="3046413"/>
            <a:ext cx="7921626" cy="206057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half" idx="1"/>
          </p:nvPr>
        </p:nvSpPr>
        <p:spPr>
          <a:xfrm>
            <a:off x="611187" y="5106987"/>
            <a:ext cx="7921626" cy="1751018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indent="-533400" algn="ctr" defTabSz="914400">
              <a:spcBef>
                <a:spcPts val="600"/>
              </a:spcBef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7800" indent="-533400" algn="ctr" defTabSz="914400">
              <a:spcBef>
                <a:spcPts val="600"/>
              </a:spcBef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05000" indent="-533400" algn="ctr" defTabSz="914400">
              <a:spcBef>
                <a:spcPts val="600"/>
              </a:spcBef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62200" indent="-533400" algn="ctr" defTabSz="914400">
              <a:spcBef>
                <a:spcPts val="600"/>
              </a:spcBef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674840" y="6467475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7075488" y="0"/>
            <a:ext cx="1889131" cy="6284915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403350" y="188912"/>
            <a:ext cx="5519738" cy="6669090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half" idx="1"/>
          </p:nvPr>
        </p:nvSpPr>
        <p:spPr>
          <a:xfrm>
            <a:off x="4683125" y="1052512"/>
            <a:ext cx="4281488" cy="5805490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indent="-457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752600" indent="-3810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209800" indent="-3810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50825" y="3500437"/>
            <a:ext cx="8713790" cy="86519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179387" y="4365625"/>
            <a:ext cx="8785226" cy="2492375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4000" b="1" cap="al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3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250825" y="3573462"/>
            <a:ext cx="8713790" cy="71914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half" idx="1"/>
          </p:nvPr>
        </p:nvSpPr>
        <p:spPr>
          <a:xfrm>
            <a:off x="179387" y="981075"/>
            <a:ext cx="4316415" cy="5472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algn="ctr" defTabSz="9144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algn="ctr" defTabSz="914400">
              <a:spcBef>
                <a:spcPts val="600"/>
              </a:spcBef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8" indent="-320038" algn="ctr" defTabSz="914400">
              <a:spcBef>
                <a:spcPts val="600"/>
              </a:spcBef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 algn="ctr" defTabSz="914400">
              <a:spcBef>
                <a:spcPts val="600"/>
              </a:spcBef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 algn="ctr" defTabSz="914400">
              <a:spcBef>
                <a:spcPts val="600"/>
              </a:spcBef>
              <a:buSzPct val="100000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457200" y="1435464"/>
            <a:ext cx="4040188" cy="73941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 defTabSz="914400">
              <a:spcBef>
                <a:spcPts val="5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defTabSz="914400">
              <a:spcBef>
                <a:spcPts val="5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defTabSz="914400">
              <a:spcBef>
                <a:spcPts val="5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defTabSz="914400">
              <a:spcBef>
                <a:spcPts val="5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defTabSz="914400">
              <a:spcBef>
                <a:spcPts val="5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250825" y="3573462"/>
            <a:ext cx="8713790" cy="71914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algn="ctr" defTabSz="914400">
              <a:spcBef>
                <a:spcPts val="70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algn="ctr" defTabSz="914400">
              <a:spcBef>
                <a:spcPts val="700"/>
              </a:spcBef>
              <a:buSzPct val="100000"/>
              <a:buChar char="▪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ctr" defTabSz="914400">
              <a:spcBef>
                <a:spcPts val="700"/>
              </a:spcBef>
              <a:buSzPct val="100000"/>
              <a:buChar char="▪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 algn="ctr" defTabSz="914400">
              <a:spcBef>
                <a:spcPts val="700"/>
              </a:spcBef>
              <a:buSzPct val="100000"/>
              <a:buChar char="▪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94560" indent="-365760" algn="ctr" defTabSz="914400">
              <a:spcBef>
                <a:spcPts val="700"/>
              </a:spcBef>
              <a:buSzPct val="100000"/>
              <a:buChar char="▪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8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spcBef>
                <a:spcPts val="3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defTabSz="914400">
              <a:spcBef>
                <a:spcPts val="3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defTabSz="914400">
              <a:spcBef>
                <a:spcPts val="3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defTabSz="914400">
              <a:spcBef>
                <a:spcPts val="3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defTabSz="914400">
              <a:spcBef>
                <a:spcPts val="3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250825" y="3500437"/>
            <a:ext cx="8713790" cy="86519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half" idx="1"/>
          </p:nvPr>
        </p:nvSpPr>
        <p:spPr>
          <a:xfrm>
            <a:off x="179387" y="4365625"/>
            <a:ext cx="8785226" cy="2492375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3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117475" y="6532675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www.wmo.int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6769100" y="0"/>
            <a:ext cx="2195516" cy="66421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179387" y="188912"/>
            <a:ext cx="6437315" cy="666909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algn="ctr" defTabSz="914400"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 defTabSz="914400">
              <a:spcBef>
                <a:spcPts val="400"/>
              </a:spcBef>
              <a:buSzPct val="100000"/>
              <a:buChar char="▪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6779615" y="6462712"/>
            <a:ext cx="273653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1403350" y="198437"/>
            <a:ext cx="7561264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sz="half" idx="1"/>
          </p:nvPr>
        </p:nvSpPr>
        <p:spPr>
          <a:xfrm>
            <a:off x="1116012" y="1628775"/>
            <a:ext cx="3811589" cy="4467225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8619523" y="6381750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5867400" y="6478587"/>
            <a:ext cx="1152525" cy="437066"/>
          </a:xfrm>
          <a:prstGeom prst="rect">
            <a:avLst/>
          </a:prstGeom>
        </p:spPr>
        <p:txBody>
          <a:bodyPr wrap="square"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/>
          <a:p>
            <a:r>
              <a:t>Title Text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2pPr indent="228600"/>
            <a:lvl3pPr indent="457200"/>
            <a:lvl4pPr indent="685800"/>
            <a:lvl5pPr indent="914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MetOffice PowerPoint_w.jpeg" descr="MetOffice PowerPoint_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575"/>
            <a:ext cx="9182100" cy="6886575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4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3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442912" y="1781175"/>
            <a:ext cx="8226426" cy="3175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spcBef>
                <a:spcPts val="0"/>
              </a:spcBef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288" name="JCSDA_newlogo.png" descr="JCSDA_new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"/>
            <a:ext cx="1481138" cy="148113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xfrm>
            <a:off x="8648892" y="6393501"/>
            <a:ext cx="298259" cy="30733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457200"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xfrm>
            <a:off x="8176264" y="6313487"/>
            <a:ext cx="281937" cy="320037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sz="1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403350" y="1412875"/>
            <a:ext cx="3703638" cy="5445125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indent="-457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752600" indent="-3810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209800" indent="-3810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331640" y="0"/>
            <a:ext cx="7344817" cy="1385392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3575050" y="1412775"/>
            <a:ext cx="5111750" cy="5445225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indent="-4572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52600" indent="-3810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209800" indent="-3810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8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3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668194" y="6478587"/>
            <a:ext cx="351731" cy="3456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 xmlns:p14="http://schemas.microsoft.com/office/powerpoint/2010/main"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5146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29718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4290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38862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image" Target="../media/image1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lriishojgaard@wmo.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230186" y="2424113"/>
            <a:ext cx="8711360" cy="1730378"/>
          </a:xfrm>
          <a:prstGeom prst="rect">
            <a:avLst/>
          </a:prstGeom>
        </p:spPr>
        <p:txBody>
          <a:bodyPr lIns="0" tIns="0" rIns="0" bIns="0"/>
          <a:lstStyle>
            <a:lvl1pPr defTabSz="868680">
              <a:defRPr sz="3800" b="1"/>
            </a:lvl1pPr>
          </a:lstStyle>
          <a:p>
            <a:r>
              <a:t>Complementarity of Space- and Surface-Based Observing System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xfrm>
            <a:off x="598487" y="4484687"/>
            <a:ext cx="7921626" cy="914406"/>
          </a:xfrm>
          <a:prstGeom prst="rect">
            <a:avLst/>
          </a:prstGeom>
        </p:spPr>
        <p:txBody>
          <a:bodyPr lIns="0" tIns="0" rIns="0" bIns="0"/>
          <a:lstStyle/>
          <a:p>
            <a:pPr defTabSz="841247">
              <a:defRPr sz="2500"/>
            </a:pPr>
            <a:r>
              <a:t>Lars Peter Riishojgaard</a:t>
            </a:r>
            <a:endParaRPr>
              <a:solidFill>
                <a:srgbClr val="000000"/>
              </a:solidFill>
            </a:endParaRPr>
          </a:p>
          <a:p>
            <a:pPr defTabSz="841247">
              <a:defRPr sz="2500"/>
            </a:pPr>
            <a:r>
              <a:t>WIGOS Project Office, WMO Secretariat</a:t>
            </a:r>
          </a:p>
        </p:txBody>
      </p:sp>
      <p:sp>
        <p:nvSpPr>
          <p:cNvPr id="308" name="Shape 308"/>
          <p:cNvSpPr/>
          <p:nvPr/>
        </p:nvSpPr>
        <p:spPr>
          <a:xfrm>
            <a:off x="117475" y="6466806"/>
            <a:ext cx="2438400" cy="26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 defTabSz="397763">
              <a:lnSpc>
                <a:spcPct val="90000"/>
              </a:lnSpc>
              <a:spcBef>
                <a:spcPts val="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WMO; Observing and Information Systems Department)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sldNum" sz="quarter" idx="2"/>
          </p:nvPr>
        </p:nvSpPr>
        <p:spPr>
          <a:xfrm>
            <a:off x="8176263" y="6313487"/>
            <a:ext cx="281937" cy="3200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351" name="cordieoff_HGT_P500_G2NHX_00Z.png" descr="cordieoff_HGT_P500_G2NHX_00Z.png"/>
          <p:cNvPicPr>
            <a:picLocks noChangeAspect="1"/>
          </p:cNvPicPr>
          <p:nvPr/>
        </p:nvPicPr>
        <p:blipFill>
          <a:blip r:embed="rId2">
            <a:extLst/>
          </a:blip>
          <a:srcRect t="8229"/>
          <a:stretch>
            <a:fillRect/>
          </a:stretch>
        </p:blipFill>
        <p:spPr>
          <a:xfrm>
            <a:off x="-241300" y="1728787"/>
            <a:ext cx="4648200" cy="426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cordieoff_HGT_P500_G2SHX_00Z.png" descr="cordieoff_HGT_P500_G2SHX_00Z.png"/>
          <p:cNvPicPr>
            <a:picLocks noChangeAspect="1"/>
          </p:cNvPicPr>
          <p:nvPr/>
        </p:nvPicPr>
        <p:blipFill>
          <a:blip r:embed="rId3">
            <a:extLst/>
          </a:blip>
          <a:srcRect t="8229"/>
          <a:stretch>
            <a:fillRect/>
          </a:stretch>
        </p:blipFill>
        <p:spPr>
          <a:xfrm>
            <a:off x="4495800" y="1728787"/>
            <a:ext cx="4648200" cy="42656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6" name="Group 356"/>
          <p:cNvGrpSpPr/>
          <p:nvPr/>
        </p:nvGrpSpPr>
        <p:grpSpPr>
          <a:xfrm>
            <a:off x="1244600" y="476249"/>
            <a:ext cx="6654800" cy="2565913"/>
            <a:chOff x="0" y="0"/>
            <a:chExt cx="6654800" cy="2565911"/>
          </a:xfrm>
        </p:grpSpPr>
        <p:sp>
          <p:nvSpPr>
            <p:cNvPr id="353" name="Shape 353"/>
            <p:cNvSpPr/>
            <p:nvPr/>
          </p:nvSpPr>
          <p:spPr>
            <a:xfrm>
              <a:off x="994543" y="0"/>
              <a:ext cx="5141170" cy="54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457200">
                <a:spcBef>
                  <a:spcPts val="0"/>
                </a:spcBef>
                <a:defRPr sz="32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No AMSU-A / No MHS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0" y="2190685"/>
              <a:ext cx="2667000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spcBef>
                  <a:spcPts val="0"/>
                </a:spcBef>
                <a:defRPr sz="2000">
                  <a:solidFill>
                    <a:srgbClr val="03030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Northern Hemisphere</a:t>
              </a:r>
            </a:p>
          </p:txBody>
        </p:sp>
        <p:sp>
          <p:nvSpPr>
            <p:cNvPr id="355" name="Shape 355"/>
            <p:cNvSpPr/>
            <p:nvPr/>
          </p:nvSpPr>
          <p:spPr>
            <a:xfrm>
              <a:off x="3911600" y="2190685"/>
              <a:ext cx="2743200" cy="375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457200">
                <a:spcBef>
                  <a:spcPts val="0"/>
                </a:spcBef>
                <a:defRPr sz="2000">
                  <a:solidFill>
                    <a:srgbClr val="03030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Southern Hemisphere</a:t>
              </a:r>
            </a:p>
          </p:txBody>
        </p:sp>
      </p:grpSp>
      <p:sp>
        <p:nvSpPr>
          <p:cNvPr id="357" name="Shape 357"/>
          <p:cNvSpPr/>
          <p:nvPr/>
        </p:nvSpPr>
        <p:spPr>
          <a:xfrm>
            <a:off x="4343400" y="5715000"/>
            <a:ext cx="4876800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0"/>
              </a:spcBef>
              <a:defRPr sz="1600" i="1" u="sng">
                <a:latin typeface="Arial"/>
                <a:ea typeface="Arial"/>
                <a:cs typeface="Arial"/>
                <a:sym typeface="Arial"/>
              </a:defRPr>
            </a:pPr>
            <a:r>
              <a:t>Jung, 5</a:t>
            </a:r>
            <a:r>
              <a:rPr baseline="30000"/>
              <a:t>th</a:t>
            </a:r>
            <a:r>
              <a:t> WMO Impact Workshop, Sedona 2012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457200" y="6629400"/>
            <a:ext cx="289560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2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WMO Impact Workshop Report, CMA/NMC</a:t>
            </a:r>
          </a:p>
        </p:txBody>
      </p:sp>
      <p:sp>
        <p:nvSpPr>
          <p:cNvPr id="360" name="Shape 360"/>
          <p:cNvSpPr/>
          <p:nvPr/>
        </p:nvSpPr>
        <p:spPr>
          <a:xfrm>
            <a:off x="1908174" y="333375"/>
            <a:ext cx="5761039" cy="54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85000"/>
              </a:lnSpc>
              <a:spcBef>
                <a:spcPts val="1900"/>
              </a:spcBef>
              <a:defRPr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AMV impact </a:t>
            </a:r>
          </a:p>
        </p:txBody>
      </p:sp>
      <p:sp>
        <p:nvSpPr>
          <p:cNvPr id="361" name="Shape 361"/>
          <p:cNvSpPr/>
          <p:nvPr/>
        </p:nvSpPr>
        <p:spPr>
          <a:xfrm>
            <a:off x="1835150" y="908050"/>
            <a:ext cx="597693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Forecast Sensitivity to Observations (FSO)</a:t>
            </a:r>
            <a:r>
              <a:rPr sz="1800"/>
              <a:t> </a:t>
            </a:r>
          </a:p>
        </p:txBody>
      </p:sp>
      <p:sp>
        <p:nvSpPr>
          <p:cNvPr id="362" name="Shape 362"/>
          <p:cNvSpPr/>
          <p:nvPr/>
        </p:nvSpPr>
        <p:spPr>
          <a:xfrm>
            <a:off x="1042987" y="5876925"/>
            <a:ext cx="7561263" cy="669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spcBef>
                <a:spcPts val="400"/>
              </a:spcBef>
              <a:tabLst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When AMVs are denied, scatterometer winds partially compensate</a:t>
            </a:r>
          </a:p>
        </p:txBody>
      </p:sp>
      <p:grpSp>
        <p:nvGrpSpPr>
          <p:cNvPr id="481" name="Group 481"/>
          <p:cNvGrpSpPr/>
          <p:nvPr/>
        </p:nvGrpSpPr>
        <p:grpSpPr>
          <a:xfrm>
            <a:off x="1149350" y="1600200"/>
            <a:ext cx="7691438" cy="4260850"/>
            <a:chOff x="0" y="0"/>
            <a:chExt cx="7691437" cy="4260850"/>
          </a:xfrm>
        </p:grpSpPr>
        <p:sp>
          <p:nvSpPr>
            <p:cNvPr id="363" name="Shape 363"/>
            <p:cNvSpPr/>
            <p:nvPr/>
          </p:nvSpPr>
          <p:spPr>
            <a:xfrm>
              <a:off x="0" y="0"/>
              <a:ext cx="7691438" cy="4260850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 flipH="1">
              <a:off x="976312" y="87312"/>
              <a:ext cx="1" cy="35115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 flipH="1">
              <a:off x="2587624" y="87312"/>
              <a:ext cx="1" cy="35115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 flipH="1">
              <a:off x="3389312" y="87312"/>
              <a:ext cx="1" cy="35115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 flipH="1">
              <a:off x="4198937" y="87312"/>
              <a:ext cx="1" cy="35115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 flipH="1">
              <a:off x="5000624" y="87312"/>
              <a:ext cx="1" cy="35115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 flipH="1">
              <a:off x="5802312" y="87312"/>
              <a:ext cx="1" cy="35115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611937" y="87312"/>
              <a:ext cx="1" cy="35115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7413625" y="87312"/>
              <a:ext cx="0" cy="35115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976312" y="87312"/>
              <a:ext cx="6437313" cy="3511551"/>
            </a:xfrm>
            <a:prstGeom prst="rect">
              <a:avLst/>
            </a:prstGeom>
            <a:noFill/>
            <a:ln w="7938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1778000" y="271462"/>
              <a:ext cx="687388" cy="68263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1778000" y="436562"/>
              <a:ext cx="444500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1778000" y="611187"/>
              <a:ext cx="217488" cy="68263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1778000" y="776287"/>
              <a:ext cx="173038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1778000" y="941387"/>
              <a:ext cx="4364038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1778000" y="1106487"/>
              <a:ext cx="182563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1778000" y="1273175"/>
              <a:ext cx="190500" cy="68263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778000" y="1446212"/>
              <a:ext cx="714375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1778000" y="1612900"/>
              <a:ext cx="77788" cy="68263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1778000" y="1778000"/>
              <a:ext cx="1576388" cy="69850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778000" y="1943100"/>
              <a:ext cx="1384300" cy="69850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778000" y="2108200"/>
              <a:ext cx="2151063" cy="69850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1778000" y="2274887"/>
              <a:ext cx="1628775" cy="68263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1778000" y="2447925"/>
              <a:ext cx="112713" cy="69850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778000" y="2614612"/>
              <a:ext cx="112713" cy="68263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1778000" y="2779712"/>
              <a:ext cx="69850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1778000" y="2944812"/>
              <a:ext cx="1139825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1663700" y="3109912"/>
              <a:ext cx="114300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1778000" y="3284537"/>
              <a:ext cx="252413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1778000" y="3449637"/>
              <a:ext cx="792163" cy="69851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1778000" y="339725"/>
              <a:ext cx="766763" cy="6191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778000" y="506412"/>
              <a:ext cx="487363" cy="69851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1778000" y="679450"/>
              <a:ext cx="242888" cy="6191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1778000" y="846137"/>
              <a:ext cx="190500" cy="60326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1778000" y="1011237"/>
              <a:ext cx="4729163" cy="60326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1778000" y="1176337"/>
              <a:ext cx="190500" cy="6191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1778000" y="1341437"/>
              <a:ext cx="207963" cy="69851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1778000" y="1516062"/>
              <a:ext cx="766763" cy="6191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1778000" y="1681162"/>
              <a:ext cx="77788" cy="6191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1778000" y="1847850"/>
              <a:ext cx="1681163" cy="60325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1778000" y="2012950"/>
              <a:ext cx="1471613" cy="60325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1778000" y="2178050"/>
              <a:ext cx="2273300" cy="6191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1778000" y="2343150"/>
              <a:ext cx="1716088" cy="69850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1778000" y="2517775"/>
              <a:ext cx="122238" cy="6191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1778000" y="2682875"/>
              <a:ext cx="112713" cy="6191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1778000" y="2849562"/>
              <a:ext cx="69850" cy="60326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1778000" y="3014662"/>
              <a:ext cx="1149350" cy="60326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1673225" y="3179762"/>
              <a:ext cx="104775" cy="69851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976312" y="3598862"/>
              <a:ext cx="643731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 flipV="1">
              <a:off x="976312" y="3598862"/>
              <a:ext cx="1" cy="428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 flipV="1">
              <a:off x="1778000" y="3598862"/>
              <a:ext cx="0" cy="428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 flipV="1">
              <a:off x="2587625" y="3598862"/>
              <a:ext cx="0" cy="428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 flipV="1">
              <a:off x="3389312" y="3598862"/>
              <a:ext cx="1" cy="428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 flipV="1">
              <a:off x="4198937" y="3598862"/>
              <a:ext cx="1" cy="428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 flipV="1">
              <a:off x="5000625" y="3598862"/>
              <a:ext cx="0" cy="428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 flipV="1">
              <a:off x="5802312" y="3598862"/>
              <a:ext cx="1" cy="428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 flipV="1">
              <a:off x="6611937" y="3598862"/>
              <a:ext cx="1" cy="428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 flipV="1">
              <a:off x="7413625" y="3598862"/>
              <a:ext cx="0" cy="428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 flipH="1">
              <a:off x="1777999" y="87312"/>
              <a:ext cx="1" cy="35115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1733550" y="87312"/>
              <a:ext cx="4445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1733550" y="254000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733550" y="419100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1733550" y="593725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733550" y="758825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1733550" y="923925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1733550" y="1089025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733550" y="1255712"/>
              <a:ext cx="4445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733550" y="1428750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1733550" y="1595437"/>
              <a:ext cx="4445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733550" y="1760537"/>
              <a:ext cx="4445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733550" y="1925637"/>
              <a:ext cx="4445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733550" y="2090737"/>
              <a:ext cx="4445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733550" y="2257425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1733550" y="2430462"/>
              <a:ext cx="4445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733550" y="2597150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733550" y="2762250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1733550" y="2927350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733550" y="3092450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1733550" y="3267075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1733550" y="3432175"/>
              <a:ext cx="4445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1733550" y="3598862"/>
              <a:ext cx="44450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846137" y="3729037"/>
              <a:ext cx="261132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-5%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1673225" y="3729037"/>
              <a:ext cx="214611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0%</a:t>
              </a:r>
            </a:p>
          </p:txBody>
        </p:sp>
        <p:sp>
          <p:nvSpPr>
            <p:cNvPr id="446" name="Shape 446"/>
            <p:cNvSpPr/>
            <p:nvPr/>
          </p:nvSpPr>
          <p:spPr>
            <a:xfrm>
              <a:off x="2482850" y="3729037"/>
              <a:ext cx="214611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5%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3240087" y="3729037"/>
              <a:ext cx="292306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10%</a:t>
              </a:r>
            </a:p>
          </p:txBody>
        </p:sp>
        <p:sp>
          <p:nvSpPr>
            <p:cNvPr id="448" name="Shape 448"/>
            <p:cNvSpPr/>
            <p:nvPr/>
          </p:nvSpPr>
          <p:spPr>
            <a:xfrm>
              <a:off x="4051300" y="3729037"/>
              <a:ext cx="292305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15%</a:t>
              </a:r>
            </a:p>
          </p:txBody>
        </p:sp>
        <p:sp>
          <p:nvSpPr>
            <p:cNvPr id="449" name="Shape 449"/>
            <p:cNvSpPr/>
            <p:nvPr/>
          </p:nvSpPr>
          <p:spPr>
            <a:xfrm>
              <a:off x="4852987" y="3729037"/>
              <a:ext cx="292306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20%</a:t>
              </a:r>
            </a:p>
          </p:txBody>
        </p:sp>
        <p:sp>
          <p:nvSpPr>
            <p:cNvPr id="450" name="Shape 450"/>
            <p:cNvSpPr/>
            <p:nvPr/>
          </p:nvSpPr>
          <p:spPr>
            <a:xfrm>
              <a:off x="5653087" y="3729037"/>
              <a:ext cx="292306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25%</a:t>
              </a:r>
            </a:p>
          </p:txBody>
        </p:sp>
        <p:sp>
          <p:nvSpPr>
            <p:cNvPr id="451" name="Shape 451"/>
            <p:cNvSpPr/>
            <p:nvPr/>
          </p:nvSpPr>
          <p:spPr>
            <a:xfrm>
              <a:off x="6464300" y="3729037"/>
              <a:ext cx="292305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30%</a:t>
              </a:r>
            </a:p>
          </p:txBody>
        </p:sp>
        <p:sp>
          <p:nvSpPr>
            <p:cNvPr id="452" name="Shape 452"/>
            <p:cNvSpPr/>
            <p:nvPr/>
          </p:nvSpPr>
          <p:spPr>
            <a:xfrm>
              <a:off x="7264400" y="3729037"/>
              <a:ext cx="292305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35%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349250" y="96837"/>
              <a:ext cx="517271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BOGUS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244474" y="261937"/>
              <a:ext cx="579551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Scatwind</a:t>
              </a:r>
            </a:p>
          </p:txBody>
        </p:sp>
        <p:sp>
          <p:nvSpPr>
            <p:cNvPr id="455" name="Shape 455"/>
            <p:cNvSpPr/>
            <p:nvPr/>
          </p:nvSpPr>
          <p:spPr>
            <a:xfrm>
              <a:off x="357187" y="427037"/>
              <a:ext cx="517272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GPSRO</a:t>
              </a:r>
            </a:p>
          </p:txBody>
        </p:sp>
        <p:sp>
          <p:nvSpPr>
            <p:cNvPr id="456" name="Shape 456"/>
            <p:cNvSpPr/>
            <p:nvPr/>
          </p:nvSpPr>
          <p:spPr>
            <a:xfrm>
              <a:off x="523875" y="593725"/>
              <a:ext cx="346466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HIRS</a:t>
              </a:r>
            </a:p>
          </p:txBody>
        </p:sp>
        <p:sp>
          <p:nvSpPr>
            <p:cNvPr id="457" name="Shape 457"/>
            <p:cNvSpPr/>
            <p:nvPr/>
          </p:nvSpPr>
          <p:spPr>
            <a:xfrm>
              <a:off x="454025" y="758825"/>
              <a:ext cx="416384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PILOT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357187" y="933450"/>
              <a:ext cx="50949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AMSUA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349250" y="1098550"/>
              <a:ext cx="50949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AMSUB</a:t>
              </a:r>
            </a:p>
          </p:txBody>
        </p:sp>
        <p:sp>
          <p:nvSpPr>
            <p:cNvPr id="460" name="Shape 460"/>
            <p:cNvSpPr/>
            <p:nvPr/>
          </p:nvSpPr>
          <p:spPr>
            <a:xfrm>
              <a:off x="401637" y="1263650"/>
              <a:ext cx="470751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SEVIRI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461962" y="1428750"/>
              <a:ext cx="408609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BUOY</a:t>
              </a:r>
            </a:p>
          </p:txBody>
        </p:sp>
        <p:sp>
          <p:nvSpPr>
            <p:cNvPr id="462" name="Shape 462"/>
            <p:cNvSpPr/>
            <p:nvPr/>
          </p:nvSpPr>
          <p:spPr>
            <a:xfrm>
              <a:off x="531812" y="1595437"/>
              <a:ext cx="338759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SHIP</a:t>
              </a:r>
            </a:p>
          </p:txBody>
        </p:sp>
        <p:sp>
          <p:nvSpPr>
            <p:cNvPr id="463" name="Shape 463"/>
            <p:cNvSpPr/>
            <p:nvPr/>
          </p:nvSpPr>
          <p:spPr>
            <a:xfrm>
              <a:off x="384175" y="1768475"/>
              <a:ext cx="455129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Aircraft</a:t>
              </a:r>
            </a:p>
          </p:txBody>
        </p:sp>
        <p:sp>
          <p:nvSpPr>
            <p:cNvPr id="464" name="Shape 464"/>
            <p:cNvSpPr/>
            <p:nvPr/>
          </p:nvSpPr>
          <p:spPr>
            <a:xfrm>
              <a:off x="531812" y="1935162"/>
              <a:ext cx="338759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AIRS</a:t>
              </a:r>
            </a:p>
          </p:txBody>
        </p:sp>
        <p:sp>
          <p:nvSpPr>
            <p:cNvPr id="465" name="Shape 465"/>
            <p:cNvSpPr/>
            <p:nvPr/>
          </p:nvSpPr>
          <p:spPr>
            <a:xfrm>
              <a:off x="471487" y="2100262"/>
              <a:ext cx="400764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TEMP</a:t>
              </a:r>
            </a:p>
          </p:txBody>
        </p:sp>
        <p:sp>
          <p:nvSpPr>
            <p:cNvPr id="466" name="Shape 466"/>
            <p:cNvSpPr/>
            <p:nvPr/>
          </p:nvSpPr>
          <p:spPr>
            <a:xfrm>
              <a:off x="601662" y="2265362"/>
              <a:ext cx="276685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IASI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427037" y="2430462"/>
              <a:ext cx="447422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SSMIS</a:t>
              </a:r>
            </a:p>
          </p:txBody>
        </p:sp>
        <p:sp>
          <p:nvSpPr>
            <p:cNvPr id="468" name="Shape 468"/>
            <p:cNvSpPr/>
            <p:nvPr/>
          </p:nvSpPr>
          <p:spPr>
            <a:xfrm>
              <a:off x="287337" y="2597150"/>
              <a:ext cx="58698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WINPRO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14300" y="2770187"/>
              <a:ext cx="696125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Dropsonde</a:t>
              </a:r>
            </a:p>
          </p:txBody>
        </p:sp>
        <p:sp>
          <p:nvSpPr>
            <p:cNvPr id="470" name="Shape 470"/>
            <p:cNvSpPr/>
            <p:nvPr/>
          </p:nvSpPr>
          <p:spPr>
            <a:xfrm>
              <a:off x="374650" y="2936875"/>
              <a:ext cx="501787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SYNOP</a:t>
              </a:r>
            </a:p>
          </p:txBody>
        </p:sp>
        <p:sp>
          <p:nvSpPr>
            <p:cNvPr id="471" name="Shape 471"/>
            <p:cNvSpPr/>
            <p:nvPr/>
          </p:nvSpPr>
          <p:spPr>
            <a:xfrm>
              <a:off x="157162" y="3101975"/>
              <a:ext cx="703493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TCBOGUS</a:t>
              </a:r>
            </a:p>
          </p:txBody>
        </p:sp>
        <p:sp>
          <p:nvSpPr>
            <p:cNvPr id="472" name="Shape 472"/>
            <p:cNvSpPr/>
            <p:nvPr/>
          </p:nvSpPr>
          <p:spPr>
            <a:xfrm>
              <a:off x="184150" y="3267075"/>
              <a:ext cx="685416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MODIS/AV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322262" y="3432175"/>
              <a:ext cx="509700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Satwind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3389312" y="3981450"/>
              <a:ext cx="1488146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Percentage of total impact</a:t>
              </a:r>
            </a:p>
          </p:txBody>
        </p:sp>
        <p:sp>
          <p:nvSpPr>
            <p:cNvPr id="475" name="Shape 475"/>
            <p:cNvSpPr/>
            <p:nvPr/>
          </p:nvSpPr>
          <p:spPr>
            <a:xfrm>
              <a:off x="5348287" y="1490662"/>
              <a:ext cx="1001713" cy="417513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5400675" y="1568450"/>
              <a:ext cx="79375" cy="77788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5522912" y="1525587"/>
              <a:ext cx="463043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Control</a:t>
              </a:r>
            </a:p>
          </p:txBody>
        </p:sp>
        <p:sp>
          <p:nvSpPr>
            <p:cNvPr id="478" name="Shape 478"/>
            <p:cNvSpPr/>
            <p:nvPr/>
          </p:nvSpPr>
          <p:spPr>
            <a:xfrm>
              <a:off x="5400675" y="1778000"/>
              <a:ext cx="79375" cy="7778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5522912" y="1733550"/>
              <a:ext cx="765976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AMV_denial</a:t>
              </a:r>
            </a:p>
          </p:txBody>
        </p:sp>
        <p:sp>
          <p:nvSpPr>
            <p:cNvPr id="480" name="Shape 480"/>
            <p:cNvSpPr/>
            <p:nvPr/>
          </p:nvSpPr>
          <p:spPr>
            <a:xfrm>
              <a:off x="0" y="0"/>
              <a:ext cx="7691438" cy="4260850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82" name="Shape 482"/>
          <p:cNvSpPr/>
          <p:nvPr/>
        </p:nvSpPr>
        <p:spPr>
          <a:xfrm>
            <a:off x="5410200" y="304800"/>
            <a:ext cx="4114800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0"/>
              </a:spcBef>
              <a:defRPr sz="2000" i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J. Eyre, Sedona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>
            <a:off x="457200" y="6629400"/>
            <a:ext cx="289560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2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WMO Impact Workshop Report, CMA/NMC</a:t>
            </a:r>
          </a:p>
        </p:txBody>
      </p:sp>
      <p:sp>
        <p:nvSpPr>
          <p:cNvPr id="485" name="Shape 485"/>
          <p:cNvSpPr/>
          <p:nvPr/>
        </p:nvSpPr>
        <p:spPr>
          <a:xfrm>
            <a:off x="2843212" y="1700212"/>
            <a:ext cx="3744913" cy="6492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1692275" y="404812"/>
            <a:ext cx="7308850" cy="54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85000"/>
              </a:lnSpc>
              <a:spcBef>
                <a:spcPts val="1900"/>
              </a:spcBef>
              <a:defRPr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Satellite surface wind impact </a:t>
            </a:r>
          </a:p>
        </p:txBody>
      </p:sp>
      <p:sp>
        <p:nvSpPr>
          <p:cNvPr id="487" name="Shape 487"/>
          <p:cNvSpPr/>
          <p:nvPr/>
        </p:nvSpPr>
        <p:spPr>
          <a:xfrm>
            <a:off x="1692275" y="981075"/>
            <a:ext cx="597693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85000"/>
              </a:lnSpc>
              <a:spcBef>
                <a:spcPts val="1200"/>
              </a:spcBef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Forecast Sensitivity to Observations (FSO) </a:t>
            </a:r>
          </a:p>
        </p:txBody>
      </p:sp>
      <p:sp>
        <p:nvSpPr>
          <p:cNvPr id="488" name="Shape 488"/>
          <p:cNvSpPr/>
          <p:nvPr/>
        </p:nvSpPr>
        <p:spPr>
          <a:xfrm>
            <a:off x="971550" y="5805487"/>
            <a:ext cx="8172450" cy="669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spcBef>
                <a:spcPts val="400"/>
              </a:spcBef>
              <a:tabLst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When ASCAT, ERS-2 and WindSat winds are denied, other surface-marine observations partially compensate</a:t>
            </a:r>
          </a:p>
        </p:txBody>
      </p:sp>
      <p:grpSp>
        <p:nvGrpSpPr>
          <p:cNvPr id="607" name="Group 607"/>
          <p:cNvGrpSpPr/>
          <p:nvPr/>
        </p:nvGrpSpPr>
        <p:grpSpPr>
          <a:xfrm>
            <a:off x="1300162" y="1598612"/>
            <a:ext cx="7410451" cy="4108451"/>
            <a:chOff x="0" y="0"/>
            <a:chExt cx="7410450" cy="4108450"/>
          </a:xfrm>
        </p:grpSpPr>
        <p:sp>
          <p:nvSpPr>
            <p:cNvPr id="489" name="Shape 489"/>
            <p:cNvSpPr/>
            <p:nvPr/>
          </p:nvSpPr>
          <p:spPr>
            <a:xfrm>
              <a:off x="0" y="0"/>
              <a:ext cx="7410450" cy="4108450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 flipH="1">
              <a:off x="1174749" y="84137"/>
              <a:ext cx="1" cy="3613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 flipH="1">
              <a:off x="2666999" y="84137"/>
              <a:ext cx="2" cy="3613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 flipH="1">
              <a:off x="3413124" y="84137"/>
              <a:ext cx="1" cy="3613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 flipH="1">
              <a:off x="4157662" y="84137"/>
              <a:ext cx="1" cy="3613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 flipH="1">
              <a:off x="4903787" y="84137"/>
              <a:ext cx="1" cy="3613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 flipH="1">
              <a:off x="5649912" y="84137"/>
              <a:ext cx="1" cy="3613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 flipH="1">
              <a:off x="6396037" y="84137"/>
              <a:ext cx="1" cy="3613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7142162" y="84137"/>
              <a:ext cx="1" cy="3613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1174750" y="84137"/>
              <a:ext cx="5967413" cy="3613151"/>
            </a:xfrm>
            <a:prstGeom prst="rect">
              <a:avLst/>
            </a:prstGeom>
            <a:noFill/>
            <a:ln w="7938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1920875" y="101600"/>
              <a:ext cx="66675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920875" y="277812"/>
              <a:ext cx="661988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920875" y="444500"/>
              <a:ext cx="200025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920875" y="620712"/>
              <a:ext cx="736601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1920875" y="788987"/>
              <a:ext cx="4040188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920875" y="965200"/>
              <a:ext cx="1282700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920875" y="1131887"/>
              <a:ext cx="225425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920875" y="1308100"/>
              <a:ext cx="158750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1920875" y="1476375"/>
              <a:ext cx="1500188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1920875" y="1652587"/>
              <a:ext cx="58738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920875" y="1819275"/>
              <a:ext cx="176213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1920875" y="1995487"/>
              <a:ext cx="1055688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920875" y="2163762"/>
              <a:ext cx="100013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1920875" y="2339975"/>
              <a:ext cx="166688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920875" y="2506662"/>
              <a:ext cx="1993900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1920875" y="2682875"/>
              <a:ext cx="1457325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1920875" y="2851150"/>
              <a:ext cx="100013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1920875" y="3027362"/>
              <a:ext cx="409575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1811337" y="3194050"/>
              <a:ext cx="109538" cy="66675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1920875" y="3370262"/>
              <a:ext cx="636588" cy="66676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920875" y="168275"/>
              <a:ext cx="74613" cy="66675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1920875" y="344487"/>
              <a:ext cx="762000" cy="5873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1920875" y="511175"/>
              <a:ext cx="217488" cy="6826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920875" y="687387"/>
              <a:ext cx="787400" cy="5873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20875" y="855662"/>
              <a:ext cx="4324350" cy="66676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920875" y="1031875"/>
              <a:ext cx="1349375" cy="5873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1920875" y="1198562"/>
              <a:ext cx="242888" cy="6826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920875" y="1374775"/>
              <a:ext cx="166688" cy="5873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920875" y="1543050"/>
              <a:ext cx="1549400" cy="66675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1920875" y="1719262"/>
              <a:ext cx="58738" cy="5873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920875" y="1885950"/>
              <a:ext cx="176213" cy="6826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920875" y="2062162"/>
              <a:ext cx="1063625" cy="5873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1920875" y="2230437"/>
              <a:ext cx="100013" cy="66676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920875" y="2406650"/>
              <a:ext cx="166688" cy="5873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920875" y="2573337"/>
              <a:ext cx="2003425" cy="6826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1920875" y="2749550"/>
              <a:ext cx="1449388" cy="5873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1920875" y="2917825"/>
              <a:ext cx="100013" cy="66675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1920875" y="3094037"/>
              <a:ext cx="401638" cy="58738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1836737" y="3260725"/>
              <a:ext cx="84138" cy="6826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1174750" y="3697287"/>
              <a:ext cx="596741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 flipV="1">
              <a:off x="1174750" y="3697287"/>
              <a:ext cx="0" cy="412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 flipV="1">
              <a:off x="1920875" y="3697287"/>
              <a:ext cx="0" cy="412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 flipV="1">
              <a:off x="2667000" y="3697287"/>
              <a:ext cx="0" cy="412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 flipV="1">
              <a:off x="3413125" y="3697287"/>
              <a:ext cx="0" cy="412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 flipV="1">
              <a:off x="4157662" y="3697287"/>
              <a:ext cx="1" cy="412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 flipV="1">
              <a:off x="4903787" y="3697287"/>
              <a:ext cx="1" cy="412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 flipV="1">
              <a:off x="5649912" y="3697287"/>
              <a:ext cx="1" cy="412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 flipV="1">
              <a:off x="6396037" y="3697287"/>
              <a:ext cx="1" cy="412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 flipV="1">
              <a:off x="7142162" y="3697287"/>
              <a:ext cx="1" cy="412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 flipH="1">
              <a:off x="1920874" y="84137"/>
              <a:ext cx="1" cy="3613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878012" y="84137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878012" y="260350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878012" y="428625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878012" y="604837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878012" y="771525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878012" y="947737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878012" y="1116012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878012" y="1292225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878012" y="1458912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78012" y="1635125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78012" y="1803400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78012" y="1979612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878012" y="2146300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878012" y="2322512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878012" y="2490787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878012" y="2665412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878012" y="2833687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878012" y="3009900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878012" y="3178175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878012" y="3352800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78012" y="3521075"/>
              <a:ext cx="428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878012" y="3697287"/>
              <a:ext cx="428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0"/>
                </a:spcBef>
                <a:defRPr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047750" y="3822700"/>
              <a:ext cx="261132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-5%</a:t>
              </a:r>
            </a:p>
          </p:txBody>
        </p:sp>
        <p:sp>
          <p:nvSpPr>
            <p:cNvPr id="572" name="Shape 572"/>
            <p:cNvSpPr/>
            <p:nvPr/>
          </p:nvSpPr>
          <p:spPr>
            <a:xfrm>
              <a:off x="1819275" y="3822700"/>
              <a:ext cx="214611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0%</a:t>
              </a:r>
            </a:p>
          </p:txBody>
        </p:sp>
        <p:sp>
          <p:nvSpPr>
            <p:cNvPr id="573" name="Shape 573"/>
            <p:cNvSpPr/>
            <p:nvPr/>
          </p:nvSpPr>
          <p:spPr>
            <a:xfrm>
              <a:off x="2565400" y="3822700"/>
              <a:ext cx="214611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5%</a:t>
              </a:r>
            </a:p>
          </p:txBody>
        </p:sp>
        <p:sp>
          <p:nvSpPr>
            <p:cNvPr id="574" name="Shape 574"/>
            <p:cNvSpPr/>
            <p:nvPr/>
          </p:nvSpPr>
          <p:spPr>
            <a:xfrm>
              <a:off x="3270250" y="3822700"/>
              <a:ext cx="29230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10%</a:t>
              </a:r>
            </a:p>
          </p:txBody>
        </p:sp>
        <p:sp>
          <p:nvSpPr>
            <p:cNvPr id="575" name="Shape 575"/>
            <p:cNvSpPr/>
            <p:nvPr/>
          </p:nvSpPr>
          <p:spPr>
            <a:xfrm>
              <a:off x="4016375" y="3822700"/>
              <a:ext cx="29230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15%</a:t>
              </a:r>
            </a:p>
          </p:txBody>
        </p:sp>
        <p:sp>
          <p:nvSpPr>
            <p:cNvPr id="576" name="Shape 576"/>
            <p:cNvSpPr/>
            <p:nvPr/>
          </p:nvSpPr>
          <p:spPr>
            <a:xfrm>
              <a:off x="4762500" y="3822700"/>
              <a:ext cx="29230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20%</a:t>
              </a:r>
            </a:p>
          </p:txBody>
        </p:sp>
        <p:sp>
          <p:nvSpPr>
            <p:cNvPr id="577" name="Shape 577"/>
            <p:cNvSpPr/>
            <p:nvPr/>
          </p:nvSpPr>
          <p:spPr>
            <a:xfrm>
              <a:off x="5508625" y="3822700"/>
              <a:ext cx="29230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25%</a:t>
              </a:r>
            </a:p>
          </p:txBody>
        </p:sp>
        <p:sp>
          <p:nvSpPr>
            <p:cNvPr id="578" name="Shape 578"/>
            <p:cNvSpPr/>
            <p:nvPr/>
          </p:nvSpPr>
          <p:spPr>
            <a:xfrm>
              <a:off x="6254750" y="3822700"/>
              <a:ext cx="29230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30%</a:t>
              </a:r>
            </a:p>
          </p:txBody>
        </p:sp>
        <p:sp>
          <p:nvSpPr>
            <p:cNvPr id="579" name="Shape 579"/>
            <p:cNvSpPr/>
            <p:nvPr/>
          </p:nvSpPr>
          <p:spPr>
            <a:xfrm>
              <a:off x="7000875" y="3822700"/>
              <a:ext cx="29230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35%</a:t>
              </a:r>
            </a:p>
          </p:txBody>
        </p:sp>
        <p:sp>
          <p:nvSpPr>
            <p:cNvPr id="580" name="Shape 580"/>
            <p:cNvSpPr/>
            <p:nvPr/>
          </p:nvSpPr>
          <p:spPr>
            <a:xfrm>
              <a:off x="746125" y="92075"/>
              <a:ext cx="338758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SHIP</a:t>
              </a:r>
            </a:p>
          </p:txBody>
        </p:sp>
        <p:sp>
          <p:nvSpPr>
            <p:cNvPr id="581" name="Shape 581"/>
            <p:cNvSpPr/>
            <p:nvPr/>
          </p:nvSpPr>
          <p:spPr>
            <a:xfrm>
              <a:off x="679450" y="268287"/>
              <a:ext cx="408608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BUOY</a:t>
              </a:r>
            </a:p>
          </p:txBody>
        </p:sp>
        <p:sp>
          <p:nvSpPr>
            <p:cNvPr id="582" name="Shape 582"/>
            <p:cNvSpPr/>
            <p:nvPr/>
          </p:nvSpPr>
          <p:spPr>
            <a:xfrm>
              <a:off x="738187" y="436562"/>
              <a:ext cx="346467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HIRS</a:t>
              </a:r>
            </a:p>
          </p:txBody>
        </p:sp>
        <p:sp>
          <p:nvSpPr>
            <p:cNvPr id="583" name="Shape 583"/>
            <p:cNvSpPr/>
            <p:nvPr/>
          </p:nvSpPr>
          <p:spPr>
            <a:xfrm>
              <a:off x="546100" y="612775"/>
              <a:ext cx="509700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Satwind</a:t>
              </a:r>
            </a:p>
          </p:txBody>
        </p:sp>
        <p:sp>
          <p:nvSpPr>
            <p:cNvPr id="584" name="Shape 584"/>
            <p:cNvSpPr/>
            <p:nvPr/>
          </p:nvSpPr>
          <p:spPr>
            <a:xfrm>
              <a:off x="579437" y="779462"/>
              <a:ext cx="509495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AMSUA</a:t>
              </a:r>
            </a:p>
          </p:txBody>
        </p:sp>
        <p:sp>
          <p:nvSpPr>
            <p:cNvPr id="585" name="Shape 585"/>
            <p:cNvSpPr/>
            <p:nvPr/>
          </p:nvSpPr>
          <p:spPr>
            <a:xfrm>
              <a:off x="746125" y="955675"/>
              <a:ext cx="338758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AIRS</a:t>
              </a:r>
            </a:p>
          </p:txBody>
        </p:sp>
        <p:sp>
          <p:nvSpPr>
            <p:cNvPr id="586" name="Shape 586"/>
            <p:cNvSpPr/>
            <p:nvPr/>
          </p:nvSpPr>
          <p:spPr>
            <a:xfrm>
              <a:off x="109537" y="1123950"/>
              <a:ext cx="988077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MODIS/AVHRR</a:t>
              </a:r>
            </a:p>
          </p:txBody>
        </p:sp>
        <p:sp>
          <p:nvSpPr>
            <p:cNvPr id="587" name="Shape 587"/>
            <p:cNvSpPr/>
            <p:nvPr/>
          </p:nvSpPr>
          <p:spPr>
            <a:xfrm>
              <a:off x="671512" y="1300162"/>
              <a:ext cx="416385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PILOT</a:t>
              </a:r>
            </a:p>
          </p:txBody>
        </p:sp>
        <p:sp>
          <p:nvSpPr>
            <p:cNvPr id="588" name="Shape 588"/>
            <p:cNvSpPr/>
            <p:nvPr/>
          </p:nvSpPr>
          <p:spPr>
            <a:xfrm>
              <a:off x="814387" y="1466850"/>
              <a:ext cx="27668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IASI</a:t>
              </a:r>
            </a:p>
          </p:txBody>
        </p:sp>
        <p:sp>
          <p:nvSpPr>
            <p:cNvPr id="589" name="Shape 589"/>
            <p:cNvSpPr/>
            <p:nvPr/>
          </p:nvSpPr>
          <p:spPr>
            <a:xfrm>
              <a:off x="344487" y="1643062"/>
              <a:ext cx="696126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Dropsonde</a:t>
              </a:r>
            </a:p>
          </p:txBody>
        </p:sp>
        <p:sp>
          <p:nvSpPr>
            <p:cNvPr id="590" name="Shape 590"/>
            <p:cNvSpPr/>
            <p:nvPr/>
          </p:nvSpPr>
          <p:spPr>
            <a:xfrm>
              <a:off x="620712" y="1819275"/>
              <a:ext cx="470751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SEVIRI</a:t>
              </a:r>
            </a:p>
          </p:txBody>
        </p:sp>
        <p:sp>
          <p:nvSpPr>
            <p:cNvPr id="591" name="Shape 591"/>
            <p:cNvSpPr/>
            <p:nvPr/>
          </p:nvSpPr>
          <p:spPr>
            <a:xfrm>
              <a:off x="595312" y="1987550"/>
              <a:ext cx="501787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SYNOP</a:t>
              </a:r>
            </a:p>
          </p:txBody>
        </p:sp>
        <p:sp>
          <p:nvSpPr>
            <p:cNvPr id="592" name="Shape 592"/>
            <p:cNvSpPr/>
            <p:nvPr/>
          </p:nvSpPr>
          <p:spPr>
            <a:xfrm>
              <a:off x="646112" y="2163762"/>
              <a:ext cx="447422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SSMIS</a:t>
              </a:r>
            </a:p>
          </p:txBody>
        </p:sp>
        <p:sp>
          <p:nvSpPr>
            <p:cNvPr id="593" name="Shape 593"/>
            <p:cNvSpPr/>
            <p:nvPr/>
          </p:nvSpPr>
          <p:spPr>
            <a:xfrm>
              <a:off x="569912" y="2330450"/>
              <a:ext cx="50949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AMSUB</a:t>
              </a:r>
            </a:p>
          </p:txBody>
        </p:sp>
        <p:sp>
          <p:nvSpPr>
            <p:cNvPr id="594" name="Shape 594"/>
            <p:cNvSpPr/>
            <p:nvPr/>
          </p:nvSpPr>
          <p:spPr>
            <a:xfrm>
              <a:off x="687387" y="2506662"/>
              <a:ext cx="400764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TEMP</a:t>
              </a:r>
            </a:p>
          </p:txBody>
        </p:sp>
        <p:sp>
          <p:nvSpPr>
            <p:cNvPr id="595" name="Shape 595"/>
            <p:cNvSpPr/>
            <p:nvPr/>
          </p:nvSpPr>
          <p:spPr>
            <a:xfrm>
              <a:off x="604837" y="2674937"/>
              <a:ext cx="455130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Aircraft</a:t>
              </a:r>
            </a:p>
          </p:txBody>
        </p:sp>
        <p:sp>
          <p:nvSpPr>
            <p:cNvPr id="596" name="Shape 596"/>
            <p:cNvSpPr/>
            <p:nvPr/>
          </p:nvSpPr>
          <p:spPr>
            <a:xfrm>
              <a:off x="512762" y="2851150"/>
              <a:ext cx="58698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WINPRO</a:t>
              </a:r>
            </a:p>
          </p:txBody>
        </p:sp>
        <p:sp>
          <p:nvSpPr>
            <p:cNvPr id="597" name="Shape 597"/>
            <p:cNvSpPr/>
            <p:nvPr/>
          </p:nvSpPr>
          <p:spPr>
            <a:xfrm>
              <a:off x="579437" y="3017837"/>
              <a:ext cx="517272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GPSRO</a:t>
              </a:r>
            </a:p>
          </p:txBody>
        </p:sp>
        <p:sp>
          <p:nvSpPr>
            <p:cNvPr id="598" name="Shape 598"/>
            <p:cNvSpPr/>
            <p:nvPr/>
          </p:nvSpPr>
          <p:spPr>
            <a:xfrm>
              <a:off x="385762" y="3194050"/>
              <a:ext cx="703493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TCBOGUS</a:t>
              </a:r>
            </a:p>
          </p:txBody>
        </p:sp>
        <p:sp>
          <p:nvSpPr>
            <p:cNvPr id="599" name="Shape 599"/>
            <p:cNvSpPr/>
            <p:nvPr/>
          </p:nvSpPr>
          <p:spPr>
            <a:xfrm>
              <a:off x="469900" y="3362325"/>
              <a:ext cx="579550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Scatwind</a:t>
              </a:r>
            </a:p>
          </p:txBody>
        </p:sp>
        <p:sp>
          <p:nvSpPr>
            <p:cNvPr id="600" name="Shape 600"/>
            <p:cNvSpPr/>
            <p:nvPr/>
          </p:nvSpPr>
          <p:spPr>
            <a:xfrm>
              <a:off x="569912" y="3538537"/>
              <a:ext cx="517272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BOGUS</a:t>
              </a:r>
            </a:p>
          </p:txBody>
        </p:sp>
        <p:sp>
          <p:nvSpPr>
            <p:cNvPr id="601" name="Shape 601"/>
            <p:cNvSpPr/>
            <p:nvPr/>
          </p:nvSpPr>
          <p:spPr>
            <a:xfrm>
              <a:off x="5164137" y="1433512"/>
              <a:ext cx="955676" cy="40322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5214937" y="1509712"/>
              <a:ext cx="74613" cy="74613"/>
            </a:xfrm>
            <a:prstGeom prst="rect">
              <a:avLst/>
            </a:prstGeom>
            <a:solidFill>
              <a:srgbClr val="CCFFCC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5332412" y="1466850"/>
              <a:ext cx="463043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Control</a:t>
              </a:r>
            </a:p>
          </p:txBody>
        </p:sp>
        <p:sp>
          <p:nvSpPr>
            <p:cNvPr id="604" name="Shape 604"/>
            <p:cNvSpPr/>
            <p:nvPr/>
          </p:nvSpPr>
          <p:spPr>
            <a:xfrm>
              <a:off x="5214937" y="1711325"/>
              <a:ext cx="74613" cy="74613"/>
            </a:xfrm>
            <a:prstGeom prst="rect">
              <a:avLst/>
            </a:prstGeom>
            <a:solidFill>
              <a:srgbClr val="666699"/>
            </a:solidFill>
            <a:ln w="793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5332412" y="1668462"/>
              <a:ext cx="742784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5000"/>
                </a:lnSpc>
                <a:spcBef>
                  <a:spcPts val="0"/>
                </a:spcBef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Scat_denial</a:t>
              </a:r>
            </a:p>
          </p:txBody>
        </p:sp>
        <p:sp>
          <p:nvSpPr>
            <p:cNvPr id="606" name="Shape 606"/>
            <p:cNvSpPr/>
            <p:nvPr/>
          </p:nvSpPr>
          <p:spPr>
            <a:xfrm>
              <a:off x="0" y="0"/>
              <a:ext cx="7410450" cy="4108450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defRPr sz="4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08" name="Shape 608"/>
          <p:cNvSpPr/>
          <p:nvPr/>
        </p:nvSpPr>
        <p:spPr>
          <a:xfrm>
            <a:off x="5715000" y="76200"/>
            <a:ext cx="4114800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0"/>
              </a:spcBef>
              <a:defRPr sz="2000" i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J. Eyre, Sedona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/>
          </p:cNvSpPr>
          <p:nvPr>
            <p:ph type="title"/>
          </p:nvPr>
        </p:nvSpPr>
        <p:spPr>
          <a:xfrm>
            <a:off x="225425" y="87312"/>
            <a:ext cx="8713788" cy="113645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 defTabSz="886968">
              <a:defRPr sz="3492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Planning and design for space-based versus surface-based observing systems</a:t>
            </a:r>
          </a:p>
        </p:txBody>
      </p:sp>
      <p:sp>
        <p:nvSpPr>
          <p:cNvPr id="611" name="Shape 611"/>
          <p:cNvSpPr>
            <a:spLocks noGrp="1"/>
          </p:cNvSpPr>
          <p:nvPr>
            <p:ph type="body" idx="1"/>
          </p:nvPr>
        </p:nvSpPr>
        <p:spPr>
          <a:xfrm>
            <a:off x="579139" y="1511647"/>
            <a:ext cx="8076160" cy="4461967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202932" indent="-202932" defTabSz="841247">
              <a:spcBef>
                <a:spcPts val="11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Space programs typically have (very) long lead times</a:t>
            </a:r>
          </a:p>
          <a:p>
            <a:pPr marL="553452" lvl="1" indent="-202932" defTabSz="841247">
              <a:spcBef>
                <a:spcPts val="11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High </a:t>
            </a:r>
            <a:r>
              <a:rPr lang="fr-CH" dirty="0" smtClean="0"/>
              <a:t>technological and financial </a:t>
            </a:r>
            <a:r>
              <a:rPr dirty="0" smtClean="0"/>
              <a:t>bar</a:t>
            </a:r>
            <a:r>
              <a:rPr lang="fr-CH" dirty="0" smtClean="0"/>
              <a:t>s</a:t>
            </a:r>
            <a:r>
              <a:rPr dirty="0" smtClean="0"/>
              <a:t> </a:t>
            </a:r>
            <a:r>
              <a:rPr dirty="0"/>
              <a:t>to entry, centrally controlled, structured planning</a:t>
            </a:r>
          </a:p>
          <a:p>
            <a:pPr marL="553452" lvl="1" indent="-202932" defTabSz="841247">
              <a:spcBef>
                <a:spcPts val="11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Operational meteorological satellite agencies largely know what will be flying the next 20 years, and have limited flexibility to adjust their plans</a:t>
            </a:r>
          </a:p>
          <a:p>
            <a:pPr marL="553452" lvl="1" indent="-202932" defTabSz="841247">
              <a:spcBef>
                <a:spcPts val="11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(Research agencies tend to be more agile, typically maintaining some flexibility to accommodate innovation) </a:t>
            </a:r>
          </a:p>
          <a:p>
            <a:pPr marL="202932" indent="-202932" defTabSz="841247">
              <a:spcBef>
                <a:spcPts val="11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Surface-based observing capabilities increasingly tend to elude any attempt at centralized planning</a:t>
            </a:r>
          </a:p>
          <a:p>
            <a:pPr marL="553452" lvl="1" indent="-202932" defTabSz="841247">
              <a:spcBef>
                <a:spcPts val="11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Mobile technologies, innovation, commodification of sensors, crowd sourcing, push toward commercialization, …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5" name="Shape 6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16" name="WMO_WIGOS_Overeem Slide 3 cropp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9" y="-3399184"/>
            <a:ext cx="9659953" cy="13656368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Shape 617"/>
          <p:cNvSpPr/>
          <p:nvPr/>
        </p:nvSpPr>
        <p:spPr>
          <a:xfrm>
            <a:off x="3441498" y="614681"/>
            <a:ext cx="5343929" cy="787401"/>
          </a:xfrm>
          <a:prstGeom prst="rect">
            <a:avLst/>
          </a:prstGeom>
          <a:solidFill>
            <a:srgbClr val="D4FB79"/>
          </a:solidFill>
          <a:ln w="50800">
            <a:solidFill>
              <a:srgbClr val="4F8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0"/>
              </a:spcBef>
              <a:defRPr sz="2800" b="1">
                <a:latin typeface="+mn-lt"/>
                <a:ea typeface="+mn-ea"/>
                <a:cs typeface="+mn-cs"/>
                <a:sym typeface="Helvetica"/>
              </a:defRPr>
            </a:pPr>
            <a:r>
              <a:t>Unplanned data of opportunity</a:t>
            </a:r>
          </a:p>
          <a:p>
            <a:pPr>
              <a:spcBef>
                <a:spcPts val="0"/>
              </a:spcBef>
              <a:defRPr sz="2000" i="1">
                <a:latin typeface="+mn-lt"/>
                <a:ea typeface="+mn-ea"/>
                <a:cs typeface="+mn-cs"/>
                <a:sym typeface="Helvetica"/>
              </a:defRPr>
            </a:pPr>
            <a:r>
              <a:t>(example)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20" name="Shape 6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1" name="Shape 6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22" name="sm01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496877"/>
            <a:ext cx="9144000" cy="5864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000" fill="hold"/>
                                        <p:tgtEl>
                                          <p:spTgt spid="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2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xfrm>
            <a:off x="238125" y="227012"/>
            <a:ext cx="8713788" cy="113645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Unplanned data of opportunity</a:t>
            </a:r>
          </a:p>
          <a:p>
            <a:pPr algn="ctr" defTabSz="914400">
              <a:defRPr sz="2400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(2nd example)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sz="half" idx="1"/>
          </p:nvPr>
        </p:nvSpPr>
        <p:spPr>
          <a:xfrm>
            <a:off x="192385" y="1319212"/>
            <a:ext cx="4105821" cy="4897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0578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Approaching 200 million barometers in people’s pockets and handbags (iPhone 6 series alone), providing pressure and 3D-location via GPS</a:t>
            </a:r>
          </a:p>
          <a:p>
            <a:pPr marL="220578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Good global coverage, continuous flow of data</a:t>
            </a:r>
          </a:p>
          <a:p>
            <a:pPr marL="220578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(Calibration, dissemination, assimilation issues to be explored) </a:t>
            </a:r>
          </a:p>
          <a:p>
            <a:pPr marL="220578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do we adjust to this?</a:t>
            </a:r>
          </a:p>
        </p:txBody>
      </p:sp>
      <p:pic>
        <p:nvPicPr>
          <p:cNvPr id="626" name="iphon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2703" y="1385613"/>
            <a:ext cx="3105397" cy="2069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G_120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3869" y="1884847"/>
            <a:ext cx="2236263" cy="3969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telephones-mobile-cellula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6374" y="3695065"/>
            <a:ext cx="3638056" cy="2496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" grpId="1" build="p" bldLvl="5" animBg="1" advAuto="0"/>
      <p:bldP spid="626" grpId="2" animBg="1" advAuto="0"/>
      <p:bldP spid="627" grpId="3" animBg="1" advAuto="0"/>
      <p:bldP spid="628" grpId="4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/>
          </p:cNvSpPr>
          <p:nvPr>
            <p:ph type="title"/>
          </p:nvPr>
        </p:nvSpPr>
        <p:spPr>
          <a:xfrm>
            <a:off x="250825" y="354012"/>
            <a:ext cx="8713788" cy="79216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 defTabSz="914400">
              <a:defRPr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Summary and conclusions</a:t>
            </a:r>
          </a:p>
        </p:txBody>
      </p:sp>
      <p:sp>
        <p:nvSpPr>
          <p:cNvPr id="631" name="Shape 631"/>
          <p:cNvSpPr>
            <a:spLocks noGrp="1"/>
          </p:cNvSpPr>
          <p:nvPr>
            <p:ph type="body" idx="1"/>
          </p:nvPr>
        </p:nvSpPr>
        <p:spPr>
          <a:xfrm>
            <a:off x="212725" y="1101625"/>
            <a:ext cx="8893175" cy="500072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45685" indent="-445685" defTabSz="859536">
              <a:spcBef>
                <a:spcPts val="900"/>
              </a:spcBef>
              <a:buSzPct val="100000"/>
              <a:buChar char="•"/>
              <a:defRPr sz="1128"/>
            </a:pPr>
            <a:r>
              <a:rPr sz="2632">
                <a:latin typeface="Arial"/>
                <a:ea typeface="Arial"/>
                <a:cs typeface="Arial"/>
                <a:sym typeface="Arial"/>
              </a:rPr>
              <a:t>Complementary roles of surface- and space based systems means that the future evolution of the two should be planned together</a:t>
            </a:r>
          </a:p>
          <a:p>
            <a:pPr marL="803825" lvl="1" indent="-445685" defTabSz="859536">
              <a:spcBef>
                <a:spcPts val="900"/>
              </a:spcBef>
              <a:buSzPct val="100000"/>
              <a:buChar char="•"/>
              <a:defRPr sz="1128"/>
            </a:pPr>
            <a:r>
              <a:rPr sz="2632">
                <a:latin typeface="Arial"/>
                <a:ea typeface="Arial"/>
                <a:cs typeface="Arial"/>
                <a:sym typeface="Arial"/>
              </a:rPr>
              <a:t>Space provides global coverage</a:t>
            </a:r>
          </a:p>
          <a:p>
            <a:pPr marL="803825" lvl="1" indent="-445685" defTabSz="859536">
              <a:spcBef>
                <a:spcPts val="900"/>
              </a:spcBef>
              <a:buSzPct val="100000"/>
              <a:buChar char="•"/>
              <a:defRPr sz="1128"/>
            </a:pPr>
            <a:r>
              <a:rPr sz="2632">
                <a:latin typeface="Arial"/>
                <a:ea typeface="Arial"/>
                <a:cs typeface="Arial"/>
                <a:sym typeface="Arial"/>
              </a:rPr>
              <a:t>Surface-based systems provide better accuracy for certain parameters</a:t>
            </a:r>
          </a:p>
          <a:p>
            <a:pPr marL="445685" indent="-445685" defTabSz="859536">
              <a:spcBef>
                <a:spcPts val="900"/>
              </a:spcBef>
              <a:buSzPct val="100000"/>
              <a:buChar char="•"/>
              <a:defRPr sz="1128"/>
            </a:pPr>
            <a:r>
              <a:rPr sz="2632">
                <a:latin typeface="Arial"/>
                <a:ea typeface="Arial"/>
                <a:cs typeface="Arial"/>
                <a:sym typeface="Arial"/>
              </a:rPr>
              <a:t>Surface-based observing systems currently evolve much more rapidly than space-based, and largely in uncontrolled (and uncontrollable) fashion; this makes planning difficult!</a:t>
            </a:r>
          </a:p>
          <a:p>
            <a:pPr marL="445685" indent="-445685" defTabSz="859536">
              <a:spcBef>
                <a:spcPts val="900"/>
              </a:spcBef>
              <a:buSzPct val="100000"/>
              <a:buChar char="•"/>
              <a:defRPr sz="1128"/>
            </a:pPr>
            <a:r>
              <a:rPr sz="2632">
                <a:latin typeface="Arial"/>
                <a:ea typeface="Arial"/>
                <a:cs typeface="Arial"/>
                <a:sym typeface="Arial"/>
              </a:rPr>
              <a:t>Optimal response to this rapidly evolving scenario will require unprecedented agility in implementation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/>
          </p:cNvSpPr>
          <p:nvPr>
            <p:ph type="title"/>
          </p:nvPr>
        </p:nvSpPr>
        <p:spPr>
          <a:xfrm>
            <a:off x="250824" y="3573462"/>
            <a:ext cx="8713790" cy="719143"/>
          </a:xfrm>
          <a:prstGeom prst="rect">
            <a:avLst/>
          </a:prstGeom>
        </p:spPr>
        <p:txBody>
          <a:bodyPr lIns="0" tIns="0" rIns="0" bIns="0"/>
          <a:lstStyle/>
          <a:p>
            <a:r>
              <a:t>Thank you for your attention</a:t>
            </a:r>
          </a:p>
        </p:txBody>
      </p:sp>
      <p:sp>
        <p:nvSpPr>
          <p:cNvPr id="634" name="Shape 634"/>
          <p:cNvSpPr>
            <a:spLocks noGrp="1"/>
          </p:cNvSpPr>
          <p:nvPr>
            <p:ph type="body" sz="half" idx="1"/>
          </p:nvPr>
        </p:nvSpPr>
        <p:spPr>
          <a:xfrm>
            <a:off x="179387" y="4365625"/>
            <a:ext cx="8785226" cy="1727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endParaRPr/>
          </a:p>
          <a:p>
            <a:pPr>
              <a:defRPr sz="1800">
                <a:solidFill>
                  <a:srgbClr val="000000"/>
                </a:solidFill>
              </a:defRPr>
            </a:pPr>
            <a:endParaRPr/>
          </a:p>
          <a:p>
            <a:pPr>
              <a:defRPr sz="1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/>
              </a:rPr>
              <a:t>lriishojgaard@wmo.int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250824" y="188908"/>
            <a:ext cx="8713790" cy="79217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>
                <a:solidFill>
                  <a:srgbClr val="011993"/>
                </a:solidFill>
              </a:defRPr>
            </a:lvl1pPr>
          </a:lstStyle>
          <a:p>
            <a:r>
              <a:t>Overview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250824" y="1255712"/>
            <a:ext cx="8713790" cy="4897438"/>
          </a:xfrm>
          <a:prstGeom prst="rect">
            <a:avLst/>
          </a:prstGeom>
        </p:spPr>
        <p:txBody>
          <a:bodyPr lIns="0" tIns="0" rIns="0" bIns="0"/>
          <a:lstStyle/>
          <a:p>
            <a:pPr marL="688932" indent="-688932">
              <a:spcBef>
                <a:spcPts val="800"/>
              </a:spcBef>
              <a:buClrTx/>
              <a:buFontTx/>
              <a:buAutoNum type="arabicPeriod"/>
              <a:defRPr sz="2600"/>
            </a:pPr>
            <a:r>
              <a:t>What does the “I” in WIGOS mean?</a:t>
            </a:r>
          </a:p>
          <a:p>
            <a:pPr marL="688932" indent="-688932">
              <a:spcBef>
                <a:spcPts val="800"/>
              </a:spcBef>
              <a:buClrTx/>
              <a:buFontTx/>
              <a:buAutoNum type="arabicPeriod"/>
              <a:defRPr sz="2600"/>
            </a:pPr>
            <a:r>
              <a:t>Space-surface complementarity</a:t>
            </a:r>
          </a:p>
          <a:p>
            <a:pPr marL="1022684" lvl="2" indent="-260684">
              <a:spcBef>
                <a:spcPts val="800"/>
              </a:spcBef>
              <a:buClrTx/>
              <a:buFontTx/>
              <a:buChar char="•"/>
              <a:defRPr sz="2600"/>
            </a:pPr>
            <a:r>
              <a:t>About complementarity and the unique role of space-based observations</a:t>
            </a:r>
          </a:p>
          <a:p>
            <a:pPr marL="1022684" lvl="2" indent="-260684">
              <a:spcBef>
                <a:spcPts val="800"/>
              </a:spcBef>
              <a:buClrTx/>
              <a:buFontTx/>
              <a:buChar char="•"/>
              <a:defRPr sz="2600"/>
            </a:pPr>
            <a:r>
              <a:t>Resilience of (WI)GOS</a:t>
            </a:r>
          </a:p>
          <a:p>
            <a:pPr marL="1022684" lvl="2" indent="-260684">
              <a:spcBef>
                <a:spcPts val="800"/>
              </a:spcBef>
              <a:buClrTx/>
              <a:buFontTx/>
              <a:buChar char="•"/>
              <a:defRPr sz="2600"/>
            </a:pPr>
            <a:r>
              <a:t>The challenge of adapting to changing technologies; an example</a:t>
            </a:r>
          </a:p>
          <a:p>
            <a:pPr marL="688932" indent="-688932">
              <a:spcBef>
                <a:spcPts val="800"/>
              </a:spcBef>
              <a:buClrTx/>
              <a:buFontTx/>
              <a:buAutoNum type="arabicPeriod"/>
              <a:defRPr sz="2600"/>
            </a:pPr>
            <a:r>
              <a:t>Summary and Conclusions</a:t>
            </a:r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4294967295"/>
          </p:nvPr>
        </p:nvSpPr>
        <p:spPr>
          <a:xfrm>
            <a:off x="6892925" y="6478587"/>
            <a:ext cx="127001" cy="1728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defRPr sz="1200"/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body" sz="half" idx="1"/>
          </p:nvPr>
        </p:nvSpPr>
        <p:spPr>
          <a:xfrm>
            <a:off x="192087" y="2134194"/>
            <a:ext cx="4546006" cy="4085631"/>
          </a:xfrm>
          <a:prstGeom prst="rect">
            <a:avLst/>
          </a:prstGeom>
        </p:spPr>
        <p:txBody>
          <a:bodyPr/>
          <a:lstStyle/>
          <a:p>
            <a:pPr marL="406400" indent="-406400" defTabSz="914400">
              <a:lnSpc>
                <a:spcPct val="80000"/>
              </a:lnSpc>
              <a:spcBef>
                <a:spcPts val="1200"/>
              </a:spcBef>
              <a:buSzPct val="100000"/>
              <a:buFont typeface="Arial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Global Observing System (WWW/</a:t>
            </a:r>
            <a:r>
              <a:rPr b="1"/>
              <a:t>GOS</a:t>
            </a:r>
            <a:r>
              <a:t>)</a:t>
            </a:r>
            <a:endParaRPr sz="1600"/>
          </a:p>
          <a:p>
            <a:pPr marL="406400" indent="-406400" defTabSz="914400">
              <a:lnSpc>
                <a:spcPct val="80000"/>
              </a:lnSpc>
              <a:spcBef>
                <a:spcPts val="1200"/>
              </a:spcBef>
              <a:buSzPct val="100000"/>
              <a:buFont typeface="Arial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Atmospheric Watch (</a:t>
            </a:r>
            <a:r>
              <a:rPr b="1"/>
              <a:t>GAW</a:t>
            </a:r>
            <a:r>
              <a:t>)</a:t>
            </a:r>
            <a:endParaRPr sz="1600"/>
          </a:p>
          <a:p>
            <a:pPr marL="406400" indent="-406400" defTabSz="914400">
              <a:lnSpc>
                <a:spcPct val="80000"/>
              </a:lnSpc>
              <a:spcBef>
                <a:spcPts val="1200"/>
              </a:spcBef>
              <a:buSzPct val="100000"/>
              <a:buFont typeface="Arial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WMO Hydrological Observations (including </a:t>
            </a:r>
            <a:r>
              <a:rPr b="1"/>
              <a:t>WHYCOS</a:t>
            </a:r>
            <a:r>
              <a:t>) </a:t>
            </a:r>
            <a:endParaRPr sz="1600"/>
          </a:p>
          <a:p>
            <a:pPr marL="406400" indent="-406400" defTabSz="914400">
              <a:lnSpc>
                <a:spcPct val="80000"/>
              </a:lnSpc>
              <a:spcBef>
                <a:spcPts val="1200"/>
              </a:spcBef>
              <a:buSzPct val="100000"/>
              <a:buFont typeface="Arial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Cryosphere Watch (</a:t>
            </a:r>
            <a:r>
              <a:rPr b="1"/>
              <a:t>GCW</a:t>
            </a:r>
            <a:r>
              <a:t>)</a:t>
            </a:r>
          </a:p>
        </p:txBody>
      </p:sp>
      <p:sp>
        <p:nvSpPr>
          <p:cNvPr id="315" name="Shape 315"/>
          <p:cNvSpPr/>
          <p:nvPr/>
        </p:nvSpPr>
        <p:spPr>
          <a:xfrm>
            <a:off x="250824" y="242883"/>
            <a:ext cx="4397477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0"/>
              </a:spcBef>
              <a:defRPr sz="3600" b="1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WMO Integrated Global Observing System (WIGOS) Components:</a:t>
            </a:r>
          </a:p>
        </p:txBody>
      </p:sp>
      <p:pic>
        <p:nvPicPr>
          <p:cNvPr id="316" name="image4.jpeg" descr="atmos_observatori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5725" y="4349750"/>
            <a:ext cx="2484441" cy="1716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5.jpeg" descr="WaterSensor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5662" y="2971800"/>
            <a:ext cx="2514606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6.jpeg" descr="1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8124" y="1905000"/>
            <a:ext cx="2484443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7.jpeg" descr="GOS-fullsiz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9962" y="90487"/>
            <a:ext cx="3324229" cy="2105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250825" y="354012"/>
            <a:ext cx="8713788" cy="7921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 defTabSz="612648">
              <a:defRPr sz="268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does integration mean in the context of WIGOS ?</a:t>
            </a:r>
          </a:p>
        </p:txBody>
      </p:sp>
      <p:sp>
        <p:nvSpPr>
          <p:cNvPr id="322" name="Shape 322"/>
          <p:cNvSpPr>
            <a:spLocks noGrp="1"/>
          </p:cNvSpPr>
          <p:nvPr>
            <p:ph type="body" idx="1"/>
          </p:nvPr>
        </p:nvSpPr>
        <p:spPr>
          <a:xfrm>
            <a:off x="250825" y="1355625"/>
            <a:ext cx="8893175" cy="50007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03200" indent="-203200" defTabSz="914400">
              <a:spcBef>
                <a:spcPts val="1000"/>
              </a:spcBef>
              <a:buSzPct val="100000"/>
              <a:buChar char="•"/>
              <a:defRPr sz="2400" b="1"/>
            </a:pPr>
            <a:r>
              <a:rPr>
                <a:latin typeface="Arial"/>
                <a:ea typeface="Arial"/>
                <a:cs typeface="Arial"/>
                <a:sym typeface="Arial"/>
              </a:rPr>
              <a:t>Integration across organisational boundaries</a:t>
            </a:r>
          </a:p>
          <a:p>
            <a:pPr marL="501315" lvl="1" indent="-120315" defTabSz="914400">
              <a:spcBef>
                <a:spcPts val="1000"/>
              </a:spcBef>
              <a:buSzPct val="100000"/>
              <a:buChar char="•"/>
              <a:defRPr sz="2400"/>
            </a:pPr>
            <a:r>
              <a:rPr>
                <a:latin typeface="Arial"/>
                <a:ea typeface="Arial"/>
                <a:cs typeface="Arial"/>
                <a:sym typeface="Arial"/>
              </a:rPr>
              <a:t> Between NMHS-owned and third-party data</a:t>
            </a:r>
          </a:p>
          <a:p>
            <a:pPr marL="203200" indent="-203200" defTabSz="914400">
              <a:spcBef>
                <a:spcPts val="1000"/>
              </a:spcBef>
              <a:buSzPct val="100000"/>
              <a:buChar char="•"/>
              <a:defRPr sz="2400"/>
            </a:pPr>
            <a:r>
              <a:rPr b="1">
                <a:latin typeface="Arial"/>
                <a:ea typeface="Arial"/>
                <a:cs typeface="Arial"/>
                <a:sym typeface="Arial"/>
              </a:rPr>
              <a:t>Integration across application areas </a:t>
            </a:r>
            <a:r>
              <a:rPr>
                <a:latin typeface="Arial"/>
                <a:ea typeface="Arial"/>
                <a:cs typeface="Arial"/>
                <a:sym typeface="Arial"/>
              </a:rPr>
              <a:t>(weather, climate, air quality, …)</a:t>
            </a:r>
          </a:p>
          <a:p>
            <a:pPr marL="501315" lvl="1" indent="-120315" defTabSz="914400">
              <a:spcBef>
                <a:spcPts val="800"/>
              </a:spcBef>
              <a:buSzPct val="100000"/>
              <a:buChar char="•"/>
              <a:defRPr sz="2400"/>
            </a:pP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“One measurement, many uses” </a:t>
            </a:r>
          </a:p>
          <a:p>
            <a:pPr marL="203200" indent="-203200" defTabSz="914400">
              <a:spcBef>
                <a:spcPts val="800"/>
              </a:spcBef>
              <a:buSzPct val="100000"/>
              <a:buChar char="•"/>
              <a:defRPr sz="2400" b="1"/>
            </a:pPr>
            <a:r>
              <a:rPr>
                <a:latin typeface="Arial"/>
                <a:ea typeface="Arial"/>
                <a:cs typeface="Arial"/>
                <a:sym typeface="Arial"/>
              </a:rPr>
              <a:t>Integration across platforms and systems</a:t>
            </a:r>
          </a:p>
          <a:p>
            <a:pPr marL="501315" lvl="1" indent="-120315" defTabSz="914400">
              <a:spcBef>
                <a:spcPts val="1000"/>
              </a:spcBef>
              <a:buSzPct val="100000"/>
              <a:buChar char="•"/>
              <a:defRPr sz="2400"/>
            </a:pPr>
            <a:r>
              <a:rPr>
                <a:latin typeface="Arial"/>
                <a:ea typeface="Arial"/>
                <a:cs typeface="Arial"/>
                <a:sym typeface="Arial"/>
              </a:rPr>
              <a:t> Complementarity of surface- and space-based data</a:t>
            </a:r>
          </a:p>
          <a:p>
            <a:pPr marL="203200" indent="-203200" defTabSz="914400">
              <a:spcBef>
                <a:spcPts val="1000"/>
              </a:spcBef>
              <a:buSzPct val="100000"/>
              <a:buChar char="•"/>
              <a:defRPr sz="2400" b="1"/>
            </a:pPr>
            <a:r>
              <a:rPr>
                <a:latin typeface="Arial"/>
                <a:ea typeface="Arial"/>
                <a:cs typeface="Arial"/>
                <a:sym typeface="Arial"/>
              </a:rPr>
              <a:t>Integration in the design phase</a:t>
            </a:r>
          </a:p>
          <a:p>
            <a:pPr marL="584200" lvl="1" indent="-203200" defTabSz="914400">
              <a:spcBef>
                <a:spcPts val="1000"/>
              </a:spcBef>
              <a:buSzPct val="100000"/>
              <a:buChar char="•"/>
              <a:defRPr sz="2400"/>
            </a:pPr>
            <a:r>
              <a:rPr>
                <a:latin typeface="Arial"/>
                <a:ea typeface="Arial"/>
                <a:cs typeface="Arial"/>
                <a:sym typeface="Arial"/>
              </a:rPr>
              <a:t>Holistic approach to design of WIGOS; space components designed taking into account plans for surface components, and vice versa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238125" y="227012"/>
            <a:ext cx="8713788" cy="113645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Complementarity of space-based and surface-based observation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xfrm>
            <a:off x="443855" y="1509712"/>
            <a:ext cx="8471545" cy="4897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0578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Many measurements can be done both from space and from the surface</a:t>
            </a:r>
          </a:p>
          <a:p>
            <a:pPr marL="601578" lvl="1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Global coverage is relatively easily achieved from space</a:t>
            </a:r>
          </a:p>
          <a:p>
            <a:pPr marL="601578" lvl="1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Extensive horizontal coverage with frequent revisits is readily achieved from geostationary and highly elliptical orbits</a:t>
            </a:r>
          </a:p>
          <a:p>
            <a:pPr marL="601578" lvl="1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Certain measurements are done better (i.e. more easily or more accurately) in situ, e.g. surface pressure, near-surface trace gas concentrations</a:t>
            </a:r>
          </a:p>
          <a:p>
            <a:pPr marL="601578" lvl="1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Satellite measurements require ground-based measurements for calibration and validation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30" name="ECMWF AMSUA 2015 11 19 00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157"/>
            <a:ext cx="9144000" cy="6349686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/>
        </p:nvSpPr>
        <p:spPr>
          <a:xfrm>
            <a:off x="4063798" y="1173481"/>
            <a:ext cx="4759729" cy="965201"/>
          </a:xfrm>
          <a:prstGeom prst="rect">
            <a:avLst/>
          </a:prstGeom>
          <a:solidFill>
            <a:srgbClr val="D4FB79"/>
          </a:solidFill>
          <a:ln w="50800">
            <a:solidFill>
              <a:srgbClr val="4F8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Example of  measurement done well from</a:t>
            </a:r>
          </a:p>
          <a:p>
            <a:pPr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space:  global temperature and humidity</a:t>
            </a:r>
          </a:p>
          <a:p>
            <a:pPr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profiles from AMSU-A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36" name="ECMWF TEMP 2015 11 19 00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1457"/>
            <a:ext cx="9144000" cy="634968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/>
        </p:nvSpPr>
        <p:spPr>
          <a:xfrm>
            <a:off x="3792484" y="1173481"/>
            <a:ext cx="5031043" cy="965201"/>
          </a:xfrm>
          <a:prstGeom prst="rect">
            <a:avLst/>
          </a:prstGeom>
          <a:solidFill>
            <a:srgbClr val="D4FB79"/>
          </a:solidFill>
          <a:ln w="50800">
            <a:solidFill>
              <a:srgbClr val="4F8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Example of  measurement done well from</a:t>
            </a:r>
          </a:p>
          <a:p>
            <a:pPr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the surface:  vertical profiles of wind (plus temperature and humidity from radiosondes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title"/>
          </p:nvPr>
        </p:nvSpPr>
        <p:spPr>
          <a:xfrm>
            <a:off x="225425" y="87312"/>
            <a:ext cx="8713788" cy="113645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 the resilience of the GOS</a:t>
            </a:r>
          </a:p>
        </p:txBody>
      </p:sp>
      <p:sp>
        <p:nvSpPr>
          <p:cNvPr id="340" name="Shape 340"/>
          <p:cNvSpPr>
            <a:spLocks noGrp="1"/>
          </p:cNvSpPr>
          <p:nvPr>
            <p:ph type="body" idx="1"/>
          </p:nvPr>
        </p:nvSpPr>
        <p:spPr>
          <a:xfrm>
            <a:off x="350539" y="1143347"/>
            <a:ext cx="8501361" cy="516220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220578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Similar levels of NWP skill can be achieved via different avenues, including different mixes of observational data</a:t>
            </a:r>
          </a:p>
          <a:p>
            <a:pPr marL="220578" indent="-220578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In spite of known and recognized gaps, there is a certain amount of resilience/robustness/redundancy in the Global Observing System</a:t>
            </a:r>
          </a:p>
          <a:p>
            <a:pPr defTabSz="914400">
              <a:spcBef>
                <a:spcPts val="12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From the </a:t>
            </a:r>
            <a:r>
              <a:rPr i="1"/>
              <a:t>Fifth WMO Workshop on the Impact of Various Observing Systems on NWP, </a:t>
            </a:r>
            <a:r>
              <a:t>Sedona, 2012 (WMO Technical Report 2012-1):</a:t>
            </a:r>
          </a:p>
          <a:p>
            <a:pPr lvl="2" defTabSz="914400">
              <a:spcBef>
                <a:spcPts val="1200"/>
              </a:spcBef>
              <a:defRPr sz="2400" i="1">
                <a:latin typeface="Arial"/>
                <a:ea typeface="Arial"/>
                <a:cs typeface="Arial"/>
                <a:sym typeface="Arial"/>
              </a:defRPr>
            </a:pPr>
            <a:r>
              <a:t>“In terms of NWP impact there is now no single, dominating satellite sensor; {…} The OSE results indicate that the current global observing system is more resilient in the sense that when one sensor or sensor-type is withheld from the assimilation, others compensate, at least partially”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 idx="4294967295"/>
          </p:nvPr>
        </p:nvSpPr>
        <p:spPr>
          <a:xfrm>
            <a:off x="1427162" y="214312"/>
            <a:ext cx="7488238" cy="1462089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defRPr sz="44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OSE and FSO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sz="half" idx="4294967295"/>
          </p:nvPr>
        </p:nvSpPr>
        <p:spPr>
          <a:xfrm>
            <a:off x="152400" y="2017712"/>
            <a:ext cx="4343400" cy="4114801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 defTabSz="914400">
              <a:spcBef>
                <a:spcPts val="300"/>
              </a:spcBef>
              <a:buClr>
                <a:srgbClr val="3333CC"/>
              </a:buClr>
              <a:buSzPct val="60000"/>
              <a:buFont typeface="Wingdings"/>
              <a:buChar char="■"/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FSO (Forecast Sensitivity to Observations) are based on the adjoint of the model/analysis system or an ensemble approach</a:t>
            </a:r>
          </a:p>
          <a:p>
            <a:pPr marL="742950" lvl="1" indent="-285750" defTabSz="914400">
              <a:buClr>
                <a:srgbClr val="FF0000"/>
              </a:buClr>
              <a:buSzPct val="55000"/>
              <a:buFont typeface="Wingdings"/>
              <a:buChar char="■"/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1. Define a cost function penalizing the difference between a 24-hour forecast and its verifying analysis</a:t>
            </a:r>
          </a:p>
          <a:p>
            <a:pPr marL="742950" lvl="1" indent="-285750" defTabSz="914400">
              <a:buClr>
                <a:srgbClr val="FF0000"/>
              </a:buClr>
              <a:buSzPct val="55000"/>
              <a:buFont typeface="Wingdings"/>
              <a:buChar char="■"/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2. Run a 24-hour forecast before and after analyzing new observations</a:t>
            </a:r>
          </a:p>
          <a:p>
            <a:pPr marL="742950" lvl="1" indent="-285750" defTabSz="914400">
              <a:buClr>
                <a:srgbClr val="FF0000"/>
              </a:buClr>
              <a:buSzPct val="55000"/>
              <a:buFont typeface="Wingdings"/>
              <a:buChar char="■"/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3. Run the adjoint/ensemble approach to identify which observations contributed the most to minimizing this cost function</a:t>
            </a:r>
          </a:p>
          <a:p>
            <a:pPr marL="342900" indent="-342900" defTabSz="914400">
              <a:spcBef>
                <a:spcPts val="300"/>
              </a:spcBef>
              <a:buClr>
                <a:srgbClr val="3333CC"/>
              </a:buClr>
              <a:buSzPct val="60000"/>
              <a:buFont typeface="Wingdings"/>
              <a:buChar char="■"/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Approach focuses exclusively on the short (quasi-linear) range</a:t>
            </a:r>
          </a:p>
          <a:p>
            <a:pPr marL="342900" indent="-342900" defTabSz="914400">
              <a:spcBef>
                <a:spcPts val="300"/>
              </a:spcBef>
              <a:buClr>
                <a:srgbClr val="3333CC"/>
              </a:buClr>
              <a:buSzPct val="60000"/>
              <a:buFont typeface="Wingdings"/>
              <a:buChar char="■"/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Results show the impact of observations </a:t>
            </a:r>
            <a:r>
              <a:rPr u="sng"/>
              <a:t>in the presence of all other observations </a:t>
            </a:r>
          </a:p>
        </p:txBody>
      </p:sp>
      <p:sp>
        <p:nvSpPr>
          <p:cNvPr id="344" name="Shape 344"/>
          <p:cNvSpPr/>
          <p:nvPr/>
        </p:nvSpPr>
        <p:spPr>
          <a:xfrm>
            <a:off x="1162050" y="6393501"/>
            <a:ext cx="190500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spcBef>
                <a:spcPts val="0"/>
              </a:spcBef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August 16</a:t>
            </a:r>
          </a:p>
        </p:txBody>
      </p:sp>
      <p:sp>
        <p:nvSpPr>
          <p:cNvPr id="345" name="Shape 345"/>
          <p:cNvSpPr/>
          <p:nvPr/>
        </p:nvSpPr>
        <p:spPr>
          <a:xfrm>
            <a:off x="2971800" y="6436364"/>
            <a:ext cx="403860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 defTabSz="457200">
              <a:spcBef>
                <a:spcPts val="0"/>
              </a:spcBef>
              <a:defRPr sz="1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2012 AMS Summer Community Meeting, Norman OK</a:t>
            </a:r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2"/>
          </p:nvPr>
        </p:nvSpPr>
        <p:spPr>
          <a:xfrm>
            <a:off x="8745953" y="6393501"/>
            <a:ext cx="201198" cy="307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347" name="summary_all+year+global+impact_per_anl.png" descr="summary_all+year+global+impact_per_anl.png"/>
          <p:cNvPicPr>
            <a:picLocks noChangeAspect="1"/>
          </p:cNvPicPr>
          <p:nvPr/>
        </p:nvPicPr>
        <p:blipFill>
          <a:blip r:embed="rId2">
            <a:extLst/>
          </a:blip>
          <a:srcRect r="3300"/>
          <a:stretch>
            <a:fillRect/>
          </a:stretch>
        </p:blipFill>
        <p:spPr>
          <a:xfrm>
            <a:off x="4495800" y="2514600"/>
            <a:ext cx="447675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4724400" y="2133600"/>
            <a:ext cx="441960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0"/>
              </a:spcBef>
              <a:defRPr sz="1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Gelaro et al, Fifth WMO Impact Workshop, Sedona 2012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1" build="p" bldLvl="5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1034</Words>
  <Application>Microsoft Macintosh PowerPoint</Application>
  <PresentationFormat>On-screen Show (4:3)</PresentationFormat>
  <Paragraphs>162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</vt:lpstr>
      <vt:lpstr>Complementarity of Space- and Surface-Based Observing System</vt:lpstr>
      <vt:lpstr>Overview</vt:lpstr>
      <vt:lpstr>PowerPoint Presentation</vt:lpstr>
      <vt:lpstr>What does integration mean in the context of WIGOS ?</vt:lpstr>
      <vt:lpstr>Complementarity of space-based and surface-based observation</vt:lpstr>
      <vt:lpstr>PowerPoint Presentation</vt:lpstr>
      <vt:lpstr>PowerPoint Presentation</vt:lpstr>
      <vt:lpstr>On the resilience of the GOS</vt:lpstr>
      <vt:lpstr>OSE and FSO</vt:lpstr>
      <vt:lpstr>PowerPoint Presentation</vt:lpstr>
      <vt:lpstr>PowerPoint Presentation</vt:lpstr>
      <vt:lpstr>PowerPoint Presentation</vt:lpstr>
      <vt:lpstr>Planning and design for space-based versus surface-based observing systems</vt:lpstr>
      <vt:lpstr>PowerPoint Presentation</vt:lpstr>
      <vt:lpstr>PowerPoint Presentation</vt:lpstr>
      <vt:lpstr>Unplanned data of opportunity (2nd example)</vt:lpstr>
      <vt:lpstr>Summary and conclusions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Complementarity of Space- and Surface-Based Observing System</dc:title>
  <cp:lastModifiedBy>LRiishojgaard</cp:lastModifiedBy>
  <cp:revision>3</cp:revision>
  <dcterms:modified xsi:type="dcterms:W3CDTF">2016-10-19T08:56:20Z</dcterms:modified>
</cp:coreProperties>
</file>