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1" r:id="rId3"/>
    <p:sldId id="267" r:id="rId4"/>
    <p:sldId id="263" r:id="rId5"/>
    <p:sldId id="266" r:id="rId6"/>
    <p:sldId id="268" r:id="rId7"/>
    <p:sldId id="270" r:id="rId8"/>
    <p:sldId id="271" r:id="rId9"/>
    <p:sldId id="272" r:id="rId10"/>
    <p:sldId id="275" r:id="rId11"/>
    <p:sldId id="279" r:id="rId12"/>
    <p:sldId id="283" r:id="rId13"/>
    <p:sldId id="284" r:id="rId14"/>
    <p:sldId id="289" r:id="rId15"/>
    <p:sldId id="282" r:id="rId16"/>
    <p:sldId id="278" r:id="rId17"/>
    <p:sldId id="285" r:id="rId18"/>
    <p:sldId id="287" r:id="rId19"/>
    <p:sldId id="286" r:id="rId20"/>
    <p:sldId id="288" r:id="rId21"/>
    <p:sldId id="290" r:id="rId22"/>
    <p:sldId id="25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392" y="-1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5FA940-4F5D-9147-9071-BF70688CA40B}" type="datetimeFigureOut">
              <a:rPr lang="en-US" smtClean="0"/>
              <a:t>17/10/16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01B4C-ED62-D442-AB19-F96C22C2504A}" type="slidenum">
              <a:rPr lang="en-US" smtClean="0"/>
              <a:t>‹#›</a:t>
            </a:fld>
            <a:endParaRPr lang="en-US"/>
          </a:p>
        </p:txBody>
      </p:sp>
    </p:spTree>
    <p:extLst>
      <p:ext uri="{BB962C8B-B14F-4D97-AF65-F5344CB8AC3E}">
        <p14:creationId xmlns:p14="http://schemas.microsoft.com/office/powerpoint/2010/main" val="12013509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hc-sc.gc.ca/ewh-semt/climat/eval/index-eng.ph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txBox="1">
            <a:spLocks noGrp="1" noChangeArrowheads="1"/>
          </p:cNvSpPr>
          <p:nvPr/>
        </p:nvSpPr>
        <p:spPr bwMode="auto">
          <a:xfrm>
            <a:off x="3885798" y="8684880"/>
            <a:ext cx="2971105" cy="45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Times New Roman" charset="0"/>
                <a:ea typeface="MS PGothic" charset="0"/>
                <a:cs typeface="MS PGothic" charset="0"/>
              </a:defRPr>
            </a:lvl1pPr>
            <a:lvl2pPr marL="742950" indent="-285750" eaLnBrk="0" hangingPunct="0">
              <a:defRPr sz="1400">
                <a:solidFill>
                  <a:schemeClr val="tx1"/>
                </a:solidFill>
                <a:latin typeface="Times New Roman" charset="0"/>
                <a:ea typeface="MS PGothic" charset="0"/>
                <a:cs typeface="MS PGothic" charset="0"/>
              </a:defRPr>
            </a:lvl2pPr>
            <a:lvl3pPr marL="1143000" indent="-228600" eaLnBrk="0" hangingPunct="0">
              <a:defRPr sz="1400">
                <a:solidFill>
                  <a:schemeClr val="tx1"/>
                </a:solidFill>
                <a:latin typeface="Times New Roman" charset="0"/>
                <a:ea typeface="MS PGothic" charset="0"/>
                <a:cs typeface="MS PGothic" charset="0"/>
              </a:defRPr>
            </a:lvl3pPr>
            <a:lvl4pPr marL="1600200" indent="-228600" eaLnBrk="0" hangingPunct="0">
              <a:defRPr sz="1400">
                <a:solidFill>
                  <a:schemeClr val="tx1"/>
                </a:solidFill>
                <a:latin typeface="Times New Roman" charset="0"/>
                <a:ea typeface="MS PGothic" charset="0"/>
                <a:cs typeface="MS PGothic" charset="0"/>
              </a:defRPr>
            </a:lvl4pPr>
            <a:lvl5pPr marL="2057400" indent="-2286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lgn="r" eaLnBrk="1" hangingPunct="1"/>
            <a:fld id="{936B36F2-7588-A840-8A71-E2CB6DEF8421}" type="slidenum">
              <a:rPr lang="de-DE" altLang="zh-CN" sz="1200">
                <a:solidFill>
                  <a:srgbClr val="000000"/>
                </a:solidFill>
                <a:latin typeface="Arial" charset="0"/>
                <a:cs typeface="Arial" charset="0"/>
              </a:rPr>
              <a:pPr algn="r" eaLnBrk="1" hangingPunct="1"/>
              <a:t>9</a:t>
            </a:fld>
            <a:endParaRPr lang="de-DE" altLang="zh-CN" sz="1200">
              <a:solidFill>
                <a:srgbClr val="000000"/>
              </a:solidFill>
              <a:latin typeface="Arial" charset="0"/>
              <a:cs typeface="Arial" charset="0"/>
            </a:endParaRPr>
          </a:p>
        </p:txBody>
      </p:sp>
      <p:sp>
        <p:nvSpPr>
          <p:cNvPr id="293890" name="Rectangle 2"/>
          <p:cNvSpPr>
            <a:spLocks noGrp="1" noRot="1" noChangeAspect="1" noChangeArrowheads="1" noTextEdit="1"/>
          </p:cNvSpPr>
          <p:nvPr>
            <p:ph type="sldImg"/>
          </p:nvPr>
        </p:nvSpPr>
        <p:spPr>
          <a:xfrm>
            <a:off x="2157315" y="685481"/>
            <a:ext cx="2543371" cy="3429534"/>
          </a:xfrm>
          <a:ln/>
        </p:spPr>
      </p:sp>
      <p:sp>
        <p:nvSpPr>
          <p:cNvPr id="293891" name="Rectangle 3"/>
          <p:cNvSpPr>
            <a:spLocks noGrp="1" noChangeArrowheads="1"/>
          </p:cNvSpPr>
          <p:nvPr>
            <p:ph type="body" idx="1"/>
          </p:nvPr>
        </p:nvSpPr>
        <p:spPr>
          <a:xfrm>
            <a:off x="685472" y="4343508"/>
            <a:ext cx="5487057" cy="41150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H" altLang="zh-CN">
                <a:latin typeface="Times" charset="0"/>
                <a:ea typeface="SimSun" charset="0"/>
                <a:cs typeface="SimSun" charset="0"/>
              </a:rPr>
              <a:t>All climate-sensitive sectors can and will benefit from climate services. However, four areas have been identified by the High Level Task Force as urgent priorities and where the most short-term benefits could be obtained. Thus Climate Services targeted particularly in enhancing the ability to cope with climate related incidents shall be the main focus.</a:t>
            </a:r>
          </a:p>
          <a:p>
            <a:pPr eaLnBrk="1" hangingPunct="1"/>
            <a:endParaRPr lang="fr-CH" altLang="zh-CN">
              <a:latin typeface="Times" charset="0"/>
              <a:ea typeface="SimSun" charset="0"/>
              <a:cs typeface="SimSun" charset="0"/>
            </a:endParaRPr>
          </a:p>
          <a:p>
            <a:pPr eaLnBrk="1" hangingPunct="1"/>
            <a:r>
              <a:rPr lang="fr-CH" altLang="zh-CN">
                <a:latin typeface="Times" charset="0"/>
                <a:ea typeface="SimSun" charset="0"/>
                <a:cs typeface="SimSun" charset="0"/>
              </a:rPr>
              <a:t>(Click) First of all Agriculture and food security:</a:t>
            </a:r>
            <a:endParaRPr lang="en-US" altLang="zh-CN">
              <a:latin typeface="Times" charset="0"/>
              <a:ea typeface="SimSun" charset="0"/>
              <a:cs typeface="SimSun" charset="0"/>
            </a:endParaRPr>
          </a:p>
          <a:p>
            <a:pPr eaLnBrk="1" hangingPunct="1"/>
            <a:r>
              <a:rPr lang="en-US" altLang="zh-CN">
                <a:latin typeface="Times" charset="0"/>
                <a:ea typeface="SimSun" charset="0"/>
                <a:cs typeface="SimSun" charset="0"/>
              </a:rPr>
              <a:t>With a  better analysis of climate risks and availability of seasonal forecasts, farmers can plan optimal planting dates, the best mix of crops to grow and which disease- and pest-resilient varieties to choose. This can help to improve food security and reduce poverty. Climate scientists and farmers must develop close partnerships to effectively use seasonal forecasts and develop coping strategies in the event of natural disasters. </a:t>
            </a:r>
          </a:p>
          <a:p>
            <a:pPr eaLnBrk="1" hangingPunct="1"/>
            <a:endParaRPr lang="fr-CH" altLang="zh-CN">
              <a:latin typeface="Times" charset="0"/>
              <a:ea typeface="SimSun" charset="0"/>
              <a:cs typeface="SimSun" charset="0"/>
            </a:endParaRPr>
          </a:p>
          <a:p>
            <a:pPr eaLnBrk="1" hangingPunct="1"/>
            <a:r>
              <a:rPr lang="fr-CH" altLang="zh-CN">
                <a:latin typeface="Times" charset="0"/>
                <a:ea typeface="SimSun" charset="0"/>
                <a:cs typeface="SimSun" charset="0"/>
              </a:rPr>
              <a:t>(click) Secondly, Water:</a:t>
            </a:r>
          </a:p>
          <a:p>
            <a:pPr eaLnBrk="1" hangingPunct="1"/>
            <a:r>
              <a:rPr lang="en-US" altLang="zh-CN">
                <a:latin typeface="Times" charset="0"/>
                <a:ea typeface="SimSun" charset="0"/>
                <a:cs typeface="SimSun" charset="0"/>
              </a:rPr>
              <a:t>Water availability can provide or deny life-supporting needs. It can lead to enhanced food production but also to extreme water stress, high levels of poverty and even loss of life. Improved climate predictions give water resource managers the necessary information to plan and operate their systems more efficiently.</a:t>
            </a:r>
          </a:p>
          <a:p>
            <a:pPr eaLnBrk="1" hangingPunct="1"/>
            <a:endParaRPr lang="fr-CH" altLang="zh-CN">
              <a:latin typeface="Times" charset="0"/>
              <a:ea typeface="SimSun" charset="0"/>
              <a:cs typeface="SimSun" charset="0"/>
            </a:endParaRPr>
          </a:p>
          <a:p>
            <a:pPr eaLnBrk="1" hangingPunct="1"/>
            <a:r>
              <a:rPr lang="fr-CH" altLang="zh-CN">
                <a:latin typeface="Times" charset="0"/>
                <a:ea typeface="SimSun" charset="0"/>
                <a:cs typeface="SimSun" charset="0"/>
              </a:rPr>
              <a:t>(click) Thirdly, Health:</a:t>
            </a:r>
          </a:p>
          <a:p>
            <a:pPr eaLnBrk="1" hangingPunct="1"/>
            <a:r>
              <a:rPr lang="en-US" altLang="zh-CN">
                <a:latin typeface="Times" charset="0"/>
                <a:ea typeface="SimSun" charset="0"/>
                <a:cs typeface="SimSun" charset="0"/>
              </a:rPr>
              <a:t>Weather and climate conditions have direct and indirect impacts on health. They can increase the risk of epidemics of airborne and waterborne diseases, as well as malnutrition, heatstroke and respiratory problems. Climate prediction and information facilitate early warnings and surveillance, as well as interventions and resource allocation management</a:t>
            </a:r>
          </a:p>
          <a:p>
            <a:pPr eaLnBrk="1" hangingPunct="1"/>
            <a:endParaRPr lang="fr-CH" altLang="zh-CN">
              <a:latin typeface="Times" charset="0"/>
              <a:ea typeface="SimSun" charset="0"/>
              <a:cs typeface="SimSun" charset="0"/>
            </a:endParaRPr>
          </a:p>
          <a:p>
            <a:pPr eaLnBrk="1" hangingPunct="1"/>
            <a:r>
              <a:rPr lang="fr-CH" altLang="zh-CN">
                <a:latin typeface="Times" charset="0"/>
                <a:ea typeface="SimSun" charset="0"/>
                <a:cs typeface="SimSun" charset="0"/>
              </a:rPr>
              <a:t>(click) Lastly, Disaster Risk Reduction:</a:t>
            </a:r>
          </a:p>
          <a:p>
            <a:pPr eaLnBrk="1" hangingPunct="1"/>
            <a:r>
              <a:rPr lang="en-US" altLang="zh-CN">
                <a:latin typeface="Times" charset="0"/>
                <a:ea typeface="SimSun" charset="0"/>
                <a:cs typeface="SimSun" charset="0"/>
              </a:rPr>
              <a:t>Climate-related disasters such as flooding or drought have great impacts on communities and their socio-economic activities.  Early warning systems can prevent loss of life, livelihood and property by alerting people to specific threats and enhancing the level of preparedness.</a:t>
            </a:r>
          </a:p>
          <a:p>
            <a:pPr eaLnBrk="1" hangingPunct="1"/>
            <a:endParaRPr lang="fr-CH" altLang="zh-CN">
              <a:latin typeface="Times" charset="0"/>
              <a:ea typeface="SimSun" charset="0"/>
              <a:cs typeface="SimSun" charset="0"/>
            </a:endParaRPr>
          </a:p>
          <a:p>
            <a:pPr eaLnBrk="1" hangingPunct="1"/>
            <a:r>
              <a:rPr lang="fr-CH" altLang="zh-CN">
                <a:latin typeface="Times" charset="0"/>
                <a:ea typeface="SimSun" charset="0"/>
                <a:cs typeface="SimSun" charset="0"/>
              </a:rPr>
              <a:t>Thus, it is in these four areas that climate services will be developped in the short term until 2017.</a:t>
            </a:r>
            <a:endParaRPr lang="en-US" altLang="zh-CN">
              <a:latin typeface="Times" charset="0"/>
              <a:ea typeface="SimSun" charset="0"/>
              <a:cs typeface="SimSu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Image Placeholder 1"/>
          <p:cNvSpPr>
            <a:spLocks noGrp="1" noRot="1" noChangeAspect="1" noTextEdit="1"/>
          </p:cNvSpPr>
          <p:nvPr>
            <p:ph type="sldImg"/>
          </p:nvPr>
        </p:nvSpPr>
        <p:spPr>
          <a:xfrm>
            <a:off x="1143000" y="685800"/>
            <a:ext cx="4572000" cy="3429000"/>
          </a:xfrm>
          <a:ln/>
        </p:spPr>
      </p:sp>
      <p:sp>
        <p:nvSpPr>
          <p:cNvPr id="315394" name="Notes Placeholder 2"/>
          <p:cNvSpPr>
            <a:spLocks noGrp="1"/>
          </p:cNvSpPr>
          <p:nvPr>
            <p:ph type="body" idx="1"/>
          </p:nvPr>
        </p:nvSpPr>
        <p:spPr>
          <a:xfrm>
            <a:off x="685472" y="4343508"/>
            <a:ext cx="5487057" cy="41150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40" tIns="45720" rIns="91440" bIns="45720"/>
          <a:lstStyle/>
          <a:p>
            <a:endParaRPr lang="en-US">
              <a:latin typeface="Times New Roman" charset="0"/>
              <a:ea typeface="MS PGothic" charset="0"/>
            </a:endParaRPr>
          </a:p>
        </p:txBody>
      </p:sp>
      <p:sp>
        <p:nvSpPr>
          <p:cNvPr id="315395" name="Slide Number Placeholder 3"/>
          <p:cNvSpPr txBox="1">
            <a:spLocks noGrp="1"/>
          </p:cNvSpPr>
          <p:nvPr/>
        </p:nvSpPr>
        <p:spPr bwMode="auto">
          <a:xfrm>
            <a:off x="3884701" y="8684880"/>
            <a:ext cx="2972202" cy="45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Times New Roman" charset="0"/>
                <a:ea typeface="MS PGothic" charset="0"/>
                <a:cs typeface="MS PGothic" charset="0"/>
              </a:defRPr>
            </a:lvl1pPr>
            <a:lvl2pPr marL="742950" indent="-285750" eaLnBrk="0" hangingPunct="0">
              <a:defRPr sz="1400">
                <a:solidFill>
                  <a:schemeClr val="tx1"/>
                </a:solidFill>
                <a:latin typeface="Times New Roman" charset="0"/>
                <a:ea typeface="MS PGothic" charset="0"/>
                <a:cs typeface="MS PGothic" charset="0"/>
              </a:defRPr>
            </a:lvl2pPr>
            <a:lvl3pPr marL="1143000" indent="-228600" eaLnBrk="0" hangingPunct="0">
              <a:defRPr sz="1400">
                <a:solidFill>
                  <a:schemeClr val="tx1"/>
                </a:solidFill>
                <a:latin typeface="Times New Roman" charset="0"/>
                <a:ea typeface="MS PGothic" charset="0"/>
                <a:cs typeface="MS PGothic" charset="0"/>
              </a:defRPr>
            </a:lvl3pPr>
            <a:lvl4pPr marL="1600200" indent="-228600" eaLnBrk="0" hangingPunct="0">
              <a:defRPr sz="1400">
                <a:solidFill>
                  <a:schemeClr val="tx1"/>
                </a:solidFill>
                <a:latin typeface="Times New Roman" charset="0"/>
                <a:ea typeface="MS PGothic" charset="0"/>
                <a:cs typeface="MS PGothic" charset="0"/>
              </a:defRPr>
            </a:lvl4pPr>
            <a:lvl5pPr marL="2057400" indent="-2286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lgn="r" eaLnBrk="1" hangingPunct="1"/>
            <a:fld id="{264F60B2-237B-9D4B-94A8-DB03A96FCF07}" type="slidenum">
              <a:rPr lang="en-US" sz="1200">
                <a:solidFill>
                  <a:srgbClr val="000000"/>
                </a:solidFill>
                <a:latin typeface="Arial" charset="0"/>
                <a:cs typeface="Arial" charset="0"/>
              </a:rPr>
              <a:pPr algn="r" eaLnBrk="1" hangingPunct="1"/>
              <a:t>16</a:t>
            </a:fld>
            <a:endParaRPr lang="en-US" sz="1200">
              <a:solidFill>
                <a:srgbClr val="000000"/>
              </a:solidFill>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b="1">
                <a:latin typeface="Calibri" charset="0"/>
              </a:rPr>
              <a:t>Climate Change and Health in Canada</a:t>
            </a:r>
          </a:p>
          <a:p>
            <a:pPr>
              <a:spcBef>
                <a:spcPct val="0"/>
              </a:spcBef>
            </a:pPr>
            <a:endParaRPr lang="en-CA">
              <a:latin typeface="Calibri" charset="0"/>
            </a:endParaRPr>
          </a:p>
          <a:p>
            <a:pPr>
              <a:spcBef>
                <a:spcPct val="0"/>
              </a:spcBef>
            </a:pPr>
            <a:r>
              <a:rPr lang="en-CA">
                <a:latin typeface="Calibri" charset="0"/>
              </a:rPr>
              <a:t>The phenomenon of human-induced global climate change can no longer be refuted. According to the 2007 report of the Intergovernmental Panel on Climate Change (IPCC): “Warming of the climate system is unequivocal, as is now evident from observations of increases in global average air and ocean temperatures, widespread melting of snow and ice and rising global average sea level.”</a:t>
            </a:r>
          </a:p>
          <a:p>
            <a:pPr>
              <a:spcBef>
                <a:spcPct val="0"/>
              </a:spcBef>
            </a:pPr>
            <a:endParaRPr lang="en-CA">
              <a:latin typeface="Calibri" charset="0"/>
            </a:endParaRPr>
          </a:p>
          <a:p>
            <a:pPr>
              <a:spcBef>
                <a:spcPct val="0"/>
              </a:spcBef>
            </a:pPr>
            <a:r>
              <a:rPr lang="en-CA">
                <a:latin typeface="Calibri" charset="0"/>
              </a:rPr>
              <a:t>One of the most disturbing implications of climate change is its potentially devastating impact on human health. The World Health Organization (WHO) has reported: “A warmer and more variable climate threatens to lead to higher levels of some air pollutants, increase transmission of diseases through unclean water and through contaminated food, to compromise agricultural production in some of the least developed countries, and increase the hazards of extreme weather… Temperature shifts will encourage the spread of infectious diseases… An increase in extreme weather events like floods and droughts will have a dramatic impact on health.”</a:t>
            </a:r>
          </a:p>
          <a:p>
            <a:pPr>
              <a:spcBef>
                <a:spcPct val="0"/>
              </a:spcBef>
            </a:pPr>
            <a:endParaRPr lang="en-CA">
              <a:latin typeface="Arial" charset="0"/>
            </a:endParaRPr>
          </a:p>
          <a:p>
            <a:pPr>
              <a:spcBef>
                <a:spcPct val="0"/>
              </a:spcBef>
              <a:buFont typeface="Courier New" charset="0"/>
              <a:buNone/>
            </a:pPr>
            <a:r>
              <a:rPr lang="en-CA">
                <a:latin typeface="Calibri" charset="0"/>
              </a:rPr>
              <a:t>A national climate change and health vulnerability assessment was released in 2008 by Health Canada entitled </a:t>
            </a:r>
            <a:r>
              <a:rPr lang="en-CA" i="1">
                <a:latin typeface="Calibri" charset="0"/>
              </a:rPr>
              <a:t>Human Health in a Changing Climate: A Canadian Assessment of Vulnerabilities and Adaptive Capacity </a:t>
            </a:r>
            <a:r>
              <a:rPr lang="en-CA">
                <a:latin typeface="Calibri" charset="0"/>
              </a:rPr>
              <a:t>.  In the report, it provides information on how climate change may impact the health of Canadians across the country.  To obtain a copy of this report, please refer to the following website: </a:t>
            </a:r>
            <a:r>
              <a:rPr lang="en-CA">
                <a:latin typeface="Calibri" charset="0"/>
                <a:hlinkClick r:id="rId3"/>
              </a:rPr>
              <a:t>http://www.hc-sc.gc.ca/ewh-semt/climat/eval/index-eng.php</a:t>
            </a:r>
            <a:r>
              <a:rPr lang="en-CA">
                <a:latin typeface="Calibri" charset="0"/>
              </a:rPr>
              <a:t>)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charset="0"/>
                <a:ea typeface="ＭＳ Ｐゴシック" charset="0"/>
              </a:defRPr>
            </a:lvl1pPr>
            <a:lvl2pPr marL="734852" indent="-282635">
              <a:defRPr>
                <a:solidFill>
                  <a:schemeClr val="tx1"/>
                </a:solidFill>
                <a:latin typeface="Constantia" charset="0"/>
                <a:ea typeface="ＭＳ Ｐゴシック" charset="0"/>
              </a:defRPr>
            </a:lvl2pPr>
            <a:lvl3pPr marL="1130541" indent="-226108">
              <a:defRPr>
                <a:solidFill>
                  <a:schemeClr val="tx1"/>
                </a:solidFill>
                <a:latin typeface="Constantia" charset="0"/>
                <a:ea typeface="ＭＳ Ｐゴシック" charset="0"/>
              </a:defRPr>
            </a:lvl3pPr>
            <a:lvl4pPr marL="1582758" indent="-226108">
              <a:defRPr>
                <a:solidFill>
                  <a:schemeClr val="tx1"/>
                </a:solidFill>
                <a:latin typeface="Constantia" charset="0"/>
                <a:ea typeface="ＭＳ Ｐゴシック" charset="0"/>
              </a:defRPr>
            </a:lvl4pPr>
            <a:lvl5pPr marL="2034974" indent="-226108">
              <a:defRPr>
                <a:solidFill>
                  <a:schemeClr val="tx1"/>
                </a:solidFill>
                <a:latin typeface="Constantia" charset="0"/>
                <a:ea typeface="ＭＳ Ｐゴシック" charset="0"/>
              </a:defRPr>
            </a:lvl5pPr>
            <a:lvl6pPr marL="2487191" indent="-226108" fontAlgn="base">
              <a:spcBef>
                <a:spcPct val="0"/>
              </a:spcBef>
              <a:spcAft>
                <a:spcPct val="0"/>
              </a:spcAft>
              <a:defRPr>
                <a:solidFill>
                  <a:schemeClr val="tx1"/>
                </a:solidFill>
                <a:latin typeface="Constantia" charset="0"/>
                <a:ea typeface="ＭＳ Ｐゴシック" charset="0"/>
              </a:defRPr>
            </a:lvl6pPr>
            <a:lvl7pPr marL="2939407" indent="-226108" fontAlgn="base">
              <a:spcBef>
                <a:spcPct val="0"/>
              </a:spcBef>
              <a:spcAft>
                <a:spcPct val="0"/>
              </a:spcAft>
              <a:defRPr>
                <a:solidFill>
                  <a:schemeClr val="tx1"/>
                </a:solidFill>
                <a:latin typeface="Constantia" charset="0"/>
                <a:ea typeface="ＭＳ Ｐゴシック" charset="0"/>
              </a:defRPr>
            </a:lvl7pPr>
            <a:lvl8pPr marL="3391624" indent="-226108" fontAlgn="base">
              <a:spcBef>
                <a:spcPct val="0"/>
              </a:spcBef>
              <a:spcAft>
                <a:spcPct val="0"/>
              </a:spcAft>
              <a:defRPr>
                <a:solidFill>
                  <a:schemeClr val="tx1"/>
                </a:solidFill>
                <a:latin typeface="Constantia" charset="0"/>
                <a:ea typeface="ＭＳ Ｐゴシック" charset="0"/>
              </a:defRPr>
            </a:lvl8pPr>
            <a:lvl9pPr marL="3843840" indent="-226108" fontAlgn="base">
              <a:spcBef>
                <a:spcPct val="0"/>
              </a:spcBef>
              <a:spcAft>
                <a:spcPct val="0"/>
              </a:spcAft>
              <a:defRPr>
                <a:solidFill>
                  <a:schemeClr val="tx1"/>
                </a:solidFill>
                <a:latin typeface="Constantia" charset="0"/>
                <a:ea typeface="ＭＳ Ｐゴシック" charset="0"/>
              </a:defRPr>
            </a:lvl9pPr>
          </a:lstStyle>
          <a:p>
            <a:fld id="{741B832A-7C42-F24F-BEB7-E9AF43B1D7BA}" type="slidenum">
              <a:rPr lang="en-CA">
                <a:latin typeface="Calibri" charset="0"/>
              </a:rPr>
              <a:pPr/>
              <a:t>19</a:t>
            </a:fld>
            <a:endParaRPr lang="en-C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19.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image" Target="../media/image36.wmf"/><Relationship Id="rId13"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wmf"/><Relationship Id="rId8" Type="http://schemas.openxmlformats.org/officeDocument/2006/relationships/image" Target="../media/image32.wmf"/><Relationship Id="rId9" Type="http://schemas.openxmlformats.org/officeDocument/2006/relationships/image" Target="../media/image33.png"/><Relationship Id="rId10" Type="http://schemas.openxmlformats.org/officeDocument/2006/relationships/image" Target="../media/image3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Taiwan" TargetMode="External"/><Relationship Id="rId4" Type="http://schemas.openxmlformats.org/officeDocument/2006/relationships/hyperlink" Target="https://en.wikipedia.org/wiki/Fujian" TargetMode="External"/><Relationship Id="rId5" Type="http://schemas.openxmlformats.org/officeDocument/2006/relationships/image" Target="../media/image6.jpe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hyperlink" Target="https://en.wikipedia.org/wiki/Philippin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457200" y="2002370"/>
            <a:ext cx="8229600" cy="1840813"/>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WIGOS in 2040 </a:t>
            </a:r>
            <a:r>
              <a:rPr lang="en-US" sz="4800" smtClean="0">
                <a:solidFill>
                  <a:srgbClr val="000090"/>
                </a:solidFill>
              </a:rPr>
              <a:t>– Requirements in 2040?</a:t>
            </a:r>
            <a:endParaRPr lang="en-US" sz="4800" dirty="0" smtClean="0">
              <a:solidFill>
                <a:srgbClr val="000090"/>
              </a:solidFill>
            </a:endParaRPr>
          </a:p>
          <a:p>
            <a:endParaRPr lang="fr-CH" sz="4800" dirty="0">
              <a:solidFill>
                <a:srgbClr val="000090"/>
              </a:solidFill>
            </a:endParaRPr>
          </a:p>
          <a:p>
            <a:r>
              <a:rPr lang="fr-CH" sz="3600" dirty="0" smtClean="0">
                <a:solidFill>
                  <a:srgbClr val="000090"/>
                </a:solidFill>
              </a:rPr>
              <a:t>Lars Peter </a:t>
            </a:r>
            <a:r>
              <a:rPr lang="fr-CH" sz="3600" dirty="0" err="1" smtClean="0">
                <a:solidFill>
                  <a:srgbClr val="000090"/>
                </a:solidFill>
              </a:rPr>
              <a:t>Riishojgaard</a:t>
            </a:r>
            <a:endParaRPr lang="en-US" sz="3600" dirty="0">
              <a:solidFill>
                <a:srgbClr val="000090"/>
              </a:solidFill>
            </a:endParaRPr>
          </a:p>
          <a:p>
            <a:r>
              <a:rPr lang="fr-CH" sz="3600" dirty="0" smtClean="0">
                <a:solidFill>
                  <a:srgbClr val="000090"/>
                </a:solidFill>
              </a:rPr>
              <a:t>WIGOS Project Office, WMO </a:t>
            </a:r>
            <a:r>
              <a:rPr lang="fr-CH" sz="3600" dirty="0" err="1" smtClean="0">
                <a:solidFill>
                  <a:srgbClr val="000090"/>
                </a:solidFill>
              </a:rPr>
              <a:t>Secretariat</a:t>
            </a:r>
            <a:endParaRPr lang="fr-CH" sz="3600" dirty="0" smtClean="0">
              <a:solidFill>
                <a:srgbClr val="000090"/>
              </a:solidFill>
            </a:endParaRPr>
          </a:p>
        </p:txBody>
      </p:sp>
    </p:spTree>
    <p:extLst>
      <p:ext uri="{BB962C8B-B14F-4D97-AF65-F5344CB8AC3E}">
        <p14:creationId xmlns:p14="http://schemas.microsoft.com/office/powerpoint/2010/main" val="23892606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ChangeArrowheads="1"/>
          </p:cNvSpPr>
          <p:nvPr>
            <p:ph type="title" idx="4294967295"/>
          </p:nvPr>
        </p:nvSpPr>
        <p:spPr>
          <a:xfrm>
            <a:off x="457200" y="44450"/>
            <a:ext cx="8229600" cy="1143000"/>
          </a:xfrm>
        </p:spPr>
        <p:txBody>
          <a:bodyPr>
            <a:normAutofit fontScale="90000"/>
          </a:bodyPr>
          <a:lstStyle/>
          <a:p>
            <a:pPr eaLnBrk="1" hangingPunct="1"/>
            <a:r>
              <a:rPr kumimoji="0" lang="en-US" altLang="zh-CN" sz="3600" i="1">
                <a:latin typeface="Arial Narrow" charset="0"/>
                <a:ea typeface="MS PGothic" charset="0"/>
              </a:rPr>
              <a:t>A number of major drought events from 2000 – 2010</a:t>
            </a:r>
          </a:p>
        </p:txBody>
      </p:sp>
      <p:pic>
        <p:nvPicPr>
          <p:cNvPr id="310274" name="Picture 3" descr="drought-10y-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23" y="1630363"/>
            <a:ext cx="36063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75" name="Picture 4" descr="drought-10y-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243" y="1341438"/>
            <a:ext cx="6985488"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0540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716574" y="765175"/>
            <a:ext cx="8198826"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eaLnBrk="0" hangingPunct="0">
              <a:defRPr/>
            </a:pPr>
            <a:r>
              <a:rPr lang="en-GB" sz="2800" b="1" dirty="0">
                <a:solidFill>
                  <a:srgbClr val="000000"/>
                </a:solidFill>
                <a:latin typeface="Times" charset="0"/>
                <a:ea typeface="ＭＳ Ｐゴシック" charset="0"/>
                <a:cs typeface="Times New Roman" charset="0"/>
              </a:rPr>
              <a:t>Heat Waves, Cold Waves, Extreme precipitations, </a:t>
            </a:r>
            <a:r>
              <a:rPr lang="en-GB" sz="2800" b="1" dirty="0" smtClean="0">
                <a:solidFill>
                  <a:srgbClr val="000000"/>
                </a:solidFill>
                <a:latin typeface="Times" charset="0"/>
                <a:ea typeface="ＭＳ Ｐゴシック" charset="0"/>
                <a:cs typeface="Times New Roman" charset="0"/>
              </a:rPr>
              <a:t>Flooding </a:t>
            </a:r>
            <a:r>
              <a:rPr lang="en-GB" sz="2800" b="1" dirty="0">
                <a:solidFill>
                  <a:srgbClr val="000000"/>
                </a:solidFill>
                <a:latin typeface="Times" charset="0"/>
                <a:ea typeface="ＭＳ Ｐゴシック" charset="0"/>
                <a:cs typeface="Times New Roman" charset="0"/>
              </a:rPr>
              <a:t>and flash floods : Impact to health !</a:t>
            </a:r>
          </a:p>
        </p:txBody>
      </p:sp>
      <p:sp>
        <p:nvSpPr>
          <p:cNvPr id="44038" name="Rectangle 6"/>
          <p:cNvSpPr>
            <a:spLocks noChangeArrowheads="1"/>
          </p:cNvSpPr>
          <p:nvPr/>
        </p:nvSpPr>
        <p:spPr bwMode="auto">
          <a:xfrm>
            <a:off x="915866" y="1916114"/>
            <a:ext cx="704556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dirty="0">
                <a:solidFill>
                  <a:srgbClr val="1F497D"/>
                </a:solidFill>
                <a:latin typeface="Arial" charset="0"/>
                <a:ea typeface="ＭＳ Ｐゴシック" charset="0"/>
                <a:cs typeface="Arial" charset="0"/>
              </a:rPr>
              <a:t>Summer 2015, South Asia:  major heat wave in India and Pakistan:  more than 3000 deaths</a:t>
            </a:r>
          </a:p>
        </p:txBody>
      </p:sp>
      <p:pic>
        <p:nvPicPr>
          <p:cNvPr id="3164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0100" y="3192464"/>
            <a:ext cx="3433397"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64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81413"/>
            <a:ext cx="32766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0299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589574" y="346075"/>
            <a:ext cx="81988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lgn="ctr" eaLnBrk="0" hangingPunct="0">
              <a:defRPr/>
            </a:pPr>
            <a:r>
              <a:rPr lang="en-GB" sz="3600" dirty="0" smtClean="0">
                <a:solidFill>
                  <a:srgbClr val="000000"/>
                </a:solidFill>
                <a:latin typeface="Arial"/>
                <a:ea typeface="ＭＳ Ｐゴシック" charset="0"/>
                <a:cs typeface="Arial"/>
              </a:rPr>
              <a:t>European heat wave 2003;</a:t>
            </a:r>
          </a:p>
          <a:p>
            <a:pPr algn="ctr" eaLnBrk="0" hangingPunct="0">
              <a:defRPr/>
            </a:pPr>
            <a:r>
              <a:rPr lang="en-GB" sz="3600" dirty="0" smtClean="0">
                <a:solidFill>
                  <a:srgbClr val="000000"/>
                </a:solidFill>
                <a:latin typeface="Arial"/>
                <a:ea typeface="ＭＳ Ｐゴシック" charset="0"/>
                <a:cs typeface="Arial"/>
              </a:rPr>
              <a:t>Worst in over 500 years</a:t>
            </a:r>
            <a:endParaRPr lang="en-GB" sz="3600" dirty="0">
              <a:solidFill>
                <a:srgbClr val="000000"/>
              </a:solidFill>
              <a:latin typeface="Arial"/>
              <a:ea typeface="ＭＳ Ｐゴシック" charset="0"/>
              <a:cs typeface="Arial"/>
            </a:endParaRPr>
          </a:p>
        </p:txBody>
      </p:sp>
      <p:sp>
        <p:nvSpPr>
          <p:cNvPr id="44038" name="Rectangle 6"/>
          <p:cNvSpPr>
            <a:spLocks noChangeArrowheads="1"/>
          </p:cNvSpPr>
          <p:nvPr/>
        </p:nvSpPr>
        <p:spPr bwMode="auto">
          <a:xfrm>
            <a:off x="915866" y="1674814"/>
            <a:ext cx="704556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sz="2800" i="1" dirty="0" smtClean="0">
                <a:solidFill>
                  <a:srgbClr val="1F497D"/>
                </a:solidFill>
                <a:latin typeface="Arial" charset="0"/>
                <a:ea typeface="ＭＳ Ｐゴシック" charset="0"/>
                <a:cs typeface="Arial" charset="0"/>
              </a:rPr>
              <a:t>Estimates generally range from 30-80.000 excess deaths across Europe </a:t>
            </a:r>
            <a:endParaRPr lang="en-US" sz="2800" i="1" dirty="0">
              <a:solidFill>
                <a:srgbClr val="1F497D"/>
              </a:solidFill>
              <a:latin typeface="Arial" charset="0"/>
              <a:ea typeface="ＭＳ Ｐゴシック" charset="0"/>
              <a:cs typeface="Arial" charset="0"/>
            </a:endParaRPr>
          </a:p>
        </p:txBody>
      </p:sp>
      <p:pic>
        <p:nvPicPr>
          <p:cNvPr id="2" name="Picture 1" descr="Températures_maximales_le_12_août_2003_(le_plus_chaud_de_l'année)_en_Franc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2984500"/>
            <a:ext cx="4229100" cy="3704768"/>
          </a:xfrm>
          <a:prstGeom prst="rect">
            <a:avLst/>
          </a:prstGeom>
        </p:spPr>
      </p:pic>
      <p:pic>
        <p:nvPicPr>
          <p:cNvPr id="3" name="Picture 2" descr="20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866" y="2984521"/>
            <a:ext cx="3236814" cy="3301550"/>
          </a:xfrm>
          <a:prstGeom prst="rect">
            <a:avLst/>
          </a:prstGeom>
        </p:spPr>
      </p:pic>
    </p:spTree>
    <p:extLst>
      <p:ext uri="{BB962C8B-B14F-4D97-AF65-F5344CB8AC3E}">
        <p14:creationId xmlns:p14="http://schemas.microsoft.com/office/powerpoint/2010/main" val="41296254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itle 1"/>
          <p:cNvSpPr>
            <a:spLocks noGrp="1"/>
          </p:cNvSpPr>
          <p:nvPr>
            <p:ph type="title"/>
          </p:nvPr>
        </p:nvSpPr>
        <p:spPr>
          <a:xfrm>
            <a:off x="-88900" y="306388"/>
            <a:ext cx="9271000" cy="1143000"/>
          </a:xfrm>
        </p:spPr>
        <p:txBody>
          <a:bodyPr>
            <a:noAutofit/>
          </a:bodyPr>
          <a:lstStyle/>
          <a:p>
            <a:pPr algn="ctr"/>
            <a:r>
              <a:rPr lang="en-US" sz="2400" b="1" dirty="0" smtClean="0">
                <a:latin typeface="Arial Narrow" charset="0"/>
                <a:ea typeface="MS PGothic" charset="0"/>
              </a:rPr>
              <a:t>In 2040 many more people than today will live in cities, including megacities, vulnerable to poor air quality, water shortages, heat island effects, extreme weather events, rising sea level (along coast lines) etc.</a:t>
            </a:r>
            <a:endParaRPr lang="en-US" sz="2400" b="1" dirty="0">
              <a:latin typeface="Arial Narrow" charset="0"/>
              <a:ea typeface="MS PGothic" charset="0"/>
            </a:endParaRPr>
          </a:p>
        </p:txBody>
      </p:sp>
      <p:pic>
        <p:nvPicPr>
          <p:cNvPr id="11" name="Picture 10" descr="mega-citie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654" y="1635126"/>
            <a:ext cx="9144000"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0353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34250"/>
          </a:xfrm>
        </p:spPr>
        <p:txBody>
          <a:bodyPr>
            <a:normAutofit/>
          </a:bodyPr>
          <a:lstStyle/>
          <a:p>
            <a:r>
              <a:rPr lang="en-US" sz="3600" b="1" dirty="0" smtClean="0"/>
              <a:t>Requirements for climate services</a:t>
            </a:r>
            <a:endParaRPr lang="en-US" sz="3600" b="1" dirty="0"/>
          </a:p>
        </p:txBody>
      </p:sp>
      <p:sp>
        <p:nvSpPr>
          <p:cNvPr id="2" name="TextBox 1"/>
          <p:cNvSpPr txBox="1"/>
          <p:nvPr/>
        </p:nvSpPr>
        <p:spPr>
          <a:xfrm>
            <a:off x="520700" y="1363335"/>
            <a:ext cx="8506668" cy="5632310"/>
          </a:xfrm>
          <a:prstGeom prst="rect">
            <a:avLst/>
          </a:prstGeom>
          <a:noFill/>
        </p:spPr>
        <p:txBody>
          <a:bodyPr wrap="square" rtlCol="0">
            <a:spAutoFit/>
          </a:bodyPr>
          <a:lstStyle/>
          <a:p>
            <a:pPr marL="285750" indent="-285750">
              <a:buFont typeface="Arial"/>
              <a:buChar char="•"/>
            </a:pPr>
            <a:r>
              <a:rPr lang="en-US" sz="2400" i="1" dirty="0" smtClean="0">
                <a:solidFill>
                  <a:schemeClr val="bg1">
                    <a:lumMod val="50000"/>
                  </a:schemeClr>
                </a:solidFill>
              </a:rPr>
              <a:t>(We are only beginning to understand what this means)</a:t>
            </a:r>
            <a:endParaRPr lang="en-US" sz="2400" dirty="0"/>
          </a:p>
          <a:p>
            <a:pPr marL="285750" indent="-285750">
              <a:buFont typeface="Arial"/>
              <a:buChar char="•"/>
            </a:pPr>
            <a:r>
              <a:rPr lang="en-US" sz="2400" dirty="0" smtClean="0"/>
              <a:t>We know that observing systems will need to support</a:t>
            </a:r>
          </a:p>
          <a:p>
            <a:pPr marL="742950" lvl="1" indent="-285750">
              <a:buFont typeface="Arial"/>
              <a:buChar char="•"/>
            </a:pPr>
            <a:r>
              <a:rPr lang="en-US" sz="2400" dirty="0" smtClean="0"/>
              <a:t>Monitoring</a:t>
            </a:r>
          </a:p>
          <a:p>
            <a:pPr marL="742950" lvl="1" indent="-285750">
              <a:buFont typeface="Arial"/>
              <a:buChar char="•"/>
            </a:pPr>
            <a:r>
              <a:rPr lang="en-US" sz="2400" dirty="0" smtClean="0"/>
              <a:t>Research (process understanding)</a:t>
            </a:r>
          </a:p>
          <a:p>
            <a:pPr marL="742950" lvl="1" indent="-285750">
              <a:buFont typeface="Arial"/>
              <a:buChar char="•"/>
            </a:pPr>
            <a:r>
              <a:rPr lang="en-US" sz="2400" dirty="0" smtClean="0"/>
              <a:t>Adaptation</a:t>
            </a:r>
          </a:p>
          <a:p>
            <a:pPr marL="742950" lvl="1" indent="-285750">
              <a:buFont typeface="Arial"/>
              <a:buChar char="•"/>
            </a:pPr>
            <a:r>
              <a:rPr lang="en-US" sz="2400" dirty="0" smtClean="0"/>
              <a:t>Mitigation</a:t>
            </a:r>
            <a:endParaRPr lang="en-US" sz="2400" dirty="0"/>
          </a:p>
          <a:p>
            <a:pPr marL="285750" indent="-285750">
              <a:buFont typeface="Arial"/>
              <a:buChar char="•"/>
            </a:pPr>
            <a:r>
              <a:rPr lang="en-US" sz="2400" dirty="0" smtClean="0"/>
              <a:t>… but we should also be prepared to provide guidance on </a:t>
            </a:r>
          </a:p>
          <a:p>
            <a:pPr marL="742950" lvl="1" indent="-285750">
              <a:buFont typeface="Arial"/>
              <a:buChar char="•"/>
            </a:pPr>
            <a:r>
              <a:rPr lang="en-US" sz="2400" dirty="0" smtClean="0"/>
              <a:t>Exposure</a:t>
            </a:r>
          </a:p>
          <a:p>
            <a:pPr marL="742950" lvl="1" indent="-285750">
              <a:buFont typeface="Arial"/>
              <a:buChar char="•"/>
            </a:pPr>
            <a:r>
              <a:rPr lang="en-US" sz="2400" dirty="0" smtClean="0"/>
              <a:t>Vulnerability</a:t>
            </a:r>
          </a:p>
          <a:p>
            <a:pPr marL="742950" lvl="1" indent="-285750">
              <a:buFont typeface="Arial"/>
              <a:buChar char="•"/>
            </a:pPr>
            <a:r>
              <a:rPr lang="en-US" sz="2400" dirty="0"/>
              <a:t>P</a:t>
            </a:r>
            <a:r>
              <a:rPr lang="en-US" sz="2400" dirty="0" smtClean="0"/>
              <a:t>otential impact</a:t>
            </a:r>
          </a:p>
          <a:p>
            <a:pPr marL="742950" lvl="1" indent="-285750">
              <a:buFont typeface="Arial"/>
              <a:buChar char="•"/>
            </a:pPr>
            <a:endParaRPr lang="en-US" sz="2400" dirty="0" smtClean="0"/>
          </a:p>
          <a:p>
            <a:r>
              <a:rPr lang="en-US" sz="2400" i="1" u="sng" dirty="0" smtClean="0"/>
              <a:t>This will require interdisciplinary work with earth scientists from other disciplines, economists, demographers, local authorities, </a:t>
            </a:r>
            <a:r>
              <a:rPr lang="en-US" sz="2400" i="1" u="sng" dirty="0" err="1" smtClean="0"/>
              <a:t>etc</a:t>
            </a:r>
            <a:r>
              <a:rPr lang="en-US" sz="2400" i="1" u="sng" dirty="0" smtClean="0"/>
              <a:t>!</a:t>
            </a:r>
          </a:p>
          <a:p>
            <a:pPr marL="742950" lvl="1" indent="-285750">
              <a:buFont typeface="Arial"/>
              <a:buChar char="•"/>
            </a:pPr>
            <a:endParaRPr lang="en-US" sz="2400" dirty="0"/>
          </a:p>
          <a:p>
            <a:pPr marL="742950" lvl="1" indent="-285750">
              <a:buFont typeface="Arial"/>
              <a:buChar char="•"/>
            </a:pPr>
            <a:endParaRPr lang="en-US" sz="2400" dirty="0" smtClean="0"/>
          </a:p>
        </p:txBody>
      </p:sp>
    </p:spTree>
    <p:extLst>
      <p:ext uri="{BB962C8B-B14F-4D97-AF65-F5344CB8AC3E}">
        <p14:creationId xmlns:p14="http://schemas.microsoft.com/office/powerpoint/2010/main" val="1858915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lobal_Goals_Logos_Ch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229347"/>
            <a:ext cx="9144000" cy="5916706"/>
          </a:xfrm>
          <a:prstGeom prst="rect">
            <a:avLst/>
          </a:prstGeom>
        </p:spPr>
      </p:pic>
      <p:sp>
        <p:nvSpPr>
          <p:cNvPr id="3" name="Oval 2"/>
          <p:cNvSpPr/>
          <p:nvPr/>
        </p:nvSpPr>
        <p:spPr>
          <a:xfrm>
            <a:off x="381000" y="1270000"/>
            <a:ext cx="1676400" cy="1676400"/>
          </a:xfrm>
          <a:prstGeom prst="ellipse">
            <a:avLst/>
          </a:prstGeom>
          <a:noFill/>
          <a:ln w="444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997200" y="1282700"/>
            <a:ext cx="1676400" cy="1676400"/>
          </a:xfrm>
          <a:prstGeom prst="ellipse">
            <a:avLst/>
          </a:prstGeom>
          <a:noFill/>
          <a:ln w="444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7023100" y="1295400"/>
            <a:ext cx="1676400" cy="1676400"/>
          </a:xfrm>
          <a:prstGeom prst="ellipse">
            <a:avLst/>
          </a:prstGeom>
          <a:noFill/>
          <a:ln w="444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81000" y="2603500"/>
            <a:ext cx="1676400" cy="1676400"/>
          </a:xfrm>
          <a:prstGeom prst="ellipse">
            <a:avLst/>
          </a:prstGeom>
          <a:noFill/>
          <a:ln w="444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68300" y="3937000"/>
            <a:ext cx="1676400" cy="1676400"/>
          </a:xfrm>
          <a:prstGeom prst="ellipse">
            <a:avLst/>
          </a:prstGeom>
          <a:noFill/>
          <a:ln w="444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689100" y="3924300"/>
            <a:ext cx="1676400" cy="1676400"/>
          </a:xfrm>
          <a:prstGeom prst="ellipse">
            <a:avLst/>
          </a:prstGeom>
          <a:noFill/>
          <a:ln w="444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048000" y="3949700"/>
            <a:ext cx="1676400" cy="1676400"/>
          </a:xfrm>
          <a:prstGeom prst="ellipse">
            <a:avLst/>
          </a:prstGeom>
          <a:noFill/>
          <a:ln w="444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1663700" y="1282700"/>
            <a:ext cx="1676400" cy="1676400"/>
          </a:xfrm>
          <a:prstGeom prst="ellipse">
            <a:avLst/>
          </a:prstGeom>
          <a:noFill/>
          <a:ln w="444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79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Footer Placeholder 3"/>
          <p:cNvSpPr txBox="1">
            <a:spLocks noGrp="1"/>
          </p:cNvSpPr>
          <p:nvPr/>
        </p:nvSpPr>
        <p:spPr bwMode="auto">
          <a:xfrm>
            <a:off x="1248508" y="188913"/>
            <a:ext cx="764491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charset="0"/>
                <a:ea typeface="MS PGothic" charset="0"/>
                <a:cs typeface="MS PGothic" charset="0"/>
              </a:defRPr>
            </a:lvl1pPr>
            <a:lvl2pPr marL="742950" indent="-285750" eaLnBrk="0" hangingPunct="0">
              <a:defRPr sz="1400">
                <a:solidFill>
                  <a:schemeClr val="tx1"/>
                </a:solidFill>
                <a:latin typeface="Times New Roman" charset="0"/>
                <a:ea typeface="MS PGothic" charset="0"/>
                <a:cs typeface="MS PGothic" charset="0"/>
              </a:defRPr>
            </a:lvl2pPr>
            <a:lvl3pPr marL="1143000" indent="-228600" eaLnBrk="0" hangingPunct="0">
              <a:defRPr sz="1400">
                <a:solidFill>
                  <a:schemeClr val="tx1"/>
                </a:solidFill>
                <a:latin typeface="Times New Roman" charset="0"/>
                <a:ea typeface="MS PGothic" charset="0"/>
                <a:cs typeface="MS PGothic" charset="0"/>
              </a:defRPr>
            </a:lvl3pPr>
            <a:lvl4pPr marL="1600200" indent="-228600" eaLnBrk="0" hangingPunct="0">
              <a:defRPr sz="1400">
                <a:solidFill>
                  <a:schemeClr val="tx1"/>
                </a:solidFill>
                <a:latin typeface="Times New Roman" charset="0"/>
                <a:ea typeface="MS PGothic" charset="0"/>
                <a:cs typeface="MS PGothic" charset="0"/>
              </a:defRPr>
            </a:lvl4pPr>
            <a:lvl5pPr marL="2057400" indent="-2286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lgn="ctr">
              <a:spcBef>
                <a:spcPct val="20000"/>
              </a:spcBef>
            </a:pPr>
            <a:r>
              <a:rPr lang="en-US" sz="2800" dirty="0">
                <a:solidFill>
                  <a:srgbClr val="000000"/>
                </a:solidFill>
                <a:latin typeface="Times" charset="0"/>
                <a:ea typeface="SimSun" charset="0"/>
                <a:cs typeface="SimSun" charset="0"/>
              </a:rPr>
              <a:t>World Health Organization (WHO) and WMO Jointly published </a:t>
            </a:r>
            <a:r>
              <a:rPr lang="en-US" sz="2800" b="1" dirty="0">
                <a:solidFill>
                  <a:srgbClr val="002060"/>
                </a:solidFill>
                <a:latin typeface="Times" charset="0"/>
                <a:ea typeface="SimSun" charset="0"/>
                <a:cs typeface="SimSun" charset="0"/>
              </a:rPr>
              <a:t>Atlas of Health And Climate</a:t>
            </a:r>
            <a:r>
              <a:rPr lang="en-US" sz="2800" dirty="0">
                <a:solidFill>
                  <a:srgbClr val="000000"/>
                </a:solidFill>
                <a:latin typeface="Times" charset="0"/>
                <a:ea typeface="SimSun" charset="0"/>
                <a:cs typeface="SimSun" charset="0"/>
              </a:rPr>
              <a:t> in Oct. 2012</a:t>
            </a:r>
          </a:p>
          <a:p>
            <a:endParaRPr lang="en-US" sz="2800" dirty="0">
              <a:solidFill>
                <a:srgbClr val="000000"/>
              </a:solidFill>
              <a:latin typeface="Times" charset="0"/>
              <a:ea typeface="SimSun" charset="0"/>
              <a:cs typeface="SimSun" charset="0"/>
            </a:endParaRPr>
          </a:p>
        </p:txBody>
      </p:sp>
      <p:pic>
        <p:nvPicPr>
          <p:cNvPr id="314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39" y="1317626"/>
            <a:ext cx="3601915"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4371" name="Footer Placeholder 3"/>
          <p:cNvSpPr txBox="1">
            <a:spLocks noGrp="1"/>
          </p:cNvSpPr>
          <p:nvPr/>
        </p:nvSpPr>
        <p:spPr bwMode="auto">
          <a:xfrm>
            <a:off x="3817816" y="1674813"/>
            <a:ext cx="5319346"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1400">
                <a:solidFill>
                  <a:schemeClr val="tx1"/>
                </a:solidFill>
                <a:latin typeface="Times New Roman" charset="0"/>
                <a:ea typeface="MS PGothic" charset="0"/>
                <a:cs typeface="MS PGothic" charset="0"/>
              </a:defRPr>
            </a:lvl1pPr>
            <a:lvl2pPr marL="742950" indent="-285750" eaLnBrk="0" hangingPunct="0">
              <a:defRPr sz="1400">
                <a:solidFill>
                  <a:schemeClr val="tx1"/>
                </a:solidFill>
                <a:latin typeface="Times New Roman" charset="0"/>
                <a:ea typeface="MS PGothic" charset="0"/>
                <a:cs typeface="MS PGothic" charset="0"/>
              </a:defRPr>
            </a:lvl2pPr>
            <a:lvl3pPr marL="1143000" indent="-228600" eaLnBrk="0" hangingPunct="0">
              <a:defRPr sz="1400">
                <a:solidFill>
                  <a:schemeClr val="tx1"/>
                </a:solidFill>
                <a:latin typeface="Times New Roman" charset="0"/>
                <a:ea typeface="MS PGothic" charset="0"/>
                <a:cs typeface="MS PGothic" charset="0"/>
              </a:defRPr>
            </a:lvl3pPr>
            <a:lvl4pPr marL="1600200" indent="-228600" eaLnBrk="0" hangingPunct="0">
              <a:defRPr sz="1400">
                <a:solidFill>
                  <a:schemeClr val="tx1"/>
                </a:solidFill>
                <a:latin typeface="Times New Roman" charset="0"/>
                <a:ea typeface="MS PGothic" charset="0"/>
                <a:cs typeface="MS PGothic" charset="0"/>
              </a:defRPr>
            </a:lvl4pPr>
            <a:lvl5pPr marL="2057400" indent="-2286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spcBef>
                <a:spcPct val="20000"/>
              </a:spcBef>
              <a:buFontTx/>
              <a:buChar char="•"/>
            </a:pPr>
            <a:r>
              <a:rPr lang="en-US" sz="2200" dirty="0">
                <a:solidFill>
                  <a:srgbClr val="7030A0"/>
                </a:solidFill>
                <a:latin typeface="Arial Narrow" charset="0"/>
                <a:cs typeface="Arial" charset="0"/>
              </a:rPr>
              <a:t>The Atlas illustrates some of the most pressing current and emerging challenges</a:t>
            </a:r>
            <a:r>
              <a:rPr lang="en-US" sz="2200" dirty="0">
                <a:latin typeface="Arial Narrow" charset="0"/>
                <a:cs typeface="Arial" charset="0"/>
              </a:rPr>
              <a:t>.</a:t>
            </a:r>
          </a:p>
          <a:p>
            <a:pPr>
              <a:spcBef>
                <a:spcPct val="20000"/>
              </a:spcBef>
              <a:buFontTx/>
              <a:buChar char="•"/>
            </a:pPr>
            <a:r>
              <a:rPr lang="en-US" sz="2200" dirty="0">
                <a:latin typeface="Arial Narrow" charset="0"/>
                <a:cs typeface="Arial" charset="0"/>
              </a:rPr>
              <a:t>Droughts, floods and cyclones affect the health of millions of people each year. </a:t>
            </a:r>
          </a:p>
          <a:p>
            <a:pPr>
              <a:spcBef>
                <a:spcPct val="20000"/>
              </a:spcBef>
              <a:buFontTx/>
              <a:buChar char="•"/>
            </a:pPr>
            <a:r>
              <a:rPr lang="en-US" sz="2200" dirty="0">
                <a:latin typeface="Arial Narrow" charset="0"/>
                <a:cs typeface="Arial" charset="0"/>
              </a:rPr>
              <a:t>Climate variability and extreme conditions such as floods can also trigger epidemics of diseases such as </a:t>
            </a:r>
            <a:r>
              <a:rPr lang="en-US" sz="2200" b="1" dirty="0" err="1">
                <a:solidFill>
                  <a:srgbClr val="7030A0"/>
                </a:solidFill>
                <a:latin typeface="Arial Narrow" charset="0"/>
                <a:cs typeface="Arial" charset="0"/>
              </a:rPr>
              <a:t>diarrhoea</a:t>
            </a:r>
            <a:r>
              <a:rPr lang="en-US" sz="2200" b="1" dirty="0">
                <a:solidFill>
                  <a:srgbClr val="7030A0"/>
                </a:solidFill>
                <a:latin typeface="Arial Narrow" charset="0"/>
                <a:cs typeface="Arial" charset="0"/>
              </a:rPr>
              <a:t>, malaria, dengue and meningitis, </a:t>
            </a:r>
            <a:r>
              <a:rPr lang="en-US" sz="2200" dirty="0">
                <a:latin typeface="Arial Narrow" charset="0"/>
                <a:cs typeface="Arial" charset="0"/>
              </a:rPr>
              <a:t>which cause death and suffering for many millions more. </a:t>
            </a:r>
          </a:p>
          <a:p>
            <a:pPr>
              <a:spcBef>
                <a:spcPct val="20000"/>
              </a:spcBef>
              <a:buFontTx/>
              <a:buChar char="•"/>
            </a:pPr>
            <a:r>
              <a:rPr lang="en-US" sz="2200" dirty="0">
                <a:latin typeface="Arial Narrow" charset="0"/>
                <a:cs typeface="Arial" charset="0"/>
              </a:rPr>
              <a:t>The Atlas gives practical examples of how the use of weather and climate information can protect public health.</a:t>
            </a:r>
            <a:endParaRPr lang="en-US" sz="2200" dirty="0">
              <a:solidFill>
                <a:srgbClr val="000000"/>
              </a:solidFill>
              <a:latin typeface="Times" charset="0"/>
              <a:ea typeface="SimSun" charset="0"/>
              <a:cs typeface="SimSun" charset="0"/>
            </a:endParaRPr>
          </a:p>
          <a:p>
            <a:endParaRPr lang="en-US" sz="2200" dirty="0">
              <a:solidFill>
                <a:srgbClr val="000000"/>
              </a:solidFill>
              <a:latin typeface="Times" charset="0"/>
              <a:ea typeface="SimSun" charset="0"/>
              <a:cs typeface="SimSun" charset="0"/>
            </a:endParaRPr>
          </a:p>
          <a:p>
            <a:pPr>
              <a:spcBef>
                <a:spcPct val="20000"/>
              </a:spcBef>
              <a:buFontTx/>
              <a:buChar char="•"/>
            </a:pPr>
            <a:endParaRPr lang="en-US" sz="2200" dirty="0">
              <a:solidFill>
                <a:srgbClr val="000000"/>
              </a:solidFill>
              <a:latin typeface="Times" charset="0"/>
              <a:ea typeface="SimSun" charset="0"/>
              <a:cs typeface="SimSun" charset="0"/>
            </a:endParaRPr>
          </a:p>
        </p:txBody>
      </p:sp>
    </p:spTree>
    <p:extLst>
      <p:ext uri="{BB962C8B-B14F-4D97-AF65-F5344CB8AC3E}">
        <p14:creationId xmlns:p14="http://schemas.microsoft.com/office/powerpoint/2010/main" val="2291609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C_Climate_Change_Impa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93320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_climate_change_Patz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7" y="876300"/>
            <a:ext cx="9071313" cy="5016500"/>
          </a:xfrm>
          <a:prstGeom prst="rect">
            <a:avLst/>
          </a:prstGeom>
        </p:spPr>
      </p:pic>
    </p:spTree>
    <p:extLst>
      <p:ext uri="{BB962C8B-B14F-4D97-AF65-F5344CB8AC3E}">
        <p14:creationId xmlns:p14="http://schemas.microsoft.com/office/powerpoint/2010/main" val="4072075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0" y="5033963"/>
            <a:ext cx="971550" cy="1154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243" name="Picture 4" descr="canadamap"/>
          <p:cNvPicPr>
            <a:picLocks noChangeAspect="1" noChangeArrowheads="1"/>
          </p:cNvPicPr>
          <p:nvPr/>
        </p:nvPicPr>
        <p:blipFill>
          <a:blip r:embed="rId3">
            <a:extLst>
              <a:ext uri="{28A0092B-C50C-407E-A947-70E740481C1C}">
                <a14:useLocalDpi xmlns:a14="http://schemas.microsoft.com/office/drawing/2010/main" val="0"/>
              </a:ext>
            </a:extLst>
          </a:blip>
          <a:srcRect t="9325"/>
          <a:stretch>
            <a:fillRect/>
          </a:stretch>
        </p:blipFill>
        <p:spPr bwMode="auto">
          <a:xfrm>
            <a:off x="395288" y="1341438"/>
            <a:ext cx="7589837"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Table SR-2 (Distro animal species)"/>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1575" y="3414713"/>
            <a:ext cx="863600" cy="647700"/>
          </a:xfrm>
          <a:prstGeom prst="rect">
            <a:avLst/>
          </a:prstGeom>
          <a:noFill/>
          <a:ln w="1270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10245" name="Text Box 12"/>
          <p:cNvSpPr txBox="1">
            <a:spLocks noChangeArrowheads="1"/>
          </p:cNvSpPr>
          <p:nvPr/>
        </p:nvSpPr>
        <p:spPr bwMode="auto">
          <a:xfrm>
            <a:off x="0" y="5589588"/>
            <a:ext cx="16557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charset="0"/>
                <a:ea typeface="ＭＳ Ｐゴシック" charset="0"/>
              </a:defRPr>
            </a:lvl1pPr>
            <a:lvl2pPr marL="742950" indent="-285750">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lgn="ctr"/>
            <a:r>
              <a:rPr lang="en-CA" sz="1600">
                <a:solidFill>
                  <a:srgbClr val="FF0000"/>
                </a:solidFill>
                <a:latin typeface="Times New Roman" charset="0"/>
                <a:cs typeface="Times New Roman" charset="0"/>
              </a:rPr>
              <a:t>Psychosocial impacts from droughts</a:t>
            </a:r>
            <a:endParaRPr lang="en-US" sz="1600">
              <a:solidFill>
                <a:srgbClr val="FF0000"/>
              </a:solidFill>
              <a:latin typeface="Times New Roman" charset="0"/>
              <a:cs typeface="Times New Roman" charset="0"/>
            </a:endParaRPr>
          </a:p>
        </p:txBody>
      </p:sp>
      <p:sp>
        <p:nvSpPr>
          <p:cNvPr id="10246" name="Text Box 13"/>
          <p:cNvSpPr txBox="1">
            <a:spLocks noChangeArrowheads="1"/>
          </p:cNvSpPr>
          <p:nvPr/>
        </p:nvSpPr>
        <p:spPr bwMode="auto">
          <a:xfrm>
            <a:off x="323850" y="1628775"/>
            <a:ext cx="15351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charset="0"/>
                <a:ea typeface="ＭＳ Ｐゴシック" charset="0"/>
              </a:defRPr>
            </a:lvl1pPr>
            <a:lvl2pPr marL="742950" indent="-285750">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lgn="ctr"/>
            <a:r>
              <a:rPr lang="en-CA" sz="1600">
                <a:solidFill>
                  <a:srgbClr val="FF0000"/>
                </a:solidFill>
                <a:latin typeface="Times New Roman" charset="0"/>
                <a:cs typeface="Times New Roman" charset="0"/>
              </a:rPr>
              <a:t>Permafrost melt damaging infrastructures</a:t>
            </a:r>
            <a:endParaRPr lang="en-US" sz="1600">
              <a:solidFill>
                <a:srgbClr val="FF0000"/>
              </a:solidFill>
              <a:latin typeface="Times New Roman" charset="0"/>
              <a:cs typeface="Times New Roman" charset="0"/>
            </a:endParaRPr>
          </a:p>
        </p:txBody>
      </p:sp>
      <p:sp>
        <p:nvSpPr>
          <p:cNvPr id="10247" name="Text Box 14"/>
          <p:cNvSpPr txBox="1">
            <a:spLocks noChangeArrowheads="1"/>
          </p:cNvSpPr>
          <p:nvPr/>
        </p:nvSpPr>
        <p:spPr bwMode="auto">
          <a:xfrm>
            <a:off x="7170738" y="3716338"/>
            <a:ext cx="1928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charset="0"/>
                <a:ea typeface="ＭＳ Ｐゴシック" charset="0"/>
              </a:defRPr>
            </a:lvl1pPr>
            <a:lvl2pPr marL="742950" indent="-285750">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lgn="ctr"/>
            <a:r>
              <a:rPr lang="en-CA" sz="1600">
                <a:solidFill>
                  <a:srgbClr val="FF0000"/>
                </a:solidFill>
                <a:latin typeface="Times New Roman" charset="0"/>
                <a:cs typeface="Times New Roman" charset="0"/>
              </a:rPr>
              <a:t>Health impacts from </a:t>
            </a:r>
          </a:p>
          <a:p>
            <a:pPr algn="ctr"/>
            <a:r>
              <a:rPr lang="en-CA" sz="1600">
                <a:solidFill>
                  <a:srgbClr val="FF0000"/>
                </a:solidFill>
                <a:latin typeface="Times New Roman" charset="0"/>
                <a:cs typeface="Times New Roman" charset="0"/>
              </a:rPr>
              <a:t>more severe storms</a:t>
            </a:r>
            <a:endParaRPr lang="en-US" sz="1600">
              <a:solidFill>
                <a:srgbClr val="FF0000"/>
              </a:solidFill>
              <a:latin typeface="Times New Roman" charset="0"/>
              <a:cs typeface="Times New Roman" charset="0"/>
            </a:endParaRPr>
          </a:p>
        </p:txBody>
      </p:sp>
      <p:sp>
        <p:nvSpPr>
          <p:cNvPr id="10248" name="Text Box 15"/>
          <p:cNvSpPr txBox="1">
            <a:spLocks noChangeArrowheads="1"/>
          </p:cNvSpPr>
          <p:nvPr/>
        </p:nvSpPr>
        <p:spPr bwMode="auto">
          <a:xfrm>
            <a:off x="1547813" y="5661025"/>
            <a:ext cx="1828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charset="0"/>
                <a:ea typeface="ＭＳ Ｐゴシック" charset="0"/>
              </a:defRPr>
            </a:lvl1pPr>
            <a:lvl2pPr marL="742950" indent="-285750">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lgn="ctr"/>
            <a:r>
              <a:rPr lang="en-CA" sz="1600">
                <a:solidFill>
                  <a:srgbClr val="FF0000"/>
                </a:solidFill>
                <a:latin typeface="Times New Roman" charset="0"/>
                <a:cs typeface="Times New Roman" charset="0"/>
              </a:rPr>
              <a:t>Water-borne diseases from floods</a:t>
            </a:r>
            <a:endParaRPr lang="en-US" sz="1600">
              <a:solidFill>
                <a:srgbClr val="FF0000"/>
              </a:solidFill>
              <a:latin typeface="Times New Roman" charset="0"/>
              <a:cs typeface="Times New Roman" charset="0"/>
            </a:endParaRPr>
          </a:p>
        </p:txBody>
      </p:sp>
      <p:sp>
        <p:nvSpPr>
          <p:cNvPr id="10249" name="Text Box 16"/>
          <p:cNvSpPr txBox="1">
            <a:spLocks noChangeArrowheads="1"/>
          </p:cNvSpPr>
          <p:nvPr/>
        </p:nvSpPr>
        <p:spPr bwMode="auto">
          <a:xfrm>
            <a:off x="6011863" y="1989138"/>
            <a:ext cx="28813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charset="0"/>
                <a:ea typeface="ＭＳ Ｐゴシック" charset="0"/>
              </a:defRPr>
            </a:lvl1pPr>
            <a:lvl2pPr marL="742950" indent="-285750">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lgn="ctr"/>
            <a:r>
              <a:rPr lang="en-CA" sz="1600">
                <a:solidFill>
                  <a:srgbClr val="FF0000"/>
                </a:solidFill>
                <a:latin typeface="Times New Roman" charset="0"/>
                <a:cs typeface="Times New Roman" charset="0"/>
              </a:rPr>
              <a:t>Changes in drinking water quality and quantity</a:t>
            </a:r>
            <a:endParaRPr lang="en-US" sz="1600">
              <a:solidFill>
                <a:srgbClr val="FF0000"/>
              </a:solidFill>
              <a:latin typeface="Times New Roman" charset="0"/>
              <a:cs typeface="Times New Roman" charset="0"/>
            </a:endParaRPr>
          </a:p>
        </p:txBody>
      </p:sp>
      <p:sp>
        <p:nvSpPr>
          <p:cNvPr id="10250" name="Text Box 17"/>
          <p:cNvSpPr txBox="1">
            <a:spLocks noChangeArrowheads="1"/>
          </p:cNvSpPr>
          <p:nvPr/>
        </p:nvSpPr>
        <p:spPr bwMode="auto">
          <a:xfrm>
            <a:off x="7283450" y="2636838"/>
            <a:ext cx="1860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charset="0"/>
                <a:ea typeface="ＭＳ Ｐゴシック" charset="0"/>
              </a:defRPr>
            </a:lvl1pPr>
            <a:lvl2pPr marL="742950" indent="-285750">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lgn="ctr"/>
            <a:r>
              <a:rPr lang="en-CA" sz="1600">
                <a:solidFill>
                  <a:srgbClr val="FF0000"/>
                </a:solidFill>
                <a:latin typeface="Times New Roman" charset="0"/>
                <a:cs typeface="Times New Roman" charset="0"/>
              </a:rPr>
              <a:t>Food security - changing animal distributions</a:t>
            </a:r>
            <a:endParaRPr lang="en-US" sz="1600">
              <a:solidFill>
                <a:srgbClr val="FF0000"/>
              </a:solidFill>
              <a:latin typeface="Times New Roman" charset="0"/>
              <a:cs typeface="Times New Roman" charset="0"/>
            </a:endParaRPr>
          </a:p>
        </p:txBody>
      </p:sp>
      <p:sp>
        <p:nvSpPr>
          <p:cNvPr id="10251" name="Text Box 18"/>
          <p:cNvSpPr txBox="1">
            <a:spLocks noChangeArrowheads="1"/>
          </p:cNvSpPr>
          <p:nvPr/>
        </p:nvSpPr>
        <p:spPr bwMode="auto">
          <a:xfrm>
            <a:off x="2951163" y="6188075"/>
            <a:ext cx="1946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charset="0"/>
                <a:ea typeface="ＭＳ Ｐゴシック" charset="0"/>
              </a:defRPr>
            </a:lvl1pPr>
            <a:lvl2pPr marL="742950" indent="-285750">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lgn="ctr"/>
            <a:r>
              <a:rPr lang="en-CA" sz="1600">
                <a:solidFill>
                  <a:srgbClr val="FF0000"/>
                </a:solidFill>
                <a:latin typeface="Times New Roman" charset="0"/>
                <a:cs typeface="Times New Roman" charset="0"/>
              </a:rPr>
              <a:t>Respiratory illnesses </a:t>
            </a:r>
          </a:p>
          <a:p>
            <a:pPr algn="ctr"/>
            <a:r>
              <a:rPr lang="en-CA" sz="1600">
                <a:solidFill>
                  <a:srgbClr val="FF0000"/>
                </a:solidFill>
                <a:latin typeface="Times New Roman" charset="0"/>
                <a:cs typeface="Times New Roman" charset="0"/>
              </a:rPr>
              <a:t>from forest fires</a:t>
            </a:r>
            <a:endParaRPr lang="en-US" sz="1600">
              <a:solidFill>
                <a:srgbClr val="FF0000"/>
              </a:solidFill>
              <a:latin typeface="Times New Roman" charset="0"/>
              <a:cs typeface="Times New Roman" charset="0"/>
            </a:endParaRPr>
          </a:p>
        </p:txBody>
      </p:sp>
      <p:sp>
        <p:nvSpPr>
          <p:cNvPr id="10252" name="Text Box 19"/>
          <p:cNvSpPr txBox="1">
            <a:spLocks noChangeArrowheads="1"/>
          </p:cNvSpPr>
          <p:nvPr/>
        </p:nvSpPr>
        <p:spPr bwMode="auto">
          <a:xfrm>
            <a:off x="5364163" y="1412875"/>
            <a:ext cx="1930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charset="0"/>
                <a:ea typeface="ＭＳ Ｐゴシック" charset="0"/>
              </a:defRPr>
            </a:lvl1pPr>
            <a:lvl2pPr marL="742950" indent="-285750">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lgn="ctr"/>
            <a:r>
              <a:rPr lang="en-CA" sz="1600">
                <a:solidFill>
                  <a:srgbClr val="FF0000"/>
                </a:solidFill>
                <a:latin typeface="Times New Roman" charset="0"/>
                <a:cs typeface="Times New Roman" charset="0"/>
              </a:rPr>
              <a:t>Dangerous </a:t>
            </a:r>
          </a:p>
          <a:p>
            <a:pPr algn="ctr"/>
            <a:r>
              <a:rPr lang="en-CA" sz="1600">
                <a:solidFill>
                  <a:srgbClr val="FF0000"/>
                </a:solidFill>
                <a:latin typeface="Times New Roman" charset="0"/>
                <a:cs typeface="Times New Roman" charset="0"/>
              </a:rPr>
              <a:t>travelling conditions</a:t>
            </a:r>
            <a:endParaRPr lang="en-US" sz="1600">
              <a:solidFill>
                <a:srgbClr val="FF0000"/>
              </a:solidFill>
              <a:latin typeface="Times New Roman" charset="0"/>
              <a:cs typeface="Times New Roman" charset="0"/>
            </a:endParaRPr>
          </a:p>
        </p:txBody>
      </p:sp>
      <p:sp>
        <p:nvSpPr>
          <p:cNvPr id="10253" name="Text Box 20"/>
          <p:cNvSpPr txBox="1">
            <a:spLocks noChangeArrowheads="1"/>
          </p:cNvSpPr>
          <p:nvPr/>
        </p:nvSpPr>
        <p:spPr bwMode="auto">
          <a:xfrm>
            <a:off x="6469063" y="5719763"/>
            <a:ext cx="18700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charset="0"/>
                <a:ea typeface="ＭＳ Ｐゴシック" charset="0"/>
              </a:defRPr>
            </a:lvl1pPr>
            <a:lvl2pPr marL="742950" indent="-285750">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lgn="ctr"/>
            <a:r>
              <a:rPr lang="en-CA" sz="1600">
                <a:solidFill>
                  <a:srgbClr val="FF0000"/>
                </a:solidFill>
                <a:latin typeface="Times New Roman" charset="0"/>
                <a:cs typeface="Times New Roman" charset="0"/>
              </a:rPr>
              <a:t>Expansion of Lyme </a:t>
            </a:r>
          </a:p>
          <a:p>
            <a:pPr algn="ctr"/>
            <a:r>
              <a:rPr lang="en-CA" sz="1600">
                <a:solidFill>
                  <a:srgbClr val="FF0000"/>
                </a:solidFill>
                <a:latin typeface="Times New Roman" charset="0"/>
                <a:cs typeface="Times New Roman" charset="0"/>
              </a:rPr>
              <a:t>Disease vector</a:t>
            </a:r>
            <a:endParaRPr lang="en-US" sz="1600">
              <a:solidFill>
                <a:srgbClr val="FF0000"/>
              </a:solidFill>
              <a:latin typeface="Times New Roman" charset="0"/>
              <a:cs typeface="Times New Roman" charset="0"/>
            </a:endParaRPr>
          </a:p>
        </p:txBody>
      </p:sp>
      <p:cxnSp>
        <p:nvCxnSpPr>
          <p:cNvPr id="10254" name="AutoShape 23"/>
          <p:cNvCxnSpPr>
            <a:cxnSpLocks noChangeShapeType="1"/>
            <a:stCxn id="10246" idx="2"/>
          </p:cNvCxnSpPr>
          <p:nvPr/>
        </p:nvCxnSpPr>
        <p:spPr bwMode="auto">
          <a:xfrm>
            <a:off x="1092200" y="2454275"/>
            <a:ext cx="635000" cy="403225"/>
          </a:xfrm>
          <a:prstGeom prst="straightConnector1">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cxnSp>
      <p:cxnSp>
        <p:nvCxnSpPr>
          <p:cNvPr id="10255" name="AutoShape 24"/>
          <p:cNvCxnSpPr>
            <a:cxnSpLocks noChangeShapeType="1"/>
          </p:cNvCxnSpPr>
          <p:nvPr/>
        </p:nvCxnSpPr>
        <p:spPr bwMode="auto">
          <a:xfrm flipV="1">
            <a:off x="900113" y="4797425"/>
            <a:ext cx="1055687" cy="865188"/>
          </a:xfrm>
          <a:prstGeom prst="straightConnector1">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cxnSp>
      <p:cxnSp>
        <p:nvCxnSpPr>
          <p:cNvPr id="10256" name="AutoShape 25"/>
          <p:cNvCxnSpPr>
            <a:cxnSpLocks noChangeShapeType="1"/>
          </p:cNvCxnSpPr>
          <p:nvPr/>
        </p:nvCxnSpPr>
        <p:spPr bwMode="auto">
          <a:xfrm flipV="1">
            <a:off x="2627313" y="5300663"/>
            <a:ext cx="431800" cy="441325"/>
          </a:xfrm>
          <a:prstGeom prst="straightConnector1">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cxnSp>
      <p:cxnSp>
        <p:nvCxnSpPr>
          <p:cNvPr id="10257" name="AutoShape 26"/>
          <p:cNvCxnSpPr>
            <a:cxnSpLocks noChangeShapeType="1"/>
          </p:cNvCxnSpPr>
          <p:nvPr/>
        </p:nvCxnSpPr>
        <p:spPr bwMode="auto">
          <a:xfrm flipV="1">
            <a:off x="3635375" y="4797425"/>
            <a:ext cx="1485900" cy="1477963"/>
          </a:xfrm>
          <a:prstGeom prst="straightConnector1">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cxnSp>
      <p:cxnSp>
        <p:nvCxnSpPr>
          <p:cNvPr id="10258" name="AutoShape 27"/>
          <p:cNvCxnSpPr>
            <a:cxnSpLocks noChangeShapeType="1"/>
          </p:cNvCxnSpPr>
          <p:nvPr/>
        </p:nvCxnSpPr>
        <p:spPr bwMode="auto">
          <a:xfrm flipH="1">
            <a:off x="4500563" y="2060575"/>
            <a:ext cx="863600" cy="500063"/>
          </a:xfrm>
          <a:prstGeom prst="straightConnector1">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cxnSp>
      <p:cxnSp>
        <p:nvCxnSpPr>
          <p:cNvPr id="10259" name="AutoShape 28"/>
          <p:cNvCxnSpPr>
            <a:cxnSpLocks noChangeShapeType="1"/>
          </p:cNvCxnSpPr>
          <p:nvPr/>
        </p:nvCxnSpPr>
        <p:spPr bwMode="auto">
          <a:xfrm flipH="1">
            <a:off x="4140200" y="2565400"/>
            <a:ext cx="1747838" cy="996950"/>
          </a:xfrm>
          <a:prstGeom prst="straightConnector1">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cxnSp>
      <p:cxnSp>
        <p:nvCxnSpPr>
          <p:cNvPr id="10260" name="AutoShape 29"/>
          <p:cNvCxnSpPr>
            <a:cxnSpLocks noChangeShapeType="1"/>
            <a:stCxn id="10250" idx="1"/>
          </p:cNvCxnSpPr>
          <p:nvPr/>
        </p:nvCxnSpPr>
        <p:spPr bwMode="auto">
          <a:xfrm flipH="1">
            <a:off x="6108700" y="3049588"/>
            <a:ext cx="1174750" cy="387350"/>
          </a:xfrm>
          <a:prstGeom prst="straightConnector1">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cxnSp>
      <p:cxnSp>
        <p:nvCxnSpPr>
          <p:cNvPr id="10261" name="AutoShape 30"/>
          <p:cNvCxnSpPr>
            <a:cxnSpLocks noChangeShapeType="1"/>
          </p:cNvCxnSpPr>
          <p:nvPr/>
        </p:nvCxnSpPr>
        <p:spPr bwMode="auto">
          <a:xfrm flipH="1">
            <a:off x="7596188" y="4221163"/>
            <a:ext cx="274637" cy="450850"/>
          </a:xfrm>
          <a:prstGeom prst="straightConnector1">
            <a:avLst/>
          </a:prstGeom>
          <a:noFill/>
          <a:ln w="9525">
            <a:solidFill>
              <a:srgbClr val="000080"/>
            </a:solidFill>
            <a:round/>
            <a:headEnd/>
            <a:tailEnd type="triangle" w="med" len="med"/>
          </a:ln>
          <a:extLst>
            <a:ext uri="{909E8E84-426E-40dd-AFC4-6F175D3DCCD1}">
              <a14:hiddenFill xmlns:a14="http://schemas.microsoft.com/office/drawing/2010/main">
                <a:noFill/>
              </a14:hiddenFill>
            </a:ext>
          </a:extLst>
        </p:spPr>
      </p:cxnSp>
      <p:cxnSp>
        <p:nvCxnSpPr>
          <p:cNvPr id="10262" name="AutoShape 31"/>
          <p:cNvCxnSpPr>
            <a:cxnSpLocks noChangeShapeType="1"/>
          </p:cNvCxnSpPr>
          <p:nvPr/>
        </p:nvCxnSpPr>
        <p:spPr bwMode="auto">
          <a:xfrm flipH="1" flipV="1">
            <a:off x="5580063" y="5805488"/>
            <a:ext cx="869950" cy="2635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263" name="Text Box 32"/>
          <p:cNvSpPr txBox="1">
            <a:spLocks noChangeArrowheads="1"/>
          </p:cNvSpPr>
          <p:nvPr/>
        </p:nvSpPr>
        <p:spPr bwMode="auto">
          <a:xfrm>
            <a:off x="0" y="2852738"/>
            <a:ext cx="13525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charset="0"/>
                <a:ea typeface="ＭＳ Ｐゴシック" charset="0"/>
              </a:defRPr>
            </a:lvl1pPr>
            <a:lvl2pPr marL="742950" indent="-285750">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pPr algn="ctr"/>
            <a:r>
              <a:rPr lang="en-CA" sz="1600">
                <a:solidFill>
                  <a:srgbClr val="FF0000"/>
                </a:solidFill>
                <a:latin typeface="Times New Roman" charset="0"/>
                <a:cs typeface="Times New Roman" charset="0"/>
              </a:rPr>
              <a:t>Heat–related illnesses and deaths</a:t>
            </a:r>
            <a:endParaRPr lang="en-US" sz="1600">
              <a:solidFill>
                <a:srgbClr val="FF0000"/>
              </a:solidFill>
              <a:latin typeface="Times New Roman" charset="0"/>
              <a:cs typeface="Times New Roman" charset="0"/>
            </a:endParaRPr>
          </a:p>
        </p:txBody>
      </p:sp>
      <p:cxnSp>
        <p:nvCxnSpPr>
          <p:cNvPr id="10264" name="AutoShape 33"/>
          <p:cNvCxnSpPr>
            <a:cxnSpLocks noChangeShapeType="1"/>
          </p:cNvCxnSpPr>
          <p:nvPr/>
        </p:nvCxnSpPr>
        <p:spPr bwMode="auto">
          <a:xfrm>
            <a:off x="900113" y="3860800"/>
            <a:ext cx="3175" cy="271463"/>
          </a:xfrm>
          <a:prstGeom prst="straightConnector1">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cxnSp>
      <p:sp>
        <p:nvSpPr>
          <p:cNvPr id="10265" name="Text Box 36"/>
          <p:cNvSpPr txBox="1">
            <a:spLocks noChangeArrowheads="1"/>
          </p:cNvSpPr>
          <p:nvPr/>
        </p:nvSpPr>
        <p:spPr bwMode="auto">
          <a:xfrm>
            <a:off x="6011863" y="6381750"/>
            <a:ext cx="2290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nstantia" charset="0"/>
                <a:ea typeface="ＭＳ Ｐゴシック" charset="0"/>
              </a:defRPr>
            </a:lvl1pPr>
            <a:lvl2pPr marL="742950" indent="-285750">
              <a:defRPr>
                <a:solidFill>
                  <a:schemeClr val="tx1"/>
                </a:solidFill>
                <a:latin typeface="Constantia" charset="0"/>
                <a:ea typeface="ＭＳ Ｐゴシック" charset="0"/>
              </a:defRPr>
            </a:lvl2pPr>
            <a:lvl3pPr marL="1143000" indent="-228600">
              <a:defRPr>
                <a:solidFill>
                  <a:schemeClr val="tx1"/>
                </a:solidFill>
                <a:latin typeface="Constantia" charset="0"/>
                <a:ea typeface="ＭＳ Ｐゴシック" charset="0"/>
              </a:defRPr>
            </a:lvl3pPr>
            <a:lvl4pPr marL="1600200" indent="-228600">
              <a:defRPr>
                <a:solidFill>
                  <a:schemeClr val="tx1"/>
                </a:solidFill>
                <a:latin typeface="Constantia" charset="0"/>
                <a:ea typeface="ＭＳ Ｐゴシック" charset="0"/>
              </a:defRPr>
            </a:lvl4pPr>
            <a:lvl5pPr marL="2057400" indent="-228600">
              <a:defRPr>
                <a:solidFill>
                  <a:schemeClr val="tx1"/>
                </a:solidFill>
                <a:latin typeface="Constantia" charset="0"/>
                <a:ea typeface="ＭＳ Ｐゴシック" charset="0"/>
              </a:defRPr>
            </a:lvl5pPr>
            <a:lvl6pPr marL="2514600" indent="-228600" fontAlgn="base">
              <a:spcBef>
                <a:spcPct val="0"/>
              </a:spcBef>
              <a:spcAft>
                <a:spcPct val="0"/>
              </a:spcAft>
              <a:defRPr>
                <a:solidFill>
                  <a:schemeClr val="tx1"/>
                </a:solidFill>
                <a:latin typeface="Constantia" charset="0"/>
                <a:ea typeface="ＭＳ Ｐゴシック" charset="0"/>
              </a:defRPr>
            </a:lvl6pPr>
            <a:lvl7pPr marL="2971800" indent="-228600" fontAlgn="base">
              <a:spcBef>
                <a:spcPct val="0"/>
              </a:spcBef>
              <a:spcAft>
                <a:spcPct val="0"/>
              </a:spcAft>
              <a:defRPr>
                <a:solidFill>
                  <a:schemeClr val="tx1"/>
                </a:solidFill>
                <a:latin typeface="Constantia" charset="0"/>
                <a:ea typeface="ＭＳ Ｐゴシック" charset="0"/>
              </a:defRPr>
            </a:lvl7pPr>
            <a:lvl8pPr marL="3429000" indent="-228600" fontAlgn="base">
              <a:spcBef>
                <a:spcPct val="0"/>
              </a:spcBef>
              <a:spcAft>
                <a:spcPct val="0"/>
              </a:spcAft>
              <a:defRPr>
                <a:solidFill>
                  <a:schemeClr val="tx1"/>
                </a:solidFill>
                <a:latin typeface="Constantia" charset="0"/>
                <a:ea typeface="ＭＳ Ｐゴシック" charset="0"/>
              </a:defRPr>
            </a:lvl8pPr>
            <a:lvl9pPr marL="3886200" indent="-228600" fontAlgn="base">
              <a:spcBef>
                <a:spcPct val="0"/>
              </a:spcBef>
              <a:spcAft>
                <a:spcPct val="0"/>
              </a:spcAft>
              <a:defRPr>
                <a:solidFill>
                  <a:schemeClr val="tx1"/>
                </a:solidFill>
                <a:latin typeface="Constantia" charset="0"/>
                <a:ea typeface="ＭＳ Ｐゴシック" charset="0"/>
              </a:defRPr>
            </a:lvl9pPr>
          </a:lstStyle>
          <a:p>
            <a:r>
              <a:rPr lang="en-CA" sz="1400">
                <a:latin typeface="Times New Roman" charset="0"/>
                <a:cs typeface="Times New Roman" charset="0"/>
              </a:rPr>
              <a:t>Source: Health Canada, 2008</a:t>
            </a:r>
          </a:p>
        </p:txBody>
      </p:sp>
      <p:pic>
        <p:nvPicPr>
          <p:cNvPr id="10266"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4292600"/>
            <a:ext cx="865188" cy="720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7"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9925" y="4724400"/>
            <a:ext cx="912813" cy="7810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8"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2138" y="4581525"/>
            <a:ext cx="930275" cy="67786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9" name="Picture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4292600"/>
            <a:ext cx="936625" cy="7207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70" name="Picture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4221163"/>
            <a:ext cx="792162" cy="10080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71" name="Picture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92275" y="2781300"/>
            <a:ext cx="881063" cy="8588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72" name="Picture 4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575" y="3284538"/>
            <a:ext cx="839788" cy="75565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10273" name="Picture 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2500" y="2205038"/>
            <a:ext cx="936625" cy="792162"/>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10274" name="Rectangle 52"/>
          <p:cNvSpPr>
            <a:spLocks noChangeArrowheads="1"/>
          </p:cNvSpPr>
          <p:nvPr/>
        </p:nvSpPr>
        <p:spPr bwMode="auto">
          <a:xfrm>
            <a:off x="3492500" y="2205038"/>
            <a:ext cx="9350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35" name="Picture 6" descr="deer-tick"/>
          <p:cNvPicPr>
            <a:picLocks noChangeAspect="1" noChangeArrowheads="1"/>
          </p:cNvPicPr>
          <p:nvPr/>
        </p:nvPicPr>
        <p:blipFill>
          <a:blip r:embed="rId13"/>
          <a:srcRect/>
          <a:stretch>
            <a:fillRect/>
          </a:stretch>
        </p:blipFill>
        <p:spPr bwMode="auto">
          <a:xfrm>
            <a:off x="4643438" y="5429250"/>
            <a:ext cx="889000" cy="681038"/>
          </a:xfrm>
          <a:prstGeom prst="rect">
            <a:avLst/>
          </a:prstGeom>
          <a:noFill/>
          <a:ln w="9525">
            <a:solidFill>
              <a:schemeClr val="accent6"/>
            </a:solidFill>
            <a:miter lim="800000"/>
            <a:headEnd/>
            <a:tailEnd/>
          </a:ln>
        </p:spPr>
      </p:pic>
      <p:sp>
        <p:nvSpPr>
          <p:cNvPr id="36" name="Title 1"/>
          <p:cNvSpPr txBox="1">
            <a:spLocks/>
          </p:cNvSpPr>
          <p:nvPr/>
        </p:nvSpPr>
        <p:spPr>
          <a:xfrm>
            <a:off x="107950" y="846138"/>
            <a:ext cx="9099550" cy="1143000"/>
          </a:xfrm>
          <a:prstGeom prst="rect">
            <a:avLst/>
          </a:prstGeom>
        </p:spPr>
        <p:txBody>
          <a:bodyPr/>
          <a:lstStyle/>
          <a:p>
            <a:pPr algn="ctr" fontAlgn="auto">
              <a:spcBef>
                <a:spcPts val="0"/>
              </a:spcBef>
              <a:spcAft>
                <a:spcPts val="0"/>
              </a:spcAft>
              <a:defRPr/>
            </a:pPr>
            <a:r>
              <a:rPr lang="en-CA" sz="3600" dirty="0">
                <a:latin typeface="+mn-lt"/>
                <a:ea typeface="+mj-ea"/>
                <a:cs typeface="Arial" pitchFamily="34" charset="0"/>
              </a:rPr>
              <a:t>Health risks in Canada from climate change</a:t>
            </a:r>
          </a:p>
        </p:txBody>
      </p:sp>
    </p:spTree>
    <p:extLst>
      <p:ext uri="{BB962C8B-B14F-4D97-AF65-F5344CB8AC3E}">
        <p14:creationId xmlns:p14="http://schemas.microsoft.com/office/powerpoint/2010/main" val="9578221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47638"/>
            <a:ext cx="8229600" cy="934250"/>
          </a:xfrm>
        </p:spPr>
        <p:txBody>
          <a:bodyPr>
            <a:normAutofit/>
          </a:bodyPr>
          <a:lstStyle/>
          <a:p>
            <a:r>
              <a:rPr lang="en-US" sz="3200" b="1" dirty="0" smtClean="0"/>
              <a:t>WIGOS in 2040; how dare we?</a:t>
            </a:r>
            <a:endParaRPr lang="en-US" sz="3200" b="1" dirty="0"/>
          </a:p>
        </p:txBody>
      </p:sp>
      <p:sp>
        <p:nvSpPr>
          <p:cNvPr id="2" name="TextBox 1"/>
          <p:cNvSpPr txBox="1"/>
          <p:nvPr/>
        </p:nvSpPr>
        <p:spPr>
          <a:xfrm>
            <a:off x="444500" y="944235"/>
            <a:ext cx="8506668" cy="6494085"/>
          </a:xfrm>
          <a:prstGeom prst="rect">
            <a:avLst/>
          </a:prstGeom>
          <a:noFill/>
        </p:spPr>
        <p:txBody>
          <a:bodyPr wrap="square" rtlCol="0">
            <a:spAutoFit/>
          </a:bodyPr>
          <a:lstStyle/>
          <a:p>
            <a:pPr marL="285750" indent="-285750">
              <a:buFont typeface="Arial"/>
              <a:buChar char="•"/>
            </a:pPr>
            <a:r>
              <a:rPr lang="en-US" sz="2400" u="sng" dirty="0" smtClean="0"/>
              <a:t>A </a:t>
            </a:r>
            <a:r>
              <a:rPr lang="en-US" sz="2400" u="sng" dirty="0" smtClean="0"/>
              <a:t>personal and selective look 25 years back in time:</a:t>
            </a:r>
            <a:endParaRPr lang="en-US" sz="2400" u="sng" dirty="0" smtClean="0"/>
          </a:p>
          <a:p>
            <a:pPr marL="742950" lvl="1" indent="-285750">
              <a:buFont typeface="Arial"/>
              <a:buChar char="•"/>
            </a:pPr>
            <a:r>
              <a:rPr lang="en-US" sz="2000" dirty="0" smtClean="0"/>
              <a:t>Forecasting done almost exclusively by humans; hand analysis</a:t>
            </a:r>
          </a:p>
          <a:p>
            <a:pPr marL="742950" lvl="1" indent="-285750">
              <a:buFont typeface="Arial"/>
              <a:buChar char="•"/>
            </a:pPr>
            <a:r>
              <a:rPr lang="en-US" sz="2000" dirty="0" smtClean="0"/>
              <a:t>Operational skill (500 </a:t>
            </a:r>
            <a:r>
              <a:rPr lang="en-US" sz="2000" dirty="0" err="1" smtClean="0"/>
              <a:t>hPa</a:t>
            </a:r>
            <a:r>
              <a:rPr lang="en-US" sz="2000" dirty="0" smtClean="0"/>
              <a:t> ACC above 0.6) </a:t>
            </a:r>
            <a:r>
              <a:rPr lang="en-US" sz="2000" dirty="0" smtClean="0"/>
              <a:t>of global </a:t>
            </a:r>
            <a:r>
              <a:rPr lang="en-US" sz="2000" dirty="0" smtClean="0"/>
              <a:t>NWP: </a:t>
            </a:r>
            <a:r>
              <a:rPr lang="en-US" sz="2000" dirty="0" smtClean="0"/>
              <a:t>3-4 days</a:t>
            </a:r>
          </a:p>
          <a:p>
            <a:pPr marL="1200150" lvl="2" indent="-285750">
              <a:buFont typeface="Arial"/>
              <a:buChar char="•"/>
            </a:pPr>
            <a:r>
              <a:rPr lang="en-US" sz="2000" dirty="0" smtClean="0"/>
              <a:t>Public perception of </a:t>
            </a:r>
            <a:r>
              <a:rPr lang="en-US" sz="2000" dirty="0" smtClean="0"/>
              <a:t>skill</a:t>
            </a:r>
            <a:r>
              <a:rPr lang="en-US" sz="2000" dirty="0" smtClean="0"/>
              <a:t> lower</a:t>
            </a:r>
            <a:r>
              <a:rPr lang="en-US" sz="2000" dirty="0" smtClean="0"/>
              <a:t>; often </a:t>
            </a:r>
            <a:r>
              <a:rPr lang="en-US" sz="2000" dirty="0" smtClean="0"/>
              <a:t>irrelevant to local </a:t>
            </a:r>
            <a:r>
              <a:rPr lang="en-US" sz="2000" dirty="0" smtClean="0"/>
              <a:t>weather</a:t>
            </a:r>
          </a:p>
          <a:p>
            <a:pPr marL="1200150" lvl="2" indent="-285750">
              <a:buFont typeface="Arial"/>
              <a:buChar char="•"/>
            </a:pPr>
            <a:r>
              <a:rPr lang="en-US" sz="2000" dirty="0" smtClean="0"/>
              <a:t>HIRLAM – a regional limited area model run at 50 km resolution provided no additional skill beyond that of the global models</a:t>
            </a:r>
            <a:endParaRPr lang="en-US" sz="2000" dirty="0" smtClean="0"/>
          </a:p>
          <a:p>
            <a:pPr marL="742950" lvl="1" indent="-285750">
              <a:buFont typeface="Arial"/>
              <a:buChar char="•"/>
            </a:pPr>
            <a:r>
              <a:rPr lang="en-US" sz="2000" dirty="0" smtClean="0"/>
              <a:t>Satellite data used qualitatively (GEO images), </a:t>
            </a:r>
            <a:r>
              <a:rPr lang="en-US" sz="2000" dirty="0" smtClean="0"/>
              <a:t>quantitative use </a:t>
            </a:r>
            <a:r>
              <a:rPr lang="en-US" sz="2000" dirty="0" smtClean="0"/>
              <a:t>still </a:t>
            </a:r>
            <a:r>
              <a:rPr lang="en-US" sz="2000" dirty="0" smtClean="0"/>
              <a:t>almost</a:t>
            </a:r>
            <a:r>
              <a:rPr lang="en-US" sz="2000" dirty="0" smtClean="0"/>
              <a:t> </a:t>
            </a:r>
            <a:r>
              <a:rPr lang="en-US" sz="2000" dirty="0" smtClean="0"/>
              <a:t>a decade </a:t>
            </a:r>
            <a:r>
              <a:rPr lang="en-US" sz="2000" dirty="0" smtClean="0"/>
              <a:t>away</a:t>
            </a:r>
          </a:p>
          <a:p>
            <a:pPr marL="742950" lvl="1" indent="-285750">
              <a:buFont typeface="Arial"/>
              <a:buChar char="•"/>
            </a:pPr>
            <a:r>
              <a:rPr lang="en-US" sz="2000" dirty="0" smtClean="0"/>
              <a:t>Many </a:t>
            </a:r>
            <a:r>
              <a:rPr lang="en-US" sz="2000" dirty="0"/>
              <a:t>space-based observing technologies still to come, e.g. GPSRO (1995), microwave sounders (1998), </a:t>
            </a:r>
            <a:r>
              <a:rPr lang="en-US" sz="2000" dirty="0" err="1"/>
              <a:t>hyperspectral</a:t>
            </a:r>
            <a:r>
              <a:rPr lang="en-US" sz="2000" dirty="0"/>
              <a:t> IR sounders (2002</a:t>
            </a:r>
            <a:r>
              <a:rPr lang="en-US" sz="2000" dirty="0" smtClean="0"/>
              <a:t>)</a:t>
            </a:r>
            <a:endParaRPr lang="en-US" sz="2000" dirty="0"/>
          </a:p>
          <a:p>
            <a:pPr marL="742950" lvl="1" indent="-285750">
              <a:buFont typeface="Arial"/>
              <a:buChar char="•"/>
            </a:pPr>
            <a:r>
              <a:rPr lang="en-US" sz="2000" dirty="0" smtClean="0"/>
              <a:t>Global environmental agenda </a:t>
            </a:r>
            <a:r>
              <a:rPr lang="en-US" sz="2000" dirty="0" smtClean="0"/>
              <a:t>dominated by the ozone hole (discovered </a:t>
            </a:r>
            <a:r>
              <a:rPr lang="en-US" sz="2000" dirty="0" smtClean="0"/>
              <a:t>in </a:t>
            </a:r>
            <a:r>
              <a:rPr lang="en-US" sz="2000" dirty="0" smtClean="0"/>
              <a:t>1985, Montreal protocol ratified in 1989)</a:t>
            </a:r>
            <a:endParaRPr lang="en-US" sz="2000" dirty="0" smtClean="0"/>
          </a:p>
          <a:p>
            <a:pPr marL="1200150" lvl="2" indent="-285750">
              <a:buFont typeface="Arial"/>
              <a:buChar char="•"/>
            </a:pPr>
            <a:r>
              <a:rPr lang="en-US" sz="2000" dirty="0" smtClean="0"/>
              <a:t>Many climate scientists more concerned about a coming ice age due to variations in </a:t>
            </a:r>
            <a:r>
              <a:rPr lang="en-US" sz="2000" dirty="0" smtClean="0"/>
              <a:t>Earth’s </a:t>
            </a:r>
            <a:r>
              <a:rPr lang="en-US" sz="2000" dirty="0" smtClean="0"/>
              <a:t>orbit than about “greenhouse effect” </a:t>
            </a:r>
          </a:p>
          <a:p>
            <a:pPr marL="742950" lvl="1" indent="-285750">
              <a:buFont typeface="Arial"/>
              <a:buChar char="•"/>
            </a:pPr>
            <a:r>
              <a:rPr lang="en-US" sz="2000" dirty="0" smtClean="0"/>
              <a:t>World wide </a:t>
            </a:r>
            <a:r>
              <a:rPr lang="en-US" sz="2000" dirty="0" smtClean="0"/>
              <a:t>web just invented (first web browser 1990)</a:t>
            </a:r>
            <a:endParaRPr lang="en-US" sz="2000" dirty="0" smtClean="0"/>
          </a:p>
          <a:p>
            <a:pPr marL="742950" lvl="1" indent="-285750">
              <a:buFont typeface="Arial"/>
              <a:buChar char="•"/>
            </a:pPr>
            <a:r>
              <a:rPr lang="en-US" sz="2000" dirty="0" smtClean="0"/>
              <a:t>GSM </a:t>
            </a:r>
            <a:r>
              <a:rPr lang="en-US" sz="2000" dirty="0" smtClean="0"/>
              <a:t>(mobile </a:t>
            </a:r>
            <a:r>
              <a:rPr lang="en-US" sz="2000" dirty="0" smtClean="0"/>
              <a:t>phone technology) </a:t>
            </a:r>
            <a:r>
              <a:rPr lang="en-US" sz="2000" dirty="0" smtClean="0"/>
              <a:t>about to emerge</a:t>
            </a:r>
            <a:r>
              <a:rPr lang="en-US" sz="2000" dirty="0" smtClean="0"/>
              <a:t> (1991)</a:t>
            </a:r>
            <a:endParaRPr lang="en-US" sz="2000" dirty="0" smtClean="0"/>
          </a:p>
          <a:p>
            <a:pPr marL="742950" lvl="1" indent="-285750">
              <a:buFont typeface="Arial"/>
              <a:buChar char="•"/>
            </a:pPr>
            <a:r>
              <a:rPr lang="en-US" sz="2000" dirty="0" smtClean="0"/>
              <a:t>…</a:t>
            </a:r>
            <a:endParaRPr lang="en-US" sz="2000" dirty="0"/>
          </a:p>
          <a:p>
            <a:pPr marL="742950" lvl="1" indent="-285750">
              <a:buFont typeface="Arial"/>
              <a:buChar char="•"/>
            </a:pPr>
            <a:endParaRPr lang="en-US" sz="2400" dirty="0" smtClean="0"/>
          </a:p>
          <a:p>
            <a:pPr lvl="1"/>
            <a:endParaRPr lang="en-US" sz="2400" dirty="0" smtClean="0"/>
          </a:p>
          <a:p>
            <a:pPr marL="285750" indent="-285750">
              <a:buFont typeface="Arial"/>
              <a:buChar char="•"/>
            </a:pPr>
            <a:endParaRPr lang="en-US" sz="2400" dirty="0"/>
          </a:p>
        </p:txBody>
      </p:sp>
    </p:spTree>
    <p:extLst>
      <p:ext uri="{BB962C8B-B14F-4D97-AF65-F5344CB8AC3E}">
        <p14:creationId xmlns:p14="http://schemas.microsoft.com/office/powerpoint/2010/main" val="2252683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34250"/>
          </a:xfrm>
        </p:spPr>
        <p:txBody>
          <a:bodyPr>
            <a:normAutofit fontScale="90000"/>
          </a:bodyPr>
          <a:lstStyle/>
          <a:p>
            <a:r>
              <a:rPr lang="en-US" sz="3200" b="1" dirty="0" smtClean="0"/>
              <a:t>Additional requirements from “traditional” NMHS customers, e.g.  </a:t>
            </a:r>
            <a:endParaRPr lang="en-US" sz="3200" b="1" dirty="0"/>
          </a:p>
        </p:txBody>
      </p:sp>
      <p:sp>
        <p:nvSpPr>
          <p:cNvPr id="2" name="TextBox 1"/>
          <p:cNvSpPr txBox="1"/>
          <p:nvPr/>
        </p:nvSpPr>
        <p:spPr>
          <a:xfrm>
            <a:off x="457200" y="1160135"/>
            <a:ext cx="8506668" cy="5632310"/>
          </a:xfrm>
          <a:prstGeom prst="rect">
            <a:avLst/>
          </a:prstGeom>
          <a:noFill/>
        </p:spPr>
        <p:txBody>
          <a:bodyPr wrap="square" rtlCol="0">
            <a:spAutoFit/>
          </a:bodyPr>
          <a:lstStyle/>
          <a:p>
            <a:pPr marL="285750" indent="-285750">
              <a:buFont typeface="Arial"/>
              <a:buChar char="•"/>
            </a:pPr>
            <a:r>
              <a:rPr lang="en-US" sz="2400" dirty="0" smtClean="0"/>
              <a:t>Transportation safety</a:t>
            </a:r>
          </a:p>
          <a:p>
            <a:pPr marL="742950" lvl="1" indent="-285750">
              <a:buFont typeface="Arial"/>
              <a:buChar char="•"/>
            </a:pPr>
            <a:r>
              <a:rPr lang="en-US" sz="2400" dirty="0" smtClean="0"/>
              <a:t>Weather continues to be primary hazard to aviation and navigation</a:t>
            </a:r>
          </a:p>
          <a:p>
            <a:pPr marL="742950" lvl="1" indent="-285750">
              <a:buFont typeface="Arial"/>
              <a:buChar char="•"/>
            </a:pPr>
            <a:r>
              <a:rPr lang="en-US" sz="2400" dirty="0" smtClean="0"/>
              <a:t>A host of weather-related issues contribute to capacity limits of (near-) saturated airports</a:t>
            </a:r>
            <a:endParaRPr lang="en-US" sz="2400" dirty="0" smtClean="0"/>
          </a:p>
          <a:p>
            <a:pPr marL="285750" indent="-285750">
              <a:buFont typeface="Arial"/>
              <a:buChar char="•"/>
            </a:pPr>
            <a:r>
              <a:rPr lang="en-US" sz="2400" dirty="0" smtClean="0"/>
              <a:t>Energy production and dissemination</a:t>
            </a:r>
          </a:p>
          <a:p>
            <a:pPr marL="285750" indent="-285750">
              <a:buFont typeface="Arial"/>
              <a:buChar char="•"/>
            </a:pPr>
            <a:r>
              <a:rPr lang="en-US" sz="2400" dirty="0" smtClean="0"/>
              <a:t>Planning and scheduling for agriculture, construction and other sectors</a:t>
            </a:r>
          </a:p>
          <a:p>
            <a:pPr marL="285750" indent="-285750">
              <a:buFont typeface="Arial"/>
              <a:buChar char="•"/>
            </a:pPr>
            <a:r>
              <a:rPr lang="en-US" sz="2400" dirty="0" smtClean="0"/>
              <a:t>Basic human activities, both professional and recreational </a:t>
            </a:r>
          </a:p>
          <a:p>
            <a:pPr marL="285750" indent="-285750">
              <a:buFont typeface="Arial"/>
              <a:buChar char="•"/>
            </a:pPr>
            <a:r>
              <a:rPr lang="en-US" sz="2400" i="1" dirty="0" smtClean="0"/>
              <a:t>…</a:t>
            </a:r>
          </a:p>
          <a:p>
            <a:pPr marL="285750" indent="-285750">
              <a:buFont typeface="Arial"/>
              <a:buChar char="•"/>
            </a:pPr>
            <a:r>
              <a:rPr lang="en-US" sz="2400" i="1" dirty="0" smtClean="0"/>
              <a:t>Tailoring systems (including observing systems) to meet these requirements must be done in collaboration with the customers, application area by application area; do the NMHSs have the resources and the willingness to do this?</a:t>
            </a:r>
            <a:endParaRPr lang="en-US" sz="2400" i="1" dirty="0" smtClean="0"/>
          </a:p>
          <a:p>
            <a:pPr marL="285750" indent="-285750">
              <a:buFont typeface="Arial"/>
              <a:buChar char="•"/>
            </a:pPr>
            <a:endParaRPr lang="en-US" sz="2400" dirty="0"/>
          </a:p>
        </p:txBody>
      </p:sp>
    </p:spTree>
    <p:extLst>
      <p:ext uri="{BB962C8B-B14F-4D97-AF65-F5344CB8AC3E}">
        <p14:creationId xmlns:p14="http://schemas.microsoft.com/office/powerpoint/2010/main" val="2391082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34250"/>
          </a:xfrm>
        </p:spPr>
        <p:txBody>
          <a:bodyPr>
            <a:normAutofit/>
          </a:bodyPr>
          <a:lstStyle/>
          <a:p>
            <a:r>
              <a:rPr lang="en-US" sz="3200" b="1" dirty="0" smtClean="0"/>
              <a:t>Final thoughts</a:t>
            </a:r>
            <a:endParaRPr lang="en-US" sz="3200" b="1" dirty="0"/>
          </a:p>
        </p:txBody>
      </p:sp>
      <p:sp>
        <p:nvSpPr>
          <p:cNvPr id="2" name="TextBox 1"/>
          <p:cNvSpPr txBox="1"/>
          <p:nvPr/>
        </p:nvSpPr>
        <p:spPr>
          <a:xfrm>
            <a:off x="279400" y="1210935"/>
            <a:ext cx="8735268" cy="4893647"/>
          </a:xfrm>
          <a:prstGeom prst="rect">
            <a:avLst/>
          </a:prstGeom>
          <a:noFill/>
        </p:spPr>
        <p:txBody>
          <a:bodyPr wrap="square" rtlCol="0">
            <a:spAutoFit/>
          </a:bodyPr>
          <a:lstStyle/>
          <a:p>
            <a:pPr marL="285750" indent="-285750">
              <a:buFont typeface="Arial"/>
              <a:buChar char="•"/>
            </a:pPr>
            <a:r>
              <a:rPr lang="en-US" sz="2400" dirty="0" smtClean="0"/>
              <a:t>Demand for meteorological products and services will likely be much higher in 2040 than it is now</a:t>
            </a:r>
          </a:p>
          <a:p>
            <a:pPr marL="285750" indent="-285750">
              <a:buFont typeface="Arial"/>
              <a:buChar char="•"/>
            </a:pPr>
            <a:r>
              <a:rPr lang="en-US" sz="2400" dirty="0" smtClean="0"/>
              <a:t>Unlikely that NMHSs will have near-monopoly on observations, products and services</a:t>
            </a:r>
          </a:p>
          <a:p>
            <a:pPr marL="285750" indent="-285750">
              <a:buFont typeface="Arial"/>
              <a:buChar char="•"/>
            </a:pPr>
            <a:r>
              <a:rPr lang="en-US" sz="2400" dirty="0"/>
              <a:t>A stronger role for the private sector in all three areas is likely</a:t>
            </a:r>
          </a:p>
          <a:p>
            <a:pPr marL="742950" lvl="1" indent="-285750">
              <a:buFont typeface="Arial"/>
              <a:buChar char="•"/>
            </a:pPr>
            <a:r>
              <a:rPr lang="en-US" sz="2400" dirty="0"/>
              <a:t>Issues regarding </a:t>
            </a:r>
            <a:r>
              <a:rPr lang="en-US" sz="2400" dirty="0" smtClean="0"/>
              <a:t>ownership and data exchange for observational data in particular must </a:t>
            </a:r>
            <a:r>
              <a:rPr lang="en-US" sz="2400" dirty="0"/>
              <a:t>be sorted </a:t>
            </a:r>
            <a:r>
              <a:rPr lang="en-US" sz="2400" dirty="0" smtClean="0"/>
              <a:t>out</a:t>
            </a:r>
          </a:p>
          <a:p>
            <a:pPr marL="285750" indent="-285750">
              <a:buFont typeface="Arial"/>
              <a:buChar char="•"/>
            </a:pPr>
            <a:r>
              <a:rPr lang="en-US" sz="2400" dirty="0" smtClean="0"/>
              <a:t>If we maintain that the provision of meteorological services is a “public good” a continued strong government role will be needed in areas such as watches, warnings, official records for forensic weather, climate monitoring, mitigation, adaptation, …</a:t>
            </a:r>
          </a:p>
          <a:p>
            <a:pPr marL="285750" indent="-285750">
              <a:buFont typeface="Arial"/>
              <a:buChar char="•"/>
            </a:pPr>
            <a:endParaRPr lang="en-US" sz="2400" dirty="0" smtClean="0"/>
          </a:p>
          <a:p>
            <a:pPr marL="285750" indent="-285750">
              <a:buFont typeface="Arial"/>
              <a:buChar char="•"/>
            </a:pPr>
            <a:r>
              <a:rPr lang="en-US" sz="2400" dirty="0" smtClean="0"/>
              <a:t>A clear vision from WMO on this is </a:t>
            </a:r>
            <a:r>
              <a:rPr lang="en-US" sz="2400" smtClean="0"/>
              <a:t>urgently needed!</a:t>
            </a:r>
            <a:endParaRPr lang="en-US" sz="2400" dirty="0"/>
          </a:p>
        </p:txBody>
      </p:sp>
    </p:spTree>
    <p:extLst>
      <p:ext uri="{BB962C8B-B14F-4D97-AF65-F5344CB8AC3E}">
        <p14:creationId xmlns:p14="http://schemas.microsoft.com/office/powerpoint/2010/main" val="1464766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Thank you</a:t>
            </a:r>
          </a:p>
          <a:p>
            <a:r>
              <a:rPr lang="en-US" sz="4800" dirty="0" smtClean="0">
                <a:solidFill>
                  <a:srgbClr val="000090"/>
                </a:solidFill>
              </a:rPr>
              <a:t>Merci</a:t>
            </a:r>
            <a:endParaRPr lang="en-US" sz="4800" dirty="0">
              <a:solidFill>
                <a:srgbClr val="000090"/>
              </a:solidFill>
            </a:endParaRPr>
          </a:p>
        </p:txBody>
      </p:sp>
    </p:spTree>
    <p:extLst>
      <p:ext uri="{BB962C8B-B14F-4D97-AF65-F5344CB8AC3E}">
        <p14:creationId xmlns:p14="http://schemas.microsoft.com/office/powerpoint/2010/main" val="3802284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CH" sz="3600" b="1" dirty="0">
                <a:latin typeface="Arial Narrow" charset="0"/>
                <a:cs typeface="Arial" charset="0"/>
              </a:rPr>
              <a:t>M</a:t>
            </a:r>
            <a:r>
              <a:rPr lang="fr-CH" sz="3600" b="1" dirty="0" smtClean="0">
                <a:latin typeface="Arial Narrow" charset="0"/>
                <a:cs typeface="Arial" charset="0"/>
              </a:rPr>
              <a:t>ission of Met Services</a:t>
            </a:r>
            <a:r>
              <a:rPr lang="fr-CH" sz="3200" b="1" dirty="0" smtClean="0">
                <a:latin typeface="Arial Narrow" charset="0"/>
                <a:cs typeface="Arial" charset="0"/>
              </a:rPr>
              <a:t/>
            </a:r>
            <a:br>
              <a:rPr lang="fr-CH" sz="3200" b="1" dirty="0" smtClean="0">
                <a:latin typeface="Arial Narrow" charset="0"/>
                <a:cs typeface="Arial" charset="0"/>
              </a:rPr>
            </a:br>
            <a:r>
              <a:rPr lang="fr-CH" sz="2400" i="1" dirty="0" smtClean="0">
                <a:latin typeface="Arial Narrow" charset="0"/>
                <a:cs typeface="Arial" charset="0"/>
              </a:rPr>
              <a:t>(according to the WMO Convention)</a:t>
            </a:r>
            <a:endParaRPr lang="en-US" sz="2400" i="1" dirty="0"/>
          </a:p>
        </p:txBody>
      </p:sp>
      <p:sp>
        <p:nvSpPr>
          <p:cNvPr id="5" name="Content Placeholder 4"/>
          <p:cNvSpPr>
            <a:spLocks noGrp="1"/>
          </p:cNvSpPr>
          <p:nvPr>
            <p:ph idx="1"/>
          </p:nvPr>
        </p:nvSpPr>
        <p:spPr>
          <a:xfrm>
            <a:off x="495300" y="1549400"/>
            <a:ext cx="8229600" cy="4525963"/>
          </a:xfrm>
        </p:spPr>
        <p:txBody>
          <a:bodyPr>
            <a:normAutofit/>
          </a:bodyPr>
          <a:lstStyle/>
          <a:p>
            <a:pPr marL="457200" indent="-457200">
              <a:buFont typeface="+mj-lt"/>
              <a:buAutoNum type="alphaLcParenR"/>
            </a:pPr>
            <a:r>
              <a:rPr lang="en-US" sz="2800" dirty="0" smtClean="0"/>
              <a:t>Protection of life and property</a:t>
            </a:r>
          </a:p>
          <a:p>
            <a:pPr marL="457200" indent="-457200">
              <a:buFont typeface="+mj-lt"/>
              <a:buAutoNum type="alphaLcParenR"/>
            </a:pPr>
            <a:r>
              <a:rPr lang="en-US" sz="2800" dirty="0" smtClean="0"/>
              <a:t>Safeguarding the environment</a:t>
            </a:r>
          </a:p>
          <a:p>
            <a:pPr marL="457200" indent="-457200">
              <a:buFont typeface="+mj-lt"/>
              <a:buAutoNum type="alphaLcParenR"/>
            </a:pPr>
            <a:r>
              <a:rPr lang="en-US" sz="2800" dirty="0" smtClean="0"/>
              <a:t>Contributing to sustainable development</a:t>
            </a:r>
          </a:p>
          <a:p>
            <a:pPr marL="457200" indent="-457200">
              <a:buFont typeface="+mj-lt"/>
              <a:buAutoNum type="alphaLcParenR"/>
            </a:pPr>
            <a:r>
              <a:rPr lang="en-US" sz="2800" dirty="0"/>
              <a:t>Promoting long-term observation and collection of </a:t>
            </a:r>
            <a:r>
              <a:rPr lang="en-US" sz="2800" dirty="0" smtClean="0"/>
              <a:t>meteorological</a:t>
            </a:r>
            <a:r>
              <a:rPr lang="en-US" sz="2800" dirty="0"/>
              <a:t>, hydrological and climatological data, including related environmental data, </a:t>
            </a:r>
            <a:endParaRPr lang="en-US" sz="2800" dirty="0" smtClean="0"/>
          </a:p>
          <a:p>
            <a:pPr marL="457200" indent="-457200">
              <a:buFont typeface="+mj-lt"/>
              <a:buAutoNum type="alphaLcParenR"/>
            </a:pPr>
            <a:r>
              <a:rPr lang="en-US" sz="2800" dirty="0"/>
              <a:t>Promotion of endogenous capacity-building </a:t>
            </a:r>
            <a:endParaRPr lang="en-US" sz="2800" dirty="0" smtClean="0"/>
          </a:p>
          <a:p>
            <a:pPr marL="457200" indent="-457200">
              <a:buFont typeface="+mj-lt"/>
              <a:buAutoNum type="alphaLcParenR"/>
            </a:pPr>
            <a:r>
              <a:rPr lang="en-US" sz="2800" dirty="0"/>
              <a:t>Meeting international commitments, </a:t>
            </a:r>
            <a:endParaRPr lang="en-US" sz="2800" dirty="0" smtClean="0"/>
          </a:p>
          <a:p>
            <a:pPr marL="457200" indent="-457200">
              <a:buFont typeface="+mj-lt"/>
              <a:buAutoNum type="alphaLcParenR"/>
            </a:pPr>
            <a:r>
              <a:rPr lang="en-US" sz="2800" dirty="0"/>
              <a:t>Contributing to international cooperation </a:t>
            </a:r>
            <a:endParaRPr lang="en-US" sz="2800" dirty="0"/>
          </a:p>
          <a:p>
            <a:pPr marL="457200" indent="-457200">
              <a:buFont typeface="+mj-lt"/>
              <a:buAutoNum type="alphaLcParenR"/>
            </a:pPr>
            <a:endParaRPr lang="en-US" sz="2800" dirty="0"/>
          </a:p>
          <a:p>
            <a:endParaRPr lang="en-US" sz="2800" dirty="0"/>
          </a:p>
          <a:p>
            <a:endParaRPr lang="en-US" sz="2800" dirty="0"/>
          </a:p>
          <a:p>
            <a:endParaRPr lang="en-US" sz="2400" dirty="0"/>
          </a:p>
        </p:txBody>
      </p:sp>
    </p:spTree>
    <p:extLst>
      <p:ext uri="{BB962C8B-B14F-4D97-AF65-F5344CB8AC3E}">
        <p14:creationId xmlns:p14="http://schemas.microsoft.com/office/powerpoint/2010/main" val="730067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a:xfrm>
            <a:off x="832827" y="217488"/>
            <a:ext cx="7760677" cy="1143000"/>
          </a:xfrm>
        </p:spPr>
        <p:txBody>
          <a:bodyPr>
            <a:normAutofit fontScale="90000"/>
          </a:bodyPr>
          <a:lstStyle/>
          <a:p>
            <a:pPr algn="ctr"/>
            <a:r>
              <a:rPr lang="fr-CH" sz="4800" b="1" dirty="0" smtClean="0">
                <a:latin typeface="Arial Narrow" charset="0"/>
                <a:cs typeface="Arial" charset="0"/>
              </a:rPr>
              <a:t>Purpose of </a:t>
            </a:r>
            <a:r>
              <a:rPr lang="fr-CH" sz="4800" b="1" dirty="0" smtClean="0">
                <a:latin typeface="Arial Narrow" charset="0"/>
                <a:cs typeface="Arial" charset="0"/>
              </a:rPr>
              <a:t>WMO</a:t>
            </a:r>
            <a:br>
              <a:rPr lang="fr-CH" sz="4800" b="1" dirty="0" smtClean="0">
                <a:latin typeface="Arial Narrow" charset="0"/>
                <a:cs typeface="Arial" charset="0"/>
              </a:rPr>
            </a:br>
            <a:r>
              <a:rPr lang="fr-CH" sz="3100" i="1" dirty="0" smtClean="0">
                <a:latin typeface="Arial Narrow" charset="0"/>
                <a:cs typeface="Arial" charset="0"/>
              </a:rPr>
              <a:t>(WMO </a:t>
            </a:r>
            <a:r>
              <a:rPr lang="fr-CH" sz="3100" i="1" dirty="0" smtClean="0">
                <a:latin typeface="Arial Narrow" charset="0"/>
                <a:cs typeface="Arial" charset="0"/>
              </a:rPr>
              <a:t>Convention)</a:t>
            </a:r>
            <a:endParaRPr lang="en-US" sz="3100" i="1" dirty="0">
              <a:latin typeface="Arial Narrow" charset="0"/>
              <a:cs typeface="Arial" charset="0"/>
            </a:endParaRPr>
          </a:p>
        </p:txBody>
      </p:sp>
      <p:sp>
        <p:nvSpPr>
          <p:cNvPr id="222210" name="Content Placeholder 2"/>
          <p:cNvSpPr>
            <a:spLocks noGrp="1"/>
          </p:cNvSpPr>
          <p:nvPr>
            <p:ph idx="1"/>
          </p:nvPr>
        </p:nvSpPr>
        <p:spPr>
          <a:xfrm>
            <a:off x="317989" y="1412875"/>
            <a:ext cx="8508023" cy="5111750"/>
          </a:xfrm>
        </p:spPr>
        <p:txBody>
          <a:bodyPr>
            <a:normAutofit/>
          </a:bodyPr>
          <a:lstStyle/>
          <a:p>
            <a:pPr marL="514350" indent="-514350">
              <a:buFont typeface="+mj-lt"/>
              <a:buAutoNum type="alphaLcParenR"/>
            </a:pPr>
            <a:r>
              <a:rPr lang="en-US" sz="2800" dirty="0" smtClean="0">
                <a:latin typeface="Arial Narrow" charset="0"/>
                <a:cs typeface="Arial" charset="0"/>
              </a:rPr>
              <a:t>To </a:t>
            </a:r>
            <a:r>
              <a:rPr lang="en-US" sz="2800" dirty="0">
                <a:latin typeface="Arial Narrow" charset="0"/>
                <a:cs typeface="Arial" charset="0"/>
              </a:rPr>
              <a:t>facilitate worldwide </a:t>
            </a:r>
            <a:r>
              <a:rPr lang="en-US" sz="2800" b="1" u="sng" dirty="0">
                <a:solidFill>
                  <a:srgbClr val="660066"/>
                </a:solidFill>
                <a:latin typeface="Arial Narrow" charset="0"/>
                <a:cs typeface="Arial" charset="0"/>
              </a:rPr>
              <a:t>cooperation in the establishment of networks of stations</a:t>
            </a:r>
            <a:r>
              <a:rPr lang="en-US" sz="2800" dirty="0">
                <a:latin typeface="Arial Narrow" charset="0"/>
                <a:cs typeface="Arial" charset="0"/>
              </a:rPr>
              <a:t> for the making of meteorological observations;… </a:t>
            </a:r>
          </a:p>
          <a:p>
            <a:pPr marL="514350" indent="-514350">
              <a:buFont typeface="+mj-lt"/>
              <a:buAutoNum type="alphaLcParenR"/>
            </a:pPr>
            <a:r>
              <a:rPr lang="en-US" sz="2800" dirty="0" smtClean="0">
                <a:latin typeface="Arial Narrow" charset="0"/>
                <a:cs typeface="Arial" charset="0"/>
              </a:rPr>
              <a:t>To </a:t>
            </a:r>
            <a:r>
              <a:rPr lang="en-US" sz="2800" dirty="0">
                <a:latin typeface="Arial Narrow" charset="0"/>
                <a:cs typeface="Arial" charset="0"/>
              </a:rPr>
              <a:t>promote the establishment and maintenance of systems for the </a:t>
            </a:r>
            <a:r>
              <a:rPr lang="en-US" sz="2800" b="1" u="sng" dirty="0">
                <a:solidFill>
                  <a:srgbClr val="660066"/>
                </a:solidFill>
                <a:latin typeface="Arial Narrow" charset="0"/>
                <a:cs typeface="Arial" charset="0"/>
              </a:rPr>
              <a:t>rapid exchange of meteorological and related information</a:t>
            </a:r>
            <a:r>
              <a:rPr lang="en-US" sz="2800" dirty="0">
                <a:latin typeface="Arial Narrow" charset="0"/>
                <a:cs typeface="Arial" charset="0"/>
              </a:rPr>
              <a:t>; </a:t>
            </a:r>
          </a:p>
          <a:p>
            <a:pPr marL="514350" indent="-514350">
              <a:buFont typeface="+mj-lt"/>
              <a:buAutoNum type="alphaLcParenR"/>
            </a:pPr>
            <a:r>
              <a:rPr lang="en-US" sz="2800" dirty="0" smtClean="0">
                <a:latin typeface="Arial Narrow" charset="0"/>
                <a:cs typeface="Arial" charset="0"/>
              </a:rPr>
              <a:t>To </a:t>
            </a:r>
            <a:r>
              <a:rPr lang="en-US" sz="2800" dirty="0">
                <a:latin typeface="Arial Narrow" charset="0"/>
                <a:cs typeface="Arial" charset="0"/>
              </a:rPr>
              <a:t>promote </a:t>
            </a:r>
            <a:r>
              <a:rPr lang="en-US" sz="2800" b="1" u="sng" dirty="0">
                <a:solidFill>
                  <a:srgbClr val="660066"/>
                </a:solidFill>
                <a:latin typeface="Arial Narrow" charset="0"/>
                <a:cs typeface="Arial" charset="0"/>
              </a:rPr>
              <a:t>standardization of meteorological and related observations </a:t>
            </a:r>
            <a:r>
              <a:rPr lang="en-US" sz="2800" dirty="0">
                <a:latin typeface="Arial Narrow" charset="0"/>
                <a:cs typeface="Arial" charset="0"/>
              </a:rPr>
              <a:t>and to ensure the uniform publication of observations and statistics; </a:t>
            </a:r>
            <a:endParaRPr lang="en-US" sz="2800" dirty="0" smtClean="0">
              <a:latin typeface="Arial Narrow" charset="0"/>
              <a:cs typeface="Arial" charset="0"/>
            </a:endParaRPr>
          </a:p>
          <a:p>
            <a:pPr marL="514350" indent="-514350">
              <a:buFont typeface="+mj-lt"/>
              <a:buAutoNum type="alphaLcParenR"/>
            </a:pPr>
            <a:r>
              <a:rPr lang="en-US" sz="2800" i="1" dirty="0" smtClean="0">
                <a:solidFill>
                  <a:schemeClr val="bg1">
                    <a:lumMod val="65000"/>
                  </a:schemeClr>
                </a:solidFill>
                <a:latin typeface="Arial Narrow" charset="0"/>
                <a:cs typeface="Arial" charset="0"/>
              </a:rPr>
              <a:t>… e), f)</a:t>
            </a:r>
            <a:endParaRPr lang="en-US" sz="2800" i="1" dirty="0" smtClean="0">
              <a:solidFill>
                <a:schemeClr val="bg1">
                  <a:lumMod val="65000"/>
                </a:schemeClr>
              </a:solidFill>
              <a:latin typeface="Arial Narrow" charset="0"/>
              <a:cs typeface="Arial" charset="0"/>
            </a:endParaRPr>
          </a:p>
          <a:p>
            <a:pPr marL="514350" indent="-514350">
              <a:buFont typeface="+mj-lt"/>
              <a:buAutoNum type="alphaLcParenR"/>
            </a:pPr>
            <a:endParaRPr lang="en-US" dirty="0" smtClean="0">
              <a:latin typeface="Arial Narrow" charset="0"/>
              <a:cs typeface="Arial" charset="0"/>
            </a:endParaRPr>
          </a:p>
          <a:p>
            <a:pPr marL="514350" indent="-514350">
              <a:buFont typeface="+mj-lt"/>
              <a:buAutoNum type="alphaLcParenR"/>
            </a:pPr>
            <a:endParaRPr lang="en-US" dirty="0" smtClean="0">
              <a:latin typeface="Arial Narrow" charset="0"/>
              <a:cs typeface="Arial" charset="0"/>
            </a:endParaRPr>
          </a:p>
        </p:txBody>
      </p:sp>
    </p:spTree>
    <p:extLst>
      <p:ext uri="{BB962C8B-B14F-4D97-AF65-F5344CB8AC3E}">
        <p14:creationId xmlns:p14="http://schemas.microsoft.com/office/powerpoint/2010/main" val="317377843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2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2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22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2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34250"/>
          </a:xfrm>
        </p:spPr>
        <p:txBody>
          <a:bodyPr>
            <a:normAutofit/>
          </a:bodyPr>
          <a:lstStyle/>
          <a:p>
            <a:r>
              <a:rPr lang="en-US" sz="4000" dirty="0" smtClean="0"/>
              <a:t>Takeaway message:</a:t>
            </a:r>
            <a:endParaRPr lang="en-US" sz="4000" dirty="0"/>
          </a:p>
        </p:txBody>
      </p:sp>
      <p:sp>
        <p:nvSpPr>
          <p:cNvPr id="2" name="TextBox 1"/>
          <p:cNvSpPr txBox="1"/>
          <p:nvPr/>
        </p:nvSpPr>
        <p:spPr>
          <a:xfrm>
            <a:off x="208180" y="1194267"/>
            <a:ext cx="8506668" cy="5749265"/>
          </a:xfrm>
          <a:prstGeom prst="rect">
            <a:avLst/>
          </a:prstGeom>
          <a:noFill/>
        </p:spPr>
        <p:txBody>
          <a:bodyPr wrap="square" rtlCol="0">
            <a:spAutoFit/>
          </a:bodyPr>
          <a:lstStyle/>
          <a:p>
            <a:pPr marL="742950" lvl="1" indent="-285750">
              <a:lnSpc>
                <a:spcPct val="90000"/>
              </a:lnSpc>
              <a:buFont typeface="Arial"/>
              <a:buChar char="•"/>
            </a:pPr>
            <a:r>
              <a:rPr lang="en-US" sz="2400" dirty="0" smtClean="0"/>
              <a:t>Many of the capabilities that we have today and many of the problems we are faced with would be truly astonishing to someone fresh out of the early 1990’s</a:t>
            </a:r>
          </a:p>
          <a:p>
            <a:pPr marL="742950" lvl="1" indent="-285750">
              <a:lnSpc>
                <a:spcPct val="90000"/>
              </a:lnSpc>
              <a:buFont typeface="Arial"/>
              <a:buChar char="•"/>
            </a:pPr>
            <a:endParaRPr lang="en-US" sz="2400" dirty="0" smtClean="0"/>
          </a:p>
          <a:p>
            <a:pPr marL="742950" lvl="1" indent="-285750">
              <a:lnSpc>
                <a:spcPct val="90000"/>
              </a:lnSpc>
              <a:buFont typeface="Arial"/>
              <a:buChar char="•"/>
            </a:pPr>
            <a:r>
              <a:rPr lang="en-US" sz="2400" dirty="0" smtClean="0"/>
              <a:t>Anything too specific that we would write today about technology, capabilities, etc. in 2040 will likely be completely laughable already 10 or 15 years from now</a:t>
            </a:r>
          </a:p>
          <a:p>
            <a:pPr marL="742950" lvl="1" indent="-285750">
              <a:lnSpc>
                <a:spcPct val="90000"/>
              </a:lnSpc>
              <a:buFont typeface="Arial"/>
              <a:buChar char="•"/>
            </a:pPr>
            <a:endParaRPr lang="en-US" sz="2400" dirty="0"/>
          </a:p>
          <a:p>
            <a:pPr marL="742950" lvl="1" indent="-285750">
              <a:lnSpc>
                <a:spcPct val="90000"/>
              </a:lnSpc>
              <a:buFont typeface="Arial"/>
              <a:buChar char="•"/>
            </a:pPr>
            <a:r>
              <a:rPr lang="en-US" sz="2400" dirty="0" smtClean="0"/>
              <a:t>What is written (and implied) in the WMO convention about the overall role of Met Services and about the role of organization in society looks remarkably fresh!</a:t>
            </a:r>
          </a:p>
          <a:p>
            <a:pPr marL="742950" lvl="1" indent="-285750">
              <a:lnSpc>
                <a:spcPct val="90000"/>
              </a:lnSpc>
              <a:buFont typeface="Arial"/>
              <a:buChar char="•"/>
            </a:pPr>
            <a:endParaRPr lang="en-US" sz="2400" dirty="0" smtClean="0"/>
          </a:p>
          <a:p>
            <a:pPr marL="742950" lvl="1" indent="-285750">
              <a:lnSpc>
                <a:spcPct val="90000"/>
              </a:lnSpc>
              <a:buFont typeface="Arial"/>
              <a:buChar char="•"/>
            </a:pPr>
            <a:r>
              <a:rPr lang="en-US" sz="2400" dirty="0" smtClean="0"/>
              <a:t>We could assume this as our guidance and focus on the challenges driven by broader societal trends rather than on the specifics of how we will meet them</a:t>
            </a:r>
            <a:endParaRPr lang="en-US" sz="2400" dirty="0" smtClean="0"/>
          </a:p>
          <a:p>
            <a:pPr lvl="1">
              <a:lnSpc>
                <a:spcPct val="90000"/>
              </a:lnSpc>
            </a:pPr>
            <a:endParaRPr lang="en-US" sz="2400" dirty="0" smtClean="0"/>
          </a:p>
          <a:p>
            <a:pPr marL="285750" indent="-285750">
              <a:buFont typeface="Arial"/>
              <a:buChar char="•"/>
            </a:pPr>
            <a:endParaRPr lang="en-US" sz="2400" dirty="0"/>
          </a:p>
        </p:txBody>
      </p:sp>
    </p:spTree>
    <p:extLst>
      <p:ext uri="{BB962C8B-B14F-4D97-AF65-F5344CB8AC3E}">
        <p14:creationId xmlns:p14="http://schemas.microsoft.com/office/powerpoint/2010/main" val="35599253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2870" y="1223964"/>
            <a:ext cx="7921869" cy="508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916115" y="3933825"/>
            <a:ext cx="863112" cy="338138"/>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fontAlgn="auto" latinLnBrk="1" hangingPunct="0">
              <a:spcBef>
                <a:spcPts val="0"/>
              </a:spcBef>
              <a:spcAft>
                <a:spcPts val="0"/>
              </a:spcAft>
              <a:defRPr/>
            </a:pPr>
            <a:r>
              <a:rPr lang="en-AU" sz="1600" dirty="0">
                <a:solidFill>
                  <a:srgbClr val="000000"/>
                </a:solidFill>
                <a:latin typeface="Arial Bold" panose="020B0704020202020204" pitchFamily="34" charset="0"/>
                <a:ea typeface="Arial Narrow"/>
                <a:cs typeface="Arial Bold" panose="020B0704020202020204" pitchFamily="34" charset="0"/>
                <a:sym typeface="Arial Narrow"/>
              </a:rPr>
              <a:t>WIGOS</a:t>
            </a:r>
          </a:p>
        </p:txBody>
      </p:sp>
      <p:sp>
        <p:nvSpPr>
          <p:cNvPr id="283651" name="Title 8"/>
          <p:cNvSpPr txBox="1">
            <a:spLocks/>
          </p:cNvSpPr>
          <p:nvPr/>
        </p:nvSpPr>
        <p:spPr bwMode="auto">
          <a:xfrm>
            <a:off x="304800" y="762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1400">
                <a:solidFill>
                  <a:schemeClr val="tx1"/>
                </a:solidFill>
                <a:latin typeface="Times New Roman" charset="0"/>
                <a:ea typeface="MS PGothic" charset="0"/>
                <a:cs typeface="MS PGothic" charset="0"/>
              </a:defRPr>
            </a:lvl1pPr>
            <a:lvl2pPr marL="742950" indent="-285750" defTabSz="457200" eaLnBrk="0" hangingPunct="0">
              <a:defRPr sz="1400">
                <a:solidFill>
                  <a:schemeClr val="tx1"/>
                </a:solidFill>
                <a:latin typeface="Times New Roman" charset="0"/>
                <a:ea typeface="MS PGothic" charset="0"/>
                <a:cs typeface="MS PGothic" charset="0"/>
              </a:defRPr>
            </a:lvl2pPr>
            <a:lvl3pPr marL="1143000" indent="-228600" defTabSz="457200" eaLnBrk="0" hangingPunct="0">
              <a:defRPr sz="1400">
                <a:solidFill>
                  <a:schemeClr val="tx1"/>
                </a:solidFill>
                <a:latin typeface="Times New Roman" charset="0"/>
                <a:ea typeface="MS PGothic" charset="0"/>
                <a:cs typeface="MS PGothic" charset="0"/>
              </a:defRPr>
            </a:lvl3pPr>
            <a:lvl4pPr marL="1600200" indent="-228600" defTabSz="457200" eaLnBrk="0" hangingPunct="0">
              <a:defRPr sz="1400">
                <a:solidFill>
                  <a:schemeClr val="tx1"/>
                </a:solidFill>
                <a:latin typeface="Times New Roman" charset="0"/>
                <a:ea typeface="MS PGothic" charset="0"/>
                <a:cs typeface="MS PGothic" charset="0"/>
              </a:defRPr>
            </a:lvl4pPr>
            <a:lvl5pPr marL="2057400" indent="-228600" defTabSz="4572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lgn="ctr"/>
            <a:r>
              <a:rPr lang="en-GB" sz="2800" b="1" dirty="0">
                <a:solidFill>
                  <a:srgbClr val="660066"/>
                </a:solidFill>
                <a:latin typeface="Arial Narrow" charset="0"/>
              </a:rPr>
              <a:t>DRIVING FORCE FOR WIGOS VISION 2040</a:t>
            </a:r>
          </a:p>
          <a:p>
            <a:pPr algn="ctr"/>
            <a:r>
              <a:rPr lang="en-GB" sz="2800" b="1" dirty="0">
                <a:latin typeface="Arial Narrow" charset="0"/>
              </a:rPr>
              <a:t>WMO STRATEGIC PLAN – Global Societal Needs</a:t>
            </a:r>
            <a:r>
              <a:rPr lang="en-GB" sz="2400" b="1" dirty="0">
                <a:latin typeface="Arial Narrow" charset="0"/>
              </a:rPr>
              <a:t> </a:t>
            </a:r>
            <a:endParaRPr lang="en-US" sz="2400" dirty="0">
              <a:latin typeface="Arial Narrow" charset="0"/>
            </a:endParaRPr>
          </a:p>
        </p:txBody>
      </p:sp>
      <p:sp>
        <p:nvSpPr>
          <p:cNvPr id="9" name="Oval 30"/>
          <p:cNvSpPr>
            <a:spLocks noChangeArrowheads="1"/>
          </p:cNvSpPr>
          <p:nvPr/>
        </p:nvSpPr>
        <p:spPr bwMode="auto">
          <a:xfrm>
            <a:off x="716574" y="1164312"/>
            <a:ext cx="1462454" cy="519351"/>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800">
              <a:solidFill>
                <a:srgbClr val="000000"/>
              </a:solidFill>
              <a:latin typeface="Calibri" charset="0"/>
            </a:endParaRPr>
          </a:p>
        </p:txBody>
      </p:sp>
      <p:sp>
        <p:nvSpPr>
          <p:cNvPr id="14" name="Oval 30"/>
          <p:cNvSpPr>
            <a:spLocks noChangeArrowheads="1"/>
          </p:cNvSpPr>
          <p:nvPr/>
        </p:nvSpPr>
        <p:spPr bwMode="auto">
          <a:xfrm>
            <a:off x="2511670" y="1164312"/>
            <a:ext cx="1462454" cy="519351"/>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800">
              <a:solidFill>
                <a:srgbClr val="000000"/>
              </a:solidFill>
              <a:latin typeface="Calibri" charset="0"/>
            </a:endParaRPr>
          </a:p>
        </p:txBody>
      </p:sp>
      <p:sp>
        <p:nvSpPr>
          <p:cNvPr id="15" name="Oval 30"/>
          <p:cNvSpPr>
            <a:spLocks noChangeArrowheads="1"/>
          </p:cNvSpPr>
          <p:nvPr/>
        </p:nvSpPr>
        <p:spPr bwMode="auto">
          <a:xfrm>
            <a:off x="5237285" y="1164312"/>
            <a:ext cx="3722077" cy="519351"/>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800">
              <a:solidFill>
                <a:srgbClr val="000000"/>
              </a:solidFill>
              <a:latin typeface="Calibri" charset="0"/>
            </a:endParaRPr>
          </a:p>
        </p:txBody>
      </p:sp>
    </p:spTree>
    <p:extLst>
      <p:ext uri="{BB962C8B-B14F-4D97-AF65-F5344CB8AC3E}">
        <p14:creationId xmlns:p14="http://schemas.microsoft.com/office/powerpoint/2010/main" val="104665486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8"/>
          <p:cNvSpPr>
            <a:spLocks noGrp="1"/>
          </p:cNvSpPr>
          <p:nvPr>
            <p:ph type="title"/>
          </p:nvPr>
        </p:nvSpPr>
        <p:spPr>
          <a:xfrm>
            <a:off x="1295400" y="76201"/>
            <a:ext cx="7561385" cy="569913"/>
          </a:xfrm>
        </p:spPr>
        <p:txBody>
          <a:bodyPr>
            <a:normAutofit fontScale="90000"/>
          </a:bodyPr>
          <a:lstStyle/>
          <a:p>
            <a:pPr algn="ctr"/>
            <a:r>
              <a:rPr lang="en-US" sz="4000" b="1">
                <a:latin typeface="Arial Narrow" charset="0"/>
                <a:ea typeface="MS PGothic" charset="0"/>
              </a:rPr>
              <a:t>WMO Strategic Priority 1- DRR</a:t>
            </a:r>
            <a:r>
              <a:rPr lang="en-GB" sz="4000">
                <a:latin typeface="Arial Narrow" charset="0"/>
                <a:ea typeface="MS PGothic" charset="0"/>
              </a:rPr>
              <a:t>!</a:t>
            </a:r>
            <a:endParaRPr lang="en-GB" sz="2800">
              <a:latin typeface="Arial Narrow" charset="0"/>
              <a:ea typeface="MS PGothic" charset="0"/>
            </a:endParaRPr>
          </a:p>
        </p:txBody>
      </p:sp>
      <p:sp>
        <p:nvSpPr>
          <p:cNvPr id="10" name="Content Placeholder 9"/>
          <p:cNvSpPr>
            <a:spLocks noGrp="1"/>
          </p:cNvSpPr>
          <p:nvPr>
            <p:ph sz="half" idx="1"/>
          </p:nvPr>
        </p:nvSpPr>
        <p:spPr>
          <a:xfrm>
            <a:off x="184638" y="1592264"/>
            <a:ext cx="4953000" cy="5076825"/>
          </a:xfrm>
        </p:spPr>
        <p:txBody>
          <a:bodyPr/>
          <a:lstStyle/>
          <a:p>
            <a:pPr>
              <a:defRPr/>
            </a:pPr>
            <a:r>
              <a:rPr lang="fr-CH" altLang="zh-CN" sz="2400" dirty="0">
                <a:latin typeface="Arial Narrow" charset="0"/>
                <a:ea typeface="SimSun" charset="0"/>
                <a:cs typeface="SimSun" charset="0"/>
              </a:rPr>
              <a:t>The warmer planet, leading to more frequent extreme Weather &amp; Climate events</a:t>
            </a:r>
          </a:p>
          <a:p>
            <a:pPr>
              <a:defRPr/>
            </a:pPr>
            <a:r>
              <a:rPr lang="en-US" sz="2400" dirty="0">
                <a:effectLst>
                  <a:outerShdw blurRad="38100" dist="38100" dir="2700000" algn="tl">
                    <a:srgbClr val="DDDDDD"/>
                  </a:outerShdw>
                </a:effectLst>
                <a:latin typeface="Arial Narrow" charset="0"/>
                <a:ea typeface="MS PGothic" charset="0"/>
                <a:cs typeface="Arial" charset="0"/>
              </a:rPr>
              <a:t>Global population above 9 billion in 2040, with </a:t>
            </a:r>
            <a:r>
              <a:rPr lang="fr-CH" sz="2400" dirty="0">
                <a:latin typeface="Arial Narrow" charset="0"/>
                <a:ea typeface="SimSun" charset="0"/>
                <a:cs typeface="SimSun" charset="0"/>
              </a:rPr>
              <a:t>g</a:t>
            </a:r>
            <a:r>
              <a:rPr lang="en-GB" altLang="zh-CN" sz="2400" dirty="0">
                <a:latin typeface="Arial Narrow" charset="0"/>
                <a:ea typeface="SimSun" charset="0"/>
                <a:cs typeface="SimSun" charset="0"/>
              </a:rPr>
              <a:t>rowing settlements in costal regions &amp; megacities</a:t>
            </a:r>
            <a:r>
              <a:rPr lang="fr-CH" altLang="zh-CN" sz="2400" dirty="0">
                <a:latin typeface="Arial Narrow" charset="0"/>
                <a:ea typeface="SimSun" charset="0"/>
                <a:cs typeface="SimSun" charset="0"/>
              </a:rPr>
              <a:t> (50%</a:t>
            </a:r>
            <a:r>
              <a:rPr lang="fr-CH" altLang="zh-CN" sz="2400" dirty="0">
                <a:latin typeface="Wingdings" charset="0"/>
                <a:ea typeface="MS PGothic" charset="0"/>
                <a:cs typeface="Wingdings" charset="0"/>
                <a:sym typeface="Wingdings" charset="0"/>
              </a:rPr>
              <a:t></a:t>
            </a:r>
            <a:r>
              <a:rPr lang="fr-CH" altLang="zh-CN" sz="2400" dirty="0">
                <a:latin typeface="Arial Narrow" charset="0"/>
                <a:ea typeface="SimSun" charset="0"/>
                <a:cs typeface="SimSun" charset="0"/>
              </a:rPr>
              <a:t>72%)</a:t>
            </a:r>
          </a:p>
          <a:p>
            <a:pPr>
              <a:defRPr/>
            </a:pPr>
            <a:r>
              <a:rPr lang="fr-CH" sz="2400" dirty="0">
                <a:latin typeface="Arial Narrow" charset="0"/>
                <a:ea typeface="MS PGothic" charset="0"/>
                <a:cs typeface="Arial" charset="0"/>
              </a:rPr>
              <a:t>780 </a:t>
            </a:r>
            <a:r>
              <a:rPr lang="fr-CH" sz="2400" i="1" dirty="0">
                <a:latin typeface="Arial Narrow" charset="0"/>
                <a:ea typeface="MS PGothic" charset="0"/>
                <a:cs typeface="Arial" charset="0"/>
              </a:rPr>
              <a:t>million </a:t>
            </a:r>
            <a:r>
              <a:rPr lang="fr-CH" sz="2400" dirty="0">
                <a:latin typeface="Arial Narrow" charset="0"/>
                <a:ea typeface="MS PGothic" charset="0"/>
                <a:cs typeface="Arial" charset="0"/>
              </a:rPr>
              <a:t>have no access to clean water </a:t>
            </a:r>
            <a:endParaRPr lang="fr-CH" altLang="zh-CN" sz="2400" dirty="0">
              <a:latin typeface="Arial Narrow" charset="0"/>
              <a:ea typeface="SimSun" charset="0"/>
              <a:cs typeface="SimSun" charset="0"/>
            </a:endParaRPr>
          </a:p>
          <a:p>
            <a:pPr>
              <a:defRPr/>
            </a:pPr>
            <a:r>
              <a:rPr lang="en-CA" sz="2400" dirty="0">
                <a:latin typeface="Arial Narrow" charset="0"/>
                <a:ea typeface="MS PGothic" charset="0"/>
                <a:cs typeface="Arial" charset="0"/>
              </a:rPr>
              <a:t>7 million premature death due to air pollution</a:t>
            </a:r>
          </a:p>
          <a:p>
            <a:pPr>
              <a:defRPr/>
            </a:pPr>
            <a:r>
              <a:rPr lang="fr-CH" altLang="zh-CN" sz="2400" dirty="0">
                <a:latin typeface="Arial Narrow" charset="0"/>
                <a:ea typeface="SimSun" charset="0"/>
                <a:cs typeface="SimSun" charset="0"/>
              </a:rPr>
              <a:t>Increase of vunerability &amp; greater loses !!!</a:t>
            </a:r>
            <a:endParaRPr lang="en-US" sz="2400" dirty="0">
              <a:latin typeface="Arial Narrow" charset="0"/>
              <a:ea typeface="MS PGothic" charset="0"/>
              <a:cs typeface="Arial" charset="0"/>
            </a:endParaRPr>
          </a:p>
          <a:p>
            <a:pPr>
              <a:defRPr/>
            </a:pPr>
            <a:endParaRPr lang="en-US" dirty="0">
              <a:latin typeface="Arial Narrow" charset="0"/>
              <a:ea typeface="MS PGothic" charset="0"/>
              <a:cs typeface="Arial" charset="0"/>
            </a:endParaRPr>
          </a:p>
        </p:txBody>
      </p:sp>
      <p:pic>
        <p:nvPicPr>
          <p:cNvPr id="286723" name="Content Placeholder 3" descr="Screen Shot 2015-11-10 at 07.27.50.png"/>
          <p:cNvPicPr>
            <a:picLocks noGrp="1" noChangeAspect="1"/>
          </p:cNvPicPr>
          <p:nvPr>
            <p:ph sz="half" idx="2"/>
          </p:nvPr>
        </p:nvPicPr>
        <p:blipFill>
          <a:blip r:embed="rId2">
            <a:extLst>
              <a:ext uri="{28A0092B-C50C-407E-A947-70E740481C1C}">
                <a14:useLocalDpi xmlns:a14="http://schemas.microsoft.com/office/drawing/2010/main" val="0"/>
              </a:ext>
            </a:extLst>
          </a:blip>
          <a:srcRect t="8441" b="8441"/>
          <a:stretch>
            <a:fillRect/>
          </a:stretch>
        </p:blipFill>
        <p:spPr>
          <a:xfrm>
            <a:off x="5257800" y="1628776"/>
            <a:ext cx="3810000" cy="4467225"/>
          </a:xfrm>
        </p:spPr>
      </p:pic>
      <p:sp>
        <p:nvSpPr>
          <p:cNvPr id="8" name="Title 9"/>
          <p:cNvSpPr txBox="1">
            <a:spLocks/>
          </p:cNvSpPr>
          <p:nvPr/>
        </p:nvSpPr>
        <p:spPr bwMode="auto">
          <a:xfrm>
            <a:off x="117231" y="6453189"/>
            <a:ext cx="24384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800">
                <a:solidFill>
                  <a:schemeClr val="tx1"/>
                </a:solidFill>
                <a:latin typeface="Arial" pitchFamily="34" charset="0"/>
              </a:defRPr>
            </a:lvl1pPr>
            <a:lvl2pPr marL="742950" indent="-285750" defTabSz="457200">
              <a:defRPr sz="2800">
                <a:solidFill>
                  <a:schemeClr val="tx1"/>
                </a:solidFill>
                <a:latin typeface="Arial" pitchFamily="34" charset="0"/>
              </a:defRPr>
            </a:lvl2pPr>
            <a:lvl3pPr marL="1143000" indent="-228600" defTabSz="457200">
              <a:defRPr sz="2800">
                <a:solidFill>
                  <a:schemeClr val="tx1"/>
                </a:solidFill>
                <a:latin typeface="Arial" pitchFamily="34" charset="0"/>
              </a:defRPr>
            </a:lvl3pPr>
            <a:lvl4pPr marL="1600200" indent="-228600" defTabSz="457200">
              <a:defRPr sz="2800">
                <a:solidFill>
                  <a:schemeClr val="tx1"/>
                </a:solidFill>
                <a:latin typeface="Arial" pitchFamily="34" charset="0"/>
              </a:defRPr>
            </a:lvl4pPr>
            <a:lvl5pPr marL="2057400" indent="-228600" defTabSz="457200">
              <a:defRPr sz="2800">
                <a:solidFill>
                  <a:schemeClr val="tx1"/>
                </a:solidFill>
                <a:latin typeface="Arial" pitchFamily="34" charset="0"/>
              </a:defRPr>
            </a:lvl5pPr>
            <a:lvl6pPr marL="2514600" indent="-228600" defTabSz="457200" eaLnBrk="0" fontAlgn="base" hangingPunct="0">
              <a:spcBef>
                <a:spcPct val="50000"/>
              </a:spcBef>
              <a:spcAft>
                <a:spcPct val="0"/>
              </a:spcAft>
              <a:buClr>
                <a:srgbClr val="FF9900"/>
              </a:buClr>
              <a:buFont typeface="Wingdings" pitchFamily="2" charset="2"/>
              <a:defRPr sz="2800">
                <a:solidFill>
                  <a:schemeClr val="tx1"/>
                </a:solidFill>
                <a:latin typeface="Arial" pitchFamily="34" charset="0"/>
              </a:defRPr>
            </a:lvl6pPr>
            <a:lvl7pPr marL="2971800" indent="-228600" defTabSz="457200" eaLnBrk="0" fontAlgn="base" hangingPunct="0">
              <a:spcBef>
                <a:spcPct val="50000"/>
              </a:spcBef>
              <a:spcAft>
                <a:spcPct val="0"/>
              </a:spcAft>
              <a:buClr>
                <a:srgbClr val="FF9900"/>
              </a:buClr>
              <a:buFont typeface="Wingdings" pitchFamily="2" charset="2"/>
              <a:defRPr sz="2800">
                <a:solidFill>
                  <a:schemeClr val="tx1"/>
                </a:solidFill>
                <a:latin typeface="Arial" pitchFamily="34" charset="0"/>
              </a:defRPr>
            </a:lvl7pPr>
            <a:lvl8pPr marL="3429000" indent="-228600" defTabSz="457200" eaLnBrk="0" fontAlgn="base" hangingPunct="0">
              <a:spcBef>
                <a:spcPct val="50000"/>
              </a:spcBef>
              <a:spcAft>
                <a:spcPct val="0"/>
              </a:spcAft>
              <a:buClr>
                <a:srgbClr val="FF9900"/>
              </a:buClr>
              <a:buFont typeface="Wingdings" pitchFamily="2" charset="2"/>
              <a:defRPr sz="2800">
                <a:solidFill>
                  <a:schemeClr val="tx1"/>
                </a:solidFill>
                <a:latin typeface="Arial" pitchFamily="34" charset="0"/>
              </a:defRPr>
            </a:lvl8pPr>
            <a:lvl9pPr marL="3886200" indent="-228600" defTabSz="457200" eaLnBrk="0" fontAlgn="base" hangingPunct="0">
              <a:spcBef>
                <a:spcPct val="50000"/>
              </a:spcBef>
              <a:spcAft>
                <a:spcPct val="0"/>
              </a:spcAft>
              <a:buClr>
                <a:srgbClr val="FF9900"/>
              </a:buClr>
              <a:buFont typeface="Wingdings" pitchFamily="2" charset="2"/>
              <a:defRPr sz="2800">
                <a:solidFill>
                  <a:schemeClr val="tx1"/>
                </a:solidFill>
                <a:latin typeface="Arial" pitchFamily="34" charset="0"/>
              </a:defRPr>
            </a:lvl9pPr>
          </a:lstStyle>
          <a:p>
            <a:pPr>
              <a:defRPr/>
            </a:pPr>
            <a:r>
              <a:rPr lang="en-US" altLang="en-US" sz="1600" dirty="0" smtClean="0">
                <a:solidFill>
                  <a:srgbClr val="000000"/>
                </a:solidFill>
                <a:ea typeface="+mn-ea"/>
                <a:cs typeface="+mn-cs"/>
              </a:rPr>
              <a:t>WMO: </a:t>
            </a:r>
            <a:r>
              <a:rPr lang="en-US" altLang="en-US" sz="1600" dirty="0" err="1" smtClean="0">
                <a:solidFill>
                  <a:srgbClr val="000000"/>
                </a:solidFill>
                <a:ea typeface="+mn-ea"/>
                <a:cs typeface="+mn-cs"/>
              </a:rPr>
              <a:t>Dr</a:t>
            </a:r>
            <a:r>
              <a:rPr lang="en-US" altLang="en-US" sz="1600" dirty="0" smtClean="0">
                <a:solidFill>
                  <a:srgbClr val="000000"/>
                </a:solidFill>
                <a:ea typeface="+mn-ea"/>
                <a:cs typeface="+mn-cs"/>
              </a:rPr>
              <a:t> Zhang</a:t>
            </a:r>
            <a:endParaRPr lang="en-US" altLang="en-US" sz="1600" dirty="0">
              <a:solidFill>
                <a:srgbClr val="000000"/>
              </a:solidFill>
              <a:ea typeface="+mn-ea"/>
              <a:cs typeface="+mn-cs"/>
            </a:endParaRPr>
          </a:p>
        </p:txBody>
      </p:sp>
      <p:pic>
        <p:nvPicPr>
          <p:cNvPr id="11" name="officeArt object"/>
          <p:cNvPicPr>
            <a:picLocks/>
          </p:cNvPicPr>
          <p:nvPr/>
        </p:nvPicPr>
        <p:blipFill>
          <a:blip r:embed="rId3">
            <a:extLst>
              <a:ext uri="{28A0092B-C50C-407E-A947-70E740481C1C}">
                <a14:useLocalDpi xmlns:a14="http://schemas.microsoft.com/office/drawing/2010/main" val="0"/>
              </a:ext>
            </a:extLst>
          </a:blip>
          <a:srcRect t="5252"/>
          <a:stretch>
            <a:fillRect/>
          </a:stretch>
        </p:blipFill>
        <p:spPr bwMode="auto">
          <a:xfrm>
            <a:off x="317989" y="1412875"/>
            <a:ext cx="8229600" cy="5334000"/>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txBox="1">
            <a:spLocks/>
          </p:cNvSpPr>
          <p:nvPr/>
        </p:nvSpPr>
        <p:spPr bwMode="auto">
          <a:xfrm>
            <a:off x="1295400" y="457200"/>
            <a:ext cx="756138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Times New Roman" charset="0"/>
                <a:ea typeface="MS PGothic" charset="0"/>
                <a:cs typeface="MS PGothic" charset="0"/>
              </a:defRPr>
            </a:lvl1pPr>
            <a:lvl2pPr marL="742950" indent="-285750" eaLnBrk="0" hangingPunct="0">
              <a:defRPr sz="1400">
                <a:solidFill>
                  <a:schemeClr val="tx1"/>
                </a:solidFill>
                <a:latin typeface="Times New Roman" charset="0"/>
                <a:ea typeface="MS PGothic" charset="0"/>
                <a:cs typeface="MS PGothic" charset="0"/>
              </a:defRPr>
            </a:lvl2pPr>
            <a:lvl3pPr marL="1143000" indent="-228600" eaLnBrk="0" hangingPunct="0">
              <a:defRPr sz="1400">
                <a:solidFill>
                  <a:schemeClr val="tx1"/>
                </a:solidFill>
                <a:latin typeface="Times New Roman" charset="0"/>
                <a:ea typeface="MS PGothic" charset="0"/>
                <a:cs typeface="MS PGothic" charset="0"/>
              </a:defRPr>
            </a:lvl3pPr>
            <a:lvl4pPr marL="1600200" indent="-228600" eaLnBrk="0" hangingPunct="0">
              <a:defRPr sz="1400">
                <a:solidFill>
                  <a:schemeClr val="tx1"/>
                </a:solidFill>
                <a:latin typeface="Times New Roman" charset="0"/>
                <a:ea typeface="MS PGothic" charset="0"/>
                <a:cs typeface="MS PGothic" charset="0"/>
              </a:defRPr>
            </a:lvl4pPr>
            <a:lvl5pPr marL="2057400" indent="-2286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lgn="ctr"/>
            <a:r>
              <a:rPr lang="en-GB" sz="2400" b="1">
                <a:solidFill>
                  <a:srgbClr val="000000"/>
                </a:solidFill>
                <a:latin typeface="Arial Narrow" charset="0"/>
                <a:cs typeface="Arial" charset="0"/>
              </a:rPr>
              <a:t>The global total economic losses by decade and by hazard type in USD billions adjusted to 2011</a:t>
            </a:r>
            <a:endParaRPr lang="en-GB" sz="2400">
              <a:solidFill>
                <a:srgbClr val="000000"/>
              </a:solidFill>
              <a:latin typeface="Arial Narrow" charset="0"/>
              <a:cs typeface="Arial" charset="0"/>
            </a:endParaRPr>
          </a:p>
        </p:txBody>
      </p:sp>
    </p:spTree>
    <p:extLst>
      <p:ext uri="{BB962C8B-B14F-4D97-AF65-F5344CB8AC3E}">
        <p14:creationId xmlns:p14="http://schemas.microsoft.com/office/powerpoint/2010/main" val="367508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le 1"/>
          <p:cNvSpPr>
            <a:spLocks noGrp="1"/>
          </p:cNvSpPr>
          <p:nvPr>
            <p:ph type="title"/>
          </p:nvPr>
        </p:nvSpPr>
        <p:spPr>
          <a:xfrm>
            <a:off x="1248508" y="198438"/>
            <a:ext cx="4365381" cy="1143000"/>
          </a:xfrm>
        </p:spPr>
        <p:txBody>
          <a:bodyPr>
            <a:normAutofit fontScale="90000"/>
          </a:bodyPr>
          <a:lstStyle/>
          <a:p>
            <a:r>
              <a:rPr lang="en-US" sz="2800" dirty="0">
                <a:latin typeface="Arial Narrow" charset="0"/>
                <a:ea typeface="MS PGothic" charset="0"/>
              </a:rPr>
              <a:t>Typhoon </a:t>
            </a:r>
            <a:r>
              <a:rPr lang="en-US" sz="2800" dirty="0" err="1">
                <a:latin typeface="Arial Narrow" charset="0"/>
                <a:ea typeface="MS PGothic" charset="0"/>
              </a:rPr>
              <a:t>Meranti</a:t>
            </a:r>
            <a:r>
              <a:rPr lang="en-US" sz="2800" dirty="0">
                <a:latin typeface="Arial Narrow" charset="0"/>
                <a:ea typeface="MS PGothic" charset="0"/>
              </a:rPr>
              <a:t>, one of the most intense </a:t>
            </a:r>
            <a:r>
              <a:rPr lang="en-US" sz="2800" dirty="0" smtClean="0">
                <a:latin typeface="Arial Narrow" charset="0"/>
                <a:ea typeface="MS PGothic" charset="0"/>
              </a:rPr>
              <a:t>typhoons  </a:t>
            </a:r>
            <a:r>
              <a:rPr lang="en-US" sz="2800" dirty="0">
                <a:latin typeface="Arial Narrow" charset="0"/>
                <a:ea typeface="MS PGothic" charset="0"/>
              </a:rPr>
              <a:t>(</a:t>
            </a:r>
            <a:r>
              <a:rPr lang="en-US" sz="2800" dirty="0" smtClean="0">
                <a:latin typeface="Arial Narrow" charset="0"/>
                <a:ea typeface="MS PGothic" charset="0"/>
              </a:rPr>
              <a:t>landfall in </a:t>
            </a:r>
            <a:r>
              <a:rPr lang="en-US" sz="2800" dirty="0">
                <a:latin typeface="Arial Narrow" charset="0"/>
                <a:ea typeface="MS PGothic" charset="0"/>
              </a:rPr>
              <a:t>China on Sept. 15, 2016)</a:t>
            </a:r>
          </a:p>
        </p:txBody>
      </p:sp>
      <p:sp>
        <p:nvSpPr>
          <p:cNvPr id="287746" name="Content Placeholder 2"/>
          <p:cNvSpPr>
            <a:spLocks noGrp="1"/>
          </p:cNvSpPr>
          <p:nvPr>
            <p:ph sz="half" idx="1"/>
          </p:nvPr>
        </p:nvSpPr>
        <p:spPr>
          <a:xfrm>
            <a:off x="252047" y="1628776"/>
            <a:ext cx="4785946" cy="4467225"/>
          </a:xfrm>
        </p:spPr>
        <p:txBody>
          <a:bodyPr>
            <a:normAutofit lnSpcReduction="10000"/>
          </a:bodyPr>
          <a:lstStyle/>
          <a:p>
            <a:r>
              <a:rPr lang="fr-CH" sz="2400">
                <a:latin typeface="Arial Narrow" charset="0"/>
                <a:ea typeface="MS PGothic" charset="0"/>
              </a:rPr>
              <a:t>Basic Data:</a:t>
            </a:r>
          </a:p>
          <a:p>
            <a:pPr lvl="1"/>
            <a:r>
              <a:rPr lang="fr-CH" sz="2000">
                <a:latin typeface="Arial Narrow" charset="0"/>
                <a:cs typeface="Arial" charset="0"/>
              </a:rPr>
              <a:t>Highest Winds: 220km (10"), 305 KM (1")</a:t>
            </a:r>
          </a:p>
          <a:p>
            <a:pPr lvl="1"/>
            <a:r>
              <a:rPr lang="fr-CH" sz="2000">
                <a:latin typeface="Arial Narrow" charset="0"/>
                <a:cs typeface="Arial" charset="0"/>
              </a:rPr>
              <a:t>Lowest Pressure: 890 hPa</a:t>
            </a:r>
          </a:p>
          <a:p>
            <a:r>
              <a:rPr lang="fr-CH" sz="2400">
                <a:latin typeface="Arial Narrow" charset="0"/>
                <a:ea typeface="MS PGothic" charset="0"/>
              </a:rPr>
              <a:t>Impact:</a:t>
            </a:r>
          </a:p>
          <a:p>
            <a:pPr lvl="1"/>
            <a:r>
              <a:rPr lang="en-US" sz="2000">
                <a:latin typeface="Arial Narrow" charset="0"/>
                <a:cs typeface="Arial" charset="0"/>
                <a:hlinkClick r:id="rId2" tooltip="Philippines"/>
              </a:rPr>
              <a:t>Philippines</a:t>
            </a:r>
            <a:r>
              <a:rPr lang="en-US" sz="2000">
                <a:latin typeface="Arial Narrow" charset="0"/>
                <a:cs typeface="Arial" charset="0"/>
              </a:rPr>
              <a:t>, Korea and East China (</a:t>
            </a:r>
            <a:r>
              <a:rPr lang="en-US" sz="2000">
                <a:latin typeface="Arial Narrow" charset="0"/>
                <a:cs typeface="Arial" charset="0"/>
                <a:hlinkClick r:id="rId3" tooltip="Taiwan"/>
              </a:rPr>
              <a:t>Taiwan</a:t>
            </a:r>
            <a:r>
              <a:rPr lang="en-US" sz="2000">
                <a:latin typeface="Arial Narrow" charset="0"/>
                <a:cs typeface="Arial" charset="0"/>
              </a:rPr>
              <a:t> &amp; </a:t>
            </a:r>
            <a:r>
              <a:rPr lang="en-US" sz="2000">
                <a:latin typeface="Arial Narrow" charset="0"/>
                <a:cs typeface="Arial" charset="0"/>
                <a:hlinkClick r:id="rId4" tooltip="Fujian"/>
              </a:rPr>
              <a:t>Fujian</a:t>
            </a:r>
            <a:r>
              <a:rPr lang="en-US" sz="2000">
                <a:latin typeface="Arial Narrow" charset="0"/>
                <a:cs typeface="Arial" charset="0"/>
              </a:rPr>
              <a:t>), </a:t>
            </a:r>
            <a:endParaRPr lang="fr-CH" sz="2000">
              <a:latin typeface="Arial Narrow" charset="0"/>
              <a:cs typeface="Arial" charset="0"/>
            </a:endParaRPr>
          </a:p>
          <a:p>
            <a:r>
              <a:rPr lang="fr-CH" sz="2400">
                <a:latin typeface="Arial Narrow" charset="0"/>
                <a:ea typeface="MS PGothic" charset="0"/>
              </a:rPr>
              <a:t>Losses in Fujian alone</a:t>
            </a:r>
          </a:p>
          <a:p>
            <a:pPr lvl="1"/>
            <a:r>
              <a:rPr lang="fr-CH" sz="2000">
                <a:latin typeface="Arial Narrow" charset="0"/>
                <a:cs typeface="Arial" charset="0"/>
              </a:rPr>
              <a:t>Died: 28</a:t>
            </a:r>
          </a:p>
          <a:p>
            <a:pPr lvl="1"/>
            <a:r>
              <a:rPr lang="fr-CH" sz="2000">
                <a:latin typeface="Arial Narrow" charset="0"/>
                <a:cs typeface="Arial" charset="0"/>
              </a:rPr>
              <a:t>Missing: 15</a:t>
            </a:r>
          </a:p>
          <a:p>
            <a:pPr lvl="1"/>
            <a:r>
              <a:rPr lang="fr-CH" sz="2000">
                <a:latin typeface="Arial Narrow" charset="0"/>
                <a:cs typeface="Arial" charset="0"/>
              </a:rPr>
              <a:t>Enjured: 50</a:t>
            </a:r>
          </a:p>
          <a:p>
            <a:pPr lvl="1"/>
            <a:r>
              <a:rPr lang="fr-CH" sz="2000">
                <a:latin typeface="Arial Narrow" charset="0"/>
                <a:cs typeface="Arial" charset="0"/>
              </a:rPr>
              <a:t>Impacted: 304,320</a:t>
            </a:r>
          </a:p>
          <a:p>
            <a:pPr lvl="1"/>
            <a:r>
              <a:rPr lang="fr-CH" sz="2000">
                <a:latin typeface="Arial Narrow" charset="0"/>
                <a:cs typeface="Arial" charset="0"/>
              </a:rPr>
              <a:t>Economic lost : 21 Billion (RMB)</a:t>
            </a:r>
            <a:endParaRPr lang="en-US" sz="2000">
              <a:latin typeface="Arial Narrow" charset="0"/>
              <a:cs typeface="Arial" charset="0"/>
            </a:endParaRPr>
          </a:p>
        </p:txBody>
      </p:sp>
      <p:pic>
        <p:nvPicPr>
          <p:cNvPr id="287747" name="Content Placeholder 9"/>
          <p:cNvPicPr>
            <a:picLocks noGrp="1" noChangeAspect="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568462" y="1"/>
            <a:ext cx="3093427" cy="3960813"/>
          </a:xfrm>
        </p:spPr>
      </p:pic>
      <p:pic>
        <p:nvPicPr>
          <p:cNvPr id="212996"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8462" y="549275"/>
            <a:ext cx="3456843"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6-09-26 at 01.12.30.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03936" y="2349500"/>
            <a:ext cx="3987311"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Typhoon_Meranti_over_Itbayat_at_1735Z_on_September_13,_2016.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68462" y="-171450"/>
            <a:ext cx="355502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Shot 2016-09-26 at 01.20.26.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3931" y="1412875"/>
            <a:ext cx="5474677"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307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2996"/>
                                        </p:tgtEl>
                                        <p:attrNameLst>
                                          <p:attrName>style.visibility</p:attrName>
                                        </p:attrNameLst>
                                      </p:cBhvr>
                                      <p:to>
                                        <p:strVal val="visible"/>
                                      </p:to>
                                    </p:set>
                                    <p:anim calcmode="lin" valueType="num">
                                      <p:cBhvr additive="base">
                                        <p:cTn id="7" dur="500" fill="hold"/>
                                        <p:tgtEl>
                                          <p:spTgt spid="212996"/>
                                        </p:tgtEl>
                                        <p:attrNameLst>
                                          <p:attrName>ppt_x</p:attrName>
                                        </p:attrNameLst>
                                      </p:cBhvr>
                                      <p:tavLst>
                                        <p:tav tm="0">
                                          <p:val>
                                            <p:strVal val="#ppt_x"/>
                                          </p:val>
                                        </p:tav>
                                        <p:tav tm="100000">
                                          <p:val>
                                            <p:strVal val="#ppt_x"/>
                                          </p:val>
                                        </p:tav>
                                      </p:tavLst>
                                    </p:anim>
                                    <p:anim calcmode="lin" valueType="num">
                                      <p:cBhvr additive="base">
                                        <p:cTn id="8" dur="500" fill="hold"/>
                                        <p:tgtEl>
                                          <p:spTgt spid="2129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94028" y="6313488"/>
            <a:ext cx="986203" cy="457200"/>
          </a:xfrm>
          <a:prstGeom prst="rect">
            <a:avLst/>
          </a:prstGeom>
          <a:noFill/>
        </p:spPr>
        <p:txBody>
          <a:bodyPr>
            <a:spAutoFit/>
          </a:bodyPr>
          <a:lstStyle>
            <a:lvl1pPr eaLnBrk="0" hangingPunct="0">
              <a:defRPr sz="1400">
                <a:solidFill>
                  <a:schemeClr val="tx1"/>
                </a:solidFill>
                <a:latin typeface="Times New Roman" charset="0"/>
                <a:ea typeface="MS PGothic" charset="0"/>
                <a:cs typeface="MS PGothic" charset="0"/>
              </a:defRPr>
            </a:lvl1pPr>
            <a:lvl2pPr marL="742950" indent="-285750" eaLnBrk="0" hangingPunct="0">
              <a:defRPr sz="1400">
                <a:solidFill>
                  <a:schemeClr val="tx1"/>
                </a:solidFill>
                <a:latin typeface="Times New Roman" charset="0"/>
                <a:ea typeface="MS PGothic" charset="0"/>
                <a:cs typeface="MS PGothic" charset="0"/>
              </a:defRPr>
            </a:lvl2pPr>
            <a:lvl3pPr marL="1143000" indent="-228600" eaLnBrk="0" hangingPunct="0">
              <a:defRPr sz="1400">
                <a:solidFill>
                  <a:schemeClr val="tx1"/>
                </a:solidFill>
                <a:latin typeface="Times New Roman" charset="0"/>
                <a:ea typeface="MS PGothic" charset="0"/>
                <a:cs typeface="MS PGothic" charset="0"/>
              </a:defRPr>
            </a:lvl3pPr>
            <a:lvl4pPr marL="1600200" indent="-228600" eaLnBrk="0" hangingPunct="0">
              <a:defRPr sz="1400">
                <a:solidFill>
                  <a:schemeClr val="tx1"/>
                </a:solidFill>
                <a:latin typeface="Times New Roman" charset="0"/>
                <a:ea typeface="MS PGothic" charset="0"/>
                <a:cs typeface="MS PGothic" charset="0"/>
              </a:defRPr>
            </a:lvl4pPr>
            <a:lvl5pPr marL="2057400" indent="-2286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defRPr/>
            </a:pPr>
            <a:endParaRPr lang="en-AU" altLang="zh-CN" sz="2400" smtClean="0">
              <a:solidFill>
                <a:srgbClr val="000000"/>
              </a:solidFill>
              <a:effectLst>
                <a:outerShdw blurRad="38100" dist="38100" dir="2700000" algn="tl">
                  <a:srgbClr val="DDDDDD"/>
                </a:outerShdw>
              </a:effectLst>
              <a:latin typeface="Times" charset="0"/>
              <a:ea typeface="SimSun" charset="0"/>
              <a:cs typeface="SimSun" charset="0"/>
            </a:endParaRPr>
          </a:p>
        </p:txBody>
      </p:sp>
      <p:sp>
        <p:nvSpPr>
          <p:cNvPr id="292866" name="TextBox 6"/>
          <p:cNvSpPr txBox="1">
            <a:spLocks noChangeArrowheads="1"/>
          </p:cNvSpPr>
          <p:nvPr/>
        </p:nvSpPr>
        <p:spPr bwMode="auto">
          <a:xfrm>
            <a:off x="838200" y="76201"/>
            <a:ext cx="838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charset="0"/>
                <a:ea typeface="MS PGothic" charset="0"/>
                <a:cs typeface="MS PGothic" charset="0"/>
              </a:defRPr>
            </a:lvl1pPr>
            <a:lvl2pPr marL="742950" indent="-285750" eaLnBrk="0" hangingPunct="0">
              <a:defRPr sz="1400">
                <a:solidFill>
                  <a:schemeClr val="tx1"/>
                </a:solidFill>
                <a:latin typeface="Times New Roman" charset="0"/>
                <a:ea typeface="MS PGothic" charset="0"/>
                <a:cs typeface="MS PGothic" charset="0"/>
              </a:defRPr>
            </a:lvl2pPr>
            <a:lvl3pPr marL="1143000" indent="-228600" eaLnBrk="0" hangingPunct="0">
              <a:defRPr sz="1400">
                <a:solidFill>
                  <a:schemeClr val="tx1"/>
                </a:solidFill>
                <a:latin typeface="Times New Roman" charset="0"/>
                <a:ea typeface="MS PGothic" charset="0"/>
                <a:cs typeface="MS PGothic" charset="0"/>
              </a:defRPr>
            </a:lvl3pPr>
            <a:lvl4pPr marL="1600200" indent="-228600" eaLnBrk="0" hangingPunct="0">
              <a:defRPr sz="1400">
                <a:solidFill>
                  <a:schemeClr val="tx1"/>
                </a:solidFill>
                <a:latin typeface="Times New Roman" charset="0"/>
                <a:ea typeface="MS PGothic" charset="0"/>
                <a:cs typeface="MS PGothic" charset="0"/>
              </a:defRPr>
            </a:lvl4pPr>
            <a:lvl5pPr marL="2057400" indent="-2286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lgn="ctr" eaLnBrk="1" hangingPunct="1"/>
            <a:r>
              <a:rPr lang="en-US" sz="3200" b="1">
                <a:solidFill>
                  <a:srgbClr val="000000"/>
                </a:solidFill>
                <a:latin typeface="Times" charset="0"/>
                <a:cs typeface="Arial" charset="0"/>
              </a:rPr>
              <a:t>WMO Strategic Priority 2-</a:t>
            </a:r>
            <a:r>
              <a:rPr lang="fr-CH" sz="3200">
                <a:solidFill>
                  <a:srgbClr val="000000"/>
                </a:solidFill>
                <a:latin typeface="Times" charset="0"/>
                <a:ea typeface="SimSun" charset="0"/>
                <a:cs typeface="SimSun" charset="0"/>
              </a:rPr>
              <a:t> </a:t>
            </a:r>
            <a:r>
              <a:rPr lang="fr-CH" altLang="zh-CN" sz="3200">
                <a:solidFill>
                  <a:srgbClr val="000000"/>
                </a:solidFill>
                <a:latin typeface="Times" charset="0"/>
                <a:ea typeface="SimSun" charset="0"/>
                <a:cs typeface="SimSun" charset="0"/>
              </a:rPr>
              <a:t>Climate Services need more &amp; better climate observations</a:t>
            </a:r>
          </a:p>
        </p:txBody>
      </p:sp>
      <p:grpSp>
        <p:nvGrpSpPr>
          <p:cNvPr id="292867" name="Group 18"/>
          <p:cNvGrpSpPr>
            <a:grpSpLocks/>
          </p:cNvGrpSpPr>
          <p:nvPr/>
        </p:nvGrpSpPr>
        <p:grpSpPr bwMode="auto">
          <a:xfrm>
            <a:off x="1834662" y="1508126"/>
            <a:ext cx="5545015" cy="4303713"/>
            <a:chOff x="1156" y="950"/>
            <a:chExt cx="3493" cy="2711"/>
          </a:xfrm>
        </p:grpSpPr>
        <p:pic>
          <p:nvPicPr>
            <p:cNvPr id="2928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 y="950"/>
              <a:ext cx="1678"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87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 y="968"/>
              <a:ext cx="1815" cy="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87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5" y="2341"/>
              <a:ext cx="1724" cy="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2878" name="Picture 13" descr="Child receiving dr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 y="2341"/>
              <a:ext cx="1800" cy="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1566" name="Text Box 14"/>
          <p:cNvSpPr txBox="1">
            <a:spLocks noChangeArrowheads="1"/>
          </p:cNvSpPr>
          <p:nvPr/>
        </p:nvSpPr>
        <p:spPr bwMode="auto">
          <a:xfrm>
            <a:off x="130420" y="1612900"/>
            <a:ext cx="169251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charset="0"/>
                <a:ea typeface="MS PGothic" charset="0"/>
                <a:cs typeface="MS PGothic" charset="0"/>
              </a:defRPr>
            </a:lvl1pPr>
            <a:lvl2pPr marL="742950" indent="-285750" eaLnBrk="0" hangingPunct="0">
              <a:defRPr sz="1400">
                <a:solidFill>
                  <a:schemeClr val="tx1"/>
                </a:solidFill>
                <a:latin typeface="Times New Roman" charset="0"/>
                <a:ea typeface="MS PGothic" charset="0"/>
                <a:cs typeface="MS PGothic" charset="0"/>
              </a:defRPr>
            </a:lvl2pPr>
            <a:lvl3pPr marL="1143000" indent="-228600" eaLnBrk="0" hangingPunct="0">
              <a:defRPr sz="1400">
                <a:solidFill>
                  <a:schemeClr val="tx1"/>
                </a:solidFill>
                <a:latin typeface="Times New Roman" charset="0"/>
                <a:ea typeface="MS PGothic" charset="0"/>
                <a:cs typeface="MS PGothic" charset="0"/>
              </a:defRPr>
            </a:lvl3pPr>
            <a:lvl4pPr marL="1600200" indent="-228600" eaLnBrk="0" hangingPunct="0">
              <a:defRPr sz="1400">
                <a:solidFill>
                  <a:schemeClr val="tx1"/>
                </a:solidFill>
                <a:latin typeface="Times New Roman" charset="0"/>
                <a:ea typeface="MS PGothic" charset="0"/>
                <a:cs typeface="MS PGothic" charset="0"/>
              </a:defRPr>
            </a:lvl4pPr>
            <a:lvl5pPr marL="2057400" indent="-2286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spcBef>
                <a:spcPct val="50000"/>
              </a:spcBef>
            </a:pPr>
            <a:r>
              <a:rPr lang="fr-CH" altLang="zh-CN" sz="2400">
                <a:solidFill>
                  <a:srgbClr val="000000"/>
                </a:solidFill>
                <a:latin typeface="Times" charset="0"/>
                <a:ea typeface="SimSun" charset="0"/>
                <a:cs typeface="SimSun" charset="0"/>
              </a:rPr>
              <a:t>Agriculture</a:t>
            </a:r>
            <a:endParaRPr lang="en-US" altLang="zh-CN" sz="2400">
              <a:solidFill>
                <a:srgbClr val="000000"/>
              </a:solidFill>
              <a:latin typeface="Times" charset="0"/>
              <a:ea typeface="SimSun" charset="0"/>
              <a:cs typeface="SimSun" charset="0"/>
            </a:endParaRPr>
          </a:p>
        </p:txBody>
      </p:sp>
      <p:sp>
        <p:nvSpPr>
          <p:cNvPr id="151567" name="Text Box 15"/>
          <p:cNvSpPr txBox="1">
            <a:spLocks noChangeArrowheads="1"/>
          </p:cNvSpPr>
          <p:nvPr/>
        </p:nvSpPr>
        <p:spPr bwMode="auto">
          <a:xfrm>
            <a:off x="7451482" y="1557338"/>
            <a:ext cx="108145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charset="0"/>
                <a:ea typeface="MS PGothic" charset="0"/>
                <a:cs typeface="MS PGothic" charset="0"/>
              </a:defRPr>
            </a:lvl1pPr>
            <a:lvl2pPr marL="742950" indent="-285750" eaLnBrk="0" hangingPunct="0">
              <a:defRPr sz="1400">
                <a:solidFill>
                  <a:schemeClr val="tx1"/>
                </a:solidFill>
                <a:latin typeface="Times New Roman" charset="0"/>
                <a:ea typeface="MS PGothic" charset="0"/>
                <a:cs typeface="MS PGothic" charset="0"/>
              </a:defRPr>
            </a:lvl2pPr>
            <a:lvl3pPr marL="1143000" indent="-228600" eaLnBrk="0" hangingPunct="0">
              <a:defRPr sz="1400">
                <a:solidFill>
                  <a:schemeClr val="tx1"/>
                </a:solidFill>
                <a:latin typeface="Times New Roman" charset="0"/>
                <a:ea typeface="MS PGothic" charset="0"/>
                <a:cs typeface="MS PGothic" charset="0"/>
              </a:defRPr>
            </a:lvl3pPr>
            <a:lvl4pPr marL="1600200" indent="-228600" eaLnBrk="0" hangingPunct="0">
              <a:defRPr sz="1400">
                <a:solidFill>
                  <a:schemeClr val="tx1"/>
                </a:solidFill>
                <a:latin typeface="Times New Roman" charset="0"/>
                <a:ea typeface="MS PGothic" charset="0"/>
                <a:cs typeface="MS PGothic" charset="0"/>
              </a:defRPr>
            </a:lvl4pPr>
            <a:lvl5pPr marL="2057400" indent="-2286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spcBef>
                <a:spcPct val="50000"/>
              </a:spcBef>
            </a:pPr>
            <a:r>
              <a:rPr lang="fr-CH" altLang="zh-CN" sz="2400">
                <a:solidFill>
                  <a:srgbClr val="000000"/>
                </a:solidFill>
                <a:latin typeface="Times" charset="0"/>
                <a:ea typeface="SimSun" charset="0"/>
                <a:cs typeface="SimSun" charset="0"/>
              </a:rPr>
              <a:t>Water</a:t>
            </a:r>
            <a:endParaRPr lang="en-US" altLang="zh-CN" sz="2400">
              <a:solidFill>
                <a:srgbClr val="000000"/>
              </a:solidFill>
              <a:latin typeface="Times" charset="0"/>
              <a:ea typeface="SimSun" charset="0"/>
              <a:cs typeface="SimSun" charset="0"/>
            </a:endParaRPr>
          </a:p>
        </p:txBody>
      </p:sp>
      <p:sp>
        <p:nvSpPr>
          <p:cNvPr id="151568" name="Text Box 16"/>
          <p:cNvSpPr txBox="1">
            <a:spLocks noChangeArrowheads="1"/>
          </p:cNvSpPr>
          <p:nvPr/>
        </p:nvSpPr>
        <p:spPr bwMode="auto">
          <a:xfrm>
            <a:off x="684336" y="5300663"/>
            <a:ext cx="1079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charset="0"/>
                <a:ea typeface="MS PGothic" charset="0"/>
                <a:cs typeface="MS PGothic" charset="0"/>
              </a:defRPr>
            </a:lvl1pPr>
            <a:lvl2pPr marL="742950" indent="-285750" eaLnBrk="0" hangingPunct="0">
              <a:defRPr sz="1400">
                <a:solidFill>
                  <a:schemeClr val="tx1"/>
                </a:solidFill>
                <a:latin typeface="Times New Roman" charset="0"/>
                <a:ea typeface="MS PGothic" charset="0"/>
                <a:cs typeface="MS PGothic" charset="0"/>
              </a:defRPr>
            </a:lvl2pPr>
            <a:lvl3pPr marL="1143000" indent="-228600" eaLnBrk="0" hangingPunct="0">
              <a:defRPr sz="1400">
                <a:solidFill>
                  <a:schemeClr val="tx1"/>
                </a:solidFill>
                <a:latin typeface="Times New Roman" charset="0"/>
                <a:ea typeface="MS PGothic" charset="0"/>
                <a:cs typeface="MS PGothic" charset="0"/>
              </a:defRPr>
            </a:lvl3pPr>
            <a:lvl4pPr marL="1600200" indent="-228600" eaLnBrk="0" hangingPunct="0">
              <a:defRPr sz="1400">
                <a:solidFill>
                  <a:schemeClr val="tx1"/>
                </a:solidFill>
                <a:latin typeface="Times New Roman" charset="0"/>
                <a:ea typeface="MS PGothic" charset="0"/>
                <a:cs typeface="MS PGothic" charset="0"/>
              </a:defRPr>
            </a:lvl4pPr>
            <a:lvl5pPr marL="2057400" indent="-2286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spcBef>
                <a:spcPct val="50000"/>
              </a:spcBef>
            </a:pPr>
            <a:r>
              <a:rPr lang="fr-CH" altLang="zh-CN" sz="2400">
                <a:solidFill>
                  <a:srgbClr val="000000"/>
                </a:solidFill>
                <a:latin typeface="Times" charset="0"/>
                <a:ea typeface="SimSun" charset="0"/>
                <a:cs typeface="SimSun" charset="0"/>
              </a:rPr>
              <a:t>Health</a:t>
            </a:r>
            <a:endParaRPr lang="en-US" altLang="zh-CN" sz="2400">
              <a:solidFill>
                <a:srgbClr val="000000"/>
              </a:solidFill>
              <a:latin typeface="Times" charset="0"/>
              <a:ea typeface="SimSun" charset="0"/>
              <a:cs typeface="SimSun" charset="0"/>
            </a:endParaRPr>
          </a:p>
        </p:txBody>
      </p:sp>
      <p:sp>
        <p:nvSpPr>
          <p:cNvPr id="151569" name="Text Box 17"/>
          <p:cNvSpPr txBox="1">
            <a:spLocks noChangeArrowheads="1"/>
          </p:cNvSpPr>
          <p:nvPr/>
        </p:nvSpPr>
        <p:spPr bwMode="auto">
          <a:xfrm>
            <a:off x="7309338" y="4941888"/>
            <a:ext cx="1834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charset="0"/>
                <a:ea typeface="MS PGothic" charset="0"/>
                <a:cs typeface="MS PGothic" charset="0"/>
              </a:defRPr>
            </a:lvl1pPr>
            <a:lvl2pPr marL="742950" indent="-285750" eaLnBrk="0" hangingPunct="0">
              <a:defRPr sz="1400">
                <a:solidFill>
                  <a:schemeClr val="tx1"/>
                </a:solidFill>
                <a:latin typeface="Times New Roman" charset="0"/>
                <a:ea typeface="MS PGothic" charset="0"/>
                <a:cs typeface="MS PGothic" charset="0"/>
              </a:defRPr>
            </a:lvl2pPr>
            <a:lvl3pPr marL="1143000" indent="-228600" eaLnBrk="0" hangingPunct="0">
              <a:defRPr sz="1400">
                <a:solidFill>
                  <a:schemeClr val="tx1"/>
                </a:solidFill>
                <a:latin typeface="Times New Roman" charset="0"/>
                <a:ea typeface="MS PGothic" charset="0"/>
                <a:cs typeface="MS PGothic" charset="0"/>
              </a:defRPr>
            </a:lvl3pPr>
            <a:lvl4pPr marL="1600200" indent="-228600" eaLnBrk="0" hangingPunct="0">
              <a:defRPr sz="1400">
                <a:solidFill>
                  <a:schemeClr val="tx1"/>
                </a:solidFill>
                <a:latin typeface="Times New Roman" charset="0"/>
                <a:ea typeface="MS PGothic" charset="0"/>
                <a:cs typeface="MS PGothic" charset="0"/>
              </a:defRPr>
            </a:lvl4pPr>
            <a:lvl5pPr marL="2057400" indent="-2286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spcBef>
                <a:spcPct val="50000"/>
              </a:spcBef>
            </a:pPr>
            <a:r>
              <a:rPr lang="fr-CH" altLang="zh-CN" sz="2400">
                <a:solidFill>
                  <a:srgbClr val="000000"/>
                </a:solidFill>
                <a:latin typeface="Times" charset="0"/>
                <a:ea typeface="SimSun" charset="0"/>
                <a:cs typeface="SimSun" charset="0"/>
              </a:rPr>
              <a:t>Disaster Risk Reduction</a:t>
            </a:r>
            <a:endParaRPr lang="en-US" altLang="zh-CN" sz="2400">
              <a:solidFill>
                <a:srgbClr val="000000"/>
              </a:solidFill>
              <a:latin typeface="Times" charset="0"/>
              <a:ea typeface="SimSun" charset="0"/>
              <a:cs typeface="SimSun" charset="0"/>
            </a:endParaRPr>
          </a:p>
        </p:txBody>
      </p:sp>
      <p:pic>
        <p:nvPicPr>
          <p:cNvPr id="292872" name="Picture 21" descr="gfc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1" y="6399214"/>
            <a:ext cx="575896"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7"/>
          <p:cNvSpPr txBox="1">
            <a:spLocks noChangeArrowheads="1"/>
          </p:cNvSpPr>
          <p:nvPr/>
        </p:nvSpPr>
        <p:spPr bwMode="auto">
          <a:xfrm>
            <a:off x="7461738" y="3389313"/>
            <a:ext cx="1834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Times New Roman" charset="0"/>
                <a:ea typeface="MS PGothic" charset="0"/>
                <a:cs typeface="MS PGothic" charset="0"/>
              </a:defRPr>
            </a:lvl1pPr>
            <a:lvl2pPr marL="742950" indent="-285750" eaLnBrk="0" hangingPunct="0">
              <a:defRPr sz="1400">
                <a:solidFill>
                  <a:schemeClr val="tx1"/>
                </a:solidFill>
                <a:latin typeface="Times New Roman" charset="0"/>
                <a:ea typeface="MS PGothic" charset="0"/>
                <a:cs typeface="MS PGothic" charset="0"/>
              </a:defRPr>
            </a:lvl2pPr>
            <a:lvl3pPr marL="1143000" indent="-228600" eaLnBrk="0" hangingPunct="0">
              <a:defRPr sz="1400">
                <a:solidFill>
                  <a:schemeClr val="tx1"/>
                </a:solidFill>
                <a:latin typeface="Times New Roman" charset="0"/>
                <a:ea typeface="MS PGothic" charset="0"/>
                <a:cs typeface="MS PGothic" charset="0"/>
              </a:defRPr>
            </a:lvl3pPr>
            <a:lvl4pPr marL="1600200" indent="-228600" eaLnBrk="0" hangingPunct="0">
              <a:defRPr sz="1400">
                <a:solidFill>
                  <a:schemeClr val="tx1"/>
                </a:solidFill>
                <a:latin typeface="Times New Roman" charset="0"/>
                <a:ea typeface="MS PGothic" charset="0"/>
                <a:cs typeface="MS PGothic" charset="0"/>
              </a:defRPr>
            </a:lvl4pPr>
            <a:lvl5pPr marL="2057400" indent="-2286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pPr>
              <a:spcBef>
                <a:spcPct val="50000"/>
              </a:spcBef>
            </a:pPr>
            <a:r>
              <a:rPr lang="fr-CH" altLang="zh-CN" sz="2400">
                <a:solidFill>
                  <a:srgbClr val="000000"/>
                </a:solidFill>
                <a:latin typeface="Times" charset="0"/>
                <a:ea typeface="SimSun" charset="0"/>
                <a:cs typeface="SimSun" charset="0"/>
              </a:rPr>
              <a:t>Energy</a:t>
            </a:r>
            <a:endParaRPr lang="en-US" altLang="zh-CN" sz="2400">
              <a:solidFill>
                <a:srgbClr val="000000"/>
              </a:solidFill>
              <a:latin typeface="Times" charset="0"/>
              <a:ea typeface="SimSun" charset="0"/>
              <a:cs typeface="SimSun" charset="0"/>
            </a:endParaRPr>
          </a:p>
        </p:txBody>
      </p:sp>
      <p:sp>
        <p:nvSpPr>
          <p:cNvPr id="292874" name="Footer Placeholder 2"/>
          <p:cNvSpPr>
            <a:spLocks noGrp="1"/>
          </p:cNvSpPr>
          <p:nvPr>
            <p:ph type="ftr" sz="quarter" idx="4294967295"/>
          </p:nvPr>
        </p:nvSpPr>
        <p:spPr>
          <a:xfrm>
            <a:off x="-1143000" y="6457950"/>
            <a:ext cx="5616820" cy="323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Times New Roman" charset="0"/>
                <a:ea typeface="MS PGothic" charset="0"/>
                <a:cs typeface="MS PGothic" charset="0"/>
              </a:defRPr>
            </a:lvl1pPr>
            <a:lvl2pPr marL="742950" indent="-285750" eaLnBrk="0" hangingPunct="0">
              <a:defRPr sz="1400">
                <a:solidFill>
                  <a:schemeClr val="tx1"/>
                </a:solidFill>
                <a:latin typeface="Times New Roman" charset="0"/>
                <a:ea typeface="MS PGothic" charset="0"/>
                <a:cs typeface="MS PGothic" charset="0"/>
              </a:defRPr>
            </a:lvl2pPr>
            <a:lvl3pPr marL="1143000" indent="-228600" eaLnBrk="0" hangingPunct="0">
              <a:defRPr sz="1400">
                <a:solidFill>
                  <a:schemeClr val="tx1"/>
                </a:solidFill>
                <a:latin typeface="Times New Roman" charset="0"/>
                <a:ea typeface="MS PGothic" charset="0"/>
                <a:cs typeface="MS PGothic" charset="0"/>
              </a:defRPr>
            </a:lvl3pPr>
            <a:lvl4pPr marL="1600200" indent="-228600" eaLnBrk="0" hangingPunct="0">
              <a:defRPr sz="1400">
                <a:solidFill>
                  <a:schemeClr val="tx1"/>
                </a:solidFill>
                <a:latin typeface="Times New Roman" charset="0"/>
                <a:ea typeface="MS PGothic" charset="0"/>
                <a:cs typeface="MS PGothic" charset="0"/>
              </a:defRPr>
            </a:lvl4pPr>
            <a:lvl5pPr marL="2057400" indent="-228600" eaLnBrk="0" hangingPunct="0">
              <a:defRPr sz="1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1400">
                <a:solidFill>
                  <a:schemeClr val="tx1"/>
                </a:solidFill>
                <a:latin typeface="Times New Roman" charset="0"/>
                <a:ea typeface="MS PGothic" charset="0"/>
                <a:cs typeface="MS PGothic" charset="0"/>
              </a:defRPr>
            </a:lvl9pPr>
          </a:lstStyle>
          <a:p>
            <a:r>
              <a:rPr lang="en-US">
                <a:solidFill>
                  <a:srgbClr val="000000"/>
                </a:solidFill>
                <a:latin typeface="Times" charset="0"/>
              </a:rPr>
              <a:t>© Dr W. ZHANG, WMO/OBS</a:t>
            </a:r>
          </a:p>
        </p:txBody>
      </p:sp>
    </p:spTree>
    <p:extLst>
      <p:ext uri="{BB962C8B-B14F-4D97-AF65-F5344CB8AC3E}">
        <p14:creationId xmlns:p14="http://schemas.microsoft.com/office/powerpoint/2010/main" val="2275174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1566"/>
                                        </p:tgtEl>
                                        <p:attrNameLst>
                                          <p:attrName>style.visibility</p:attrName>
                                        </p:attrNameLst>
                                      </p:cBhvr>
                                      <p:to>
                                        <p:strVal val="visible"/>
                                      </p:to>
                                    </p:set>
                                    <p:anim calcmode="lin" valueType="num">
                                      <p:cBhvr>
                                        <p:cTn id="7" dur="1000" fill="hold"/>
                                        <p:tgtEl>
                                          <p:spTgt spid="151566"/>
                                        </p:tgtEl>
                                        <p:attrNameLst>
                                          <p:attrName>ppt_w</p:attrName>
                                        </p:attrNameLst>
                                      </p:cBhvr>
                                      <p:tavLst>
                                        <p:tav tm="0">
                                          <p:val>
                                            <p:strVal val="#ppt_w*0.70"/>
                                          </p:val>
                                        </p:tav>
                                        <p:tav tm="100000">
                                          <p:val>
                                            <p:strVal val="#ppt_w"/>
                                          </p:val>
                                        </p:tav>
                                      </p:tavLst>
                                    </p:anim>
                                    <p:anim calcmode="lin" valueType="num">
                                      <p:cBhvr>
                                        <p:cTn id="8" dur="1000" fill="hold"/>
                                        <p:tgtEl>
                                          <p:spTgt spid="151566"/>
                                        </p:tgtEl>
                                        <p:attrNameLst>
                                          <p:attrName>ppt_h</p:attrName>
                                        </p:attrNameLst>
                                      </p:cBhvr>
                                      <p:tavLst>
                                        <p:tav tm="0">
                                          <p:val>
                                            <p:strVal val="#ppt_h"/>
                                          </p:val>
                                        </p:tav>
                                        <p:tav tm="100000">
                                          <p:val>
                                            <p:strVal val="#ppt_h"/>
                                          </p:val>
                                        </p:tav>
                                      </p:tavLst>
                                    </p:anim>
                                    <p:animEffect transition="in" filter="fade">
                                      <p:cBhvr>
                                        <p:cTn id="9" dur="1000"/>
                                        <p:tgtEl>
                                          <p:spTgt spid="15156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1567"/>
                                        </p:tgtEl>
                                        <p:attrNameLst>
                                          <p:attrName>style.visibility</p:attrName>
                                        </p:attrNameLst>
                                      </p:cBhvr>
                                      <p:to>
                                        <p:strVal val="visible"/>
                                      </p:to>
                                    </p:set>
                                    <p:anim calcmode="lin" valueType="num">
                                      <p:cBhvr>
                                        <p:cTn id="12" dur="1000" fill="hold"/>
                                        <p:tgtEl>
                                          <p:spTgt spid="151567"/>
                                        </p:tgtEl>
                                        <p:attrNameLst>
                                          <p:attrName>ppt_w</p:attrName>
                                        </p:attrNameLst>
                                      </p:cBhvr>
                                      <p:tavLst>
                                        <p:tav tm="0">
                                          <p:val>
                                            <p:strVal val="#ppt_w*0.70"/>
                                          </p:val>
                                        </p:tav>
                                        <p:tav tm="100000">
                                          <p:val>
                                            <p:strVal val="#ppt_w"/>
                                          </p:val>
                                        </p:tav>
                                      </p:tavLst>
                                    </p:anim>
                                    <p:anim calcmode="lin" valueType="num">
                                      <p:cBhvr>
                                        <p:cTn id="13" dur="1000" fill="hold"/>
                                        <p:tgtEl>
                                          <p:spTgt spid="151567"/>
                                        </p:tgtEl>
                                        <p:attrNameLst>
                                          <p:attrName>ppt_h</p:attrName>
                                        </p:attrNameLst>
                                      </p:cBhvr>
                                      <p:tavLst>
                                        <p:tav tm="0">
                                          <p:val>
                                            <p:strVal val="#ppt_h"/>
                                          </p:val>
                                        </p:tav>
                                        <p:tav tm="100000">
                                          <p:val>
                                            <p:strVal val="#ppt_h"/>
                                          </p:val>
                                        </p:tav>
                                      </p:tavLst>
                                    </p:anim>
                                    <p:animEffect transition="in" filter="fade">
                                      <p:cBhvr>
                                        <p:cTn id="14" dur="1000"/>
                                        <p:tgtEl>
                                          <p:spTgt spid="15156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51568"/>
                                        </p:tgtEl>
                                        <p:attrNameLst>
                                          <p:attrName>style.visibility</p:attrName>
                                        </p:attrNameLst>
                                      </p:cBhvr>
                                      <p:to>
                                        <p:strVal val="visible"/>
                                      </p:to>
                                    </p:set>
                                    <p:anim calcmode="lin" valueType="num">
                                      <p:cBhvr>
                                        <p:cTn id="17" dur="1000" fill="hold"/>
                                        <p:tgtEl>
                                          <p:spTgt spid="151568"/>
                                        </p:tgtEl>
                                        <p:attrNameLst>
                                          <p:attrName>ppt_w</p:attrName>
                                        </p:attrNameLst>
                                      </p:cBhvr>
                                      <p:tavLst>
                                        <p:tav tm="0">
                                          <p:val>
                                            <p:strVal val="#ppt_w*0.70"/>
                                          </p:val>
                                        </p:tav>
                                        <p:tav tm="100000">
                                          <p:val>
                                            <p:strVal val="#ppt_w"/>
                                          </p:val>
                                        </p:tav>
                                      </p:tavLst>
                                    </p:anim>
                                    <p:anim calcmode="lin" valueType="num">
                                      <p:cBhvr>
                                        <p:cTn id="18" dur="1000" fill="hold"/>
                                        <p:tgtEl>
                                          <p:spTgt spid="151568"/>
                                        </p:tgtEl>
                                        <p:attrNameLst>
                                          <p:attrName>ppt_h</p:attrName>
                                        </p:attrNameLst>
                                      </p:cBhvr>
                                      <p:tavLst>
                                        <p:tav tm="0">
                                          <p:val>
                                            <p:strVal val="#ppt_h"/>
                                          </p:val>
                                        </p:tav>
                                        <p:tav tm="100000">
                                          <p:val>
                                            <p:strVal val="#ppt_h"/>
                                          </p:val>
                                        </p:tav>
                                      </p:tavLst>
                                    </p:anim>
                                    <p:animEffect transition="in" filter="fade">
                                      <p:cBhvr>
                                        <p:cTn id="19" dur="1000"/>
                                        <p:tgtEl>
                                          <p:spTgt spid="15156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51569"/>
                                        </p:tgtEl>
                                        <p:attrNameLst>
                                          <p:attrName>style.visibility</p:attrName>
                                        </p:attrNameLst>
                                      </p:cBhvr>
                                      <p:to>
                                        <p:strVal val="visible"/>
                                      </p:to>
                                    </p:set>
                                    <p:anim calcmode="lin" valueType="num">
                                      <p:cBhvr>
                                        <p:cTn id="22" dur="1000" fill="hold"/>
                                        <p:tgtEl>
                                          <p:spTgt spid="151569"/>
                                        </p:tgtEl>
                                        <p:attrNameLst>
                                          <p:attrName>ppt_w</p:attrName>
                                        </p:attrNameLst>
                                      </p:cBhvr>
                                      <p:tavLst>
                                        <p:tav tm="0">
                                          <p:val>
                                            <p:strVal val="#ppt_w*0.70"/>
                                          </p:val>
                                        </p:tav>
                                        <p:tav tm="100000">
                                          <p:val>
                                            <p:strVal val="#ppt_w"/>
                                          </p:val>
                                        </p:tav>
                                      </p:tavLst>
                                    </p:anim>
                                    <p:anim calcmode="lin" valueType="num">
                                      <p:cBhvr>
                                        <p:cTn id="23" dur="1000" fill="hold"/>
                                        <p:tgtEl>
                                          <p:spTgt spid="151569"/>
                                        </p:tgtEl>
                                        <p:attrNameLst>
                                          <p:attrName>ppt_h</p:attrName>
                                        </p:attrNameLst>
                                      </p:cBhvr>
                                      <p:tavLst>
                                        <p:tav tm="0">
                                          <p:val>
                                            <p:strVal val="#ppt_h"/>
                                          </p:val>
                                        </p:tav>
                                        <p:tav tm="100000">
                                          <p:val>
                                            <p:strVal val="#ppt_h"/>
                                          </p:val>
                                        </p:tav>
                                      </p:tavLst>
                                    </p:anim>
                                    <p:animEffect transition="in" filter="fade">
                                      <p:cBhvr>
                                        <p:cTn id="24" dur="1000"/>
                                        <p:tgtEl>
                                          <p:spTgt spid="15156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strVal val="#ppt_w*0.70"/>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animEffect transition="in" filter="fade">
                                      <p:cBhvr>
                                        <p:cTn id="2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6" grpId="0"/>
      <p:bldP spid="151567" grpId="0"/>
      <p:bldP spid="151568" grpId="0"/>
      <p:bldP spid="151569" grpId="0"/>
      <p:bldP spid="15" grpId="0"/>
    </p:bld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574</TotalTime>
  <Words>1837</Words>
  <Application>Microsoft Macintosh PowerPoint</Application>
  <PresentationFormat>On-screen Show (4:3)</PresentationFormat>
  <Paragraphs>156</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WMO_WHITE_Powerpoint_en_fr</vt:lpstr>
      <vt:lpstr>PowerPoint Presentation</vt:lpstr>
      <vt:lpstr>WIGOS in 2040; how dare we?</vt:lpstr>
      <vt:lpstr>Mission of Met Services (according to the WMO Convention)</vt:lpstr>
      <vt:lpstr>Purpose of WMO (WMO Convention)</vt:lpstr>
      <vt:lpstr>Takeaway message:</vt:lpstr>
      <vt:lpstr>PowerPoint Presentation</vt:lpstr>
      <vt:lpstr>WMO Strategic Priority 1- DRR!</vt:lpstr>
      <vt:lpstr>Typhoon Meranti, one of the most intense typhoons  (landfall in China on Sept. 15, 2016)</vt:lpstr>
      <vt:lpstr>PowerPoint Presentation</vt:lpstr>
      <vt:lpstr>A number of major drought events from 2000 – 2010</vt:lpstr>
      <vt:lpstr>PowerPoint Presentation</vt:lpstr>
      <vt:lpstr>PowerPoint Presentation</vt:lpstr>
      <vt:lpstr>In 2040 many more people than today will live in cities, including megacities, vulnerable to poor air quality, water shortages, heat island effects, extreme weather events, rising sea level (along coast lines) etc.</vt:lpstr>
      <vt:lpstr>Requirements for climate services</vt:lpstr>
      <vt:lpstr>PowerPoint Presentation</vt:lpstr>
      <vt:lpstr>PowerPoint Presentation</vt:lpstr>
      <vt:lpstr>PowerPoint Presentation</vt:lpstr>
      <vt:lpstr>PowerPoint Presentation</vt:lpstr>
      <vt:lpstr>PowerPoint Presentation</vt:lpstr>
      <vt:lpstr>Additional requirements from “traditional” NMHS customers, e.g.  </vt:lpstr>
      <vt:lpstr>Final thoughts</vt:lpstr>
      <vt:lpstr>PowerPoint Presentation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 Peter Riishojgaard</dc:creator>
  <cp:lastModifiedBy>LRiishojgaard</cp:lastModifiedBy>
  <cp:revision>31</cp:revision>
  <dcterms:created xsi:type="dcterms:W3CDTF">2016-10-17T11:46:05Z</dcterms:created>
  <dcterms:modified xsi:type="dcterms:W3CDTF">2016-10-17T22:18:43Z</dcterms:modified>
</cp:coreProperties>
</file>