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63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71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70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18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994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24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24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191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952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5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BB64-5234-47DA-93A9-6450457E2849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8186D-3816-4007-BDB9-6D6AF376F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83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Integration of non-NMHSs data</a:t>
            </a:r>
            <a:br>
              <a:rPr lang="en-AU" dirty="0" smtClean="0"/>
            </a:br>
            <a:r>
              <a:rPr lang="en-AU" dirty="0" smtClean="0"/>
              <a:t>- an Australian view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Sue </a:t>
            </a:r>
            <a:r>
              <a:rPr lang="en-AU" dirty="0" err="1" smtClean="0"/>
              <a:t>Barrell</a:t>
            </a:r>
            <a:r>
              <a:rPr lang="en-AU" dirty="0" smtClean="0"/>
              <a:t>/Karl </a:t>
            </a:r>
            <a:r>
              <a:rPr lang="en-AU" dirty="0" err="1" smtClean="0"/>
              <a:t>Monnik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6288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Bureau external AWS ingestion strategy</a:t>
            </a:r>
          </a:p>
          <a:p>
            <a:r>
              <a:rPr lang="en-AU" dirty="0" smtClean="0"/>
              <a:t>Potential partnership opportunities</a:t>
            </a:r>
          </a:p>
          <a:p>
            <a:r>
              <a:rPr lang="en-AU" dirty="0" smtClean="0"/>
              <a:t>Australian Ocean Observing Partnership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837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Bureau External AWS ingestion strategy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Invest </a:t>
            </a:r>
            <a:r>
              <a:rPr lang="en-US" sz="2400" dirty="0"/>
              <a:t>in developing and maintaining high-priority relationships that take time, effort and </a:t>
            </a:r>
            <a:r>
              <a:rPr lang="en-US" sz="2400" dirty="0" smtClean="0"/>
              <a:t>planning</a:t>
            </a:r>
          </a:p>
          <a:p>
            <a:pPr lvl="1"/>
            <a:r>
              <a:rPr lang="en-US" sz="2000" dirty="0" smtClean="0"/>
              <a:t>Then engage more widely and promote benefits of data sharing</a:t>
            </a:r>
            <a:endParaRPr lang="en-AU" sz="2400" dirty="0"/>
          </a:p>
          <a:p>
            <a:r>
              <a:rPr lang="en-US" sz="2400" dirty="0"/>
              <a:t>Implement additional system developments that provide efficiencies </a:t>
            </a:r>
            <a:endParaRPr lang="en-US" sz="2400" dirty="0" smtClean="0"/>
          </a:p>
          <a:p>
            <a:pPr lvl="1"/>
            <a:r>
              <a:rPr lang="en-US" sz="2000" dirty="0" smtClean="0"/>
              <a:t>Make it easy to submit metadata and alerts re changes</a:t>
            </a:r>
          </a:p>
          <a:p>
            <a:pPr lvl="1"/>
            <a:r>
              <a:rPr lang="en-US" sz="2000" dirty="0" smtClean="0"/>
              <a:t>Maintain catalogue of external data including restrictions on use</a:t>
            </a:r>
          </a:p>
          <a:p>
            <a:r>
              <a:rPr lang="en-US" sz="2400" dirty="0" smtClean="0"/>
              <a:t>Provide </a:t>
            </a:r>
            <a:r>
              <a:rPr lang="en-US" sz="2400" dirty="0"/>
              <a:t>in-kind support to external parties </a:t>
            </a:r>
            <a:endParaRPr lang="en-US" sz="2400" dirty="0" smtClean="0"/>
          </a:p>
          <a:p>
            <a:pPr lvl="1"/>
            <a:r>
              <a:rPr lang="en-US" sz="2000" dirty="0" smtClean="0"/>
              <a:t>To support new data sharing relationships</a:t>
            </a:r>
          </a:p>
          <a:p>
            <a:r>
              <a:rPr lang="en-US" sz="2400" dirty="0" smtClean="0"/>
              <a:t>Provide guidance materials</a:t>
            </a:r>
            <a:endParaRPr lang="en-AU" dirty="0"/>
          </a:p>
          <a:p>
            <a:pPr lvl="1"/>
            <a:r>
              <a:rPr lang="en-US" sz="2000" dirty="0" smtClean="0"/>
              <a:t>Simplify </a:t>
            </a:r>
            <a:r>
              <a:rPr lang="en-US" sz="2000" dirty="0"/>
              <a:t>internal documentation </a:t>
            </a:r>
            <a:r>
              <a:rPr lang="en-US" sz="2000" dirty="0" smtClean="0"/>
              <a:t>on observing </a:t>
            </a:r>
            <a:r>
              <a:rPr lang="en-US" sz="2000" dirty="0"/>
              <a:t>station implementation and operation </a:t>
            </a:r>
            <a:r>
              <a:rPr lang="en-US" sz="2000" dirty="0" smtClean="0"/>
              <a:t>for </a:t>
            </a:r>
            <a:r>
              <a:rPr lang="en-US" sz="2000" dirty="0"/>
              <a:t>public use. </a:t>
            </a:r>
          </a:p>
          <a:p>
            <a:endParaRPr lang="en-US" sz="2400" dirty="0" smtClean="0"/>
          </a:p>
          <a:p>
            <a:pPr lvl="1"/>
            <a:endParaRPr lang="en-US" sz="2000" dirty="0"/>
          </a:p>
          <a:p>
            <a:endParaRPr lang="en-US" sz="2400" dirty="0" smtClean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46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AU" sz="2400" dirty="0" smtClean="0"/>
              <a:t>Evaluate external data</a:t>
            </a:r>
          </a:p>
          <a:p>
            <a:pPr lvl="1"/>
            <a:r>
              <a:rPr lang="en-AU" sz="2000" dirty="0" smtClean="0"/>
              <a:t>To understand system uncertainties and performance characteristics</a:t>
            </a:r>
          </a:p>
          <a:p>
            <a:pPr lvl="1"/>
            <a:r>
              <a:rPr lang="en-AU" sz="2000" dirty="0" smtClean="0"/>
              <a:t>Evaluate impact on NWP skill</a:t>
            </a:r>
          </a:p>
          <a:p>
            <a:pPr lvl="1"/>
            <a:r>
              <a:rPr lang="en-AU" sz="2000" dirty="0"/>
              <a:t>P</a:t>
            </a:r>
            <a:r>
              <a:rPr lang="en-AU" sz="2000" dirty="0" smtClean="0"/>
              <a:t>otential for future NWP assimilation of variable height and 3m wind</a:t>
            </a:r>
          </a:p>
          <a:p>
            <a:r>
              <a:rPr lang="en-AU" sz="2400" dirty="0" smtClean="0"/>
              <a:t>Implement data sharing agreements</a:t>
            </a:r>
          </a:p>
          <a:p>
            <a:r>
              <a:rPr lang="en-US" sz="2400" dirty="0"/>
              <a:t>Develop an audit schedule for review of external party </a:t>
            </a:r>
            <a:r>
              <a:rPr lang="en-US" sz="2400" dirty="0" smtClean="0"/>
              <a:t>relationships </a:t>
            </a:r>
          </a:p>
          <a:p>
            <a:r>
              <a:rPr lang="en-US" sz="2400" dirty="0"/>
              <a:t>Develop Bureau offerings and pursue partnerships </a:t>
            </a:r>
            <a:endParaRPr lang="en-US" sz="2400" dirty="0" smtClean="0"/>
          </a:p>
          <a:p>
            <a:pPr lvl="1"/>
            <a:r>
              <a:rPr lang="en-US" sz="2000" dirty="0" smtClean="0"/>
              <a:t>Ease of ingestion, access and </a:t>
            </a:r>
            <a:r>
              <a:rPr lang="en-US" sz="2000" dirty="0" err="1" smtClean="0"/>
              <a:t>visualisation</a:t>
            </a:r>
            <a:endParaRPr lang="en-US" sz="2000" dirty="0" smtClean="0"/>
          </a:p>
          <a:p>
            <a:pPr lvl="1"/>
            <a:r>
              <a:rPr lang="en-AU" sz="2000" dirty="0" smtClean="0"/>
              <a:t>End-to-end observation services, from network design and install, to maintenance and operations, to integrated products and training</a:t>
            </a:r>
          </a:p>
          <a:p>
            <a:r>
              <a:rPr lang="en-AU" sz="2400" dirty="0" smtClean="0"/>
              <a:t>Explore new opportunities and keep an eye on crowdsourcing</a:t>
            </a:r>
            <a:endParaRPr lang="en-AU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dirty="0" smtClean="0"/>
              <a:t>Bureau External AWS ingestion strategy/2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50562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Potential external partners</a:t>
            </a:r>
            <a:br>
              <a:rPr lang="en-AU" sz="3200" dirty="0" smtClean="0"/>
            </a:br>
            <a:r>
              <a:rPr lang="en-AU" sz="3200" dirty="0" smtClean="0"/>
              <a:t>(existing opportunities)</a:t>
            </a:r>
            <a:endParaRPr lang="en-AU" sz="3200" dirty="0"/>
          </a:p>
        </p:txBody>
      </p:sp>
      <p:pic>
        <p:nvPicPr>
          <p:cNvPr id="1026" name="Picture 2" descr="C:\Users\slb\Downloads\External_Data_Map_V3_Reduc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019880" cy="496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8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Australian Ocean Observing Partnership (AOOP)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No single agency responsible for ocean observations</a:t>
            </a:r>
          </a:p>
          <a:p>
            <a:pPr lvl="1"/>
            <a:r>
              <a:rPr lang="en-AU" sz="2000" dirty="0" smtClean="0"/>
              <a:t>Many players, federal/state/local government, research</a:t>
            </a:r>
          </a:p>
          <a:p>
            <a:pPr lvl="1"/>
            <a:r>
              <a:rPr lang="en-AU" sz="2000" dirty="0" smtClean="0"/>
              <a:t>Strength/diversity in numbers but difficult to influence government</a:t>
            </a:r>
          </a:p>
          <a:p>
            <a:pPr lvl="1"/>
            <a:r>
              <a:rPr lang="en-AU" sz="2000" dirty="0" smtClean="0"/>
              <a:t>Operational dependency on research-funded systems</a:t>
            </a:r>
          </a:p>
          <a:p>
            <a:r>
              <a:rPr lang="en-AU" sz="2400" dirty="0" smtClean="0"/>
              <a:t>Need to ensure sustained and nationally coordinated observations of Australia's coastal and ocean environment</a:t>
            </a:r>
          </a:p>
          <a:p>
            <a:pPr lvl="1"/>
            <a:r>
              <a:rPr lang="en-AU" sz="2000" dirty="0" smtClean="0"/>
              <a:t>Basic/ongoing observations and supporting systems that meet national needs</a:t>
            </a:r>
          </a:p>
          <a:p>
            <a:pPr lvl="1"/>
            <a:r>
              <a:rPr lang="en-AU" sz="2000" dirty="0" smtClean="0"/>
              <a:t>Experimental/</a:t>
            </a:r>
            <a:r>
              <a:rPr lang="en-AU" sz="2000" dirty="0" err="1" smtClean="0"/>
              <a:t>targetted</a:t>
            </a:r>
            <a:r>
              <a:rPr lang="en-AU" sz="2000" dirty="0" smtClean="0"/>
              <a:t> observing systems such as R&amp;D, special purpose, development/innovation pilots  </a:t>
            </a:r>
          </a:p>
          <a:p>
            <a:r>
              <a:rPr lang="en-AU" sz="2400" dirty="0" smtClean="0"/>
              <a:t>Need to secure and share </a:t>
            </a:r>
            <a:r>
              <a:rPr lang="en-AU" sz="2400" dirty="0" err="1" smtClean="0"/>
              <a:t>realtime</a:t>
            </a:r>
            <a:r>
              <a:rPr lang="en-AU" sz="2400" dirty="0" smtClean="0"/>
              <a:t> and </a:t>
            </a:r>
            <a:r>
              <a:rPr lang="en-AU" sz="2400" dirty="0" err="1" smtClean="0"/>
              <a:t>longterm</a:t>
            </a:r>
            <a:r>
              <a:rPr lang="en-AU" sz="2400" dirty="0" smtClean="0"/>
              <a:t> data streams</a:t>
            </a:r>
          </a:p>
          <a:p>
            <a:r>
              <a:rPr lang="en-AU" sz="2400" dirty="0" smtClean="0"/>
              <a:t>Seek to develop tightly-coordinated national approach</a:t>
            </a:r>
          </a:p>
          <a:p>
            <a:pPr lvl="1"/>
            <a:r>
              <a:rPr lang="en-AU" sz="2000" dirty="0" smtClean="0"/>
              <a:t>Partners representing supply &amp; demand (Bureau, Navy) and R&amp;D community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750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AOOP – draft objectives &amp; principles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AU" sz="2400" dirty="0" smtClean="0"/>
              <a:t>To optimise design and operation of ocean observing systems, for efficiency, effectiveness and planned redundancy</a:t>
            </a:r>
          </a:p>
          <a:p>
            <a:r>
              <a:rPr lang="en-AU" sz="2400" dirty="0" smtClean="0"/>
              <a:t>To influence government investment in sustained ocean observations</a:t>
            </a:r>
          </a:p>
          <a:p>
            <a:r>
              <a:rPr lang="en-AU" sz="2400" dirty="0" smtClean="0"/>
              <a:t>To drive open, discoverable, accessible, retrievable ocean data</a:t>
            </a:r>
          </a:p>
          <a:p>
            <a:r>
              <a:rPr lang="en-AU" sz="2400" dirty="0" smtClean="0"/>
              <a:t>To set strategic directions for evolution of Australia's basic ocean observing system</a:t>
            </a:r>
          </a:p>
          <a:p>
            <a:r>
              <a:rPr lang="en-AU" sz="2400" dirty="0" smtClean="0"/>
              <a:t>To leverage capabilities, standards </a:t>
            </a:r>
            <a:r>
              <a:rPr lang="en-AU" sz="2400" dirty="0" err="1" smtClean="0"/>
              <a:t>etc</a:t>
            </a:r>
            <a:r>
              <a:rPr lang="en-AU" sz="2400" dirty="0" smtClean="0"/>
              <a:t> of basic ocean observing system in design of experimental systems</a:t>
            </a:r>
          </a:p>
          <a:p>
            <a:r>
              <a:rPr lang="en-AU" sz="2400" dirty="0" smtClean="0"/>
              <a:t>To facilitate migration of relevant candidate observing systems to operations</a:t>
            </a:r>
          </a:p>
          <a:p>
            <a:r>
              <a:rPr lang="en-AU" sz="2400" dirty="0" smtClean="0"/>
              <a:t>To coordinate and leverage international engagement</a:t>
            </a:r>
          </a:p>
          <a:p>
            <a:r>
              <a:rPr lang="en-AU" sz="2400" dirty="0" smtClean="0"/>
              <a:t>To plan, monitor, extract and assess benefits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330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1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Integration of non-NMHSs data - an Australian view</vt:lpstr>
      <vt:lpstr>Outline</vt:lpstr>
      <vt:lpstr>Bureau External AWS ingestion strategy</vt:lpstr>
      <vt:lpstr>Bureau External AWS ingestion strategy/2</vt:lpstr>
      <vt:lpstr>Potential external partners (existing opportunities)</vt:lpstr>
      <vt:lpstr>Australian Ocean Observing Partnership (AOOP)</vt:lpstr>
      <vt:lpstr>AOOP – draft objectives &amp; principles</vt:lpstr>
      <vt:lpstr>Thank you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non-NMHSs data</dc:title>
  <dc:creator>Sue Barrell</dc:creator>
  <cp:lastModifiedBy>Sue Barrell</cp:lastModifiedBy>
  <cp:revision>11</cp:revision>
  <dcterms:created xsi:type="dcterms:W3CDTF">2016-10-17T19:02:40Z</dcterms:created>
  <dcterms:modified xsi:type="dcterms:W3CDTF">2016-10-19T06:43:06Z</dcterms:modified>
</cp:coreProperties>
</file>