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82" r:id="rId4"/>
    <p:sldId id="271" r:id="rId5"/>
    <p:sldId id="273" r:id="rId6"/>
    <p:sldId id="270" r:id="rId7"/>
    <p:sldId id="278" r:id="rId8"/>
    <p:sldId id="274" r:id="rId9"/>
    <p:sldId id="281" r:id="rId10"/>
    <p:sldId id="276" r:id="rId11"/>
    <p:sldId id="277" r:id="rId12"/>
    <p:sldId id="279" r:id="rId13"/>
    <p:sldId id="280" r:id="rId14"/>
    <p:sldId id="258"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0" autoAdjust="0"/>
    <p:restoredTop sz="98335" autoAdjust="0"/>
  </p:normalViewPr>
  <p:slideViewPr>
    <p:cSldViewPr snapToGrid="0" snapToObjects="1">
      <p:cViewPr>
        <p:scale>
          <a:sx n="70" d="100"/>
          <a:sy n="70" d="100"/>
        </p:scale>
        <p:origin x="-11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27/11/2017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a:xfrm>
            <a:off x="919163" y="746125"/>
            <a:ext cx="4959350" cy="3721100"/>
          </a:xfrm>
          <a:noFill/>
          <a:ln w="12700">
            <a:solidFill>
              <a:srgbClr val="000000"/>
            </a:solidFill>
            <a:miter lim="800000"/>
          </a:ln>
        </p:spPr>
      </p:sp>
      <p:sp>
        <p:nvSpPr>
          <p:cNvPr id="33795" name="Notes Placeholder 2"/>
          <p:cNvSpPr>
            <a:spLocks noGrp="1"/>
          </p:cNvSpPr>
          <p:nvPr>
            <p:ph type="body" idx="1"/>
          </p:nvPr>
        </p:nvSpPr>
        <p:spPr>
          <a:noFill/>
          <a:ln/>
        </p:spPr>
        <p:txBody>
          <a:bodyPr/>
          <a:lstStyle/>
          <a:p>
            <a:r>
              <a:rPr lang="en-GB" sz="1200" kern="1200" dirty="0" smtClean="0">
                <a:solidFill>
                  <a:schemeClr val="tx1"/>
                </a:solidFill>
                <a:effectLst/>
                <a:latin typeface="+mn-lt"/>
                <a:ea typeface="ＭＳ Ｐゴシック" pitchFamily="34" charset="-128"/>
                <a:cs typeface="ＭＳ Ｐゴシック" charset="-128"/>
              </a:rPr>
              <a:t>To ensure a unique, high-quality network of surface observations, stations and sites are evaluated for inclusion in </a:t>
            </a:r>
            <a:r>
              <a:rPr lang="en-GB" sz="1200" kern="1200" dirty="0" err="1" smtClean="0">
                <a:solidFill>
                  <a:schemeClr val="tx1"/>
                </a:solidFill>
                <a:effectLst/>
                <a:latin typeface="+mn-lt"/>
                <a:ea typeface="ＭＳ Ｐゴシック" pitchFamily="34" charset="-128"/>
                <a:cs typeface="ＭＳ Ｐゴシック" charset="-128"/>
              </a:rPr>
              <a:t>CryoNet</a:t>
            </a:r>
            <a:r>
              <a:rPr lang="en-GB" sz="1200" kern="1200" dirty="0" smtClean="0">
                <a:solidFill>
                  <a:schemeClr val="tx1"/>
                </a:solidFill>
                <a:effectLst/>
                <a:latin typeface="+mn-lt"/>
                <a:ea typeface="ＭＳ Ｐゴシック" pitchFamily="34" charset="-128"/>
                <a:cs typeface="ＭＳ Ｐゴシック" charset="-128"/>
              </a:rPr>
              <a:t> based on several factors. Fulfilling the minimum requirements does not in itself guarantee acceptance as a </a:t>
            </a:r>
            <a:r>
              <a:rPr lang="en-GB" sz="1200" kern="1200" dirty="0" err="1" smtClean="0">
                <a:solidFill>
                  <a:schemeClr val="tx1"/>
                </a:solidFill>
                <a:effectLst/>
                <a:latin typeface="+mn-lt"/>
                <a:ea typeface="ＭＳ Ｐゴシック" pitchFamily="34" charset="-128"/>
                <a:cs typeface="ＭＳ Ｐゴシック" charset="-128"/>
              </a:rPr>
              <a:t>CryoNet</a:t>
            </a:r>
            <a:r>
              <a:rPr lang="en-GB" sz="1200" kern="1200" dirty="0" smtClean="0">
                <a:solidFill>
                  <a:schemeClr val="tx1"/>
                </a:solidFill>
                <a:effectLst/>
                <a:latin typeface="+mn-lt"/>
                <a:ea typeface="ＭＳ Ｐゴシック" pitchFamily="34" charset="-128"/>
                <a:cs typeface="ＭＳ Ｐゴシック" charset="-128"/>
              </a:rPr>
              <a:t> station. Other criteria that are considered by the </a:t>
            </a:r>
            <a:r>
              <a:rPr lang="en-GB" sz="1200" kern="1200" dirty="0" err="1" smtClean="0">
                <a:solidFill>
                  <a:schemeClr val="tx1"/>
                </a:solidFill>
                <a:effectLst/>
                <a:latin typeface="+mn-lt"/>
                <a:ea typeface="ＭＳ Ｐゴシック" pitchFamily="34" charset="-128"/>
                <a:cs typeface="ＭＳ Ｐゴシック" charset="-128"/>
              </a:rPr>
              <a:t>CryoNet</a:t>
            </a:r>
            <a:r>
              <a:rPr lang="en-GB" sz="1200" kern="1200" dirty="0" smtClean="0">
                <a:solidFill>
                  <a:schemeClr val="tx1"/>
                </a:solidFill>
                <a:effectLst/>
                <a:latin typeface="+mn-lt"/>
                <a:ea typeface="ＭＳ Ｐゴシック" pitchFamily="34" charset="-128"/>
                <a:cs typeface="ＭＳ Ｐゴシック" charset="-128"/>
              </a:rPr>
              <a:t> Team when evaluating applications include (1) the number of recommended variables that are measured (see the lists), (2) the continuity and length of the data record, (3) the extent to which data are available and accessible, (4) sustainability of the station, (5) conformity to GCW best practices, and (6) the location and representativeness of the proposed station relative to the geographic distribution of existing </a:t>
            </a:r>
            <a:r>
              <a:rPr lang="en-GB" sz="1200" kern="1200" dirty="0" err="1" smtClean="0">
                <a:solidFill>
                  <a:schemeClr val="tx1"/>
                </a:solidFill>
                <a:effectLst/>
                <a:latin typeface="+mn-lt"/>
                <a:ea typeface="ＭＳ Ｐゴシック" pitchFamily="34" charset="-128"/>
                <a:cs typeface="ＭＳ Ｐゴシック" charset="-128"/>
              </a:rPr>
              <a:t>CryoNet</a:t>
            </a:r>
            <a:r>
              <a:rPr lang="en-GB" sz="1200" kern="1200" dirty="0" smtClean="0">
                <a:solidFill>
                  <a:schemeClr val="tx1"/>
                </a:solidFill>
                <a:effectLst/>
                <a:latin typeface="+mn-lt"/>
                <a:ea typeface="ＭＳ Ｐゴシック" pitchFamily="34" charset="-128"/>
                <a:cs typeface="ＭＳ Ｐゴシック" charset="-128"/>
              </a:rPr>
              <a:t> stations. </a:t>
            </a:r>
            <a:endParaRPr lang="en-US" dirty="0">
              <a:latin typeface="Times New Roman" pitchFamily="-1" charset="0"/>
              <a:ea typeface="ＭＳ Ｐゴシック" pitchFamily="-1" charset="-128"/>
              <a:cs typeface="ＭＳ Ｐゴシック" pitchFamily="-1" charset="-128"/>
            </a:endParaRPr>
          </a:p>
        </p:txBody>
      </p:sp>
      <p:sp>
        <p:nvSpPr>
          <p:cNvPr id="33796" name="Slide Number Placeholder 3"/>
          <p:cNvSpPr>
            <a:spLocks noGrp="1"/>
          </p:cNvSpPr>
          <p:nvPr>
            <p:ph type="sldNum" sz="quarter"/>
          </p:nvPr>
        </p:nvSpPr>
        <p:spPr>
          <a:noFill/>
        </p:spPr>
        <p:txBody>
          <a:bodyPr/>
          <a:lstStyle/>
          <a:p>
            <a:fld id="{1EB1735D-2BD0-5740-B8EB-4CAFD7B5320E}" type="slidenum">
              <a:rPr lang="en-US">
                <a:solidFill>
                  <a:prstClr val="white"/>
                </a:solidFill>
                <a:latin typeface="Times New Roman" pitchFamily="-1" charset="0"/>
              </a:rPr>
              <a:pPr/>
              <a:t>5</a:t>
            </a:fld>
            <a:endParaRPr lang="en-US">
              <a:solidFill>
                <a:prstClr val="white"/>
              </a:solidFill>
              <a:latin typeface="Times New Roman" pitchFamily="-1" charset="0"/>
            </a:endParaRPr>
          </a:p>
        </p:txBody>
      </p:sp>
    </p:spTree>
    <p:extLst>
      <p:ext uri="{BB962C8B-B14F-4D97-AF65-F5344CB8AC3E}">
        <p14:creationId xmlns:p14="http://schemas.microsoft.com/office/powerpoint/2010/main" val="110773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GCW is a mechanism of WMO to engage a broad range of organizations which are active in cryosphere research and observations.</a:t>
            </a:r>
          </a:p>
          <a:p>
            <a:r>
              <a:rPr lang="en-US" dirty="0" smtClean="0"/>
              <a:t>The </a:t>
            </a:r>
            <a:r>
              <a:rPr lang="en-US" dirty="0" err="1" smtClean="0"/>
              <a:t>mozaic</a:t>
            </a:r>
            <a:r>
              <a:rPr lang="en-US" dirty="0" smtClean="0"/>
              <a:t> of organizations</a:t>
            </a:r>
            <a:r>
              <a:rPr lang="en-US" baseline="0" dirty="0" smtClean="0"/>
              <a:t> engaged is testimony of the relevance of the GCW initiative to research and operational organizations</a:t>
            </a:r>
            <a:endParaRPr lang="en-US" dirty="0"/>
          </a:p>
        </p:txBody>
      </p:sp>
      <p:sp>
        <p:nvSpPr>
          <p:cNvPr id="4" name="Slide Number Placeholder 3"/>
          <p:cNvSpPr>
            <a:spLocks noGrp="1"/>
          </p:cNvSpPr>
          <p:nvPr>
            <p:ph type="sldNum" sz="quarter" idx="10"/>
          </p:nvPr>
        </p:nvSpPr>
        <p:spPr/>
        <p:txBody>
          <a:bodyPr/>
          <a:lstStyle/>
          <a:p>
            <a:fld id="{BDBC553B-CE22-4562-A2ED-D5E4376F864E}" type="slidenum">
              <a:rPr lang="en-US" smtClean="0"/>
              <a:pPr/>
              <a:t>7</a:t>
            </a:fld>
            <a:endParaRPr lang="en-US"/>
          </a:p>
        </p:txBody>
      </p:sp>
    </p:spTree>
    <p:extLst>
      <p:ext uri="{BB962C8B-B14F-4D97-AF65-F5344CB8AC3E}">
        <p14:creationId xmlns:p14="http://schemas.microsoft.com/office/powerpoint/2010/main" val="287769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sz="half" idx="1"/>
          </p:nvPr>
        </p:nvSpPr>
        <p:spPr>
          <a:xfrm>
            <a:off x="457200" y="1600203"/>
            <a:ext cx="84582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456480" y="6356827"/>
            <a:ext cx="5562720" cy="364359"/>
          </a:xfrm>
          <a:prstGeom prst="rect">
            <a:avLst/>
          </a:prstGeom>
        </p:spPr>
        <p:txBody>
          <a:bodyPr vert="horz" wrap="square" lIns="91410" tIns="45706" rIns="91410" bIns="45706" numCol="1" anchor="t" anchorCtr="0" compatLnSpc="1">
            <a:prstTxWarp prst="textNoShape">
              <a:avLst/>
            </a:prstTxWarp>
          </a:bodyPr>
          <a:lstStyle>
            <a:lvl1pPr defTabSz="407484" fontAlgn="base" hangingPunct="1">
              <a:lnSpc>
                <a:spcPct val="100000"/>
              </a:lnSpc>
              <a:spcBef>
                <a:spcPct val="0"/>
              </a:spcBef>
              <a:spcAft>
                <a:spcPct val="0"/>
              </a:spcAft>
              <a:buClrTx/>
              <a:buSzTx/>
              <a:buFontTx/>
              <a:buNone/>
              <a:defRPr sz="1200">
                <a:solidFill>
                  <a:srgbClr val="7F7F7F"/>
                </a:solidFill>
                <a:latin typeface="Arial" charset="0"/>
                <a:ea typeface="ＭＳ Ｐゴシック" charset="-128"/>
                <a:cs typeface="ＭＳ Ｐゴシック" charset="-128"/>
              </a:defRPr>
            </a:lvl1pPr>
          </a:lstStyle>
          <a:p>
            <a:pPr>
              <a:defRPr/>
            </a:pPr>
            <a:r>
              <a:rPr lang="en-US" dirty="0" smtClean="0"/>
              <a:t>October 27, 2010</a:t>
            </a:r>
            <a:endParaRPr lang="en-US" dirty="0"/>
          </a:p>
        </p:txBody>
      </p:sp>
      <p:sp>
        <p:nvSpPr>
          <p:cNvPr id="6" name="Slide Number Placeholder 2"/>
          <p:cNvSpPr>
            <a:spLocks noGrp="1"/>
          </p:cNvSpPr>
          <p:nvPr userDrawn="1">
            <p:ph type="sldNum" sz="quarter" idx="11"/>
          </p:nvPr>
        </p:nvSpPr>
        <p:spPr>
          <a:xfrm>
            <a:off x="7009922" y="6356827"/>
            <a:ext cx="1905120" cy="364359"/>
          </a:xfrm>
        </p:spPr>
        <p:txBody>
          <a:bodyPr/>
          <a:lstStyle>
            <a:lvl1pPr algn="r" hangingPunct="0">
              <a:lnSpc>
                <a:spcPct val="93000"/>
              </a:lnSpc>
              <a:buClr>
                <a:srgbClr val="000000"/>
              </a:buClr>
              <a:buSzPct val="100000"/>
              <a:buFont typeface="Times New Roman" charset="0"/>
              <a:buNone/>
              <a:defRPr sz="1100">
                <a:solidFill>
                  <a:prstClr val="black">
                    <a:lumMod val="75000"/>
                    <a:lumOff val="25000"/>
                  </a:prstClr>
                </a:solidFill>
                <a:ea typeface="ＭＳ Ｐゴシック"/>
                <a:cs typeface="ＭＳ Ｐゴシック"/>
              </a:defRPr>
            </a:lvl1pPr>
          </a:lstStyle>
          <a:p>
            <a:pPr>
              <a:defRPr/>
            </a:pPr>
            <a:fld id="{66384F0A-7696-3F4E-9C60-9C3431D8141F}" type="slidenum">
              <a:rPr lang="en-US"/>
              <a:pPr>
                <a:defRPr/>
              </a:pPr>
              <a:t>‹#›</a:t>
            </a:fld>
            <a:endParaRPr lang="en-US" dirty="0"/>
          </a:p>
        </p:txBody>
      </p:sp>
    </p:spTree>
    <p:extLst>
      <p:ext uri="{BB962C8B-B14F-4D97-AF65-F5344CB8AC3E}">
        <p14:creationId xmlns:p14="http://schemas.microsoft.com/office/powerpoint/2010/main" val="104332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gcw.met.no/metamod/search"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globalcryospherewatc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hyperlink" Target="http://globalcryospherewatch.org/cryonet/variables/recommended_variable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10.png"/><Relationship Id="rId21" Type="http://schemas.openxmlformats.org/officeDocument/2006/relationships/image" Target="../media/image26.gif"/><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7.png"/><Relationship Id="rId2" Type="http://schemas.openxmlformats.org/officeDocument/2006/relationships/notesSlide" Target="../notesSlides/notesSlide2.xml"/><Relationship Id="rId16" Type="http://schemas.openxmlformats.org/officeDocument/2006/relationships/hyperlink" Target="https://commons.wikimedia.org/wiki/File:NOAA_logo.svg" TargetMode="External"/><Relationship Id="rId20" Type="http://schemas.openxmlformats.org/officeDocument/2006/relationships/image" Target="../media/image25.jpeg"/><Relationship Id="rId29" Type="http://schemas.openxmlformats.org/officeDocument/2006/relationships/hyperlink" Target="http://en.ilmatieteenlaitos.fi/" TargetMode="Externa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29.png"/><Relationship Id="rId32" Type="http://schemas.openxmlformats.org/officeDocument/2006/relationships/image" Target="../media/image36.png"/><Relationship Id="rId5" Type="http://schemas.openxmlformats.org/officeDocument/2006/relationships/image" Target="../media/image12.png"/><Relationship Id="rId15" Type="http://schemas.openxmlformats.org/officeDocument/2006/relationships/image" Target="../media/image21.png"/><Relationship Id="rId23" Type="http://schemas.openxmlformats.org/officeDocument/2006/relationships/image" Target="../media/image28.gif"/><Relationship Id="rId28" Type="http://schemas.openxmlformats.org/officeDocument/2006/relationships/image" Target="../media/image33.png"/><Relationship Id="rId10" Type="http://schemas.openxmlformats.org/officeDocument/2006/relationships/image" Target="../media/image17.png"/><Relationship Id="rId19" Type="http://schemas.openxmlformats.org/officeDocument/2006/relationships/image" Target="../media/image24.png"/><Relationship Id="rId31" Type="http://schemas.openxmlformats.org/officeDocument/2006/relationships/image" Target="../media/image35.png"/><Relationship Id="rId4" Type="http://schemas.openxmlformats.org/officeDocument/2006/relationships/image" Target="../media/image11.gif"/><Relationship Id="rId9" Type="http://schemas.openxmlformats.org/officeDocument/2006/relationships/image" Target="../media/image16.png"/><Relationship Id="rId14" Type="http://schemas.openxmlformats.org/officeDocument/2006/relationships/hyperlink" Target="https://en.wikipedia.org/wiki/File:China_meteorological_administration_logo.png" TargetMode="External"/><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6" name="TextBox 5"/>
          <p:cNvSpPr txBox="1"/>
          <p:nvPr/>
        </p:nvSpPr>
        <p:spPr>
          <a:xfrm>
            <a:off x="4995952" y="5837102"/>
            <a:ext cx="4172989" cy="707886"/>
          </a:xfrm>
          <a:prstGeom prst="rect">
            <a:avLst/>
          </a:prstGeom>
          <a:noFill/>
        </p:spPr>
        <p:txBody>
          <a:bodyPr wrap="square" rtlCol="0">
            <a:spAutoFit/>
          </a:bodyPr>
          <a:lstStyle/>
          <a:p>
            <a:pPr algn="ctr"/>
            <a:r>
              <a:rPr lang="de-DE" sz="2000" dirty="0">
                <a:solidFill>
                  <a:srgbClr val="000090"/>
                </a:solidFill>
              </a:rPr>
              <a:t>TT-WMD-6, 27-29 November 2017, </a:t>
            </a:r>
            <a:r>
              <a:rPr lang="de-DE" sz="2000" dirty="0" err="1">
                <a:solidFill>
                  <a:srgbClr val="000090"/>
                </a:solidFill>
              </a:rPr>
              <a:t>Zurich</a:t>
            </a:r>
            <a:r>
              <a:rPr lang="de-DE" sz="2000" dirty="0">
                <a:solidFill>
                  <a:srgbClr val="000090"/>
                </a:solidFill>
              </a:rPr>
              <a:t>, </a:t>
            </a:r>
            <a:r>
              <a:rPr lang="de-DE" sz="2000" dirty="0" err="1">
                <a:solidFill>
                  <a:srgbClr val="000090"/>
                </a:solidFill>
              </a:rPr>
              <a:t>Switzerland</a:t>
            </a:r>
            <a:endParaRPr lang="de-DE" sz="2000" dirty="0">
              <a:solidFill>
                <a:srgbClr val="000090"/>
              </a:solidFill>
            </a:endParaRPr>
          </a:p>
        </p:txBody>
      </p:sp>
      <p:sp>
        <p:nvSpPr>
          <p:cNvPr id="7" name="Shape 231"/>
          <p:cNvSpPr txBox="1">
            <a:spLocks/>
          </p:cNvSpPr>
          <p:nvPr/>
        </p:nvSpPr>
        <p:spPr>
          <a:xfrm>
            <a:off x="120649" y="1002683"/>
            <a:ext cx="8865446" cy="1592236"/>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4000" b="1" dirty="0" smtClean="0">
                <a:solidFill>
                  <a:srgbClr val="000090"/>
                </a:solidFill>
              </a:rPr>
              <a:t>Global Cryosphere Watch</a:t>
            </a:r>
          </a:p>
          <a:p>
            <a:pPr>
              <a:lnSpc>
                <a:spcPct val="120000"/>
              </a:lnSpc>
            </a:pPr>
            <a:r>
              <a:rPr lang="en-US" sz="4000" b="1" dirty="0" smtClean="0">
                <a:solidFill>
                  <a:srgbClr val="000090"/>
                </a:solidFill>
              </a:rPr>
              <a:t>TT-WMD-6</a:t>
            </a:r>
          </a:p>
          <a:p>
            <a:pPr>
              <a:lnSpc>
                <a:spcPct val="120000"/>
              </a:lnSpc>
            </a:pPr>
            <a:r>
              <a:rPr lang="en-US" sz="4000" b="1" dirty="0" smtClean="0">
                <a:solidFill>
                  <a:srgbClr val="000090"/>
                </a:solidFill>
              </a:rPr>
              <a:t>27-29 November 2017</a:t>
            </a:r>
            <a:endParaRPr lang="en-US" sz="4000" b="1" dirty="0">
              <a:solidFill>
                <a:srgbClr val="000090"/>
              </a:solidFill>
            </a:endParaRPr>
          </a:p>
        </p:txBody>
      </p:sp>
      <p:sp>
        <p:nvSpPr>
          <p:cNvPr id="3" name="TextBox 2"/>
          <p:cNvSpPr txBox="1"/>
          <p:nvPr/>
        </p:nvSpPr>
        <p:spPr>
          <a:xfrm>
            <a:off x="3420110" y="2917391"/>
            <a:ext cx="2375779" cy="1077218"/>
          </a:xfrm>
          <a:prstGeom prst="rect">
            <a:avLst/>
          </a:prstGeom>
          <a:noFill/>
        </p:spPr>
        <p:txBody>
          <a:bodyPr wrap="none" rtlCol="0">
            <a:spAutoFit/>
          </a:bodyPr>
          <a:lstStyle/>
          <a:p>
            <a:pPr algn="ctr"/>
            <a:r>
              <a:rPr lang="en-US" sz="3200" i="1" dirty="0" smtClean="0">
                <a:solidFill>
                  <a:srgbClr val="011993"/>
                </a:solidFill>
                <a:latin typeface="+mj-lt"/>
                <a:ea typeface="Arial"/>
                <a:cs typeface="Arial"/>
                <a:sym typeface="Arial"/>
              </a:rPr>
              <a:t>Submitted by</a:t>
            </a:r>
          </a:p>
          <a:p>
            <a:pPr algn="ctr"/>
            <a:r>
              <a:rPr lang="en-US" sz="3200" i="1" dirty="0" smtClean="0">
                <a:solidFill>
                  <a:srgbClr val="011993"/>
                </a:solidFill>
                <a:latin typeface="+mj-lt"/>
                <a:cs typeface="Arial"/>
                <a:sym typeface="Arial"/>
              </a:rPr>
              <a:t>Rodica Nitu</a:t>
            </a:r>
            <a:endParaRPr lang="en-US" sz="3200" i="1" dirty="0">
              <a:latin typeface="+mj-lt"/>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21372971"/>
              </p:ext>
            </p:extLst>
          </p:nvPr>
        </p:nvGraphicFramePr>
        <p:xfrm>
          <a:off x="122830" y="750629"/>
          <a:ext cx="8830101" cy="5637020"/>
        </p:xfrm>
        <a:graphic>
          <a:graphicData uri="http://schemas.openxmlformats.org/drawingml/2006/table">
            <a:tbl>
              <a:tblPr firstRow="1" firstCol="1" bandRow="1"/>
              <a:tblGrid>
                <a:gridCol w="1951630"/>
                <a:gridCol w="1255594"/>
                <a:gridCol w="777922"/>
                <a:gridCol w="1037230"/>
                <a:gridCol w="1023582"/>
                <a:gridCol w="2784143"/>
              </a:tblGrid>
              <a:tr h="988200">
                <a:tc>
                  <a:txBody>
                    <a:bodyPr/>
                    <a:lstStyle/>
                    <a:p>
                      <a:pPr algn="l">
                        <a:spcAft>
                          <a:spcPts val="0"/>
                        </a:spcAft>
                        <a:tabLst>
                          <a:tab pos="457200" algn="l"/>
                        </a:tabLst>
                      </a:pPr>
                      <a:r>
                        <a:rPr lang="en-GB" sz="1600" b="1" dirty="0">
                          <a:effectLst/>
                          <a:latin typeface="+mn-lt"/>
                          <a:ea typeface="Calibri"/>
                          <a:cs typeface="Arial"/>
                        </a:rPr>
                        <a:t>Variable (source: GCW recommended variable list)</a:t>
                      </a:r>
                      <a:endParaRPr lang="en-US" sz="1600" dirty="0">
                        <a:effectLst/>
                        <a:latin typeface="+mn-lt"/>
                        <a:ea typeface="Arial"/>
                        <a:cs typeface="Arial"/>
                      </a:endParaRPr>
                    </a:p>
                    <a:p>
                      <a:pPr algn="l">
                        <a:spcAft>
                          <a:spcPts val="0"/>
                        </a:spcAft>
                        <a:tabLst>
                          <a:tab pos="457200" algn="l"/>
                        </a:tabLst>
                      </a:pPr>
                      <a:r>
                        <a:rPr lang="en-GB" sz="1600" b="1" dirty="0">
                          <a:effectLst/>
                          <a:latin typeface="+mn-lt"/>
                          <a:ea typeface="Calibri"/>
                          <a:cs typeface="Arial"/>
                        </a:rPr>
                        <a:t> </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b="1">
                          <a:effectLst/>
                          <a:latin typeface="+mn-lt"/>
                          <a:ea typeface="Calibri"/>
                          <a:cs typeface="Arial"/>
                        </a:rPr>
                        <a:t>Included in the WMO Code Registry (y/n)</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b="1">
                          <a:effectLst/>
                          <a:latin typeface="+mn-lt"/>
                          <a:ea typeface="Calibri"/>
                          <a:cs typeface="Arial"/>
                        </a:rPr>
                        <a:t>WMO Identifier</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b="1">
                          <a:effectLst/>
                          <a:latin typeface="+mn-lt"/>
                          <a:ea typeface="Calibri"/>
                          <a:cs typeface="Arial"/>
                        </a:rPr>
                        <a:t>Included in OSCAR</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b="1">
                          <a:effectLst/>
                          <a:latin typeface="+mn-lt"/>
                          <a:ea typeface="Calibri"/>
                          <a:cs typeface="Arial"/>
                        </a:rPr>
                        <a:t>Is it defined (No, W, O)</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b="1">
                          <a:effectLst/>
                          <a:latin typeface="+mn-lt"/>
                          <a:ea typeface="Calibri"/>
                          <a:cs typeface="Arial"/>
                        </a:rPr>
                        <a:t>Definition: agreement with GCW Glossary definitions?</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7332">
                <a:tc>
                  <a:txBody>
                    <a:bodyPr/>
                    <a:lstStyle/>
                    <a:p>
                      <a:pPr algn="l">
                        <a:spcAft>
                          <a:spcPts val="0"/>
                        </a:spcAft>
                        <a:tabLst>
                          <a:tab pos="457200" algn="l"/>
                        </a:tabLst>
                      </a:pPr>
                      <a:r>
                        <a:rPr lang="en-GB" sz="1600" dirty="0">
                          <a:effectLst/>
                          <a:latin typeface="+mn-lt"/>
                          <a:ea typeface="Calibri"/>
                          <a:cs typeface="Arial"/>
                        </a:rPr>
                        <a:t>Snow on the ground</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No</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n/a</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n/a</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No</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Not defined in GCW </a:t>
                      </a:r>
                      <a:r>
                        <a:rPr lang="en-GB" sz="1600" dirty="0" smtClean="0">
                          <a:effectLst/>
                          <a:latin typeface="+mn-lt"/>
                          <a:ea typeface="Calibri"/>
                          <a:cs typeface="Arial"/>
                        </a:rPr>
                        <a:t>Glossary compilation</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314">
                <a:tc>
                  <a:txBody>
                    <a:bodyPr/>
                    <a:lstStyle/>
                    <a:p>
                      <a:pPr algn="l">
                        <a:spcAft>
                          <a:spcPts val="0"/>
                        </a:spcAft>
                        <a:tabLst>
                          <a:tab pos="457200" algn="l"/>
                        </a:tabLst>
                      </a:pPr>
                      <a:r>
                        <a:rPr lang="en-GB" sz="1600" dirty="0">
                          <a:solidFill>
                            <a:srgbClr val="FF0000"/>
                          </a:solidFill>
                          <a:effectLst/>
                          <a:latin typeface="+mn-lt"/>
                          <a:ea typeface="Calibri"/>
                          <a:cs typeface="Arial"/>
                        </a:rPr>
                        <a:t>Snow depth</a:t>
                      </a:r>
                      <a:endParaRPr lang="en-US" sz="1600" dirty="0">
                        <a:solidFill>
                          <a:srgbClr val="FF0000"/>
                        </a:solidFill>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Yes</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629</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Yes</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Yes, </a:t>
                      </a:r>
                      <a:r>
                        <a:rPr lang="en-GB" sz="1600" dirty="0" err="1">
                          <a:effectLst/>
                          <a:latin typeface="+mn-lt"/>
                          <a:ea typeface="Calibri"/>
                          <a:cs typeface="Arial"/>
                        </a:rPr>
                        <a:t>W,O</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6 </a:t>
                      </a:r>
                      <a:r>
                        <a:rPr lang="en-GB" sz="1600" dirty="0" err="1">
                          <a:effectLst/>
                          <a:latin typeface="+mn-lt"/>
                          <a:ea typeface="Calibri"/>
                          <a:cs typeface="Arial"/>
                        </a:rPr>
                        <a:t>def’s</a:t>
                      </a:r>
                      <a:r>
                        <a:rPr lang="en-GB" sz="1600" dirty="0">
                          <a:effectLst/>
                          <a:latin typeface="+mn-lt"/>
                          <a:ea typeface="Calibri"/>
                          <a:cs typeface="Arial"/>
                        </a:rPr>
                        <a:t> in GCW glossary plus 1 called “depth of snow” (AMS). WIGOS/OSCAR definitions are in agreement.</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4400">
                <a:tc>
                  <a:txBody>
                    <a:bodyPr/>
                    <a:lstStyle/>
                    <a:p>
                      <a:pPr algn="l">
                        <a:spcAft>
                          <a:spcPts val="0"/>
                        </a:spcAft>
                        <a:tabLst>
                          <a:tab pos="457200" algn="l"/>
                        </a:tabLst>
                      </a:pPr>
                      <a:r>
                        <a:rPr lang="en-GB" sz="1600" dirty="0">
                          <a:solidFill>
                            <a:srgbClr val="FF0000"/>
                          </a:solidFill>
                          <a:effectLst/>
                          <a:latin typeface="+mn-lt"/>
                          <a:ea typeface="Calibri"/>
                          <a:cs typeface="Arial"/>
                        </a:rPr>
                        <a:t>Snow Water Equivalent</a:t>
                      </a:r>
                      <a:endParaRPr lang="en-US" sz="1600" dirty="0">
                        <a:solidFill>
                          <a:srgbClr val="FF0000"/>
                        </a:solidFill>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Yes</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631</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Yes</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Yes, </a:t>
                      </a:r>
                      <a:r>
                        <a:rPr lang="en-GB" sz="1600" dirty="0" err="1">
                          <a:effectLst/>
                          <a:latin typeface="+mn-lt"/>
                          <a:ea typeface="Calibri"/>
                          <a:cs typeface="Arial"/>
                        </a:rPr>
                        <a:t>W,O</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Somewhat; GCW glossary has 5 related definitions, but agreement is needed (IPCC </a:t>
                      </a:r>
                      <a:r>
                        <a:rPr lang="en-GB" sz="1600" dirty="0" err="1">
                          <a:effectLst/>
                          <a:latin typeface="+mn-lt"/>
                          <a:ea typeface="Calibri"/>
                          <a:cs typeface="Arial"/>
                        </a:rPr>
                        <a:t>def</a:t>
                      </a:r>
                      <a:r>
                        <a:rPr lang="en-GB" sz="1600" dirty="0">
                          <a:effectLst/>
                          <a:latin typeface="+mn-lt"/>
                          <a:ea typeface="Calibri"/>
                          <a:cs typeface="Arial"/>
                        </a:rPr>
                        <a:t> looks clearest).</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74">
                <a:tc>
                  <a:txBody>
                    <a:bodyPr/>
                    <a:lstStyle/>
                    <a:p>
                      <a:pPr algn="l">
                        <a:spcAft>
                          <a:spcPts val="0"/>
                        </a:spcAft>
                        <a:tabLst>
                          <a:tab pos="457200" algn="l"/>
                        </a:tabLst>
                      </a:pPr>
                      <a:r>
                        <a:rPr lang="en-GB" sz="1600">
                          <a:effectLst/>
                          <a:latin typeface="+mn-lt"/>
                          <a:ea typeface="Calibri"/>
                          <a:cs typeface="Arial"/>
                        </a:rPr>
                        <a:t>Solid Precipitation</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No</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n/a</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No</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No</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n/a</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172">
                <a:tc>
                  <a:txBody>
                    <a:bodyPr/>
                    <a:lstStyle/>
                    <a:p>
                      <a:pPr algn="l">
                        <a:spcAft>
                          <a:spcPts val="0"/>
                        </a:spcAft>
                        <a:tabLst>
                          <a:tab pos="457200" algn="l"/>
                        </a:tabLst>
                      </a:pPr>
                      <a:r>
                        <a:rPr lang="en-GB" sz="1600">
                          <a:effectLst/>
                          <a:latin typeface="+mn-lt"/>
                          <a:ea typeface="Calibri"/>
                          <a:cs typeface="Arial"/>
                        </a:rPr>
                        <a:t>Snow profiles (density, grain shape &amp; size, hardness, liquid water content, salinity, temperature)</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No</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n/a</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a:effectLst/>
                          <a:latin typeface="+mn-lt"/>
                          <a:ea typeface="Calibri"/>
                          <a:cs typeface="Arial"/>
                        </a:rPr>
                        <a:t>No</a:t>
                      </a:r>
                      <a:endParaRPr lang="en-US" sz="160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No</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600" dirty="0">
                          <a:effectLst/>
                          <a:latin typeface="+mn-lt"/>
                          <a:ea typeface="Calibri"/>
                          <a:cs typeface="Arial"/>
                        </a:rPr>
                        <a:t>n/a</a:t>
                      </a:r>
                      <a:endParaRPr lang="en-US" sz="1600" dirty="0">
                        <a:effectLst/>
                        <a:latin typeface="+mn-lt"/>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74">
                <a:tc>
                  <a:txBody>
                    <a:bodyPr/>
                    <a:lstStyle/>
                    <a:p>
                      <a:pPr algn="l">
                        <a:spcAft>
                          <a:spcPts val="0"/>
                        </a:spcAft>
                        <a:tabLst>
                          <a:tab pos="457200" algn="l"/>
                        </a:tabLst>
                      </a:pPr>
                      <a:r>
                        <a:rPr lang="en-GB" sz="1100">
                          <a:effectLst/>
                          <a:latin typeface="Calibri"/>
                          <a:ea typeface="Calibri"/>
                          <a:cs typeface="Arial"/>
                        </a:rPr>
                        <a:t> </a:t>
                      </a:r>
                      <a:endParaRPr lang="en-US" sz="1100">
                        <a:effectLst/>
                        <a:latin typeface="Verdana"/>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100">
                          <a:effectLst/>
                          <a:latin typeface="Calibri"/>
                          <a:ea typeface="Calibri"/>
                          <a:cs typeface="Arial"/>
                        </a:rPr>
                        <a:t> </a:t>
                      </a:r>
                      <a:endParaRPr lang="en-US" sz="1100">
                        <a:effectLst/>
                        <a:latin typeface="Verdana"/>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100">
                          <a:effectLst/>
                          <a:latin typeface="Calibri"/>
                          <a:ea typeface="Calibri"/>
                          <a:cs typeface="Arial"/>
                        </a:rPr>
                        <a:t> </a:t>
                      </a:r>
                      <a:endParaRPr lang="en-US" sz="1100">
                        <a:effectLst/>
                        <a:latin typeface="Verdana"/>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100">
                          <a:effectLst/>
                          <a:latin typeface="Calibri"/>
                          <a:ea typeface="Calibri"/>
                          <a:cs typeface="Arial"/>
                        </a:rPr>
                        <a:t> </a:t>
                      </a:r>
                      <a:endParaRPr lang="en-US" sz="1100">
                        <a:effectLst/>
                        <a:latin typeface="Verdana"/>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100">
                          <a:effectLst/>
                          <a:latin typeface="Calibri"/>
                          <a:ea typeface="Calibri"/>
                          <a:cs typeface="Arial"/>
                        </a:rPr>
                        <a:t> </a:t>
                      </a:r>
                      <a:endParaRPr lang="en-US" sz="1100">
                        <a:effectLst/>
                        <a:latin typeface="Verdana"/>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457200" algn="l"/>
                        </a:tabLst>
                      </a:pPr>
                      <a:r>
                        <a:rPr lang="en-GB" sz="1100" dirty="0">
                          <a:effectLst/>
                          <a:latin typeface="Calibri"/>
                          <a:ea typeface="Calibri"/>
                          <a:cs typeface="Arial"/>
                        </a:rPr>
                        <a:t> </a:t>
                      </a:r>
                      <a:endParaRPr lang="en-US" sz="1100" dirty="0">
                        <a:effectLst/>
                        <a:latin typeface="Verdana"/>
                        <a:ea typeface="Arial"/>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150125" y="0"/>
            <a:ext cx="8802805" cy="646331"/>
          </a:xfrm>
          <a:prstGeom prst="rect">
            <a:avLst/>
          </a:prstGeom>
        </p:spPr>
        <p:txBody>
          <a:bodyPr wrap="square">
            <a:spAutoFit/>
          </a:bodyPr>
          <a:lstStyle/>
          <a:p>
            <a:r>
              <a:rPr lang="en-GB" b="1" dirty="0" smtClean="0"/>
              <a:t>SNOW Recommended </a:t>
            </a:r>
            <a:r>
              <a:rPr lang="en-GB" b="1" dirty="0"/>
              <a:t>Measurements for CryoNet Stations and how they compare with WMO Code Registry, WIGOS and OSCAR</a:t>
            </a:r>
            <a:endParaRPr lang="en-US" dirty="0"/>
          </a:p>
        </p:txBody>
      </p:sp>
    </p:spTree>
    <p:extLst>
      <p:ext uri="{BB962C8B-B14F-4D97-AF65-F5344CB8AC3E}">
        <p14:creationId xmlns:p14="http://schemas.microsoft.com/office/powerpoint/2010/main" val="200367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94849647"/>
              </p:ext>
            </p:extLst>
          </p:nvPr>
        </p:nvGraphicFramePr>
        <p:xfrm>
          <a:off x="136478" y="27297"/>
          <a:ext cx="8952931" cy="6825293"/>
        </p:xfrm>
        <a:graphic>
          <a:graphicData uri="http://schemas.openxmlformats.org/drawingml/2006/table">
            <a:tbl>
              <a:tblPr firstRow="1" firstCol="1" bandRow="1"/>
              <a:tblGrid>
                <a:gridCol w="955343"/>
                <a:gridCol w="846161"/>
                <a:gridCol w="791570"/>
                <a:gridCol w="655093"/>
                <a:gridCol w="696036"/>
                <a:gridCol w="1774209"/>
                <a:gridCol w="3234519"/>
              </a:tblGrid>
              <a:tr h="209104">
                <a:tc gridSpan="7">
                  <a:txBody>
                    <a:bodyPr/>
                    <a:lstStyle/>
                    <a:p>
                      <a:pPr algn="ctr">
                        <a:spcAft>
                          <a:spcPts val="0"/>
                        </a:spcAft>
                      </a:pPr>
                      <a:r>
                        <a:rPr lang="en-GB" sz="1200" b="1" dirty="0">
                          <a:effectLst/>
                          <a:latin typeface="+mj-lt"/>
                          <a:ea typeface="Arial"/>
                          <a:cs typeface="Arial"/>
                        </a:rPr>
                        <a:t>Annex 2. WIGOS/OSCAR variables and their agreement with CryoNet list and/or GCW </a:t>
                      </a:r>
                      <a:r>
                        <a:rPr lang="en-GB" sz="1200" b="1" dirty="0" smtClean="0">
                          <a:effectLst/>
                          <a:latin typeface="+mj-lt"/>
                          <a:ea typeface="Arial"/>
                          <a:cs typeface="Arial"/>
                        </a:rPr>
                        <a:t>Glossary compilation</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50954">
                <a:tc>
                  <a:txBody>
                    <a:bodyPr/>
                    <a:lstStyle/>
                    <a:p>
                      <a:pPr algn="just">
                        <a:spcAft>
                          <a:spcPts val="0"/>
                        </a:spcAft>
                      </a:pPr>
                      <a:r>
                        <a:rPr lang="en-GB" sz="1200" b="1" dirty="0">
                          <a:effectLst/>
                          <a:latin typeface="+mj-lt"/>
                          <a:ea typeface="Arial"/>
                          <a:cs typeface="Arial"/>
                        </a:rPr>
                        <a:t>Variable (primary source is the WIGOS</a:t>
                      </a:r>
                      <a:r>
                        <a:rPr lang="en-GB" sz="1200" b="1" dirty="0" smtClean="0">
                          <a:effectLst/>
                          <a:latin typeface="+mj-lt"/>
                          <a:ea typeface="Arial"/>
                          <a:cs typeface="Arial"/>
                        </a:rPr>
                        <a:t>/ OSCAR </a:t>
                      </a:r>
                      <a:r>
                        <a:rPr lang="en-GB" sz="1200" b="1" dirty="0">
                          <a:effectLst/>
                          <a:latin typeface="+mj-lt"/>
                          <a:ea typeface="Arial"/>
                          <a:cs typeface="Arial"/>
                        </a:rPr>
                        <a:t>table</a:t>
                      </a:r>
                      <a:r>
                        <a:rPr lang="en-GB" sz="1200" b="1" dirty="0" smtClean="0">
                          <a:effectLst/>
                          <a:latin typeface="+mj-lt"/>
                          <a:ea typeface="Arial"/>
                          <a:cs typeface="Arial"/>
                        </a:rPr>
                        <a:t>)</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a:effectLst/>
                          <a:latin typeface="+mj-lt"/>
                          <a:ea typeface="Arial"/>
                          <a:cs typeface="Arial"/>
                        </a:rPr>
                        <a:t>Included in the WMO Code Registry (y/n)</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a:effectLst/>
                          <a:latin typeface="+mj-lt"/>
                          <a:ea typeface="Arial"/>
                          <a:cs typeface="Arial"/>
                        </a:rPr>
                        <a:t>WMO Identifier</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dirty="0">
                          <a:effectLst/>
                          <a:latin typeface="+mj-lt"/>
                          <a:ea typeface="Arial"/>
                          <a:cs typeface="Arial"/>
                        </a:rPr>
                        <a:t>Included in OSCAR</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dirty="0">
                          <a:effectLst/>
                          <a:latin typeface="+mj-lt"/>
                          <a:ea typeface="Arial"/>
                          <a:cs typeface="Arial"/>
                        </a:rPr>
                        <a:t>Is it defined (No, W, 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a:effectLst/>
                          <a:latin typeface="+mj-lt"/>
                          <a:ea typeface="Arial"/>
                          <a:cs typeface="Arial"/>
                        </a:rPr>
                        <a:t>Definition: agreement with GCW Glossary definitions?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b="1">
                          <a:effectLst/>
                          <a:latin typeface="+mj-lt"/>
                          <a:ea typeface="Arial"/>
                          <a:cs typeface="Arial"/>
                        </a:rPr>
                        <a:t>Comments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58">
                <a:tc>
                  <a:txBody>
                    <a:bodyPr/>
                    <a:lstStyle/>
                    <a:p>
                      <a:pPr algn="just">
                        <a:spcAft>
                          <a:spcPts val="0"/>
                        </a:spcAft>
                      </a:pPr>
                      <a:r>
                        <a:rPr lang="en-GB" sz="1200" dirty="0">
                          <a:effectLst/>
                          <a:latin typeface="+mj-lt"/>
                          <a:ea typeface="Arial"/>
                          <a:cs typeface="Arial"/>
                        </a:rPr>
                        <a:t>Ice</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10017</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 different definitions of ice in GCW Glossary.</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WIGOS/OSCAR table refers to “clouds” as the medium. The 10017 code doesn’t seem to exist in the online WMO codes list.</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58">
                <a:tc>
                  <a:txBody>
                    <a:bodyPr/>
                    <a:lstStyle/>
                    <a:p>
                      <a:pPr algn="just">
                        <a:spcAft>
                          <a:spcPts val="0"/>
                        </a:spcAft>
                      </a:pPr>
                      <a:r>
                        <a:rPr lang="en-GB" sz="1200" dirty="0">
                          <a:effectLst/>
                          <a:latin typeface="+mj-lt"/>
                          <a:ea typeface="Arial"/>
                          <a:cs typeface="Arial"/>
                        </a:rPr>
                        <a:t>Snow/Ice/Glacier</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10077</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Not in GCW glossary.</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WIGOS/OSCAR table – refers to “sea-water” as medium. The 10077 code doesn’t seem to exist in the online WMO codes list.</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58">
                <a:tc>
                  <a:txBody>
                    <a:bodyPr/>
                    <a:lstStyle/>
                    <a:p>
                      <a:pPr algn="just">
                        <a:spcAft>
                          <a:spcPts val="0"/>
                        </a:spcAft>
                      </a:pPr>
                      <a:r>
                        <a:rPr lang="en-GB" sz="1200">
                          <a:effectLst/>
                          <a:latin typeface="+mj-lt"/>
                          <a:ea typeface="Arial"/>
                          <a:cs typeface="Arial"/>
                        </a:rPr>
                        <a:t>Ice</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10078</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Yes</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 different definitions of ice in GCW Glossary.</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WIGOS/OSCAR table – refers to “sea-water” as medium. </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58">
                <a:tc>
                  <a:txBody>
                    <a:bodyPr/>
                    <a:lstStyle/>
                    <a:p>
                      <a:pPr algn="just">
                        <a:spcAft>
                          <a:spcPts val="0"/>
                        </a:spcAft>
                      </a:pPr>
                      <a:r>
                        <a:rPr lang="en-GB" sz="1200">
                          <a:effectLst/>
                          <a:latin typeface="+mj-lt"/>
                          <a:ea typeface="Arial"/>
                          <a:cs typeface="Arial"/>
                        </a:rPr>
                        <a:t>Snow/Ice/Glacier</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Yes</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10094</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Not in GCW glossary.</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WIGOS/OSCAR table refers to “ice-water(?)” as species. WMO Codes Notation is “lakeSnowIceGlacier”.</a:t>
                      </a:r>
                      <a:endParaRPr lang="en-US" sz="1200">
                        <a:effectLst/>
                        <a:latin typeface="+mj-lt"/>
                        <a:ea typeface="Arial"/>
                        <a:cs typeface="Arial"/>
                      </a:endParaRPr>
                    </a:p>
                    <a:p>
                      <a:pPr algn="just">
                        <a:spcAft>
                          <a:spcPts val="0"/>
                        </a:spcAft>
                      </a:pPr>
                      <a:r>
                        <a:rPr lang="en-GB" sz="1200">
                          <a:effectLst/>
                          <a:latin typeface="+mj-lt"/>
                          <a:ea typeface="Arial"/>
                          <a:cs typeface="Arial"/>
                        </a:rPr>
                        <a:t>Unclear of what this refers to.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7310">
                <a:tc>
                  <a:txBody>
                    <a:bodyPr/>
                    <a:lstStyle/>
                    <a:p>
                      <a:pPr algn="just">
                        <a:spcAft>
                          <a:spcPts val="0"/>
                        </a:spcAft>
                      </a:pPr>
                      <a:r>
                        <a:rPr lang="en-GB" sz="1200">
                          <a:effectLst/>
                          <a:latin typeface="+mj-lt"/>
                          <a:ea typeface="Arial"/>
                          <a:cs typeface="Arial"/>
                        </a:rPr>
                        <a:t>Ice</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10095</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10 different definitions of ice in GCW Glossary.</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WIGOS/OSCAR table refers to “ice-water(?)” as species. WMO Codes Notation: “ice” (same as identifier #10104). Not sure why “ice” has two identifier numbers.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04">
                <a:tc>
                  <a:txBody>
                    <a:bodyPr/>
                    <a:lstStyle/>
                    <a:p>
                      <a:pPr algn="just">
                        <a:spcAft>
                          <a:spcPts val="0"/>
                        </a:spcAft>
                      </a:pPr>
                      <a:r>
                        <a:rPr lang="en-GB" sz="1200">
                          <a:effectLst/>
                          <a:latin typeface="+mj-lt"/>
                          <a:ea typeface="Arial"/>
                          <a:cs typeface="Arial"/>
                        </a:rPr>
                        <a:t>Snow/Ice/Glacier</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10102</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Not in GCW glossary.</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WMO Codes Notation is “landSurfaceSnowIceGlacier”. </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3479">
                <a:tc>
                  <a:txBody>
                    <a:bodyPr/>
                    <a:lstStyle/>
                    <a:p>
                      <a:pPr algn="just">
                        <a:spcAft>
                          <a:spcPts val="0"/>
                        </a:spcAft>
                      </a:pPr>
                      <a:r>
                        <a:rPr lang="en-GB" sz="1200">
                          <a:effectLst/>
                          <a:latin typeface="+mj-lt"/>
                          <a:ea typeface="Arial"/>
                          <a:cs typeface="Arial"/>
                        </a:rPr>
                        <a:t>Glacier</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10103</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14 different definitions of “glacier” in GCW glossary.</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 </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58">
                <a:tc>
                  <a:txBody>
                    <a:bodyPr/>
                    <a:lstStyle/>
                    <a:p>
                      <a:pPr algn="just">
                        <a:spcAft>
                          <a:spcPts val="0"/>
                        </a:spcAft>
                      </a:pPr>
                      <a:r>
                        <a:rPr lang="en-GB" sz="1200">
                          <a:effectLst/>
                          <a:latin typeface="+mj-lt"/>
                          <a:ea typeface="Arial"/>
                          <a:cs typeface="Arial"/>
                        </a:rPr>
                        <a:t>Ice</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10104</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 different definitions of ice in GCW Glossary.</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WMO Codes Notation is “ice” (same as identifier #10095). Not sure why “ice” has two identifier numbers.</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758">
                <a:tc>
                  <a:txBody>
                    <a:bodyPr/>
                    <a:lstStyle/>
                    <a:p>
                      <a:pPr algn="just">
                        <a:spcAft>
                          <a:spcPts val="0"/>
                        </a:spcAft>
                      </a:pPr>
                      <a:r>
                        <a:rPr lang="en-GB" sz="1200">
                          <a:effectLst/>
                          <a:latin typeface="+mj-lt"/>
                          <a:ea typeface="Arial"/>
                          <a:cs typeface="Arial"/>
                        </a:rPr>
                        <a:t>Snow</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10105</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No</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14 different definitions of “snow” in GCW glossary.</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 </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04">
                <a:tc>
                  <a:txBody>
                    <a:bodyPr/>
                    <a:lstStyle/>
                    <a:p>
                      <a:pPr algn="just">
                        <a:spcAft>
                          <a:spcPts val="0"/>
                        </a:spcAft>
                      </a:pPr>
                      <a:r>
                        <a:rPr lang="en-GB" sz="1200">
                          <a:effectLst/>
                          <a:latin typeface="+mj-lt"/>
                          <a:ea typeface="Arial"/>
                          <a:cs typeface="Arial"/>
                        </a:rPr>
                        <a:t>Snow/Ice/Glacier</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10109</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Not in GCW glossary.</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WMO Codes Notation is “</a:t>
                      </a:r>
                      <a:r>
                        <a:rPr lang="en-GB" sz="1200" dirty="0" err="1">
                          <a:effectLst/>
                          <a:latin typeface="+mj-lt"/>
                          <a:ea typeface="Arial"/>
                          <a:cs typeface="Arial"/>
                        </a:rPr>
                        <a:t>riverSnowIceGlacier</a:t>
                      </a:r>
                      <a:r>
                        <a:rPr lang="en-GB" sz="1200" dirty="0">
                          <a:effectLst/>
                          <a:latin typeface="+mj-lt"/>
                          <a:ea typeface="Arial"/>
                          <a:cs typeface="Arial"/>
                        </a:rPr>
                        <a:t>”</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54">
                <a:tc>
                  <a:txBody>
                    <a:bodyPr/>
                    <a:lstStyle/>
                    <a:p>
                      <a:pPr algn="just">
                        <a:spcAft>
                          <a:spcPts val="0"/>
                        </a:spcAft>
                      </a:pPr>
                      <a:r>
                        <a:rPr lang="en-GB" sz="1200">
                          <a:effectLst/>
                          <a:latin typeface="+mj-lt"/>
                          <a:ea typeface="Arial"/>
                          <a:cs typeface="Arial"/>
                        </a:rPr>
                        <a:t>Ice</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10110</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Yes</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No</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a:effectLst/>
                          <a:latin typeface="+mj-lt"/>
                          <a:ea typeface="Arial"/>
                          <a:cs typeface="Arial"/>
                        </a:rPr>
                        <a:t>4 different definitions of “river ice"</a:t>
                      </a:r>
                      <a:endParaRPr lang="en-US" sz="120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1200" dirty="0">
                          <a:effectLst/>
                          <a:latin typeface="+mj-lt"/>
                          <a:ea typeface="Arial"/>
                          <a:cs typeface="Arial"/>
                        </a:rPr>
                        <a:t>WIGOS/OSCAR table refers to “river” as medium. WMO Codes Notation is “</a:t>
                      </a:r>
                      <a:r>
                        <a:rPr lang="en-GB" sz="1200" dirty="0" err="1">
                          <a:effectLst/>
                          <a:latin typeface="+mj-lt"/>
                          <a:ea typeface="Arial"/>
                          <a:cs typeface="Arial"/>
                        </a:rPr>
                        <a:t>riverIce</a:t>
                      </a:r>
                      <a:r>
                        <a:rPr lang="en-GB" sz="1200" dirty="0">
                          <a:effectLst/>
                          <a:latin typeface="+mj-lt"/>
                          <a:ea typeface="Arial"/>
                          <a:cs typeface="Arial"/>
                        </a:rPr>
                        <a:t>”</a:t>
                      </a:r>
                      <a:endParaRPr lang="en-US" sz="1200" dirty="0">
                        <a:effectLst/>
                        <a:latin typeface="+mj-lt"/>
                        <a:ea typeface="Arial"/>
                        <a:cs typeface="Arial"/>
                      </a:endParaRPr>
                    </a:p>
                  </a:txBody>
                  <a:tcPr marL="36369" marR="36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26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205" y="612845"/>
            <a:ext cx="7956645" cy="5016758"/>
          </a:xfrm>
          <a:prstGeom prst="rect">
            <a:avLst/>
          </a:prstGeom>
        </p:spPr>
        <p:txBody>
          <a:bodyPr wrap="square">
            <a:spAutoFit/>
          </a:bodyPr>
          <a:lstStyle/>
          <a:p>
            <a:r>
              <a:rPr lang="en-GB" sz="2000" b="1" dirty="0"/>
              <a:t>Some variables </a:t>
            </a:r>
            <a:r>
              <a:rPr lang="en-GB" sz="2000" b="1" dirty="0" smtClean="0"/>
              <a:t>of the </a:t>
            </a:r>
            <a:r>
              <a:rPr lang="en-GB" sz="2000" b="1" dirty="0"/>
              <a:t>GCW recommended observing programme refer to the same measurand for different domains, e.g. temperature, which is included as</a:t>
            </a:r>
            <a:r>
              <a:rPr lang="en-GB" sz="2000" dirty="0"/>
              <a:t>:</a:t>
            </a:r>
            <a:endParaRPr lang="en-US" sz="2000" dirty="0"/>
          </a:p>
          <a:p>
            <a:pPr marL="285750" lvl="0" indent="-285750">
              <a:buFont typeface="Arial" panose="020B0604020202020204" pitchFamily="34" charset="0"/>
              <a:buChar char="•"/>
            </a:pPr>
            <a:r>
              <a:rPr lang="en-GB" sz="2000" dirty="0"/>
              <a:t>snow surface temperature, </a:t>
            </a:r>
            <a:endParaRPr lang="en-US" sz="2000" dirty="0"/>
          </a:p>
          <a:p>
            <a:pPr marL="285750" lvl="0" indent="-285750">
              <a:buFont typeface="Arial" panose="020B0604020202020204" pitchFamily="34" charset="0"/>
              <a:buChar char="•"/>
            </a:pPr>
            <a:r>
              <a:rPr lang="en-GB" sz="2000" dirty="0"/>
              <a:t>snow temperature, </a:t>
            </a:r>
            <a:endParaRPr lang="en-US" sz="2000" dirty="0"/>
          </a:p>
          <a:p>
            <a:pPr marL="285750" lvl="0" indent="-285750">
              <a:buFont typeface="Arial" panose="020B0604020202020204" pitchFamily="34" charset="0"/>
              <a:buChar char="•"/>
            </a:pPr>
            <a:r>
              <a:rPr lang="en-GB" sz="2000" dirty="0"/>
              <a:t>ground temperature (permafrost or seasonally frozen ground), </a:t>
            </a:r>
            <a:endParaRPr lang="en-US" sz="2000" dirty="0"/>
          </a:p>
          <a:p>
            <a:pPr marL="285750" lvl="0" indent="-285750">
              <a:buFont typeface="Arial" panose="020B0604020202020204" pitchFamily="34" charset="0"/>
              <a:buChar char="•"/>
            </a:pPr>
            <a:r>
              <a:rPr lang="en-GB" sz="2000" dirty="0"/>
              <a:t>rock glacier spring temperature (permafrost),</a:t>
            </a:r>
            <a:endParaRPr lang="en-US" sz="2000" dirty="0"/>
          </a:p>
          <a:p>
            <a:pPr marL="285750" lvl="0" indent="-285750">
              <a:buFont typeface="Arial" panose="020B0604020202020204" pitchFamily="34" charset="0"/>
              <a:buChar char="•"/>
            </a:pPr>
            <a:r>
              <a:rPr lang="en-GB" sz="2000" dirty="0"/>
              <a:t>surface temperature (surface-air temperature) for sea ice;</a:t>
            </a:r>
            <a:endParaRPr lang="en-US" sz="2000" dirty="0"/>
          </a:p>
          <a:p>
            <a:pPr marL="285750" lvl="0" indent="-285750">
              <a:buFont typeface="Arial" panose="020B0604020202020204" pitchFamily="34" charset="0"/>
              <a:buChar char="•"/>
            </a:pPr>
            <a:r>
              <a:rPr lang="en-GB" sz="2000" dirty="0"/>
              <a:t>ice surface temperature (lake ice or river ice)</a:t>
            </a:r>
            <a:endParaRPr lang="en-US" sz="2000" dirty="0"/>
          </a:p>
          <a:p>
            <a:pPr marL="285750" lvl="0" indent="-285750">
              <a:buFont typeface="Arial" panose="020B0604020202020204" pitchFamily="34" charset="0"/>
              <a:buChar char="•"/>
            </a:pPr>
            <a:r>
              <a:rPr lang="en-GB" sz="2000" dirty="0"/>
              <a:t>air temperature, </a:t>
            </a:r>
            <a:endParaRPr lang="en-US" sz="2000" dirty="0"/>
          </a:p>
          <a:p>
            <a:pPr marL="285750" lvl="0" indent="-285750">
              <a:buFont typeface="Arial" panose="020B0604020202020204" pitchFamily="34" charset="0"/>
              <a:buChar char="•"/>
            </a:pPr>
            <a:r>
              <a:rPr lang="en-GB" sz="2000" dirty="0"/>
              <a:t>temperature profiles:</a:t>
            </a:r>
            <a:endParaRPr lang="en-US" sz="2000" dirty="0"/>
          </a:p>
          <a:p>
            <a:pPr marL="742950" lvl="1" indent="-285750">
              <a:buFont typeface="Courier New" panose="02070309020205020404" pitchFamily="49" charset="0"/>
              <a:buChar char="o"/>
            </a:pPr>
            <a:r>
              <a:rPr lang="en-GB" sz="2000" dirty="0"/>
              <a:t>snow profiles, </a:t>
            </a:r>
            <a:endParaRPr lang="en-US" sz="2000" dirty="0"/>
          </a:p>
          <a:p>
            <a:pPr marL="742950" lvl="1" indent="-285750">
              <a:buFont typeface="Courier New" panose="02070309020205020404" pitchFamily="49" charset="0"/>
              <a:buChar char="o"/>
            </a:pPr>
            <a:r>
              <a:rPr lang="en-GB" sz="2000" dirty="0"/>
              <a:t>ice/firn temperature profile (point) for glaciers, ice caps, or ice sheets; </a:t>
            </a:r>
            <a:endParaRPr lang="en-US" sz="2000" dirty="0"/>
          </a:p>
          <a:p>
            <a:pPr marL="742950" lvl="1" indent="-285750">
              <a:buFont typeface="Courier New" panose="02070309020205020404" pitchFamily="49" charset="0"/>
              <a:buChar char="o"/>
            </a:pPr>
            <a:r>
              <a:rPr lang="en-GB" sz="2000" dirty="0"/>
              <a:t>sea ice temperature profile (vertical), </a:t>
            </a:r>
            <a:endParaRPr lang="en-US" sz="2000" dirty="0"/>
          </a:p>
          <a:p>
            <a:pPr marL="742950" lvl="1" indent="-285750">
              <a:buFont typeface="Courier New" panose="02070309020205020404" pitchFamily="49" charset="0"/>
              <a:buChar char="o"/>
            </a:pPr>
            <a:r>
              <a:rPr lang="en-GB" sz="2000" dirty="0"/>
              <a:t>ice temperature profile (vertical) for river or lake ice.</a:t>
            </a:r>
            <a:endParaRPr lang="en-US" sz="2000" dirty="0">
              <a:effectLst/>
            </a:endParaRPr>
          </a:p>
        </p:txBody>
      </p:sp>
    </p:spTree>
    <p:extLst>
      <p:ext uri="{BB962C8B-B14F-4D97-AF65-F5344CB8AC3E}">
        <p14:creationId xmlns:p14="http://schemas.microsoft.com/office/powerpoint/2010/main" val="273611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835" y="274638"/>
            <a:ext cx="4278573" cy="708001"/>
          </a:xfrm>
        </p:spPr>
        <p:txBody>
          <a:bodyPr>
            <a:normAutofit fontScale="90000"/>
          </a:bodyPr>
          <a:lstStyle/>
          <a:p>
            <a:r>
              <a:rPr lang="en-US" b="1" dirty="0" smtClean="0"/>
              <a:t>Gaps</a:t>
            </a:r>
            <a:endParaRPr lang="en-US" b="1" dirty="0"/>
          </a:p>
        </p:txBody>
      </p:sp>
      <p:sp>
        <p:nvSpPr>
          <p:cNvPr id="4" name="Content Placeholder 3"/>
          <p:cNvSpPr>
            <a:spLocks noGrp="1"/>
          </p:cNvSpPr>
          <p:nvPr>
            <p:ph sz="half" idx="2"/>
          </p:nvPr>
        </p:nvSpPr>
        <p:spPr>
          <a:xfrm>
            <a:off x="259308" y="982640"/>
            <a:ext cx="8720920" cy="5636524"/>
          </a:xfrm>
        </p:spPr>
        <p:style>
          <a:lnRef idx="1">
            <a:schemeClr val="accent1"/>
          </a:lnRef>
          <a:fillRef idx="2">
            <a:schemeClr val="accent1"/>
          </a:fillRef>
          <a:effectRef idx="1">
            <a:schemeClr val="accent1"/>
          </a:effectRef>
          <a:fontRef idx="minor">
            <a:schemeClr val="dk1"/>
          </a:fontRef>
        </p:style>
        <p:txBody>
          <a:bodyPr>
            <a:normAutofit/>
          </a:bodyPr>
          <a:lstStyle/>
          <a:p>
            <a:pPr>
              <a:spcBef>
                <a:spcPts val="1200"/>
              </a:spcBef>
            </a:pPr>
            <a:r>
              <a:rPr lang="en-US" sz="2000" dirty="0" smtClean="0"/>
              <a:t>Include in the Metadata standard all cryosphere variables (CryoNet); currently, WIGOS metadata is not supported by the GCW Data Portal.</a:t>
            </a:r>
          </a:p>
          <a:p>
            <a:pPr>
              <a:spcBef>
                <a:spcPts val="1200"/>
              </a:spcBef>
            </a:pPr>
            <a:r>
              <a:rPr lang="en-US" sz="2000" dirty="0" smtClean="0"/>
              <a:t>Develop simple, broadly accepted definitions and link to the scientific community (tables 1.01, 1.02) ;</a:t>
            </a:r>
          </a:p>
          <a:p>
            <a:pPr>
              <a:spcBef>
                <a:spcPts val="1200"/>
              </a:spcBef>
            </a:pPr>
            <a:r>
              <a:rPr lang="en-US" sz="2000" dirty="0" smtClean="0"/>
              <a:t>Finalise Best Practices  Guides to support the development of metadata</a:t>
            </a:r>
            <a:r>
              <a:rPr lang="en-US" sz="2000" dirty="0"/>
              <a:t> </a:t>
            </a:r>
            <a:r>
              <a:rPr lang="en-US" sz="2000" dirty="0" smtClean="0"/>
              <a:t>(measurement method table 5.02)</a:t>
            </a:r>
          </a:p>
          <a:p>
            <a:pPr>
              <a:spcBef>
                <a:spcPts val="1200"/>
              </a:spcBef>
            </a:pPr>
            <a:r>
              <a:rPr lang="en-US" sz="2000" dirty="0" smtClean="0"/>
              <a:t>Harvesting of metadata from submissions to GCW;</a:t>
            </a:r>
          </a:p>
          <a:p>
            <a:pPr>
              <a:spcBef>
                <a:spcPts val="1200"/>
              </a:spcBef>
            </a:pPr>
            <a:r>
              <a:rPr lang="en-US" sz="2000" dirty="0" smtClean="0">
                <a:solidFill>
                  <a:srgbClr val="C00000"/>
                </a:solidFill>
              </a:rPr>
              <a:t>Assigning Station IDs;</a:t>
            </a:r>
          </a:p>
          <a:p>
            <a:pPr>
              <a:spcBef>
                <a:spcPts val="1200"/>
              </a:spcBef>
            </a:pPr>
            <a:r>
              <a:rPr lang="en-US" sz="2000" dirty="0" smtClean="0"/>
              <a:t>Station vs site or cluster or….</a:t>
            </a:r>
          </a:p>
          <a:p>
            <a:pPr>
              <a:spcBef>
                <a:spcPts val="1200"/>
              </a:spcBef>
            </a:pPr>
            <a:r>
              <a:rPr lang="en-US" sz="2000" dirty="0" smtClean="0"/>
              <a:t>Engage the international community (Arctic Data Committee, Scientific Committee for Antarctic Research, community based monitoring, </a:t>
            </a:r>
            <a:r>
              <a:rPr lang="en-US" sz="2000" dirty="0" err="1" smtClean="0"/>
              <a:t>etc</a:t>
            </a:r>
            <a:r>
              <a:rPr lang="en-US" sz="2000" dirty="0" smtClean="0"/>
              <a:t>…)</a:t>
            </a:r>
          </a:p>
          <a:p>
            <a:endParaRPr lang="en-US" dirty="0"/>
          </a:p>
        </p:txBody>
      </p:sp>
    </p:spTree>
    <p:extLst>
      <p:ext uri="{BB962C8B-B14F-4D97-AF65-F5344CB8AC3E}">
        <p14:creationId xmlns:p14="http://schemas.microsoft.com/office/powerpoint/2010/main" val="81452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rgbClr val="000090"/>
                </a:solidFill>
              </a:rPr>
              <a:t>Thank you</a:t>
            </a:r>
          </a:p>
          <a:p>
            <a:endParaRPr lang="en-US" sz="4800" dirty="0" smtClean="0">
              <a:solidFill>
                <a:srgbClr val="000090"/>
              </a:solidFill>
            </a:endParaRPr>
          </a:p>
          <a:p>
            <a:r>
              <a:rPr lang="en-US" sz="3100" dirty="0" smtClean="0">
                <a:solidFill>
                  <a:srgbClr val="000090"/>
                </a:solidFill>
              </a:rPr>
              <a:t>rnitu@wmo.int </a:t>
            </a:r>
          </a:p>
          <a:p>
            <a:r>
              <a:rPr lang="en-US" sz="3100" dirty="0" smtClean="0">
                <a:solidFill>
                  <a:srgbClr val="000090"/>
                </a:solidFill>
              </a:rPr>
              <a:t> </a:t>
            </a: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t>GCW overview and data requirements  </a:t>
            </a:r>
          </a:p>
          <a:p>
            <a:pPr marL="682625" indent="-682625">
              <a:buFont typeface="+mj-lt"/>
              <a:buAutoNum type="romanUcPeriod"/>
            </a:pPr>
            <a:r>
              <a:rPr lang="fr-CH" sz="2800" dirty="0" smtClean="0"/>
              <a:t>Data and </a:t>
            </a:r>
            <a:r>
              <a:rPr lang="fr-CH" sz="2800" dirty="0" err="1"/>
              <a:t>m</a:t>
            </a:r>
            <a:r>
              <a:rPr lang="fr-CH" sz="2800" dirty="0" err="1" smtClean="0"/>
              <a:t>etadata</a:t>
            </a:r>
            <a:r>
              <a:rPr lang="fr-CH" sz="2800" dirty="0" smtClean="0"/>
              <a:t> exchange</a:t>
            </a:r>
          </a:p>
          <a:p>
            <a:pPr marL="682625" indent="-682625">
              <a:buFont typeface="+mj-lt"/>
              <a:buAutoNum type="romanUcPeriod"/>
            </a:pPr>
            <a:r>
              <a:rPr lang="fr-CH" sz="2800" dirty="0" smtClean="0"/>
              <a:t>Gaps and </a:t>
            </a:r>
            <a:r>
              <a:rPr lang="fr-CH" sz="2800" dirty="0" err="1" smtClean="0"/>
              <a:t>forward</a:t>
            </a:r>
            <a:r>
              <a:rPr lang="fr-CH" sz="2800" dirty="0" smtClean="0"/>
              <a:t> plan</a:t>
            </a:r>
          </a:p>
        </p:txBody>
      </p:sp>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lobalcryospherewatch.org/about/images/global_cryosphere.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2524837" y="1786609"/>
            <a:ext cx="6714699" cy="4577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157920"/>
            <a:ext cx="2671595" cy="31854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charset="0"/>
              <a:buChar char="•"/>
            </a:pPr>
            <a:endParaRPr lang="en-CA" sz="800" u="sng" dirty="0" smtClean="0">
              <a:solidFill>
                <a:srgbClr val="C00000"/>
              </a:solidFill>
              <a:ea typeface="Verdana" panose="020B0604030504040204" pitchFamily="34" charset="0"/>
              <a:cs typeface="Verdana" panose="020B0604030504040204" pitchFamily="34" charset="0"/>
            </a:endParaRPr>
          </a:p>
          <a:p>
            <a:r>
              <a:rPr lang="en-CA" sz="1350" b="1" dirty="0" smtClean="0">
                <a:solidFill>
                  <a:schemeClr val="accent2"/>
                </a:solidFill>
                <a:ea typeface="Verdana" panose="020B0604030504040204" pitchFamily="34" charset="0"/>
                <a:cs typeface="Verdana" panose="020B0604030504040204" pitchFamily="34" charset="0"/>
              </a:rPr>
              <a:t>GCW Data Portal</a:t>
            </a:r>
            <a:r>
              <a:rPr lang="en-CA" sz="1350" dirty="0">
                <a:solidFill>
                  <a:schemeClr val="tx1"/>
                </a:solidFill>
                <a:ea typeface="Verdana" panose="020B0604030504040204" pitchFamily="34" charset="0"/>
                <a:cs typeface="Verdana" panose="020B0604030504040204" pitchFamily="34" charset="0"/>
              </a:rPr>
              <a:t> </a:t>
            </a:r>
            <a:r>
              <a:rPr lang="en-CA" sz="1350" dirty="0" smtClean="0">
                <a:solidFill>
                  <a:srgbClr val="C00000"/>
                </a:solidFill>
                <a:ea typeface="Verdana" panose="020B0604030504040204" pitchFamily="34" charset="0"/>
                <a:cs typeface="Verdana" panose="020B0604030504040204" pitchFamily="34" charset="0"/>
              </a:rPr>
              <a:t>interoperability: WIS,  WIGOS</a:t>
            </a:r>
            <a:r>
              <a:rPr lang="en-CA" sz="1350" dirty="0" smtClean="0">
                <a:solidFill>
                  <a:schemeClr val="tx1"/>
                </a:solidFill>
                <a:ea typeface="Verdana" panose="020B0604030504040204" pitchFamily="34" charset="0"/>
                <a:cs typeface="Verdana" panose="020B0604030504040204" pitchFamily="34" charset="0"/>
              </a:rPr>
              <a:t>,</a:t>
            </a:r>
            <a:endParaRPr lang="en-CA" sz="1350" dirty="0">
              <a:solidFill>
                <a:schemeClr val="tx1"/>
              </a:solidFill>
              <a:ea typeface="Verdana" panose="020B0604030504040204" pitchFamily="34" charset="0"/>
              <a:cs typeface="Verdana" panose="020B0604030504040204" pitchFamily="34" charset="0"/>
            </a:endParaRPr>
          </a:p>
          <a:p>
            <a:r>
              <a:rPr lang="en-CA" sz="1350" dirty="0" smtClean="0">
                <a:solidFill>
                  <a:schemeClr val="tx1"/>
                </a:solidFill>
                <a:ea typeface="Verdana" panose="020B0604030504040204" pitchFamily="34" charset="0"/>
                <a:cs typeface="Verdana" panose="020B0604030504040204" pitchFamily="34" charset="0"/>
                <a:hlinkClick r:id="rId3"/>
              </a:rPr>
              <a:t>http</a:t>
            </a:r>
            <a:r>
              <a:rPr lang="en-CA" sz="1350" dirty="0">
                <a:solidFill>
                  <a:schemeClr val="tx1"/>
                </a:solidFill>
                <a:ea typeface="Verdana" panose="020B0604030504040204" pitchFamily="34" charset="0"/>
                <a:cs typeface="Verdana" panose="020B0604030504040204" pitchFamily="34" charset="0"/>
                <a:hlinkClick r:id="rId3"/>
              </a:rPr>
              <a:t>://</a:t>
            </a:r>
            <a:r>
              <a:rPr lang="en-CA" sz="1350" dirty="0" smtClean="0">
                <a:solidFill>
                  <a:schemeClr val="tx1"/>
                </a:solidFill>
                <a:ea typeface="Verdana" panose="020B0604030504040204" pitchFamily="34" charset="0"/>
                <a:cs typeface="Verdana" panose="020B0604030504040204" pitchFamily="34" charset="0"/>
                <a:hlinkClick r:id="rId3"/>
              </a:rPr>
              <a:t>gcw.met.no/metamod/search</a:t>
            </a:r>
            <a:r>
              <a:rPr lang="en-CA" sz="1350" dirty="0" smtClean="0">
                <a:solidFill>
                  <a:schemeClr val="tx1"/>
                </a:solidFill>
                <a:ea typeface="Verdana" panose="020B0604030504040204" pitchFamily="34" charset="0"/>
                <a:cs typeface="Verdana" panose="020B0604030504040204" pitchFamily="34" charset="0"/>
              </a:rPr>
              <a:t>;</a:t>
            </a:r>
            <a:endParaRPr lang="en-CA" sz="1350" dirty="0">
              <a:solidFill>
                <a:schemeClr val="tx1"/>
              </a:solidFill>
              <a:ea typeface="Verdana" panose="020B0604030504040204" pitchFamily="34" charset="0"/>
              <a:cs typeface="Verdana" panose="020B0604030504040204" pitchFamily="34" charset="0"/>
            </a:endParaRPr>
          </a:p>
          <a:p>
            <a:pPr marL="342900" indent="-342900">
              <a:spcAft>
                <a:spcPts val="600"/>
              </a:spcAft>
              <a:buFont typeface="Arial" charset="0"/>
              <a:buChar char="•"/>
            </a:pPr>
            <a:endParaRPr lang="en-CA" sz="800" u="sng" dirty="0" smtClean="0">
              <a:solidFill>
                <a:srgbClr val="C00000"/>
              </a:solidFill>
              <a:ea typeface="Verdana" panose="020B0604030504040204" pitchFamily="34" charset="0"/>
              <a:cs typeface="Verdana" panose="020B0604030504040204" pitchFamily="34" charset="0"/>
            </a:endParaRPr>
          </a:p>
          <a:p>
            <a:r>
              <a:rPr lang="en-CA" sz="1350" b="1" u="sng" dirty="0" smtClean="0">
                <a:solidFill>
                  <a:srgbClr val="C00000"/>
                </a:solidFill>
                <a:ea typeface="Verdana" panose="020B0604030504040204" pitchFamily="34" charset="0"/>
                <a:cs typeface="Verdana" panose="020B0604030504040204" pitchFamily="34" charset="0"/>
              </a:rPr>
              <a:t>Products</a:t>
            </a:r>
            <a:r>
              <a:rPr lang="en-CA" sz="1350" b="1" dirty="0" smtClean="0">
                <a:solidFill>
                  <a:srgbClr val="C00000"/>
                </a:solidFill>
                <a:ea typeface="Verdana" panose="020B0604030504040204" pitchFamily="34" charset="0"/>
                <a:cs typeface="Verdana" panose="020B0604030504040204" pitchFamily="34" charset="0"/>
              </a:rPr>
              <a:t> </a:t>
            </a:r>
            <a:r>
              <a:rPr lang="mr-IN" sz="1350" b="1" dirty="0" smtClean="0">
                <a:solidFill>
                  <a:srgbClr val="C00000"/>
                </a:solidFill>
                <a:ea typeface="Verdana" panose="020B0604030504040204" pitchFamily="34" charset="0"/>
                <a:cs typeface="Arial"/>
              </a:rPr>
              <a:t>–</a:t>
            </a:r>
            <a:r>
              <a:rPr lang="en-CA" sz="1350" b="1" dirty="0" smtClean="0">
                <a:solidFill>
                  <a:srgbClr val="C00000"/>
                </a:solidFill>
                <a:ea typeface="Verdana" panose="020B0604030504040204" pitchFamily="34" charset="0"/>
                <a:cs typeface="Verdana" panose="020B0604030504040204" pitchFamily="34" charset="0"/>
              </a:rPr>
              <a:t> </a:t>
            </a:r>
            <a:r>
              <a:rPr lang="en-US" sz="1350" dirty="0" smtClean="0">
                <a:solidFill>
                  <a:srgbClr val="C00000"/>
                </a:solidFill>
                <a:ea typeface="Verdana" panose="020B0604030504040204" pitchFamily="34" charset="0"/>
                <a:cs typeface="Verdana" panose="020B0604030504040204" pitchFamily="34" charset="0"/>
              </a:rPr>
              <a:t>Trackers</a:t>
            </a:r>
            <a:r>
              <a:rPr lang="en-US" sz="1350" dirty="0" smtClean="0">
                <a:solidFill>
                  <a:srgbClr val="000000"/>
                </a:solidFill>
                <a:ea typeface="Verdana" panose="020B0604030504040204" pitchFamily="34" charset="0"/>
                <a:cs typeface="Verdana" panose="020B0604030504040204" pitchFamily="34" charset="0"/>
              </a:rPr>
              <a:t>, </a:t>
            </a:r>
            <a:r>
              <a:rPr lang="en-US" sz="1350" dirty="0" smtClean="0">
                <a:solidFill>
                  <a:srgbClr val="C00000"/>
                </a:solidFill>
                <a:ea typeface="Verdana" panose="020B0604030504040204" pitchFamily="34" charset="0"/>
                <a:cs typeface="Verdana" panose="020B0604030504040204" pitchFamily="34" charset="0"/>
              </a:rPr>
              <a:t>assessments</a:t>
            </a:r>
            <a:r>
              <a:rPr lang="en-US" sz="1350" dirty="0" smtClean="0">
                <a:solidFill>
                  <a:srgbClr val="000000"/>
                </a:solidFill>
                <a:ea typeface="Verdana" panose="020B0604030504040204" pitchFamily="34" charset="0"/>
                <a:cs typeface="Verdana" panose="020B0604030504040204" pitchFamily="34" charset="0"/>
              </a:rPr>
              <a:t> on the state of the cryosphere;</a:t>
            </a:r>
          </a:p>
          <a:p>
            <a:pPr marL="342900" indent="-342900">
              <a:spcAft>
                <a:spcPts val="600"/>
              </a:spcAft>
              <a:buFont typeface="Arial" charset="0"/>
              <a:buChar char="•"/>
            </a:pPr>
            <a:endParaRPr lang="en-CA" sz="800" u="sng" dirty="0" smtClean="0">
              <a:solidFill>
                <a:srgbClr val="C00000"/>
              </a:solidFill>
              <a:ea typeface="Verdana" panose="020B0604030504040204" pitchFamily="34" charset="0"/>
              <a:cs typeface="Verdana" panose="020B0604030504040204" pitchFamily="34" charset="0"/>
            </a:endParaRPr>
          </a:p>
          <a:p>
            <a:r>
              <a:rPr lang="en-CA" sz="1350" b="1" u="sng" dirty="0" smtClean="0">
                <a:solidFill>
                  <a:srgbClr val="C00000"/>
                </a:solidFill>
                <a:ea typeface="Verdana" panose="020B0604030504040204" pitchFamily="34" charset="0"/>
                <a:cs typeface="Verdana" panose="020B0604030504040204" pitchFamily="34" charset="0"/>
              </a:rPr>
              <a:t>Information and services </a:t>
            </a:r>
            <a:r>
              <a:rPr lang="mr-IN" sz="1350" b="1" dirty="0" smtClean="0">
                <a:solidFill>
                  <a:srgbClr val="C00000"/>
                </a:solidFill>
                <a:ea typeface="Verdana" panose="020B0604030504040204" pitchFamily="34" charset="0"/>
                <a:cs typeface="Arial"/>
              </a:rPr>
              <a:t>–</a:t>
            </a:r>
            <a:r>
              <a:rPr lang="en-CA" sz="1350" b="1" dirty="0" smtClean="0">
                <a:solidFill>
                  <a:srgbClr val="C00000"/>
                </a:solidFill>
                <a:ea typeface="Verdana" panose="020B0604030504040204" pitchFamily="34" charset="0"/>
                <a:cs typeface="Verdana" panose="020B0604030504040204" pitchFamily="34" charset="0"/>
              </a:rPr>
              <a:t> </a:t>
            </a:r>
          </a:p>
          <a:p>
            <a:r>
              <a:rPr lang="en-CA" sz="1350" dirty="0" smtClean="0">
                <a:solidFill>
                  <a:schemeClr val="tx1"/>
                </a:solidFill>
                <a:ea typeface="Verdana" panose="020B0604030504040204" pitchFamily="34" charset="0"/>
                <a:cs typeface="Verdana" panose="020B0604030504040204" pitchFamily="34" charset="0"/>
              </a:rPr>
              <a:t>Develop an </a:t>
            </a:r>
            <a:r>
              <a:rPr lang="en-CA" sz="1350" b="1" dirty="0" smtClean="0">
                <a:solidFill>
                  <a:srgbClr val="C00000"/>
                </a:solidFill>
                <a:ea typeface="Verdana" panose="020B0604030504040204" pitchFamily="34" charset="0"/>
                <a:cs typeface="Verdana" panose="020B0604030504040204" pitchFamily="34" charset="0"/>
              </a:rPr>
              <a:t>integrated glossary </a:t>
            </a:r>
            <a:r>
              <a:rPr lang="en-CA" sz="1350" dirty="0" smtClean="0">
                <a:solidFill>
                  <a:schemeClr val="tx1"/>
                </a:solidFill>
                <a:ea typeface="Verdana" panose="020B0604030504040204" pitchFamily="34" charset="0"/>
                <a:cs typeface="Verdana" panose="020B0604030504040204" pitchFamily="34" charset="0"/>
              </a:rPr>
              <a:t>of cryosphere terms</a:t>
            </a:r>
            <a:r>
              <a:rPr lang="en-CA" sz="1350" dirty="0" smtClean="0">
                <a:solidFill>
                  <a:srgbClr val="C00000"/>
                </a:solidFill>
                <a:ea typeface="Verdana" panose="020B0604030504040204" pitchFamily="34" charset="0"/>
                <a:cs typeface="Verdana" panose="020B0604030504040204" pitchFamily="34" charset="0"/>
              </a:rPr>
              <a:t>;</a:t>
            </a:r>
          </a:p>
          <a:p>
            <a:r>
              <a:rPr lang="en-CA" sz="1350" dirty="0" smtClean="0">
                <a:solidFill>
                  <a:schemeClr val="tx1"/>
                </a:solidFill>
                <a:ea typeface="Verdana" panose="020B0604030504040204" pitchFamily="34" charset="0"/>
                <a:cs typeface="Verdana" panose="020B0604030504040204" pitchFamily="34" charset="0"/>
              </a:rPr>
              <a:t>Website</a:t>
            </a:r>
            <a:r>
              <a:rPr lang="en-CA" sz="1350" dirty="0">
                <a:solidFill>
                  <a:schemeClr val="tx1"/>
                </a:solidFill>
                <a:ea typeface="Verdana" panose="020B0604030504040204" pitchFamily="34" charset="0"/>
                <a:cs typeface="Verdana" panose="020B0604030504040204" pitchFamily="34" charset="0"/>
              </a:rPr>
              <a:t>: </a:t>
            </a:r>
            <a:r>
              <a:rPr lang="en-CA" sz="1350" dirty="0">
                <a:solidFill>
                  <a:srgbClr val="C00000"/>
                </a:solidFill>
                <a:ea typeface="Verdana" panose="020B0604030504040204" pitchFamily="34" charset="0"/>
                <a:cs typeface="Verdana" panose="020B0604030504040204" pitchFamily="34" charset="0"/>
                <a:hlinkClick r:id="rId4"/>
              </a:rPr>
              <a:t>http://globalcryospherewatch.org</a:t>
            </a:r>
            <a:r>
              <a:rPr lang="en-CA" sz="1350" dirty="0" smtClean="0">
                <a:solidFill>
                  <a:srgbClr val="C00000"/>
                </a:solidFill>
                <a:ea typeface="Verdana" panose="020B0604030504040204" pitchFamily="34" charset="0"/>
                <a:cs typeface="Verdana" panose="020B0604030504040204" pitchFamily="34" charset="0"/>
                <a:hlinkClick r:id="rId4"/>
              </a:rPr>
              <a:t>/</a:t>
            </a:r>
            <a:endParaRPr lang="en-CA" sz="1350" dirty="0" smtClean="0">
              <a:solidFill>
                <a:srgbClr val="C00000"/>
              </a:solidFill>
              <a:ea typeface="Verdana" panose="020B0604030504040204" pitchFamily="34" charset="0"/>
              <a:cs typeface="Verdana" panose="020B0604030504040204" pitchFamily="34" charset="0"/>
            </a:endParaRPr>
          </a:p>
          <a:p>
            <a:r>
              <a:rPr lang="en-CA" sz="1350" dirty="0" smtClean="0">
                <a:solidFill>
                  <a:srgbClr val="C00000"/>
                </a:solidFill>
                <a:ea typeface="Verdana" panose="020B0604030504040204" pitchFamily="34" charset="0"/>
                <a:cs typeface="Verdana" panose="020B0604030504040204" pitchFamily="34" charset="0"/>
              </a:rPr>
              <a:t> </a:t>
            </a:r>
          </a:p>
        </p:txBody>
      </p:sp>
      <p:sp>
        <p:nvSpPr>
          <p:cNvPr id="6" name="TextBox 5"/>
          <p:cNvSpPr txBox="1"/>
          <p:nvPr/>
        </p:nvSpPr>
        <p:spPr>
          <a:xfrm>
            <a:off x="1094025" y="22493"/>
            <a:ext cx="3904735" cy="523220"/>
          </a:xfrm>
          <a:prstGeom prst="rect">
            <a:avLst/>
          </a:prstGeom>
          <a:noFill/>
        </p:spPr>
        <p:txBody>
          <a:bodyPr wrap="square" rtlCol="0">
            <a:spAutoFit/>
          </a:bodyPr>
          <a:lstStyle/>
          <a:p>
            <a:r>
              <a:rPr lang="en-US" sz="2800" dirty="0" smtClean="0">
                <a:solidFill>
                  <a:schemeClr val="tx2"/>
                </a:solidFill>
                <a:effectLst>
                  <a:outerShdw blurRad="38100" dist="38100" dir="2700000" algn="tl">
                    <a:srgbClr val="000000">
                      <a:alpha val="43137"/>
                    </a:srgbClr>
                  </a:outerShdw>
                </a:effectLst>
                <a:latin typeface="+mj-lt"/>
                <a:cs typeface="Arial" pitchFamily="34" charset="0"/>
              </a:rPr>
              <a:t>Global Cryosphere Watch</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646" y="-22518"/>
            <a:ext cx="918380" cy="567317"/>
          </a:xfrm>
          <a:prstGeom prst="rect">
            <a:avLst/>
          </a:prstGeom>
        </p:spPr>
      </p:pic>
      <p:sp>
        <p:nvSpPr>
          <p:cNvPr id="8" name="Rectangle 7"/>
          <p:cNvSpPr/>
          <p:nvPr/>
        </p:nvSpPr>
        <p:spPr>
          <a:xfrm>
            <a:off x="1335797" y="586280"/>
            <a:ext cx="5568284" cy="1200329"/>
          </a:xfrm>
          <a:prstGeom prst="rect">
            <a:avLst/>
          </a:prstGeom>
        </p:spPr>
        <p:txBody>
          <a:bodyPr wrap="square">
            <a:spAutoFit/>
          </a:bodyPr>
          <a:lstStyle/>
          <a:p>
            <a:pPr marL="0" lvl="1"/>
            <a:r>
              <a:rPr lang="en-US" dirty="0" smtClean="0">
                <a:solidFill>
                  <a:prstClr val="black"/>
                </a:solidFill>
              </a:rPr>
              <a:t>GCW to be mainstreamed </a:t>
            </a:r>
            <a:r>
              <a:rPr lang="en-US" dirty="0">
                <a:solidFill>
                  <a:prstClr val="black"/>
                </a:solidFill>
              </a:rPr>
              <a:t>and </a:t>
            </a:r>
            <a:r>
              <a:rPr lang="en-US" dirty="0" smtClean="0">
                <a:solidFill>
                  <a:prstClr val="black"/>
                </a:solidFill>
              </a:rPr>
              <a:t>implemented </a:t>
            </a:r>
            <a:r>
              <a:rPr lang="en-US" dirty="0">
                <a:solidFill>
                  <a:prstClr val="black"/>
                </a:solidFill>
              </a:rPr>
              <a:t>in WMO Programmes as </a:t>
            </a:r>
            <a:r>
              <a:rPr lang="en-US" b="1" dirty="0">
                <a:solidFill>
                  <a:srgbClr val="1F497D"/>
                </a:solidFill>
              </a:rPr>
              <a:t>a cross-cutting activity</a:t>
            </a:r>
            <a:r>
              <a:rPr lang="en-US" dirty="0">
                <a:solidFill>
                  <a:prstClr val="black"/>
                </a:solidFill>
              </a:rPr>
              <a:t>, by </a:t>
            </a:r>
            <a:r>
              <a:rPr lang="en-US" dirty="0" smtClean="0">
                <a:solidFill>
                  <a:prstClr val="black"/>
                </a:solidFill>
              </a:rPr>
              <a:t>2020</a:t>
            </a:r>
          </a:p>
          <a:p>
            <a:pPr marL="0" lvl="1"/>
            <a:endParaRPr lang="en-US" dirty="0">
              <a:solidFill>
                <a:prstClr val="black"/>
              </a:solidFill>
            </a:endParaRPr>
          </a:p>
          <a:p>
            <a:pPr marL="0" lvl="1"/>
            <a:r>
              <a:rPr lang="en-US" dirty="0" smtClean="0">
                <a:solidFill>
                  <a:prstClr val="black"/>
                </a:solidFill>
              </a:rPr>
              <a:t>Developed similar to GAW</a:t>
            </a:r>
            <a:endParaRPr lang="en-US" dirty="0">
              <a:solidFill>
                <a:prstClr val="black"/>
              </a:solidFill>
            </a:endParaRPr>
          </a:p>
        </p:txBody>
      </p:sp>
      <p:sp>
        <p:nvSpPr>
          <p:cNvPr id="9" name="TextBox 8"/>
          <p:cNvSpPr txBox="1"/>
          <p:nvPr/>
        </p:nvSpPr>
        <p:spPr>
          <a:xfrm>
            <a:off x="2731758" y="6488668"/>
            <a:ext cx="3336811" cy="369332"/>
          </a:xfrm>
          <a:prstGeom prst="rect">
            <a:avLst/>
          </a:prstGeom>
          <a:noFill/>
        </p:spPr>
        <p:txBody>
          <a:bodyPr wrap="none" rtlCol="0">
            <a:spAutoFit/>
          </a:bodyPr>
          <a:lstStyle/>
          <a:p>
            <a:r>
              <a:rPr lang="en-US" dirty="0" smtClean="0"/>
              <a:t>Also, lake and river ice, icebergs…</a:t>
            </a:r>
            <a:endParaRPr lang="en-US" dirty="0"/>
          </a:p>
        </p:txBody>
      </p:sp>
    </p:spTree>
    <p:extLst>
      <p:ext uri="{BB962C8B-B14F-4D97-AF65-F5344CB8AC3E}">
        <p14:creationId xmlns:p14="http://schemas.microsoft.com/office/powerpoint/2010/main" val="14096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74710" y="45455"/>
            <a:ext cx="6789767" cy="6613312"/>
          </a:xfrm>
          <a:prstGeom prst="rect">
            <a:avLst/>
          </a:prstGeom>
        </p:spPr>
      </p:pic>
      <p:pic>
        <p:nvPicPr>
          <p:cNvPr id="2" name="Picture 1" descr="wmo2016_powerpoint_standard_v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
        <p:nvSpPr>
          <p:cNvPr id="5" name="Title 4"/>
          <p:cNvSpPr>
            <a:spLocks noGrp="1"/>
          </p:cNvSpPr>
          <p:nvPr>
            <p:ph type="title"/>
          </p:nvPr>
        </p:nvSpPr>
        <p:spPr>
          <a:xfrm>
            <a:off x="5907688" y="9322"/>
            <a:ext cx="3236312" cy="274781"/>
          </a:xfrm>
        </p:spPr>
        <p:txBody>
          <a:bodyPr>
            <a:noAutofit/>
          </a:bodyPr>
          <a:lstStyle/>
          <a:p>
            <a:r>
              <a:rPr lang="en-US" sz="1400" dirty="0" smtClean="0">
                <a:solidFill>
                  <a:srgbClr val="1E4781"/>
                </a:solidFill>
                <a:effectLst>
                  <a:outerShdw blurRad="38100" dist="38100" dir="2700000" algn="tl">
                    <a:srgbClr val="000000">
                      <a:alpha val="43137"/>
                    </a:srgbClr>
                  </a:outerShdw>
                </a:effectLst>
              </a:rPr>
              <a:t>GCW surface network 2017:</a:t>
            </a:r>
            <a:endParaRPr lang="en-US" sz="1400" dirty="0">
              <a:solidFill>
                <a:srgbClr val="1E4781"/>
              </a:solidFill>
              <a:effectLst>
                <a:outerShdw blurRad="38100" dist="38100" dir="2700000" algn="tl">
                  <a:srgbClr val="000000">
                    <a:alpha val="43137"/>
                  </a:srgbClr>
                </a:outerShdw>
              </a:effectLst>
            </a:endParaRPr>
          </a:p>
        </p:txBody>
      </p:sp>
      <p:sp>
        <p:nvSpPr>
          <p:cNvPr id="10" name="TextBox 9"/>
          <p:cNvSpPr txBox="1"/>
          <p:nvPr/>
        </p:nvSpPr>
        <p:spPr>
          <a:xfrm>
            <a:off x="-3980" y="5827770"/>
            <a:ext cx="4107327"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1600" dirty="0" smtClean="0"/>
              <a:t>120 stations (CryoNet and contributing)</a:t>
            </a:r>
          </a:p>
          <a:p>
            <a:pPr marL="285750" indent="-285750">
              <a:buFont typeface="Arial" panose="020B0604020202020204" pitchFamily="34" charset="0"/>
              <a:buChar char="•"/>
            </a:pPr>
            <a:r>
              <a:rPr lang="en-US" sz="1600" dirty="0" smtClean="0"/>
              <a:t>13 </a:t>
            </a:r>
            <a:r>
              <a:rPr lang="en-US" sz="1600" dirty="0" err="1" smtClean="0"/>
              <a:t>NMHSs</a:t>
            </a:r>
            <a:r>
              <a:rPr lang="en-US" sz="1600" dirty="0" smtClean="0"/>
              <a:t>, 15 </a:t>
            </a:r>
            <a:r>
              <a:rPr lang="en-CA" sz="1600" dirty="0" smtClean="0"/>
              <a:t>Universities, Research, non-NMHS operational programmes.</a:t>
            </a:r>
            <a:endParaRPr lang="en-US" sz="1600" dirty="0"/>
          </a:p>
        </p:txBody>
      </p:sp>
      <p:pic>
        <p:nvPicPr>
          <p:cNvPr id="25" name="Pictur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0" y="445"/>
            <a:ext cx="918380" cy="567317"/>
          </a:xfrm>
          <a:prstGeom prst="rect">
            <a:avLst/>
          </a:prstGeom>
        </p:spPr>
      </p:pic>
      <p:sp>
        <p:nvSpPr>
          <p:cNvPr id="6" name="Rectangle 5"/>
          <p:cNvSpPr/>
          <p:nvPr/>
        </p:nvSpPr>
        <p:spPr>
          <a:xfrm>
            <a:off x="-3980" y="738254"/>
            <a:ext cx="2623410" cy="646331"/>
          </a:xfrm>
          <a:prstGeom prst="rect">
            <a:avLst/>
          </a:prstGeom>
        </p:spPr>
        <p:txBody>
          <a:bodyPr wrap="none">
            <a:spAutoFit/>
          </a:bodyPr>
          <a:lstStyle/>
          <a:p>
            <a:r>
              <a:rPr lang="en-CA" b="1" dirty="0" smtClean="0">
                <a:solidFill>
                  <a:prstClr val="black"/>
                </a:solidFill>
                <a:ea typeface="Verdana" panose="020B0604030504040204" pitchFamily="34" charset="0"/>
                <a:cs typeface="Verdana" panose="020B0604030504040204" pitchFamily="34" charset="0"/>
              </a:rPr>
              <a:t>GCW observing network: </a:t>
            </a:r>
          </a:p>
          <a:p>
            <a:r>
              <a:rPr lang="en-CA" b="1" dirty="0" smtClean="0">
                <a:solidFill>
                  <a:prstClr val="black"/>
                </a:solidFill>
                <a:ea typeface="Verdana" panose="020B0604030504040204" pitchFamily="34" charset="0"/>
                <a:cs typeface="Verdana" panose="020B0604030504040204" pitchFamily="34" charset="0"/>
              </a:rPr>
              <a:t>a </a:t>
            </a:r>
            <a:r>
              <a:rPr lang="en-CA" b="1" dirty="0">
                <a:solidFill>
                  <a:prstClr val="black"/>
                </a:solidFill>
                <a:ea typeface="Verdana" panose="020B0604030504040204" pitchFamily="34" charset="0"/>
                <a:cs typeface="Verdana" panose="020B0604030504040204" pitchFamily="34" charset="0"/>
              </a:rPr>
              <a:t>component of </a:t>
            </a:r>
            <a:r>
              <a:rPr lang="en-CA" b="1" dirty="0">
                <a:solidFill>
                  <a:srgbClr val="C00000"/>
                </a:solidFill>
                <a:ea typeface="Verdana" panose="020B0604030504040204" pitchFamily="34" charset="0"/>
                <a:cs typeface="Verdana" panose="020B0604030504040204" pitchFamily="34" charset="0"/>
              </a:rPr>
              <a:t>WIGOS</a:t>
            </a:r>
            <a:endParaRPr lang="en-US" b="1" dirty="0"/>
          </a:p>
        </p:txBody>
      </p:sp>
    </p:spTree>
    <p:extLst>
      <p:ext uri="{BB962C8B-B14F-4D97-AF65-F5344CB8AC3E}">
        <p14:creationId xmlns:p14="http://schemas.microsoft.com/office/powerpoint/2010/main" val="430433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0136"/>
            <a:ext cx="8915042" cy="611310"/>
          </a:xfrm>
        </p:spPr>
        <p:txBody>
          <a:bodyPr>
            <a:normAutofit/>
          </a:bodyPr>
          <a:lstStyle/>
          <a:p>
            <a:pPr algn="ctr"/>
            <a:r>
              <a:rPr lang="en-US" sz="2800" dirty="0" smtClean="0">
                <a:ea typeface="ＭＳ Ｐゴシック" pitchFamily="-1" charset="-128"/>
                <a:cs typeface="ＭＳ Ｐゴシック" pitchFamily="-1" charset="-128"/>
              </a:rPr>
              <a:t>CryoNet</a:t>
            </a:r>
            <a:r>
              <a:rPr lang="en-US" sz="2800" dirty="0">
                <a:ea typeface="ＭＳ Ｐゴシック" pitchFamily="-1" charset="-128"/>
                <a:cs typeface="ＭＳ Ｐゴシック" pitchFamily="-1" charset="-128"/>
              </a:rPr>
              <a:t> </a:t>
            </a:r>
            <a:r>
              <a:rPr lang="en-US" sz="2800" dirty="0" smtClean="0">
                <a:ea typeface="ＭＳ Ｐゴシック" pitchFamily="-1" charset="-128"/>
                <a:cs typeface="ＭＳ Ｐゴシック" pitchFamily="-1" charset="-128"/>
              </a:rPr>
              <a:t>Measurements: Required, Recommended, Desired</a:t>
            </a:r>
            <a:endParaRPr lang="en-US" sz="2800" b="0" dirty="0" smtClean="0">
              <a:ea typeface="ＭＳ Ｐゴシック" pitchFamily="-1" charset="-128"/>
              <a:cs typeface="ＭＳ Ｐゴシック" pitchFamily="-1" charset="-128"/>
            </a:endParaRPr>
          </a:p>
        </p:txBody>
      </p:sp>
      <p:sp>
        <p:nvSpPr>
          <p:cNvPr id="32772" name="Slide Number Placeholder 4"/>
          <p:cNvSpPr>
            <a:spLocks noGrp="1"/>
          </p:cNvSpPr>
          <p:nvPr>
            <p:ph type="sldNum" sz="quarter" idx="11"/>
          </p:nvPr>
        </p:nvSpPr>
        <p:spPr bwMode="auto">
          <a:noFill/>
          <a:ln>
            <a:miter lim="800000"/>
            <a:headEnd/>
            <a:tailEnd/>
          </a:ln>
        </p:spPr>
        <p:txBody>
          <a:bodyPr/>
          <a:lstStyle/>
          <a:p>
            <a:pPr>
              <a:buFont typeface="Times New Roman" pitchFamily="-1" charset="0"/>
              <a:buNone/>
            </a:pPr>
            <a:fld id="{AE87820E-97DE-DE4D-800A-7C625A1C6DA2}" type="slidenum">
              <a:rPr lang="en-US" smtClean="0">
                <a:solidFill>
                  <a:srgbClr val="404040"/>
                </a:solidFill>
                <a:latin typeface="Arial" pitchFamily="-1" charset="0"/>
                <a:ea typeface="ＭＳ Ｐゴシック" pitchFamily="-1" charset="-128"/>
                <a:cs typeface="ＭＳ Ｐゴシック" pitchFamily="-1" charset="-128"/>
              </a:rPr>
              <a:pPr>
                <a:buFont typeface="Times New Roman" pitchFamily="-1" charset="0"/>
                <a:buNone/>
              </a:pPr>
              <a:t>5</a:t>
            </a:fld>
            <a:endParaRPr lang="en-US" dirty="0" smtClean="0">
              <a:solidFill>
                <a:srgbClr val="404040"/>
              </a:solidFill>
              <a:latin typeface="Arial" pitchFamily="-1" charset="0"/>
              <a:ea typeface="ＭＳ Ｐゴシック" pitchFamily="-1" charset="-128"/>
              <a:cs typeface="ＭＳ Ｐゴシック" pitchFamily="-1" charset="-128"/>
            </a:endParaRPr>
          </a:p>
        </p:txBody>
      </p:sp>
      <p:pic>
        <p:nvPicPr>
          <p:cNvPr id="5" name="Picture 4" descr="Screen%20Shot%202017-03-04%20at%204.33.40%20PM.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2647666" y="1059160"/>
            <a:ext cx="6496334" cy="5478441"/>
          </a:xfrm>
          <a:prstGeom prst="rect">
            <a:avLst/>
          </a:prstGeom>
          <a:noFill/>
          <a:ln>
            <a:noFill/>
          </a:ln>
        </p:spPr>
      </p:pic>
      <p:sp>
        <p:nvSpPr>
          <p:cNvPr id="2" name="Rectangle 1"/>
          <p:cNvSpPr/>
          <p:nvPr/>
        </p:nvSpPr>
        <p:spPr>
          <a:xfrm>
            <a:off x="306522" y="509054"/>
            <a:ext cx="8608520" cy="369332"/>
          </a:xfrm>
          <a:prstGeom prst="rect">
            <a:avLst/>
          </a:prstGeom>
        </p:spPr>
        <p:txBody>
          <a:bodyPr wrap="square">
            <a:spAutoFit/>
          </a:bodyPr>
          <a:lstStyle/>
          <a:p>
            <a:r>
              <a:rPr lang="en-US" dirty="0">
                <a:hlinkClick r:id="rId4"/>
              </a:rPr>
              <a:t>http://</a:t>
            </a:r>
            <a:r>
              <a:rPr lang="en-US" dirty="0" smtClean="0">
                <a:hlinkClick r:id="rId4"/>
              </a:rPr>
              <a:t>globalcryospherewatch.org/cryonet/variables/recommended_variables.html</a:t>
            </a:r>
            <a:r>
              <a:rPr lang="en-US" dirty="0" smtClean="0"/>
              <a:t> </a:t>
            </a:r>
            <a:endParaRPr lang="en-US" dirty="0"/>
          </a:p>
        </p:txBody>
      </p:sp>
      <p:sp>
        <p:nvSpPr>
          <p:cNvPr id="3" name="Rectangle 2"/>
          <p:cNvSpPr/>
          <p:nvPr/>
        </p:nvSpPr>
        <p:spPr>
          <a:xfrm>
            <a:off x="58229" y="1428501"/>
            <a:ext cx="2470245" cy="2369880"/>
          </a:xfrm>
          <a:prstGeom prst="rect">
            <a:avLst/>
          </a:prstGeom>
        </p:spPr>
        <p:txBody>
          <a:bodyPr wrap="square">
            <a:spAutoFit/>
          </a:bodyPr>
          <a:lstStyle/>
          <a:p>
            <a:r>
              <a:rPr lang="en-GB" sz="2000" b="1" dirty="0" smtClean="0"/>
              <a:t>10 cryosphere </a:t>
            </a:r>
            <a:r>
              <a:rPr lang="en-GB" sz="2000" b="1" dirty="0"/>
              <a:t>components </a:t>
            </a:r>
            <a:endParaRPr lang="en-GB" sz="2000" b="1" dirty="0" smtClean="0"/>
          </a:p>
          <a:p>
            <a:pPr marL="285750" indent="-285750">
              <a:buFontTx/>
              <a:buChar char="-"/>
            </a:pPr>
            <a:r>
              <a:rPr lang="en-GB" b="1" dirty="0" smtClean="0"/>
              <a:t>52 </a:t>
            </a:r>
            <a:r>
              <a:rPr lang="en-GB" b="1" dirty="0"/>
              <a:t>recommended </a:t>
            </a:r>
            <a:r>
              <a:rPr lang="en-GB" dirty="0"/>
              <a:t>cryosphere </a:t>
            </a:r>
            <a:r>
              <a:rPr lang="en-GB" dirty="0" smtClean="0"/>
              <a:t>variables </a:t>
            </a:r>
          </a:p>
          <a:p>
            <a:pPr marL="285750" indent="-285750">
              <a:buFontTx/>
              <a:buChar char="-"/>
            </a:pPr>
            <a:r>
              <a:rPr lang="en-GB" b="1" dirty="0" smtClean="0"/>
              <a:t>66 </a:t>
            </a:r>
            <a:r>
              <a:rPr lang="en-GB" b="1" dirty="0"/>
              <a:t>desired </a:t>
            </a:r>
            <a:r>
              <a:rPr lang="en-GB" dirty="0"/>
              <a:t>cryosphere variables, </a:t>
            </a:r>
          </a:p>
          <a:p>
            <a:pPr marL="285750" indent="-285750">
              <a:buFontTx/>
              <a:buChar char="-"/>
            </a:pPr>
            <a:r>
              <a:rPr lang="en-GB" b="1" dirty="0" smtClean="0"/>
              <a:t>Meteorological </a:t>
            </a:r>
            <a:r>
              <a:rPr lang="en-GB" dirty="0" smtClean="0"/>
              <a:t>observations</a:t>
            </a:r>
            <a:endParaRPr lang="en-GB" dirty="0"/>
          </a:p>
        </p:txBody>
      </p:sp>
    </p:spTree>
    <p:extLst>
      <p:ext uri="{BB962C8B-B14F-4D97-AF65-F5344CB8AC3E}">
        <p14:creationId xmlns:p14="http://schemas.microsoft.com/office/powerpoint/2010/main" val="3925129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57"/>
            <a:ext cx="4609070" cy="849827"/>
          </a:xfrm>
        </p:spPr>
        <p:txBody>
          <a:bodyPr>
            <a:noAutofit/>
          </a:bodyPr>
          <a:lstStyle/>
          <a:p>
            <a:r>
              <a:rPr lang="en-US" sz="4000" b="1" dirty="0" smtClean="0"/>
              <a:t>GCW Data Portal</a:t>
            </a:r>
            <a:endParaRPr lang="en-US" sz="4000" b="1" dirty="0"/>
          </a:p>
        </p:txBody>
      </p:sp>
      <p:sp>
        <p:nvSpPr>
          <p:cNvPr id="3" name="Content Placeholder 2"/>
          <p:cNvSpPr>
            <a:spLocks noGrp="1"/>
          </p:cNvSpPr>
          <p:nvPr>
            <p:ph idx="1"/>
          </p:nvPr>
        </p:nvSpPr>
        <p:spPr>
          <a:xfrm>
            <a:off x="160637" y="862184"/>
            <a:ext cx="4212471" cy="1935607"/>
          </a:xfrm>
        </p:spPr>
        <p:txBody>
          <a:bodyPr>
            <a:normAutofit/>
          </a:bodyPr>
          <a:lstStyle/>
          <a:p>
            <a:r>
              <a:rPr lang="en-US" sz="1800" dirty="0"/>
              <a:t>Integrating data centres</a:t>
            </a:r>
          </a:p>
          <a:p>
            <a:r>
              <a:rPr lang="en-US" sz="1800" dirty="0" smtClean="0"/>
              <a:t>Searchable </a:t>
            </a:r>
            <a:r>
              <a:rPr lang="en-US" sz="1800" dirty="0"/>
              <a:t>index</a:t>
            </a:r>
          </a:p>
          <a:p>
            <a:r>
              <a:rPr lang="en-US" sz="1800" dirty="0" smtClean="0"/>
              <a:t>Underlying </a:t>
            </a:r>
            <a:r>
              <a:rPr lang="en-US" sz="1800" dirty="0"/>
              <a:t>metadata structure</a:t>
            </a:r>
          </a:p>
          <a:p>
            <a:r>
              <a:rPr lang="en-US" sz="1800" dirty="0"/>
              <a:t>I</a:t>
            </a:r>
            <a:r>
              <a:rPr lang="en-US" sz="1800" dirty="0" smtClean="0"/>
              <a:t>ncludes configuration metadata</a:t>
            </a:r>
            <a:endParaRPr lang="en-US" sz="1800" dirty="0"/>
          </a:p>
        </p:txBody>
      </p:sp>
      <p:pic>
        <p:nvPicPr>
          <p:cNvPr id="5" name="Picture 4"/>
          <p:cNvPicPr>
            <a:picLocks noChangeAspect="1"/>
          </p:cNvPicPr>
          <p:nvPr/>
        </p:nvPicPr>
        <p:blipFill>
          <a:blip r:embed="rId2" cstate="screen">
            <a:lum/>
            <a:alphaModFix/>
            <a:extLst>
              <a:ext uri="{28A0092B-C50C-407E-A947-70E740481C1C}">
                <a14:useLocalDpi xmlns:a14="http://schemas.microsoft.com/office/drawing/2010/main"/>
              </a:ext>
            </a:extLst>
          </a:blip>
          <a:srcRect/>
          <a:stretch>
            <a:fillRect/>
          </a:stretch>
        </p:blipFill>
        <p:spPr>
          <a:xfrm>
            <a:off x="0" y="2593075"/>
            <a:ext cx="6163187" cy="4264925"/>
          </a:xfrm>
          <a:prstGeom prst="rect">
            <a:avLst/>
          </a:prstGeom>
          <a:noFill/>
          <a:ln>
            <a:noFill/>
          </a:ln>
        </p:spPr>
      </p:pic>
      <p:sp>
        <p:nvSpPr>
          <p:cNvPr id="6" name="Rectangle 5"/>
          <p:cNvSpPr/>
          <p:nvPr/>
        </p:nvSpPr>
        <p:spPr>
          <a:xfrm>
            <a:off x="4250725" y="999746"/>
            <a:ext cx="4572000" cy="1200329"/>
          </a:xfrm>
          <a:prstGeom prst="rect">
            <a:avLst/>
          </a:prstGeom>
        </p:spPr>
        <p:txBody>
          <a:bodyPr>
            <a:spAutoFit/>
          </a:bodyPr>
          <a:lstStyle/>
          <a:p>
            <a:r>
              <a:rPr lang="en-US" b="1" dirty="0"/>
              <a:t>Discovery metadata exchange</a:t>
            </a:r>
          </a:p>
          <a:p>
            <a:pPr marL="285750" indent="-285750">
              <a:buFontTx/>
              <a:buChar char="-"/>
            </a:pPr>
            <a:r>
              <a:rPr lang="en-US" dirty="0" smtClean="0"/>
              <a:t>Uses OAI-PMH for harvesting metadata</a:t>
            </a:r>
          </a:p>
          <a:p>
            <a:pPr marL="285750" indent="-285750">
              <a:buFontTx/>
              <a:buChar char="-"/>
            </a:pPr>
            <a:r>
              <a:rPr lang="en-US" dirty="0" smtClean="0"/>
              <a:t>Representation: GCMD DIF, ISO 19115, XSLT, including semantics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130" y="0"/>
            <a:ext cx="1827614" cy="7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993027" y="3270919"/>
            <a:ext cx="3112718" cy="2862322"/>
          </a:xfrm>
          <a:prstGeom prst="rect">
            <a:avLst/>
          </a:prstGeom>
        </p:spPr>
        <p:txBody>
          <a:bodyPr wrap="square">
            <a:spAutoFit/>
          </a:bodyPr>
          <a:lstStyle/>
          <a:p>
            <a:r>
              <a:rPr lang="en-US" b="1" dirty="0" smtClean="0"/>
              <a:t>Data: </a:t>
            </a:r>
          </a:p>
          <a:p>
            <a:pPr marL="285750" indent="-285750">
              <a:buFont typeface="Arial" panose="020B0604020202020204" pitchFamily="34" charset="0"/>
              <a:buChar char="•"/>
            </a:pPr>
            <a:r>
              <a:rPr lang="en-US" dirty="0"/>
              <a:t>Data </a:t>
            </a:r>
            <a:r>
              <a:rPr lang="en-US" dirty="0" smtClean="0"/>
              <a:t>from </a:t>
            </a:r>
            <a:r>
              <a:rPr lang="en-US" dirty="0"/>
              <a:t>host data centre</a:t>
            </a:r>
          </a:p>
          <a:p>
            <a:pPr marL="285750" indent="-285750">
              <a:buFont typeface="Arial" panose="020B0604020202020204" pitchFamily="34" charset="0"/>
              <a:buChar char="•"/>
            </a:pPr>
            <a:r>
              <a:rPr lang="en-US" dirty="0"/>
              <a:t>Not a data repository today</a:t>
            </a:r>
          </a:p>
          <a:p>
            <a:pPr marL="285750" indent="-285750">
              <a:buFont typeface="Arial" panose="020B0604020202020204" pitchFamily="34" charset="0"/>
              <a:buChar char="•"/>
            </a:pPr>
            <a:r>
              <a:rPr lang="en-US" dirty="0" smtClean="0"/>
              <a:t>Uses OPeNDAP</a:t>
            </a:r>
            <a:endParaRPr lang="en-US" dirty="0"/>
          </a:p>
          <a:p>
            <a:pPr marL="285750" indent="-285750">
              <a:buFont typeface="Arial" panose="020B0604020202020204" pitchFamily="34" charset="0"/>
              <a:buChar char="•"/>
            </a:pPr>
            <a:r>
              <a:rPr lang="en-US" dirty="0" smtClean="0"/>
              <a:t>Use of CDM </a:t>
            </a:r>
          </a:p>
          <a:p>
            <a:pPr marL="285750" indent="-285750">
              <a:buFont typeface="Arial" panose="020B0604020202020204" pitchFamily="34" charset="0"/>
              <a:buChar char="•"/>
            </a:pPr>
            <a:r>
              <a:rPr lang="en-US" dirty="0" smtClean="0"/>
              <a:t>Relying </a:t>
            </a:r>
            <a:r>
              <a:rPr lang="en-US" dirty="0"/>
              <a:t>on CF standard names </a:t>
            </a:r>
            <a:r>
              <a:rPr lang="en-US" dirty="0" smtClean="0"/>
              <a:t>and structures, and OGC WMS</a:t>
            </a:r>
          </a:p>
          <a:p>
            <a:pPr marL="285750" indent="-285750">
              <a:buFont typeface="Arial" panose="020B0604020202020204" pitchFamily="34" charset="0"/>
              <a:buChar char="•"/>
            </a:pPr>
            <a:r>
              <a:rPr lang="en-US" b="1" dirty="0" smtClean="0"/>
              <a:t>Will extract, timestamp, and create BUFR</a:t>
            </a:r>
            <a:endParaRPr lang="en-US" b="1"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3027" y="3455"/>
            <a:ext cx="1087397" cy="671725"/>
          </a:xfrm>
          <a:prstGeom prst="rect">
            <a:avLst/>
          </a:prstGeom>
        </p:spPr>
      </p:pic>
    </p:spTree>
    <p:extLst>
      <p:ext uri="{BB962C8B-B14F-4D97-AF65-F5344CB8AC3E}">
        <p14:creationId xmlns:p14="http://schemas.microsoft.com/office/powerpoint/2010/main" val="59505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p:cNvSpPr/>
          <p:nvPr/>
        </p:nvSpPr>
        <p:spPr>
          <a:xfrm>
            <a:off x="7560000" y="1440000"/>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xagon 5"/>
          <p:cNvSpPr/>
          <p:nvPr/>
        </p:nvSpPr>
        <p:spPr>
          <a:xfrm>
            <a:off x="7560000" y="3744035"/>
            <a:ext cx="1260000" cy="1080000"/>
          </a:xfrm>
          <a:prstGeom prst="hexagon">
            <a:avLst/>
          </a:prstGeom>
          <a:solidFill>
            <a:schemeClr val="bg2"/>
          </a:solidFill>
          <a:ln w="3175">
            <a:solidFill>
              <a:schemeClr val="bg1">
                <a:lumMod val="85000"/>
              </a:schemeClr>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p:cNvSpPr/>
          <p:nvPr/>
        </p:nvSpPr>
        <p:spPr>
          <a:xfrm>
            <a:off x="7560000" y="2592000"/>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6516000" y="2033845"/>
            <a:ext cx="1260000" cy="1080000"/>
          </a:xfrm>
          <a:prstGeom prst="hexagon">
            <a:avLst/>
          </a:prstGeom>
          <a:solidFill>
            <a:schemeClr val="bg1"/>
          </a:solid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a:off x="6516000" y="4337880"/>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a:off x="6516000" y="3185845"/>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p:cNvSpPr/>
          <p:nvPr/>
        </p:nvSpPr>
        <p:spPr>
          <a:xfrm>
            <a:off x="5472100" y="1448780"/>
            <a:ext cx="1260000" cy="1080000"/>
          </a:xfrm>
          <a:prstGeom prst="hexagon">
            <a:avLst/>
          </a:prstGeom>
          <a:noFill/>
          <a:ln w="3175">
            <a:solidFill>
              <a:srgbClr val="002060"/>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292191" y="2033845"/>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p:cNvSpPr/>
          <p:nvPr/>
        </p:nvSpPr>
        <p:spPr>
          <a:xfrm>
            <a:off x="5472100" y="3752815"/>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p:cNvSpPr/>
          <p:nvPr/>
        </p:nvSpPr>
        <p:spPr>
          <a:xfrm>
            <a:off x="5472100" y="2600780"/>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p:cNvSpPr/>
          <p:nvPr/>
        </p:nvSpPr>
        <p:spPr>
          <a:xfrm>
            <a:off x="4437125" y="2033845"/>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a:off x="4437125" y="4337880"/>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a:off x="4437125" y="3185845"/>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p:cNvSpPr/>
          <p:nvPr/>
        </p:nvSpPr>
        <p:spPr>
          <a:xfrm>
            <a:off x="3401870" y="1458285"/>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xagon 20"/>
          <p:cNvSpPr/>
          <p:nvPr/>
        </p:nvSpPr>
        <p:spPr>
          <a:xfrm>
            <a:off x="3401870" y="4914285"/>
            <a:ext cx="1260000" cy="1080000"/>
          </a:xfrm>
          <a:prstGeom prst="hexagon">
            <a:avLst/>
          </a:prstGeom>
          <a:noFill/>
          <a:ln w="3175">
            <a:solidFill>
              <a:schemeClr val="tx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p:cNvSpPr/>
          <p:nvPr/>
        </p:nvSpPr>
        <p:spPr>
          <a:xfrm>
            <a:off x="3401870" y="3762320"/>
            <a:ext cx="1260000" cy="1080000"/>
          </a:xfrm>
          <a:prstGeom prst="hexagon">
            <a:avLst/>
          </a:prstGeom>
          <a:solidFill>
            <a:schemeClr val="bg1"/>
          </a:solid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xagon 22"/>
          <p:cNvSpPr/>
          <p:nvPr/>
        </p:nvSpPr>
        <p:spPr>
          <a:xfrm>
            <a:off x="3401870" y="2610285"/>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p:cNvSpPr/>
          <p:nvPr/>
        </p:nvSpPr>
        <p:spPr>
          <a:xfrm>
            <a:off x="2366895" y="2043350"/>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p:cNvSpPr/>
          <p:nvPr/>
        </p:nvSpPr>
        <p:spPr>
          <a:xfrm>
            <a:off x="2366895" y="5499350"/>
            <a:ext cx="1260000" cy="1080000"/>
          </a:xfrm>
          <a:prstGeom prst="hexagon">
            <a:avLst/>
          </a:prstGeom>
          <a:solidFill>
            <a:schemeClr val="bg2"/>
          </a:solidFill>
          <a:ln w="3175">
            <a:solidFill>
              <a:schemeClr val="bg1">
                <a:lumMod val="85000"/>
              </a:schemeClr>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p:cNvSpPr/>
          <p:nvPr/>
        </p:nvSpPr>
        <p:spPr>
          <a:xfrm>
            <a:off x="2366895" y="4347385"/>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xagon 26"/>
          <p:cNvSpPr/>
          <p:nvPr/>
        </p:nvSpPr>
        <p:spPr>
          <a:xfrm>
            <a:off x="2366895" y="3195350"/>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p:cNvSpPr/>
          <p:nvPr/>
        </p:nvSpPr>
        <p:spPr>
          <a:xfrm>
            <a:off x="1331780" y="1448780"/>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exagon 28"/>
          <p:cNvSpPr/>
          <p:nvPr/>
        </p:nvSpPr>
        <p:spPr>
          <a:xfrm>
            <a:off x="1331780" y="4904780"/>
            <a:ext cx="1260000" cy="1080000"/>
          </a:xfrm>
          <a:prstGeom prst="hexagon">
            <a:avLst/>
          </a:prstGeom>
          <a:noFill/>
          <a:ln w="3175">
            <a:solidFill>
              <a:schemeClr val="tx2">
                <a:lumMod val="60000"/>
                <a:lumOff val="40000"/>
              </a:schemeClr>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p:cNvSpPr/>
          <p:nvPr/>
        </p:nvSpPr>
        <p:spPr>
          <a:xfrm>
            <a:off x="1331780" y="3752815"/>
            <a:ext cx="1260000" cy="1080000"/>
          </a:xfrm>
          <a:prstGeom prst="hexagon">
            <a:avLst/>
          </a:prstGeom>
          <a:solidFill>
            <a:schemeClr val="bg1"/>
          </a:solid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exagon 30"/>
          <p:cNvSpPr/>
          <p:nvPr/>
        </p:nvSpPr>
        <p:spPr>
          <a:xfrm>
            <a:off x="1331780" y="2600780"/>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000" y="1832054"/>
            <a:ext cx="1080000" cy="295891"/>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778" y="5037168"/>
            <a:ext cx="898182" cy="844900"/>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8184" y="1774690"/>
            <a:ext cx="1034284" cy="474958"/>
          </a:xfrm>
          <a:prstGeom prst="rect">
            <a:avLst/>
          </a:prstGeom>
        </p:spPr>
      </p:pic>
      <p:pic>
        <p:nvPicPr>
          <p:cNvPr id="35" name="Picture 34"/>
          <p:cNvPicPr>
            <a:picLocks noChangeAspect="1"/>
          </p:cNvPicPr>
          <p:nvPr/>
        </p:nvPicPr>
        <p:blipFill rotWithShape="1">
          <a:blip r:embed="rId6" cstate="print">
            <a:extLst>
              <a:ext uri="{28A0092B-C50C-407E-A947-70E740481C1C}">
                <a14:useLocalDpi xmlns:a14="http://schemas.microsoft.com/office/drawing/2010/main" val="0"/>
              </a:ext>
            </a:extLst>
          </a:blip>
          <a:srcRect l="26598" r="27248"/>
          <a:stretch/>
        </p:blipFill>
        <p:spPr>
          <a:xfrm>
            <a:off x="5850072" y="3943709"/>
            <a:ext cx="504056" cy="680652"/>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62100" y="2988285"/>
            <a:ext cx="1080000" cy="324000"/>
          </a:xfrm>
          <a:prstGeom prst="rect">
            <a:avLst/>
          </a:prstGeom>
        </p:spPr>
      </p:pic>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2527" y="1175906"/>
            <a:ext cx="879221" cy="384695"/>
          </a:xfrm>
          <a:prstGeom prst="rect">
            <a:avLst/>
          </a:prstGeom>
        </p:spPr>
      </p:pic>
      <p:pic>
        <p:nvPicPr>
          <p:cNvPr id="38" name="Picture 37"/>
          <p:cNvPicPr>
            <a:picLocks noChangeAspect="1"/>
          </p:cNvPicPr>
          <p:nvPr/>
        </p:nvPicPr>
        <p:blipFill rotWithShape="1">
          <a:blip r:embed="rId9" cstate="print">
            <a:extLst>
              <a:ext uri="{28A0092B-C50C-407E-A947-70E740481C1C}">
                <a14:useLocalDpi xmlns:a14="http://schemas.microsoft.com/office/drawing/2010/main" val="0"/>
              </a:ext>
            </a:extLst>
          </a:blip>
          <a:srcRect r="82639"/>
          <a:stretch/>
        </p:blipFill>
        <p:spPr>
          <a:xfrm>
            <a:off x="5757770" y="5094245"/>
            <a:ext cx="812230" cy="720080"/>
          </a:xfrm>
          <a:prstGeom prst="rect">
            <a:avLst/>
          </a:prstGeom>
          <a:ln>
            <a:solidFill>
              <a:schemeClr val="bg2">
                <a:lumMod val="75000"/>
              </a:schemeClr>
            </a:solidFill>
          </a:ln>
        </p:spPr>
      </p:pic>
      <p:pic>
        <p:nvPicPr>
          <p:cNvPr id="39" name="Picture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1329" y="2119657"/>
            <a:ext cx="730771" cy="837255"/>
          </a:xfrm>
          <a:prstGeom prst="rect">
            <a:avLst/>
          </a:prstGeom>
        </p:spPr>
      </p:pic>
      <p:pic>
        <p:nvPicPr>
          <p:cNvPr id="40" name="Pictur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26995" y="4737602"/>
            <a:ext cx="1126951" cy="299566"/>
          </a:xfrm>
          <a:prstGeom prst="rect">
            <a:avLst/>
          </a:prstGeom>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570000" y="3531896"/>
            <a:ext cx="1152000" cy="280208"/>
          </a:xfrm>
          <a:prstGeom prst="rect">
            <a:avLst/>
          </a:prstGeom>
        </p:spPr>
      </p:pic>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98531" y="2913154"/>
            <a:ext cx="1008232" cy="236854"/>
          </a:xfrm>
          <a:prstGeom prst="rect">
            <a:avLst/>
          </a:prstGeom>
        </p:spPr>
      </p:pic>
      <p:sp>
        <p:nvSpPr>
          <p:cNvPr id="43" name="TextBox 42"/>
          <p:cNvSpPr txBox="1"/>
          <p:nvPr/>
        </p:nvSpPr>
        <p:spPr>
          <a:xfrm>
            <a:off x="1514306" y="4958946"/>
            <a:ext cx="870879" cy="954107"/>
          </a:xfrm>
          <a:prstGeom prst="rect">
            <a:avLst/>
          </a:prstGeom>
          <a:noFill/>
        </p:spPr>
        <p:txBody>
          <a:bodyPr wrap="none" rtlCol="0">
            <a:spAutoFit/>
          </a:bodyPr>
          <a:lstStyle/>
          <a:p>
            <a:r>
              <a:rPr lang="en-US" sz="1400" dirty="0" smtClean="0"/>
              <a:t>WMO </a:t>
            </a:r>
          </a:p>
          <a:p>
            <a:r>
              <a:rPr lang="en-US" sz="1400" dirty="0" smtClean="0"/>
              <a:t>PSTG </a:t>
            </a:r>
          </a:p>
          <a:p>
            <a:r>
              <a:rPr lang="en-US" sz="1400" dirty="0" smtClean="0"/>
              <a:t>(space </a:t>
            </a:r>
          </a:p>
          <a:p>
            <a:r>
              <a:rPr lang="en-US" sz="1400" dirty="0" smtClean="0"/>
              <a:t>agencies)</a:t>
            </a:r>
            <a:endParaRPr lang="en-US" sz="1400" dirty="0"/>
          </a:p>
        </p:txBody>
      </p:sp>
      <p:pic>
        <p:nvPicPr>
          <p:cNvPr id="2050" name="Picture 2" descr="China meteorological administration logo.pn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55247" y="3257758"/>
            <a:ext cx="955182" cy="9551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57441" y="3218642"/>
            <a:ext cx="1014406" cy="1014406"/>
          </a:xfrm>
          <a:prstGeom prst="rect">
            <a:avLst/>
          </a:prstGeom>
          <a:noFill/>
          <a:ln w="3175">
            <a:noFill/>
          </a:ln>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rotWithShape="1">
          <a:blip r:embed="rId18" cstate="print">
            <a:extLst>
              <a:ext uri="{28A0092B-C50C-407E-A947-70E740481C1C}">
                <a14:useLocalDpi xmlns:a14="http://schemas.microsoft.com/office/drawing/2010/main" val="0"/>
              </a:ext>
            </a:extLst>
          </a:blip>
          <a:srcRect r="85862"/>
          <a:stretch/>
        </p:blipFill>
        <p:spPr>
          <a:xfrm>
            <a:off x="1628044" y="1560601"/>
            <a:ext cx="738851" cy="321397"/>
          </a:xfrm>
          <a:prstGeom prst="rect">
            <a:avLst/>
          </a:prstGeom>
          <a:ln w="3175">
            <a:noFill/>
          </a:ln>
        </p:spPr>
        <p:style>
          <a:lnRef idx="2">
            <a:schemeClr val="accent1"/>
          </a:lnRef>
          <a:fillRef idx="1">
            <a:schemeClr val="lt1"/>
          </a:fillRef>
          <a:effectRef idx="0">
            <a:schemeClr val="accent1"/>
          </a:effectRef>
          <a:fontRef idx="minor">
            <a:schemeClr val="dk1"/>
          </a:fontRef>
        </p:style>
      </p:pic>
      <p:pic>
        <p:nvPicPr>
          <p:cNvPr id="45" name="Picture 4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449748" y="2439564"/>
            <a:ext cx="1087968" cy="304871"/>
          </a:xfrm>
          <a:prstGeom prst="rect">
            <a:avLst/>
          </a:prstGeom>
        </p:spPr>
      </p:pic>
      <p:sp>
        <p:nvSpPr>
          <p:cNvPr id="46" name="TextBox 45"/>
          <p:cNvSpPr txBox="1"/>
          <p:nvPr/>
        </p:nvSpPr>
        <p:spPr>
          <a:xfrm>
            <a:off x="3702292" y="3150285"/>
            <a:ext cx="659155" cy="507831"/>
          </a:xfrm>
          <a:prstGeom prst="rect">
            <a:avLst/>
          </a:prstGeom>
          <a:noFill/>
        </p:spPr>
        <p:txBody>
          <a:bodyPr wrap="none" rtlCol="0">
            <a:spAutoFit/>
          </a:bodyPr>
          <a:lstStyle/>
          <a:p>
            <a:r>
              <a:rPr lang="en-US" sz="900" dirty="0" smtClean="0"/>
              <a:t>Chinese </a:t>
            </a:r>
          </a:p>
          <a:p>
            <a:r>
              <a:rPr lang="en-US" sz="900" dirty="0" smtClean="0"/>
              <a:t>Academy </a:t>
            </a:r>
          </a:p>
          <a:p>
            <a:r>
              <a:rPr lang="en-US" sz="900" dirty="0" smtClean="0"/>
              <a:t>of Science</a:t>
            </a:r>
            <a:endParaRPr lang="en-US" sz="900" dirty="0"/>
          </a:p>
        </p:txBody>
      </p:sp>
      <p:sp>
        <p:nvSpPr>
          <p:cNvPr id="49" name="TextBox 48"/>
          <p:cNvSpPr txBox="1"/>
          <p:nvPr/>
        </p:nvSpPr>
        <p:spPr>
          <a:xfrm>
            <a:off x="1471847" y="3112459"/>
            <a:ext cx="1080120" cy="507831"/>
          </a:xfrm>
          <a:prstGeom prst="rect">
            <a:avLst/>
          </a:prstGeom>
          <a:noFill/>
        </p:spPr>
        <p:txBody>
          <a:bodyPr wrap="square" rtlCol="0">
            <a:spAutoFit/>
          </a:bodyPr>
          <a:lstStyle/>
          <a:p>
            <a:r>
              <a:rPr lang="en-US" sz="900" dirty="0" smtClean="0"/>
              <a:t>Arctic and Antarctic Research Institute (Russ Fed)</a:t>
            </a:r>
            <a:endParaRPr lang="en-US" sz="900" dirty="0"/>
          </a:p>
        </p:txBody>
      </p:sp>
      <p:pic>
        <p:nvPicPr>
          <p:cNvPr id="48" name="Picture 4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01248" y="2671223"/>
            <a:ext cx="828147" cy="547419"/>
          </a:xfrm>
          <a:prstGeom prst="rect">
            <a:avLst/>
          </a:prstGeom>
        </p:spPr>
      </p:pic>
      <p:pic>
        <p:nvPicPr>
          <p:cNvPr id="50" name="Picture 4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86452" y="2389099"/>
            <a:ext cx="969915" cy="369492"/>
          </a:xfrm>
          <a:prstGeom prst="rect">
            <a:avLst/>
          </a:prstGeom>
        </p:spPr>
      </p:pic>
      <p:pic>
        <p:nvPicPr>
          <p:cNvPr id="53" name="Picture 5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85235" y="4615832"/>
            <a:ext cx="1160751" cy="452976"/>
          </a:xfrm>
          <a:prstGeom prst="rect">
            <a:avLst/>
          </a:prstGeom>
        </p:spPr>
      </p:pic>
      <p:pic>
        <p:nvPicPr>
          <p:cNvPr id="54" name="Picture 5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06331" y="4694902"/>
            <a:ext cx="1072126" cy="294836"/>
          </a:xfrm>
          <a:prstGeom prst="rect">
            <a:avLst/>
          </a:prstGeom>
        </p:spPr>
      </p:pic>
      <p:pic>
        <p:nvPicPr>
          <p:cNvPr id="55" name="Picture 5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812675" y="2692642"/>
            <a:ext cx="789817" cy="789817"/>
          </a:xfrm>
          <a:prstGeom prst="rect">
            <a:avLst/>
          </a:prstGeom>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666455" y="552095"/>
            <a:ext cx="936037" cy="521266"/>
          </a:xfrm>
          <a:prstGeom prst="rect">
            <a:avLst/>
          </a:prstGeom>
        </p:spPr>
      </p:pic>
      <p:sp>
        <p:nvSpPr>
          <p:cNvPr id="60" name="Hexagon 59"/>
          <p:cNvSpPr/>
          <p:nvPr/>
        </p:nvSpPr>
        <p:spPr>
          <a:xfrm>
            <a:off x="7577583" y="4896000"/>
            <a:ext cx="1260000" cy="1080000"/>
          </a:xfrm>
          <a:prstGeom prst="hexagon">
            <a:avLst/>
          </a:prstGeom>
          <a:solidFill>
            <a:schemeClr val="bg2"/>
          </a:solidFill>
          <a:ln w="3175">
            <a:solidFill>
              <a:schemeClr val="bg1">
                <a:lumMod val="85000"/>
              </a:schemeClr>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a:off x="7542330" y="278650"/>
            <a:ext cx="1260000" cy="1080000"/>
          </a:xfrm>
          <a:prstGeom prst="hexagon">
            <a:avLst/>
          </a:prstGeom>
          <a:noFill/>
          <a:ln w="3175">
            <a:solidFill>
              <a:schemeClr val="accent1">
                <a:lumMod val="75000"/>
              </a:schemeClr>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671181" y="3366375"/>
            <a:ext cx="791887" cy="791887"/>
          </a:xfrm>
          <a:prstGeom prst="rect">
            <a:avLst/>
          </a:prstGeom>
        </p:spPr>
      </p:pic>
      <p:pic>
        <p:nvPicPr>
          <p:cNvPr id="58" name="Picture 5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331780" y="3840047"/>
            <a:ext cx="1288556" cy="734477"/>
          </a:xfrm>
          <a:prstGeom prst="rect">
            <a:avLst/>
          </a:prstGeom>
        </p:spPr>
      </p:pic>
      <p:pic>
        <p:nvPicPr>
          <p:cNvPr id="59" name="Picture 5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686060" y="2198660"/>
            <a:ext cx="888890" cy="888890"/>
          </a:xfrm>
          <a:prstGeom prst="rect">
            <a:avLst/>
          </a:prstGeom>
        </p:spPr>
      </p:pic>
      <p:pic>
        <p:nvPicPr>
          <p:cNvPr id="67" name="Picture 6" descr="Finnish Meteorological Institute">
            <a:hlinkClick r:id="rId29"/>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r="87749"/>
          <a:stretch/>
        </p:blipFill>
        <p:spPr bwMode="auto">
          <a:xfrm>
            <a:off x="3737460" y="1547639"/>
            <a:ext cx="501652" cy="474746"/>
          </a:xfrm>
          <a:prstGeom prst="rect">
            <a:avLst/>
          </a:prstGeom>
          <a:ln w="3175"/>
        </p:spPr>
        <p:style>
          <a:lnRef idx="2">
            <a:schemeClr val="accent1"/>
          </a:lnRef>
          <a:fillRef idx="1">
            <a:schemeClr val="lt1"/>
          </a:fillRef>
          <a:effectRef idx="0">
            <a:schemeClr val="accent1"/>
          </a:effectRef>
          <a:fontRef idx="minor">
            <a:schemeClr val="dk1"/>
          </a:fontRef>
        </p:style>
      </p:pic>
      <p:sp>
        <p:nvSpPr>
          <p:cNvPr id="62" name="TextBox 61"/>
          <p:cNvSpPr txBox="1"/>
          <p:nvPr/>
        </p:nvSpPr>
        <p:spPr>
          <a:xfrm>
            <a:off x="3626895" y="2046836"/>
            <a:ext cx="1316504" cy="507831"/>
          </a:xfrm>
          <a:prstGeom prst="rect">
            <a:avLst/>
          </a:prstGeom>
          <a:noFill/>
        </p:spPr>
        <p:txBody>
          <a:bodyPr wrap="square" rtlCol="0">
            <a:spAutoFit/>
          </a:bodyPr>
          <a:lstStyle/>
          <a:p>
            <a:r>
              <a:rPr lang="en-US" sz="900" dirty="0" smtClean="0"/>
              <a:t>FINNISH METEOROLOGICAL INSTITUTE</a:t>
            </a:r>
            <a:endParaRPr lang="en-US" sz="900" dirty="0"/>
          </a:p>
        </p:txBody>
      </p:sp>
      <p:sp>
        <p:nvSpPr>
          <p:cNvPr id="63" name="TextBox 62"/>
          <p:cNvSpPr txBox="1"/>
          <p:nvPr/>
        </p:nvSpPr>
        <p:spPr>
          <a:xfrm>
            <a:off x="1498502" y="1881998"/>
            <a:ext cx="1007325" cy="553998"/>
          </a:xfrm>
          <a:prstGeom prst="rect">
            <a:avLst/>
          </a:prstGeom>
          <a:noFill/>
        </p:spPr>
        <p:txBody>
          <a:bodyPr wrap="square" rtlCol="0">
            <a:spAutoFit/>
          </a:bodyPr>
          <a:lstStyle/>
          <a:p>
            <a:r>
              <a:rPr lang="en-US" sz="1000" dirty="0" smtClean="0"/>
              <a:t>Environment and Climate Change Canada</a:t>
            </a:r>
            <a:endParaRPr lang="en-US" sz="1000" dirty="0"/>
          </a:p>
        </p:txBody>
      </p:sp>
      <p:sp>
        <p:nvSpPr>
          <p:cNvPr id="71" name="Hexagon 70"/>
          <p:cNvSpPr/>
          <p:nvPr/>
        </p:nvSpPr>
        <p:spPr>
          <a:xfrm>
            <a:off x="6507215" y="863715"/>
            <a:ext cx="1260000" cy="1080000"/>
          </a:xfrm>
          <a:prstGeom prst="hexagon">
            <a:avLst/>
          </a:prstGeom>
          <a:noFill/>
          <a:ln w="3175">
            <a:solidFill>
              <a:srgbClr val="002060"/>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a:off x="5472100" y="4914285"/>
            <a:ext cx="1260000" cy="1080000"/>
          </a:xfrm>
          <a:prstGeom prst="hexagon">
            <a:avLst/>
          </a:prstGeom>
          <a:noFill/>
          <a:ln w="3175"/>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exagon 72"/>
          <p:cNvSpPr/>
          <p:nvPr/>
        </p:nvSpPr>
        <p:spPr>
          <a:xfrm>
            <a:off x="296525" y="4329220"/>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a:off x="296525" y="3158970"/>
            <a:ext cx="1260000" cy="1080000"/>
          </a:xfrm>
          <a:prstGeom prst="hexagon">
            <a:avLst/>
          </a:prstGeom>
          <a:noFill/>
          <a:ln w="3175">
            <a:solidFill>
              <a:schemeClr val="accent2"/>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 name="Picture 204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652184" y="3957726"/>
            <a:ext cx="791355" cy="672652"/>
          </a:xfrm>
          <a:prstGeom prst="rect">
            <a:avLst/>
          </a:prstGeom>
        </p:spPr>
      </p:pic>
      <p:sp>
        <p:nvSpPr>
          <p:cNvPr id="79" name="Hexagon 78"/>
          <p:cNvSpPr/>
          <p:nvPr/>
        </p:nvSpPr>
        <p:spPr>
          <a:xfrm>
            <a:off x="6552360" y="5499350"/>
            <a:ext cx="1260000" cy="1080000"/>
          </a:xfrm>
          <a:prstGeom prst="hexagon">
            <a:avLst/>
          </a:prstGeom>
          <a:solidFill>
            <a:schemeClr val="bg2"/>
          </a:solidFill>
          <a:ln w="3175">
            <a:solidFill>
              <a:schemeClr val="bg1">
                <a:lumMod val="85000"/>
              </a:schemeClr>
            </a:solidFill>
          </a:ln>
          <a:effectLst/>
          <a:scene3d>
            <a:camera prst="orthographicFront"/>
            <a:lightRig rig="threePt" dir="t"/>
          </a:scene3d>
          <a:sp3d prstMaterial="matte">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2048"/>
          <p:cNvPicPr>
            <a:picLocks noChangeAspect="1"/>
          </p:cNvPicPr>
          <p:nvPr/>
        </p:nvPicPr>
        <p:blipFill rotWithShape="1">
          <a:blip r:embed="rId32" cstate="print">
            <a:extLst>
              <a:ext uri="{28A0092B-C50C-407E-A947-70E740481C1C}">
                <a14:useLocalDpi xmlns:a14="http://schemas.microsoft.com/office/drawing/2010/main" val="0"/>
              </a:ext>
            </a:extLst>
          </a:blip>
          <a:srcRect l="38456" r="20811"/>
          <a:stretch/>
        </p:blipFill>
        <p:spPr>
          <a:xfrm>
            <a:off x="6626298" y="4523483"/>
            <a:ext cx="1021834" cy="562932"/>
          </a:xfrm>
          <a:prstGeom prst="rect">
            <a:avLst/>
          </a:prstGeom>
        </p:spPr>
      </p:pic>
      <p:sp>
        <p:nvSpPr>
          <p:cNvPr id="2051" name="TextBox 2050"/>
          <p:cNvSpPr txBox="1"/>
          <p:nvPr/>
        </p:nvSpPr>
        <p:spPr>
          <a:xfrm>
            <a:off x="296665" y="166397"/>
            <a:ext cx="6495862" cy="646331"/>
          </a:xfrm>
          <a:prstGeom prst="rect">
            <a:avLst/>
          </a:prstGeom>
          <a:noFill/>
        </p:spPr>
        <p:txBody>
          <a:bodyPr wrap="square" rtlCol="0">
            <a:spAutoFit/>
          </a:bodyPr>
          <a:lstStyle/>
          <a:p>
            <a:r>
              <a:rPr lang="en-US" b="1" dirty="0" smtClean="0"/>
              <a:t>GCW: platform for broad engagement on cryosphere observations and research </a:t>
            </a:r>
            <a:endParaRPr lang="en-US" b="1" dirty="0"/>
          </a:p>
        </p:txBody>
      </p:sp>
      <p:sp>
        <p:nvSpPr>
          <p:cNvPr id="2053" name="TextBox 2052"/>
          <p:cNvSpPr txBox="1"/>
          <p:nvPr/>
        </p:nvSpPr>
        <p:spPr>
          <a:xfrm>
            <a:off x="296665" y="773279"/>
            <a:ext cx="2868093" cy="600164"/>
          </a:xfrm>
          <a:prstGeom prst="rect">
            <a:avLst/>
          </a:prstGeom>
          <a:noFill/>
        </p:spPr>
        <p:txBody>
          <a:bodyPr wrap="none" rtlCol="0">
            <a:spAutoFit/>
          </a:bodyPr>
          <a:lstStyle/>
          <a:p>
            <a:r>
              <a:rPr lang="en-US" sz="1100" i="1" dirty="0" smtClean="0"/>
              <a:t>Red outline: </a:t>
            </a:r>
            <a:r>
              <a:rPr lang="en-US" sz="1100" i="1" dirty="0" err="1" smtClean="0"/>
              <a:t>NMHSs</a:t>
            </a:r>
            <a:endParaRPr lang="en-US" sz="1100" i="1" dirty="0" smtClean="0"/>
          </a:p>
          <a:p>
            <a:r>
              <a:rPr lang="en-US" sz="1100" i="1" dirty="0" smtClean="0"/>
              <a:t>Blue outline: other organizations</a:t>
            </a:r>
          </a:p>
          <a:p>
            <a:r>
              <a:rPr lang="en-US" sz="1100" i="1" dirty="0" smtClean="0"/>
              <a:t>Grey background: desired future collaborations</a:t>
            </a:r>
            <a:endParaRPr lang="en-US" sz="1100" i="1" dirty="0"/>
          </a:p>
        </p:txBody>
      </p:sp>
      <p:pic>
        <p:nvPicPr>
          <p:cNvPr id="70"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538459" y="31987"/>
            <a:ext cx="598248" cy="338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93722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909682" cy="1143000"/>
          </a:xfrm>
        </p:spPr>
        <p:txBody>
          <a:bodyPr/>
          <a:lstStyle/>
          <a:p>
            <a:r>
              <a:rPr lang="en-US" dirty="0" smtClean="0"/>
              <a:t>Data Accessibility</a:t>
            </a:r>
            <a:endParaRPr lang="en-US" dirty="0"/>
          </a:p>
        </p:txBody>
      </p:sp>
      <p:sp>
        <p:nvSpPr>
          <p:cNvPr id="5" name="Content Placeholder 4"/>
          <p:cNvSpPr>
            <a:spLocks noGrp="1"/>
          </p:cNvSpPr>
          <p:nvPr>
            <p:ph sz="half" idx="1"/>
          </p:nvPr>
        </p:nvSpPr>
        <p:spPr/>
        <p:txBody>
          <a:bodyPr>
            <a:normAutofit fontScale="92500" lnSpcReduction="20000"/>
          </a:bodyPr>
          <a:lstStyle/>
          <a:p>
            <a:pPr marL="0" indent="0">
              <a:buNone/>
            </a:pPr>
            <a:r>
              <a:rPr lang="en-US" b="1" dirty="0" smtClean="0"/>
              <a:t>Current situation</a:t>
            </a:r>
          </a:p>
          <a:p>
            <a:r>
              <a:rPr lang="en-US" dirty="0"/>
              <a:t>Mainly connected to </a:t>
            </a:r>
            <a:r>
              <a:rPr lang="en-US" dirty="0" smtClean="0"/>
              <a:t>major data </a:t>
            </a:r>
            <a:r>
              <a:rPr lang="en-US" dirty="0"/>
              <a:t>centres</a:t>
            </a:r>
          </a:p>
          <a:p>
            <a:r>
              <a:rPr lang="en-US" dirty="0" smtClean="0"/>
              <a:t>Lacking </a:t>
            </a:r>
            <a:r>
              <a:rPr lang="en-US" dirty="0"/>
              <a:t>connection </a:t>
            </a:r>
            <a:r>
              <a:rPr lang="en-US" dirty="0" smtClean="0"/>
              <a:t>to CryoNet </a:t>
            </a:r>
            <a:r>
              <a:rPr lang="en-US" dirty="0"/>
              <a:t>stations</a:t>
            </a:r>
          </a:p>
          <a:p>
            <a:r>
              <a:rPr lang="en-US" dirty="0" smtClean="0">
                <a:solidFill>
                  <a:schemeClr val="accent1"/>
                </a:solidFill>
              </a:rPr>
              <a:t>Acknowledge </a:t>
            </a:r>
            <a:r>
              <a:rPr lang="en-US" dirty="0">
                <a:solidFill>
                  <a:schemeClr val="accent1"/>
                </a:solidFill>
              </a:rPr>
              <a:t>that </a:t>
            </a:r>
            <a:r>
              <a:rPr lang="en-US" dirty="0" smtClean="0">
                <a:solidFill>
                  <a:schemeClr val="accent1"/>
                </a:solidFill>
              </a:rPr>
              <a:t>WMO standards </a:t>
            </a:r>
            <a:r>
              <a:rPr lang="en-US" dirty="0">
                <a:solidFill>
                  <a:schemeClr val="accent1"/>
                </a:solidFill>
              </a:rPr>
              <a:t>are hard to </a:t>
            </a:r>
            <a:r>
              <a:rPr lang="en-US" dirty="0" smtClean="0">
                <a:solidFill>
                  <a:schemeClr val="accent1"/>
                </a:solidFill>
              </a:rPr>
              <a:t>be supported by </a:t>
            </a:r>
            <a:r>
              <a:rPr lang="en-US" dirty="0">
                <a:solidFill>
                  <a:schemeClr val="accent1"/>
                </a:solidFill>
              </a:rPr>
              <a:t>the scientific community</a:t>
            </a:r>
          </a:p>
        </p:txBody>
      </p:sp>
      <p:sp>
        <p:nvSpPr>
          <p:cNvPr id="6" name="Content Placeholder 5"/>
          <p:cNvSpPr>
            <a:spLocks noGrp="1"/>
          </p:cNvSpPr>
          <p:nvPr>
            <p:ph sz="half" idx="2"/>
          </p:nvPr>
        </p:nvSpPr>
        <p:spPr>
          <a:xfrm>
            <a:off x="4495800" y="1804916"/>
            <a:ext cx="4038600" cy="4525963"/>
          </a:xfrm>
        </p:spPr>
        <p:txBody>
          <a:bodyPr>
            <a:normAutofit fontScale="92500" lnSpcReduction="20000"/>
          </a:bodyPr>
          <a:lstStyle/>
          <a:p>
            <a:pPr marL="0" indent="0">
              <a:buNone/>
            </a:pPr>
            <a:r>
              <a:rPr lang="en-US" b="1" dirty="0"/>
              <a:t>Interoperability</a:t>
            </a:r>
          </a:p>
          <a:p>
            <a:pPr marL="0" indent="0">
              <a:buNone/>
            </a:pPr>
            <a:r>
              <a:rPr lang="en-US" b="1" dirty="0" smtClean="0"/>
              <a:t>Metadata</a:t>
            </a:r>
          </a:p>
          <a:p>
            <a:r>
              <a:rPr lang="en-US" dirty="0" smtClean="0"/>
              <a:t>Protocols </a:t>
            </a:r>
            <a:r>
              <a:rPr lang="en-US" dirty="0"/>
              <a:t>(✓)</a:t>
            </a:r>
          </a:p>
          <a:p>
            <a:r>
              <a:rPr lang="en-US" dirty="0" smtClean="0"/>
              <a:t>Structures </a:t>
            </a:r>
            <a:r>
              <a:rPr lang="en-US" dirty="0"/>
              <a:t>(✓)</a:t>
            </a:r>
          </a:p>
          <a:p>
            <a:r>
              <a:rPr lang="en-US" dirty="0" smtClean="0">
                <a:solidFill>
                  <a:srgbClr val="FF0000"/>
                </a:solidFill>
              </a:rPr>
              <a:t>Semantics/terminology </a:t>
            </a:r>
            <a:r>
              <a:rPr lang="en-US" dirty="0">
                <a:solidFill>
                  <a:srgbClr val="FF0000"/>
                </a:solidFill>
              </a:rPr>
              <a:t>(-)</a:t>
            </a:r>
          </a:p>
          <a:p>
            <a:pPr marL="0" indent="0">
              <a:buNone/>
            </a:pPr>
            <a:endParaRPr lang="en-US" dirty="0"/>
          </a:p>
          <a:p>
            <a:pPr marL="0" indent="0">
              <a:buNone/>
            </a:pPr>
            <a:r>
              <a:rPr lang="en-US" b="1" dirty="0" smtClean="0"/>
              <a:t>Data</a:t>
            </a:r>
            <a:endParaRPr lang="en-US" b="1" dirty="0"/>
          </a:p>
          <a:p>
            <a:r>
              <a:rPr lang="en-US" dirty="0" smtClean="0"/>
              <a:t>Protocols </a:t>
            </a:r>
            <a:r>
              <a:rPr lang="en-US" dirty="0"/>
              <a:t>(✓)</a:t>
            </a:r>
          </a:p>
          <a:p>
            <a:r>
              <a:rPr lang="en-US" dirty="0" smtClean="0">
                <a:solidFill>
                  <a:srgbClr val="FF0000"/>
                </a:solidFill>
              </a:rPr>
              <a:t>Formats </a:t>
            </a:r>
            <a:r>
              <a:rPr lang="en-US" dirty="0">
                <a:solidFill>
                  <a:srgbClr val="FF0000"/>
                </a:solidFill>
              </a:rPr>
              <a:t>(-)</a:t>
            </a:r>
          </a:p>
          <a:p>
            <a:r>
              <a:rPr lang="en-US" dirty="0" smtClean="0">
                <a:solidFill>
                  <a:srgbClr val="FF0000"/>
                </a:solidFill>
              </a:rPr>
              <a:t>Semantics/terminology </a:t>
            </a:r>
            <a:r>
              <a:rPr lang="en-US" dirty="0">
                <a:solidFill>
                  <a:srgbClr val="FF0000"/>
                </a:solidFill>
              </a:rPr>
              <a:t>(-)</a:t>
            </a:r>
          </a:p>
          <a:p>
            <a:r>
              <a:rPr lang="en-US" dirty="0" smtClean="0">
                <a:solidFill>
                  <a:srgbClr val="FF0000"/>
                </a:solidFill>
              </a:rPr>
              <a:t>Common </a:t>
            </a:r>
            <a:r>
              <a:rPr lang="en-US" dirty="0">
                <a:solidFill>
                  <a:srgbClr val="FF0000"/>
                </a:solidFill>
              </a:rPr>
              <a:t>data model (-)</a:t>
            </a:r>
          </a:p>
        </p:txBody>
      </p:sp>
      <p:pic>
        <p:nvPicPr>
          <p:cNvPr id="7" name="Picture 6"/>
          <p:cNvPicPr>
            <a:picLocks noChangeAspect="1"/>
          </p:cNvPicPr>
          <p:nvPr/>
        </p:nvPicPr>
        <p:blipFill>
          <a:blip r:embed="rId2" cstate="screen">
            <a:lum/>
            <a:alphaModFix/>
            <a:extLst>
              <a:ext uri="{28A0092B-C50C-407E-A947-70E740481C1C}">
                <a14:useLocalDpi xmlns:a14="http://schemas.microsoft.com/office/drawing/2010/main"/>
              </a:ext>
            </a:extLst>
          </a:blip>
          <a:srcRect/>
          <a:stretch>
            <a:fillRect/>
          </a:stretch>
        </p:blipFill>
        <p:spPr>
          <a:xfrm>
            <a:off x="6523630" y="0"/>
            <a:ext cx="2729956" cy="1889129"/>
          </a:xfrm>
          <a:prstGeom prst="rect">
            <a:avLst/>
          </a:prstGeom>
          <a:noFill/>
          <a:ln>
            <a:noFill/>
          </a:ln>
        </p:spPr>
      </p:pic>
    </p:spTree>
    <p:extLst>
      <p:ext uri="{BB962C8B-B14F-4D97-AF65-F5344CB8AC3E}">
        <p14:creationId xmlns:p14="http://schemas.microsoft.com/office/powerpoint/2010/main" val="129588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06518364"/>
              </p:ext>
            </p:extLst>
          </p:nvPr>
        </p:nvGraphicFramePr>
        <p:xfrm>
          <a:off x="163775" y="109177"/>
          <a:ext cx="8802805" cy="6772166"/>
        </p:xfrm>
        <a:graphic>
          <a:graphicData uri="http://schemas.openxmlformats.org/drawingml/2006/table">
            <a:tbl>
              <a:tblPr/>
              <a:tblGrid>
                <a:gridCol w="982637"/>
                <a:gridCol w="2934269"/>
                <a:gridCol w="573206"/>
                <a:gridCol w="696035"/>
                <a:gridCol w="3616658"/>
              </a:tblGrid>
              <a:tr h="154119">
                <a:tc rowSpan="3">
                  <a:txBody>
                    <a:bodyPr/>
                    <a:lstStyle/>
                    <a:p>
                      <a:pPr algn="l" fontAlgn="t"/>
                      <a:r>
                        <a:rPr lang="en-US" sz="1400" b="1" i="0" u="none" strike="noStrike" dirty="0">
                          <a:solidFill>
                            <a:srgbClr val="000000"/>
                          </a:solidFill>
                          <a:effectLst/>
                          <a:latin typeface="Arial"/>
                        </a:rPr>
                        <a:t>Cryosphere Element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US" sz="1400" b="1" i="0" u="none" strike="noStrike">
                          <a:solidFill>
                            <a:srgbClr val="000000"/>
                          </a:solidFill>
                          <a:effectLst/>
                          <a:latin typeface="Arial"/>
                        </a:rPr>
                        <a:t>Variable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US" sz="1400" b="1" i="0" u="none" strike="noStrike" dirty="0" err="1" smtClean="0">
                          <a:solidFill>
                            <a:srgbClr val="000000"/>
                          </a:solidFill>
                          <a:effectLst/>
                          <a:latin typeface="Arial"/>
                        </a:rPr>
                        <a:t>IGOS</a:t>
                      </a:r>
                      <a:r>
                        <a:rPr lang="en-US" sz="1400" b="1" i="0" u="none" strike="noStrike" dirty="0" smtClean="0">
                          <a:solidFill>
                            <a:srgbClr val="000000"/>
                          </a:solidFill>
                          <a:effectLst/>
                          <a:latin typeface="Arial"/>
                        </a:rPr>
                        <a:t> 2007</a:t>
                      </a:r>
                      <a:endParaRPr lang="en-US" sz="1400" b="1" i="0" u="none" strike="noStrike" dirty="0">
                        <a:solidFill>
                          <a:srgbClr val="000000"/>
                        </a:solidFill>
                        <a:effectLst/>
                        <a:latin typeface="Arial"/>
                      </a:endParaRP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t"/>
                      <a:r>
                        <a:rPr lang="en-US" sz="1400" b="1" i="0" u="none" strike="noStrike">
                          <a:solidFill>
                            <a:srgbClr val="000000"/>
                          </a:solidFill>
                          <a:effectLst/>
                          <a:latin typeface="Arial"/>
                        </a:rPr>
                        <a:t>OSCAR</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1" i="0" u="none" strike="noStrike" dirty="0">
                          <a:solidFill>
                            <a:srgbClr val="000000"/>
                          </a:solidFill>
                          <a:effectLst/>
                          <a:latin typeface="Arial"/>
                        </a:rPr>
                        <a:t>GCW CryoNet </a:t>
                      </a:r>
                      <a:r>
                        <a:rPr lang="en-US" sz="1400" b="1" i="0" u="none" strike="noStrike" dirty="0" smtClean="0">
                          <a:solidFill>
                            <a:srgbClr val="000000"/>
                          </a:solidFill>
                          <a:effectLst/>
                          <a:latin typeface="Arial"/>
                        </a:rPr>
                        <a:t>minimum </a:t>
                      </a:r>
                      <a:endParaRPr lang="en-US" sz="1400" b="1" i="0" u="none" strike="noStrike" dirty="0">
                        <a:solidFill>
                          <a:srgbClr val="000000"/>
                        </a:solidFill>
                        <a:effectLst/>
                        <a:latin typeface="Arial"/>
                      </a:endParaRP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809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400" b="0" i="0" u="none" strike="noStrike" dirty="0" smtClean="0">
                          <a:solidFill>
                            <a:srgbClr val="000000"/>
                          </a:solidFill>
                          <a:effectLst/>
                          <a:latin typeface="Calibri"/>
                        </a:rPr>
                        <a:t>  * </a:t>
                      </a:r>
                      <a:r>
                        <a:rPr lang="en-US" sz="1400" b="0" i="0" u="none" strike="noStrike" dirty="0">
                          <a:solidFill>
                            <a:srgbClr val="000000"/>
                          </a:solidFill>
                          <a:effectLst/>
                          <a:latin typeface="Calibri"/>
                        </a:rPr>
                        <a:t>Recommended </a:t>
                      </a:r>
                      <a:r>
                        <a:rPr lang="en-US" sz="1400" b="0" i="0" u="none" strike="noStrike" dirty="0" smtClean="0">
                          <a:solidFill>
                            <a:srgbClr val="000000"/>
                          </a:solidFill>
                          <a:effectLst/>
                          <a:latin typeface="Calibri"/>
                        </a:rPr>
                        <a:t>measurements. </a:t>
                      </a:r>
                      <a:endParaRPr lang="en-US" sz="1400" b="0" i="0" u="none" strike="noStrike" dirty="0">
                        <a:solidFill>
                          <a:srgbClr val="000000"/>
                        </a:solidFill>
                        <a:effectLst/>
                        <a:latin typeface="Calibri"/>
                      </a:endParaRP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0417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400" b="0" i="0" u="none" strike="noStrike" dirty="0" smtClean="0">
                          <a:solidFill>
                            <a:srgbClr val="000000"/>
                          </a:solidFill>
                          <a:effectLst/>
                          <a:latin typeface="Calibri"/>
                        </a:rPr>
                        <a:t>  § </a:t>
                      </a:r>
                      <a:r>
                        <a:rPr lang="en-US" sz="1400" b="0" i="0" u="none" strike="noStrike" dirty="0">
                          <a:solidFill>
                            <a:srgbClr val="000000"/>
                          </a:solidFill>
                          <a:effectLst/>
                          <a:latin typeface="Calibri"/>
                        </a:rPr>
                        <a:t>desired measurement</a:t>
                      </a:r>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dirty="0">
                          <a:solidFill>
                            <a:srgbClr val="000000"/>
                          </a:solidFill>
                          <a:effectLst/>
                          <a:latin typeface="Arial"/>
                        </a:rPr>
                        <a:t>Sea Ice: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a:rPr>
                        <a:t>Sea ice thickness</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a:rPr>
                        <a:t>Sea ice motion</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30638">
                <a:tc>
                  <a:txBody>
                    <a:bodyPr/>
                    <a:lstStyle/>
                    <a:p>
                      <a:pPr algn="l" fontAlgn="t"/>
                      <a:r>
                        <a:rPr lang="en-US" sz="1400" b="0"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Calibri"/>
                        </a:rPr>
                        <a:t>Sea ice deformation </a:t>
                      </a:r>
                      <a:r>
                        <a:rPr lang="en-US" sz="1400" b="0" i="0" u="none" strike="noStrike" dirty="0" smtClean="0">
                          <a:solidFill>
                            <a:srgbClr val="000000"/>
                          </a:solidFill>
                          <a:effectLst/>
                          <a:latin typeface="Calibri"/>
                        </a:rPr>
                        <a:t>(</a:t>
                      </a:r>
                      <a:r>
                        <a:rPr lang="en-US" sz="1400" b="0" i="0" u="none" strike="noStrike" dirty="0" err="1" smtClean="0">
                          <a:solidFill>
                            <a:srgbClr val="000000"/>
                          </a:solidFill>
                          <a:effectLst/>
                          <a:latin typeface="Calibri"/>
                        </a:rPr>
                        <a:t>diverg</a:t>
                      </a:r>
                      <a:r>
                        <a:rPr lang="en-US" sz="1400" b="0" i="0" u="none" strike="noStrike" dirty="0" smtClean="0">
                          <a:solidFill>
                            <a:srgbClr val="000000"/>
                          </a:solidFill>
                          <a:effectLst/>
                          <a:latin typeface="Calibri"/>
                        </a:rPr>
                        <a:t>/ </a:t>
                      </a:r>
                      <a:r>
                        <a:rPr lang="en-US" sz="1400" b="0" i="0" u="none" strike="noStrike" dirty="0" err="1" smtClean="0">
                          <a:solidFill>
                            <a:srgbClr val="000000"/>
                          </a:solidFill>
                          <a:effectLst/>
                          <a:latin typeface="Calibri"/>
                        </a:rPr>
                        <a:t>converg</a:t>
                      </a:r>
                      <a:r>
                        <a:rPr lang="en-US" sz="1400" b="0" i="0" u="none" strike="noStrike" dirty="0" smtClean="0">
                          <a:solidFill>
                            <a:srgbClr val="000000"/>
                          </a:solidFill>
                          <a:effectLst/>
                          <a:latin typeface="Calibri"/>
                        </a:rPr>
                        <a:t>)</a:t>
                      </a:r>
                      <a:endParaRPr lang="en-US" sz="1400" b="0" i="0" u="none" strike="noStrike" dirty="0">
                        <a:solidFill>
                          <a:srgbClr val="000000"/>
                        </a:solidFill>
                        <a:effectLst/>
                        <a:latin typeface="Calibri"/>
                      </a:endParaRP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7421">
                <a:tc>
                  <a:txBody>
                    <a:bodyPr/>
                    <a:lstStyle/>
                    <a:p>
                      <a:pPr algn="l" fontAlgn="t"/>
                      <a:r>
                        <a:rPr lang="en-US" sz="1400" b="0"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a:rPr>
                        <a:t>Sea ice draft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090">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Sea ice surface characteristics</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Snow depth on ice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smtClean="0">
                          <a:solidFill>
                            <a:srgbClr val="FF0000"/>
                          </a:solidFill>
                          <a:effectLst/>
                          <a:latin typeface="Arial"/>
                        </a:rPr>
                        <a:t>Included as snow on surface</a:t>
                      </a:r>
                      <a:r>
                        <a:rPr lang="en-US" sz="1400" b="1" i="0" u="none" strike="noStrike" dirty="0">
                          <a:solidFill>
                            <a:srgbClr val="FF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a:rPr>
                        <a:t>Sea ice cover</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610">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Sea ice surface temperature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Sea ice extent/edge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Sea ice concentration</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Leads/polynyas</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Ice age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Ridge height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8954">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Arial"/>
                        </a:rPr>
                        <a:t>Melt onset, duration of melt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(see next line)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5778">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a:rPr>
                        <a:t>Sea ice salinity profile (vertical)</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a:rPr>
                        <a:t>Sea ice stratigraphy</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8089">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it-IT" sz="1400" b="0" i="0" u="none" strike="noStrike">
                          <a:solidFill>
                            <a:srgbClr val="000000"/>
                          </a:solidFill>
                          <a:effectLst/>
                          <a:latin typeface="Calibri"/>
                        </a:rPr>
                        <a:t>Sea ice temperature profile (vertical)</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86302">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a:rPr>
                        <a:t>Sea ice phenomena (dates </a:t>
                      </a:r>
                      <a:r>
                        <a:rPr lang="en-US" sz="1400" b="0" i="0" u="none" strike="noStrike" dirty="0" smtClean="0">
                          <a:solidFill>
                            <a:srgbClr val="000000"/>
                          </a:solidFill>
                          <a:effectLst/>
                          <a:latin typeface="Calibri"/>
                        </a:rPr>
                        <a:t>of </a:t>
                      </a:r>
                      <a:r>
                        <a:rPr lang="en-US" sz="1400" b="0" i="0" u="none" strike="noStrike" dirty="0">
                          <a:solidFill>
                            <a:srgbClr val="000000"/>
                          </a:solidFill>
                          <a:effectLst/>
                          <a:latin typeface="Calibri"/>
                        </a:rPr>
                        <a:t>freeze-up, fast-ice </a:t>
                      </a:r>
                      <a:r>
                        <a:rPr lang="en-US" sz="1400" b="0" i="0" u="none" strike="noStrike" dirty="0" smtClean="0">
                          <a:solidFill>
                            <a:srgbClr val="000000"/>
                          </a:solidFill>
                          <a:effectLst/>
                          <a:latin typeface="Calibri"/>
                        </a:rPr>
                        <a:t>form/breakout</a:t>
                      </a:r>
                      <a:r>
                        <a:rPr lang="en-US" sz="1400" b="0" i="0" u="none" strike="noStrike" dirty="0">
                          <a:solidFill>
                            <a:srgbClr val="000000"/>
                          </a:solidFill>
                          <a:effectLst/>
                          <a:latin typeface="Calibri"/>
                        </a:rPr>
                        <a:t>, melt onset, break-up)</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Volume/Mass flux</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Sea ice elevation</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‘freeboard’</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6994">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Arial"/>
                        </a:rPr>
                        <a:t>Sea ice type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r>
                        <a:rPr lang="en-US" sz="1400" b="0" i="0" u="none" strike="noStrike">
                          <a:solidFill>
                            <a:srgbClr val="000000"/>
                          </a:solidFill>
                          <a:effectLst/>
                          <a:latin typeface="Calibri"/>
                        </a:rPr>
                        <a:t>(level/rafted/ridged &amp; floe descriptor)</a:t>
                      </a:r>
                      <a:endParaRPr lang="en-US" sz="1400" b="1" i="0" u="none" strike="noStrike">
                        <a:solidFill>
                          <a:srgbClr val="000000"/>
                        </a:solidFill>
                        <a:effectLst/>
                        <a:latin typeface="Arial"/>
                      </a:endParaRP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a:rPr>
                        <a:t>Sea ice class (pack, fast ice)</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15942">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a:rPr>
                        <a:t>Form of ice (floe size, fast ice width)</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a:rPr>
                        <a:t>Stage of ice development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0" i="0" u="none" strike="noStrike" dirty="0">
                          <a:solidFill>
                            <a:srgbClr val="000000"/>
                          </a:solidFill>
                          <a:effectLst/>
                          <a:latin typeface="Calibri"/>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1825">
                <a:tc>
                  <a:txBody>
                    <a:bodyPr/>
                    <a:lstStyle/>
                    <a:p>
                      <a:pPr algn="l" fontAlgn="t"/>
                      <a:r>
                        <a:rPr lang="en-US" sz="1400" b="0"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a:rPr>
                        <a:t>Sea ice stage of melting</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a:solidFill>
                            <a:srgbClr val="000000"/>
                          </a:solidFill>
                          <a:effectLst/>
                          <a:latin typeface="Arial"/>
                        </a:rPr>
                        <a:t> </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1400" b="1" i="0" u="none" strike="noStrike" dirty="0">
                          <a:solidFill>
                            <a:srgbClr val="000000"/>
                          </a:solidFill>
                          <a:effectLst/>
                          <a:latin typeface="Arial"/>
                        </a:rPr>
                        <a:t>*</a:t>
                      </a:r>
                    </a:p>
                  </a:txBody>
                  <a:tcPr marL="5280" marR="5280" marT="52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950213976"/>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5100</TotalTime>
  <Words>1475</Words>
  <Application>Microsoft Office PowerPoint</Application>
  <PresentationFormat>On-screen Show (4:3)</PresentationFormat>
  <Paragraphs>374</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WMO_WHITE_Powerpoint_en_fr</vt:lpstr>
      <vt:lpstr>PowerPoint Presentation</vt:lpstr>
      <vt:lpstr>Outline</vt:lpstr>
      <vt:lpstr>PowerPoint Presentation</vt:lpstr>
      <vt:lpstr>GCW surface network 2017:</vt:lpstr>
      <vt:lpstr>CryoNet Measurements: Required, Recommended, Desired</vt:lpstr>
      <vt:lpstr>GCW Data Portal</vt:lpstr>
      <vt:lpstr>PowerPoint Presentation</vt:lpstr>
      <vt:lpstr>Data Accessibility</vt:lpstr>
      <vt:lpstr>PowerPoint Presentation</vt:lpstr>
      <vt:lpstr>PowerPoint Presentation</vt:lpstr>
      <vt:lpstr>PowerPoint Presentation</vt:lpstr>
      <vt:lpstr>PowerPoint Presentation</vt:lpstr>
      <vt:lpstr>Gaps</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Miroslav Ondras</dc:creator>
  <cp:lastModifiedBy>Rodica Nitu</cp:lastModifiedBy>
  <cp:revision>559</cp:revision>
  <cp:lastPrinted>2017-09-29T07:54:09Z</cp:lastPrinted>
  <dcterms:created xsi:type="dcterms:W3CDTF">2016-05-27T11:05:50Z</dcterms:created>
  <dcterms:modified xsi:type="dcterms:W3CDTF">2017-11-27T14:59:22Z</dcterms:modified>
</cp:coreProperties>
</file>