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1" r:id="rId3"/>
    <p:sldMasterId id="2147483684" r:id="rId4"/>
    <p:sldMasterId id="2147483697" r:id="rId5"/>
  </p:sldMasterIdLst>
  <p:notesMasterIdLst>
    <p:notesMasterId r:id="rId25"/>
  </p:notesMasterIdLst>
  <p:sldIdLst>
    <p:sldId id="256" r:id="rId6"/>
    <p:sldId id="269" r:id="rId7"/>
    <p:sldId id="270" r:id="rId8"/>
    <p:sldId id="271" r:id="rId9"/>
    <p:sldId id="272" r:id="rId10"/>
    <p:sldId id="273" r:id="rId11"/>
    <p:sldId id="278" r:id="rId12"/>
    <p:sldId id="275" r:id="rId13"/>
    <p:sldId id="276" r:id="rId14"/>
    <p:sldId id="277" r:id="rId15"/>
    <p:sldId id="279" r:id="rId16"/>
    <p:sldId id="280" r:id="rId17"/>
    <p:sldId id="288" r:id="rId18"/>
    <p:sldId id="282" r:id="rId19"/>
    <p:sldId id="283" r:id="rId20"/>
    <p:sldId id="286" r:id="rId21"/>
    <p:sldId id="284" r:id="rId22"/>
    <p:sldId id="285" r:id="rId23"/>
    <p:sldId id="258"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7" autoAdjust="0"/>
    <p:restoredTop sz="98335" autoAdjust="0"/>
  </p:normalViewPr>
  <p:slideViewPr>
    <p:cSldViewPr snapToGrid="0" snapToObjects="1">
      <p:cViewPr varScale="1">
        <p:scale>
          <a:sx n="96" d="100"/>
          <a:sy n="96" d="100"/>
        </p:scale>
        <p:origin x="1360"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11/27/17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0FE348-F6E3-0D4A-9E6C-6330799BBDC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5195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B0FE348-F6E3-0D4A-9E6C-6330799BBDC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85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08714-0123-4697-BB9E-E797D37FF92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4412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1" y="2867800"/>
            <a:ext cx="8520599" cy="11224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GB">
                <a:solidFill>
                  <a:prstClr val="black">
                    <a:tint val="75000"/>
                  </a:prstClr>
                </a:solidFill>
              </a:rPr>
              <a:pPr/>
              <a:t>‹#›</a:t>
            </a:fld>
            <a:endParaRPr lang="en-GB">
              <a:solidFill>
                <a:prstClr val="black">
                  <a:tint val="75000"/>
                </a:prstClr>
              </a:solidFill>
            </a:endParaRPr>
          </a:p>
        </p:txBody>
      </p:sp>
    </p:spTree>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endParaRPr lang="en-US">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endParaRPr lang="en-US">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solidFill>
                  <a:prstClr val="black">
                    <a:tint val="75000"/>
                  </a:prstClr>
                </a:solidFill>
                <a:latin typeface="Arial"/>
                <a:ea typeface="ＭＳ Ｐゴシック"/>
                <a:cs typeface="ＭＳ Ｐゴシック"/>
              </a:rPr>
              <a:pPr/>
              <a:t>‹#›</a:t>
            </a:fld>
            <a:endParaRPr lang="en-US">
              <a:solidFill>
                <a:prstClr val="black">
                  <a:tint val="75000"/>
                </a:prstClr>
              </a:solidFill>
              <a:latin typeface="Arial"/>
              <a:ea typeface="ＭＳ Ｐゴシック"/>
              <a:cs typeface="ＭＳ Ｐゴシック"/>
            </a:endParaRPr>
          </a:p>
        </p:txBody>
      </p:sp>
    </p:spTree>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1" y="2867800"/>
            <a:ext cx="8520599" cy="11224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GB">
                <a:solidFill>
                  <a:prstClr val="black">
                    <a:tint val="75000"/>
                  </a:prstClr>
                </a:solidFill>
              </a:rPr>
              <a:pPr/>
              <a:t>‹#›</a:t>
            </a:fld>
            <a:endParaRPr lang="en-GB">
              <a:solidFill>
                <a:prstClr val="black">
                  <a:tint val="75000"/>
                </a:prstClr>
              </a:solidFill>
            </a:endParaRPr>
          </a:p>
        </p:txBody>
      </p:sp>
    </p:spTree>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endParaRPr lang="en-US">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endParaRPr lang="en-US">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solidFill>
                  <a:prstClr val="black">
                    <a:tint val="75000"/>
                  </a:prstClr>
                </a:solidFill>
                <a:latin typeface="Arial"/>
                <a:ea typeface="ＭＳ Ｐゴシック"/>
                <a:cs typeface="ＭＳ Ｐゴシック"/>
              </a:rPr>
              <a:pPr/>
              <a:t>‹#›</a:t>
            </a:fld>
            <a:endParaRPr lang="en-US">
              <a:solidFill>
                <a:prstClr val="black">
                  <a:tint val="75000"/>
                </a:prstClr>
              </a:solidFill>
              <a:latin typeface="Arial"/>
              <a:ea typeface="ＭＳ Ｐゴシック"/>
              <a:cs typeface="ＭＳ Ｐゴシック"/>
            </a:endParaRPr>
          </a:p>
        </p:txBody>
      </p:sp>
    </p:spTree>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1" y="2867800"/>
            <a:ext cx="8520599" cy="11224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GB">
                <a:solidFill>
                  <a:prstClr val="black">
                    <a:tint val="75000"/>
                  </a:prstClr>
                </a:solidFill>
              </a:rPr>
              <a:pPr/>
              <a:t>‹#›</a:t>
            </a:fld>
            <a:endParaRPr lang="en-GB">
              <a:solidFill>
                <a:prstClr val="black">
                  <a:tint val="75000"/>
                </a:prstClr>
              </a:solidFill>
            </a:endParaRPr>
          </a:p>
        </p:txBody>
      </p:sp>
    </p:spTree>
  </p:cSld>
  <p:clrMapOvr>
    <a:masterClrMapping/>
  </p:clrMapOvr>
  <p:transition advClick="0" advTm="20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endParaRPr lang="en-US">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endParaRPr lang="en-US">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solidFill>
                  <a:prstClr val="black">
                    <a:tint val="75000"/>
                  </a:prstClr>
                </a:solidFill>
                <a:latin typeface="Arial"/>
                <a:ea typeface="ＭＳ Ｐゴシック"/>
                <a:cs typeface="ＭＳ Ｐゴシック"/>
              </a:rPr>
              <a:pPr/>
              <a:t>‹#›</a:t>
            </a:fld>
            <a:endParaRPr lang="en-US">
              <a:solidFill>
                <a:prstClr val="black">
                  <a:tint val="75000"/>
                </a:prstClr>
              </a:solidFill>
              <a:latin typeface="Arial"/>
              <a:ea typeface="ＭＳ Ｐゴシック"/>
              <a:cs typeface="ＭＳ Ｐゴシック"/>
            </a:endParaRPr>
          </a:p>
        </p:txBody>
      </p:sp>
    </p:spTree>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1" y="2867800"/>
            <a:ext cx="8520599" cy="11224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GB">
                <a:solidFill>
                  <a:prstClr val="black">
                    <a:tint val="75000"/>
                  </a:prstClr>
                </a:solidFill>
              </a:rPr>
              <a:pPr/>
              <a:t>‹#›</a:t>
            </a:fld>
            <a:endParaRPr lang="en-GB">
              <a:solidFill>
                <a:prstClr val="black">
                  <a:tint val="75000"/>
                </a:prstClr>
              </a:solidFill>
            </a:endParaRPr>
          </a:p>
        </p:txBody>
      </p:sp>
    </p:spTree>
  </p:cSld>
  <p:clrMapOvr>
    <a:masterClrMapping/>
  </p:clrMapOvr>
  <p:transition advClick="0" advTm="20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endParaRPr lang="en-US">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endParaRPr lang="en-US">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solidFill>
                  <a:prstClr val="black">
                    <a:tint val="75000"/>
                  </a:prstClr>
                </a:solidFill>
                <a:latin typeface="Arial"/>
                <a:ea typeface="ＭＳ Ｐゴシック"/>
                <a:cs typeface="ＭＳ Ｐゴシック"/>
              </a:rPr>
              <a:pPr/>
              <a:t>‹#›</a:t>
            </a:fld>
            <a:endParaRPr lang="en-US">
              <a:solidFill>
                <a:prstClr val="black">
                  <a:tint val="75000"/>
                </a:prstClr>
              </a:solidFill>
              <a:latin typeface="Arial"/>
              <a:ea typeface="ＭＳ Ｐゴシック"/>
              <a:cs typeface="ＭＳ Ｐゴシック"/>
            </a:endParaRPr>
          </a:p>
        </p:txBody>
      </p:sp>
    </p:spTree>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4" Type="http://schemas.openxmlformats.org/officeDocument/2006/relationships/image" Target="../media/image1.jp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4" Type="http://schemas.openxmlformats.org/officeDocument/2006/relationships/image" Target="../media/image1.jp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09602936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17324710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674557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10809994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xml"/><Relationship Id="rId3" Type="http://schemas.openxmlformats.org/officeDocument/2006/relationships/hyperlink" Target="http://hiscentral.ddns.net/who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0.png"/><Relationship Id="rId3" Type="http://schemas.openxmlformats.org/officeDocument/2006/relationships/hyperlink" Target="http://www.hiscentral.isprambiente.gov.it/hiscentra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rpa-er.geodab.eu/gi-cat-arpa/services/oaipmh?wsdl" TargetMode="External"/><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4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hyperlink" Target="mailto:tony.boston@anu.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061"/>
            <a:ext cx="9216000" cy="6912000"/>
          </a:xfrm>
          <a:prstGeom prst="rect">
            <a:avLst/>
          </a:prstGeom>
        </p:spPr>
      </p:pic>
      <p:sp>
        <p:nvSpPr>
          <p:cNvPr id="6" name="TextBox 5"/>
          <p:cNvSpPr txBox="1"/>
          <p:nvPr/>
        </p:nvSpPr>
        <p:spPr>
          <a:xfrm>
            <a:off x="4995952" y="5837102"/>
            <a:ext cx="4172989" cy="707886"/>
          </a:xfrm>
          <a:prstGeom prst="rect">
            <a:avLst/>
          </a:prstGeom>
          <a:noFill/>
        </p:spPr>
        <p:txBody>
          <a:bodyPr wrap="square" rtlCol="0">
            <a:spAutoFit/>
          </a:bodyPr>
          <a:lstStyle/>
          <a:p>
            <a:pPr algn="ctr"/>
            <a:r>
              <a:rPr lang="de-DE" sz="2000" dirty="0">
                <a:solidFill>
                  <a:srgbClr val="000090"/>
                </a:solidFill>
              </a:rPr>
              <a:t>TT-WMD-6, 27-29 November 2017, </a:t>
            </a:r>
            <a:r>
              <a:rPr lang="de-DE" sz="2000" dirty="0" err="1">
                <a:solidFill>
                  <a:srgbClr val="000090"/>
                </a:solidFill>
              </a:rPr>
              <a:t>Zurich</a:t>
            </a:r>
            <a:r>
              <a:rPr lang="de-DE" sz="2000" dirty="0">
                <a:solidFill>
                  <a:srgbClr val="000090"/>
                </a:solidFill>
              </a:rPr>
              <a:t>, </a:t>
            </a:r>
            <a:r>
              <a:rPr lang="de-DE" sz="2000" dirty="0" err="1">
                <a:solidFill>
                  <a:srgbClr val="000090"/>
                </a:solidFill>
              </a:rPr>
              <a:t>Switzerland</a:t>
            </a:r>
            <a:endParaRPr lang="de-DE" sz="2000" dirty="0">
              <a:solidFill>
                <a:srgbClr val="000090"/>
              </a:solidFill>
            </a:endParaRP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200" b="1" dirty="0" smtClean="0"/>
              <a:t>FEEDBACK </a:t>
            </a:r>
            <a:r>
              <a:rPr lang="en-US" sz="3200" b="1" dirty="0"/>
              <a:t>FROM VARIOUS </a:t>
            </a:r>
            <a:r>
              <a:rPr lang="en-US" sz="3200" b="1" dirty="0" smtClean="0"/>
              <a:t>COMMUNITIES</a:t>
            </a:r>
          </a:p>
          <a:p>
            <a:pPr>
              <a:lnSpc>
                <a:spcPct val="120000"/>
              </a:lnSpc>
            </a:pPr>
            <a:r>
              <a:rPr lang="en-US" sz="3200" b="1" dirty="0" smtClean="0"/>
              <a:t>Hydrology</a:t>
            </a:r>
          </a:p>
          <a:p>
            <a:pPr>
              <a:lnSpc>
                <a:spcPct val="120000"/>
              </a:lnSpc>
            </a:pPr>
            <a:r>
              <a:rPr lang="en-US" sz="2900" b="1" dirty="0" smtClean="0">
                <a:solidFill>
                  <a:srgbClr val="000090"/>
                </a:solidFill>
              </a:rPr>
              <a:t>Agenda item 4.6</a:t>
            </a:r>
            <a:endParaRPr lang="en-US" sz="2900" b="1" dirty="0">
              <a:solidFill>
                <a:srgbClr val="000090"/>
              </a:solidFill>
            </a:endParaRPr>
          </a:p>
        </p:txBody>
      </p:sp>
      <p:sp>
        <p:nvSpPr>
          <p:cNvPr id="3" name="TextBox 2"/>
          <p:cNvSpPr txBox="1"/>
          <p:nvPr/>
        </p:nvSpPr>
        <p:spPr>
          <a:xfrm>
            <a:off x="3062154" y="2101743"/>
            <a:ext cx="3118995" cy="400110"/>
          </a:xfrm>
          <a:prstGeom prst="rect">
            <a:avLst/>
          </a:prstGeom>
          <a:noFill/>
        </p:spPr>
        <p:txBody>
          <a:bodyPr wrap="none" rtlCol="0">
            <a:spAutoFit/>
          </a:bodyPr>
          <a:lstStyle/>
          <a:p>
            <a:pPr algn="ctr"/>
            <a:r>
              <a:rPr lang="en-US" sz="2000" i="1" dirty="0" smtClean="0">
                <a:solidFill>
                  <a:srgbClr val="011993"/>
                </a:solidFill>
                <a:latin typeface="+mj-lt"/>
                <a:ea typeface="Arial"/>
                <a:cs typeface="Arial"/>
                <a:sym typeface="Arial"/>
              </a:rPr>
              <a:t>Tony Boston , </a:t>
            </a:r>
            <a:r>
              <a:rPr lang="en-US" sz="2000" i="1" dirty="0" err="1" smtClean="0">
                <a:solidFill>
                  <a:srgbClr val="011993"/>
                </a:solidFill>
                <a:latin typeface="+mj-lt"/>
                <a:ea typeface="Arial"/>
                <a:cs typeface="Arial"/>
                <a:sym typeface="Arial"/>
              </a:rPr>
              <a:t>Silvano</a:t>
            </a:r>
            <a:r>
              <a:rPr lang="en-US" sz="2000" i="1" dirty="0" smtClean="0">
                <a:solidFill>
                  <a:srgbClr val="011993"/>
                </a:solidFill>
                <a:latin typeface="+mj-lt"/>
                <a:ea typeface="Arial"/>
                <a:cs typeface="Arial"/>
                <a:sym typeface="Arial"/>
              </a:rPr>
              <a:t> </a:t>
            </a:r>
            <a:r>
              <a:rPr lang="en-US" sz="2000" i="1" dirty="0" err="1" smtClean="0">
                <a:solidFill>
                  <a:srgbClr val="011993"/>
                </a:solidFill>
                <a:latin typeface="+mj-lt"/>
                <a:ea typeface="Arial"/>
                <a:cs typeface="Arial"/>
                <a:sym typeface="Arial"/>
              </a:rPr>
              <a:t>Pecora</a:t>
            </a:r>
            <a:endParaRPr lang="en-US" sz="2000" i="1" dirty="0">
              <a:latin typeface="+mj-lt"/>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1-25 at 7.58.43 AM.png"/>
          <p:cNvPicPr>
            <a:picLocks noChangeAspect="1"/>
          </p:cNvPicPr>
          <p:nvPr/>
        </p:nvPicPr>
        <p:blipFill>
          <a:blip r:embed="rId2" cstate="print"/>
          <a:stretch>
            <a:fillRect/>
          </a:stretch>
        </p:blipFill>
        <p:spPr>
          <a:xfrm>
            <a:off x="0" y="533400"/>
            <a:ext cx="9144001" cy="5410200"/>
          </a:xfrm>
          <a:prstGeom prst="rect">
            <a:avLst/>
          </a:prstGeom>
        </p:spPr>
      </p:pic>
    </p:spTree>
    <p:extLst>
      <p:ext uri="{BB962C8B-B14F-4D97-AF65-F5344CB8AC3E}">
        <p14:creationId xmlns:p14="http://schemas.microsoft.com/office/powerpoint/2010/main" val="1704786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2766568"/>
            <a:ext cx="9144000" cy="484632"/>
          </a:xfrm>
          <a:prstGeom prst="rect">
            <a:avLst/>
          </a:prstGeom>
        </p:spPr>
        <p:txBody>
          <a:bodyPr vert="horz" lIns="0" tIns="0" rIns="0" bIns="0" rtlCol="0" anchor="t">
            <a:noAutofit/>
          </a:bodyPr>
          <a:lstStyle/>
          <a:p>
            <a:pPr algn="ctr">
              <a:spcBef>
                <a:spcPct val="0"/>
              </a:spcBef>
            </a:pPr>
            <a:r>
              <a:rPr lang="en-US" sz="2800" b="1" dirty="0" smtClean="0">
                <a:solidFill>
                  <a:srgbClr val="007AC2"/>
                </a:solidFill>
                <a:cs typeface="Avenir LT Std 85 Heavy"/>
              </a:rPr>
              <a:t>WHOS PHASE 2</a:t>
            </a:r>
            <a:endParaRPr lang="en-US" sz="2800" b="1" dirty="0">
              <a:solidFill>
                <a:srgbClr val="007AC2"/>
              </a:solidFill>
              <a:cs typeface="Avenir LT Std 85 Heavy"/>
            </a:endParaRPr>
          </a:p>
        </p:txBody>
      </p:sp>
    </p:spTree>
    <p:extLst>
      <p:ext uri="{BB962C8B-B14F-4D97-AF65-F5344CB8AC3E}">
        <p14:creationId xmlns:p14="http://schemas.microsoft.com/office/powerpoint/2010/main" val="6463210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76672"/>
            <a:ext cx="8820472" cy="484188"/>
          </a:xfrm>
        </p:spPr>
        <p:txBody>
          <a:bodyPr>
            <a:normAutofit fontScale="90000"/>
          </a:bodyPr>
          <a:lstStyle/>
          <a:p>
            <a:r>
              <a:rPr lang="en-US" dirty="0" smtClean="0">
                <a:solidFill>
                  <a:srgbClr val="007AC2"/>
                </a:solidFill>
                <a:cs typeface="Avenir LT Std 85 Heavy"/>
              </a:rPr>
              <a:t>WHOS Phase 2</a:t>
            </a:r>
            <a:endParaRPr lang="en-US" dirty="0">
              <a:solidFill>
                <a:srgbClr val="007AC2"/>
              </a:solidFill>
              <a:cs typeface="Avenir LT Std 85 Heavy"/>
            </a:endParaRPr>
          </a:p>
        </p:txBody>
      </p:sp>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solidFill>
                  <a:prstClr val="white"/>
                </a:solidFill>
              </a:rPr>
              <a:t>HydroCatalog</a:t>
            </a:r>
            <a:endParaRPr lang="en-US" sz="2600" dirty="0">
              <a:solidFill>
                <a:prstClr val="white"/>
              </a:solidFill>
            </a:endParaRPr>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solidFill>
                  <a:prstClr val="white"/>
                </a:solidFill>
              </a:rPr>
              <a:t>HydroProvider</a:t>
            </a:r>
            <a:endParaRPr lang="en-US" sz="2600" dirty="0">
              <a:solidFill>
                <a:prstClr val="white"/>
              </a:solidFill>
            </a:endParaRPr>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solidFill>
                  <a:prstClr val="white"/>
                </a:solidFill>
              </a:rPr>
              <a:t>HydroClient</a:t>
            </a:r>
            <a:endParaRPr lang="en-US" sz="2600" dirty="0">
              <a:solidFill>
                <a:prstClr val="white"/>
              </a:solidFill>
            </a:endParaRPr>
          </a:p>
        </p:txBody>
      </p:sp>
      <p:grpSp>
        <p:nvGrpSpPr>
          <p:cNvPr id="3" name="Group 7"/>
          <p:cNvGrpSpPr/>
          <p:nvPr/>
        </p:nvGrpSpPr>
        <p:grpSpPr>
          <a:xfrm>
            <a:off x="3346263" y="4495800"/>
            <a:ext cx="2223109" cy="1815882"/>
            <a:chOff x="3346263" y="4495800"/>
            <a:chExt cx="2223109" cy="1815882"/>
          </a:xfrm>
        </p:grpSpPr>
        <p:cxnSp>
          <p:nvCxnSpPr>
            <p:cNvPr id="9" name="Straight Arrow Connector 8"/>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3346263" y="4495800"/>
              <a:ext cx="2223109" cy="1815882"/>
            </a:xfrm>
            <a:prstGeom prst="rect">
              <a:avLst/>
            </a:prstGeom>
            <a:noFill/>
            <a:ln w="9525">
              <a:noFill/>
              <a:miter lim="800000"/>
              <a:headEnd/>
              <a:tailEnd/>
            </a:ln>
          </p:spPr>
          <p:txBody>
            <a:bodyPr wrap="none">
              <a:spAutoFit/>
            </a:bodyPr>
            <a:lstStyle/>
            <a:p>
              <a:pPr algn="ctr"/>
              <a:r>
                <a:rPr lang="en-US" sz="2800" b="1" dirty="0" smtClean="0">
                  <a:solidFill>
                    <a:prstClr val="black"/>
                  </a:solidFill>
                </a:rPr>
                <a:t>WFS</a:t>
              </a:r>
            </a:p>
            <a:p>
              <a:pPr algn="ctr"/>
              <a:r>
                <a:rPr lang="en-US" sz="2800" b="1" dirty="0" smtClean="0">
                  <a:solidFill>
                    <a:prstClr val="black"/>
                  </a:solidFill>
                </a:rPr>
                <a:t>SOS2</a:t>
              </a:r>
            </a:p>
            <a:p>
              <a:pPr algn="ctr"/>
              <a:r>
                <a:rPr lang="en-US" sz="2800" b="1" dirty="0" smtClean="0">
                  <a:solidFill>
                    <a:prstClr val="black"/>
                  </a:solidFill>
                </a:rPr>
                <a:t>(WaterML 2)</a:t>
              </a:r>
              <a:endParaRPr lang="en-US" sz="2800" b="1" dirty="0">
                <a:solidFill>
                  <a:prstClr val="black"/>
                </a:solidFill>
              </a:endParaRPr>
            </a:p>
          </p:txBody>
        </p:sp>
      </p:grpSp>
      <p:grpSp>
        <p:nvGrpSpPr>
          <p:cNvPr id="4" name="Group 10"/>
          <p:cNvGrpSpPr/>
          <p:nvPr/>
        </p:nvGrpSpPr>
        <p:grpSpPr>
          <a:xfrm>
            <a:off x="4471988" y="2771775"/>
            <a:ext cx="2221706" cy="1800225"/>
            <a:chOff x="4471988" y="2771775"/>
            <a:chExt cx="2221706" cy="1800225"/>
          </a:xfrm>
        </p:grpSpPr>
        <p:cxnSp>
          <p:nvCxnSpPr>
            <p:cNvPr id="12" name="Straight Arrow Connector 11"/>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7"/>
            <p:cNvSpPr txBox="1">
              <a:spLocks noChangeArrowheads="1"/>
            </p:cNvSpPr>
            <p:nvPr/>
          </p:nvSpPr>
          <p:spPr bwMode="auto">
            <a:xfrm rot="2301016">
              <a:off x="5353035" y="3381677"/>
              <a:ext cx="868123" cy="523220"/>
            </a:xfrm>
            <a:prstGeom prst="rect">
              <a:avLst/>
            </a:prstGeom>
            <a:noFill/>
            <a:ln w="9525">
              <a:noFill/>
              <a:miter lim="800000"/>
              <a:headEnd/>
              <a:tailEnd/>
            </a:ln>
          </p:spPr>
          <p:txBody>
            <a:bodyPr wrap="none">
              <a:spAutoFit/>
            </a:bodyPr>
            <a:lstStyle/>
            <a:p>
              <a:r>
                <a:rPr lang="en-US" sz="2800" b="1" dirty="0" smtClean="0">
                  <a:solidFill>
                    <a:prstClr val="black"/>
                  </a:solidFill>
                </a:rPr>
                <a:t>CSW</a:t>
              </a:r>
              <a:endParaRPr lang="en-US" sz="2800" b="1" dirty="0">
                <a:solidFill>
                  <a:prstClr val="black"/>
                </a:solidFill>
              </a:endParaRPr>
            </a:p>
          </p:txBody>
        </p:sp>
      </p:grpSp>
      <p:grpSp>
        <p:nvGrpSpPr>
          <p:cNvPr id="8" name="Group 13"/>
          <p:cNvGrpSpPr/>
          <p:nvPr/>
        </p:nvGrpSpPr>
        <p:grpSpPr>
          <a:xfrm>
            <a:off x="2351089" y="2771775"/>
            <a:ext cx="2120900" cy="1800225"/>
            <a:chOff x="2351089" y="2771775"/>
            <a:chExt cx="2120900" cy="1800225"/>
          </a:xfrm>
        </p:grpSpPr>
        <p:cxnSp>
          <p:nvCxnSpPr>
            <p:cNvPr id="15" name="Straight Arrow Connector 14"/>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6"/>
            <p:cNvSpPr txBox="1">
              <a:spLocks noChangeArrowheads="1"/>
            </p:cNvSpPr>
            <p:nvPr/>
          </p:nvSpPr>
          <p:spPr bwMode="auto">
            <a:xfrm rot="19189103">
              <a:off x="2358073" y="3384721"/>
              <a:ext cx="1541191" cy="523220"/>
            </a:xfrm>
            <a:prstGeom prst="rect">
              <a:avLst/>
            </a:prstGeom>
            <a:noFill/>
            <a:ln w="9525">
              <a:noFill/>
              <a:miter lim="800000"/>
              <a:headEnd/>
              <a:tailEnd/>
            </a:ln>
          </p:spPr>
          <p:txBody>
            <a:bodyPr wrap="none">
              <a:spAutoFit/>
            </a:bodyPr>
            <a:lstStyle/>
            <a:p>
              <a:r>
                <a:rPr lang="en-US" sz="2800" b="1" dirty="0" smtClean="0">
                  <a:solidFill>
                    <a:prstClr val="black"/>
                  </a:solidFill>
                </a:rPr>
                <a:t>(register)</a:t>
              </a:r>
              <a:endParaRPr lang="en-US" sz="2800" b="1" dirty="0">
                <a:solidFill>
                  <a:prstClr val="black"/>
                </a:solidFill>
              </a:endParaRPr>
            </a:p>
          </p:txBody>
        </p:sp>
      </p:grpSp>
      <p:sp>
        <p:nvSpPr>
          <p:cNvPr id="17" name="Rectangle 16"/>
          <p:cNvSpPr/>
          <p:nvPr/>
        </p:nvSpPr>
        <p:spPr>
          <a:xfrm>
            <a:off x="2428860" y="1214422"/>
            <a:ext cx="4717958" cy="461665"/>
          </a:xfrm>
          <a:prstGeom prst="rect">
            <a:avLst/>
          </a:prstGeom>
        </p:spPr>
        <p:txBody>
          <a:bodyPr wrap="none">
            <a:spAutoFit/>
          </a:bodyPr>
          <a:lstStyle/>
          <a:p>
            <a:r>
              <a:rPr lang="en-US" sz="2400" dirty="0" smtClean="0">
                <a:solidFill>
                  <a:prstClr val="black"/>
                </a:solidFill>
              </a:rPr>
              <a:t>Using WMO and OGC Standards</a:t>
            </a:r>
            <a:endParaRPr lang="en-US" sz="2400" dirty="0">
              <a:solidFill>
                <a:prstClr val="black"/>
              </a:solidFill>
            </a:endParaRPr>
          </a:p>
        </p:txBody>
      </p:sp>
      <p:sp>
        <p:nvSpPr>
          <p:cNvPr id="18" name="Rectangle 17"/>
          <p:cNvSpPr/>
          <p:nvPr/>
        </p:nvSpPr>
        <p:spPr>
          <a:xfrm>
            <a:off x="2875670" y="6232237"/>
            <a:ext cx="3294235" cy="369332"/>
          </a:xfrm>
          <a:prstGeom prst="rect">
            <a:avLst/>
          </a:prstGeom>
        </p:spPr>
        <p:txBody>
          <a:bodyPr wrap="none">
            <a:spAutoFit/>
          </a:bodyPr>
          <a:lstStyle/>
          <a:p>
            <a:r>
              <a:rPr lang="en-US" dirty="0">
                <a:hlinkClick r:id="rId3"/>
              </a:rPr>
              <a:t>http://</a:t>
            </a:r>
            <a:r>
              <a:rPr lang="en-US" dirty="0" err="1">
                <a:hlinkClick r:id="rId3"/>
              </a:rPr>
              <a:t>hiscentral.ddns.net</a:t>
            </a:r>
            <a:r>
              <a:rPr lang="en-US" dirty="0">
                <a:hlinkClick r:id="rId3"/>
              </a:rPr>
              <a:t>/</a:t>
            </a:r>
            <a:r>
              <a:rPr lang="en-US" dirty="0" err="1">
                <a:hlinkClick r:id="rId3"/>
              </a:rPr>
              <a:t>whos</a:t>
            </a:r>
            <a:r>
              <a:rPr lang="en-US" dirty="0">
                <a:hlinkClick r:id="rId3"/>
              </a:rPr>
              <a:t>/</a:t>
            </a:r>
            <a:endParaRPr lang="en-US" dirty="0"/>
          </a:p>
        </p:txBody>
      </p:sp>
    </p:spTree>
    <p:extLst>
      <p:ext uri="{BB962C8B-B14F-4D97-AF65-F5344CB8AC3E}">
        <p14:creationId xmlns:p14="http://schemas.microsoft.com/office/powerpoint/2010/main" val="7451134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965"/>
            <a:ext cx="8229600" cy="1143000"/>
          </a:xfrm>
        </p:spPr>
        <p:txBody>
          <a:bodyPr>
            <a:normAutofit fontScale="90000"/>
          </a:bodyPr>
          <a:lstStyle/>
          <a:p>
            <a:r>
              <a:rPr lang="en-US" smtClean="0"/>
              <a:t>Federated hydrological </a:t>
            </a:r>
            <a:r>
              <a:rPr lang="en-US" dirty="0" smtClean="0"/>
              <a:t>data in WHOS</a:t>
            </a:r>
            <a:endParaRPr lang="en-US" dirty="0"/>
          </a:p>
        </p:txBody>
      </p:sp>
      <p:sp>
        <p:nvSpPr>
          <p:cNvPr id="2" name="Slide Number Placeholder 1"/>
          <p:cNvSpPr>
            <a:spLocks noGrp="1"/>
          </p:cNvSpPr>
          <p:nvPr>
            <p:ph type="sldNum" sz="quarter" idx="12"/>
          </p:nvPr>
        </p:nvSpPr>
        <p:spPr/>
        <p:txBody>
          <a:bodyPr/>
          <a:lstStyle/>
          <a:p>
            <a:fld id="{9259AF2F-52C6-9B46-B8B2-0579234AE62E}" type="slidenum">
              <a:rPr lang="en-US" smtClean="0">
                <a:solidFill>
                  <a:prstClr val="black">
                    <a:tint val="75000"/>
                  </a:prstClr>
                </a:solidFill>
              </a:rPr>
              <a:pPr/>
              <a:t>13</a:t>
            </a:fld>
            <a:endParaRPr lang="en-US">
              <a:solidFill>
                <a:prstClr val="black">
                  <a:tint val="75000"/>
                </a:prstClr>
              </a:solidFill>
            </a:endParaRPr>
          </a:p>
        </p:txBody>
      </p:sp>
      <p:pic>
        <p:nvPicPr>
          <p:cNvPr id="5" name="Immagine 6"/>
          <p:cNvPicPr/>
          <p:nvPr/>
        </p:nvPicPr>
        <p:blipFill rotWithShape="1">
          <a:blip r:embed="rId2" cstate="print"/>
          <a:srcRect t="1004"/>
          <a:stretch/>
        </p:blipFill>
        <p:spPr bwMode="auto">
          <a:xfrm>
            <a:off x="1355738" y="1311965"/>
            <a:ext cx="7125653" cy="4876800"/>
          </a:xfrm>
          <a:prstGeom prst="rect">
            <a:avLst/>
          </a:prstGeom>
          <a:noFill/>
          <a:ln w="9525">
            <a:noFill/>
            <a:miter lim="800000"/>
            <a:headEnd/>
            <a:tailEnd/>
          </a:ln>
        </p:spPr>
      </p:pic>
      <p:sp>
        <p:nvSpPr>
          <p:cNvPr id="7" name="Rectangle 6"/>
          <p:cNvSpPr/>
          <p:nvPr/>
        </p:nvSpPr>
        <p:spPr>
          <a:xfrm>
            <a:off x="2392016" y="6312387"/>
            <a:ext cx="5996609" cy="369332"/>
          </a:xfrm>
          <a:prstGeom prst="rect">
            <a:avLst/>
          </a:prstGeom>
        </p:spPr>
        <p:txBody>
          <a:bodyPr wrap="square">
            <a:spAutoFit/>
          </a:bodyPr>
          <a:lstStyle/>
          <a:p>
            <a:r>
              <a:rPr lang="en-US" smtClean="0">
                <a:hlinkClick r:id="rId3"/>
              </a:rPr>
              <a:t>http</a:t>
            </a:r>
            <a:r>
              <a:rPr lang="en-US" dirty="0">
                <a:hlinkClick r:id="rId3"/>
              </a:rPr>
              <a:t>://www.hiscentral.isprambiente.gov.it/hiscentral/</a:t>
            </a:r>
            <a:endParaRPr lang="en-US" dirty="0"/>
          </a:p>
        </p:txBody>
      </p:sp>
    </p:spTree>
    <p:extLst>
      <p:ext uri="{BB962C8B-B14F-4D97-AF65-F5344CB8AC3E}">
        <p14:creationId xmlns:p14="http://schemas.microsoft.com/office/powerpoint/2010/main" val="156347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WHOS interfaces</a:t>
            </a:r>
            <a:endParaRPr lang="en-US" dirty="0"/>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448" r="19586"/>
          <a:stretch/>
        </p:blipFill>
        <p:spPr>
          <a:xfrm>
            <a:off x="3359790" y="1496372"/>
            <a:ext cx="5725487" cy="3853213"/>
          </a:xfrm>
        </p:spPr>
      </p:pic>
      <p:sp>
        <p:nvSpPr>
          <p:cNvPr id="5" name="Ovale 4"/>
          <p:cNvSpPr/>
          <p:nvPr/>
        </p:nvSpPr>
        <p:spPr>
          <a:xfrm>
            <a:off x="4637014" y="2579614"/>
            <a:ext cx="1585519" cy="7633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58723" y="1690689"/>
            <a:ext cx="3189914" cy="4154984"/>
          </a:xfrm>
          <a:prstGeom prst="rect">
            <a:avLst/>
          </a:prstGeom>
          <a:noFill/>
        </p:spPr>
        <p:txBody>
          <a:bodyPr wrap="square" rtlCol="0">
            <a:spAutoFit/>
          </a:bodyPr>
          <a:lstStyle/>
          <a:p>
            <a:r>
              <a:rPr lang="en-US" sz="2400" dirty="0" smtClean="0"/>
              <a:t>OAI-PMH interface endpoint can be used to harvest WHOS content as:</a:t>
            </a:r>
          </a:p>
          <a:p>
            <a:pPr marL="285750" indent="-285750">
              <a:buFont typeface="Arial" panose="020B0604020202020204" pitchFamily="34" charset="0"/>
              <a:buChar char="•"/>
            </a:pPr>
            <a:r>
              <a:rPr lang="en-US" sz="2400" dirty="0" smtClean="0"/>
              <a:t>Dublin core</a:t>
            </a:r>
          </a:p>
          <a:p>
            <a:pPr marL="285750" indent="-285750">
              <a:buFont typeface="Arial" panose="020B0604020202020204" pitchFamily="34" charset="0"/>
              <a:buChar char="•"/>
            </a:pPr>
            <a:r>
              <a:rPr lang="en-US" sz="2400" dirty="0" smtClean="0"/>
              <a:t>ISO 19139</a:t>
            </a:r>
          </a:p>
          <a:p>
            <a:pPr marL="742950" lvl="1" indent="-285750">
              <a:buFont typeface="Arial" panose="020B0604020202020204" pitchFamily="34" charset="0"/>
              <a:buChar char="•"/>
            </a:pPr>
            <a:r>
              <a:rPr lang="en-US" sz="2400" dirty="0" smtClean="0"/>
              <a:t>2006 schema</a:t>
            </a:r>
          </a:p>
          <a:p>
            <a:pPr marL="742950" lvl="1" indent="-285750">
              <a:buFont typeface="Arial" panose="020B0604020202020204" pitchFamily="34" charset="0"/>
              <a:buChar char="•"/>
            </a:pPr>
            <a:r>
              <a:rPr lang="en-US" sz="2400" dirty="0" smtClean="0"/>
              <a:t>2007 schema</a:t>
            </a:r>
            <a:endParaRPr lang="en-US" sz="2400" dirty="0"/>
          </a:p>
          <a:p>
            <a:pPr marL="285750" indent="-285750">
              <a:buFont typeface="Arial" panose="020B0604020202020204" pitchFamily="34" charset="0"/>
              <a:buChar char="•"/>
            </a:pPr>
            <a:r>
              <a:rPr lang="en-US" sz="2400" dirty="0" err="1" smtClean="0"/>
              <a:t>Wigos</a:t>
            </a:r>
            <a:r>
              <a:rPr lang="en-US" sz="2400" dirty="0" smtClean="0"/>
              <a:t> Metadata Standard</a:t>
            </a:r>
          </a:p>
          <a:p>
            <a:endParaRPr lang="en-US" sz="2400" dirty="0"/>
          </a:p>
        </p:txBody>
      </p:sp>
      <p:cxnSp>
        <p:nvCxnSpPr>
          <p:cNvPr id="8" name="Connettore 1 7"/>
          <p:cNvCxnSpPr/>
          <p:nvPr/>
        </p:nvCxnSpPr>
        <p:spPr>
          <a:xfrm flipH="1">
            <a:off x="2936147" y="2961313"/>
            <a:ext cx="1700867"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1124125" y="5973878"/>
            <a:ext cx="6136547" cy="369332"/>
          </a:xfrm>
          <a:prstGeom prst="rect">
            <a:avLst/>
          </a:prstGeom>
        </p:spPr>
        <p:txBody>
          <a:bodyPr wrap="square">
            <a:spAutoFit/>
          </a:bodyPr>
          <a:lstStyle/>
          <a:p>
            <a:r>
              <a:rPr lang="en-US" dirty="0" smtClean="0">
                <a:hlinkClick r:id="rId3"/>
              </a:rPr>
              <a:t>http://</a:t>
            </a:r>
            <a:r>
              <a:rPr lang="en-US" dirty="0" err="1">
                <a:hlinkClick r:id="rId3"/>
              </a:rPr>
              <a:t>arpa-er.geodab.eu</a:t>
            </a:r>
            <a:r>
              <a:rPr lang="en-US" dirty="0">
                <a:hlinkClick r:id="rId3"/>
              </a:rPr>
              <a:t>/</a:t>
            </a:r>
            <a:r>
              <a:rPr lang="en-US" dirty="0" err="1">
                <a:hlinkClick r:id="rId3"/>
              </a:rPr>
              <a:t>gi</a:t>
            </a:r>
            <a:r>
              <a:rPr lang="en-US" dirty="0">
                <a:hlinkClick r:id="rId3"/>
              </a:rPr>
              <a:t>-cat-</a:t>
            </a:r>
            <a:r>
              <a:rPr lang="en-US" dirty="0" err="1">
                <a:hlinkClick r:id="rId3"/>
              </a:rPr>
              <a:t>arpa</a:t>
            </a:r>
            <a:r>
              <a:rPr lang="en-US" dirty="0">
                <a:hlinkClick r:id="rId3"/>
              </a:rPr>
              <a:t>/services/</a:t>
            </a:r>
            <a:r>
              <a:rPr lang="en-US" dirty="0" err="1">
                <a:hlinkClick r:id="rId3"/>
              </a:rPr>
              <a:t>oaipmh?wsdl</a:t>
            </a:r>
            <a:endParaRPr lang="en-US" dirty="0"/>
          </a:p>
        </p:txBody>
      </p:sp>
      <p:cxnSp>
        <p:nvCxnSpPr>
          <p:cNvPr id="10" name="Connettore 1 9"/>
          <p:cNvCxnSpPr>
            <a:endCxn id="9" idx="0"/>
          </p:cNvCxnSpPr>
          <p:nvPr/>
        </p:nvCxnSpPr>
        <p:spPr>
          <a:xfrm flipH="1">
            <a:off x="4192399" y="3145979"/>
            <a:ext cx="572549" cy="282789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2205" y="3054547"/>
            <a:ext cx="470857" cy="465589"/>
          </a:xfrm>
          <a:prstGeom prst="rect">
            <a:avLst/>
          </a:prstGeom>
        </p:spPr>
      </p:pic>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7334" y="4029562"/>
            <a:ext cx="438994" cy="404752"/>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6784" y="5109872"/>
            <a:ext cx="436278" cy="479426"/>
          </a:xfrm>
          <a:prstGeom prst="rect">
            <a:avLst/>
          </a:prstGeom>
        </p:spPr>
      </p:pic>
      <p:pic>
        <p:nvPicPr>
          <p:cNvPr id="16" name="Immagin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5056" y="5879607"/>
            <a:ext cx="660873" cy="463603"/>
          </a:xfrm>
          <a:prstGeom prst="rect">
            <a:avLst/>
          </a:prstGeom>
        </p:spPr>
      </p:pic>
    </p:spTree>
    <p:extLst>
      <p:ext uri="{BB962C8B-B14F-4D97-AF65-F5344CB8AC3E}">
        <p14:creationId xmlns:p14="http://schemas.microsoft.com/office/powerpoint/2010/main" val="185735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jOAI</a:t>
            </a:r>
            <a:r>
              <a:rPr lang="en-US" dirty="0"/>
              <a:t> Harvester - configuration</a:t>
            </a:r>
          </a:p>
        </p:txBody>
      </p:sp>
      <p:pic>
        <p:nvPicPr>
          <p:cNvPr id="5" name="Segnaposto contenut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833"/>
          <a:stretch/>
        </p:blipFill>
        <p:spPr>
          <a:xfrm>
            <a:off x="778448" y="1820411"/>
            <a:ext cx="7587104" cy="4088103"/>
          </a:xfrm>
        </p:spPr>
      </p:pic>
      <p:cxnSp>
        <p:nvCxnSpPr>
          <p:cNvPr id="7" name="Connettore 1 6"/>
          <p:cNvCxnSpPr/>
          <p:nvPr/>
        </p:nvCxnSpPr>
        <p:spPr>
          <a:xfrm flipH="1">
            <a:off x="3540679" y="2877424"/>
            <a:ext cx="1996055" cy="31878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5469622" y="2627897"/>
            <a:ext cx="2621359" cy="369332"/>
          </a:xfrm>
          <a:prstGeom prst="rect">
            <a:avLst/>
          </a:prstGeom>
          <a:noFill/>
        </p:spPr>
        <p:txBody>
          <a:bodyPr wrap="none" rtlCol="0">
            <a:spAutoFit/>
          </a:bodyPr>
          <a:lstStyle/>
          <a:p>
            <a:r>
              <a:rPr lang="en-US" dirty="0" smtClean="0"/>
              <a:t>WHOS OAI-PMH endpoint</a:t>
            </a:r>
            <a:endParaRPr lang="en-US" dirty="0"/>
          </a:p>
        </p:txBody>
      </p:sp>
      <p:cxnSp>
        <p:nvCxnSpPr>
          <p:cNvPr id="9" name="Connettore 1 8"/>
          <p:cNvCxnSpPr/>
          <p:nvPr/>
        </p:nvCxnSpPr>
        <p:spPr>
          <a:xfrm flipH="1">
            <a:off x="3540680" y="3325926"/>
            <a:ext cx="1928942" cy="8022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503179" y="3036813"/>
            <a:ext cx="3341718" cy="646331"/>
          </a:xfrm>
          <a:prstGeom prst="rect">
            <a:avLst/>
          </a:prstGeom>
          <a:noFill/>
        </p:spPr>
        <p:txBody>
          <a:bodyPr wrap="square" rtlCol="0">
            <a:spAutoFit/>
          </a:bodyPr>
          <a:lstStyle/>
          <a:p>
            <a:r>
              <a:rPr lang="en-US" dirty="0" err="1" smtClean="0"/>
              <a:t>SetSpec</a:t>
            </a:r>
            <a:r>
              <a:rPr lang="en-US" dirty="0" smtClean="0"/>
              <a:t> is optionally used to limit the harvest to a single source</a:t>
            </a:r>
            <a:endParaRPr lang="en-US" dirty="0"/>
          </a:p>
        </p:txBody>
      </p:sp>
      <p:cxnSp>
        <p:nvCxnSpPr>
          <p:cNvPr id="12" name="Connettore 1 11"/>
          <p:cNvCxnSpPr/>
          <p:nvPr/>
        </p:nvCxnSpPr>
        <p:spPr>
          <a:xfrm flipH="1" flipV="1">
            <a:off x="3540680" y="3683144"/>
            <a:ext cx="1928942" cy="26501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5469622" y="3731076"/>
            <a:ext cx="3341718" cy="1477328"/>
          </a:xfrm>
          <a:prstGeom prst="rect">
            <a:avLst/>
          </a:prstGeom>
          <a:noFill/>
        </p:spPr>
        <p:txBody>
          <a:bodyPr wrap="square" rtlCol="0">
            <a:spAutoFit/>
          </a:bodyPr>
          <a:lstStyle/>
          <a:p>
            <a:r>
              <a:rPr lang="en-US" dirty="0" smtClean="0"/>
              <a:t>Metadata format to be used. One of:</a:t>
            </a:r>
          </a:p>
          <a:p>
            <a:pPr marL="285750" indent="-285750">
              <a:buFont typeface="Arial" panose="020B0604020202020204" pitchFamily="34" charset="0"/>
              <a:buChar char="•"/>
            </a:pPr>
            <a:r>
              <a:rPr lang="en-US" dirty="0" err="1" smtClean="0"/>
              <a:t>oai_dc</a:t>
            </a:r>
            <a:endParaRPr lang="en-US" dirty="0" smtClean="0"/>
          </a:p>
          <a:p>
            <a:pPr marL="285750" indent="-285750">
              <a:buFont typeface="Arial" panose="020B0604020202020204" pitchFamily="34" charset="0"/>
              <a:buChar char="•"/>
            </a:pPr>
            <a:r>
              <a:rPr lang="en-US" dirty="0" smtClean="0"/>
              <a:t>ISO19139</a:t>
            </a:r>
          </a:p>
          <a:p>
            <a:pPr marL="285750" indent="-285750">
              <a:buFont typeface="Arial" panose="020B0604020202020204" pitchFamily="34" charset="0"/>
              <a:buChar char="•"/>
            </a:pPr>
            <a:r>
              <a:rPr lang="en-US" b="1" dirty="0" err="1" smtClean="0"/>
              <a:t>wigos</a:t>
            </a:r>
            <a:endParaRPr lang="en-US" b="1" dirty="0"/>
          </a:p>
        </p:txBody>
      </p:sp>
    </p:spTree>
    <p:extLst>
      <p:ext uri="{BB962C8B-B14F-4D97-AF65-F5344CB8AC3E}">
        <p14:creationId xmlns:p14="http://schemas.microsoft.com/office/powerpoint/2010/main" val="82527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Arctic-HYCOS project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7" y="1215562"/>
            <a:ext cx="7726017" cy="5064654"/>
          </a:xfrm>
          <a:prstGeom prst="rect">
            <a:avLst/>
          </a:prstGeom>
        </p:spPr>
      </p:pic>
    </p:spTree>
    <p:extLst>
      <p:ext uri="{BB962C8B-B14F-4D97-AF65-F5344CB8AC3E}">
        <p14:creationId xmlns:p14="http://schemas.microsoft.com/office/powerpoint/2010/main" val="903226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Arctic-HYCOS station metadata</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17</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6" y="1323594"/>
            <a:ext cx="6822585" cy="5534405"/>
          </a:xfrm>
          <a:prstGeom prst="rect">
            <a:avLst/>
          </a:prstGeom>
        </p:spPr>
      </p:pic>
    </p:spTree>
    <p:extLst>
      <p:ext uri="{BB962C8B-B14F-4D97-AF65-F5344CB8AC3E}">
        <p14:creationId xmlns:p14="http://schemas.microsoft.com/office/powerpoint/2010/main" val="199116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Arctic-HYCOS station metadata (2)</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18</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374" y="1220364"/>
            <a:ext cx="6069496" cy="5637635"/>
          </a:xfrm>
          <a:prstGeom prst="rect">
            <a:avLst/>
          </a:prstGeom>
        </p:spPr>
      </p:pic>
    </p:spTree>
    <p:extLst>
      <p:ext uri="{BB962C8B-B14F-4D97-AF65-F5344CB8AC3E}">
        <p14:creationId xmlns:p14="http://schemas.microsoft.com/office/powerpoint/2010/main" val="119378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dirty="0" smtClean="0">
                <a:solidFill>
                  <a:srgbClr val="000090"/>
                </a:solidFill>
                <a:hlinkClick r:id="rId3"/>
              </a:rPr>
              <a:t>t</a:t>
            </a:r>
            <a:r>
              <a:rPr lang="en-US" sz="3100" dirty="0" smtClean="0">
                <a:solidFill>
                  <a:srgbClr val="000090"/>
                </a:solidFill>
                <a:hlinkClick r:id="rId3"/>
              </a:rPr>
              <a:t>ony.boston@anu.edu.au</a:t>
            </a:r>
            <a:r>
              <a:rPr lang="en-US" sz="3100" dirty="0" smtClean="0">
                <a:solidFill>
                  <a:srgbClr val="000090"/>
                </a:solidFill>
              </a:rPr>
              <a:t>  </a:t>
            </a:r>
            <a:endParaRPr lang="en-US" sz="3100" dirty="0" smtClean="0">
              <a:solidFill>
                <a:srgbClr val="000090"/>
              </a:solidFill>
            </a:endParaRPr>
          </a:p>
          <a:p>
            <a:r>
              <a:rPr lang="en-US" sz="3100" dirty="0" smtClean="0">
                <a:solidFill>
                  <a:srgbClr val="000090"/>
                </a:solidFill>
              </a:rPr>
              <a:t> </a:t>
            </a: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WHOS (WMO Hydrological Observing System)</a:t>
            </a:r>
            <a:endParaRPr lang="en-US" sz="2800" dirty="0"/>
          </a:p>
          <a:p>
            <a:pPr marL="682625" indent="-682625">
              <a:buFont typeface="+mj-lt"/>
              <a:buAutoNum type="romanUcPeriod"/>
            </a:pPr>
            <a:endParaRPr lang="fr-CH" sz="2800" dirty="0" smtClean="0"/>
          </a:p>
          <a:p>
            <a:pPr marL="682625" indent="-682625">
              <a:buFont typeface="+mj-lt"/>
              <a:buAutoNum type="romanUcPeriod"/>
            </a:pPr>
            <a:r>
              <a:rPr lang="fr-CH" sz="2800" dirty="0" smtClean="0"/>
              <a:t>Provision of WHOS </a:t>
            </a:r>
            <a:r>
              <a:rPr lang="fr-CH" sz="2800" dirty="0" err="1" smtClean="0"/>
              <a:t>metadata</a:t>
            </a:r>
            <a:r>
              <a:rPr lang="fr-CH" sz="2800" dirty="0" smtClean="0"/>
              <a:t> to OSCAR/Surface</a:t>
            </a:r>
          </a:p>
          <a:p>
            <a:pPr marL="682625" indent="-682625">
              <a:buFont typeface="+mj-lt"/>
              <a:buAutoNum type="romanUcPeriod"/>
            </a:pPr>
            <a:endParaRPr lang="fr-CH" sz="2800" dirty="0"/>
          </a:p>
          <a:p>
            <a:pPr marL="682625" indent="-682625">
              <a:buFont typeface="+mj-lt"/>
              <a:buAutoNum type="romanUcPeriod"/>
            </a:pPr>
            <a:r>
              <a:rPr lang="fr-CH" sz="2800" dirty="0" err="1" smtClean="0"/>
              <a:t>Arctic</a:t>
            </a:r>
            <a:r>
              <a:rPr lang="fr-CH" sz="2800" dirty="0" smtClean="0"/>
              <a:t>-HYCOS station </a:t>
            </a:r>
            <a:r>
              <a:rPr lang="fr-CH" sz="2800" dirty="0" err="1" smtClean="0"/>
              <a:t>metadata</a:t>
            </a:r>
            <a:endParaRPr lang="fr-CH" sz="2800" dirty="0" smtClean="0"/>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57158" y="1357298"/>
            <a:ext cx="8429684" cy="382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kern="0" dirty="0" smtClean="0">
                <a:solidFill>
                  <a:prstClr val="black"/>
                </a:solidFill>
              </a:rPr>
              <a:t>A WMO Hydrological Observing System (WHOS) was proposed and agreed by the </a:t>
            </a:r>
            <a:r>
              <a:rPr lang="en-US" sz="2400" kern="0" dirty="0" err="1" smtClean="0">
                <a:solidFill>
                  <a:prstClr val="black"/>
                </a:solidFill>
              </a:rPr>
              <a:t>CHy</a:t>
            </a:r>
            <a:r>
              <a:rPr lang="en-US" sz="2400" kern="0" dirty="0" smtClean="0">
                <a:solidFill>
                  <a:prstClr val="black"/>
                </a:solidFill>
              </a:rPr>
              <a:t> Advisory Working Group as the means to provide the most comprehensive hydrological component in fulfillment of the WIGOS objective of  “an integrated, comprehensive, and coordinated system which is comprised of the present WMO global observing systems.”</a:t>
            </a:r>
          </a:p>
          <a:p>
            <a:endParaRPr lang="en-US" sz="2400" kern="0" dirty="0" smtClean="0">
              <a:solidFill>
                <a:prstClr val="black"/>
              </a:solidFill>
            </a:endParaRPr>
          </a:p>
          <a:p>
            <a:r>
              <a:rPr lang="en-US" sz="2400" kern="0" dirty="0" smtClean="0">
                <a:solidFill>
                  <a:prstClr val="black"/>
                </a:solidFill>
              </a:rPr>
              <a:t>WHOS is conceived as a portal to facilitate access to already available on-line real-time and historical data, drawing from the water information systems of countries around the world that make their data freely and openly available, including HYCOS projects.</a:t>
            </a:r>
            <a:endParaRPr lang="it-IT" sz="2400" kern="0" dirty="0" smtClean="0">
              <a:solidFill>
                <a:prstClr val="black"/>
              </a:solidFill>
            </a:endParaRPr>
          </a:p>
        </p:txBody>
      </p:sp>
      <p:sp>
        <p:nvSpPr>
          <p:cNvPr id="6" name="Rectangle 3"/>
          <p:cNvSpPr/>
          <p:nvPr/>
        </p:nvSpPr>
        <p:spPr>
          <a:xfrm>
            <a:off x="228600" y="381000"/>
            <a:ext cx="8686800" cy="553998"/>
          </a:xfrm>
          <a:prstGeom prst="rect">
            <a:avLst/>
          </a:prstGeom>
        </p:spPr>
        <p:txBody>
          <a:bodyPr wrap="square">
            <a:spAutoFit/>
          </a:bodyPr>
          <a:lstStyle/>
          <a:p>
            <a:pPr algn="ctr">
              <a:spcBef>
                <a:spcPts val="800"/>
              </a:spcBef>
              <a:defRPr/>
            </a:pPr>
            <a:r>
              <a:rPr lang="en-CA" sz="3000" b="1" dirty="0" smtClean="0">
                <a:solidFill>
                  <a:srgbClr val="0000FF"/>
                </a:solidFill>
                <a:effectLst>
                  <a:outerShdw blurRad="38100" dist="25400" dir="2700000" algn="tl" rotWithShape="0">
                    <a:srgbClr val="000000">
                      <a:alpha val="60000"/>
                    </a:srgbClr>
                  </a:outerShdw>
                </a:effectLst>
              </a:rPr>
              <a:t>WMO Hydrological Observing System (WHOS)</a:t>
            </a:r>
          </a:p>
        </p:txBody>
      </p:sp>
    </p:spTree>
    <p:extLst>
      <p:ext uri="{BB962C8B-B14F-4D97-AF65-F5344CB8AC3E}">
        <p14:creationId xmlns:p14="http://schemas.microsoft.com/office/powerpoint/2010/main" val="6437417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524"/>
            <a:ext cx="9144000" cy="1143000"/>
          </a:xfrm>
        </p:spPr>
        <p:txBody>
          <a:bodyPr>
            <a:noAutofit/>
          </a:bodyPr>
          <a:lstStyle/>
          <a:p>
            <a:r>
              <a:rPr lang="en-US" sz="2800" b="1" dirty="0" smtClean="0">
                <a:solidFill>
                  <a:srgbClr val="007AC2"/>
                </a:solidFill>
                <a:cs typeface="Avenir LT Std 55 Roman" pitchFamily="34" charset="0"/>
              </a:rPr>
              <a:t>WMO INTEGRATED GLOBAL OBSERVING SYSTEM (WIGOS)</a:t>
            </a:r>
            <a:br>
              <a:rPr lang="en-US" sz="2800" b="1" dirty="0" smtClean="0">
                <a:solidFill>
                  <a:srgbClr val="007AC2"/>
                </a:solidFill>
                <a:cs typeface="Avenir LT Std 55 Roman" pitchFamily="34" charset="0"/>
              </a:rPr>
            </a:br>
            <a:r>
              <a:rPr lang="en-US" sz="2800" b="1" dirty="0" smtClean="0">
                <a:solidFill>
                  <a:srgbClr val="007AC2"/>
                </a:solidFill>
                <a:cs typeface="Avenir LT Std 55 Roman" pitchFamily="34" charset="0"/>
              </a:rPr>
              <a:t>and</a:t>
            </a:r>
            <a:br>
              <a:rPr lang="en-US" sz="2800" b="1" dirty="0" smtClean="0">
                <a:solidFill>
                  <a:srgbClr val="007AC2"/>
                </a:solidFill>
                <a:cs typeface="Avenir LT Std 55 Roman" pitchFamily="34" charset="0"/>
              </a:rPr>
            </a:br>
            <a:r>
              <a:rPr lang="en-US" sz="2800" b="1" dirty="0" smtClean="0">
                <a:solidFill>
                  <a:srgbClr val="007AC2"/>
                </a:solidFill>
                <a:cs typeface="Avenir LT Std 55 Roman" pitchFamily="34" charset="0"/>
              </a:rPr>
              <a:t>WMO HYDROLOGICAL OBSERVING SYSTEM (WHOS)</a:t>
            </a:r>
            <a:endParaRPr lang="en-US" sz="2800" dirty="0"/>
          </a:p>
        </p:txBody>
      </p:sp>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4</a:t>
            </a:fld>
            <a:endParaRPr lang="en-US" dirty="0">
              <a:solidFill>
                <a:prstClr val="black">
                  <a:tint val="75000"/>
                </a:prstClr>
              </a:solidFill>
            </a:endParaRPr>
          </a:p>
        </p:txBody>
      </p:sp>
      <p:pic>
        <p:nvPicPr>
          <p:cNvPr id="1026" name="Picture 2"/>
          <p:cNvPicPr>
            <a:picLocks noChangeAspect="1" noChangeArrowheads="1"/>
          </p:cNvPicPr>
          <p:nvPr/>
        </p:nvPicPr>
        <p:blipFill>
          <a:blip r:embed="rId2"/>
          <a:srcRect/>
          <a:stretch>
            <a:fillRect/>
          </a:stretch>
        </p:blipFill>
        <p:spPr bwMode="auto">
          <a:xfrm>
            <a:off x="2469614" y="3669181"/>
            <a:ext cx="5150387" cy="3052294"/>
          </a:xfrm>
          <a:prstGeom prst="rect">
            <a:avLst/>
          </a:prstGeom>
          <a:noFill/>
          <a:ln w="9525">
            <a:noFill/>
            <a:miter lim="800000"/>
            <a:headEnd/>
            <a:tailEnd/>
          </a:ln>
        </p:spPr>
      </p:pic>
      <p:sp>
        <p:nvSpPr>
          <p:cNvPr id="7" name="TextBox 8"/>
          <p:cNvSpPr txBox="1"/>
          <p:nvPr/>
        </p:nvSpPr>
        <p:spPr>
          <a:xfrm>
            <a:off x="228600" y="1516701"/>
            <a:ext cx="8644944" cy="2308324"/>
          </a:xfrm>
          <a:prstGeom prst="rect">
            <a:avLst/>
          </a:prstGeom>
          <a:noFill/>
        </p:spPr>
        <p:txBody>
          <a:bodyPr wrap="square" rtlCol="0">
            <a:spAutoFit/>
          </a:bodyPr>
          <a:lstStyle/>
          <a:p>
            <a:pPr marL="457200" indent="-457200"/>
            <a:r>
              <a:rPr lang="en-US" b="1" dirty="0" smtClean="0">
                <a:solidFill>
                  <a:prstClr val="black"/>
                </a:solidFill>
              </a:rPr>
              <a:t>In June 2015 the President of </a:t>
            </a:r>
            <a:r>
              <a:rPr lang="en-US" b="1" dirty="0" err="1" smtClean="0">
                <a:solidFill>
                  <a:prstClr val="black"/>
                </a:solidFill>
              </a:rPr>
              <a:t>CHy</a:t>
            </a:r>
            <a:r>
              <a:rPr lang="en-US" b="1" dirty="0" smtClean="0">
                <a:solidFill>
                  <a:prstClr val="black"/>
                </a:solidFill>
              </a:rPr>
              <a:t> informed Cg-17 of </a:t>
            </a:r>
            <a:r>
              <a:rPr lang="en-US" b="1" dirty="0" err="1" smtClean="0">
                <a:solidFill>
                  <a:prstClr val="black"/>
                </a:solidFill>
              </a:rPr>
              <a:t>CHy</a:t>
            </a:r>
            <a:r>
              <a:rPr lang="en-US" b="1" dirty="0" smtClean="0">
                <a:solidFill>
                  <a:prstClr val="black"/>
                </a:solidFill>
              </a:rPr>
              <a:t> proposal to develop WHOS as t</a:t>
            </a:r>
            <a:r>
              <a:rPr lang="en-US" b="1" kern="0" dirty="0" smtClean="0">
                <a:solidFill>
                  <a:prstClr val="black"/>
                </a:solidFill>
              </a:rPr>
              <a:t>he </a:t>
            </a:r>
            <a:r>
              <a:rPr lang="en-US" b="1" kern="0" dirty="0" err="1" smtClean="0">
                <a:solidFill>
                  <a:prstClr val="black"/>
                </a:solidFill>
              </a:rPr>
              <a:t>CHy</a:t>
            </a:r>
            <a:r>
              <a:rPr lang="en-US" b="1" kern="0" dirty="0" smtClean="0">
                <a:solidFill>
                  <a:prstClr val="black"/>
                </a:solidFill>
              </a:rPr>
              <a:t> contribution to WIGOS</a:t>
            </a:r>
          </a:p>
          <a:p>
            <a:pPr marL="457200" indent="-457200"/>
            <a:endParaRPr lang="en-US" sz="1200" b="1" kern="0" dirty="0" smtClean="0">
              <a:solidFill>
                <a:prstClr val="black"/>
              </a:solidFill>
            </a:endParaRPr>
          </a:p>
          <a:p>
            <a:pPr lvl="1">
              <a:buFont typeface="Arial"/>
              <a:buChar char="•"/>
            </a:pPr>
            <a:r>
              <a:rPr lang="en-US" dirty="0" smtClean="0">
                <a:solidFill>
                  <a:prstClr val="black"/>
                </a:solidFill>
              </a:rPr>
              <a:t>	</a:t>
            </a:r>
            <a:r>
              <a:rPr lang="en-US" i="1" dirty="0" smtClean="0">
                <a:solidFill>
                  <a:prstClr val="black"/>
                </a:solidFill>
              </a:rPr>
              <a:t>Congress welcomed the effort and urged the president of </a:t>
            </a:r>
            <a:r>
              <a:rPr lang="en-US" i="1" dirty="0" err="1" smtClean="0">
                <a:solidFill>
                  <a:prstClr val="black"/>
                </a:solidFill>
              </a:rPr>
              <a:t>CHy</a:t>
            </a:r>
            <a:r>
              <a:rPr lang="en-US" i="1" dirty="0" smtClean="0">
                <a:solidFill>
                  <a:prstClr val="black"/>
                </a:solidFill>
              </a:rPr>
              <a:t> to continue guiding WHOS to full implementation</a:t>
            </a:r>
          </a:p>
          <a:p>
            <a:pPr lvl="1"/>
            <a:endParaRPr lang="en-US" sz="1200" dirty="0" smtClean="0">
              <a:solidFill>
                <a:prstClr val="black"/>
              </a:solidFill>
            </a:endParaRPr>
          </a:p>
          <a:p>
            <a:pPr lvl="1">
              <a:buFont typeface="Arial"/>
              <a:buChar char="•"/>
            </a:pPr>
            <a:r>
              <a:rPr lang="en-US" dirty="0" smtClean="0">
                <a:solidFill>
                  <a:prstClr val="black"/>
                </a:solidFill>
              </a:rPr>
              <a:t> 	</a:t>
            </a:r>
            <a:r>
              <a:rPr lang="en-US" i="1" dirty="0" smtClean="0">
                <a:solidFill>
                  <a:prstClr val="black"/>
                </a:solidFill>
              </a:rPr>
              <a:t>Congress urged the promotion of WHOS among NHSs and the hydrological community</a:t>
            </a:r>
          </a:p>
          <a:p>
            <a:pPr lvl="1"/>
            <a:endParaRPr lang="en-US" sz="1200" dirty="0" smtClean="0">
              <a:solidFill>
                <a:prstClr val="black"/>
              </a:solidFill>
            </a:endParaRPr>
          </a:p>
        </p:txBody>
      </p:sp>
    </p:spTree>
    <p:extLst>
      <p:ext uri="{BB962C8B-B14F-4D97-AF65-F5344CB8AC3E}">
        <p14:creationId xmlns:p14="http://schemas.microsoft.com/office/powerpoint/2010/main" val="344911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l="10919" t="11751" r="12316"/>
          <a:stretch>
            <a:fillRect/>
          </a:stretch>
        </p:blipFill>
        <p:spPr bwMode="auto">
          <a:xfrm>
            <a:off x="273663" y="669701"/>
            <a:ext cx="8612761" cy="6188299"/>
          </a:xfrm>
          <a:prstGeom prst="rect">
            <a:avLst/>
          </a:prstGeom>
          <a:noFill/>
          <a:ln w="9525">
            <a:noFill/>
            <a:miter lim="800000"/>
            <a:headEnd/>
            <a:tailEnd/>
          </a:ln>
        </p:spPr>
      </p:pic>
      <p:sp>
        <p:nvSpPr>
          <p:cNvPr id="4" name="Rectangle 3"/>
          <p:cNvSpPr/>
          <p:nvPr/>
        </p:nvSpPr>
        <p:spPr>
          <a:xfrm>
            <a:off x="850006" y="115703"/>
            <a:ext cx="7550239" cy="553998"/>
          </a:xfrm>
          <a:prstGeom prst="rect">
            <a:avLst/>
          </a:prstGeom>
        </p:spPr>
        <p:txBody>
          <a:bodyPr wrap="square">
            <a:spAutoFit/>
          </a:bodyPr>
          <a:lstStyle/>
          <a:p>
            <a:pPr algn="ctr">
              <a:spcBef>
                <a:spcPts val="800"/>
              </a:spcBef>
              <a:defRPr/>
            </a:pPr>
            <a:r>
              <a:rPr lang="en-CA" sz="3000" b="1" dirty="0" smtClean="0">
                <a:solidFill>
                  <a:srgbClr val="0000FF"/>
                </a:solidFill>
                <a:effectLst>
                  <a:outerShdw blurRad="38100" dist="25400" dir="2700000" algn="tl" rotWithShape="0">
                    <a:srgbClr val="000000">
                      <a:alpha val="60000"/>
                    </a:srgbClr>
                  </a:outerShdw>
                </a:effectLst>
              </a:rPr>
              <a:t>WMO CHy-15 pre-session discussion</a:t>
            </a:r>
          </a:p>
        </p:txBody>
      </p:sp>
    </p:spTree>
    <p:extLst>
      <p:ext uri="{BB962C8B-B14F-4D97-AF65-F5344CB8AC3E}">
        <p14:creationId xmlns:p14="http://schemas.microsoft.com/office/powerpoint/2010/main" val="8681415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86800" cy="553998"/>
          </a:xfrm>
          <a:prstGeom prst="rect">
            <a:avLst/>
          </a:prstGeom>
        </p:spPr>
        <p:txBody>
          <a:bodyPr wrap="square">
            <a:spAutoFit/>
          </a:bodyPr>
          <a:lstStyle/>
          <a:p>
            <a:pPr algn="ctr">
              <a:spcBef>
                <a:spcPts val="800"/>
              </a:spcBef>
              <a:defRPr/>
            </a:pPr>
            <a:r>
              <a:rPr lang="en-CA" sz="3000" b="1" dirty="0" smtClean="0">
                <a:solidFill>
                  <a:srgbClr val="0000FF"/>
                </a:solidFill>
                <a:effectLst>
                  <a:outerShdw blurRad="38100" dist="25400" dir="2700000" algn="tl" rotWithShape="0">
                    <a:srgbClr val="000000">
                      <a:alpha val="60000"/>
                    </a:srgbClr>
                  </a:outerShdw>
                </a:effectLst>
              </a:rPr>
              <a:t>WMO Hydrological Observing System (WHOS)</a:t>
            </a:r>
          </a:p>
        </p:txBody>
      </p:sp>
      <p:sp>
        <p:nvSpPr>
          <p:cNvPr id="8" name="TextBox 7"/>
          <p:cNvSpPr txBox="1"/>
          <p:nvPr/>
        </p:nvSpPr>
        <p:spPr>
          <a:xfrm>
            <a:off x="304800" y="1286935"/>
            <a:ext cx="2759589" cy="492443"/>
          </a:xfrm>
          <a:prstGeom prst="rect">
            <a:avLst/>
          </a:prstGeom>
          <a:noFill/>
        </p:spPr>
        <p:txBody>
          <a:bodyPr wrap="none" rtlCol="0">
            <a:spAutoFit/>
          </a:bodyPr>
          <a:lstStyle/>
          <a:p>
            <a:pPr>
              <a:spcAft>
                <a:spcPts val="600"/>
              </a:spcAft>
            </a:pPr>
            <a:r>
              <a:rPr lang="en-US" sz="2600" b="1" dirty="0" smtClean="0">
                <a:solidFill>
                  <a:srgbClr val="0000CC"/>
                </a:solidFill>
              </a:rPr>
              <a:t>Implementation:</a:t>
            </a:r>
            <a:endParaRPr lang="en-US" sz="2600" b="1" dirty="0">
              <a:solidFill>
                <a:srgbClr val="0000CC"/>
              </a:solidFill>
            </a:endParaRPr>
          </a:p>
        </p:txBody>
      </p:sp>
      <p:sp>
        <p:nvSpPr>
          <p:cNvPr id="9" name="TextBox 8"/>
          <p:cNvSpPr txBox="1"/>
          <p:nvPr/>
        </p:nvSpPr>
        <p:spPr>
          <a:xfrm>
            <a:off x="381000" y="1841679"/>
            <a:ext cx="8534400" cy="1000274"/>
          </a:xfrm>
          <a:prstGeom prst="rect">
            <a:avLst/>
          </a:prstGeom>
          <a:noFill/>
        </p:spPr>
        <p:txBody>
          <a:bodyPr wrap="square" rtlCol="0">
            <a:spAutoFit/>
          </a:bodyPr>
          <a:lstStyle/>
          <a:p>
            <a:pPr>
              <a:spcAft>
                <a:spcPts val="600"/>
              </a:spcAft>
            </a:pPr>
            <a:r>
              <a:rPr lang="en-US" b="1" dirty="0" smtClean="0">
                <a:solidFill>
                  <a:prstClr val="black"/>
                </a:solidFill>
              </a:rPr>
              <a:t>Phase 1:</a:t>
            </a:r>
          </a:p>
          <a:p>
            <a:pPr>
              <a:spcAft>
                <a:spcPts val="600"/>
              </a:spcAft>
            </a:pPr>
            <a:r>
              <a:rPr lang="en-US" dirty="0" smtClean="0">
                <a:solidFill>
                  <a:prstClr val="black"/>
                </a:solidFill>
              </a:rPr>
              <a:t>Map interface with links to those NHSs that make their real-time and historical stage and discharge data available online. implemented in August 2015.</a:t>
            </a:r>
          </a:p>
        </p:txBody>
      </p:sp>
      <p:sp>
        <p:nvSpPr>
          <p:cNvPr id="5" name="TextBox 4"/>
          <p:cNvSpPr txBox="1"/>
          <p:nvPr/>
        </p:nvSpPr>
        <p:spPr>
          <a:xfrm>
            <a:off x="381000" y="3518079"/>
            <a:ext cx="8534400" cy="1908215"/>
          </a:xfrm>
          <a:prstGeom prst="rect">
            <a:avLst/>
          </a:prstGeom>
          <a:noFill/>
        </p:spPr>
        <p:txBody>
          <a:bodyPr wrap="square" rtlCol="0">
            <a:spAutoFit/>
          </a:bodyPr>
          <a:lstStyle/>
          <a:p>
            <a:pPr>
              <a:spcAft>
                <a:spcPts val="600"/>
              </a:spcAft>
            </a:pPr>
            <a:r>
              <a:rPr lang="en-US" b="1" dirty="0" smtClean="0">
                <a:solidFill>
                  <a:prstClr val="black"/>
                </a:solidFill>
              </a:rPr>
              <a:t>Phase 2:</a:t>
            </a:r>
          </a:p>
          <a:p>
            <a:pPr>
              <a:spcAft>
                <a:spcPts val="600"/>
              </a:spcAft>
            </a:pPr>
            <a:r>
              <a:rPr lang="en-US" dirty="0" smtClean="0">
                <a:solidFill>
                  <a:prstClr val="black"/>
                </a:solidFill>
              </a:rPr>
              <a:t>A fully WIS/WIGOS compliant services-oriented framework linking hydrologic data providers and users through a hydrologic information system enabling data registration, data discovery, and data access.</a:t>
            </a:r>
          </a:p>
          <a:p>
            <a:r>
              <a:rPr lang="en-US" dirty="0" smtClean="0">
                <a:solidFill>
                  <a:prstClr val="black"/>
                </a:solidFill>
              </a:rPr>
              <a:t>Beta version for CHy-15 review and endorsement (Dec 2016)</a:t>
            </a:r>
          </a:p>
          <a:p>
            <a:r>
              <a:rPr lang="en-US" dirty="0" smtClean="0">
                <a:solidFill>
                  <a:prstClr val="black"/>
                </a:solidFill>
              </a:rPr>
              <a:t>Initial implementation for EC approval (June 2018)</a:t>
            </a:r>
          </a:p>
        </p:txBody>
      </p:sp>
    </p:spTree>
    <p:extLst>
      <p:ext uri="{BB962C8B-B14F-4D97-AF65-F5344CB8AC3E}">
        <p14:creationId xmlns:p14="http://schemas.microsoft.com/office/powerpoint/2010/main" val="1562362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2766568"/>
            <a:ext cx="9144000" cy="484632"/>
          </a:xfrm>
          <a:prstGeom prst="rect">
            <a:avLst/>
          </a:prstGeom>
        </p:spPr>
        <p:txBody>
          <a:bodyPr vert="horz" lIns="0" tIns="0" rIns="0" bIns="0" rtlCol="0" anchor="t">
            <a:noAutofit/>
          </a:bodyPr>
          <a:lstStyle/>
          <a:p>
            <a:pPr algn="ctr">
              <a:spcBef>
                <a:spcPct val="0"/>
              </a:spcBef>
            </a:pPr>
            <a:r>
              <a:rPr lang="en-US" sz="2800" b="1" dirty="0" smtClean="0">
                <a:solidFill>
                  <a:srgbClr val="007AC2"/>
                </a:solidFill>
                <a:cs typeface="Avenir LT Std 85 Heavy"/>
              </a:rPr>
              <a:t>WHOS PHASE 1</a:t>
            </a:r>
            <a:endParaRPr lang="en-US" sz="2800" b="1" dirty="0">
              <a:solidFill>
                <a:srgbClr val="007AC2"/>
              </a:solidFill>
              <a:cs typeface="Avenir LT Std 85 Heavy"/>
            </a:endParaRPr>
          </a:p>
        </p:txBody>
      </p:sp>
    </p:spTree>
    <p:extLst>
      <p:ext uri="{BB962C8B-B14F-4D97-AF65-F5344CB8AC3E}">
        <p14:creationId xmlns:p14="http://schemas.microsoft.com/office/powerpoint/2010/main" val="714486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05-21 at 7.06.19 PM.png"/>
          <p:cNvPicPr>
            <a:picLocks noChangeAspect="1"/>
          </p:cNvPicPr>
          <p:nvPr/>
        </p:nvPicPr>
        <p:blipFill>
          <a:blip r:embed="rId2" cstate="print"/>
          <a:stretch>
            <a:fillRect/>
          </a:stretch>
        </p:blipFill>
        <p:spPr>
          <a:xfrm>
            <a:off x="554924" y="1382362"/>
            <a:ext cx="8003707" cy="4724400"/>
          </a:xfrm>
          <a:prstGeom prst="rect">
            <a:avLst/>
          </a:prstGeom>
        </p:spPr>
      </p:pic>
      <p:sp>
        <p:nvSpPr>
          <p:cNvPr id="4" name="Rectangle 3"/>
          <p:cNvSpPr/>
          <p:nvPr/>
        </p:nvSpPr>
        <p:spPr>
          <a:xfrm>
            <a:off x="228600" y="304800"/>
            <a:ext cx="8686800" cy="553998"/>
          </a:xfrm>
          <a:prstGeom prst="rect">
            <a:avLst/>
          </a:prstGeom>
        </p:spPr>
        <p:txBody>
          <a:bodyPr wrap="square">
            <a:spAutoFit/>
          </a:bodyPr>
          <a:lstStyle/>
          <a:p>
            <a:pPr algn="ctr">
              <a:spcBef>
                <a:spcPts val="800"/>
              </a:spcBef>
              <a:defRPr/>
            </a:pPr>
            <a:r>
              <a:rPr lang="en-CA" sz="3000" b="1" dirty="0" smtClean="0">
                <a:solidFill>
                  <a:srgbClr val="0000FF"/>
                </a:solidFill>
                <a:effectLst>
                  <a:outerShdw blurRad="38100" dist="25400" dir="2700000" algn="tl" rotWithShape="0">
                    <a:srgbClr val="000000">
                      <a:alpha val="60000"/>
                    </a:srgbClr>
                  </a:outerShdw>
                </a:effectLst>
              </a:rPr>
              <a:t>WMO Hydrological Observing System (WHOS)</a:t>
            </a:r>
          </a:p>
        </p:txBody>
      </p:sp>
      <p:sp>
        <p:nvSpPr>
          <p:cNvPr id="8" name="Right Arrow 7"/>
          <p:cNvSpPr/>
          <p:nvPr/>
        </p:nvSpPr>
        <p:spPr>
          <a:xfrm>
            <a:off x="3429000" y="1917168"/>
            <a:ext cx="838200" cy="315472"/>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Screen Shot 2015-05-20 at 2.18.50 PM.png"/>
          <p:cNvPicPr>
            <a:picLocks noChangeAspect="1"/>
          </p:cNvPicPr>
          <p:nvPr/>
        </p:nvPicPr>
        <p:blipFill>
          <a:blip r:embed="rId3" cstate="print"/>
          <a:stretch>
            <a:fillRect/>
          </a:stretch>
        </p:blipFill>
        <p:spPr>
          <a:xfrm>
            <a:off x="1219200" y="1447800"/>
            <a:ext cx="2959100" cy="1355516"/>
          </a:xfrm>
          <a:prstGeom prst="rect">
            <a:avLst/>
          </a:prstGeom>
          <a:ln>
            <a:solidFill>
              <a:schemeClr val="bg1">
                <a:lumMod val="50000"/>
              </a:schemeClr>
            </a:solidFill>
          </a:ln>
          <a:effectLst>
            <a:outerShdw blurRad="50800" dist="38100" dir="2700000" algn="tl" rotWithShape="0">
              <a:srgbClr val="000000">
                <a:alpha val="43000"/>
              </a:srgbClr>
            </a:outerShdw>
          </a:effectLst>
        </p:spPr>
      </p:pic>
      <p:sp>
        <p:nvSpPr>
          <p:cNvPr id="12" name="Right Arrow 11"/>
          <p:cNvSpPr/>
          <p:nvPr/>
        </p:nvSpPr>
        <p:spPr>
          <a:xfrm rot="10800000">
            <a:off x="2330181" y="2438400"/>
            <a:ext cx="838200" cy="315472"/>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667000" y="914400"/>
            <a:ext cx="3979525" cy="400110"/>
          </a:xfrm>
          <a:prstGeom prst="rect">
            <a:avLst/>
          </a:prstGeom>
          <a:solidFill>
            <a:schemeClr val="bg1"/>
          </a:solidFill>
        </p:spPr>
        <p:txBody>
          <a:bodyPr wrap="none" rtlCol="0">
            <a:spAutoFit/>
          </a:bodyPr>
          <a:lstStyle/>
          <a:p>
            <a:r>
              <a:rPr lang="en-US" sz="2000" b="1" dirty="0" smtClean="0">
                <a:solidFill>
                  <a:prstClr val="black"/>
                </a:solidFill>
                <a:latin typeface="Times New Roman"/>
                <a:cs typeface="Times New Roman"/>
              </a:rPr>
              <a:t>Phase 1 --  </a:t>
            </a:r>
            <a:r>
              <a:rPr lang="en-US" sz="2000" b="1" dirty="0" err="1" smtClean="0">
                <a:solidFill>
                  <a:prstClr val="black"/>
                </a:solidFill>
                <a:latin typeface="Times New Roman"/>
                <a:cs typeface="Times New Roman"/>
              </a:rPr>
              <a:t>WorldWide</a:t>
            </a:r>
            <a:r>
              <a:rPr lang="en-US" sz="2000" b="1" dirty="0" smtClean="0">
                <a:solidFill>
                  <a:prstClr val="black"/>
                </a:solidFill>
                <a:latin typeface="Times New Roman"/>
                <a:cs typeface="Times New Roman"/>
              </a:rPr>
              <a:t> Map Portal</a:t>
            </a:r>
            <a:endParaRPr lang="en-US" sz="2000" b="1" dirty="0">
              <a:solidFill>
                <a:prstClr val="black"/>
              </a:solidFill>
              <a:latin typeface="Times New Roman"/>
              <a:cs typeface="Times New Roman"/>
            </a:endParaRPr>
          </a:p>
        </p:txBody>
      </p:sp>
      <p:sp>
        <p:nvSpPr>
          <p:cNvPr id="10" name="Rettangolo 9"/>
          <p:cNvSpPr/>
          <p:nvPr/>
        </p:nvSpPr>
        <p:spPr>
          <a:xfrm>
            <a:off x="827584" y="6396335"/>
            <a:ext cx="7920880" cy="461665"/>
          </a:xfrm>
          <a:prstGeom prst="rect">
            <a:avLst/>
          </a:prstGeom>
        </p:spPr>
        <p:txBody>
          <a:bodyPr wrap="square">
            <a:spAutoFit/>
          </a:bodyPr>
          <a:lstStyle/>
          <a:p>
            <a:pPr algn="ctr"/>
            <a:r>
              <a:rPr lang="en-US" dirty="0" smtClean="0">
                <a:solidFill>
                  <a:srgbClr val="FF0000"/>
                </a:solidFill>
              </a:rPr>
              <a:t>http://www.wmo.int/pages/prog/hwrp/chy/whos/</a:t>
            </a:r>
            <a:endParaRPr lang="en-US" dirty="0">
              <a:solidFill>
                <a:srgbClr val="FF0000"/>
              </a:solidFill>
            </a:endParaRPr>
          </a:p>
        </p:txBody>
      </p:sp>
    </p:spTree>
    <p:extLst>
      <p:ext uri="{BB962C8B-B14F-4D97-AF65-F5344CB8AC3E}">
        <p14:creationId xmlns:p14="http://schemas.microsoft.com/office/powerpoint/2010/main" val="549778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accel="50000" decel="5000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1-25 at 7.51.22 AM.png"/>
          <p:cNvPicPr>
            <a:picLocks noChangeAspect="1"/>
          </p:cNvPicPr>
          <p:nvPr/>
        </p:nvPicPr>
        <p:blipFill>
          <a:blip r:embed="rId2" cstate="print"/>
          <a:stretch>
            <a:fillRect/>
          </a:stretch>
        </p:blipFill>
        <p:spPr>
          <a:xfrm>
            <a:off x="0" y="304800"/>
            <a:ext cx="9144000" cy="5610225"/>
          </a:xfrm>
          <a:prstGeom prst="rect">
            <a:avLst/>
          </a:prstGeom>
        </p:spPr>
      </p:pic>
      <p:sp>
        <p:nvSpPr>
          <p:cNvPr id="4" name="Right Arrow 3"/>
          <p:cNvSpPr/>
          <p:nvPr/>
        </p:nvSpPr>
        <p:spPr>
          <a:xfrm rot="10800000">
            <a:off x="1905000" y="3581400"/>
            <a:ext cx="838200" cy="315472"/>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6-01-25 at 7.54.19 AM.png"/>
          <p:cNvPicPr>
            <a:picLocks noChangeAspect="1"/>
          </p:cNvPicPr>
          <p:nvPr/>
        </p:nvPicPr>
        <p:blipFill>
          <a:blip r:embed="rId3" cstate="print"/>
          <a:stretch>
            <a:fillRect/>
          </a:stretch>
        </p:blipFill>
        <p:spPr>
          <a:xfrm>
            <a:off x="1905000" y="3394075"/>
            <a:ext cx="1966375" cy="1177925"/>
          </a:xfrm>
          <a:prstGeom prst="rect">
            <a:avLst/>
          </a:prstGeom>
        </p:spPr>
      </p:pic>
    </p:spTree>
    <p:extLst>
      <p:ext uri="{BB962C8B-B14F-4D97-AF65-F5344CB8AC3E}">
        <p14:creationId xmlns:p14="http://schemas.microsoft.com/office/powerpoint/2010/main" val="1657574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4538</TotalTime>
  <Words>403</Words>
  <Application>Microsoft Macintosh PowerPoint</Application>
  <PresentationFormat>On-screen Show (4:3)</PresentationFormat>
  <Paragraphs>78</Paragraphs>
  <Slides>19</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Avenir LT Std 55 Roman</vt:lpstr>
      <vt:lpstr>Avenir LT Std 85 Heavy</vt:lpstr>
      <vt:lpstr>Calibri</vt:lpstr>
      <vt:lpstr>ＭＳ Ｐゴシック</vt:lpstr>
      <vt:lpstr>Times New Roman</vt:lpstr>
      <vt:lpstr>Arial</vt:lpstr>
      <vt:lpstr>WMO_WHITE_Powerpoint_en_fr</vt:lpstr>
      <vt:lpstr>1_WMO_WHITE_Powerpoint_en_fr</vt:lpstr>
      <vt:lpstr>2_WMO_WHITE_Powerpoint_en_fr</vt:lpstr>
      <vt:lpstr>3_WMO_WHITE_Powerpoint_en_fr</vt:lpstr>
      <vt:lpstr>4_WMO_WHITE_Powerpoint_en_fr</vt:lpstr>
      <vt:lpstr>PowerPoint Presentation</vt:lpstr>
      <vt:lpstr>Outline</vt:lpstr>
      <vt:lpstr>PowerPoint Presentation</vt:lpstr>
      <vt:lpstr>WMO INTEGRATED GLOBAL OBSERVING SYSTEM (WIGOS) and WMO HYDROLOGICAL OBSERVING SYSTEM (WHOS)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Phase 2</vt:lpstr>
      <vt:lpstr>Federated hydrological data in WHOS</vt:lpstr>
      <vt:lpstr>WHOS interfaces</vt:lpstr>
      <vt:lpstr>jOAI Harvester - configuration</vt:lpstr>
      <vt:lpstr>Arctic-HYCOS project</vt:lpstr>
      <vt:lpstr>Arctic-HYCOS station metadata</vt:lpstr>
      <vt:lpstr>Arctic-HYCOS station metadata (2)</vt:lpstr>
      <vt:lpstr>PowerPoint Presentation</vt:lpstr>
    </vt:vector>
  </TitlesOfParts>
  <Company>World Meteorological Organization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Miroslav Ondras</dc:creator>
  <cp:lastModifiedBy>Tony Boston</cp:lastModifiedBy>
  <cp:revision>552</cp:revision>
  <cp:lastPrinted>2017-09-29T07:54:09Z</cp:lastPrinted>
  <dcterms:created xsi:type="dcterms:W3CDTF">2016-05-27T11:05:50Z</dcterms:created>
  <dcterms:modified xsi:type="dcterms:W3CDTF">2017-11-27T13:22:54Z</dcterms:modified>
</cp:coreProperties>
</file>