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74" r:id="rId5"/>
    <p:sldId id="275" r:id="rId6"/>
    <p:sldId id="271" r:id="rId7"/>
    <p:sldId id="276" r:id="rId8"/>
    <p:sldId id="277" r:id="rId9"/>
    <p:sldId id="278" r:id="rId10"/>
    <p:sldId id="279" r:id="rId11"/>
    <p:sldId id="280" r:id="rId12"/>
    <p:sldId id="281" r:id="rId13"/>
    <p:sldId id="272" r:id="rId14"/>
    <p:sldId id="282" r:id="rId15"/>
    <p:sldId id="283" r:id="rId16"/>
    <p:sldId id="258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80" d="100"/>
          <a:sy n="80" d="100"/>
        </p:scale>
        <p:origin x="-251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24/11/2017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wmo.int/wigosid=0-20000-0-03808" TargetMode="External"/><Relationship Id="rId2" Type="http://schemas.openxmlformats.org/officeDocument/2006/relationships/hyperlink" Target="http://data.wmo.int/wisid=urn:x-wmo:md:int.wmo.wis::SMVA02DTT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5952" y="5837102"/>
            <a:ext cx="417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0090"/>
                </a:solidFill>
              </a:rPr>
              <a:t>TT-WMD-6, 27-29 November 2017, </a:t>
            </a:r>
            <a:r>
              <a:rPr lang="de-DE" sz="2000" dirty="0" err="1">
                <a:solidFill>
                  <a:srgbClr val="000090"/>
                </a:solidFill>
              </a:rPr>
              <a:t>Zurich</a:t>
            </a:r>
            <a:r>
              <a:rPr lang="de-DE" sz="2000" dirty="0">
                <a:solidFill>
                  <a:srgbClr val="000090"/>
                </a:solidFill>
              </a:rPr>
              <a:t>, </a:t>
            </a:r>
            <a:r>
              <a:rPr lang="de-DE" sz="2000" dirty="0" err="1">
                <a:solidFill>
                  <a:srgbClr val="000090"/>
                </a:solidFill>
              </a:rPr>
              <a:t>Switzerland</a:t>
            </a:r>
            <a:endParaRPr lang="de-DE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Relation between WIS and WIGOS metadata</a:t>
            </a:r>
            <a:endParaRPr lang="en-US" sz="4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5.1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1119" y="2101743"/>
            <a:ext cx="200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Secretariat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 metadata – reporting times (2)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81891" y="1508166"/>
            <a:ext cx="80039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Metadata records</a:t>
            </a:r>
          </a:p>
          <a:p>
            <a:r>
              <a:rPr lang="en-GB" dirty="0" smtClean="0"/>
              <a:t>GTS data are described using one metadata record for each bulletin name. For example, Synoptic reports for Dakar are recorded alongside reports from other stations in bulletins:</a:t>
            </a:r>
          </a:p>
          <a:p>
            <a:r>
              <a:rPr lang="en-GB" i="1" dirty="0" smtClean="0"/>
              <a:t>Traditional alphanumeric codes</a:t>
            </a:r>
          </a:p>
          <a:p>
            <a:r>
              <a:rPr lang="en-GB" dirty="0" smtClean="0"/>
              <a:t>SMSG01GOOY (00Z, 06Z, 12Z and 18Z)</a:t>
            </a:r>
          </a:p>
          <a:p>
            <a:r>
              <a:rPr lang="en-GB" dirty="0" smtClean="0"/>
              <a:t>SISG20GOOY (03Z, 09Z, 15Z and 21Z)</a:t>
            </a:r>
          </a:p>
          <a:p>
            <a:r>
              <a:rPr lang="en-GB" i="1" dirty="0" smtClean="0"/>
              <a:t>Table Driven Code Forms</a:t>
            </a:r>
            <a:endParaRPr lang="en-GB" i="1" dirty="0"/>
          </a:p>
          <a:p>
            <a:r>
              <a:rPr lang="en-GB" dirty="0" smtClean="0"/>
              <a:t>ISMA01GOOY </a:t>
            </a:r>
            <a:r>
              <a:rPr lang="en-GB" dirty="0"/>
              <a:t>(00Z, 06Z, 12Z and 18Z)</a:t>
            </a:r>
          </a:p>
          <a:p>
            <a:r>
              <a:rPr lang="en-GB" dirty="0" smtClean="0"/>
              <a:t>ISIA20GOOY </a:t>
            </a:r>
            <a:r>
              <a:rPr lang="en-GB" dirty="0"/>
              <a:t>(03Z, 09Z, 15Z and 21Z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b="1" dirty="0" smtClean="0"/>
              <a:t>However</a:t>
            </a:r>
            <a:r>
              <a:rPr lang="en-GB" dirty="0" smtClean="0"/>
              <a:t> the </a:t>
            </a:r>
            <a:r>
              <a:rPr lang="en-GB" dirty="0"/>
              <a:t>metadata </a:t>
            </a:r>
            <a:r>
              <a:rPr lang="en-GB" dirty="0" smtClean="0"/>
              <a:t>records for these bulletins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only contain only the </a:t>
            </a:r>
            <a:r>
              <a:rPr lang="en-GB" dirty="0" err="1" smtClean="0"/>
              <a:t>IIiii</a:t>
            </a:r>
            <a:r>
              <a:rPr lang="en-GB" dirty="0" smtClean="0"/>
              <a:t> form of station identifiers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</a:t>
            </a:r>
            <a:r>
              <a:rPr lang="en-GB" dirty="0" smtClean="0"/>
              <a:t>o not state that the data are for GTS global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</a:t>
            </a:r>
            <a:r>
              <a:rPr lang="en-GB" dirty="0" smtClean="0"/>
              <a:t>o not state </a:t>
            </a:r>
            <a:r>
              <a:rPr lang="en-GB" dirty="0" err="1" smtClean="0"/>
              <a:t>weatherObservations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is typical – metadata records </a:t>
            </a:r>
            <a:r>
              <a:rPr lang="en-GB" smtClean="0"/>
              <a:t>were written before </a:t>
            </a:r>
            <a:r>
              <a:rPr lang="en-GB" dirty="0" smtClean="0"/>
              <a:t>the guidance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0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 metadata – reporting times (3)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32509" y="1417638"/>
            <a:ext cx="1306286" cy="4120737"/>
            <a:chOff x="581891" y="1995055"/>
            <a:chExt cx="1662546" cy="4120737"/>
          </a:xfrm>
        </p:grpSpPr>
        <p:sp>
          <p:nvSpPr>
            <p:cNvPr id="5" name="Rectangle 4"/>
            <p:cNvSpPr/>
            <p:nvPr/>
          </p:nvSpPr>
          <p:spPr>
            <a:xfrm>
              <a:off x="581891" y="2458192"/>
              <a:ext cx="1662546" cy="3657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81891" y="1995055"/>
              <a:ext cx="1662546" cy="4631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Catalogue</a:t>
              </a:r>
              <a:endParaRPr lang="en-GB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83079" y="1417638"/>
            <a:ext cx="1306286" cy="1624682"/>
            <a:chOff x="2373085" y="1417638"/>
            <a:chExt cx="1662546" cy="1624682"/>
          </a:xfrm>
        </p:grpSpPr>
        <p:sp>
          <p:nvSpPr>
            <p:cNvPr id="9" name="Rectangle 8"/>
            <p:cNvSpPr/>
            <p:nvPr/>
          </p:nvSpPr>
          <p:spPr>
            <a:xfrm>
              <a:off x="2373085" y="1880775"/>
              <a:ext cx="1662546" cy="11615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73085" y="1417638"/>
              <a:ext cx="1662546" cy="4631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WeatherObservations</a:t>
              </a:r>
              <a:endParaRPr lang="en-GB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36719" y="1417638"/>
            <a:ext cx="2974771" cy="1931204"/>
            <a:chOff x="581891" y="1995055"/>
            <a:chExt cx="1662546" cy="1931204"/>
          </a:xfrm>
        </p:grpSpPr>
        <p:sp>
          <p:nvSpPr>
            <p:cNvPr id="15" name="Rectangle 14"/>
            <p:cNvSpPr/>
            <p:nvPr/>
          </p:nvSpPr>
          <p:spPr>
            <a:xfrm>
              <a:off x="581891" y="2458192"/>
              <a:ext cx="1662546" cy="14680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1891" y="1995055"/>
              <a:ext cx="1662546" cy="4631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Station</a:t>
              </a:r>
              <a:endParaRPr lang="en-GB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07921" y="1417638"/>
            <a:ext cx="1306286" cy="4120737"/>
            <a:chOff x="581891" y="1995055"/>
            <a:chExt cx="1662546" cy="4120737"/>
          </a:xfrm>
        </p:grpSpPr>
        <p:sp>
          <p:nvSpPr>
            <p:cNvPr id="18" name="Rectangle 17"/>
            <p:cNvSpPr/>
            <p:nvPr/>
          </p:nvSpPr>
          <p:spPr>
            <a:xfrm>
              <a:off x="581891" y="2458192"/>
              <a:ext cx="1662546" cy="3657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81891" y="1995055"/>
              <a:ext cx="1662546" cy="4631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/>
                <a:t>h</a:t>
              </a:r>
              <a:r>
                <a:rPr lang="en-GB" dirty="0" err="1" smtClean="0"/>
                <a:t>h:mm:ssZ</a:t>
              </a:r>
              <a:endParaRPr lang="en-GB" dirty="0"/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457200" y="1950908"/>
            <a:ext cx="2802577" cy="51063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Select only observations</a:t>
            </a:r>
            <a:endParaRPr lang="en-GB" dirty="0"/>
          </a:p>
        </p:txBody>
      </p:sp>
      <p:sp>
        <p:nvSpPr>
          <p:cNvPr id="22" name="Right Arrow 21"/>
          <p:cNvSpPr/>
          <p:nvPr/>
        </p:nvSpPr>
        <p:spPr>
          <a:xfrm>
            <a:off x="2493815" y="2421102"/>
            <a:ext cx="2802577" cy="51063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observation times</a:t>
            </a:r>
            <a:endParaRPr lang="en-GB" dirty="0"/>
          </a:p>
        </p:txBody>
      </p:sp>
      <p:sp>
        <p:nvSpPr>
          <p:cNvPr id="23" name="Right Arrow 22"/>
          <p:cNvSpPr/>
          <p:nvPr/>
        </p:nvSpPr>
        <p:spPr>
          <a:xfrm>
            <a:off x="4853048" y="2676422"/>
            <a:ext cx="2802577" cy="10331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Combine observation times for stations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719449" y="3978234"/>
            <a:ext cx="6092043" cy="17543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b="1" dirty="0" smtClean="0"/>
              <a:t>Issues</a:t>
            </a:r>
          </a:p>
          <a:p>
            <a:r>
              <a:rPr lang="en-GB" dirty="0" smtClean="0"/>
              <a:t>Time difficult to extract and could match other items.</a:t>
            </a:r>
          </a:p>
          <a:p>
            <a:r>
              <a:rPr lang="en-GB" dirty="0" smtClean="0"/>
              <a:t>WIGOS Id </a:t>
            </a:r>
            <a:r>
              <a:rPr lang="en-GB" dirty="0" err="1" smtClean="0"/>
              <a:t>orIIiii</a:t>
            </a:r>
            <a:r>
              <a:rPr lang="en-GB" dirty="0" smtClean="0"/>
              <a:t>  - could be embedded in other information.</a:t>
            </a:r>
          </a:p>
          <a:p>
            <a:r>
              <a:rPr lang="en-GB" dirty="0" smtClean="0"/>
              <a:t>No “codified” parameter or report types.</a:t>
            </a:r>
          </a:p>
          <a:p>
            <a:r>
              <a:rPr lang="en-GB" dirty="0" smtClean="0"/>
              <a:t>Overlap of </a:t>
            </a:r>
            <a:r>
              <a:rPr lang="en-GB" dirty="0" err="1" smtClean="0"/>
              <a:t>WMO_CategoryCode</a:t>
            </a:r>
            <a:r>
              <a:rPr lang="en-GB" dirty="0" smtClean="0"/>
              <a:t> – authors only use one.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3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 metadata – reporting times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Conclusions</a:t>
            </a:r>
          </a:p>
          <a:p>
            <a:r>
              <a:rPr lang="en-GB" dirty="0" smtClean="0"/>
              <a:t>Required information is not “structured”</a:t>
            </a:r>
          </a:p>
          <a:p>
            <a:pPr lvl="1"/>
            <a:r>
              <a:rPr lang="en-GB" dirty="0" smtClean="0"/>
              <a:t>Reliance on pattern-matching will lead to errors</a:t>
            </a:r>
          </a:p>
          <a:p>
            <a:r>
              <a:rPr lang="en-GB" dirty="0" smtClean="0"/>
              <a:t>No standard terminology for parameters</a:t>
            </a:r>
          </a:p>
          <a:p>
            <a:pPr lvl="1"/>
            <a:r>
              <a:rPr lang="en-GB" dirty="0" smtClean="0"/>
              <a:t>Not clear what is in the schedule</a:t>
            </a:r>
          </a:p>
          <a:p>
            <a:r>
              <a:rPr lang="en-GB" dirty="0" smtClean="0"/>
              <a:t>Records use “</a:t>
            </a:r>
            <a:r>
              <a:rPr lang="en-GB" dirty="0" err="1" smtClean="0"/>
              <a:t>synopticMeteorology</a:t>
            </a:r>
            <a:r>
              <a:rPr lang="en-GB" dirty="0" smtClean="0"/>
              <a:t>” but not “</a:t>
            </a:r>
            <a:r>
              <a:rPr lang="en-GB" dirty="0" err="1" smtClean="0"/>
              <a:t>weatherObservation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Mixes forecasts and observations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6894" y="2968831"/>
            <a:ext cx="7766462" cy="200693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WIS metadata standard would need to be revised to support a reliable catalogue for reporting schedules</a:t>
            </a:r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Linking WIS to WIGOS and WIGOS to WIS</a:t>
            </a:r>
            <a:br>
              <a:rPr lang="en-US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Linking to WIS and WIGOS 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http://data.wmo.int/wisid=</a:t>
            </a:r>
            <a:r>
              <a:rPr lang="en-GB" b="1" i="1" dirty="0" smtClean="0"/>
              <a:t>fileIdentifier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data.wmo.int/wisid=urn:x-wmo:md:int.wmo.wis</a:t>
            </a:r>
            <a:r>
              <a:rPr lang="en-GB" sz="2000" dirty="0">
                <a:hlinkClick r:id="rId2"/>
              </a:rPr>
              <a:t>::</a:t>
            </a:r>
            <a:r>
              <a:rPr lang="en-GB" sz="2000" dirty="0" smtClean="0">
                <a:hlinkClick r:id="rId2"/>
              </a:rPr>
              <a:t>SMVA02DTTA</a:t>
            </a:r>
            <a:endParaRPr lang="en-GB" sz="2000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b="1" dirty="0" smtClean="0"/>
              <a:t>http://data.wmo.int/wigosid=</a:t>
            </a:r>
            <a:r>
              <a:rPr lang="en-GB" b="1" i="1" dirty="0" smtClean="0"/>
              <a:t>0-a-b-c</a:t>
            </a:r>
            <a:endParaRPr lang="en-GB" b="1" dirty="0" smtClean="0"/>
          </a:p>
          <a:p>
            <a:pPr marL="0" indent="0">
              <a:buNone/>
            </a:pPr>
            <a:r>
              <a:rPr lang="en-GB" sz="2000" i="1" dirty="0">
                <a:hlinkClick r:id="rId3"/>
              </a:rPr>
              <a:t>http://</a:t>
            </a:r>
            <a:r>
              <a:rPr lang="en-GB" sz="2000" i="1" dirty="0" smtClean="0">
                <a:hlinkClick r:id="rId3"/>
              </a:rPr>
              <a:t>data.wmo.int/wigosid=0-20000-0-03808</a:t>
            </a:r>
            <a:endParaRPr lang="en-GB" sz="2000" i="1" dirty="0" smtClean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58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WIS and WIGOS metadata contents</a:t>
            </a:r>
          </a:p>
          <a:p>
            <a:r>
              <a:rPr lang="en-GB" dirty="0" smtClean="0"/>
              <a:t>Creating a catalogue of reporting schedules from WIS metadata</a:t>
            </a:r>
          </a:p>
          <a:p>
            <a:r>
              <a:rPr lang="en-GB" dirty="0"/>
              <a:t>	</a:t>
            </a:r>
            <a:r>
              <a:rPr lang="en-GB" b="1" dirty="0" smtClean="0"/>
              <a:t>Not feasible without changes to WIS metadata standard</a:t>
            </a:r>
          </a:p>
          <a:p>
            <a:r>
              <a:rPr lang="en-GB" dirty="0" smtClean="0"/>
              <a:t>Linking to WIS and WIGOS metadata records</a:t>
            </a:r>
          </a:p>
        </p:txBody>
      </p:sp>
    </p:spTree>
    <p:extLst>
      <p:ext uri="{BB962C8B-B14F-4D97-AF65-F5344CB8AC3E}">
        <p14:creationId xmlns:p14="http://schemas.microsoft.com/office/powerpoint/2010/main" val="42280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>
                <a:solidFill>
                  <a:srgbClr val="000090"/>
                </a:solidFill>
              </a:rPr>
              <a:t>w</a:t>
            </a:r>
            <a:r>
              <a:rPr lang="en-US" sz="3100" dirty="0" smtClean="0">
                <a:solidFill>
                  <a:srgbClr val="000090"/>
                </a:solidFill>
              </a:rPr>
              <a:t>is-help@wmo.int </a:t>
            </a:r>
            <a:endParaRPr lang="en-US" sz="31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WIS and WIGOS metadata </a:t>
            </a:r>
            <a:endParaRPr lang="en-US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err="1" smtClean="0"/>
              <a:t>Observing</a:t>
            </a:r>
            <a:r>
              <a:rPr lang="fr-CH" sz="2800" dirty="0" smtClean="0"/>
              <a:t> times</a:t>
            </a:r>
            <a:endParaRPr lang="fr-CH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err="1" smtClean="0"/>
              <a:t>Linking</a:t>
            </a:r>
            <a:r>
              <a:rPr lang="fr-CH" sz="2800" dirty="0" smtClean="0"/>
              <a:t> WIS to WIGOS and WIGOS to WIS</a:t>
            </a:r>
            <a:endParaRPr lang="fr-CH" sz="2800" dirty="0" smtClean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2625" indent="-682625"/>
            <a:r>
              <a:rPr lang="en-US" dirty="0" smtClean="0"/>
              <a:t>WIS </a:t>
            </a:r>
            <a:r>
              <a:rPr lang="en-US" dirty="0"/>
              <a:t>and </a:t>
            </a:r>
            <a:r>
              <a:rPr lang="en-US" dirty="0" smtClean="0"/>
              <a:t>WIGOS metadata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3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WIS Discovery Metadata</a:t>
            </a:r>
            <a:endParaRPr lang="en-US" altLang="en-US" smtClean="0"/>
          </a:p>
        </p:txBody>
      </p:sp>
      <p:sp>
        <p:nvSpPr>
          <p:cNvPr id="92030" name="Rectangle 894"/>
          <p:cNvSpPr>
            <a:spLocks noGrp="1" noChangeArrowheads="1"/>
          </p:cNvSpPr>
          <p:nvPr>
            <p:ph sz="half" idx="1"/>
          </p:nvPr>
        </p:nvSpPr>
        <p:spPr>
          <a:xfrm>
            <a:off x="914400" y="1184275"/>
            <a:ext cx="3703638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b="1" smtClean="0"/>
              <a:t>Dataset title</a:t>
            </a:r>
          </a:p>
          <a:p>
            <a:pPr>
              <a:lnSpc>
                <a:spcPct val="80000"/>
              </a:lnSpc>
            </a:pPr>
            <a:r>
              <a:rPr lang="en-US" altLang="en-US" sz="1800" b="1" smtClean="0"/>
              <a:t>Dataset reference date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Dataset responsible party</a:t>
            </a:r>
          </a:p>
          <a:p>
            <a:pPr>
              <a:lnSpc>
                <a:spcPct val="80000"/>
              </a:lnSpc>
            </a:pPr>
            <a:r>
              <a:rPr lang="en-US" altLang="en-US" sz="1800" b="1" i="1" smtClean="0"/>
              <a:t>Geographic location of the dataset</a:t>
            </a:r>
          </a:p>
          <a:p>
            <a:pPr>
              <a:lnSpc>
                <a:spcPct val="80000"/>
              </a:lnSpc>
            </a:pPr>
            <a:r>
              <a:rPr lang="en-US" altLang="en-US" sz="1800" b="1" smtClean="0"/>
              <a:t>Dataset topic category</a:t>
            </a:r>
          </a:p>
          <a:p>
            <a:pPr>
              <a:lnSpc>
                <a:spcPct val="80000"/>
              </a:lnSpc>
            </a:pPr>
            <a:r>
              <a:rPr lang="en-US" altLang="en-US" sz="1800" b="1" smtClean="0"/>
              <a:t>Dataset descriptive keywords</a:t>
            </a:r>
          </a:p>
          <a:p>
            <a:pPr>
              <a:lnSpc>
                <a:spcPct val="80000"/>
              </a:lnSpc>
            </a:pPr>
            <a:r>
              <a:rPr lang="en-US" altLang="en-US" sz="1800" b="1" smtClean="0"/>
              <a:t>Abstract describing the dataset</a:t>
            </a:r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1800" smtClean="0"/>
              <a:t>Distribution format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Online resource</a:t>
            </a:r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1800" b="1" smtClean="0"/>
              <a:t>Dataset language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Dataset character set</a:t>
            </a:r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endParaRPr lang="en-US" altLang="en-US" sz="1800" smtClean="0"/>
          </a:p>
        </p:txBody>
      </p:sp>
      <p:sp>
        <p:nvSpPr>
          <p:cNvPr id="92031" name="Rectangle 895"/>
          <p:cNvSpPr>
            <a:spLocks noGrp="1" noChangeArrowheads="1"/>
          </p:cNvSpPr>
          <p:nvPr>
            <p:ph sz="half" idx="2"/>
          </p:nvPr>
        </p:nvSpPr>
        <p:spPr>
          <a:xfrm>
            <a:off x="4770438" y="1184275"/>
            <a:ext cx="3705225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smtClean="0"/>
              <a:t>Spatial resolution of the dataset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Additional extent information for the dataset (vertical and temporal)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Spatial representation type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Reference system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Lineage</a:t>
            </a:r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GB" altLang="en-US" sz="1800" b="1" i="1" smtClean="0"/>
              <a:t>“Other” constraints</a:t>
            </a:r>
            <a:endParaRPr lang="en-US" altLang="en-US" sz="1800" b="1" i="1" smtClean="0"/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1800" b="1" smtClean="0"/>
              <a:t>Metadata file identifier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Metadata standard name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Metadata standard version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Metadata language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Metadata character set</a:t>
            </a:r>
          </a:p>
          <a:p>
            <a:pPr>
              <a:lnSpc>
                <a:spcPct val="80000"/>
              </a:lnSpc>
            </a:pPr>
            <a:r>
              <a:rPr lang="en-US" altLang="en-US" sz="1800" b="1" smtClean="0"/>
              <a:t>Metadata point of contact</a:t>
            </a:r>
          </a:p>
          <a:p>
            <a:pPr>
              <a:lnSpc>
                <a:spcPct val="80000"/>
              </a:lnSpc>
            </a:pPr>
            <a:r>
              <a:rPr lang="en-US" altLang="en-US" sz="1800" b="1" smtClean="0"/>
              <a:t>Metadata date stamp</a:t>
            </a:r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endParaRPr lang="en-US" altLang="en-US" sz="1800" smtClean="0"/>
          </a:p>
        </p:txBody>
      </p:sp>
      <p:pic>
        <p:nvPicPr>
          <p:cNvPr id="92035" name="Picture 899" descr="LOT 200 Vintage Library Card Catalog Dewey Decimal System Index Cards Inserts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171575"/>
            <a:ext cx="7286625" cy="54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2265" y="1184275"/>
            <a:ext cx="6026727" cy="369331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b="1" dirty="0" smtClean="0"/>
              <a:t>Description of “dataset”</a:t>
            </a:r>
            <a:endParaRPr lang="en-GB" dirty="0" smtClean="0"/>
          </a:p>
          <a:p>
            <a:r>
              <a:rPr lang="en-GB" dirty="0" smtClean="0"/>
              <a:t>Title: brief (“one line”) description of it</a:t>
            </a:r>
          </a:p>
          <a:p>
            <a:r>
              <a:rPr lang="en-GB" dirty="0" smtClean="0"/>
              <a:t>Abstract: summary of what is in the it</a:t>
            </a:r>
          </a:p>
          <a:p>
            <a:r>
              <a:rPr lang="en-GB" dirty="0" smtClean="0"/>
              <a:t>Creation and modification dates: dates of changes to the it</a:t>
            </a:r>
          </a:p>
          <a:p>
            <a:r>
              <a:rPr lang="en-GB" dirty="0" smtClean="0"/>
              <a:t>Contact: organization responsible for it</a:t>
            </a:r>
          </a:p>
          <a:p>
            <a:r>
              <a:rPr lang="en-GB" dirty="0" smtClean="0"/>
              <a:t>Category: broad indication of its contents</a:t>
            </a:r>
          </a:p>
          <a:p>
            <a:r>
              <a:rPr lang="en-GB" dirty="0" smtClean="0"/>
              <a:t>Bounding box: area covered by it</a:t>
            </a:r>
          </a:p>
          <a:p>
            <a:r>
              <a:rPr lang="en-GB" i="1" dirty="0" smtClean="0"/>
              <a:t>Time period: period covered by it</a:t>
            </a:r>
          </a:p>
          <a:p>
            <a:r>
              <a:rPr lang="en-GB" i="1" dirty="0"/>
              <a:t>GTS distribution: </a:t>
            </a:r>
            <a:r>
              <a:rPr lang="en-GB" i="1" dirty="0" smtClean="0"/>
              <a:t>is it to </a:t>
            </a:r>
            <a:r>
              <a:rPr lang="en-GB" i="1" dirty="0"/>
              <a:t>be </a:t>
            </a:r>
            <a:r>
              <a:rPr lang="en-GB" i="1" dirty="0" smtClean="0"/>
              <a:t>exchanged </a:t>
            </a:r>
            <a:r>
              <a:rPr lang="en-GB" i="1" dirty="0"/>
              <a:t>in near </a:t>
            </a:r>
            <a:r>
              <a:rPr lang="en-GB" i="1" dirty="0" smtClean="0"/>
              <a:t>real-time?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i="1" dirty="0" smtClean="0"/>
              <a:t>Data policy: who may use it</a:t>
            </a:r>
          </a:p>
          <a:p>
            <a:endParaRPr lang="en-GB" dirty="0" smtClean="0"/>
          </a:p>
          <a:p>
            <a:r>
              <a:rPr lang="en-GB" b="1" dirty="0" smtClean="0"/>
              <a:t>Admin</a:t>
            </a:r>
            <a:endParaRPr lang="en-GB" dirty="0" smtClean="0"/>
          </a:p>
          <a:p>
            <a:r>
              <a:rPr lang="en-GB" dirty="0" smtClean="0"/>
              <a:t>Unique identifier for metadata record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content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8C6E-DC4D-4ADB-B1A3-71E1766CCA84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201875" y="1311800"/>
            <a:ext cx="4968875" cy="5187950"/>
          </a:xfrm>
        </p:spPr>
        <p:txBody>
          <a:bodyPr>
            <a:normAutofit fontScale="92500" lnSpcReduction="20000"/>
          </a:bodyPr>
          <a:lstStyle/>
          <a:p>
            <a:pPr marL="0" indent="-360000" defTabSz="360000">
              <a:buNone/>
            </a:pPr>
            <a:r>
              <a:rPr lang="en-US" dirty="0" smtClean="0"/>
              <a:t>1.	Observed </a:t>
            </a:r>
            <a:r>
              <a:rPr lang="en-US" dirty="0"/>
              <a:t>Quantity</a:t>
            </a:r>
          </a:p>
          <a:p>
            <a:pPr marL="0" indent="-360000" defTabSz="360000">
              <a:buNone/>
            </a:pPr>
            <a:r>
              <a:rPr lang="en-US" dirty="0" smtClean="0"/>
              <a:t>2.	Purpose </a:t>
            </a:r>
            <a:r>
              <a:rPr lang="en-US" dirty="0"/>
              <a:t>of Observation</a:t>
            </a:r>
          </a:p>
          <a:p>
            <a:pPr marL="0" indent="-360000" defTabSz="360000">
              <a:buNone/>
            </a:pPr>
            <a:r>
              <a:rPr lang="en-US" dirty="0" smtClean="0"/>
              <a:t>3.	Data </a:t>
            </a:r>
            <a:r>
              <a:rPr lang="en-US" dirty="0"/>
              <a:t>Quality</a:t>
            </a:r>
          </a:p>
          <a:p>
            <a:pPr marL="0" indent="-360000" defTabSz="360000">
              <a:buNone/>
            </a:pPr>
            <a:r>
              <a:rPr lang="en-US" dirty="0" smtClean="0"/>
              <a:t>4.	Environment</a:t>
            </a:r>
            <a:endParaRPr lang="en-US" dirty="0"/>
          </a:p>
          <a:p>
            <a:pPr marL="0" indent="-360000" defTabSz="360000">
              <a:buNone/>
            </a:pPr>
            <a:r>
              <a:rPr lang="en-US" dirty="0" smtClean="0"/>
              <a:t>5.	Data </a:t>
            </a:r>
            <a:r>
              <a:rPr lang="en-US" dirty="0"/>
              <a:t>Processing </a:t>
            </a:r>
            <a:r>
              <a:rPr lang="en-US" dirty="0" smtClean="0"/>
              <a:t>and 	Reporting</a:t>
            </a:r>
            <a:endParaRPr lang="en-US" dirty="0"/>
          </a:p>
          <a:p>
            <a:pPr marL="0" indent="-360000" defTabSz="360000">
              <a:buNone/>
            </a:pPr>
            <a:r>
              <a:rPr lang="en-US" dirty="0" smtClean="0"/>
              <a:t>6.	Sampling </a:t>
            </a:r>
            <a:r>
              <a:rPr lang="en-US" dirty="0"/>
              <a:t>and Analysis</a:t>
            </a:r>
          </a:p>
          <a:p>
            <a:pPr marL="0" indent="-360000" defTabSz="360000">
              <a:buNone/>
            </a:pPr>
            <a:r>
              <a:rPr lang="en-US" dirty="0" smtClean="0"/>
              <a:t>7.	Station/Platform</a:t>
            </a:r>
            <a:endParaRPr lang="en-US" dirty="0"/>
          </a:p>
          <a:p>
            <a:pPr marL="0" indent="-360000" defTabSz="360000">
              <a:buNone/>
            </a:pPr>
            <a:r>
              <a:rPr lang="en-US" dirty="0" smtClean="0"/>
              <a:t>8.	Method </a:t>
            </a:r>
            <a:r>
              <a:rPr lang="en-US" dirty="0"/>
              <a:t>of Observation</a:t>
            </a:r>
          </a:p>
          <a:p>
            <a:pPr marL="0" indent="-360000" defTabSz="360000">
              <a:buNone/>
            </a:pPr>
            <a:r>
              <a:rPr lang="en-US" dirty="0" smtClean="0"/>
              <a:t>9.	Ownership </a:t>
            </a:r>
            <a:r>
              <a:rPr lang="en-US" dirty="0"/>
              <a:t>and Data Policy</a:t>
            </a:r>
          </a:p>
          <a:p>
            <a:pPr marL="0" indent="-360000" defTabSz="360000">
              <a:buNone/>
            </a:pPr>
            <a:r>
              <a:rPr lang="en-US" dirty="0" smtClean="0"/>
              <a:t>10.	Contact</a:t>
            </a:r>
            <a:endParaRPr lang="en-US" dirty="0"/>
          </a:p>
          <a:p>
            <a:endParaRPr lang="en-GB" dirty="0"/>
          </a:p>
        </p:txBody>
      </p:sp>
      <p:pic>
        <p:nvPicPr>
          <p:cNvPr id="1026" name="Picture 2" descr="M:\My Documents\ClipArt\USweatherStationOnRoof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976" r="7543"/>
          <a:stretch/>
        </p:blipFill>
        <p:spPr bwMode="auto">
          <a:xfrm>
            <a:off x="4878250" y="1309479"/>
            <a:ext cx="4135825" cy="434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65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Observing times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0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content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8C6E-DC4D-4ADB-B1A3-71E1766CCA84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201875" y="1311800"/>
            <a:ext cx="4968875" cy="5187950"/>
          </a:xfrm>
        </p:spPr>
        <p:txBody>
          <a:bodyPr>
            <a:normAutofit fontScale="92500" lnSpcReduction="20000"/>
          </a:bodyPr>
          <a:lstStyle/>
          <a:p>
            <a:pPr marL="0" indent="-360000" defTabSz="360000">
              <a:buNone/>
            </a:pPr>
            <a:r>
              <a:rPr lang="en-US" dirty="0" smtClean="0"/>
              <a:t>1.	Observed </a:t>
            </a:r>
            <a:r>
              <a:rPr lang="en-US" dirty="0"/>
              <a:t>Quantity</a:t>
            </a:r>
          </a:p>
          <a:p>
            <a:pPr marL="0" indent="-360000" defTabSz="360000">
              <a:buNone/>
            </a:pPr>
            <a:r>
              <a:rPr lang="en-US" dirty="0" smtClean="0"/>
              <a:t>2.	Purpose </a:t>
            </a:r>
            <a:r>
              <a:rPr lang="en-US" dirty="0"/>
              <a:t>of Observation</a:t>
            </a:r>
          </a:p>
          <a:p>
            <a:pPr marL="0" indent="-360000" defTabSz="360000">
              <a:buNone/>
            </a:pPr>
            <a:r>
              <a:rPr lang="en-US" dirty="0" smtClean="0"/>
              <a:t>3.	Data </a:t>
            </a:r>
            <a:r>
              <a:rPr lang="en-US" dirty="0"/>
              <a:t>Quality</a:t>
            </a:r>
          </a:p>
          <a:p>
            <a:pPr marL="0" indent="-360000" defTabSz="360000">
              <a:buNone/>
            </a:pPr>
            <a:r>
              <a:rPr lang="en-US" dirty="0" smtClean="0"/>
              <a:t>4.	Environment</a:t>
            </a:r>
            <a:endParaRPr lang="en-US" dirty="0"/>
          </a:p>
          <a:p>
            <a:pPr marL="0" indent="-360000" defTabSz="360000">
              <a:buNone/>
            </a:pPr>
            <a:r>
              <a:rPr lang="en-US" dirty="0" smtClean="0"/>
              <a:t>5.	Data </a:t>
            </a:r>
            <a:r>
              <a:rPr lang="en-US" dirty="0"/>
              <a:t>Processing </a:t>
            </a:r>
            <a:r>
              <a:rPr lang="en-US" dirty="0" smtClean="0"/>
              <a:t>and 	Reporting</a:t>
            </a:r>
            <a:endParaRPr lang="en-US" dirty="0"/>
          </a:p>
          <a:p>
            <a:pPr marL="0" indent="-360000" defTabSz="360000">
              <a:buNone/>
            </a:pPr>
            <a:r>
              <a:rPr lang="en-US" dirty="0" smtClean="0"/>
              <a:t>6.	Sampling </a:t>
            </a:r>
            <a:r>
              <a:rPr lang="en-US" dirty="0"/>
              <a:t>and Analysis</a:t>
            </a:r>
          </a:p>
          <a:p>
            <a:pPr marL="0" indent="-360000" defTabSz="360000">
              <a:buNone/>
            </a:pPr>
            <a:r>
              <a:rPr lang="en-US" dirty="0" smtClean="0"/>
              <a:t>7.	Station/Platform</a:t>
            </a:r>
            <a:endParaRPr lang="en-US" dirty="0"/>
          </a:p>
          <a:p>
            <a:pPr marL="0" indent="-360000" defTabSz="360000">
              <a:buNone/>
            </a:pPr>
            <a:r>
              <a:rPr lang="en-US" dirty="0" smtClean="0"/>
              <a:t>8.	Method </a:t>
            </a:r>
            <a:r>
              <a:rPr lang="en-US" dirty="0"/>
              <a:t>of Observation</a:t>
            </a:r>
          </a:p>
          <a:p>
            <a:pPr marL="0" indent="-360000" defTabSz="360000">
              <a:buNone/>
            </a:pPr>
            <a:r>
              <a:rPr lang="en-US" dirty="0" smtClean="0"/>
              <a:t>9.	Ownership </a:t>
            </a:r>
            <a:r>
              <a:rPr lang="en-US" dirty="0"/>
              <a:t>and Data Policy</a:t>
            </a:r>
          </a:p>
          <a:p>
            <a:pPr marL="0" indent="-360000" defTabSz="360000">
              <a:buNone/>
            </a:pPr>
            <a:r>
              <a:rPr lang="en-US" dirty="0" smtClean="0"/>
              <a:t>10.	Contact</a:t>
            </a:r>
            <a:endParaRPr lang="en-US" dirty="0"/>
          </a:p>
          <a:p>
            <a:endParaRPr lang="en-GB" dirty="0"/>
          </a:p>
        </p:txBody>
      </p:sp>
      <p:pic>
        <p:nvPicPr>
          <p:cNvPr id="1026" name="Picture 2" descr="M:\My Documents\ClipArt\USweatherStationOnRoof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976" r="7543"/>
          <a:stretch/>
        </p:blipFill>
        <p:spPr bwMode="auto">
          <a:xfrm>
            <a:off x="4878250" y="1309479"/>
            <a:ext cx="4135825" cy="434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>
            <a:off x="4180114" y="2838204"/>
            <a:ext cx="3455720" cy="103315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When creating the observation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0820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WIGOS metadata – reporting times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1417638"/>
            <a:ext cx="8847117" cy="165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628" y="3384468"/>
            <a:ext cx="88471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Records when observations are scheduled to be made.</a:t>
            </a:r>
          </a:p>
          <a:p>
            <a:endParaRPr lang="en-GB" dirty="0"/>
          </a:p>
          <a:p>
            <a:r>
              <a:rPr lang="en-GB" dirty="0" smtClean="0"/>
              <a:t>This makes no statement on whether observations are exchanged.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Some observations may not be made routinely available to other organizations.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Some observations may not be retained.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9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 metadata – reporting times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868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World Weather Watch routine reporting (GTS reports)</a:t>
            </a:r>
            <a:endParaRPr lang="en-GB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51749"/>
              </p:ext>
            </p:extLst>
          </p:nvPr>
        </p:nvGraphicFramePr>
        <p:xfrm>
          <a:off x="457200" y="1648470"/>
          <a:ext cx="8229600" cy="32156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04753"/>
                <a:gridCol w="2422566"/>
                <a:gridCol w="340228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Required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Where in metadata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Value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Contains</a:t>
                      </a:r>
                      <a:r>
                        <a:rPr lang="en-GB" baseline="0" dirty="0" smtClean="0"/>
                        <a:t> o</a:t>
                      </a:r>
                      <a:r>
                        <a:rPr lang="en-GB" dirty="0" smtClean="0"/>
                        <a:t>bservation(s)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WMO_CategoryCode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weatherObservations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Observation Facility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Keyword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Type: place; 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Thesaurus name: “WMO WIGOS station identifiers”</a:t>
                      </a:r>
                      <a:endParaRPr lang="en-GB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http://data.wmo.int/wigosid=</a:t>
                      </a:r>
                      <a:r>
                        <a:rPr lang="en-GB" sz="16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0-a-b-c</a:t>
                      </a:r>
                      <a:endParaRPr lang="en-GB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Is exchanged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WMO_Distribution_Scope_code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GlobalExchange</a:t>
                      </a:r>
                      <a:r>
                        <a:rPr lang="en-GB" sz="1600" dirty="0" smtClean="0"/>
                        <a:t>,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RegionalExchange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Keyword</a:t>
                      </a:r>
                    </a:p>
                    <a:p>
                      <a:r>
                        <a:rPr lang="en-GB" sz="1200" dirty="0" smtClean="0"/>
                        <a:t>Type: temporal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hh:mm:ssZ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Parameter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Keyword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No guidance available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 descr="C:\Users\sforeman\AppData\Local\Microsoft\Windows\Temporary Internet Files\Content.IE5\RBQTEBXW\1024px-Red_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959" y="4453666"/>
            <a:ext cx="443841" cy="44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5153891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Issues</a:t>
            </a:r>
          </a:p>
          <a:p>
            <a:r>
              <a:rPr lang="en-GB" dirty="0" smtClean="0"/>
              <a:t>WIGOS Id is guidance only – introduced 2017</a:t>
            </a:r>
          </a:p>
          <a:p>
            <a:r>
              <a:rPr lang="en-GB" dirty="0" smtClean="0"/>
              <a:t>Parameter – no guidance provided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6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4611</TotalTime>
  <Words>644</Words>
  <Application>Microsoft Office PowerPoint</Application>
  <PresentationFormat>On-screen Show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WMO_WHITE_Powerpoint_en_fr</vt:lpstr>
      <vt:lpstr>PowerPoint Presentation</vt:lpstr>
      <vt:lpstr>Outline</vt:lpstr>
      <vt:lpstr>WIS and WIGOS metadata </vt:lpstr>
      <vt:lpstr>WIS Discovery Metadata</vt:lpstr>
      <vt:lpstr>High level content</vt:lpstr>
      <vt:lpstr>Observing times</vt:lpstr>
      <vt:lpstr>High level content</vt:lpstr>
      <vt:lpstr>WIGOS metadata – reporting times </vt:lpstr>
      <vt:lpstr>WIS metadata – reporting times</vt:lpstr>
      <vt:lpstr>WIS metadata – reporting times (2)</vt:lpstr>
      <vt:lpstr>WIS metadata – reporting times (3)</vt:lpstr>
      <vt:lpstr>WIS metadata – reporting times (4)</vt:lpstr>
      <vt:lpstr>Linking WIS to WIGOS and WIGOS to WIS </vt:lpstr>
      <vt:lpstr>Linking to WIS and WIGOS metadata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Ondras</dc:creator>
  <cp:lastModifiedBy>Steve Foreman</cp:lastModifiedBy>
  <cp:revision>547</cp:revision>
  <cp:lastPrinted>2017-09-29T07:54:09Z</cp:lastPrinted>
  <dcterms:created xsi:type="dcterms:W3CDTF">2016-05-27T11:05:50Z</dcterms:created>
  <dcterms:modified xsi:type="dcterms:W3CDTF">2017-11-24T13:58:51Z</dcterms:modified>
</cp:coreProperties>
</file>