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256" r:id="rId2"/>
    <p:sldId id="305" r:id="rId3"/>
    <p:sldId id="308" r:id="rId4"/>
    <p:sldId id="307" r:id="rId5"/>
    <p:sldId id="309" r:id="rId6"/>
  </p:sldIdLst>
  <p:sldSz cx="9906000" cy="6858000" type="A4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196">
          <p15:clr>
            <a:srgbClr val="A4A3A4"/>
          </p15:clr>
        </p15:guide>
        <p15:guide id="11" pos="155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2235">
          <p15:clr>
            <a:srgbClr val="A4A3A4"/>
          </p15:clr>
        </p15:guide>
        <p15:guide id="15" pos="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ert Borstlap" initials="SEP/C/G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B4"/>
    <a:srgbClr val="FF6600"/>
    <a:srgbClr val="FE5000"/>
    <a:srgbClr val="00B5E2"/>
    <a:srgbClr val="00205B"/>
    <a:srgbClr val="C5B9AC"/>
    <a:srgbClr val="CB333B"/>
    <a:srgbClr val="FEDB00"/>
    <a:srgbClr val="968C83"/>
    <a:srgbClr val="99C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94918" autoAdjust="0"/>
  </p:normalViewPr>
  <p:slideViewPr>
    <p:cSldViewPr snapToGrid="0">
      <p:cViewPr>
        <p:scale>
          <a:sx n="130" d="100"/>
          <a:sy n="130" d="100"/>
        </p:scale>
        <p:origin x="576" y="14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3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1074738"/>
            <a:ext cx="7781925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wmf"/><Relationship Id="rId9" Type="http://schemas.openxmlformats.org/officeDocument/2006/relationships/image" Target="../media/image7.emf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19" name="Clip" r:id="rId5" imgW="3809524" imgH="2619048" progId="">
                    <p:embed/>
                  </p:oleObj>
                </mc:Choice>
                <mc:Fallback>
                  <p:oleObj name="Clip" r:id="rId5" imgW="3809524" imgH="2619048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2677" y="5298398"/>
                          <a:ext cx="168034" cy="109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20" name="Clip" r:id="rId7" imgW="2833538" imgH="1919138" progId="">
                    <p:embed/>
                  </p:oleObj>
                </mc:Choice>
                <mc:Fallback>
                  <p:oleObj name="Clip" r:id="rId7" imgW="2833538" imgH="1919138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89" y="5298398"/>
                          <a:ext cx="159887" cy="104250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246" name="Picture 245" descr="30years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30493" y="108058"/>
            <a:ext cx="1045419" cy="1387587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 descr="30ye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259808" y="0"/>
            <a:ext cx="646192" cy="85769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30year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59808" y="0"/>
            <a:ext cx="646192" cy="8576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4822297" y="6549639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FF9CC606-8418-49EA-9DB7-3FFD72983DD3}" type="slidenum">
              <a:rPr lang="de-DE" sz="800" b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de-DE" sz="800" b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  <p:sldLayoutId id="2147487671" r:id="rId3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4965700" y="3096929"/>
            <a:ext cx="4711700" cy="1701799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TT-WMD-6 (</a:t>
            </a:r>
            <a:r>
              <a:rPr lang="en-US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NOV</a:t>
            </a:r>
            <a:r>
              <a:rPr lang="en-US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 2017)</a:t>
            </a:r>
            <a:endParaRPr lang="en-US" kern="0" dirty="0" smtClean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Guillaume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Aubert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2565400" y="1103029"/>
            <a:ext cx="7112000" cy="1981200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WIGOS &amp; Satellite Earth Observations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14275" y="981074"/>
            <a:ext cx="8994921" cy="55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>
                <a:solidFill>
                  <a:srgbClr val="002664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108108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de-DE" altLang="de-DE" sz="16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b="1" dirty="0" smtClean="0">
                <a:solidFill>
                  <a:srgbClr val="002060"/>
                </a:solidFill>
                <a:latin typeface="Tahoma" charset="0"/>
                <a:ea typeface="Tahoma" charset="0"/>
                <a:cs typeface="Tahoma" charset="0"/>
              </a:rPr>
              <a:t>End of 2016</a:t>
            </a:r>
            <a:r>
              <a:rPr lang="en-GB" dirty="0" smtClean="0">
                <a:solidFill>
                  <a:srgbClr val="002060"/>
                </a:solidFill>
                <a:latin typeface="Tahoma" charset="0"/>
                <a:ea typeface="Tahoma" charset="0"/>
                <a:cs typeface="Tahoma" charset="0"/>
              </a:rPr>
              <a:t>: EUMETSAT internal assessment of WIGOS Metadata Standard for its Satellite observations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WIGOS meant to describe a type of observation with its associated platform, instrument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WIGOS Standard contains the necessary information to describe Satellite Earth Observations.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Actions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Submit for review the WIGOS to the CGMS Task Force on Metadata Implementation: </a:t>
            </a:r>
            <a:r>
              <a:rPr lang="en-GB" sz="2200" dirty="0" smtClean="0">
                <a:solidFill>
                  <a:srgbClr val="FF0000"/>
                </a:solidFill>
                <a:cs typeface="Arial" panose="020B0604020202020204" pitchFamily="34" charset="0"/>
              </a:rPr>
              <a:t>Not Done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Review in EUMETSAT the WIGOS Metadata Exchange Format: </a:t>
            </a:r>
            <a:r>
              <a:rPr lang="en-GB" sz="2200" dirty="0" smtClean="0">
                <a:solidFill>
                  <a:srgbClr val="FF0000"/>
                </a:solidFill>
                <a:cs typeface="Arial" panose="020B0604020202020204" pitchFamily="34" charset="0"/>
              </a:rPr>
              <a:t>Not </a:t>
            </a:r>
            <a:r>
              <a:rPr lang="en-GB" sz="2200" dirty="0">
                <a:solidFill>
                  <a:srgbClr val="FF0000"/>
                </a:solidFill>
                <a:cs typeface="Arial" panose="020B0604020202020204" pitchFamily="34" charset="0"/>
              </a:rPr>
              <a:t>Done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6250"/>
            <a:ext cx="9221972" cy="854075"/>
          </a:xfrm>
          <a:prstGeom prst="rect">
            <a:avLst/>
          </a:prstGeom>
        </p:spPr>
        <p:txBody>
          <a:bodyPr/>
          <a:lstStyle/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latin typeface="Arial" pitchFamily="34" charset="0"/>
                <a:ea typeface="+mj-ea"/>
                <a:cs typeface="Arial" pitchFamily="34" charset="0"/>
              </a:rPr>
              <a:t>Summary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14275" y="981074"/>
            <a:ext cx="8994921" cy="55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>
                <a:solidFill>
                  <a:srgbClr val="002664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108108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Discovery Product Metadata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Describe </a:t>
            </a: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EUMETSAT products and allow to create EUMETSAT Product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catalogue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Currently based on ISO 19115 </a:t>
            </a:r>
            <a:endParaRPr lang="en-GB" sz="2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Earth Observation Metadata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Describe every unitary measurement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Sentinel 3 OLCI measurement every 3 min (LEO)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MSG </a:t>
            </a:r>
            <a:r>
              <a:rPr lang="en-GB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Seviri</a:t>
            </a: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radiances measurement every 15 min (GEO)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Include a product level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level 0: original measurement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level 1: geo-rectified and calibrated measurement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level 2: meteorological product (temperature, wind)</a:t>
            </a:r>
          </a:p>
          <a:p>
            <a:pPr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associated processing software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Based on HMA Earth Observation Metadata Profile of OGC Observations &amp; Measurement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cs typeface="Arial" panose="020B0604020202020204" pitchFamily="34" charset="0"/>
              </a:rPr>
              <a:t>Used by the EUMETSAT Product Archive (UMARF)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6250"/>
            <a:ext cx="9221972" cy="854075"/>
          </a:xfrm>
          <a:prstGeom prst="rect">
            <a:avLst/>
          </a:prstGeom>
        </p:spPr>
        <p:txBody>
          <a:bodyPr/>
          <a:lstStyle/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latin typeface="Arial" pitchFamily="34" charset="0"/>
                <a:ea typeface="+mj-ea"/>
                <a:cs typeface="Arial" pitchFamily="34" charset="0"/>
              </a:rPr>
              <a:t>Different Metadata Types for Earth Observations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14275" y="981074"/>
            <a:ext cx="8994921" cy="55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>
                <a:solidFill>
                  <a:srgbClr val="002664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108108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Observation Collection Metadata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Describe series of observations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Platform, sensor, processing software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>
                <a:solidFill>
                  <a:srgbClr val="002060"/>
                </a:solidFill>
                <a:cs typeface="Arial" panose="020B0604020202020204" pitchFamily="34" charset="0"/>
              </a:rPr>
              <a:t> T</a:t>
            </a: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emporal and geospatial extent are static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Use to build observations catalogue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OSCAR SPACE ?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Important to understand the relation between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the different </a:t>
            </a: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metadata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standards</a:t>
            </a:r>
            <a:endParaRPr lang="en-GB" sz="2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Discovery Product Metadata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Observation Collection Metadata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1800" dirty="0">
                <a:solidFill>
                  <a:srgbClr val="002060"/>
                </a:solidFill>
                <a:cs typeface="Arial" panose="020B0604020202020204" pitchFamily="34" charset="0"/>
              </a:rPr>
              <a:t>Earth Observation Unit </a:t>
            </a:r>
            <a:r>
              <a:rPr lang="en-GB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Metadata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Study how they should reference each other and understand the need for each of them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18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6250"/>
            <a:ext cx="9221972" cy="854075"/>
          </a:xfrm>
          <a:prstGeom prst="rect">
            <a:avLst/>
          </a:prstGeom>
        </p:spPr>
        <p:txBody>
          <a:bodyPr/>
          <a:lstStyle/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latin typeface="Arial" pitchFamily="34" charset="0"/>
                <a:ea typeface="+mj-ea"/>
                <a:cs typeface="Arial" pitchFamily="34" charset="0"/>
              </a:rPr>
              <a:t>Different Metadata Types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14275" y="981074"/>
            <a:ext cx="8994921" cy="55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>
                <a:solidFill>
                  <a:srgbClr val="002664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 marL="1081088" indent="-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  <a:defRPr sz="2400" b="1">
                <a:solidFill>
                  <a:srgbClr val="00469B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38138"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Review the </a:t>
            </a:r>
            <a:r>
              <a:rPr lang="en-GB" sz="2200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WIGOS Metadata Exchange </a:t>
            </a:r>
            <a:r>
              <a:rPr lang="en-GB" sz="2200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Format</a:t>
            </a:r>
            <a:endParaRPr lang="en-GB" sz="2200" dirty="0">
              <a:solidFill>
                <a:srgbClr val="00206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628650"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Create WIGOS records for Low earth observations and geostationary product</a:t>
            </a:r>
          </a:p>
          <a:p>
            <a:pPr marL="1085850"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LEO: </a:t>
            </a:r>
            <a:r>
              <a:rPr lang="en-GB" sz="2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Metop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/Sentinel</a:t>
            </a:r>
          </a:p>
          <a:p>
            <a:pPr marL="1085850"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GEO: </a:t>
            </a:r>
            <a:r>
              <a:rPr lang="en-GB" sz="22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Meteosat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 second generation</a:t>
            </a:r>
          </a:p>
          <a:p>
            <a:pPr marL="628650"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Produce a small report regarding the WIGOS Metadata Exchange Format</a:t>
            </a:r>
          </a:p>
          <a:p>
            <a:pPr marL="338138"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Understand the need for the production of WIGOS metadata records for EO </a:t>
            </a:r>
            <a:r>
              <a:rPr lang="en-GB" sz="2200" dirty="0" smtClean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Products </a:t>
            </a:r>
            <a:endParaRPr lang="en-GB" sz="2200" dirty="0">
              <a:solidFill>
                <a:srgbClr val="00206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1085850"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Source for OSCAR Space ?</a:t>
            </a:r>
          </a:p>
          <a:p>
            <a:pPr marL="1085850"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Automated ingestion for OSCAR Space ?</a:t>
            </a:r>
          </a:p>
          <a:p>
            <a:pPr marL="1085850" lvl="4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Static, more dynamic generation/curation.</a:t>
            </a:r>
          </a:p>
          <a:p>
            <a:pPr marL="338138"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Understand how WIGOS metadata should be produced </a:t>
            </a:r>
            <a:r>
              <a:rPr lang="en-GB" sz="2200" dirty="0" smtClean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within EUMETSAT operational services</a:t>
            </a:r>
            <a:endParaRPr lang="en-GB" sz="2200" dirty="0">
              <a:solidFill>
                <a:srgbClr val="00206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628650"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Link with the other metadata standard used in EUMETSAT</a:t>
            </a:r>
          </a:p>
          <a:p>
            <a:pPr marL="628650" lvl="3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2200" dirty="0" smtClean="0">
                <a:solidFill>
                  <a:srgbClr val="002060"/>
                </a:solidFill>
                <a:cs typeface="Arial" panose="020B0604020202020204" pitchFamily="34" charset="0"/>
              </a:rPr>
              <a:t>Provision of metadata</a:t>
            </a:r>
          </a:p>
          <a:p>
            <a:pPr marL="171450" lvl="2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38138"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2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00469B"/>
              </a:buClr>
              <a:buFont typeface="Tahoma" panose="020B0604030504040204" pitchFamily="34" charset="0"/>
              <a:buChar char="•"/>
              <a:defRPr/>
            </a:pPr>
            <a:endParaRPr lang="en-GB" sz="18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6250"/>
            <a:ext cx="9221972" cy="854075"/>
          </a:xfrm>
          <a:prstGeom prst="rect">
            <a:avLst/>
          </a:prstGeom>
        </p:spPr>
        <p:txBody>
          <a:bodyPr/>
          <a:lstStyle/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latin typeface="Arial" pitchFamily="34" charset="0"/>
                <a:ea typeface="+mj-ea"/>
                <a:cs typeface="Arial" pitchFamily="34" charset="0"/>
              </a:rPr>
              <a:t>2018 Work Plan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2303</TotalTime>
  <Words>359</Words>
  <Application>Microsoft Macintosh PowerPoint</Application>
  <PresentationFormat>A4 Paper (210x297 mm)</PresentationFormat>
  <Paragraphs>55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Century Gothic</vt:lpstr>
      <vt:lpstr>Helvetica</vt:lpstr>
      <vt:lpstr>Microsoft YaHei</vt:lpstr>
      <vt:lpstr>Tahoma</vt:lpstr>
      <vt:lpstr>Times New Roman</vt:lpstr>
      <vt:lpstr>Arial</vt:lpstr>
      <vt:lpstr>Viewgraph Landscape Template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Oscar Perez Navarro</dc:creator>
  <cp:lastModifiedBy>GA</cp:lastModifiedBy>
  <cp:revision>258</cp:revision>
  <cp:lastPrinted>2006-03-06T14:11:17Z</cp:lastPrinted>
  <dcterms:created xsi:type="dcterms:W3CDTF">2016-07-22T12:02:26Z</dcterms:created>
  <dcterms:modified xsi:type="dcterms:W3CDTF">2017-11-27T08:35:53Z</dcterms:modified>
</cp:coreProperties>
</file>