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9"/>
  </p:notesMasterIdLst>
  <p:sldIdLst>
    <p:sldId id="256" r:id="rId3"/>
    <p:sldId id="284" r:id="rId4"/>
    <p:sldId id="290" r:id="rId5"/>
    <p:sldId id="258" r:id="rId6"/>
    <p:sldId id="259" r:id="rId7"/>
    <p:sldId id="288" r:id="rId8"/>
    <p:sldId id="261" r:id="rId9"/>
    <p:sldId id="262" r:id="rId10"/>
    <p:sldId id="276" r:id="rId11"/>
    <p:sldId id="278" r:id="rId12"/>
    <p:sldId id="279" r:id="rId13"/>
    <p:sldId id="280" r:id="rId14"/>
    <p:sldId id="289" r:id="rId15"/>
    <p:sldId id="282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995D8-C189-4ACB-A62D-077288ECEFB6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B7B5C-E986-40B0-A84F-3584ADDC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1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b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5019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2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3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07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2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6AF8E-B76A-4B4C-BDB9-40D9CA37A1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023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825A5-5AB7-4377-AF3D-747348D889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63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2E817-9F6B-4571-BDA9-2FA61D5498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075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85FBC-C2B4-4A47-8F3B-6A4060165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3604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3F045-DEC8-445C-9FF0-2048906B0B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078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9454B-5D87-4961-BC61-E52CD68E88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80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56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5D408-B955-4E12-8BFC-CCECEF123A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649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21C4-2CC2-4543-AA0F-FDD70FC9E4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57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71167-7F2F-49C0-9C4E-1512CF417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895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BB7FD-EA5D-4A92-80F0-036FD67914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196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AC56C-2D52-4CFD-A0BB-663532A087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6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5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2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8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02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67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B57740C1-A98A-4BEC-BBB8-7D405F5078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This space can be used for contact information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US" smtClean="0"/>
              <a:t>Workshop on representation of WIGOS and climate metadata</a:t>
            </a:r>
            <a:endParaRPr lang="en-GB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18803F5-A495-4A90-AA0A-F168D8F84A8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schemas.opengis.net/gml/3.2.1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11188" y="3211513"/>
            <a:ext cx="79216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en-AU" altLang="en-US" kern="0" dirty="0" smtClean="0"/>
              <a:t>WIGOS Data model </a:t>
            </a:r>
          </a:p>
          <a:p>
            <a:r>
              <a:rPr lang="en-AU" altLang="en-US" kern="0" dirty="0"/>
              <a:t> </a:t>
            </a:r>
            <a:r>
              <a:rPr lang="en-AU" altLang="en-US" kern="0" dirty="0" smtClean="0"/>
              <a:t>– standards introduction</a:t>
            </a:r>
            <a:endParaRPr lang="en-GB" altLang="en-US" kern="0" dirty="0"/>
          </a:p>
        </p:txBody>
      </p:sp>
    </p:spTree>
    <p:extLst>
      <p:ext uri="{BB962C8B-B14F-4D97-AF65-F5344CB8AC3E}">
        <p14:creationId xmlns:p14="http://schemas.microsoft.com/office/powerpoint/2010/main" val="41232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General Feature Model - what it all means for WIGOS Observation Metadata: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5" y="1052513"/>
            <a:ext cx="8893176" cy="4897437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We </a:t>
            </a:r>
            <a:r>
              <a:rPr lang="en-US" sz="1600" dirty="0">
                <a:solidFill>
                  <a:srgbClr val="FF0000"/>
                </a:solidFill>
              </a:rPr>
              <a:t>are aiming to identify the feature types needed </a:t>
            </a:r>
            <a:r>
              <a:rPr lang="en-US" sz="1600" dirty="0" smtClean="0">
                <a:solidFill>
                  <a:srgbClr val="FF0000"/>
                </a:solidFill>
              </a:rPr>
              <a:t>to represent </a:t>
            </a:r>
            <a:r>
              <a:rPr lang="en-US" sz="1600" dirty="0">
                <a:solidFill>
                  <a:srgbClr val="FF0000"/>
                </a:solidFill>
              </a:rPr>
              <a:t>WIGOS Observation </a:t>
            </a:r>
            <a:r>
              <a:rPr lang="en-US" sz="1600" dirty="0" smtClean="0">
                <a:solidFill>
                  <a:srgbClr val="FF0000"/>
                </a:solidFill>
              </a:rPr>
              <a:t>Metadata.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We need to:</a:t>
            </a:r>
          </a:p>
          <a:p>
            <a:pPr lvl="2"/>
            <a:r>
              <a:rPr lang="en-US" sz="1600" dirty="0" smtClean="0"/>
              <a:t>Identify these feature types</a:t>
            </a:r>
          </a:p>
          <a:p>
            <a:pPr lvl="2"/>
            <a:r>
              <a:rPr lang="en-US" sz="1600" dirty="0" smtClean="0"/>
              <a:t>Give them names and definitions</a:t>
            </a:r>
          </a:p>
          <a:p>
            <a:pPr lvl="2"/>
            <a:r>
              <a:rPr lang="en-US" sz="1600" dirty="0" smtClean="0"/>
              <a:t>Identify the properties (attributes) of these feature types</a:t>
            </a:r>
          </a:p>
          <a:p>
            <a:pPr lvl="2"/>
            <a:r>
              <a:rPr lang="en-US" sz="1600" dirty="0" smtClean="0"/>
              <a:t>Decide on what form the values of these properties should take (the value of a property may be another feature or simple 'data types').</a:t>
            </a:r>
          </a:p>
          <a:p>
            <a:pPr lvl="2"/>
            <a:r>
              <a:rPr lang="en-US" sz="1600" dirty="0" smtClean="0"/>
              <a:t>Identify the relationships between different feature types and the nature of those relationships</a:t>
            </a:r>
          </a:p>
          <a:p>
            <a:pPr lvl="2"/>
            <a:r>
              <a:rPr lang="en-US" sz="1600" dirty="0" smtClean="0"/>
              <a:t>Identify any constraints that should be placed on the feature types</a:t>
            </a:r>
          </a:p>
          <a:p>
            <a:pPr lvl="2"/>
            <a:r>
              <a:rPr lang="en-US" sz="1600" dirty="0" smtClean="0"/>
              <a:t>We will encode all of the above in a UML model known as an 'Application Schema'.</a:t>
            </a:r>
          </a:p>
          <a:p>
            <a:pPr lvl="2"/>
            <a:r>
              <a:rPr lang="en-US" sz="1600" dirty="0" smtClean="0"/>
              <a:t>This UML model then becomes our agreed definition – from which other forms (documentation, XML schemas, database schemas etc.) can be derived.</a:t>
            </a:r>
          </a:p>
          <a:p>
            <a:pPr lvl="2"/>
            <a:endParaRPr lang="en-US" sz="8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 smtClean="0">
              <a:solidFill>
                <a:srgbClr val="FF0000"/>
              </a:solidFill>
            </a:endParaRPr>
          </a:p>
          <a:p>
            <a:pPr lvl="2"/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GML as an implementation of ISO standards.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18" y="1196752"/>
            <a:ext cx="8713788" cy="4897437"/>
          </a:xfrm>
        </p:spPr>
        <p:txBody>
          <a:bodyPr/>
          <a:lstStyle/>
          <a:p>
            <a:r>
              <a:rPr lang="en-AU" sz="2000" dirty="0" smtClean="0"/>
              <a:t>UML defined according to ISO 19109 can be </a:t>
            </a:r>
            <a:r>
              <a:rPr lang="en-AU" sz="2000" i="1" dirty="0" smtClean="0"/>
              <a:t>automatically transformed </a:t>
            </a:r>
            <a:r>
              <a:rPr lang="en-AU" sz="2000" dirty="0" smtClean="0"/>
              <a:t>into a GML application schema (an XML Schema encoding).</a:t>
            </a:r>
          </a:p>
          <a:p>
            <a:r>
              <a:rPr lang="en-AU" sz="2000" dirty="0" smtClean="0"/>
              <a:t>GML = OGC Geography </a:t>
            </a:r>
            <a:r>
              <a:rPr lang="en-AU" sz="2000" dirty="0" err="1" smtClean="0"/>
              <a:t>Markup</a:t>
            </a:r>
            <a:r>
              <a:rPr lang="en-AU" sz="2000" dirty="0" smtClean="0"/>
              <a:t> Language/ISO 19136</a:t>
            </a:r>
          </a:p>
          <a:p>
            <a:pPr lvl="1"/>
            <a:r>
              <a:rPr lang="en-AU" sz="1800" dirty="0" smtClean="0"/>
              <a:t>GML is an extensive XML-based implementation of the ISO TC211 standards, particularly around spatial types, coordinate reference systems etc.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5469"/>
            <a:ext cx="5918250" cy="28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25469"/>
            <a:ext cx="3607418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8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GML implementation of ISO continued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8187" y="980728"/>
            <a:ext cx="7740650" cy="4683125"/>
          </a:xfrm>
        </p:spPr>
        <p:txBody>
          <a:bodyPr/>
          <a:lstStyle/>
          <a:p>
            <a:r>
              <a:rPr lang="en-AU" dirty="0" smtClean="0"/>
              <a:t>Implementation of ISO 19000 standards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877272"/>
            <a:ext cx="630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Calibri" panose="020F0502020204030204" pitchFamily="34" charset="0"/>
              </a:rPr>
              <a:t>See Annex D of GML 3.2.1 for complete table (several pages long)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335837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0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51" y="188640"/>
            <a:ext cx="8713788" cy="792162"/>
          </a:xfrm>
        </p:spPr>
        <p:txBody>
          <a:bodyPr/>
          <a:lstStyle/>
          <a:p>
            <a:r>
              <a:rPr lang="en-AU" dirty="0" smtClean="0"/>
              <a:t>19156: Observations &amp; Measurements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51" y="817251"/>
            <a:ext cx="6737687" cy="51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8733" y="346016"/>
            <a:ext cx="1818972" cy="535531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An </a:t>
            </a:r>
            <a:r>
              <a:rPr lang="en-US" b="1" dirty="0">
                <a:solidFill>
                  <a:srgbClr val="FF0000"/>
                </a:solidFill>
              </a:rPr>
              <a:t>observation</a:t>
            </a:r>
            <a:r>
              <a:rPr lang="en-US" b="1" dirty="0"/>
              <a:t> is an </a:t>
            </a:r>
            <a:r>
              <a:rPr lang="en-US" b="1" i="1" dirty="0"/>
              <a:t>act</a:t>
            </a:r>
            <a:r>
              <a:rPr lang="en-US" b="1" dirty="0"/>
              <a:t> </a:t>
            </a:r>
            <a:r>
              <a:rPr lang="en-US" b="1" dirty="0" smtClean="0"/>
              <a:t>[…] through </a:t>
            </a:r>
            <a:r>
              <a:rPr lang="en-US" b="1" dirty="0"/>
              <a:t>which a number, term or</a:t>
            </a:r>
          </a:p>
          <a:p>
            <a:r>
              <a:rPr lang="en-US" b="1" dirty="0"/>
              <a:t>other symbol is assigned to a </a:t>
            </a:r>
            <a:r>
              <a:rPr lang="en-US" b="1" dirty="0" smtClean="0">
                <a:solidFill>
                  <a:srgbClr val="FFC000"/>
                </a:solidFill>
              </a:rPr>
              <a:t>phenomenon. </a:t>
            </a:r>
          </a:p>
          <a:p>
            <a:endParaRPr lang="en-US" dirty="0"/>
          </a:p>
          <a:p>
            <a:r>
              <a:rPr lang="en-US" b="1" dirty="0" smtClean="0"/>
              <a:t>It </a:t>
            </a:r>
            <a:r>
              <a:rPr lang="en-US" b="1" dirty="0"/>
              <a:t>involves application of a specified </a:t>
            </a:r>
            <a:r>
              <a:rPr lang="en-US" b="1" dirty="0" smtClean="0">
                <a:solidFill>
                  <a:srgbClr val="00B050"/>
                </a:solidFill>
              </a:rPr>
              <a:t>procedure</a:t>
            </a:r>
            <a:r>
              <a:rPr lang="en-US" b="1" dirty="0" smtClean="0"/>
              <a:t> […]</a:t>
            </a:r>
          </a:p>
          <a:p>
            <a:endParaRPr lang="en-US" dirty="0"/>
          </a:p>
          <a:p>
            <a:r>
              <a:rPr lang="en-US" b="1" dirty="0" smtClean="0"/>
              <a:t>The </a:t>
            </a:r>
            <a:r>
              <a:rPr lang="en-US" b="1" dirty="0">
                <a:solidFill>
                  <a:srgbClr val="7030A0"/>
                </a:solidFill>
              </a:rPr>
              <a:t>result</a:t>
            </a:r>
            <a:r>
              <a:rPr lang="en-US" b="1" dirty="0"/>
              <a:t> of an observation is an estimate of the value of a </a:t>
            </a:r>
            <a:r>
              <a:rPr lang="en-US" b="1" dirty="0">
                <a:solidFill>
                  <a:srgbClr val="FFC000"/>
                </a:solidFill>
              </a:rPr>
              <a:t>property </a:t>
            </a:r>
            <a:r>
              <a:rPr lang="en-US" b="1" dirty="0"/>
              <a:t>of some</a:t>
            </a:r>
          </a:p>
          <a:p>
            <a:r>
              <a:rPr lang="en-GB" b="1" dirty="0">
                <a:solidFill>
                  <a:srgbClr val="00B0F0"/>
                </a:solidFill>
              </a:rPr>
              <a:t>feature</a:t>
            </a:r>
            <a:r>
              <a:rPr lang="en-GB" dirty="0"/>
              <a:t>.</a:t>
            </a:r>
            <a:endParaRPr lang="en-AU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9709" y="5917268"/>
            <a:ext cx="232429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AU" sz="1600" dirty="0" smtClean="0">
                <a:latin typeface="Calibri" panose="020F0502020204030204" pitchFamily="34" charset="0"/>
              </a:rPr>
              <a:t>*plus Discovery metadata</a:t>
            </a:r>
            <a:endParaRPr lang="en-GB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2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ISO in models gives us GML encodings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908720"/>
            <a:ext cx="3703638" cy="4683125"/>
          </a:xfrm>
        </p:spPr>
        <p:txBody>
          <a:bodyPr/>
          <a:lstStyle/>
          <a:p>
            <a:r>
              <a:rPr lang="en-AU" sz="2000" dirty="0" smtClean="0">
                <a:solidFill>
                  <a:srgbClr val="FF0000"/>
                </a:solidFill>
              </a:rPr>
              <a:t>ISO 19108 UML model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908720"/>
            <a:ext cx="4860032" cy="4683125"/>
          </a:xfrm>
        </p:spPr>
        <p:txBody>
          <a:bodyPr/>
          <a:lstStyle/>
          <a:p>
            <a:r>
              <a:rPr lang="en-AU" sz="2000" dirty="0" smtClean="0">
                <a:solidFill>
                  <a:srgbClr val="FF0000"/>
                </a:solidFill>
              </a:rPr>
              <a:t>GML Schema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421078"/>
            <a:ext cx="5919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Calibri" panose="020F0502020204030204" pitchFamily="34" charset="0"/>
              </a:rPr>
              <a:t>GML has done the hard work of defining the encoding details</a:t>
            </a:r>
          </a:p>
          <a:p>
            <a:r>
              <a:rPr lang="en-GB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GB" dirty="0">
                <a:latin typeface="Calibri" panose="020F0502020204030204" pitchFamily="34" charset="0"/>
                <a:hlinkClick r:id="rId2"/>
              </a:rPr>
              <a:t>://schemas.opengis.net/gml/3.2.1</a:t>
            </a:r>
            <a:r>
              <a:rPr lang="en-GB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GB" dirty="0" smtClean="0">
                <a:latin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3989730" cy="32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258" y="1364440"/>
            <a:ext cx="51244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563887" y="4149078"/>
            <a:ext cx="5498827" cy="159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334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sz="2000" kern="0" dirty="0" smtClean="0">
                <a:solidFill>
                  <a:srgbClr val="FF0000"/>
                </a:solidFill>
              </a:rPr>
              <a:t>GML Encoding Example</a:t>
            </a:r>
          </a:p>
          <a:p>
            <a:pPr marL="0" indent="0">
              <a:buNone/>
            </a:pPr>
            <a:r>
              <a:rPr lang="en-GB" sz="1200" dirty="0" smtClean="0"/>
              <a:t>&lt;</a:t>
            </a:r>
            <a:r>
              <a:rPr lang="en-GB" sz="1200" dirty="0" err="1" smtClean="0"/>
              <a:t>gml:TimePeriod</a:t>
            </a:r>
            <a:r>
              <a:rPr lang="en-GB" sz="1200" dirty="0" smtClean="0"/>
              <a:t> </a:t>
            </a:r>
            <a:r>
              <a:rPr lang="en-GB" sz="1200" dirty="0" err="1"/>
              <a:t>gml:id</a:t>
            </a:r>
            <a:r>
              <a:rPr lang="en-GB" sz="1200" dirty="0" smtClean="0"/>
              <a:t>="t-ipet-mdrd-2-meeting"&gt; 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&lt;</a:t>
            </a:r>
            <a:r>
              <a:rPr lang="en-GB" sz="1200" dirty="0" err="1" smtClean="0"/>
              <a:t>gml:beginPosition</a:t>
            </a:r>
            <a:r>
              <a:rPr lang="en-GB" sz="1200" dirty="0" smtClean="0"/>
              <a:t>&gt;2015-06-21T23:00Z&lt;/</a:t>
            </a:r>
            <a:r>
              <a:rPr lang="en-GB" sz="1200" dirty="0" err="1"/>
              <a:t>gml:beginPosition</a:t>
            </a:r>
            <a:r>
              <a:rPr lang="en-GB" sz="1200" dirty="0"/>
              <a:t>&gt; </a:t>
            </a:r>
            <a:r>
              <a:rPr lang="en-GB" sz="1200" dirty="0" smtClean="0"/>
              <a:t>	&lt;</a:t>
            </a:r>
            <a:r>
              <a:rPr lang="en-GB" sz="1200" dirty="0" err="1" smtClean="0"/>
              <a:t>gml:endPosition</a:t>
            </a:r>
            <a:r>
              <a:rPr lang="en-GB" sz="1200" dirty="0" smtClean="0"/>
              <a:t>&gt;2015-06-25T07:00Z&lt;/</a:t>
            </a:r>
            <a:r>
              <a:rPr lang="en-GB" sz="1200" dirty="0" err="1"/>
              <a:t>gml:endPosition</a:t>
            </a:r>
            <a:r>
              <a:rPr lang="en-GB" sz="1200" dirty="0"/>
              <a:t>&gt; </a:t>
            </a:r>
            <a:r>
              <a:rPr lang="en-GB" sz="1200" dirty="0" smtClean="0"/>
              <a:t>&lt;/</a:t>
            </a:r>
            <a:r>
              <a:rPr lang="en-GB" sz="1200" dirty="0" err="1"/>
              <a:t>gml:TimePeriod</a:t>
            </a:r>
            <a:r>
              <a:rPr lang="en-GB" sz="1200" dirty="0"/>
              <a:t>&gt;</a:t>
            </a:r>
            <a:endParaRPr lang="en-GB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ISO </a:t>
            </a:r>
            <a:r>
              <a:rPr lang="en-AU" dirty="0" smtClean="0">
                <a:solidFill>
                  <a:srgbClr val="FF0000"/>
                </a:solidFill>
              </a:rPr>
              <a:t>19109</a:t>
            </a:r>
            <a:r>
              <a:rPr lang="en-AU" dirty="0" smtClean="0">
                <a:solidFill>
                  <a:schemeClr val="tx1"/>
                </a:solidFill>
              </a:rPr>
              <a:t>: Building an information model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5" y="1844824"/>
            <a:ext cx="2973429" cy="4342021"/>
          </a:xfrm>
        </p:spPr>
        <p:txBody>
          <a:bodyPr/>
          <a:lstStyle/>
          <a:p>
            <a:pPr marL="0" indent="0">
              <a:buNone/>
            </a:pPr>
            <a:endParaRPr lang="en-AU" sz="2000" dirty="0" smtClean="0"/>
          </a:p>
          <a:p>
            <a:r>
              <a:rPr lang="en-AU" sz="2000" dirty="0" smtClean="0"/>
              <a:t>Model in terms of the 'General Feature Model'</a:t>
            </a:r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dirty="0" smtClean="0"/>
              <a:t>Derive an 'Application Schema' </a:t>
            </a:r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dirty="0" smtClean="0"/>
              <a:t>Encode data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1083177"/>
            <a:ext cx="4417729" cy="50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19572" y="964220"/>
            <a:ext cx="1248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Calibri" panose="020F0502020204030204" pitchFamily="34" charset="0"/>
              </a:rPr>
              <a:t>Conceptual</a:t>
            </a:r>
          </a:p>
          <a:p>
            <a:r>
              <a:rPr lang="en-AU" dirty="0" smtClean="0">
                <a:latin typeface="Calibri" panose="020F0502020204030204" pitchFamily="34" charset="0"/>
              </a:rPr>
              <a:t>Model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3316" y="2528227"/>
            <a:ext cx="82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Calibri" panose="020F0502020204030204" pitchFamily="34" charset="0"/>
              </a:rPr>
              <a:t>Logical</a:t>
            </a:r>
          </a:p>
          <a:p>
            <a:r>
              <a:rPr lang="en-AU" dirty="0" smtClean="0">
                <a:latin typeface="Calibri" panose="020F0502020204030204" pitchFamily="34" charset="0"/>
              </a:rPr>
              <a:t>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73624" y="4066045"/>
            <a:ext cx="924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Calibri" panose="020F0502020204030204" pitchFamily="34" charset="0"/>
              </a:rPr>
              <a:t>Physical</a:t>
            </a:r>
          </a:p>
          <a:p>
            <a:r>
              <a:rPr lang="en-AU" dirty="0" smtClean="0">
                <a:latin typeface="Calibri" panose="020F0502020204030204" pitchFamily="34" charset="0"/>
              </a:rPr>
              <a:t>Model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726318" y="1634368"/>
            <a:ext cx="2" cy="9278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743815" y="3209392"/>
            <a:ext cx="2" cy="8566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0" y="1340768"/>
            <a:ext cx="2973429" cy="720080"/>
          </a:xfrm>
        </p:spPr>
        <p:txBody>
          <a:bodyPr/>
          <a:lstStyle/>
          <a:p>
            <a:r>
              <a:rPr lang="en-AU" sz="2000" dirty="0" smtClean="0"/>
              <a:t>Start by </a:t>
            </a:r>
            <a:r>
              <a:rPr lang="en-AU" sz="2000" dirty="0" smtClean="0">
                <a:solidFill>
                  <a:srgbClr val="FF0000"/>
                </a:solidFill>
              </a:rPr>
              <a:t>clearly defining the scope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0051" y="2666726"/>
            <a:ext cx="9204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UML</a:t>
            </a:r>
          </a:p>
          <a:p>
            <a:r>
              <a:rPr lang="en-A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WIGOS </a:t>
            </a:r>
          </a:p>
          <a:p>
            <a:r>
              <a:rPr lang="en-A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Data </a:t>
            </a:r>
          </a:p>
          <a:p>
            <a:r>
              <a:rPr lang="en-A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Model</a:t>
            </a:r>
          </a:p>
          <a:p>
            <a:endParaRPr lang="en-AU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3049" y="3912156"/>
            <a:ext cx="101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GML App</a:t>
            </a:r>
          </a:p>
          <a:p>
            <a:r>
              <a:rPr lang="en-AU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Schema</a:t>
            </a:r>
          </a:p>
          <a:p>
            <a:r>
              <a:rPr lang="en-AU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(could be others)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729499" y="4712376"/>
            <a:ext cx="2" cy="8566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66617" y="5569029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Calibri" panose="020F0502020204030204" pitchFamily="34" charset="0"/>
              </a:rPr>
              <a:t>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34566" y="5140702"/>
            <a:ext cx="11787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XML </a:t>
            </a:r>
            <a:r>
              <a:rPr lang="en-AU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instances,</a:t>
            </a:r>
          </a:p>
          <a:p>
            <a:r>
              <a:rPr lang="en-AU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Database records</a:t>
            </a:r>
            <a:r>
              <a:rPr lang="en-AU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en-AU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… etc..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0259" y="1610551"/>
            <a:ext cx="129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WIGOS </a:t>
            </a:r>
            <a:r>
              <a:rPr lang="en-A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Standard</a:t>
            </a:r>
            <a:endParaRPr lang="en-AU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TT-WMD-4 Antalya, Turkey, 20-23</a:t>
            </a:r>
            <a:r>
              <a:rPr lang="en-US" baseline="30000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 October 2015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825A5-5AB7-4377-AF3D-747348D8893F}" type="slidenum">
              <a:rPr lang="en-GB" altLang="en-US" smtClean="0">
                <a:solidFill>
                  <a:srgbClr val="000000"/>
                </a:solidFill>
              </a:rPr>
              <a:pPr/>
              <a:t>16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5229200"/>
            <a:ext cx="8713787" cy="792162"/>
          </a:xfrm>
        </p:spPr>
        <p:txBody>
          <a:bodyPr/>
          <a:lstStyle/>
          <a:p>
            <a:r>
              <a:rPr lang="en-GB" altLang="en-US" dirty="0" smtClean="0"/>
              <a:t>Thank you for your attention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30213" y="4005064"/>
            <a:ext cx="8713787" cy="1944886"/>
          </a:xfrm>
        </p:spPr>
        <p:txBody>
          <a:bodyPr/>
          <a:lstStyle/>
          <a:p>
            <a:r>
              <a:rPr lang="en-GB" altLang="en-US" dirty="0" smtClean="0"/>
              <a:t>Dominic Lowe</a:t>
            </a:r>
          </a:p>
          <a:p>
            <a:r>
              <a:rPr lang="en-AU" altLang="en-US" dirty="0" smtClean="0"/>
              <a:t>d.lowe@bom.gov.au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43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presentation </a:t>
            </a:r>
            <a:r>
              <a:rPr lang="en-AU" dirty="0" smtClean="0"/>
              <a:t>briefly </a:t>
            </a:r>
            <a:r>
              <a:rPr lang="en-AU" dirty="0" smtClean="0"/>
              <a:t>introduces </a:t>
            </a:r>
            <a:r>
              <a:rPr lang="en-AU" dirty="0" smtClean="0"/>
              <a:t>ISO </a:t>
            </a:r>
            <a:r>
              <a:rPr lang="en-AU" dirty="0" smtClean="0"/>
              <a:t>standards for conceptual modelling that provide context and structure to the data modelling we are doing.</a:t>
            </a:r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data model?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 'implementation-neutral' </a:t>
            </a:r>
            <a:r>
              <a:rPr lang="en-AU" i="1" dirty="0" smtClean="0"/>
              <a:t>formal</a:t>
            </a:r>
            <a:r>
              <a:rPr lang="en-AU" dirty="0" smtClean="0"/>
              <a:t> definition of the WIGOS </a:t>
            </a:r>
            <a:r>
              <a:rPr lang="en-AU" smtClean="0"/>
              <a:t>standard.</a:t>
            </a:r>
            <a:endParaRPr lang="en-AU" dirty="0"/>
          </a:p>
          <a:p>
            <a:r>
              <a:rPr lang="en-AU" dirty="0" smtClean="0"/>
              <a:t>Defined in 'UML' – Unified Modelling Language</a:t>
            </a:r>
          </a:p>
          <a:p>
            <a:r>
              <a:rPr lang="en-AU" dirty="0" smtClean="0"/>
              <a:t>Agrees the semantics and relationships</a:t>
            </a:r>
            <a:endParaRPr lang="en-AU" dirty="0"/>
          </a:p>
          <a:p>
            <a:r>
              <a:rPr lang="en-AU" dirty="0" smtClean="0"/>
              <a:t>Can be used to derive 'standard' implementations:</a:t>
            </a:r>
          </a:p>
          <a:p>
            <a:pPr lvl="1"/>
            <a:r>
              <a:rPr lang="en-AU" dirty="0" smtClean="0"/>
              <a:t>Exchange formats (e.g. XML Schema)</a:t>
            </a:r>
          </a:p>
          <a:p>
            <a:pPr lvl="1"/>
            <a:r>
              <a:rPr lang="en-AU" dirty="0" smtClean="0"/>
              <a:t>Database designs</a:t>
            </a:r>
          </a:p>
          <a:p>
            <a:pPr lvl="1"/>
            <a:r>
              <a:rPr lang="en-AU" dirty="0" smtClean="0"/>
              <a:t>Inform machine to machine interface design?</a:t>
            </a:r>
          </a:p>
          <a:p>
            <a:pPr lvl="1"/>
            <a:r>
              <a:rPr lang="en-AU" dirty="0" smtClean="0"/>
              <a:t>Other?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11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Established </a:t>
            </a:r>
            <a:r>
              <a:rPr lang="en-US" altLang="en-US" dirty="0" smtClean="0"/>
              <a:t>Standards for Information Modelling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52475"/>
            <a:ext cx="4536504" cy="4525963"/>
          </a:xfrm>
        </p:spPr>
        <p:txBody>
          <a:bodyPr/>
          <a:lstStyle/>
          <a:p>
            <a:pPr marL="0" indent="0"/>
            <a:r>
              <a:rPr lang="en-US" altLang="en-US" sz="2400" b="1" dirty="0" smtClean="0"/>
              <a:t> ISO TC 211 - </a:t>
            </a:r>
            <a:r>
              <a:rPr lang="en-GB" altLang="en-US" sz="2400" b="1" dirty="0" smtClean="0"/>
              <a:t>Geographic information/</a:t>
            </a:r>
            <a:r>
              <a:rPr lang="en-GB" altLang="en-US" sz="2400" b="1" dirty="0" err="1" smtClean="0"/>
              <a:t>Geomatics</a:t>
            </a:r>
            <a:endParaRPr lang="en-US" altLang="en-US" sz="2400" dirty="0"/>
          </a:p>
          <a:p>
            <a:pPr marL="457200" lvl="1" indent="0"/>
            <a:r>
              <a:rPr lang="en-US" altLang="en-US" sz="2000" dirty="0" smtClean="0"/>
              <a:t> Extensive, </a:t>
            </a:r>
            <a:r>
              <a:rPr lang="en-US" altLang="en-US" sz="2000" dirty="0" smtClean="0">
                <a:solidFill>
                  <a:srgbClr val="FF0000"/>
                </a:solidFill>
              </a:rPr>
              <a:t>mostly abstract</a:t>
            </a:r>
            <a:r>
              <a:rPr lang="en-US" altLang="en-US" sz="2000" dirty="0" smtClean="0"/>
              <a:t>, model for geographic information and services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980728"/>
            <a:ext cx="4495800" cy="4525963"/>
          </a:xfrm>
        </p:spPr>
        <p:txBody>
          <a:bodyPr/>
          <a:lstStyle/>
          <a:p>
            <a:pPr marL="0" indent="0">
              <a:defRPr/>
            </a:pPr>
            <a:r>
              <a:rPr lang="en-US" b="1" dirty="0" smtClean="0"/>
              <a:t> </a:t>
            </a:r>
            <a:r>
              <a:rPr lang="en-US" sz="2400" b="1" dirty="0" smtClean="0"/>
              <a:t>OGC - Open Geospatial Consortium</a:t>
            </a:r>
          </a:p>
          <a:p>
            <a:pPr marL="457200" lvl="1" indent="0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Implementation </a:t>
            </a:r>
            <a:r>
              <a:rPr lang="en-US" sz="2000" dirty="0" smtClean="0"/>
              <a:t>of many ISO concepts</a:t>
            </a:r>
          </a:p>
          <a:p>
            <a:pPr marL="457200" lvl="1" indent="0">
              <a:defRPr/>
            </a:pPr>
            <a:r>
              <a:rPr lang="en-US" sz="2000" dirty="0" smtClean="0"/>
              <a:t>Particularly around web services and information/data</a:t>
            </a:r>
          </a:p>
          <a:p>
            <a:pPr marL="457200" lvl="1" indent="0">
              <a:defRPr/>
            </a:pPr>
            <a:r>
              <a:rPr lang="en-US" sz="2000" dirty="0" smtClean="0"/>
              <a:t>Note that some of the OGC implementation standards are also ISO standards (e.g. GML 3.2.1 is the same as ISO 19136)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20394"/>
            <a:ext cx="10191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25144"/>
            <a:ext cx="2638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4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ISO </a:t>
            </a:r>
            <a:r>
              <a:rPr lang="en-US" altLang="en-US" dirty="0" smtClean="0">
                <a:solidFill>
                  <a:srgbClr val="FF0000"/>
                </a:solidFill>
              </a:rPr>
              <a:t>19101</a:t>
            </a:r>
            <a:r>
              <a:rPr lang="en-US" altLang="en-US" dirty="0" smtClean="0"/>
              <a:t> Geographic Information Reference Model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8639175" cy="46783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It starts… "</a:t>
            </a:r>
            <a:r>
              <a:rPr lang="en-US" dirty="0"/>
              <a:t>Every comprehensive standardization effort needs a reference </a:t>
            </a:r>
            <a:r>
              <a:rPr lang="en-US" dirty="0" smtClean="0"/>
              <a:t>model…"</a:t>
            </a:r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56" y="2132856"/>
            <a:ext cx="7724012" cy="41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0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348" y="219998"/>
            <a:ext cx="8352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000" b="1" kern="0" dirty="0" smtClean="0">
                <a:solidFill>
                  <a:srgbClr val="000000"/>
                </a:solidFill>
                <a:latin typeface="Arial" charset="0"/>
                <a:ea typeface="+mj-ea"/>
                <a:cs typeface="+mj-cs"/>
              </a:rPr>
              <a:t>Some of the ISO TC211 Suite of standards… 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7602537" cy="554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72200" y="908720"/>
            <a:ext cx="269979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alibri" panose="020F0502020204030204" pitchFamily="34" charset="0"/>
              </a:rPr>
              <a:t>The ISO standards can be considered to be a </a:t>
            </a:r>
            <a:r>
              <a:rPr lang="en-AU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re-useable resource </a:t>
            </a:r>
            <a:r>
              <a:rPr lang="en-AU" dirty="0" smtClean="0">
                <a:latin typeface="Calibri" panose="020F0502020204030204" pitchFamily="34" charset="0"/>
              </a:rPr>
              <a:t>for our models – particularly around the representation of space, time, geometries etc.</a:t>
            </a:r>
          </a:p>
          <a:p>
            <a:endParaRPr lang="en-AU" dirty="0">
              <a:latin typeface="Calibri" panose="020F0502020204030204" pitchFamily="34" charset="0"/>
            </a:endParaRPr>
          </a:p>
          <a:p>
            <a:r>
              <a:rPr lang="en-AU" dirty="0" smtClean="0">
                <a:latin typeface="Calibri" panose="020F0502020204030204" pitchFamily="34" charset="0"/>
              </a:rPr>
              <a:t>As well as defining core concepts like features, coverages, observations.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4731" y="6016475"/>
            <a:ext cx="190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>
                <a:latin typeface="Calibri" panose="020F0502020204030204" pitchFamily="34" charset="0"/>
              </a:rPr>
              <a:t>Source: Wikipedia 2015</a:t>
            </a:r>
            <a:endParaRPr lang="en-GB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Conceptual Modelling in the ISO standards</a:t>
            </a:r>
            <a:br>
              <a:rPr lang="en-AU" dirty="0" smtClean="0"/>
            </a:br>
            <a:r>
              <a:rPr lang="en-AU" dirty="0" smtClean="0"/>
              <a:t>ISO </a:t>
            </a:r>
            <a:r>
              <a:rPr lang="en-AU" dirty="0" smtClean="0">
                <a:solidFill>
                  <a:srgbClr val="FF0000"/>
                </a:solidFill>
              </a:rPr>
              <a:t>19109</a:t>
            </a:r>
            <a:r>
              <a:rPr lang="en-AU" dirty="0" smtClean="0"/>
              <a:t> – Rules for Application Schema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AU" dirty="0" smtClean="0"/>
              <a:t>Two main topics of interest:</a:t>
            </a:r>
          </a:p>
          <a:p>
            <a:pPr lvl="1"/>
            <a:r>
              <a:rPr lang="en-AU" dirty="0" smtClean="0"/>
              <a:t>The </a:t>
            </a:r>
            <a:r>
              <a:rPr lang="en-AU" b="1" dirty="0" smtClean="0"/>
              <a:t>General Feature Model</a:t>
            </a:r>
          </a:p>
          <a:p>
            <a:pPr lvl="1"/>
            <a:r>
              <a:rPr lang="en-AU" b="1" dirty="0" smtClean="0"/>
              <a:t>Rules for modelling</a:t>
            </a:r>
            <a:r>
              <a:rPr lang="en-AU" dirty="0" smtClean="0"/>
              <a:t> </a:t>
            </a:r>
            <a:r>
              <a:rPr lang="en-AU" b="1" dirty="0" smtClean="0"/>
              <a:t>Application Schema </a:t>
            </a:r>
            <a:r>
              <a:rPr lang="en-AU" dirty="0" smtClean="0"/>
              <a:t>in UML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Or in other words:</a:t>
            </a:r>
          </a:p>
          <a:p>
            <a:pPr lvl="1"/>
            <a:r>
              <a:rPr lang="en-AU" dirty="0" smtClean="0"/>
              <a:t>What is our agreed 'meta-model'?</a:t>
            </a:r>
          </a:p>
          <a:p>
            <a:pPr lvl="1"/>
            <a:r>
              <a:rPr lang="en-AU" dirty="0" smtClean="0"/>
              <a:t>What should a conformant information model look like?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4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General Feature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208912" cy="4683125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"A </a:t>
            </a:r>
            <a:r>
              <a:rPr lang="en-US" sz="2000" i="1" dirty="0"/>
              <a:t>feature</a:t>
            </a:r>
            <a:r>
              <a:rPr lang="en-US" sz="2000" dirty="0"/>
              <a:t> is an abstraction of real-world </a:t>
            </a:r>
            <a:r>
              <a:rPr lang="en-US" sz="2000" dirty="0" smtClean="0"/>
              <a:t>phenomena"</a:t>
            </a:r>
          </a:p>
          <a:p>
            <a:pPr lvl="1"/>
            <a:r>
              <a:rPr lang="en-US" sz="1600" dirty="0" smtClean="0"/>
              <a:t>Concept of feature is not restricted to 'vector' features.</a:t>
            </a:r>
          </a:p>
          <a:p>
            <a:pPr lvl="1"/>
            <a:r>
              <a:rPr lang="en-US" sz="1600" dirty="0" smtClean="0"/>
              <a:t>A feature could be an Observation, a Sensor, a Station, a Road, a Coverage... Pretty much anything.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We are aiming to identify the feature types needed for WIGOS Observation Metadata</a:t>
            </a:r>
          </a:p>
          <a:p>
            <a:pPr lvl="1"/>
            <a:endParaRPr lang="en-US" sz="1600" dirty="0"/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GFM defines the structure for classifying features</a:t>
            </a:r>
            <a:r>
              <a:rPr lang="en-US" sz="2000" dirty="0"/>
              <a:t> that we need to keep in mind when </a:t>
            </a:r>
            <a:r>
              <a:rPr lang="en-US" sz="2000" dirty="0" smtClean="0"/>
              <a:t>we build </a:t>
            </a:r>
            <a:r>
              <a:rPr lang="en-US" sz="2000" dirty="0" smtClean="0"/>
              <a:t>our </a:t>
            </a:r>
            <a:r>
              <a:rPr lang="en-GB" sz="2000" dirty="0" smtClean="0"/>
              <a:t>data model.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40791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GFM – a '</a:t>
            </a:r>
            <a:r>
              <a:rPr lang="en-AU" dirty="0" err="1" smtClean="0"/>
              <a:t>metamodel</a:t>
            </a:r>
            <a:r>
              <a:rPr lang="en-AU" dirty="0" smtClean="0"/>
              <a:t>' for feature types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47106"/>
            <a:ext cx="5620895" cy="51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008" y="1340763"/>
            <a:ext cx="3059832" cy="36009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A feature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type is defined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70C0"/>
                </a:solidFill>
                <a:latin typeface="Arial"/>
              </a:rPr>
              <a:t>[1</a:t>
            </a:r>
            <a:r>
              <a:rPr lang="en-AU" sz="1400" dirty="0" smtClean="0">
                <a:solidFill>
                  <a:srgbClr val="0070C0"/>
                </a:solidFill>
                <a:latin typeface="Arial"/>
              </a:rPr>
              <a:t>] </a:t>
            </a:r>
            <a:r>
              <a:rPr lang="en-A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a</a:t>
            </a:r>
            <a:r>
              <a:rPr lang="en-A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</a:t>
            </a:r>
            <a:r>
              <a:rPr lang="en-AU" sz="1400" dirty="0" smtClean="0">
                <a:solidFill>
                  <a:srgbClr val="FF0000"/>
                </a:solidFill>
                <a:latin typeface="Arial"/>
              </a:rPr>
              <a:t>name </a:t>
            </a:r>
            <a:r>
              <a:rPr lang="en-A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and </a:t>
            </a:r>
            <a:r>
              <a:rPr lang="en-AU" sz="1400" dirty="0" smtClean="0">
                <a:solidFill>
                  <a:srgbClr val="FF0000"/>
                </a:solidFill>
                <a:latin typeface="Arial"/>
              </a:rPr>
              <a:t>description </a:t>
            </a:r>
            <a:endParaRPr lang="en-GB" sz="1400" dirty="0" smtClean="0">
              <a:solidFill>
                <a:srgbClr val="FF0000"/>
              </a:solidFill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70C0"/>
                </a:solidFill>
                <a:latin typeface="Arial"/>
              </a:rPr>
              <a:t>[2]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its attributes/</a:t>
            </a:r>
            <a:r>
              <a:rPr lang="en-GB" sz="1400" dirty="0" smtClean="0">
                <a:solidFill>
                  <a:srgbClr val="FF0000"/>
                </a:solidFill>
                <a:latin typeface="Arial"/>
              </a:rPr>
              <a:t>properties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70C0"/>
                </a:solidFill>
                <a:latin typeface="Arial"/>
              </a:rPr>
              <a:t>[3]</a:t>
            </a:r>
            <a:r>
              <a:rPr lang="en-US" sz="1400" dirty="0" smtClean="0">
                <a:solidFill>
                  <a:srgbClr val="0070C0"/>
                </a:solidFill>
                <a:latin typeface="Arial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"/>
              </a:rPr>
              <a:t>association roles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0070C0"/>
                </a:solidFill>
                <a:latin typeface="Arial"/>
              </a:rPr>
              <a:t>[4]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defined 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</a:rPr>
              <a:t>behaviour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of the feature type.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Additional concepts: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70C0"/>
                </a:solidFill>
                <a:latin typeface="Arial"/>
              </a:rPr>
              <a:t>[5]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feature </a:t>
            </a:r>
            <a:r>
              <a:rPr lang="en-US" sz="1400" dirty="0">
                <a:solidFill>
                  <a:srgbClr val="FF0000"/>
                </a:solidFill>
                <a:latin typeface="Arial"/>
              </a:rPr>
              <a:t>associations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Arial"/>
              </a:rPr>
              <a:t>between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the feature type and itself or other feature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0070C0"/>
                </a:solidFill>
                <a:latin typeface="Arial"/>
              </a:rPr>
              <a:t>[6] </a:t>
            </a:r>
            <a:r>
              <a:rPr lang="en-US" sz="1400" dirty="0" smtClean="0">
                <a:solidFill>
                  <a:srgbClr val="FF0000"/>
                </a:solidFill>
                <a:latin typeface="Arial"/>
              </a:rPr>
              <a:t>generalization </a:t>
            </a:r>
            <a:r>
              <a:rPr lang="en-US" sz="1400" dirty="0">
                <a:solidFill>
                  <a:srgbClr val="FF0000"/>
                </a:solidFill>
                <a:latin typeface="Arial"/>
              </a:rPr>
              <a:t>and specialization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relationships to other feature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0070C0"/>
                </a:solidFill>
                <a:latin typeface="Arial"/>
              </a:rPr>
              <a:t>[7] </a:t>
            </a:r>
            <a:r>
              <a:rPr lang="en-US" sz="1400" dirty="0" smtClean="0">
                <a:solidFill>
                  <a:srgbClr val="FF0000"/>
                </a:solidFill>
                <a:latin typeface="Arial"/>
              </a:rPr>
              <a:t>constraints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on the feature type.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1270" y="1916832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Arial"/>
              </a:rPr>
              <a:t>[1] 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3822280" y="3356992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Arial"/>
              </a:rPr>
              <a:t>[2]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451236" y="4472252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Arial"/>
              </a:rPr>
              <a:t>[3]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3426618" y="4787860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Arial"/>
              </a:rPr>
              <a:t>[4]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241335" y="3574994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Arial"/>
              </a:rPr>
              <a:t>[5]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580112" y="1268760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Arial"/>
              </a:rPr>
              <a:t>[6]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378872" y="3421106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Arial"/>
              </a:rPr>
              <a:t>[7]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8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IPET-MDRD-2_Pnn_PowerPointTemplate</Template>
  <TotalTime>2019</TotalTime>
  <Words>849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</vt:lpstr>
      <vt:lpstr>Closing slide</vt:lpstr>
      <vt:lpstr>PowerPoint Presentation</vt:lpstr>
      <vt:lpstr>Introduction</vt:lpstr>
      <vt:lpstr>What is the data model? </vt:lpstr>
      <vt:lpstr>Established Standards for Information Modelling</vt:lpstr>
      <vt:lpstr>ISO 19101 Geographic Information Reference Model</vt:lpstr>
      <vt:lpstr>PowerPoint Presentation</vt:lpstr>
      <vt:lpstr>Conceptual Modelling in the ISO standards ISO 19109 – Rules for Application Schema</vt:lpstr>
      <vt:lpstr>The General Feature Model</vt:lpstr>
      <vt:lpstr>GFM – a 'metamodel' for feature types</vt:lpstr>
      <vt:lpstr>The General Feature Model - what it all means for WIGOS Observation Metadata:</vt:lpstr>
      <vt:lpstr>GML as an implementation of ISO standards.</vt:lpstr>
      <vt:lpstr>GML implementation of ISO continued</vt:lpstr>
      <vt:lpstr>19156: Observations &amp; Measurements</vt:lpstr>
      <vt:lpstr>Using ISO in models gives us GML encodings</vt:lpstr>
      <vt:lpstr>ISO 19109: Building an information model</vt:lpstr>
      <vt:lpstr>Thank you for your attention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Lowe</dc:creator>
  <cp:lastModifiedBy>Dominic Lowe</cp:lastModifiedBy>
  <cp:revision>55</cp:revision>
  <dcterms:created xsi:type="dcterms:W3CDTF">2015-06-15T04:28:07Z</dcterms:created>
  <dcterms:modified xsi:type="dcterms:W3CDTF">2015-10-20T11:55:56Z</dcterms:modified>
</cp:coreProperties>
</file>