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78" r:id="rId4"/>
    <p:sldId id="258" r:id="rId5"/>
    <p:sldId id="259" r:id="rId6"/>
    <p:sldId id="260" r:id="rId7"/>
    <p:sldId id="261" r:id="rId8"/>
    <p:sldId id="270" r:id="rId9"/>
    <p:sldId id="264" r:id="rId10"/>
    <p:sldId id="265" r:id="rId11"/>
    <p:sldId id="266" r:id="rId12"/>
    <p:sldId id="268" r:id="rId13"/>
    <p:sldId id="277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582CB-BB1A-4B41-9341-9EB029F2671F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B2BC2-1938-47D3-911A-F817D8845E7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4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B2BC2-1938-47D3-911A-F817D8845E75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089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B2BC2-1938-47D3-911A-F817D8845E75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790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368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050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826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92356"/>
            <a:ext cx="7461250" cy="72659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671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1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797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087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053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073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71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782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572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FDC9-38DA-40F4-B7DB-90500D30BE81}" type="datetimeFigureOut">
              <a:rPr lang="de-CH" smtClean="0"/>
              <a:t>27.11.2018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B5D9-C500-475A-97DC-1730B27E5A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639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1470025"/>
          </a:xfrm>
        </p:spPr>
        <p:txBody>
          <a:bodyPr/>
          <a:lstStyle/>
          <a:p>
            <a:pPr algn="l"/>
            <a:r>
              <a:rPr lang="de-CH" dirty="0" smtClean="0"/>
              <a:t>The </a:t>
            </a:r>
            <a:r>
              <a:rPr lang="de-CH" dirty="0" err="1" smtClean="0"/>
              <a:t>interaction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WDQMS </a:t>
            </a:r>
            <a:r>
              <a:rPr lang="de-CH" dirty="0" err="1" smtClean="0"/>
              <a:t>and</a:t>
            </a:r>
            <a:r>
              <a:rPr lang="de-CH" dirty="0" smtClean="0"/>
              <a:t> OSCAR/Surface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 smtClean="0"/>
              <a:t>1st </a:t>
            </a:r>
            <a:r>
              <a:rPr lang="de-CH" sz="2400" dirty="0" smtClean="0"/>
              <a:t>Meeting </a:t>
            </a:r>
            <a:r>
              <a:rPr lang="de-CH" sz="2400" dirty="0" err="1" smtClean="0"/>
              <a:t>of</a:t>
            </a:r>
            <a:r>
              <a:rPr lang="de-CH" sz="2400" dirty="0" smtClean="0"/>
              <a:t> TT-OD</a:t>
            </a:r>
            <a:br>
              <a:rPr lang="de-CH" sz="2400" dirty="0" smtClean="0"/>
            </a:br>
            <a:r>
              <a:rPr lang="de-CH" sz="2400" dirty="0" smtClean="0"/>
              <a:t>27.11.2018 </a:t>
            </a:r>
            <a:r>
              <a:rPr lang="de-CH" sz="2400" dirty="0" err="1" smtClean="0"/>
              <a:t>Geneva</a:t>
            </a:r>
            <a:endParaRPr lang="de-CH" sz="2400" dirty="0" smtClean="0"/>
          </a:p>
          <a:p>
            <a:pPr algn="l"/>
            <a:endParaRPr lang="de-CH" sz="2400" dirty="0"/>
          </a:p>
          <a:p>
            <a:pPr algn="l"/>
            <a:r>
              <a:rPr lang="de-CH" sz="2400" dirty="0" smtClean="0"/>
              <a:t>Estell</a:t>
            </a:r>
            <a:r>
              <a:rPr lang="de-CH" sz="2400" dirty="0" smtClean="0"/>
              <a:t>e </a:t>
            </a:r>
            <a:r>
              <a:rPr lang="de-CH" sz="2400" dirty="0" err="1" smtClean="0"/>
              <a:t>Grueter</a:t>
            </a:r>
            <a:r>
              <a:rPr lang="de-CH" sz="2400" smtClean="0"/>
              <a:t>  et al. 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6013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de-CH" dirty="0" err="1" smtClean="0"/>
              <a:t>Generic</a:t>
            </a:r>
            <a:r>
              <a:rPr lang="de-CH" dirty="0" smtClean="0"/>
              <a:t> </a:t>
            </a:r>
            <a:r>
              <a:rPr lang="de-CH" dirty="0" err="1" smtClean="0"/>
              <a:t>vs</a:t>
            </a:r>
            <a:r>
              <a:rPr lang="de-CH" dirty="0" smtClean="0"/>
              <a:t> </a:t>
            </a:r>
            <a:r>
              <a:rPr lang="de-CH" dirty="0" err="1" smtClean="0"/>
              <a:t>specific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000" dirty="0" err="1" smtClean="0"/>
              <a:t>Another</a:t>
            </a:r>
            <a:r>
              <a:rPr lang="de-CH" sz="2000" dirty="0" smtClean="0"/>
              <a:t> </a:t>
            </a:r>
            <a:r>
              <a:rPr lang="de-CH" sz="2000" dirty="0" err="1" smtClean="0"/>
              <a:t>question</a:t>
            </a:r>
            <a:r>
              <a:rPr lang="de-CH" sz="2000" dirty="0" smtClean="0"/>
              <a:t>: </a:t>
            </a:r>
            <a:r>
              <a:rPr lang="de-CH" sz="2000" dirty="0" err="1" smtClean="0"/>
              <a:t>where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put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information</a:t>
            </a:r>
            <a:r>
              <a:rPr lang="de-CH" sz="2000" dirty="0" smtClean="0"/>
              <a:t>? </a:t>
            </a:r>
            <a:br>
              <a:rPr lang="de-CH" sz="2000" dirty="0" smtClean="0"/>
            </a:br>
            <a:r>
              <a:rPr lang="de-CH" sz="2000" dirty="0" smtClean="0">
                <a:sym typeface="Wingdings" panose="05000000000000000000" pitchFamily="2" charset="2"/>
              </a:rPr>
              <a:t> </a:t>
            </a:r>
            <a:r>
              <a:rPr lang="de-CH" sz="2000" dirty="0" err="1" smtClean="0">
                <a:sym typeface="Wingdings" panose="05000000000000000000" pitchFamily="2" charset="2"/>
              </a:rPr>
              <a:t>Observations</a:t>
            </a:r>
            <a:r>
              <a:rPr lang="de-CH" sz="2000" dirty="0" smtClean="0">
                <a:sym typeface="Wingdings" panose="05000000000000000000" pitchFamily="2" charset="2"/>
              </a:rPr>
              <a:t>:  not a </a:t>
            </a:r>
            <a:r>
              <a:rPr lang="de-CH" sz="2000" dirty="0" err="1" smtClean="0">
                <a:sym typeface="Wingdings" panose="05000000000000000000" pitchFamily="2" charset="2"/>
              </a:rPr>
              <a:t>specific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setting</a:t>
            </a:r>
            <a:r>
              <a:rPr lang="de-CH" sz="2000" dirty="0" smtClean="0">
                <a:sym typeface="Wingdings" panose="05000000000000000000" pitchFamily="2" charset="2"/>
              </a:rPr>
              <a:t> but </a:t>
            </a:r>
            <a:r>
              <a:rPr lang="de-CH" sz="2000" dirty="0" err="1" smtClean="0">
                <a:sym typeface="Wingdings" panose="05000000000000000000" pitchFamily="2" charset="2"/>
              </a:rPr>
              <a:t>the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observation</a:t>
            </a:r>
            <a:r>
              <a:rPr lang="de-CH" sz="2000" dirty="0" smtClean="0">
                <a:sym typeface="Wingdings" panose="05000000000000000000" pitchFamily="2" charset="2"/>
              </a:rPr>
              <a:t> in </a:t>
            </a:r>
            <a:r>
              <a:rPr lang="de-CH" sz="2000" dirty="0" err="1" smtClean="0">
                <a:sym typeface="Wingdings" panose="05000000000000000000" pitchFamily="2" charset="2"/>
              </a:rPr>
              <a:t>general</a:t>
            </a:r>
            <a:r>
              <a:rPr lang="de-CH" sz="2000" dirty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or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</a:p>
          <a:p>
            <a:r>
              <a:rPr lang="de-CH" sz="2000" dirty="0" smtClean="0">
                <a:sym typeface="Wingdings" panose="05000000000000000000" pitchFamily="2" charset="2"/>
              </a:rPr>
              <a:t> </a:t>
            </a:r>
            <a:r>
              <a:rPr lang="de-CH" sz="2000" dirty="0" err="1" smtClean="0">
                <a:sym typeface="Wingdings" panose="05000000000000000000" pitchFamily="2" charset="2"/>
              </a:rPr>
              <a:t>Deployments</a:t>
            </a:r>
            <a:r>
              <a:rPr lang="de-CH" sz="2000" dirty="0" smtClean="0">
                <a:sym typeface="Wingdings" panose="05000000000000000000" pitchFamily="2" charset="2"/>
              </a:rPr>
              <a:t>  </a:t>
            </a:r>
            <a:r>
              <a:rPr lang="de-CH" sz="2000" dirty="0" err="1" smtClean="0">
                <a:sym typeface="Wingdings" panose="05000000000000000000" pitchFamily="2" charset="2"/>
              </a:rPr>
              <a:t>specific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setting</a:t>
            </a:r>
            <a:r>
              <a:rPr lang="de-CH" sz="2000" dirty="0" smtClean="0">
                <a:sym typeface="Wingdings" panose="05000000000000000000" pitchFamily="2" charset="2"/>
              </a:rPr>
              <a:t> of </a:t>
            </a:r>
            <a:r>
              <a:rPr lang="de-CH" sz="2000" dirty="0" err="1" smtClean="0">
                <a:sym typeface="Wingdings" panose="05000000000000000000" pitchFamily="2" charset="2"/>
              </a:rPr>
              <a:t>how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it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is</a:t>
            </a:r>
            <a:r>
              <a:rPr lang="de-CH" sz="2000" dirty="0" smtClean="0">
                <a:sym typeface="Wingdings" panose="05000000000000000000" pitchFamily="2" charset="2"/>
              </a:rPr>
              <a:t> </a:t>
            </a:r>
            <a:r>
              <a:rPr lang="de-CH" sz="2000" dirty="0" err="1" smtClean="0">
                <a:sym typeface="Wingdings" panose="05000000000000000000" pitchFamily="2" charset="2"/>
              </a:rPr>
              <a:t>carried</a:t>
            </a:r>
            <a:r>
              <a:rPr lang="de-CH" sz="2000" dirty="0" smtClean="0">
                <a:sym typeface="Wingdings" panose="05000000000000000000" pitchFamily="2" charset="2"/>
              </a:rPr>
              <a:t> out</a:t>
            </a:r>
            <a:endParaRPr lang="de-CH" sz="2000" dirty="0" smtClean="0"/>
          </a:p>
          <a:p>
            <a:pPr lvl="1"/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06911"/>
            <a:ext cx="4324997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979712" y="3294276"/>
            <a:ext cx="1008112" cy="432048"/>
          </a:xfrm>
          <a:prstGeom prst="wedgeRectCallout">
            <a:avLst>
              <a:gd name="adj1" fmla="val -76312"/>
              <a:gd name="adj2" fmla="val -595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Box 7"/>
          <p:cNvSpPr txBox="1"/>
          <p:nvPr/>
        </p:nvSpPr>
        <p:spPr>
          <a:xfrm>
            <a:off x="2096851" y="3325634"/>
            <a:ext cx="98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Here</a:t>
            </a:r>
            <a:r>
              <a:rPr lang="de-CH" dirty="0" smtClean="0"/>
              <a:t> … </a:t>
            </a:r>
            <a:endParaRPr lang="de-C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25" y="3379925"/>
            <a:ext cx="4278848" cy="271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ular Callout 10"/>
          <p:cNvSpPr/>
          <p:nvPr/>
        </p:nvSpPr>
        <p:spPr>
          <a:xfrm>
            <a:off x="6732240" y="3045986"/>
            <a:ext cx="1656184" cy="432048"/>
          </a:xfrm>
          <a:prstGeom prst="wedgeRectCallout">
            <a:avLst>
              <a:gd name="adj1" fmla="val -116280"/>
              <a:gd name="adj2" fmla="val 4524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Box 11"/>
          <p:cNvSpPr txBox="1"/>
          <p:nvPr/>
        </p:nvSpPr>
        <p:spPr>
          <a:xfrm>
            <a:off x="6813500" y="3077344"/>
            <a:ext cx="17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.. </a:t>
            </a:r>
            <a:r>
              <a:rPr lang="de-CH" dirty="0" err="1"/>
              <a:t>o</a:t>
            </a:r>
            <a:r>
              <a:rPr lang="de-CH" dirty="0" err="1" smtClean="0"/>
              <a:t>r</a:t>
            </a:r>
            <a:r>
              <a:rPr lang="de-CH" dirty="0" smtClean="0"/>
              <a:t> </a:t>
            </a:r>
            <a:r>
              <a:rPr lang="de-CH" dirty="0" err="1" smtClean="0"/>
              <a:t>here</a:t>
            </a:r>
            <a:r>
              <a:rPr lang="de-CH" dirty="0" smtClean="0"/>
              <a:t>.. </a:t>
            </a:r>
            <a:r>
              <a:rPr lang="de-CH" dirty="0" err="1"/>
              <a:t>o</a:t>
            </a:r>
            <a:r>
              <a:rPr lang="de-CH" dirty="0" err="1" smtClean="0"/>
              <a:t>r</a:t>
            </a:r>
            <a:r>
              <a:rPr lang="de-CH" dirty="0" smtClean="0"/>
              <a:t>? </a:t>
            </a:r>
            <a:endParaRPr lang="de-CH" dirty="0"/>
          </a:p>
        </p:txBody>
      </p:sp>
      <p:sp>
        <p:nvSpPr>
          <p:cNvPr id="9" name="Rectangle 8"/>
          <p:cNvSpPr/>
          <p:nvPr/>
        </p:nvSpPr>
        <p:spPr>
          <a:xfrm>
            <a:off x="323528" y="4941168"/>
            <a:ext cx="360040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42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information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needed</a:t>
            </a:r>
            <a:r>
              <a:rPr lang="de-CH" dirty="0"/>
              <a:t> in OSCAR/Surface?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Is only a performance status required per variable or is there any need for a «station»-wise point of view? </a:t>
            </a:r>
            <a:r>
              <a:rPr lang="en-GB" sz="2000" dirty="0" smtClean="0">
                <a:sym typeface="Wingdings" panose="05000000000000000000" pitchFamily="2" charset="2"/>
              </a:rPr>
              <a:t> aggregation across variables necessary?  if no guidance: do people not do it anyway?</a:t>
            </a: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94763"/>
            <a:ext cx="5825068" cy="346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3779912" y="6021296"/>
            <a:ext cx="72000" cy="72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5903407"/>
            <a:ext cx="183934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de-CH" sz="1400" dirty="0" err="1" smtClean="0">
                <a:solidFill>
                  <a:schemeClr val="tx1"/>
                </a:solidFill>
              </a:rPr>
              <a:t>Occasionally</a:t>
            </a:r>
            <a:r>
              <a:rPr lang="de-CH" sz="1400" dirty="0" smtClean="0">
                <a:solidFill>
                  <a:schemeClr val="tx1"/>
                </a:solidFill>
              </a:rPr>
              <a:t>  </a:t>
            </a:r>
            <a:r>
              <a:rPr lang="de-CH" sz="1400" dirty="0" err="1">
                <a:solidFill>
                  <a:schemeClr val="tx1"/>
                </a:solidFill>
              </a:rPr>
              <a:t>reporting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79912" y="630932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3" name="TextBox 22"/>
          <p:cNvSpPr txBox="1"/>
          <p:nvPr/>
        </p:nvSpPr>
        <p:spPr>
          <a:xfrm>
            <a:off x="3923928" y="6145346"/>
            <a:ext cx="183934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de-CH" sz="1400" dirty="0" smtClean="0">
                <a:solidFill>
                  <a:schemeClr val="tx1"/>
                </a:solidFill>
              </a:rPr>
              <a:t>Not  </a:t>
            </a:r>
            <a:r>
              <a:rPr lang="de-CH" sz="1400" dirty="0" err="1">
                <a:solidFill>
                  <a:schemeClr val="tx1"/>
                </a:solidFill>
              </a:rPr>
              <a:t>reporting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5674732"/>
            <a:ext cx="183934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de-CH" sz="1400" dirty="0" err="1">
                <a:solidFill>
                  <a:schemeClr val="tx1"/>
                </a:solidFill>
              </a:rPr>
              <a:t>Regularly</a:t>
            </a:r>
            <a:r>
              <a:rPr lang="de-CH" sz="1400" dirty="0">
                <a:solidFill>
                  <a:schemeClr val="tx1"/>
                </a:solidFill>
              </a:rPr>
              <a:t>  </a:t>
            </a:r>
            <a:r>
              <a:rPr lang="de-CH" sz="1400" dirty="0" err="1" smtClean="0">
                <a:solidFill>
                  <a:schemeClr val="tx1"/>
                </a:solidFill>
              </a:rPr>
              <a:t>reporting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80120" y="4797160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4" name="Oval 23"/>
          <p:cNvSpPr/>
          <p:nvPr/>
        </p:nvSpPr>
        <p:spPr>
          <a:xfrm>
            <a:off x="3779912" y="5805264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1" name="Oval 20"/>
          <p:cNvSpPr/>
          <p:nvPr/>
        </p:nvSpPr>
        <p:spPr>
          <a:xfrm>
            <a:off x="5580120" y="4797152"/>
            <a:ext cx="72000" cy="72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8" name="Oval 17"/>
          <p:cNvSpPr/>
          <p:nvPr/>
        </p:nvSpPr>
        <p:spPr>
          <a:xfrm>
            <a:off x="5580112" y="479715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70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19" grpId="0" animBg="1"/>
      <p:bldP spid="23" grpId="0"/>
      <p:bldP spid="8" grpId="0"/>
      <p:bldP spid="17" grpId="0" animBg="1"/>
      <p:bldP spid="24" grpId="0" animBg="1"/>
      <p:bldP spid="21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509120"/>
            <a:ext cx="8136904" cy="165618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err="1" smtClean="0"/>
              <a:t>Possible</a:t>
            </a:r>
            <a:r>
              <a:rPr lang="de-CH" dirty="0" smtClean="0"/>
              <a:t> Solutions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Challenges: </a:t>
            </a:r>
          </a:p>
          <a:p>
            <a:pPr marL="742950" lvl="2" indent="-342900"/>
            <a:r>
              <a:rPr lang="en-GB" sz="1700" dirty="0"/>
              <a:t>We still don’t know the concrete requirements about how this information is going to be used within OSCAR/Surface </a:t>
            </a:r>
          </a:p>
          <a:p>
            <a:pPr marL="742950" lvl="2" indent="-342900"/>
            <a:r>
              <a:rPr lang="en-GB" sz="1700" dirty="0"/>
              <a:t>We can decide it’s not needed to come up with a guideline how to aggregate across variables but people might nonetheless start to do it </a:t>
            </a:r>
            <a:r>
              <a:rPr lang="en-GB" sz="1700" dirty="0">
                <a:sym typeface="Wingdings" panose="05000000000000000000" pitchFamily="2" charset="2"/>
              </a:rPr>
              <a:t> guideline how to do would be helpful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ym typeface="Wingdings" panose="05000000000000000000" pitchFamily="2" charset="2"/>
              </a:rPr>
              <a:t>Challenge of categorisation (e.g. «reporting» = % of reported values)  applied categorisation can differ from country to country depending on used criteria. Relation to thresholds of requirements?</a:t>
            </a:r>
            <a:endParaRPr lang="en-GB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2000" b="1" dirty="0" smtClean="0"/>
              <a:t>Proposals: </a:t>
            </a:r>
          </a:p>
          <a:p>
            <a:r>
              <a:rPr lang="en-GB" sz="2000" dirty="0" smtClean="0"/>
              <a:t>Not definitely specified user needs: </a:t>
            </a:r>
            <a:r>
              <a:rPr lang="en-GB" sz="2000" dirty="0" smtClean="0">
                <a:sym typeface="Wingdings" panose="05000000000000000000" pitchFamily="2" charset="2"/>
              </a:rPr>
              <a:t> create table (see next slide) to deliver basis in order that they can calculate in OSCAR/Surface their required actions itself. </a:t>
            </a:r>
            <a:endParaRPr lang="en-GB" sz="2000" dirty="0" smtClean="0">
              <a:sym typeface="Wingdings" panose="05000000000000000000" pitchFamily="2" charset="2"/>
            </a:endParaRPr>
          </a:p>
          <a:p>
            <a:r>
              <a:rPr lang="en-GB" sz="2000" dirty="0" smtClean="0">
                <a:sym typeface="Wingdings" panose="05000000000000000000" pitchFamily="2" charset="2"/>
              </a:rPr>
              <a:t>Using of M2M-Interface to deliver aggregated values to OSCAR/Surface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246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de-CH" dirty="0"/>
              <a:t>Data </a:t>
            </a:r>
            <a:r>
              <a:rPr lang="de-CH" dirty="0" err="1"/>
              <a:t>delivered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smtClean="0"/>
              <a:t>OSCAR/Surface  /1</a:t>
            </a:r>
            <a:endParaRPr lang="de-C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779798"/>
              </p:ext>
            </p:extLst>
          </p:nvPr>
        </p:nvGraphicFramePr>
        <p:xfrm>
          <a:off x="395536" y="1556792"/>
          <a:ext cx="8208913" cy="379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48"/>
                <a:gridCol w="2740804"/>
                <a:gridCol w="2133238"/>
                <a:gridCol w="2907323"/>
              </a:tblGrid>
              <a:tr h="3714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Explanation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Attribute being aggregated (table WMS 1-01?) – this needs to be considered carefully.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Observed</a:t>
                      </a:r>
                      <a:r>
                        <a:rPr lang="de-CH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 variable – </a:t>
                      </a:r>
                      <a:r>
                        <a:rPr lang="de-CH" sz="14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measurand</a:t>
                      </a:r>
                      <a:endParaRPr lang="de-CH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Variable intended to be measured, observed or derived, including the biogeophysical context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Geometry?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Location </a:t>
                      </a:r>
                      <a:r>
                        <a:rPr lang="de-CH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indicator</a:t>
                      </a: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 (</a:t>
                      </a:r>
                      <a:r>
                        <a:rPr lang="de-CH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table</a:t>
                      </a: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 WMS 3-06)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Station/</a:t>
                      </a:r>
                      <a:r>
                        <a:rPr lang="fr-CH" sz="14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platform</a:t>
                      </a:r>
                      <a:r>
                        <a:rPr lang="fr-CH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 unique identifier </a:t>
                      </a:r>
                      <a:r>
                        <a:rPr lang="fr-CH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(WSI)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Type of Aggregation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Aggregation Result (table WMS 8-03 and 8-04?)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Quality flag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 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Stone Sans IT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Stone Sans IT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Quality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flagging system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An ordered list of qualifiers indicating the result of a quality control process applied to the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observation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Stone Sans IT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Reference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to the system used to flag the quality of the observation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de-CH" dirty="0"/>
              <a:t>Data </a:t>
            </a:r>
            <a:r>
              <a:rPr lang="de-CH" dirty="0" err="1"/>
              <a:t>delivered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smtClean="0"/>
              <a:t>OSCAR/Surface  /2</a:t>
            </a:r>
            <a:endParaRPr lang="de-C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02931"/>
              </p:ext>
            </p:extLst>
          </p:nvPr>
        </p:nvGraphicFramePr>
        <p:xfrm>
          <a:off x="395536" y="1556792"/>
          <a:ext cx="8208913" cy="298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48"/>
                <a:gridCol w="2740804"/>
                <a:gridCol w="2133238"/>
                <a:gridCol w="2907323"/>
              </a:tblGrid>
              <a:tr h="3714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Attribute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Explanation</a:t>
                      </a:r>
                      <a:endParaRPr lang="de-CH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[+ Units of Result] – linked to 1 &amp; 2?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Aggregation Period (table WMS Table 7-09?)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Aggregation period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Time period over which individual samples/observations are aggregated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Aggregation Methodology (table WMS 7-01?)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Data-processing methods and algorithms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 description of the processing used to generate the observation and list of algorithms utilized to derive the resultant value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Aggregation Provider (table WMS 7-02?)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Processing/analysis centre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Centre at which the observation is processed</a:t>
                      </a:r>
                      <a:endParaRPr lang="de-CH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More?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 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Stone Sans ITC"/>
                        </a:rPr>
                        <a:t> </a:t>
                      </a:r>
                      <a:endParaRPr lang="de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2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Proposed</a:t>
            </a:r>
            <a:r>
              <a:rPr lang="de-CH" dirty="0" smtClean="0"/>
              <a:t>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steps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Specification for implementation of this table in XML:</a:t>
            </a:r>
            <a:br>
              <a:rPr lang="en-GB" sz="2600" dirty="0" smtClean="0"/>
            </a:b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OSCAR/Surface project team  with support of TT WDQMS </a:t>
            </a:r>
          </a:p>
          <a:p>
            <a:r>
              <a:rPr lang="en-GB" sz="2600" dirty="0" smtClean="0"/>
              <a:t>Implementation of an example in XML </a:t>
            </a:r>
            <a:br>
              <a:rPr lang="en-GB" sz="2600" dirty="0" smtClean="0"/>
            </a:br>
            <a:r>
              <a:rPr lang="en-GB" sz="2400" dirty="0" smtClean="0">
                <a:sym typeface="Wingdings" panose="05000000000000000000" pitchFamily="2" charset="2"/>
              </a:rPr>
              <a:t> OSCAR/Surface project team</a:t>
            </a:r>
          </a:p>
          <a:p>
            <a:r>
              <a:rPr lang="en-GB" sz="2600" dirty="0" smtClean="0">
                <a:sym typeface="Wingdings" panose="05000000000000000000" pitchFamily="2" charset="2"/>
              </a:rPr>
              <a:t>Evaluation if adaption of OSCAR/Surface DB necessary to store this information </a:t>
            </a:r>
            <a:br>
              <a:rPr lang="en-GB" sz="2600" dirty="0" smtClean="0">
                <a:sym typeface="Wingdings" panose="05000000000000000000" pitchFamily="2" charset="2"/>
              </a:rPr>
            </a:br>
            <a:r>
              <a:rPr lang="en-GB" sz="2400" dirty="0" smtClean="0">
                <a:sym typeface="Wingdings" panose="05000000000000000000" pitchFamily="2" charset="2"/>
              </a:rPr>
              <a:t> OSCAR/Surface project team</a:t>
            </a:r>
          </a:p>
          <a:p>
            <a:r>
              <a:rPr lang="en-GB" sz="2800" dirty="0" smtClean="0"/>
              <a:t>Implementation of this example using the M2M-API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>
                <a:sym typeface="Wingdings" panose="05000000000000000000" pitchFamily="2" charset="2"/>
              </a:rPr>
              <a:t> </a:t>
            </a:r>
            <a:r>
              <a:rPr lang="en-GB" sz="2600" dirty="0">
                <a:sym typeface="Wingdings" panose="05000000000000000000" pitchFamily="2" charset="2"/>
              </a:rPr>
              <a:t>OSCAR/Surface project </a:t>
            </a:r>
            <a:r>
              <a:rPr lang="en-GB" sz="2600" dirty="0" smtClean="0">
                <a:sym typeface="Wingdings" panose="05000000000000000000" pitchFamily="2" charset="2"/>
              </a:rPr>
              <a:t>team</a:t>
            </a:r>
          </a:p>
          <a:p>
            <a:pPr marL="0" indent="0">
              <a:buNone/>
            </a:pPr>
            <a:endParaRPr lang="en-GB" sz="2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600" b="1" u="sng" dirty="0" smtClean="0"/>
              <a:t>But: </a:t>
            </a:r>
            <a:r>
              <a:rPr lang="en-GB" sz="2600" dirty="0" smtClean="0"/>
              <a:t>this only comprises the delivery of the information to OSCAR/Surface but not how its going to be displayed there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40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Since the users need regarding the monitored status report within OSCAR/Surface is not really clear </a:t>
            </a:r>
            <a:r>
              <a:rPr lang="en-GB" sz="2400" dirty="0" smtClean="0">
                <a:sym typeface="Wingdings" panose="05000000000000000000" pitchFamily="2" charset="2"/>
              </a:rPr>
              <a:t> proposal to send table with monthly values per station &amp; observed variable</a:t>
            </a:r>
          </a:p>
          <a:p>
            <a:pPr>
              <a:spcBef>
                <a:spcPts val="1800"/>
              </a:spcBef>
            </a:pPr>
            <a:r>
              <a:rPr lang="en-GB" sz="2400" dirty="0" smtClean="0">
                <a:sym typeface="Wingdings" panose="05000000000000000000" pitchFamily="2" charset="2"/>
              </a:rPr>
              <a:t>There are still open questions such as: 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only values for Data availability or also Timeliness and Quality?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does this table need to contain the exact values or rather percentages or categories?</a:t>
            </a:r>
          </a:p>
          <a:p>
            <a:pPr lvl="1">
              <a:buFont typeface="Wingdings"/>
              <a:buChar char="à"/>
            </a:pPr>
            <a:r>
              <a:rPr lang="en-GB" sz="2400" dirty="0" smtClean="0">
                <a:sym typeface="Wingdings" panose="05000000000000000000" pitchFamily="2" charset="2"/>
              </a:rPr>
              <a:t> who will be able to provide answers  to TT-WDQMS?</a:t>
            </a:r>
          </a:p>
          <a:p>
            <a:pPr>
              <a:spcBef>
                <a:spcPts val="1800"/>
              </a:spcBef>
            </a:pPr>
            <a:r>
              <a:rPr lang="en-GB" sz="2400" dirty="0" smtClean="0">
                <a:sym typeface="Wingdings" panose="05000000000000000000" pitchFamily="2" charset="2"/>
              </a:rPr>
              <a:t>WDQMS only provides the information about the reported values but it’s not defining the way it will be visualized within Oscar/Surface</a:t>
            </a:r>
          </a:p>
          <a:p>
            <a:pPr lvl="1"/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1144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Starting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sz="3400" dirty="0" smtClean="0"/>
              <a:t>Request </a:t>
            </a:r>
            <a:r>
              <a:rPr lang="en-GB" sz="3400" b="1" dirty="0" smtClean="0"/>
              <a:t>by ICG-WIGOS</a:t>
            </a:r>
            <a:r>
              <a:rPr lang="en-GB" sz="3400" dirty="0" smtClean="0"/>
              <a:t>:</a:t>
            </a:r>
          </a:p>
          <a:p>
            <a:pPr marL="358775" indent="0">
              <a:spcAft>
                <a:spcPts val="600"/>
              </a:spcAft>
              <a:buNone/>
            </a:pPr>
            <a:r>
              <a:rPr lang="en-GB" sz="3400" i="1" dirty="0" smtClean="0"/>
              <a:t>«3.1.4 ICG-WIGOS requested that “quantitative monitoring information from the WDQMS to become part of the station report in OSCAR/Surface”, which will provide valuable additional information.”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en-GB" dirty="0" smtClean="0"/>
              <a:t> What do OSCAR/Surface Users really need </a:t>
            </a:r>
            <a:r>
              <a:rPr lang="en-GB" dirty="0" smtClean="0"/>
              <a:t>? </a:t>
            </a:r>
            <a:r>
              <a:rPr lang="en-GB" dirty="0" smtClean="0">
                <a:sym typeface="Wingdings" panose="05000000000000000000" pitchFamily="2" charset="2"/>
              </a:rPr>
              <a:t> different attempts to find out but still not really clear</a:t>
            </a:r>
            <a:endParaRPr lang="en-GB" dirty="0" smtClean="0"/>
          </a:p>
          <a:p>
            <a:pPr>
              <a:spcBef>
                <a:spcPts val="1200"/>
              </a:spcBef>
            </a:pP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>
                <a:sym typeface="Wingdings" panose="05000000000000000000" pitchFamily="2" charset="2"/>
              </a:rPr>
              <a:t>Output of Meetings (6/11/17 and 20/11/17):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OSCAR/Surface wants: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600" dirty="0" smtClean="0">
                <a:sym typeface="Wingdings" panose="05000000000000000000" pitchFamily="2" charset="2"/>
              </a:rPr>
              <a:t>an aggregated value per station and observation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600" dirty="0" smtClean="0">
                <a:sym typeface="Wingdings" panose="05000000000000000000" pitchFamily="2" charset="2"/>
              </a:rPr>
              <a:t>for each calendar month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600" dirty="0" smtClean="0">
                <a:sym typeface="Wingdings" panose="05000000000000000000" pitchFamily="2" charset="2"/>
              </a:rPr>
              <a:t>Not only actual but also historical</a:t>
            </a:r>
          </a:p>
        </p:txBody>
      </p:sp>
    </p:spTree>
    <p:extLst>
      <p:ext uri="{BB962C8B-B14F-4D97-AF65-F5344CB8AC3E}">
        <p14:creationId xmlns:p14="http://schemas.microsoft.com/office/powerpoint/2010/main" val="31225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WDQMS in a </a:t>
            </a:r>
            <a:r>
              <a:rPr lang="de-CH" dirty="0" err="1" smtClean="0"/>
              <a:t>nutshell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WIGOS Data Quality Monitoring System (WDQMS) consists of three main functions: 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 smtClean="0"/>
              <a:t>the </a:t>
            </a:r>
            <a:r>
              <a:rPr lang="en-GB" b="1" dirty="0" smtClean="0"/>
              <a:t>WIGOS Quality Monitoring Function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comparison of</a:t>
            </a:r>
            <a:r>
              <a:rPr lang="en-GB" dirty="0" smtClean="0"/>
              <a:t> the observational data ‘received’ at the WIGOS Monitoring Centre  against declared reporting frequency (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OSCAR/Surface)  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the </a:t>
            </a:r>
            <a:r>
              <a:rPr lang="en-GB" b="1" dirty="0" smtClean="0"/>
              <a:t>WIGOS Evaluation Function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/>
              <a:t>evaluation if there is an issue with the observational data received at the Monitoring Centre or some other component of WIGOS, such as the metadata records held in OSCAR/Surface. 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900" dirty="0" smtClean="0"/>
              <a:t>the</a:t>
            </a:r>
            <a:r>
              <a:rPr lang="en-GB" sz="2900" b="1" dirty="0" smtClean="0"/>
              <a:t> WIGOS Incident Management Function:</a:t>
            </a:r>
            <a:br>
              <a:rPr lang="en-GB" sz="2900" b="1" dirty="0" smtClean="0"/>
            </a:br>
            <a:r>
              <a:rPr lang="en-GB" sz="2900" dirty="0" smtClean="0"/>
              <a:t>monitoring and management of the Incidents raised by the Evaluation Function incl. tracking of  progress with Incident ‘investigation and resolution’. 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635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92888" cy="72659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2800" dirty="0" smtClean="0"/>
              <a:t>Interfaces between WDQMS &amp; OSCAR</a:t>
            </a:r>
            <a:br>
              <a:rPr lang="en-GB" sz="2800" dirty="0" smtClean="0"/>
            </a:br>
            <a:r>
              <a:rPr lang="en-GB" sz="2800" dirty="0" smtClean="0"/>
              <a:t>(strategic level)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26586" y="1039130"/>
            <a:ext cx="1696758" cy="50862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WDQMS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28184" y="1033386"/>
            <a:ext cx="1696758" cy="50862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OSCAR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333"/>
              </p:ext>
            </p:extLst>
          </p:nvPr>
        </p:nvGraphicFramePr>
        <p:xfrm>
          <a:off x="323528" y="1676821"/>
          <a:ext cx="8640960" cy="3926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3327"/>
                <a:gridCol w="3292981"/>
                <a:gridCol w="3734652"/>
              </a:tblGrid>
              <a:tr h="672059"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latin typeface="Arial Narrow" panose="020B0606020202030204" pitchFamily="34" charset="0"/>
                        </a:rPr>
                        <a:t>Primary purpose</a:t>
                      </a:r>
                      <a:endParaRPr lang="en-GB" sz="1600" b="1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Describe how well WIGOS is providing required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observations, and report findings, incidents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(Quality monitoring &amp; incident mgt. </a:t>
                      </a:r>
                      <a:br>
                        <a:rPr lang="en-GB" sz="1400" noProof="0" dirty="0" smtClean="0">
                          <a:latin typeface="Arial Narrow" panose="020B0606020202030204" pitchFamily="34" charset="0"/>
                        </a:rPr>
                      </a:b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of global/national assets)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Understanding observational data, GAP analysis, support WDQMS, support CPDB, use as national DB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(Technical doc/analysis of global/national assets)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6819"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latin typeface="Arial Narrow" panose="020B0606020202030204" pitchFamily="34" charset="0"/>
                        </a:rPr>
                        <a:t>Users</a:t>
                      </a:r>
                      <a:endParaRPr lang="en-GB" sz="1600" b="1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Members,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Regional WIGOS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centres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, users of data 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Network planners/managers,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global/regional/national levels, data users </a:t>
                      </a:r>
                    </a:p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scientists, </a:t>
                      </a:r>
                      <a:r>
                        <a:rPr lang="en-GB" sz="1400" baseline="0" noProof="0" dirty="0" err="1" smtClean="0">
                          <a:latin typeface="Arial Narrow" panose="020B0606020202030204" pitchFamily="34" charset="0"/>
                        </a:rPr>
                        <a:t>eg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climatologists), international organizations 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3547"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latin typeface="Arial Narrow" panose="020B0606020202030204" pitchFamily="34" charset="0"/>
                        </a:rPr>
                        <a:t>Variable</a:t>
                      </a:r>
                      <a:r>
                        <a:rPr lang="en-GB" sz="1600" b="1" baseline="0" noProof="0" dirty="0" smtClean="0">
                          <a:latin typeface="Arial Narrow" panose="020B0606020202030204" pitchFamily="34" charset="0"/>
                        </a:rPr>
                        <a:t> scope</a:t>
                      </a:r>
                      <a:endParaRPr lang="en-GB" sz="1600" b="1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Individual observed variable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(P, T, U, more if available)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Individual observed variable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(P, T, U, radiation, chemical composition, hydrology,…)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latin typeface="Arial Narrow" panose="020B0606020202030204" pitchFamily="34" charset="0"/>
                        </a:rPr>
                        <a:t>Temporal aggregation</a:t>
                      </a:r>
                      <a:endParaRPr lang="en-GB" sz="1600" b="1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6-hourly or else highest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resolution available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Monthly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GB" sz="1400" b="0" noProof="0" dirty="0" smtClean="0">
                          <a:latin typeface="Arial Narrow" panose="020B0606020202030204" pitchFamily="34" charset="0"/>
                        </a:rPr>
                        <a:t>actual</a:t>
                      </a:r>
                      <a:r>
                        <a:rPr lang="en-GB" sz="1400" b="0" baseline="0" noProof="0" dirty="0" smtClean="0">
                          <a:latin typeface="Arial Narrow" panose="020B0606020202030204" pitchFamily="34" charset="0"/>
                        </a:rPr>
                        <a:t> as well as historical</a:t>
                      </a:r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 smtClean="0">
                          <a:latin typeface="Arial Narrow" panose="020B0606020202030204" pitchFamily="34" charset="0"/>
                        </a:rPr>
                        <a:t>Spatial aggregation</a:t>
                      </a:r>
                      <a:endParaRPr lang="en-GB" sz="1600" b="1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Individual location of observation (station level)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Individual location of observation (station level)</a:t>
                      </a: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Left-Right Arrow 46"/>
          <p:cNvSpPr/>
          <p:nvPr/>
        </p:nvSpPr>
        <p:spPr bwMode="auto">
          <a:xfrm>
            <a:off x="4523344" y="1201681"/>
            <a:ext cx="1704840" cy="172038"/>
          </a:xfrm>
          <a:prstGeom prst="left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6550223"/>
            <a:ext cx="2503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/>
              <a:t>KPI = </a:t>
            </a:r>
            <a:r>
              <a:rPr lang="de-CH" sz="1400" dirty="0" err="1" smtClean="0"/>
              <a:t>key</a:t>
            </a:r>
            <a:r>
              <a:rPr lang="de-CH" sz="1400" dirty="0" smtClean="0"/>
              <a:t> </a:t>
            </a:r>
            <a:r>
              <a:rPr lang="de-CH" sz="1400" dirty="0" err="1" smtClean="0"/>
              <a:t>performance</a:t>
            </a:r>
            <a:r>
              <a:rPr lang="de-CH" sz="1400" dirty="0" smtClean="0"/>
              <a:t> </a:t>
            </a:r>
            <a:r>
              <a:rPr lang="de-CH" sz="1400" dirty="0" err="1" smtClean="0"/>
              <a:t>indicator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888316" y="4226436"/>
            <a:ext cx="7076172" cy="714732"/>
          </a:xfrm>
          <a:prstGeom prst="rect">
            <a:avLst/>
          </a:prstGeom>
          <a:solidFill>
            <a:srgbClr val="FF33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78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87580"/>
              </p:ext>
            </p:extLst>
          </p:nvPr>
        </p:nvGraphicFramePr>
        <p:xfrm>
          <a:off x="323528" y="1980202"/>
          <a:ext cx="8280921" cy="2146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105"/>
                <a:gridCol w="3367408"/>
                <a:gridCol w="3367408"/>
              </a:tblGrid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de-CH" sz="1600" b="1" dirty="0" smtClean="0">
                          <a:latin typeface="Arial Narrow" panose="020B0606020202030204" pitchFamily="34" charset="0"/>
                        </a:rPr>
                        <a:t>Imports</a:t>
                      </a:r>
                    </a:p>
                    <a:p>
                      <a:pPr algn="ctr"/>
                      <a:r>
                        <a:rPr lang="de-CH" sz="1600" b="1" dirty="0" smtClean="0">
                          <a:latin typeface="Arial Narrow" panose="020B0606020202030204" pitchFamily="34" charset="0"/>
                        </a:rPr>
                        <a:t>Displays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 Narrow" panose="020B0606020202030204" pitchFamily="34" charset="0"/>
                        </a:rPr>
                        <a:t>Declared status, schedules (present)</a:t>
                      </a:r>
                      <a:endParaRPr lang="en-GB" sz="1400" noProof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«real» status (monthly)</a:t>
                      </a:r>
                      <a:br>
                        <a:rPr lang="en-GB" sz="1400" noProof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GB" sz="140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Contacts, organizations</a:t>
                      </a:r>
                      <a:endParaRPr lang="en-GB" sz="140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de-CH" sz="1600" b="1" dirty="0" smtClean="0">
                          <a:latin typeface="Arial Narrow" panose="020B0606020202030204" pitchFamily="34" charset="0"/>
                        </a:rPr>
                        <a:t>Exports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«real» status (daily)</a:t>
                      </a:r>
                      <a:endParaRPr lang="en-GB" sz="1400" noProof="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 Narrow" panose="020B0606020202030204" pitchFamily="34" charset="0"/>
                        </a:rPr>
                        <a:t>Declared status, schedules (present, past)</a:t>
                      </a:r>
                      <a:r>
                        <a:rPr lang="en-GB" sz="1400" noProof="0" dirty="0" smtClean="0">
                          <a:solidFill>
                            <a:srgbClr val="FFC000"/>
                          </a:solidFill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GB" sz="1400" noProof="0" dirty="0" smtClean="0">
                          <a:solidFill>
                            <a:srgbClr val="FFC000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GB" sz="140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KPIs on metadata</a:t>
                      </a:r>
                      <a:r>
                        <a:rPr lang="en-GB" sz="1400" baseline="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completeness</a:t>
                      </a:r>
                      <a:br>
                        <a:rPr lang="en-GB" sz="1400" baseline="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en-GB" sz="1400" baseline="0" noProof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Focal Point Activity</a:t>
                      </a:r>
                      <a:endParaRPr lang="en-GB" sz="140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715">
                <a:tc>
                  <a:txBody>
                    <a:bodyPr/>
                    <a:lstStyle/>
                    <a:p>
                      <a:pPr algn="ctr"/>
                      <a:r>
                        <a:rPr lang="de-CH" sz="1600" b="1" dirty="0" smtClean="0">
                          <a:latin typeface="Arial Narrow" panose="020B0606020202030204" pitchFamily="34" charset="0"/>
                        </a:rPr>
                        <a:t>Access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Restricted to Focal</a:t>
                      </a:r>
                      <a:r>
                        <a:rPr lang="en-GB" sz="1400" baseline="0" noProof="0" dirty="0" smtClean="0">
                          <a:latin typeface="Arial Narrow" panose="020B0606020202030204" pitchFamily="34" charset="0"/>
                        </a:rPr>
                        <a:t> Points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latin typeface="Arial Narrow" panose="020B0606020202030204" pitchFamily="34" charset="0"/>
                        </a:rPr>
                        <a:t>Public</a:t>
                      </a:r>
                      <a:endParaRPr lang="en-GB" sz="1400" noProof="0" dirty="0">
                        <a:latin typeface="Arial Narrow" panose="020B0606020202030204" pitchFamily="34" charset="0"/>
                      </a:endParaRPr>
                    </a:p>
                  </a:txBody>
                  <a:tcPr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 flipV="1">
            <a:off x="4148608" y="2206605"/>
            <a:ext cx="2007568" cy="10281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4752020" y="2422629"/>
            <a:ext cx="851337" cy="5414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2826586" y="1336769"/>
            <a:ext cx="1696758" cy="50862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WDQMS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146790" y="1363433"/>
            <a:ext cx="1696758" cy="508628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OSCAR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Left-Right Arrow 19"/>
          <p:cNvSpPr/>
          <p:nvPr/>
        </p:nvSpPr>
        <p:spPr bwMode="auto">
          <a:xfrm>
            <a:off x="4499992" y="1499320"/>
            <a:ext cx="1646797" cy="172038"/>
          </a:xfrm>
          <a:prstGeom prst="left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4438853"/>
            <a:ext cx="2503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KPI = key performance indicator</a:t>
            </a:r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487090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b="1" dirty="0" smtClean="0"/>
              <a:t>Agreement: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monthly</a:t>
            </a:r>
            <a:r>
              <a:rPr lang="en-GB" dirty="0" smtClean="0"/>
              <a:t> aggregated values for each </a:t>
            </a:r>
            <a:r>
              <a:rPr lang="en-GB" dirty="0" smtClean="0">
                <a:solidFill>
                  <a:srgbClr val="FF0000"/>
                </a:solidFill>
              </a:rPr>
              <a:t>calendar month </a:t>
            </a:r>
            <a:r>
              <a:rPr lang="en-GB" dirty="0" smtClean="0"/>
              <a:t>and each variable in OSCAR/Surface (not only </a:t>
            </a:r>
            <a:r>
              <a:rPr lang="en-GB" dirty="0" smtClean="0">
                <a:solidFill>
                  <a:srgbClr val="FF0000"/>
                </a:solidFill>
              </a:rPr>
              <a:t>actual </a:t>
            </a:r>
            <a:r>
              <a:rPr lang="en-GB" dirty="0" smtClean="0"/>
              <a:t>but also </a:t>
            </a:r>
            <a:r>
              <a:rPr lang="en-GB" dirty="0" smtClean="0">
                <a:solidFill>
                  <a:srgbClr val="FF0000"/>
                </a:solidFill>
              </a:rPr>
              <a:t>historical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755576" y="188640"/>
            <a:ext cx="7992888" cy="7265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Interfaces between WDQMS &amp; OSCAR</a:t>
            </a:r>
            <a:br>
              <a:rPr lang="en-GB" sz="2800" dirty="0" smtClean="0"/>
            </a:br>
            <a:r>
              <a:rPr lang="en-GB" sz="2800" dirty="0" smtClean="0"/>
              <a:t>(strategic level)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33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409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GB" dirty="0" smtClean="0"/>
              <a:t>Aggregation</a:t>
            </a:r>
            <a:r>
              <a:rPr lang="en-GB" dirty="0" smtClean="0"/>
              <a:t> for OSCAR/Surface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sz="3600" dirty="0" smtClean="0"/>
              <a:t>Daily aggregation across Monitoring centres</a:t>
            </a:r>
            <a:endParaRPr lang="en-GB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1624545" cy="9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703753" y="2832611"/>
            <a:ext cx="115212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78729" y="30527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ECMWF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20" y="1988840"/>
            <a:ext cx="1624545" cy="9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81" y="1988840"/>
            <a:ext cx="1624545" cy="9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65" y="1988840"/>
            <a:ext cx="1624545" cy="9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Magnetic Disk 4"/>
          <p:cNvSpPr/>
          <p:nvPr/>
        </p:nvSpPr>
        <p:spPr>
          <a:xfrm>
            <a:off x="2434913" y="2832611"/>
            <a:ext cx="115212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4163105" y="2832611"/>
            <a:ext cx="115212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5819289" y="2832611"/>
            <a:ext cx="115212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25271" y="3052748"/>
            <a:ext cx="69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JMA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1979" y="3052748"/>
            <a:ext cx="82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NCEP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30527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EUCOS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745" y="2092206"/>
            <a:ext cx="1624545" cy="9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lowchart: Magnetic Disk 18"/>
          <p:cNvSpPr/>
          <p:nvPr/>
        </p:nvSpPr>
        <p:spPr>
          <a:xfrm>
            <a:off x="7412769" y="2832611"/>
            <a:ext cx="1152128" cy="7200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68344" y="30527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…..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115616" y="3631462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2866961" y="3631462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Down Arrow 23"/>
          <p:cNvSpPr/>
          <p:nvPr/>
        </p:nvSpPr>
        <p:spPr>
          <a:xfrm>
            <a:off x="4615337" y="3645024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6271521" y="3631462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Down Arrow 25"/>
          <p:cNvSpPr/>
          <p:nvPr/>
        </p:nvSpPr>
        <p:spPr>
          <a:xfrm>
            <a:off x="7828132" y="3645024"/>
            <a:ext cx="28803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lowchart: Document 20"/>
          <p:cNvSpPr/>
          <p:nvPr/>
        </p:nvSpPr>
        <p:spPr>
          <a:xfrm>
            <a:off x="899591" y="4100502"/>
            <a:ext cx="648073" cy="43204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Document 28"/>
          <p:cNvSpPr/>
          <p:nvPr/>
        </p:nvSpPr>
        <p:spPr>
          <a:xfrm>
            <a:off x="2686940" y="4100502"/>
            <a:ext cx="648073" cy="43204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Document 29"/>
          <p:cNvSpPr/>
          <p:nvPr/>
        </p:nvSpPr>
        <p:spPr>
          <a:xfrm>
            <a:off x="4481988" y="4100502"/>
            <a:ext cx="648073" cy="43204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Flowchart: Document 30"/>
          <p:cNvSpPr/>
          <p:nvPr/>
        </p:nvSpPr>
        <p:spPr>
          <a:xfrm>
            <a:off x="6091500" y="4100502"/>
            <a:ext cx="648073" cy="43204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Flowchart: Document 31"/>
          <p:cNvSpPr/>
          <p:nvPr/>
        </p:nvSpPr>
        <p:spPr>
          <a:xfrm>
            <a:off x="7727517" y="4100502"/>
            <a:ext cx="648073" cy="432048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27584" y="4077072"/>
            <a:ext cx="87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Results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2634734" y="4100083"/>
            <a:ext cx="87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Results</a:t>
            </a:r>
            <a:endParaRPr lang="en-GB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416407" y="4100501"/>
            <a:ext cx="87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Results</a:t>
            </a:r>
            <a:endParaRPr lang="en-GB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6012160" y="4103385"/>
            <a:ext cx="87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Results</a:t>
            </a:r>
            <a:endParaRPr lang="en-GB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7656767" y="4100502"/>
            <a:ext cx="875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Results</a:t>
            </a:r>
            <a:endParaRPr lang="en-GB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7" y="4725144"/>
            <a:ext cx="8424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36788" algn="l"/>
                <a:tab pos="4038600" algn="l"/>
                <a:tab pos="5646738" algn="l"/>
                <a:tab pos="7261225" algn="l"/>
              </a:tabLst>
            </a:pPr>
            <a:r>
              <a:rPr lang="en-GB" sz="1200" dirty="0" smtClean="0"/>
              <a:t>e.g.       6 out of 8	5 out of 8	7 out of 8	6 out of 8	….	</a:t>
            </a:r>
            <a:endParaRPr lang="en-GB" sz="1200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5" y="5037683"/>
            <a:ext cx="8352928" cy="7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154993" y="5738246"/>
            <a:ext cx="358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value / variable / station / month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03946" y="515719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Aggregation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3527" y="1484784"/>
            <a:ext cx="2493937" cy="3737496"/>
            <a:chOff x="323527" y="1484784"/>
            <a:chExt cx="2493937" cy="3737496"/>
          </a:xfrm>
        </p:grpSpPr>
        <p:sp>
          <p:nvSpPr>
            <p:cNvPr id="9" name="Oval 8"/>
            <p:cNvSpPr/>
            <p:nvPr/>
          </p:nvSpPr>
          <p:spPr>
            <a:xfrm>
              <a:off x="323527" y="1621880"/>
              <a:ext cx="1854993" cy="36004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ounded Rectangular Callout 9"/>
            <p:cNvSpPr/>
            <p:nvPr/>
          </p:nvSpPr>
          <p:spPr>
            <a:xfrm>
              <a:off x="1855881" y="1484784"/>
              <a:ext cx="961583" cy="366960"/>
            </a:xfrm>
            <a:prstGeom prst="wedgeRoundRectCallout">
              <a:avLst>
                <a:gd name="adj1" fmla="val -48220"/>
                <a:gd name="adj2" fmla="val 102369"/>
                <a:gd name="adj3" fmla="val 16667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7796" y="1543967"/>
              <a:ext cx="837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So far ..</a:t>
              </a:r>
              <a:endParaRPr lang="en-GB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3568" y="4797152"/>
            <a:ext cx="8064896" cy="1728192"/>
            <a:chOff x="683568" y="4797152"/>
            <a:chExt cx="8064896" cy="1728192"/>
          </a:xfrm>
        </p:grpSpPr>
        <p:sp>
          <p:nvSpPr>
            <p:cNvPr id="28" name="Oval 27"/>
            <p:cNvSpPr/>
            <p:nvPr/>
          </p:nvSpPr>
          <p:spPr>
            <a:xfrm>
              <a:off x="683568" y="4797152"/>
              <a:ext cx="8064896" cy="14401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899591" y="6107578"/>
              <a:ext cx="1152129" cy="417766"/>
            </a:xfrm>
            <a:prstGeom prst="wedgeRoundRectCallout">
              <a:avLst>
                <a:gd name="adj1" fmla="val -10674"/>
                <a:gd name="adj2" fmla="val -95092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9591" y="6162572"/>
              <a:ext cx="11521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To be done ..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96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dirty="0" smtClean="0"/>
              <a:t>Daily aggregations WDQMS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Challenges</a:t>
            </a:r>
          </a:p>
          <a:p>
            <a:pPr marL="808038" lvl="1" indent="-452438">
              <a:buFont typeface="Wingdings"/>
              <a:buChar char="à"/>
              <a:tabLst>
                <a:tab pos="355600" algn="l"/>
              </a:tabLst>
            </a:pPr>
            <a:r>
              <a:rPr lang="en-GB" sz="1900" dirty="0" smtClean="0">
                <a:sym typeface="Wingdings" panose="05000000000000000000" pitchFamily="2" charset="2"/>
              </a:rPr>
              <a:t>Aggregated value needed for OSCAR/Surface  user requirements not really clear.   what exactly needs to be delivered?</a:t>
            </a:r>
          </a:p>
          <a:p>
            <a:pPr marL="808038" lvl="1" indent="-452438">
              <a:buFont typeface="Wingdings"/>
              <a:buChar char="à"/>
              <a:tabLst>
                <a:tab pos="355600" algn="l"/>
              </a:tabLst>
            </a:pPr>
            <a:r>
              <a:rPr lang="en-GB" sz="1900" dirty="0" smtClean="0">
                <a:sym typeface="Wingdings" panose="05000000000000000000" pitchFamily="2" charset="2"/>
              </a:rPr>
              <a:t>Does not only concern Data availability, but also Timeliness and Quality</a:t>
            </a:r>
            <a:endParaRPr lang="en-GB" sz="1900" dirty="0" smtClean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Rules: 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GB" sz="2200" b="1" dirty="0" smtClean="0">
                <a:sym typeface="Wingdings" panose="05000000000000000000" pitchFamily="2" charset="2"/>
              </a:rPr>
              <a:t>Data Availability:</a:t>
            </a:r>
            <a:r>
              <a:rPr lang="en-GB" sz="2200" dirty="0" smtClean="0">
                <a:sym typeface="Wingdings" panose="05000000000000000000" pitchFamily="2" charset="2"/>
              </a:rPr>
              <a:t> </a:t>
            </a:r>
            <a:endParaRPr lang="en-GB" sz="2200" dirty="0" smtClean="0"/>
          </a:p>
          <a:p>
            <a:pPr marL="444500" lvl="1" indent="0">
              <a:spcBef>
                <a:spcPts val="600"/>
              </a:spcBef>
              <a:buNone/>
              <a:tabLst>
                <a:tab pos="1887538" algn="l"/>
              </a:tabLst>
            </a:pPr>
            <a:r>
              <a:rPr lang="en-GB" sz="2000" u="sng" dirty="0" smtClean="0">
                <a:sym typeface="Wingdings" panose="05000000000000000000" pitchFamily="2" charset="2"/>
              </a:rPr>
              <a:t>Proposal</a:t>
            </a:r>
            <a:r>
              <a:rPr lang="en-GB" sz="2000" dirty="0" smtClean="0">
                <a:sym typeface="Wingdings" panose="05000000000000000000" pitchFamily="2" charset="2"/>
              </a:rPr>
              <a:t>:    	value considered to be reported if at least one of the  	monitoring centres is using it.</a:t>
            </a:r>
          </a:p>
          <a:p>
            <a:pPr marL="444500" lvl="1" indent="0">
              <a:spcBef>
                <a:spcPts val="600"/>
              </a:spcBef>
              <a:buNone/>
              <a:tabLst>
                <a:tab pos="1520825" algn="l"/>
                <a:tab pos="1887538" algn="l"/>
              </a:tabLst>
            </a:pPr>
            <a:r>
              <a:rPr lang="en-GB" sz="2000" dirty="0" smtClean="0">
                <a:sym typeface="Wingdings" panose="05000000000000000000" pitchFamily="2" charset="2"/>
              </a:rPr>
              <a:t>		Aggregation from </a:t>
            </a:r>
            <a:r>
              <a:rPr lang="en-GB" sz="2000" b="1" dirty="0" smtClean="0">
                <a:sym typeface="Wingdings" panose="05000000000000000000" pitchFamily="2" charset="2"/>
              </a:rPr>
              <a:t>6 hourly 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stn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obs</a:t>
            </a:r>
            <a:r>
              <a:rPr lang="en-GB" sz="2000" dirty="0" smtClean="0">
                <a:sym typeface="Wingdings" panose="05000000000000000000" pitchFamily="2" charset="2"/>
              </a:rPr>
              <a:t>  </a:t>
            </a:r>
            <a:r>
              <a:rPr lang="en-GB" sz="2000" b="1" dirty="0" smtClean="0">
                <a:sym typeface="Wingdings" panose="05000000000000000000" pitchFamily="2" charset="2"/>
              </a:rPr>
              <a:t>daily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stn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obs</a:t>
            </a:r>
            <a:r>
              <a:rPr lang="en-GB" sz="2000" dirty="0" smtClean="0">
                <a:sym typeface="Wingdings" panose="05000000000000000000" pitchFamily="2" charset="2"/>
              </a:rPr>
              <a:t>  </a:t>
            </a:r>
            <a:br>
              <a:rPr lang="en-GB" sz="2000" dirty="0" smtClean="0">
                <a:sym typeface="Wingdings" panose="05000000000000000000" pitchFamily="2" charset="2"/>
              </a:rPr>
            </a:br>
            <a:r>
              <a:rPr lang="en-GB" sz="2000" dirty="0" smtClean="0">
                <a:sym typeface="Wingdings" panose="05000000000000000000" pitchFamily="2" charset="2"/>
              </a:rPr>
              <a:t>		</a:t>
            </a:r>
            <a:r>
              <a:rPr lang="en-GB" sz="2000" b="1" dirty="0" smtClean="0">
                <a:sym typeface="Wingdings" panose="05000000000000000000" pitchFamily="2" charset="2"/>
              </a:rPr>
              <a:t>monthly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stn</a:t>
            </a:r>
            <a:r>
              <a:rPr lang="en-GB" sz="2000" dirty="0" smtClean="0">
                <a:sym typeface="Wingdings" panose="05000000000000000000" pitchFamily="2" charset="2"/>
              </a:rPr>
              <a:t>/</a:t>
            </a:r>
            <a:r>
              <a:rPr lang="en-GB" sz="2000" dirty="0" err="1" smtClean="0">
                <a:sym typeface="Wingdings" panose="05000000000000000000" pitchFamily="2" charset="2"/>
              </a:rPr>
              <a:t>obs</a:t>
            </a:r>
            <a:r>
              <a:rPr lang="en-GB" sz="2000" dirty="0" smtClean="0">
                <a:sym typeface="Wingdings" panose="05000000000000000000" pitchFamily="2" charset="2"/>
              </a:rPr>
              <a:t>  per each </a:t>
            </a:r>
            <a:r>
              <a:rPr lang="en-GB" sz="2000" dirty="0" err="1" smtClean="0">
                <a:sym typeface="Wingdings" panose="05000000000000000000" pitchFamily="2" charset="2"/>
              </a:rPr>
              <a:t>center</a:t>
            </a:r>
            <a:r>
              <a:rPr lang="en-GB" sz="2000" dirty="0" smtClean="0">
                <a:sym typeface="Wingdings" panose="05000000000000000000" pitchFamily="2" charset="2"/>
              </a:rPr>
              <a:t>  afterwards overall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200" b="1" dirty="0" smtClean="0">
                <a:sym typeface="Wingdings" panose="05000000000000000000" pitchFamily="2" charset="2"/>
              </a:rPr>
              <a:t>Timeliness and Quality: ??</a:t>
            </a:r>
          </a:p>
          <a:p>
            <a:pPr marL="896938" lvl="1" indent="-541338">
              <a:buFont typeface="Wingdings" panose="05000000000000000000" pitchFamily="2" charset="2"/>
              <a:buChar char=""/>
            </a:pPr>
            <a:r>
              <a:rPr lang="en-GB" sz="2200" dirty="0" smtClean="0"/>
              <a:t>Average over all centres? Information comparable?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3645024"/>
            <a:ext cx="7693958" cy="122413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35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de-CH" dirty="0"/>
              <a:t>Outputs of WDQMS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GB" sz="8000" b="1" dirty="0"/>
              <a:t>Data availability</a:t>
            </a:r>
            <a:r>
              <a:rPr lang="en-GB" sz="8000" dirty="0"/>
              <a:t>: </a:t>
            </a:r>
            <a:r>
              <a:rPr lang="en-GB" sz="8000" dirty="0" smtClean="0"/>
              <a:t/>
            </a:r>
            <a:br>
              <a:rPr lang="en-GB" sz="8000" dirty="0" smtClean="0"/>
            </a:br>
            <a:r>
              <a:rPr lang="en-GB" sz="8000" dirty="0" smtClean="0"/>
              <a:t>total </a:t>
            </a:r>
            <a:r>
              <a:rPr lang="en-GB" sz="8000" dirty="0"/>
              <a:t>number of meteorological bulletins (TAC/BUFR) </a:t>
            </a:r>
            <a:r>
              <a:rPr lang="en-GB" sz="8000" dirty="0">
                <a:solidFill>
                  <a:srgbClr val="FF0000"/>
                </a:solidFill>
              </a:rPr>
              <a:t>received</a:t>
            </a:r>
            <a:r>
              <a:rPr lang="en-GB" sz="8000" dirty="0"/>
              <a:t> during a </a:t>
            </a:r>
            <a:r>
              <a:rPr lang="en-GB" sz="8000" dirty="0" smtClean="0"/>
              <a:t>defined </a:t>
            </a:r>
            <a:r>
              <a:rPr lang="en-GB" sz="8000" dirty="0"/>
              <a:t>period (e.g. 24 hours) </a:t>
            </a:r>
            <a:r>
              <a:rPr lang="en-GB" sz="8000" dirty="0">
                <a:solidFill>
                  <a:srgbClr val="FF0000"/>
                </a:solidFill>
              </a:rPr>
              <a:t>compared</a:t>
            </a:r>
            <a:r>
              <a:rPr lang="en-GB" sz="8000" dirty="0"/>
              <a:t> to the </a:t>
            </a:r>
            <a:r>
              <a:rPr lang="en-GB" sz="8000" dirty="0">
                <a:solidFill>
                  <a:srgbClr val="FF0000"/>
                </a:solidFill>
              </a:rPr>
              <a:t>required</a:t>
            </a:r>
            <a:r>
              <a:rPr lang="en-GB" sz="8000" dirty="0"/>
              <a:t> number of bulletins as determined by the observing schedule </a:t>
            </a:r>
            <a:r>
              <a:rPr lang="en-GB" sz="8000" dirty="0" smtClean="0"/>
              <a:t>in OSCAR/Surface</a:t>
            </a:r>
            <a:endParaRPr lang="en-GB" sz="8000" dirty="0" smtClean="0"/>
          </a:p>
          <a:p>
            <a:pPr lvl="0"/>
            <a:endParaRPr lang="de-CH" sz="8000" dirty="0"/>
          </a:p>
          <a:p>
            <a:pPr lvl="0"/>
            <a:r>
              <a:rPr lang="en-GB" sz="8000" b="1" dirty="0"/>
              <a:t>Timeliness</a:t>
            </a:r>
            <a:r>
              <a:rPr lang="en-GB" sz="8000" dirty="0"/>
              <a:t>: </a:t>
            </a:r>
            <a:r>
              <a:rPr lang="en-GB" sz="8000" dirty="0" smtClean="0"/>
              <a:t/>
            </a:r>
            <a:br>
              <a:rPr lang="en-GB" sz="8000" dirty="0" smtClean="0"/>
            </a:br>
            <a:r>
              <a:rPr lang="en-GB" sz="8000" dirty="0" smtClean="0"/>
              <a:t>delay </a:t>
            </a:r>
            <a:r>
              <a:rPr lang="en-GB" sz="8000" dirty="0"/>
              <a:t>between the </a:t>
            </a:r>
            <a:r>
              <a:rPr lang="en-GB" sz="8000" dirty="0">
                <a:solidFill>
                  <a:srgbClr val="FF0000"/>
                </a:solidFill>
              </a:rPr>
              <a:t>nominal</a:t>
            </a:r>
            <a:r>
              <a:rPr lang="en-GB" sz="8000" dirty="0"/>
              <a:t> observation time of a particular observation message type issued at site of a Member and </a:t>
            </a:r>
            <a:r>
              <a:rPr lang="en-GB" sz="8000" dirty="0">
                <a:solidFill>
                  <a:srgbClr val="FF0000"/>
                </a:solidFill>
              </a:rPr>
              <a:t>reception</a:t>
            </a:r>
            <a:r>
              <a:rPr lang="en-GB" sz="8000" dirty="0"/>
              <a:t> time at users´ database of this message received via GTS. </a:t>
            </a:r>
            <a:endParaRPr lang="en-GB" sz="8000" dirty="0" smtClean="0"/>
          </a:p>
          <a:p>
            <a:pPr lvl="0"/>
            <a:endParaRPr lang="en-GB" sz="8000" dirty="0" smtClean="0"/>
          </a:p>
          <a:p>
            <a:pPr lvl="0"/>
            <a:r>
              <a:rPr lang="en-GB" sz="8000" b="1" dirty="0" smtClean="0"/>
              <a:t>Quality</a:t>
            </a:r>
            <a:r>
              <a:rPr lang="en-GB" sz="8000" dirty="0"/>
              <a:t>: </a:t>
            </a:r>
            <a:r>
              <a:rPr lang="en-GB" sz="8000" dirty="0" smtClean="0"/>
              <a:t/>
            </a:r>
            <a:br>
              <a:rPr lang="en-GB" sz="8000" dirty="0" smtClean="0"/>
            </a:br>
            <a:r>
              <a:rPr lang="en-GB" sz="8000" dirty="0" smtClean="0"/>
              <a:t>Combining </a:t>
            </a:r>
            <a:r>
              <a:rPr lang="en-GB" sz="8000" dirty="0"/>
              <a:t>trueness and precision as outlined in ISO5725 </a:t>
            </a:r>
            <a:r>
              <a:rPr lang="en-GB" sz="8000" dirty="0" smtClean="0"/>
              <a:t>(mainly </a:t>
            </a:r>
            <a:r>
              <a:rPr lang="en-GB" sz="8000" dirty="0"/>
              <a:t>derived from “Observation minus Background” (O-B) NWP results from Global NWP Centres for particular parameters such as air pressure, air temperature, wind and relative humidity observations. </a:t>
            </a:r>
            <a:endParaRPr lang="en-GB" sz="8000" dirty="0" smtClean="0"/>
          </a:p>
        </p:txBody>
      </p:sp>
    </p:spTree>
    <p:extLst>
      <p:ext uri="{BB962C8B-B14F-4D97-AF65-F5344CB8AC3E}">
        <p14:creationId xmlns:p14="http://schemas.microsoft.com/office/powerpoint/2010/main" val="21060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de-CH" dirty="0"/>
              <a:t>Aggregation per variable: Display?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discussions how and where to implement this information it showed, that </a:t>
            </a:r>
          </a:p>
          <a:p>
            <a:pPr lvl="1"/>
            <a:r>
              <a:rPr lang="en-GB" sz="2000" dirty="0" smtClean="0"/>
              <a:t>It isn’t clear, if this aggregated value has to be calculated for each observation </a:t>
            </a:r>
            <a:r>
              <a:rPr lang="en-GB" sz="2000" dirty="0" smtClean="0">
                <a:solidFill>
                  <a:srgbClr val="FF0000"/>
                </a:solidFill>
              </a:rPr>
              <a:t>in relation to the program </a:t>
            </a:r>
            <a:r>
              <a:rPr lang="en-GB" sz="2000" dirty="0" smtClean="0"/>
              <a:t>to which it contributes .. The user might apply different criteria to check the needed availability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2681"/>
            <a:ext cx="5040560" cy="34407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47664" y="5517232"/>
            <a:ext cx="403244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Box 5"/>
          <p:cNvSpPr txBox="1"/>
          <p:nvPr/>
        </p:nvSpPr>
        <p:spPr>
          <a:xfrm>
            <a:off x="6084168" y="507307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u="sng" dirty="0" smtClean="0"/>
              <a:t>Display of </a:t>
            </a:r>
            <a:r>
              <a:rPr lang="de-CH" sz="1400" b="1" u="sng" dirty="0" err="1" smtClean="0"/>
              <a:t>reporting</a:t>
            </a:r>
            <a:r>
              <a:rPr lang="de-CH" sz="1400" b="1" u="sng" dirty="0" smtClean="0"/>
              <a:t> </a:t>
            </a:r>
            <a:r>
              <a:rPr lang="de-CH" sz="1400" b="1" u="sng" dirty="0" err="1" smtClean="0"/>
              <a:t>status</a:t>
            </a:r>
            <a:r>
              <a:rPr lang="de-CH" sz="1400" b="1" u="sng" dirty="0" smtClean="0"/>
              <a:t>:</a:t>
            </a:r>
          </a:p>
          <a:p>
            <a:r>
              <a:rPr lang="de-CH" sz="1400" dirty="0" smtClean="0"/>
              <a:t>Do </a:t>
            </a:r>
            <a:r>
              <a:rPr lang="de-CH" sz="1400" dirty="0" err="1" smtClean="0"/>
              <a:t>we</a:t>
            </a:r>
            <a:r>
              <a:rPr lang="de-CH" sz="1400" dirty="0" smtClean="0"/>
              <a:t> </a:t>
            </a:r>
            <a:r>
              <a:rPr lang="de-CH" sz="1400" dirty="0" err="1" smtClean="0"/>
              <a:t>use</a:t>
            </a:r>
            <a:r>
              <a:rPr lang="de-CH" sz="1400" dirty="0" smtClean="0"/>
              <a:t>  </a:t>
            </a:r>
            <a:r>
              <a:rPr lang="de-CH" sz="1400" dirty="0" err="1" smtClean="0"/>
              <a:t>categories</a:t>
            </a:r>
            <a:r>
              <a:rPr lang="de-CH" sz="1400" dirty="0" smtClean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if</a:t>
            </a:r>
            <a:r>
              <a:rPr lang="de-CH" sz="1400" dirty="0" smtClean="0"/>
              <a:t> so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dirty="0" err="1" smtClean="0">
                <a:sym typeface="Wingdings" panose="05000000000000000000" pitchFamily="2" charset="2"/>
              </a:rPr>
              <a:t>related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to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Thresholds</a:t>
            </a:r>
            <a:r>
              <a:rPr lang="de-CH" sz="1400" dirty="0" smtClean="0">
                <a:sym typeface="Wingdings" panose="05000000000000000000" pitchFamily="2" charset="2"/>
              </a:rPr>
              <a:t> of </a:t>
            </a:r>
            <a:r>
              <a:rPr lang="de-CH" sz="1400" dirty="0" err="1" smtClean="0">
                <a:sym typeface="Wingdings" panose="05000000000000000000" pitchFamily="2" charset="2"/>
              </a:rPr>
              <a:t>Requirements</a:t>
            </a:r>
            <a:r>
              <a:rPr lang="de-CH" sz="1400" dirty="0" smtClean="0">
                <a:sym typeface="Wingdings" panose="05000000000000000000" pitchFamily="2" charset="2"/>
              </a:rPr>
              <a:t> (</a:t>
            </a:r>
            <a:r>
              <a:rPr lang="de-CH" sz="1400" dirty="0" err="1" smtClean="0">
                <a:sym typeface="Wingdings" panose="05000000000000000000" pitchFamily="2" charset="2"/>
              </a:rPr>
              <a:t>would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have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to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be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set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specifically</a:t>
            </a:r>
            <a:r>
              <a:rPr lang="de-CH" sz="1400" dirty="0" smtClean="0">
                <a:sym typeface="Wingdings" panose="05000000000000000000" pitchFamily="2" charset="2"/>
              </a:rPr>
              <a:t> </a:t>
            </a:r>
            <a:r>
              <a:rPr lang="de-CH" sz="1400" dirty="0" err="1" smtClean="0">
                <a:sym typeface="Wingdings" panose="05000000000000000000" pitchFamily="2" charset="2"/>
              </a:rPr>
              <a:t>depending</a:t>
            </a:r>
            <a:r>
              <a:rPr lang="de-CH" sz="1400" dirty="0" smtClean="0">
                <a:sym typeface="Wingdings" panose="05000000000000000000" pitchFamily="2" charset="2"/>
              </a:rPr>
              <a:t> on </a:t>
            </a:r>
            <a:r>
              <a:rPr lang="de-CH" sz="1400" dirty="0" err="1" smtClean="0">
                <a:sym typeface="Wingdings" panose="05000000000000000000" pitchFamily="2" charset="2"/>
              </a:rPr>
              <a:t>priority</a:t>
            </a:r>
            <a:r>
              <a:rPr lang="de-CH" sz="1400" dirty="0" smtClean="0">
                <a:sym typeface="Wingdings" panose="05000000000000000000" pitchFamily="2" charset="2"/>
              </a:rPr>
              <a:t>, </a:t>
            </a:r>
            <a:r>
              <a:rPr lang="de-CH" sz="1400" dirty="0" err="1" smtClean="0">
                <a:sym typeface="Wingdings" panose="05000000000000000000" pitchFamily="2" charset="2"/>
              </a:rPr>
              <a:t>region</a:t>
            </a:r>
            <a:r>
              <a:rPr lang="de-CH" sz="1400" dirty="0" smtClean="0">
                <a:sym typeface="Wingdings" panose="05000000000000000000" pitchFamily="2" charset="2"/>
              </a:rPr>
              <a:t> etc)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6973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1032</Words>
  <Application>Microsoft Office PowerPoint</Application>
  <PresentationFormat>On-screen Show (4:3)</PresentationFormat>
  <Paragraphs>186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interaction between  WDQMS and OSCAR/Surface</vt:lpstr>
      <vt:lpstr>Starting point</vt:lpstr>
      <vt:lpstr>WDQMS in a nutshell</vt:lpstr>
      <vt:lpstr>Interfaces between WDQMS &amp; OSCAR (strategic level)</vt:lpstr>
      <vt:lpstr>PowerPoint Presentation</vt:lpstr>
      <vt:lpstr>Aggregation for OSCAR/Surface  Daily aggregation across Monitoring centres</vt:lpstr>
      <vt:lpstr>Daily aggregations WDQMS</vt:lpstr>
      <vt:lpstr>Outputs of WDQMS</vt:lpstr>
      <vt:lpstr>Aggregation per variable: Display?</vt:lpstr>
      <vt:lpstr>Generic vs specific information </vt:lpstr>
      <vt:lpstr>What information is needed in OSCAR/Surface?</vt:lpstr>
      <vt:lpstr>Possible Solutions</vt:lpstr>
      <vt:lpstr>Data delivered to OSCAR/Surface  /1</vt:lpstr>
      <vt:lpstr>Data delivered to OSCAR/Surface  /2</vt:lpstr>
      <vt:lpstr>Proposed next steps</vt:lpstr>
      <vt:lpstr>Conclusion</vt:lpstr>
    </vt:vector>
  </TitlesOfParts>
  <Company>MeteoSwiss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Grüter Estelle</dc:creator>
  <cp:lastModifiedBy>Grüter Estelle</cp:lastModifiedBy>
  <cp:revision>82</cp:revision>
  <dcterms:created xsi:type="dcterms:W3CDTF">2017-12-11T18:33:41Z</dcterms:created>
  <dcterms:modified xsi:type="dcterms:W3CDTF">2018-11-27T14:01:01Z</dcterms:modified>
</cp:coreProperties>
</file>