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68" r:id="rId3"/>
    <p:sldId id="257" r:id="rId4"/>
    <p:sldId id="264" r:id="rId5"/>
    <p:sldId id="265" r:id="rId6"/>
    <p:sldId id="266" r:id="rId7"/>
    <p:sldId id="267" r:id="rId8"/>
    <p:sldId id="270" r:id="rId9"/>
    <p:sldId id="271" r:id="rId10"/>
    <p:sldId id="258" r:id="rId11"/>
    <p:sldId id="263" r:id="rId12"/>
    <p:sldId id="260" r:id="rId13"/>
    <p:sldId id="261" r:id="rId14"/>
    <p:sldId id="269" r:id="rId15"/>
  </p:sldIdLst>
  <p:sldSz cx="9144000" cy="5143500" type="screen16x9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44" autoAdjust="0"/>
  </p:normalViewPr>
  <p:slideViewPr>
    <p:cSldViewPr>
      <p:cViewPr>
        <p:scale>
          <a:sx n="200" d="100"/>
          <a:sy n="200" d="100"/>
        </p:scale>
        <p:origin x="-72" y="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zuehnas200\prod_oslw\os\6\2\0\2\195\Operations\Usage_Monitoring\Application%20statistics\NOfNewStationsPerMont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zuehnas200\prod_oslw\os\6\2\0\2\195\Operations\Usage_Monitoring\Application%20statistics\NOfStationsCreatedInCount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uehnas200\prod_oslw\os\6\2\0\2\195\Operations\Usage_Monitoring\Application%20statistics\NOfStationsEditedInCount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CH" dirty="0"/>
              <a:t>EVOLUTION OF </a:t>
            </a:r>
            <a:r>
              <a:rPr lang="de-CH" dirty="0" smtClean="0"/>
              <a:t>TOTAL</a:t>
            </a:r>
            <a:r>
              <a:rPr lang="de-CH" baseline="0" dirty="0" smtClean="0"/>
              <a:t> </a:t>
            </a:r>
            <a:r>
              <a:rPr lang="de-CH" dirty="0" smtClean="0"/>
              <a:t>N</a:t>
            </a:r>
            <a:r>
              <a:rPr lang="de-CH" dirty="0"/>
              <a:t>. OF </a:t>
            </a:r>
            <a:r>
              <a:rPr lang="de-CH" dirty="0" smtClean="0"/>
              <a:t>STATIONS*</a:t>
            </a:r>
            <a:endParaRPr lang="de-CH" dirty="0"/>
          </a:p>
        </c:rich>
      </c:tx>
      <c:layout>
        <c:manualLayout>
          <c:xMode val="edge"/>
          <c:yMode val="edge"/>
          <c:x val="0.1469874436820935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70344611116564"/>
          <c:y val="7.3476179414408496E-2"/>
          <c:w val="0.65734443267492637"/>
          <c:h val="0.700445152558806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NOfNewStationsPerMonth!$B$1</c:f>
              <c:strCache>
                <c:ptCount val="1"/>
                <c:pt idx="0">
                  <c:v>Integrated stations</c:v>
                </c:pt>
              </c:strCache>
            </c:strRef>
          </c:tx>
          <c:invertIfNegative val="0"/>
          <c:cat>
            <c:numRef>
              <c:f>NOfNewStationsPerMonth!$A$2:$A$32</c:f>
              <c:numCache>
                <c:formatCode>dd/mm/yy;@</c:formatCode>
                <c:ptCount val="31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  <c:pt idx="24">
                  <c:v>43221</c:v>
                </c:pt>
                <c:pt idx="25">
                  <c:v>43252</c:v>
                </c:pt>
                <c:pt idx="26">
                  <c:v>43282</c:v>
                </c:pt>
                <c:pt idx="27">
                  <c:v>43313</c:v>
                </c:pt>
                <c:pt idx="28">
                  <c:v>43344</c:v>
                </c:pt>
                <c:pt idx="29">
                  <c:v>43374</c:v>
                </c:pt>
                <c:pt idx="30">
                  <c:v>43405</c:v>
                </c:pt>
              </c:numCache>
            </c:numRef>
          </c:cat>
          <c:val>
            <c:numRef>
              <c:f>NOfNewStationsPerMonth!$B$2:$B$32</c:f>
              <c:numCache>
                <c:formatCode>0</c:formatCode>
                <c:ptCount val="31"/>
                <c:pt idx="0">
                  <c:v>32231</c:v>
                </c:pt>
                <c:pt idx="1">
                  <c:v>32231</c:v>
                </c:pt>
                <c:pt idx="2">
                  <c:v>32231</c:v>
                </c:pt>
                <c:pt idx="3">
                  <c:v>32231</c:v>
                </c:pt>
                <c:pt idx="4">
                  <c:v>32231</c:v>
                </c:pt>
                <c:pt idx="5">
                  <c:v>32231</c:v>
                </c:pt>
                <c:pt idx="6">
                  <c:v>32231</c:v>
                </c:pt>
                <c:pt idx="7">
                  <c:v>32231</c:v>
                </c:pt>
                <c:pt idx="8">
                  <c:v>32231</c:v>
                </c:pt>
                <c:pt idx="9">
                  <c:v>32231</c:v>
                </c:pt>
                <c:pt idx="10">
                  <c:v>32231</c:v>
                </c:pt>
                <c:pt idx="11">
                  <c:v>32231</c:v>
                </c:pt>
                <c:pt idx="12">
                  <c:v>32231</c:v>
                </c:pt>
                <c:pt idx="13">
                  <c:v>32231</c:v>
                </c:pt>
                <c:pt idx="14">
                  <c:v>32231</c:v>
                </c:pt>
                <c:pt idx="15">
                  <c:v>32231</c:v>
                </c:pt>
                <c:pt idx="16">
                  <c:v>32231</c:v>
                </c:pt>
                <c:pt idx="17">
                  <c:v>32231</c:v>
                </c:pt>
                <c:pt idx="18">
                  <c:v>32231</c:v>
                </c:pt>
                <c:pt idx="19">
                  <c:v>32231</c:v>
                </c:pt>
                <c:pt idx="20">
                  <c:v>32231</c:v>
                </c:pt>
                <c:pt idx="21">
                  <c:v>32231</c:v>
                </c:pt>
                <c:pt idx="22">
                  <c:v>32231</c:v>
                </c:pt>
                <c:pt idx="23">
                  <c:v>32231</c:v>
                </c:pt>
                <c:pt idx="24">
                  <c:v>32231</c:v>
                </c:pt>
                <c:pt idx="25">
                  <c:v>32231</c:v>
                </c:pt>
                <c:pt idx="26">
                  <c:v>32231</c:v>
                </c:pt>
                <c:pt idx="27">
                  <c:v>32231</c:v>
                </c:pt>
                <c:pt idx="28">
                  <c:v>32231</c:v>
                </c:pt>
                <c:pt idx="29">
                  <c:v>32231</c:v>
                </c:pt>
                <c:pt idx="30">
                  <c:v>32231</c:v>
                </c:pt>
              </c:numCache>
            </c:numRef>
          </c:val>
        </c:ser>
        <c:ser>
          <c:idx val="1"/>
          <c:order val="1"/>
          <c:tx>
            <c:strRef>
              <c:f>NOfNewStationsPerMonth!$C$1</c:f>
              <c:strCache>
                <c:ptCount val="1"/>
                <c:pt idx="0">
                  <c:v>Registered stations</c:v>
                </c:pt>
              </c:strCache>
            </c:strRef>
          </c:tx>
          <c:invertIfNegative val="0"/>
          <c:cat>
            <c:numRef>
              <c:f>NOfNewStationsPerMonth!$A$2:$A$32</c:f>
              <c:numCache>
                <c:formatCode>dd/mm/yy;@</c:formatCode>
                <c:ptCount val="31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  <c:pt idx="24">
                  <c:v>43221</c:v>
                </c:pt>
                <c:pt idx="25">
                  <c:v>43252</c:v>
                </c:pt>
                <c:pt idx="26">
                  <c:v>43282</c:v>
                </c:pt>
                <c:pt idx="27">
                  <c:v>43313</c:v>
                </c:pt>
                <c:pt idx="28">
                  <c:v>43344</c:v>
                </c:pt>
                <c:pt idx="29">
                  <c:v>43374</c:v>
                </c:pt>
                <c:pt idx="30">
                  <c:v>43405</c:v>
                </c:pt>
              </c:numCache>
            </c:numRef>
          </c:cat>
          <c:val>
            <c:numRef>
              <c:f>NOfNewStationsPerMonth!$C$2:$C$32</c:f>
              <c:numCache>
                <c:formatCode>General</c:formatCode>
                <c:ptCount val="31"/>
                <c:pt idx="1">
                  <c:v>5</c:v>
                </c:pt>
                <c:pt idx="2">
                  <c:v>7</c:v>
                </c:pt>
                <c:pt idx="3">
                  <c:v>13</c:v>
                </c:pt>
                <c:pt idx="4">
                  <c:v>93</c:v>
                </c:pt>
                <c:pt idx="5">
                  <c:v>132</c:v>
                </c:pt>
                <c:pt idx="6">
                  <c:v>138</c:v>
                </c:pt>
                <c:pt idx="7">
                  <c:v>141</c:v>
                </c:pt>
                <c:pt idx="8">
                  <c:v>148</c:v>
                </c:pt>
                <c:pt idx="9">
                  <c:v>154</c:v>
                </c:pt>
                <c:pt idx="10">
                  <c:v>154</c:v>
                </c:pt>
                <c:pt idx="11">
                  <c:v>158</c:v>
                </c:pt>
                <c:pt idx="12">
                  <c:v>181</c:v>
                </c:pt>
                <c:pt idx="13">
                  <c:v>189</c:v>
                </c:pt>
                <c:pt idx="14">
                  <c:v>199</c:v>
                </c:pt>
                <c:pt idx="15">
                  <c:v>200</c:v>
                </c:pt>
                <c:pt idx="16">
                  <c:v>206</c:v>
                </c:pt>
                <c:pt idx="17">
                  <c:v>208</c:v>
                </c:pt>
                <c:pt idx="18">
                  <c:v>239</c:v>
                </c:pt>
                <c:pt idx="19">
                  <c:v>259</c:v>
                </c:pt>
                <c:pt idx="20">
                  <c:v>260</c:v>
                </c:pt>
                <c:pt idx="21">
                  <c:v>266</c:v>
                </c:pt>
                <c:pt idx="22">
                  <c:v>324</c:v>
                </c:pt>
                <c:pt idx="23">
                  <c:v>340</c:v>
                </c:pt>
                <c:pt idx="24">
                  <c:v>343</c:v>
                </c:pt>
                <c:pt idx="25">
                  <c:v>350</c:v>
                </c:pt>
                <c:pt idx="26">
                  <c:v>369</c:v>
                </c:pt>
                <c:pt idx="27">
                  <c:v>375</c:v>
                </c:pt>
                <c:pt idx="28">
                  <c:v>406</c:v>
                </c:pt>
                <c:pt idx="29">
                  <c:v>434</c:v>
                </c:pt>
                <c:pt idx="30">
                  <c:v>447</c:v>
                </c:pt>
              </c:numCache>
            </c:numRef>
          </c:val>
        </c:ser>
        <c:ser>
          <c:idx val="2"/>
          <c:order val="2"/>
          <c:tx>
            <c:strRef>
              <c:f>NOfNewStationsPerMonth!$D$1</c:f>
              <c:strCache>
                <c:ptCount val="1"/>
                <c:pt idx="0">
                  <c:v>Newly registered stations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NOfNewStationsPerMonth!$A$2:$A$32</c:f>
              <c:numCache>
                <c:formatCode>dd/mm/yy;@</c:formatCode>
                <c:ptCount val="31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  <c:pt idx="24">
                  <c:v>43221</c:v>
                </c:pt>
                <c:pt idx="25">
                  <c:v>43252</c:v>
                </c:pt>
                <c:pt idx="26">
                  <c:v>43282</c:v>
                </c:pt>
                <c:pt idx="27">
                  <c:v>43313</c:v>
                </c:pt>
                <c:pt idx="28">
                  <c:v>43344</c:v>
                </c:pt>
                <c:pt idx="29">
                  <c:v>43374</c:v>
                </c:pt>
                <c:pt idx="30">
                  <c:v>43405</c:v>
                </c:pt>
              </c:numCache>
            </c:numRef>
          </c:cat>
          <c:val>
            <c:numRef>
              <c:f>NOfNewStationsPerMonth!$D$2:$D$32</c:f>
              <c:numCache>
                <c:formatCode>General</c:formatCode>
                <c:ptCount val="31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80</c:v>
                </c:pt>
                <c:pt idx="4">
                  <c:v>39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6</c:v>
                </c:pt>
                <c:pt idx="9">
                  <c:v>0</c:v>
                </c:pt>
                <c:pt idx="10">
                  <c:v>4</c:v>
                </c:pt>
                <c:pt idx="11">
                  <c:v>23</c:v>
                </c:pt>
                <c:pt idx="12">
                  <c:v>8</c:v>
                </c:pt>
                <c:pt idx="13">
                  <c:v>10</c:v>
                </c:pt>
                <c:pt idx="14">
                  <c:v>1</c:v>
                </c:pt>
                <c:pt idx="15">
                  <c:v>6</c:v>
                </c:pt>
                <c:pt idx="16">
                  <c:v>2</c:v>
                </c:pt>
                <c:pt idx="17">
                  <c:v>31</c:v>
                </c:pt>
                <c:pt idx="18">
                  <c:v>20</c:v>
                </c:pt>
                <c:pt idx="19">
                  <c:v>1</c:v>
                </c:pt>
                <c:pt idx="20">
                  <c:v>6</c:v>
                </c:pt>
                <c:pt idx="21">
                  <c:v>58</c:v>
                </c:pt>
                <c:pt idx="22">
                  <c:v>16</c:v>
                </c:pt>
                <c:pt idx="23">
                  <c:v>3</c:v>
                </c:pt>
                <c:pt idx="24">
                  <c:v>7</c:v>
                </c:pt>
                <c:pt idx="25">
                  <c:v>19</c:v>
                </c:pt>
                <c:pt idx="26">
                  <c:v>6</c:v>
                </c:pt>
                <c:pt idx="27">
                  <c:v>31</c:v>
                </c:pt>
                <c:pt idx="28">
                  <c:v>28</c:v>
                </c:pt>
                <c:pt idx="29">
                  <c:v>13</c:v>
                </c:pt>
                <c:pt idx="30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919424"/>
        <c:axId val="285821568"/>
      </c:barChart>
      <c:dateAx>
        <c:axId val="84919424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crossAx val="285821568"/>
        <c:crosses val="autoZero"/>
        <c:auto val="1"/>
        <c:lblOffset val="100"/>
        <c:baseTimeUnit val="months"/>
        <c:majorUnit val="1"/>
        <c:majorTimeUnit val="months"/>
      </c:dateAx>
      <c:valAx>
        <c:axId val="285821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CH" dirty="0"/>
                  <a:t>N.</a:t>
                </a:r>
                <a:r>
                  <a:rPr lang="de-CH" baseline="0" dirty="0"/>
                  <a:t> </a:t>
                </a:r>
                <a:r>
                  <a:rPr lang="de-CH" baseline="0" dirty="0" err="1"/>
                  <a:t>of</a:t>
                </a:r>
                <a:r>
                  <a:rPr lang="de-CH" baseline="0" dirty="0"/>
                  <a:t> </a:t>
                </a:r>
                <a:r>
                  <a:rPr lang="de-CH" baseline="0" dirty="0" err="1"/>
                  <a:t>stations</a:t>
                </a:r>
                <a:endParaRPr lang="de-CH" dirty="0"/>
              </a:p>
            </c:rich>
          </c:tx>
          <c:layout>
            <c:manualLayout>
              <c:xMode val="edge"/>
              <c:yMode val="edge"/>
              <c:x val="1.266668823662217E-2"/>
              <c:y val="0.394886942103558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84919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24526616783675"/>
          <c:y val="0.34685312743028551"/>
          <c:w val="0.19488899760917927"/>
          <c:h val="0.326830783852439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CH" baseline="0" dirty="0"/>
              <a:t>NEW STATIONS BY WMO </a:t>
            </a:r>
            <a:r>
              <a:rPr lang="de-CH" baseline="0" dirty="0" smtClean="0"/>
              <a:t>REGION</a:t>
            </a:r>
            <a:r>
              <a:rPr lang="de-CH" dirty="0" smtClean="0"/>
              <a:t>* </a:t>
            </a:r>
            <a:endParaRPr lang="de-CH" dirty="0"/>
          </a:p>
        </c:rich>
      </c:tx>
      <c:layout>
        <c:manualLayout>
          <c:xMode val="edge"/>
          <c:yMode val="edge"/>
          <c:x val="0.13583799789556855"/>
          <c:y val="3.70021536392605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499689029184318"/>
          <c:y val="0.14036100256292816"/>
          <c:w val="0.59591755948539227"/>
          <c:h val="0.49060254077311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created_stations_by_region!$H$1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created_stations_by_region!$G$2:$G$9</c:f>
              <c:strCache>
                <c:ptCount val="8"/>
                <c:pt idx="0">
                  <c:v>Europe</c:v>
                </c:pt>
                <c:pt idx="1">
                  <c:v>South-West Pacific</c:v>
                </c:pt>
                <c:pt idx="2">
                  <c:v>Asia</c:v>
                </c:pt>
                <c:pt idx="3">
                  <c:v>Africa</c:v>
                </c:pt>
                <c:pt idx="4">
                  <c:v>North America, Central America and the Caribbean</c:v>
                </c:pt>
                <c:pt idx="5">
                  <c:v>South America</c:v>
                </c:pt>
                <c:pt idx="6">
                  <c:v>Antarctica</c:v>
                </c:pt>
                <c:pt idx="7">
                  <c:v>No WMO RA</c:v>
                </c:pt>
              </c:strCache>
            </c:strRef>
          </c:cat>
          <c:val>
            <c:numRef>
              <c:f>created_stations_by_region!$H$2:$H$9</c:f>
              <c:numCache>
                <c:formatCode>General</c:formatCode>
                <c:ptCount val="8"/>
                <c:pt idx="0">
                  <c:v>97</c:v>
                </c:pt>
                <c:pt idx="1">
                  <c:v>5</c:v>
                </c:pt>
                <c:pt idx="2">
                  <c:v>37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created_stations_by_region!$I$1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created_stations_by_region!$G$2:$G$9</c:f>
              <c:strCache>
                <c:ptCount val="8"/>
                <c:pt idx="0">
                  <c:v>Europe</c:v>
                </c:pt>
                <c:pt idx="1">
                  <c:v>South-West Pacific</c:v>
                </c:pt>
                <c:pt idx="2">
                  <c:v>Asia</c:v>
                </c:pt>
                <c:pt idx="3">
                  <c:v>Africa</c:v>
                </c:pt>
                <c:pt idx="4">
                  <c:v>North America, Central America and the Caribbean</c:v>
                </c:pt>
                <c:pt idx="5">
                  <c:v>South America</c:v>
                </c:pt>
                <c:pt idx="6">
                  <c:v>Antarctica</c:v>
                </c:pt>
                <c:pt idx="7">
                  <c:v>No WMO RA</c:v>
                </c:pt>
              </c:strCache>
            </c:strRef>
          </c:cat>
          <c:val>
            <c:numRef>
              <c:f>created_stations_by_region!$I$2:$I$9</c:f>
              <c:numCache>
                <c:formatCode>General</c:formatCode>
                <c:ptCount val="8"/>
                <c:pt idx="0">
                  <c:v>53</c:v>
                </c:pt>
                <c:pt idx="1">
                  <c:v>32</c:v>
                </c:pt>
                <c:pt idx="2">
                  <c:v>10</c:v>
                </c:pt>
                <c:pt idx="3">
                  <c:v>9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created_stations_by_region!$J$1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created_stations_by_region!$G$2:$G$9</c:f>
              <c:strCache>
                <c:ptCount val="8"/>
                <c:pt idx="0">
                  <c:v>Europe</c:v>
                </c:pt>
                <c:pt idx="1">
                  <c:v>South-West Pacific</c:v>
                </c:pt>
                <c:pt idx="2">
                  <c:v>Asia</c:v>
                </c:pt>
                <c:pt idx="3">
                  <c:v>Africa</c:v>
                </c:pt>
                <c:pt idx="4">
                  <c:v>North America, Central America and the Caribbean</c:v>
                </c:pt>
                <c:pt idx="5">
                  <c:v>South America</c:v>
                </c:pt>
                <c:pt idx="6">
                  <c:v>Antarctica</c:v>
                </c:pt>
                <c:pt idx="7">
                  <c:v>No WMO RA</c:v>
                </c:pt>
              </c:strCache>
            </c:strRef>
          </c:cat>
          <c:val>
            <c:numRef>
              <c:f>created_stations_by_region!$J$2:$J$9</c:f>
              <c:numCache>
                <c:formatCode>General</c:formatCode>
                <c:ptCount val="8"/>
                <c:pt idx="0">
                  <c:v>70</c:v>
                </c:pt>
                <c:pt idx="1">
                  <c:v>45</c:v>
                </c:pt>
                <c:pt idx="2">
                  <c:v>16</c:v>
                </c:pt>
                <c:pt idx="3">
                  <c:v>43</c:v>
                </c:pt>
                <c:pt idx="4">
                  <c:v>8</c:v>
                </c:pt>
                <c:pt idx="5">
                  <c:v>9</c:v>
                </c:pt>
                <c:pt idx="6">
                  <c:v>0</c:v>
                </c:pt>
                <c:pt idx="7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5841280"/>
        <c:axId val="285842816"/>
      </c:barChart>
      <c:catAx>
        <c:axId val="28584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85842816"/>
        <c:crosses val="autoZero"/>
        <c:auto val="1"/>
        <c:lblAlgn val="ctr"/>
        <c:lblOffset val="100"/>
        <c:noMultiLvlLbl val="0"/>
      </c:catAx>
      <c:valAx>
        <c:axId val="28584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84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75761487340168"/>
          <c:y val="0.33365548593313005"/>
          <c:w val="7.4047666545407606E-2"/>
          <c:h val="0.1449531830162828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edited_stations_RA_by_mod_by!$B$1</c:f>
              <c:strCache>
                <c:ptCount val="1"/>
                <c:pt idx="0">
                  <c:v>Total N. of edited stations</c:v>
                </c:pt>
              </c:strCache>
            </c:strRef>
          </c:tx>
          <c:invertIfNegative val="0"/>
          <c:cat>
            <c:strRef>
              <c:f>edited_stations_RA_by_mod_by!$A$2:$A$8</c:f>
              <c:strCache>
                <c:ptCount val="7"/>
                <c:pt idx="0">
                  <c:v>Europe</c:v>
                </c:pt>
                <c:pt idx="1">
                  <c:v>Asia</c:v>
                </c:pt>
                <c:pt idx="2">
                  <c:v>Africa</c:v>
                </c:pt>
                <c:pt idx="3">
                  <c:v>South-West Pacific</c:v>
                </c:pt>
                <c:pt idx="4">
                  <c:v>North America,  Central America and the Caribbean</c:v>
                </c:pt>
                <c:pt idx="5">
                  <c:v>South America</c:v>
                </c:pt>
                <c:pt idx="6">
                  <c:v>No WMO RA</c:v>
                </c:pt>
              </c:strCache>
            </c:strRef>
          </c:cat>
          <c:val>
            <c:numRef>
              <c:f>edited_stations_RA_by_mod_by!$B$2:$B$8</c:f>
              <c:numCache>
                <c:formatCode>General</c:formatCode>
                <c:ptCount val="7"/>
                <c:pt idx="0">
                  <c:v>1395</c:v>
                </c:pt>
                <c:pt idx="1">
                  <c:v>558</c:v>
                </c:pt>
                <c:pt idx="2">
                  <c:v>378</c:v>
                </c:pt>
                <c:pt idx="3">
                  <c:v>254</c:v>
                </c:pt>
                <c:pt idx="4">
                  <c:v>175</c:v>
                </c:pt>
                <c:pt idx="5">
                  <c:v>118</c:v>
                </c:pt>
                <c:pt idx="6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5864704"/>
        <c:axId val="285866240"/>
      </c:barChart>
      <c:catAx>
        <c:axId val="28586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85866240"/>
        <c:crosses val="autoZero"/>
        <c:auto val="1"/>
        <c:lblAlgn val="ctr"/>
        <c:lblOffset val="100"/>
        <c:noMultiLvlLbl val="0"/>
      </c:catAx>
      <c:valAx>
        <c:axId val="28586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864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0.61165</cdr:x>
      <cdr:y>0.90909</cdr:y>
    </cdr:from>
    <cdr:to>
      <cdr:x>0.95881</cdr:x>
      <cdr:y>0.99371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36504" y="3600400"/>
          <a:ext cx="2574851" cy="335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00" baseline="0" dirty="0" smtClean="0">
              <a:effectLst/>
            </a:rPr>
            <a:t>*</a:t>
          </a:r>
          <a:r>
            <a:rPr lang="de-CH" sz="1000" baseline="0" dirty="0" err="1" smtClean="0">
              <a:effectLst/>
            </a:rPr>
            <a:t>draft</a:t>
          </a:r>
          <a:r>
            <a:rPr lang="de-CH" sz="1000" baseline="0" dirty="0" smtClean="0">
              <a:effectLst/>
            </a:rPr>
            <a:t> </a:t>
          </a:r>
          <a:r>
            <a:rPr lang="de-CH" sz="1000" baseline="0" dirty="0" err="1">
              <a:effectLst/>
            </a:rPr>
            <a:t>and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pending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approval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stations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are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included</a:t>
          </a:r>
          <a:endParaRPr lang="de-CH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0.55206</cdr:x>
      <cdr:y>0.87715</cdr:y>
    </cdr:from>
    <cdr:to>
      <cdr:x>0.95493</cdr:x>
      <cdr:y>0.99388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3600400"/>
          <a:ext cx="2574851" cy="479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CH" sz="1000" baseline="0" dirty="0" smtClean="0">
              <a:effectLst/>
            </a:rPr>
            <a:t>*</a:t>
          </a:r>
          <a:r>
            <a:rPr lang="de-CH" sz="1000" baseline="0" dirty="0" err="1" smtClean="0">
              <a:effectLst/>
            </a:rPr>
            <a:t>draft</a:t>
          </a:r>
          <a:r>
            <a:rPr lang="de-CH" sz="1000" baseline="0" dirty="0" smtClean="0">
              <a:effectLst/>
            </a:rPr>
            <a:t> </a:t>
          </a:r>
          <a:r>
            <a:rPr lang="de-CH" sz="1000" baseline="0" dirty="0" err="1">
              <a:effectLst/>
            </a:rPr>
            <a:t>and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pending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approval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stations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are</a:t>
          </a:r>
          <a:r>
            <a:rPr lang="de-CH" sz="1000" baseline="0" dirty="0">
              <a:effectLst/>
            </a:rPr>
            <a:t> </a:t>
          </a:r>
          <a:r>
            <a:rPr lang="de-CH" sz="1000" baseline="0" dirty="0" err="1">
              <a:effectLst/>
            </a:rPr>
            <a:t>included</a:t>
          </a:r>
          <a:endParaRPr lang="de-CH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BD931-4EB4-46C3-80D8-E4ED21CA2E4E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AD996-265C-43A2-8043-7C7367C82BE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839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96000" y="1842750"/>
            <a:ext cx="7429500" cy="180912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3600" dirty="0"/>
            </a:lvl1pPr>
          </a:lstStyle>
          <a:p>
            <a:pPr lvl="0"/>
            <a:r>
              <a:rPr lang="de-CH" dirty="0" smtClean="0"/>
              <a:t>Title</a:t>
            </a:r>
            <a:br>
              <a:rPr lang="de-CH" dirty="0" smtClean="0"/>
            </a:br>
            <a:r>
              <a:rPr lang="de-CH" sz="2400" dirty="0" err="1" smtClean="0">
                <a:solidFill>
                  <a:schemeClr val="bg1">
                    <a:lumMod val="50000"/>
                  </a:schemeClr>
                </a:solidFill>
              </a:rPr>
              <a:t>Subtitle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CH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dirty="0" smtClean="0">
                <a:solidFill>
                  <a:schemeClr val="bg1">
                    <a:lumMod val="50000"/>
                  </a:schemeClr>
                </a:solidFill>
              </a:rPr>
              <a:t>November 2018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95636" y="3975750"/>
            <a:ext cx="6857764" cy="48605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400"/>
            </a:lvl1pPr>
          </a:lstStyle>
          <a:p>
            <a:pPr lvl="0"/>
            <a:r>
              <a:rPr lang="de-CH" dirty="0" err="1" smtClean="0"/>
              <a:t>Authors</a:t>
            </a:r>
            <a:endParaRPr lang="de-CH" dirty="0" smtClean="0"/>
          </a:p>
          <a:p>
            <a:pPr lvl="0"/>
            <a:r>
              <a:rPr lang="de-CH" dirty="0" smtClean="0"/>
              <a:t>Place, Date</a:t>
            </a:r>
            <a:endParaRPr lang="de-CH" dirty="0"/>
          </a:p>
        </p:txBody>
      </p:sp>
      <p:sp>
        <p:nvSpPr>
          <p:cNvPr id="10" name="Text Box 32"/>
          <p:cNvSpPr txBox="1">
            <a:spLocks noChangeArrowheads="1"/>
          </p:cNvSpPr>
          <p:nvPr userDrawn="1"/>
        </p:nvSpPr>
        <p:spPr bwMode="auto">
          <a:xfrm>
            <a:off x="3190875" y="387351"/>
            <a:ext cx="3581400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de-CH" sz="800" dirty="0" smtClean="0"/>
              <a:t>Eidgenössisches Departement des Innern EDI</a:t>
            </a:r>
            <a:br>
              <a:rPr lang="de-CH" sz="800" dirty="0" smtClean="0"/>
            </a:br>
            <a:r>
              <a:rPr lang="de-CH" sz="800" b="1" dirty="0" smtClean="0"/>
              <a:t>Bundesamt für Meteorologie und Klimatologie </a:t>
            </a:r>
            <a:r>
              <a:rPr lang="de-CH" sz="800" b="1" dirty="0" err="1" smtClean="0"/>
              <a:t>MeteoSchweiz</a:t>
            </a:r>
            <a:endParaRPr lang="de-CH" sz="800" dirty="0" smtClean="0"/>
          </a:p>
        </p:txBody>
      </p:sp>
      <p:pic>
        <p:nvPicPr>
          <p:cNvPr id="11" name="Picture 37" descr="Logo_CMYK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9" y="387001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WMO_Word_header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" t="15833" r="53616" b="15833"/>
          <a:stretch/>
        </p:blipFill>
        <p:spPr bwMode="auto">
          <a:xfrm>
            <a:off x="6923806" y="222470"/>
            <a:ext cx="1777196" cy="67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81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900753"/>
            <a:ext cx="7472363" cy="3678870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r>
              <a:rPr lang="en-US" noProof="0" dirty="0" smtClean="0"/>
              <a:t>Level 1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err="1" smtClean="0"/>
              <a:t>Zu</a:t>
            </a:r>
            <a:r>
              <a:rPr lang="en-US" noProof="0" dirty="0" smtClean="0"/>
              <a:t> </a:t>
            </a:r>
            <a:r>
              <a:rPr lang="en-US" noProof="0" dirty="0" err="1" smtClean="0"/>
              <a:t>verabschiedende</a:t>
            </a:r>
            <a:r>
              <a:rPr lang="en-US" noProof="0" dirty="0" smtClean="0"/>
              <a:t> </a:t>
            </a:r>
            <a:r>
              <a:rPr lang="en-US" noProof="0" dirty="0" err="1" smtClean="0"/>
              <a:t>Anträge</a:t>
            </a:r>
            <a:endParaRPr lang="en-US" noProof="0" dirty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8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tabLst>
                <a:tab pos="7264400" algn="r"/>
              </a:tabLst>
              <a:defRPr/>
            </a:lvl1pPr>
          </a:lstStyle>
          <a:p>
            <a:r>
              <a:rPr lang="en-US" noProof="0" dirty="0" smtClean="0"/>
              <a:t>Title	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839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8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60770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10"/>
          </p:nvPr>
        </p:nvSpPr>
        <p:spPr>
          <a:xfrm>
            <a:off x="1285875" y="1140593"/>
            <a:ext cx="5014317" cy="2511279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3737669"/>
            <a:ext cx="5014317" cy="369332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lang="de-DE" sz="1800" kern="1200" dirty="0" smtClean="0">
                <a:latin typeface="Arial" charset="0"/>
              </a:defRPr>
            </a:lvl1pPr>
            <a:lvl2pPr>
              <a:defRPr lang="de-DE" kern="1200" dirty="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dirty="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dirty="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 dirty="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8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732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200" y="955344"/>
            <a:ext cx="3659188" cy="347961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106996" y="955345"/>
            <a:ext cx="3660775" cy="347854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8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065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7896" y="1220401"/>
            <a:ext cx="3212096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6000" y="1822533"/>
            <a:ext cx="3203992" cy="266643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90250"/>
            <a:ext cx="7461250" cy="74176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4680012" y="1221602"/>
            <a:ext cx="3212096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1"/>
          </p:nvPr>
        </p:nvSpPr>
        <p:spPr>
          <a:xfrm>
            <a:off x="4680012" y="1815668"/>
            <a:ext cx="3203992" cy="266643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28417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06996" y="1221603"/>
            <a:ext cx="3660775" cy="1485165"/>
          </a:xfrm>
          <a:prstGeom prst="rect">
            <a:avLst/>
          </a:prstGeo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06996" y="2841782"/>
            <a:ext cx="3660775" cy="15921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90250"/>
            <a:ext cx="7461250" cy="74176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220403"/>
            <a:ext cx="3659188" cy="321455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4363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251883"/>
            <a:ext cx="7461250" cy="2087773"/>
          </a:xfrm>
          <a:prstGeom prst="rect">
            <a:avLst/>
          </a:prstGeom>
          <a:noFill/>
        </p:spPr>
        <p:txBody>
          <a:bodyPr/>
          <a:lstStyle>
            <a:lvl1pPr>
              <a:defRPr sz="2800" baseline="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9860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1C15356-7343-41C7-806D-459D049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8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6448425" y="4669394"/>
            <a:ext cx="2266950" cy="14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4" name="AutoShape 34"/>
          <p:cNvSpPr>
            <a:spLocks noChangeArrowheads="1"/>
          </p:cNvSpPr>
          <p:nvPr/>
        </p:nvSpPr>
        <p:spPr bwMode="auto">
          <a:xfrm>
            <a:off x="1296000" y="4638993"/>
            <a:ext cx="7232650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GAWSIS-OSCAR II</a:t>
            </a:r>
            <a:r>
              <a:rPr lang="de-CH" sz="900" b="1" baseline="0" dirty="0" smtClean="0"/>
              <a:t> </a:t>
            </a:r>
            <a:r>
              <a:rPr lang="de-CH" sz="900" dirty="0" smtClean="0"/>
              <a:t>| TT-OD 1</a:t>
            </a:r>
            <a:r>
              <a:rPr lang="de-CH" sz="900" baseline="0" dirty="0" smtClean="0"/>
              <a:t>, November 2018, </a:t>
            </a:r>
            <a:r>
              <a:rPr lang="de-CH" sz="900" baseline="0" dirty="0" err="1" smtClean="0"/>
              <a:t>Geneva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smtClean="0"/>
              <a:t>L.</a:t>
            </a:r>
            <a:r>
              <a:rPr lang="de-CH" sz="900" baseline="0" dirty="0" smtClean="0"/>
              <a:t> </a:t>
            </a:r>
            <a:r>
              <a:rPr lang="de-CH" sz="900" baseline="0" dirty="0" err="1" smtClean="0"/>
              <a:t>Cappelletti</a:t>
            </a:r>
            <a:r>
              <a:rPr lang="de-CH" sz="900" baseline="0" dirty="0" smtClean="0"/>
              <a:t>, J. Klausen</a:t>
            </a:r>
            <a:endParaRPr lang="de-CH" sz="900" b="1" dirty="0"/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 flipH="1">
            <a:off x="1285875" y="4637246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8" y="276796"/>
            <a:ext cx="27516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4" descr="Wappe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76796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 bwMode="auto">
          <a:xfrm>
            <a:off x="0" y="0"/>
            <a:ext cx="9144000" cy="51400"/>
          </a:xfrm>
          <a:prstGeom prst="rect">
            <a:avLst/>
          </a:prstGeom>
          <a:solidFill>
            <a:srgbClr val="FFAB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4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Status OSCAR/Surface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November 2018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L. Cappelletti, J. Klausen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74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05978"/>
            <a:ext cx="7571184" cy="857250"/>
          </a:xfrm>
        </p:spPr>
        <p:txBody>
          <a:bodyPr/>
          <a:lstStyle/>
          <a:p>
            <a:r>
              <a:rPr lang="de-CH" dirty="0" smtClean="0"/>
              <a:t>Implementation </a:t>
            </a:r>
            <a:r>
              <a:rPr lang="de-CH" dirty="0" err="1" smtClean="0"/>
              <a:t>of</a:t>
            </a:r>
            <a:r>
              <a:rPr lang="de-CH" dirty="0" smtClean="0"/>
              <a:t> Change </a:t>
            </a:r>
            <a:r>
              <a:rPr lang="de-CH" dirty="0" err="1" smtClean="0"/>
              <a:t>Requests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600" dirty="0" err="1" smtClean="0"/>
              <a:t>Current</a:t>
            </a:r>
            <a:r>
              <a:rPr lang="de-CH" sz="1600" dirty="0" smtClean="0"/>
              <a:t> </a:t>
            </a:r>
            <a:r>
              <a:rPr lang="de-CH" sz="1600" dirty="0" err="1" smtClean="0"/>
              <a:t>process</a:t>
            </a:r>
            <a:r>
              <a:rPr lang="de-CH" sz="1600" dirty="0" smtClean="0"/>
              <a:t>:</a:t>
            </a:r>
          </a:p>
          <a:p>
            <a:r>
              <a:rPr lang="de-CH" sz="1600" dirty="0" err="1" smtClean="0"/>
              <a:t>Identify</a:t>
            </a:r>
            <a:r>
              <a:rPr lang="de-CH" sz="1600" dirty="0" smtClean="0"/>
              <a:t> </a:t>
            </a:r>
            <a:r>
              <a:rPr lang="de-CH" sz="1600" dirty="0" err="1" smtClean="0"/>
              <a:t>need</a:t>
            </a:r>
            <a:r>
              <a:rPr lang="de-CH" sz="1600" dirty="0" smtClean="0"/>
              <a:t> (different </a:t>
            </a:r>
            <a:r>
              <a:rPr lang="de-CH" sz="1600" dirty="0" err="1" smtClean="0"/>
              <a:t>sources</a:t>
            </a:r>
            <a:r>
              <a:rPr lang="de-CH" sz="1600" dirty="0" smtClean="0"/>
              <a:t> </a:t>
            </a:r>
            <a:r>
              <a:rPr lang="de-CH" sz="1600" dirty="0" err="1" smtClean="0"/>
              <a:t>for</a:t>
            </a:r>
            <a:r>
              <a:rPr lang="de-CH" sz="1600" dirty="0" smtClean="0"/>
              <a:t> </a:t>
            </a:r>
            <a:r>
              <a:rPr lang="de-CH" sz="1600" dirty="0" err="1" smtClean="0"/>
              <a:t>input</a:t>
            </a:r>
            <a:r>
              <a:rPr lang="de-CH" sz="1600" dirty="0" smtClean="0"/>
              <a:t>, i.e. OSCAR/Surface Feedback form, Trainings, …)</a:t>
            </a:r>
          </a:p>
          <a:p>
            <a:r>
              <a:rPr lang="de-CH" sz="1600" dirty="0" err="1" smtClean="0"/>
              <a:t>Prioritize</a:t>
            </a:r>
            <a:r>
              <a:rPr lang="de-CH" sz="1600" dirty="0" smtClean="0"/>
              <a:t> </a:t>
            </a:r>
            <a:r>
              <a:rPr lang="de-CH" sz="1600" dirty="0" err="1" smtClean="0"/>
              <a:t>need</a:t>
            </a:r>
            <a:r>
              <a:rPr lang="de-CH" sz="1600" dirty="0" smtClean="0"/>
              <a:t> (</a:t>
            </a:r>
            <a:r>
              <a:rPr lang="de-CH" sz="1600" dirty="0" err="1"/>
              <a:t>T</a:t>
            </a:r>
            <a:r>
              <a:rPr lang="de-CH" sz="1600" dirty="0" err="1" smtClean="0"/>
              <a:t>rello</a:t>
            </a:r>
            <a:r>
              <a:rPr lang="de-CH" sz="1600" dirty="0" smtClean="0"/>
              <a:t> </a:t>
            </a:r>
            <a:r>
              <a:rPr lang="de-CH" sz="1600" dirty="0" err="1" smtClean="0"/>
              <a:t>board</a:t>
            </a:r>
            <a:r>
              <a:rPr lang="de-CH" sz="1600" dirty="0" smtClean="0"/>
              <a:t> - </a:t>
            </a:r>
            <a:r>
              <a:rPr lang="de-CH" sz="1600" dirty="0" err="1" smtClean="0"/>
              <a:t>monthly</a:t>
            </a:r>
            <a:r>
              <a:rPr lang="de-CH" sz="1600" dirty="0" smtClean="0"/>
              <a:t>)</a:t>
            </a:r>
          </a:p>
          <a:p>
            <a:r>
              <a:rPr lang="de-CH" sz="1600" dirty="0" err="1" smtClean="0"/>
              <a:t>Formulate</a:t>
            </a:r>
            <a:r>
              <a:rPr lang="de-CH" sz="1600" dirty="0" smtClean="0"/>
              <a:t> </a:t>
            </a:r>
            <a:r>
              <a:rPr lang="de-CH" sz="1600" dirty="0" err="1" smtClean="0"/>
              <a:t>need</a:t>
            </a:r>
            <a:r>
              <a:rPr lang="de-CH" sz="1600" dirty="0" smtClean="0"/>
              <a:t> </a:t>
            </a:r>
            <a:r>
              <a:rPr lang="de-CH" sz="1600" dirty="0" err="1" smtClean="0"/>
              <a:t>as</a:t>
            </a:r>
            <a:r>
              <a:rPr lang="de-CH" sz="1600" dirty="0" smtClean="0"/>
              <a:t> Change Request (</a:t>
            </a:r>
            <a:r>
              <a:rPr lang="de-CH" sz="1600" dirty="0" err="1" smtClean="0"/>
              <a:t>detailed</a:t>
            </a:r>
            <a:r>
              <a:rPr lang="de-CH" sz="1600" dirty="0" smtClean="0"/>
              <a:t> </a:t>
            </a:r>
            <a:r>
              <a:rPr lang="de-CH" sz="1600" dirty="0" err="1" smtClean="0"/>
              <a:t>specs</a:t>
            </a:r>
            <a:r>
              <a:rPr lang="de-CH" sz="1600" dirty="0" smtClean="0"/>
              <a:t>, </a:t>
            </a:r>
            <a:r>
              <a:rPr lang="de-CH" sz="1600" dirty="0" err="1" smtClean="0"/>
              <a:t>Bugzilla</a:t>
            </a:r>
            <a:r>
              <a:rPr lang="de-CH" sz="1600" dirty="0" smtClean="0"/>
              <a:t>)</a:t>
            </a:r>
          </a:p>
          <a:p>
            <a:r>
              <a:rPr lang="de-CH" sz="1600" dirty="0" err="1" smtClean="0"/>
              <a:t>Roughly</a:t>
            </a:r>
            <a:r>
              <a:rPr lang="de-CH" sz="1600" dirty="0" smtClean="0"/>
              <a:t> </a:t>
            </a:r>
            <a:r>
              <a:rPr lang="de-CH" sz="1600" dirty="0" err="1" smtClean="0"/>
              <a:t>estimate</a:t>
            </a:r>
            <a:r>
              <a:rPr lang="de-CH" sz="1600" dirty="0" smtClean="0"/>
              <a:t> </a:t>
            </a:r>
            <a:r>
              <a:rPr lang="de-CH" sz="1600" dirty="0" err="1" smtClean="0"/>
              <a:t>effort</a:t>
            </a:r>
            <a:r>
              <a:rPr lang="de-CH" sz="1600" dirty="0" smtClean="0"/>
              <a:t> (</a:t>
            </a:r>
            <a:r>
              <a:rPr lang="de-CH" sz="1600" dirty="0" err="1" smtClean="0"/>
              <a:t>developers</a:t>
            </a:r>
            <a:r>
              <a:rPr lang="de-CH" sz="1600" dirty="0" smtClean="0"/>
              <a:t>)</a:t>
            </a:r>
          </a:p>
          <a:p>
            <a:r>
              <a:rPr lang="de-CH" sz="1600" dirty="0" err="1" smtClean="0"/>
              <a:t>Develop</a:t>
            </a:r>
            <a:r>
              <a:rPr lang="de-CH" sz="1600" dirty="0" smtClean="0"/>
              <a:t> </a:t>
            </a:r>
            <a:r>
              <a:rPr lang="de-CH" sz="1600" dirty="0" err="1" smtClean="0"/>
              <a:t>prioritized</a:t>
            </a:r>
            <a:r>
              <a:rPr lang="de-CH" sz="1600" dirty="0" smtClean="0"/>
              <a:t> CRs on </a:t>
            </a:r>
            <a:r>
              <a:rPr lang="de-CH" sz="1600" dirty="0" err="1" smtClean="0"/>
              <a:t>demo</a:t>
            </a:r>
            <a:r>
              <a:rPr lang="de-CH" sz="1600" dirty="0" smtClean="0"/>
              <a:t> </a:t>
            </a:r>
            <a:r>
              <a:rPr lang="de-CH" sz="1600" dirty="0" err="1" smtClean="0"/>
              <a:t>environment</a:t>
            </a:r>
            <a:r>
              <a:rPr lang="de-CH" sz="1600" dirty="0" smtClean="0"/>
              <a:t> (</a:t>
            </a:r>
            <a:r>
              <a:rPr lang="de-CH" sz="1600" dirty="0" err="1" smtClean="0"/>
              <a:t>developers</a:t>
            </a:r>
            <a:r>
              <a:rPr lang="de-CH" sz="1600" dirty="0" smtClean="0"/>
              <a:t>)</a:t>
            </a:r>
          </a:p>
          <a:p>
            <a:r>
              <a:rPr lang="de-CH" sz="1600" dirty="0" err="1" smtClean="0"/>
              <a:t>Deliver</a:t>
            </a:r>
            <a:r>
              <a:rPr lang="de-CH" sz="1600" dirty="0" smtClean="0"/>
              <a:t> </a:t>
            </a:r>
            <a:r>
              <a:rPr lang="de-CH" sz="1600" dirty="0" err="1" smtClean="0"/>
              <a:t>release</a:t>
            </a:r>
            <a:r>
              <a:rPr lang="de-CH" sz="1600" dirty="0" smtClean="0"/>
              <a:t> </a:t>
            </a:r>
            <a:r>
              <a:rPr lang="de-CH" sz="1600" dirty="0" err="1" smtClean="0"/>
              <a:t>according</a:t>
            </a:r>
            <a:r>
              <a:rPr lang="de-CH" sz="1600" dirty="0" smtClean="0"/>
              <a:t> </a:t>
            </a:r>
            <a:r>
              <a:rPr lang="de-CH" sz="1600" dirty="0" err="1" smtClean="0"/>
              <a:t>to</a:t>
            </a:r>
            <a:r>
              <a:rPr lang="de-CH" sz="1600" dirty="0" smtClean="0"/>
              <a:t> </a:t>
            </a:r>
            <a:r>
              <a:rPr lang="de-CH" sz="1600" dirty="0" err="1" smtClean="0"/>
              <a:t>release</a:t>
            </a:r>
            <a:r>
              <a:rPr lang="de-CH" sz="1600" dirty="0" smtClean="0"/>
              <a:t> plan</a:t>
            </a:r>
          </a:p>
          <a:p>
            <a:r>
              <a:rPr lang="de-CH" sz="1600" dirty="0" err="1" smtClean="0"/>
              <a:t>Deploy</a:t>
            </a:r>
            <a:r>
              <a:rPr lang="de-CH" sz="1600" dirty="0" smtClean="0"/>
              <a:t> </a:t>
            </a:r>
            <a:r>
              <a:rPr lang="de-CH" sz="1600" dirty="0" err="1" smtClean="0"/>
              <a:t>release</a:t>
            </a:r>
            <a:r>
              <a:rPr lang="de-CH" sz="1600" dirty="0" smtClean="0"/>
              <a:t> at </a:t>
            </a:r>
            <a:r>
              <a:rPr lang="de-CH" sz="1600" dirty="0" err="1" smtClean="0"/>
              <a:t>MeteoSwiss</a:t>
            </a:r>
            <a:endParaRPr lang="de-CH" sz="1600" dirty="0" smtClean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43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05978"/>
            <a:ext cx="7571184" cy="857250"/>
          </a:xfrm>
        </p:spPr>
        <p:txBody>
          <a:bodyPr/>
          <a:lstStyle/>
          <a:p>
            <a:r>
              <a:rPr lang="de-CH" dirty="0" err="1" smtClean="0"/>
              <a:t>Implemented</a:t>
            </a:r>
            <a:r>
              <a:rPr lang="de-CH" dirty="0" smtClean="0"/>
              <a:t> </a:t>
            </a:r>
            <a:r>
              <a:rPr lang="de-CH" dirty="0" err="1" smtClean="0"/>
              <a:t>improvements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394472"/>
          </a:xfrm>
        </p:spPr>
        <p:txBody>
          <a:bodyPr/>
          <a:lstStyle/>
          <a:p>
            <a:r>
              <a:rPr lang="de-CH" sz="1800" dirty="0" smtClean="0"/>
              <a:t>In 2018, </a:t>
            </a:r>
            <a:r>
              <a:rPr lang="de-CH" sz="1800" dirty="0" err="1" smtClean="0"/>
              <a:t>until</a:t>
            </a:r>
            <a:r>
              <a:rPr lang="de-CH" sz="1800" dirty="0" smtClean="0"/>
              <a:t> </a:t>
            </a:r>
            <a:r>
              <a:rPr lang="de-CH" sz="1800" dirty="0" err="1" smtClean="0"/>
              <a:t>October</a:t>
            </a:r>
            <a:r>
              <a:rPr lang="de-CH" sz="1800" dirty="0" smtClean="0"/>
              <a:t> (</a:t>
            </a:r>
            <a:r>
              <a:rPr lang="de-CH" sz="1800" dirty="0" err="1" smtClean="0"/>
              <a:t>current</a:t>
            </a:r>
            <a:r>
              <a:rPr lang="de-CH" sz="1800" dirty="0" smtClean="0"/>
              <a:t> </a:t>
            </a:r>
            <a:r>
              <a:rPr lang="de-CH" sz="1800" dirty="0" err="1" smtClean="0"/>
              <a:t>release</a:t>
            </a:r>
            <a:r>
              <a:rPr lang="de-CH" sz="1800" dirty="0" smtClean="0"/>
              <a:t> 1.4.2):</a:t>
            </a:r>
          </a:p>
          <a:p>
            <a:pPr lvl="1"/>
            <a:r>
              <a:rPr lang="de-CH" sz="1400" dirty="0" smtClean="0"/>
              <a:t>Multiple WIGOS IDs</a:t>
            </a:r>
          </a:p>
          <a:p>
            <a:pPr lvl="1"/>
            <a:r>
              <a:rPr lang="de-CH" sz="1400" dirty="0" err="1" smtClean="0"/>
              <a:t>Introduction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/>
              <a:t>n</a:t>
            </a:r>
            <a:r>
              <a:rPr lang="de-CH" sz="1400" dirty="0" err="1" smtClean="0"/>
              <a:t>ew</a:t>
            </a:r>
            <a:r>
              <a:rPr lang="de-CH" sz="1400" dirty="0" smtClean="0"/>
              <a:t> </a:t>
            </a:r>
            <a:r>
              <a:rPr lang="de-CH" sz="1400" dirty="0" err="1" smtClean="0"/>
              <a:t>role</a:t>
            </a:r>
            <a:r>
              <a:rPr lang="de-CH" sz="1400" dirty="0" smtClean="0"/>
              <a:t> «</a:t>
            </a:r>
            <a:r>
              <a:rPr lang="de-CH" sz="1400" dirty="0" err="1" smtClean="0"/>
              <a:t>metadata</a:t>
            </a:r>
            <a:r>
              <a:rPr lang="de-CH" sz="1400" dirty="0" smtClean="0"/>
              <a:t> </a:t>
            </a:r>
            <a:r>
              <a:rPr lang="de-CH" sz="1400" dirty="0" err="1" smtClean="0"/>
              <a:t>editor</a:t>
            </a:r>
            <a:r>
              <a:rPr lang="de-CH" sz="1400" dirty="0" smtClean="0"/>
              <a:t>»</a:t>
            </a:r>
          </a:p>
          <a:p>
            <a:pPr lvl="1"/>
            <a:r>
              <a:rPr lang="de-CH" sz="1400" dirty="0" smtClean="0"/>
              <a:t>New </a:t>
            </a:r>
            <a:r>
              <a:rPr lang="de-CH" sz="1400" dirty="0" err="1" smtClean="0"/>
              <a:t>basemap</a:t>
            </a:r>
            <a:endParaRPr lang="de-CH" sz="1400" dirty="0"/>
          </a:p>
          <a:p>
            <a:pPr lvl="1"/>
            <a:r>
              <a:rPr lang="en-US" sz="1400" dirty="0" smtClean="0"/>
              <a:t>Web services </a:t>
            </a:r>
            <a:r>
              <a:rPr lang="en-US" sz="1400" dirty="0"/>
              <a:t>for automatic calculation of time zone, topography, climate zone, </a:t>
            </a:r>
            <a:r>
              <a:rPr lang="en-US" sz="1400" dirty="0" smtClean="0"/>
              <a:t>population</a:t>
            </a:r>
          </a:p>
          <a:p>
            <a:pPr lvl="1"/>
            <a:r>
              <a:rPr lang="de-CH" sz="1400" dirty="0"/>
              <a:t>API </a:t>
            </a:r>
            <a:r>
              <a:rPr lang="de-CH" sz="1400" dirty="0" err="1"/>
              <a:t>access</a:t>
            </a:r>
            <a:r>
              <a:rPr lang="de-CH" sz="1400" dirty="0"/>
              <a:t> </a:t>
            </a:r>
            <a:r>
              <a:rPr lang="de-CH" sz="1400" dirty="0" err="1"/>
              <a:t>to</a:t>
            </a:r>
            <a:r>
              <a:rPr lang="de-CH" sz="1400" dirty="0"/>
              <a:t> Search Form (</a:t>
            </a:r>
            <a:r>
              <a:rPr lang="de-CH" sz="1400" dirty="0" err="1"/>
              <a:t>extract</a:t>
            </a:r>
            <a:r>
              <a:rPr lang="de-CH" sz="1400" dirty="0"/>
              <a:t> </a:t>
            </a:r>
            <a:r>
              <a:rPr lang="de-CH" sz="1400" dirty="0" err="1"/>
              <a:t>filtered</a:t>
            </a:r>
            <a:r>
              <a:rPr lang="de-CH" sz="1400" dirty="0"/>
              <a:t> </a:t>
            </a:r>
            <a:r>
              <a:rPr lang="de-CH" sz="1400" dirty="0" err="1"/>
              <a:t>station</a:t>
            </a:r>
            <a:r>
              <a:rPr lang="de-CH" sz="1400" dirty="0"/>
              <a:t> </a:t>
            </a:r>
            <a:r>
              <a:rPr lang="de-CH" sz="1400" dirty="0" err="1"/>
              <a:t>lists</a:t>
            </a:r>
            <a:r>
              <a:rPr lang="de-CH" sz="1400" dirty="0" smtClean="0"/>
              <a:t>)</a:t>
            </a:r>
          </a:p>
          <a:p>
            <a:pPr lvl="1"/>
            <a:r>
              <a:rPr lang="de-CH" sz="1400" dirty="0" smtClean="0"/>
              <a:t>UI </a:t>
            </a:r>
            <a:r>
              <a:rPr lang="de-CH" sz="1400" dirty="0" err="1" smtClean="0"/>
              <a:t>workflows</a:t>
            </a:r>
            <a:r>
              <a:rPr lang="de-CH" sz="1400" dirty="0" smtClean="0"/>
              <a:t>: </a:t>
            </a:r>
          </a:p>
          <a:p>
            <a:pPr lvl="2"/>
            <a:r>
              <a:rPr lang="de-CH" sz="1400" dirty="0" err="1" smtClean="0"/>
              <a:t>Simplified</a:t>
            </a:r>
            <a:r>
              <a:rPr lang="de-CH" sz="1400" dirty="0" smtClean="0"/>
              <a:t> </a:t>
            </a:r>
            <a:r>
              <a:rPr lang="de-CH" sz="1400" dirty="0" err="1" smtClean="0"/>
              <a:t>forms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add</a:t>
            </a:r>
            <a:r>
              <a:rPr lang="de-CH" sz="1400" dirty="0" smtClean="0"/>
              <a:t>/</a:t>
            </a:r>
            <a:r>
              <a:rPr lang="de-CH" sz="1400" dirty="0" err="1" smtClean="0"/>
              <a:t>edit</a:t>
            </a:r>
            <a:r>
              <a:rPr lang="de-CH" sz="1400" dirty="0" smtClean="0"/>
              <a:t> </a:t>
            </a:r>
            <a:r>
              <a:rPr lang="de-CH" sz="1400" dirty="0" err="1" smtClean="0"/>
              <a:t>affiliations</a:t>
            </a:r>
            <a:r>
              <a:rPr lang="de-CH" sz="1400" dirty="0" smtClean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their</a:t>
            </a:r>
            <a:r>
              <a:rPr lang="de-CH" sz="1400" dirty="0" smtClean="0"/>
              <a:t> </a:t>
            </a:r>
            <a:r>
              <a:rPr lang="de-CH" sz="1400" dirty="0" err="1" smtClean="0"/>
              <a:t>reporting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status</a:t>
            </a:r>
            <a:r>
              <a:rPr lang="de-CH" sz="1400" dirty="0" smtClean="0"/>
              <a:t>(es)</a:t>
            </a:r>
          </a:p>
          <a:p>
            <a:pPr lvl="2"/>
            <a:r>
              <a:rPr lang="de-CH" sz="1400" dirty="0" err="1" smtClean="0"/>
              <a:t>Introduction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simple/</a:t>
            </a:r>
            <a:r>
              <a:rPr lang="de-CH" sz="1400" dirty="0" err="1" smtClean="0"/>
              <a:t>advance</a:t>
            </a:r>
            <a:r>
              <a:rPr lang="de-CH" sz="1400" dirty="0" smtClean="0"/>
              <a:t> </a:t>
            </a:r>
            <a:r>
              <a:rPr lang="de-CH" sz="1400" dirty="0" err="1" smtClean="0"/>
              <a:t>forms</a:t>
            </a:r>
            <a:endParaRPr lang="de-CH" sz="1400" dirty="0" smtClean="0"/>
          </a:p>
          <a:p>
            <a:pPr lvl="2"/>
            <a:r>
              <a:rPr lang="en-US" sz="1400" dirty="0" smtClean="0"/>
              <a:t>Relaxation of validation: n. of mandatory fields reduced (</a:t>
            </a:r>
            <a:r>
              <a:rPr lang="en-US" sz="1400" dirty="0" err="1" smtClean="0"/>
              <a:t>i.e</a:t>
            </a:r>
            <a:r>
              <a:rPr lang="en-US" sz="1400" dirty="0" smtClean="0"/>
              <a:t> contact)</a:t>
            </a:r>
          </a:p>
          <a:p>
            <a:pPr lvl="2"/>
            <a:r>
              <a:rPr lang="en-US" sz="1400" dirty="0" smtClean="0"/>
              <a:t>Single step for station approval: station automatically accepted when first affiliation is approved</a:t>
            </a:r>
            <a:endParaRPr lang="de-CH" sz="1000" dirty="0" smtClean="0"/>
          </a:p>
          <a:p>
            <a:pPr lvl="2"/>
            <a:r>
              <a:rPr lang="de-CH" sz="1400" dirty="0" err="1" smtClean="0"/>
              <a:t>Automatically</a:t>
            </a:r>
            <a:r>
              <a:rPr lang="de-CH" sz="1400" dirty="0" smtClean="0"/>
              <a:t> </a:t>
            </a:r>
            <a:r>
              <a:rPr lang="de-CH" sz="1400" dirty="0" err="1" smtClean="0"/>
              <a:t>fill</a:t>
            </a:r>
            <a:r>
              <a:rPr lang="de-CH" sz="1400" dirty="0" smtClean="0"/>
              <a:t> in </a:t>
            </a:r>
            <a:r>
              <a:rPr lang="de-CH" sz="1400" dirty="0" err="1" smtClean="0"/>
              <a:t>feedback</a:t>
            </a:r>
            <a:r>
              <a:rPr lang="de-CH" sz="1400" dirty="0" smtClean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support</a:t>
            </a:r>
            <a:r>
              <a:rPr lang="de-CH" sz="1400" dirty="0" smtClean="0"/>
              <a:t> form </a:t>
            </a:r>
            <a:r>
              <a:rPr lang="de-CH" sz="1400" dirty="0" err="1" smtClean="0"/>
              <a:t>when</a:t>
            </a:r>
            <a:r>
              <a:rPr lang="de-CH" sz="1400" dirty="0" smtClean="0"/>
              <a:t> </a:t>
            </a:r>
            <a:r>
              <a:rPr lang="de-CH" sz="1400" dirty="0" err="1" smtClean="0"/>
              <a:t>user</a:t>
            </a:r>
            <a:r>
              <a:rPr lang="de-CH" sz="1400" dirty="0" smtClean="0"/>
              <a:t> </a:t>
            </a:r>
            <a:r>
              <a:rPr lang="de-CH" sz="1400" dirty="0" err="1" smtClean="0"/>
              <a:t>is</a:t>
            </a:r>
            <a:r>
              <a:rPr lang="de-CH" sz="1400" dirty="0" smtClean="0"/>
              <a:t> </a:t>
            </a:r>
            <a:r>
              <a:rPr lang="de-CH" sz="1400" dirty="0" err="1" smtClean="0"/>
              <a:t>logged</a:t>
            </a:r>
            <a:r>
              <a:rPr lang="de-CH" sz="1400" dirty="0" smtClean="0"/>
              <a:t> in</a:t>
            </a:r>
          </a:p>
          <a:p>
            <a:pPr lvl="2"/>
            <a:r>
              <a:rPr lang="de-CH" sz="1400" dirty="0" smtClean="0"/>
              <a:t>User </a:t>
            </a:r>
            <a:r>
              <a:rPr lang="de-CH" sz="1400" dirty="0" err="1" smtClean="0"/>
              <a:t>registration</a:t>
            </a:r>
            <a:r>
              <a:rPr lang="de-CH" sz="1400" dirty="0" smtClean="0"/>
              <a:t> in </a:t>
            </a:r>
            <a:r>
              <a:rPr lang="de-CH" sz="1400" dirty="0" err="1" smtClean="0"/>
              <a:t>eIAM</a:t>
            </a:r>
            <a:r>
              <a:rPr lang="de-CH" sz="1400" dirty="0" smtClean="0"/>
              <a:t> (BIT)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33665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05978"/>
            <a:ext cx="7499176" cy="857250"/>
          </a:xfrm>
        </p:spPr>
        <p:txBody>
          <a:bodyPr/>
          <a:lstStyle/>
          <a:p>
            <a:r>
              <a:rPr lang="de-CH" dirty="0" err="1" smtClean="0"/>
              <a:t>Planned</a:t>
            </a:r>
            <a:r>
              <a:rPr lang="de-CH" dirty="0" smtClean="0"/>
              <a:t> </a:t>
            </a:r>
            <a:r>
              <a:rPr lang="de-CH" dirty="0" err="1"/>
              <a:t>i</a:t>
            </a:r>
            <a:r>
              <a:rPr lang="de-CH" dirty="0" err="1" smtClean="0"/>
              <a:t>mprovements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800" dirty="0" err="1" smtClean="0"/>
              <a:t>Upcoming</a:t>
            </a:r>
            <a:r>
              <a:rPr lang="de-CH" sz="1800" dirty="0" smtClean="0"/>
              <a:t> </a:t>
            </a:r>
            <a:r>
              <a:rPr lang="de-CH" sz="1800" dirty="0" err="1" smtClean="0"/>
              <a:t>improvements</a:t>
            </a:r>
            <a:r>
              <a:rPr lang="de-CH" sz="1800" dirty="0" smtClean="0"/>
              <a:t>, </a:t>
            </a:r>
            <a:r>
              <a:rPr lang="de-CH" sz="1800" dirty="0" err="1" smtClean="0"/>
              <a:t>detailed</a:t>
            </a:r>
            <a:r>
              <a:rPr lang="de-CH" sz="1800" dirty="0" smtClean="0"/>
              <a:t> </a:t>
            </a:r>
            <a:r>
              <a:rPr lang="de-CH" sz="1800" dirty="0" err="1" smtClean="0"/>
              <a:t>specs</a:t>
            </a:r>
            <a:r>
              <a:rPr lang="de-CH" sz="1800" dirty="0" smtClean="0"/>
              <a:t> </a:t>
            </a:r>
            <a:r>
              <a:rPr lang="de-CH" sz="1800" dirty="0" err="1" smtClean="0"/>
              <a:t>available</a:t>
            </a:r>
            <a:r>
              <a:rPr lang="de-CH" sz="1800" dirty="0" smtClean="0"/>
              <a:t> </a:t>
            </a:r>
            <a:br>
              <a:rPr lang="de-CH" sz="1800" dirty="0" smtClean="0"/>
            </a:br>
            <a:r>
              <a:rPr lang="de-CH" sz="1800" dirty="0" smtClean="0"/>
              <a:t>(</a:t>
            </a:r>
            <a:r>
              <a:rPr lang="de-CH" sz="1800" dirty="0" err="1" smtClean="0"/>
              <a:t>release</a:t>
            </a:r>
            <a:r>
              <a:rPr lang="de-CH" sz="1800" dirty="0" smtClean="0"/>
              <a:t> 1.4.3, </a:t>
            </a:r>
            <a:r>
              <a:rPr lang="de-CH" sz="1800" dirty="0" err="1" smtClean="0"/>
              <a:t>January</a:t>
            </a:r>
            <a:r>
              <a:rPr lang="de-CH" sz="1800" dirty="0" smtClean="0"/>
              <a:t> 2019)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de-CH" sz="1400" dirty="0" err="1"/>
              <a:t>Improvements</a:t>
            </a:r>
            <a:r>
              <a:rPr lang="de-CH" sz="1400" dirty="0"/>
              <a:t> </a:t>
            </a:r>
            <a:r>
              <a:rPr lang="de-CH" sz="1400" dirty="0" err="1"/>
              <a:t>to</a:t>
            </a:r>
            <a:r>
              <a:rPr lang="de-CH" sz="1400" dirty="0"/>
              <a:t> </a:t>
            </a:r>
            <a:r>
              <a:rPr lang="de-CH" sz="1400" dirty="0" err="1"/>
              <a:t>audit</a:t>
            </a:r>
            <a:r>
              <a:rPr lang="de-CH" sz="1400" dirty="0"/>
              <a:t> </a:t>
            </a:r>
            <a:r>
              <a:rPr lang="de-CH" sz="1400" dirty="0" err="1"/>
              <a:t>logs</a:t>
            </a:r>
            <a:r>
              <a:rPr lang="de-CH" sz="1400" dirty="0"/>
              <a:t> </a:t>
            </a:r>
            <a:r>
              <a:rPr lang="de-CH" sz="1400" dirty="0" err="1"/>
              <a:t>for</a:t>
            </a:r>
            <a:r>
              <a:rPr lang="de-CH" sz="1400" dirty="0"/>
              <a:t> OSCAR </a:t>
            </a:r>
            <a:r>
              <a:rPr lang="de-CH" sz="1400" dirty="0" err="1" smtClean="0"/>
              <a:t>metrics</a:t>
            </a:r>
            <a:endParaRPr lang="de-CH" sz="1400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Mass changes: </a:t>
            </a:r>
            <a:r>
              <a:rPr lang="en-US" sz="1400" dirty="0" smtClean="0"/>
              <a:t>Quick </a:t>
            </a:r>
            <a:r>
              <a:rPr lang="en-US" sz="1400" dirty="0"/>
              <a:t>registration form, edit of program </a:t>
            </a:r>
            <a:r>
              <a:rPr lang="en-US" sz="1400" dirty="0" smtClean="0"/>
              <a:t>affiliations</a:t>
            </a:r>
            <a:endParaRPr lang="en-US" sz="1400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Restrictions on generation of WIGOS </a:t>
            </a:r>
            <a:r>
              <a:rPr lang="en-US" sz="1400" dirty="0" smtClean="0"/>
              <a:t>IDs</a:t>
            </a:r>
            <a:endParaRPr lang="en-US" sz="1400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Program Focal Point affiliates stations to own program of </a:t>
            </a:r>
            <a:r>
              <a:rPr lang="en-US" sz="1400" dirty="0" smtClean="0"/>
              <a:t>responsibility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Filters in trees (programs, variables, methods, …)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Automatically fill in instrument specs and observing method from instrument catalogue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Limited number of clicks needed to fill in observation schedules, 24/7 button for standard schedule  </a:t>
            </a:r>
            <a:endParaRPr lang="en-US" sz="1400" dirty="0"/>
          </a:p>
          <a:p>
            <a:pPr lvl="1"/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622373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05978"/>
            <a:ext cx="7499176" cy="857250"/>
          </a:xfrm>
        </p:spPr>
        <p:txBody>
          <a:bodyPr/>
          <a:lstStyle/>
          <a:p>
            <a:r>
              <a:rPr lang="de-CH" dirty="0" smtClean="0"/>
              <a:t>Further </a:t>
            </a:r>
            <a:r>
              <a:rPr lang="de-CH" dirty="0" err="1" smtClean="0"/>
              <a:t>items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wish</a:t>
            </a:r>
            <a:r>
              <a:rPr lang="de-CH" dirty="0" smtClean="0"/>
              <a:t> </a:t>
            </a:r>
            <a:r>
              <a:rPr lang="de-CH" dirty="0" err="1" smtClean="0"/>
              <a:t>list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91264" cy="3394472"/>
          </a:xfrm>
        </p:spPr>
        <p:txBody>
          <a:bodyPr/>
          <a:lstStyle/>
          <a:p>
            <a:r>
              <a:rPr lang="de-CH" sz="2000" dirty="0" smtClean="0"/>
              <a:t>Future </a:t>
            </a:r>
            <a:r>
              <a:rPr lang="de-CH" sz="2000" dirty="0" err="1" smtClean="0"/>
              <a:t>improvements</a:t>
            </a:r>
            <a:r>
              <a:rPr lang="de-CH" sz="2000" dirty="0"/>
              <a:t> </a:t>
            </a:r>
            <a:r>
              <a:rPr lang="de-CH" sz="2000" dirty="0" smtClean="0"/>
              <a:t/>
            </a:r>
            <a:br>
              <a:rPr lang="de-CH" sz="2000" dirty="0" smtClean="0"/>
            </a:br>
            <a:r>
              <a:rPr lang="de-CH" sz="2000" dirty="0" smtClean="0"/>
              <a:t>(</a:t>
            </a:r>
            <a:r>
              <a:rPr lang="de-CH" sz="2000" dirty="0" err="1" smtClean="0"/>
              <a:t>detailed</a:t>
            </a:r>
            <a:r>
              <a:rPr lang="de-CH" sz="2000" dirty="0" smtClean="0"/>
              <a:t> </a:t>
            </a:r>
            <a:r>
              <a:rPr lang="de-CH" sz="2000" dirty="0" err="1" smtClean="0"/>
              <a:t>specs</a:t>
            </a:r>
            <a:r>
              <a:rPr lang="de-CH" sz="2000" dirty="0" smtClean="0"/>
              <a:t> </a:t>
            </a:r>
            <a:r>
              <a:rPr lang="de-CH" sz="2000" dirty="0" err="1" smtClean="0"/>
              <a:t>incomplete</a:t>
            </a:r>
            <a:r>
              <a:rPr lang="de-CH" sz="2000" dirty="0" smtClean="0"/>
              <a:t> </a:t>
            </a:r>
            <a:r>
              <a:rPr lang="de-CH" sz="2000" dirty="0" err="1" smtClean="0"/>
              <a:t>or</a:t>
            </a:r>
            <a:r>
              <a:rPr lang="de-CH" sz="2000" dirty="0" smtClean="0"/>
              <a:t> not </a:t>
            </a:r>
            <a:r>
              <a:rPr lang="de-CH" sz="2000" dirty="0" err="1" smtClean="0"/>
              <a:t>available</a:t>
            </a:r>
            <a:r>
              <a:rPr lang="de-CH" sz="2000" dirty="0" smtClean="0"/>
              <a:t> </a:t>
            </a:r>
            <a:r>
              <a:rPr lang="de-CH" sz="2000" dirty="0" err="1" smtClean="0"/>
              <a:t>yet</a:t>
            </a:r>
            <a:r>
              <a:rPr lang="de-CH" sz="2000" dirty="0" smtClean="0"/>
              <a:t>)</a:t>
            </a:r>
          </a:p>
          <a:p>
            <a:pPr lvl="1"/>
            <a:r>
              <a:rPr lang="de-CH" sz="1400" dirty="0" err="1" smtClean="0"/>
              <a:t>Automatic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r>
              <a:rPr lang="de-CH" sz="1400" dirty="0" smtClean="0"/>
              <a:t>/</a:t>
            </a:r>
            <a:r>
              <a:rPr lang="de-CH" sz="1400" dirty="0" err="1" smtClean="0"/>
              <a:t>program</a:t>
            </a:r>
            <a:r>
              <a:rPr lang="de-CH" sz="1400" dirty="0" smtClean="0"/>
              <a:t> </a:t>
            </a:r>
            <a:r>
              <a:rPr lang="de-CH" sz="1400" dirty="0" err="1" smtClean="0"/>
              <a:t>closure</a:t>
            </a:r>
            <a:r>
              <a:rPr lang="de-CH" sz="1400" dirty="0" smtClean="0"/>
              <a:t>, </a:t>
            </a:r>
            <a:r>
              <a:rPr lang="de-CH" sz="1400" dirty="0" err="1" smtClean="0"/>
              <a:t>including</a:t>
            </a:r>
            <a:r>
              <a:rPr lang="de-CH" sz="1400" dirty="0" smtClean="0"/>
              <a:t> time </a:t>
            </a:r>
            <a:r>
              <a:rPr lang="de-CH" sz="1400" dirty="0" err="1" smtClean="0"/>
              <a:t>checks</a:t>
            </a:r>
            <a:endParaRPr lang="de-CH" sz="1400" dirty="0" smtClean="0"/>
          </a:p>
          <a:p>
            <a:pPr lvl="1"/>
            <a:r>
              <a:rPr lang="de-CH" sz="1400" dirty="0" err="1" smtClean="0"/>
              <a:t>Quickly</a:t>
            </a:r>
            <a:r>
              <a:rPr lang="de-CH" sz="1400" dirty="0" smtClean="0"/>
              <a:t> </a:t>
            </a:r>
            <a:r>
              <a:rPr lang="de-CH" sz="1400" dirty="0" err="1" smtClean="0"/>
              <a:t>add</a:t>
            </a:r>
            <a:r>
              <a:rPr lang="de-CH" sz="1400" dirty="0" smtClean="0"/>
              <a:t> </a:t>
            </a:r>
            <a:r>
              <a:rPr lang="de-CH" sz="1400" dirty="0" err="1" smtClean="0"/>
              <a:t>measurement</a:t>
            </a:r>
            <a:r>
              <a:rPr lang="de-CH" sz="1400" dirty="0" smtClean="0"/>
              <a:t> </a:t>
            </a:r>
            <a:r>
              <a:rPr lang="de-CH" sz="1400" dirty="0" err="1" smtClean="0"/>
              <a:t>program</a:t>
            </a:r>
            <a:r>
              <a:rPr lang="de-CH" sz="1400" dirty="0" smtClean="0"/>
              <a:t> </a:t>
            </a:r>
            <a:r>
              <a:rPr lang="de-CH" sz="1400" dirty="0" err="1" smtClean="0"/>
              <a:t>based</a:t>
            </a:r>
            <a:r>
              <a:rPr lang="de-CH" sz="1400" dirty="0" smtClean="0"/>
              <a:t> on </a:t>
            </a:r>
            <a:r>
              <a:rPr lang="de-CH" sz="1400" dirty="0" err="1" smtClean="0"/>
              <a:t>station</a:t>
            </a:r>
            <a:r>
              <a:rPr lang="de-CH" sz="1400" dirty="0" smtClean="0"/>
              <a:t> «</a:t>
            </a:r>
            <a:r>
              <a:rPr lang="de-CH" sz="1400" dirty="0" err="1" smtClean="0"/>
              <a:t>class</a:t>
            </a:r>
            <a:r>
              <a:rPr lang="de-CH" sz="1400" dirty="0" smtClean="0"/>
              <a:t>» (</a:t>
            </a:r>
            <a:r>
              <a:rPr lang="de-CH" sz="1400" dirty="0" err="1" smtClean="0"/>
              <a:t>radiosonde</a:t>
            </a:r>
            <a:r>
              <a:rPr lang="de-CH" sz="1400" dirty="0" smtClean="0"/>
              <a:t>, SYNOP,…)</a:t>
            </a:r>
          </a:p>
          <a:p>
            <a:pPr lvl="1"/>
            <a:r>
              <a:rPr lang="de-CH" sz="1400" dirty="0" smtClean="0"/>
              <a:t>Mass </a:t>
            </a:r>
            <a:r>
              <a:rPr lang="de-CH" sz="1400" dirty="0" err="1" smtClean="0"/>
              <a:t>changes</a:t>
            </a:r>
            <a:r>
              <a:rPr lang="de-CH" sz="1400" dirty="0" smtClean="0"/>
              <a:t>: </a:t>
            </a:r>
            <a:r>
              <a:rPr lang="de-CH" sz="1400" dirty="0" err="1" smtClean="0"/>
              <a:t>apply</a:t>
            </a:r>
            <a:r>
              <a:rPr lang="de-CH" sz="1400" dirty="0" smtClean="0"/>
              <a:t> </a:t>
            </a:r>
            <a:r>
              <a:rPr lang="de-CH" sz="1400" dirty="0" err="1" smtClean="0"/>
              <a:t>or</a:t>
            </a:r>
            <a:r>
              <a:rPr lang="de-CH" sz="1400" dirty="0" smtClean="0"/>
              <a:t> </a:t>
            </a:r>
            <a:r>
              <a:rPr lang="de-CH" sz="1400" dirty="0" err="1" smtClean="0"/>
              <a:t>edit</a:t>
            </a:r>
            <a:r>
              <a:rPr lang="de-CH" sz="1400" dirty="0" smtClean="0"/>
              <a:t> </a:t>
            </a:r>
            <a:r>
              <a:rPr lang="de-CH" sz="1400" dirty="0" err="1" smtClean="0"/>
              <a:t>schedules</a:t>
            </a:r>
            <a:r>
              <a:rPr lang="de-CH" sz="1400" dirty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different </a:t>
            </a:r>
            <a:r>
              <a:rPr lang="de-CH" sz="1400" dirty="0" err="1" smtClean="0"/>
              <a:t>observations</a:t>
            </a:r>
            <a:endParaRPr lang="de-CH" sz="1400" dirty="0" smtClean="0"/>
          </a:p>
          <a:p>
            <a:pPr lvl="1"/>
            <a:r>
              <a:rPr lang="de-CH" sz="1400" dirty="0" smtClean="0"/>
              <a:t>Station </a:t>
            </a:r>
            <a:r>
              <a:rPr lang="de-CH" sz="1400" dirty="0" err="1" smtClean="0"/>
              <a:t>reporting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status</a:t>
            </a:r>
            <a:r>
              <a:rPr lang="de-CH" sz="1400" dirty="0" smtClean="0"/>
              <a:t> on </a:t>
            </a:r>
            <a:r>
              <a:rPr lang="de-CH" sz="1400" dirty="0" err="1" smtClean="0"/>
              <a:t>homepage</a:t>
            </a:r>
            <a:r>
              <a:rPr lang="de-CH" sz="1400" dirty="0" smtClean="0"/>
              <a:t> </a:t>
            </a:r>
            <a:r>
              <a:rPr lang="de-CH" sz="1400" dirty="0" err="1" smtClean="0"/>
              <a:t>map</a:t>
            </a:r>
            <a:endParaRPr lang="de-CH" sz="1400" dirty="0" smtClean="0"/>
          </a:p>
          <a:p>
            <a:pPr lvl="1"/>
            <a:r>
              <a:rPr lang="de-CH" sz="1400" dirty="0" err="1" smtClean="0"/>
              <a:t>Localization</a:t>
            </a:r>
            <a:r>
              <a:rPr lang="de-CH" sz="1400" dirty="0" smtClean="0"/>
              <a:t> (multilingual OSCAR)</a:t>
            </a:r>
          </a:p>
          <a:p>
            <a:pPr lvl="1"/>
            <a:r>
              <a:rPr lang="de-CH" sz="1400" dirty="0" err="1" smtClean="0"/>
              <a:t>Allow</a:t>
            </a:r>
            <a:r>
              <a:rPr lang="de-CH" sz="1400" dirty="0" smtClean="0"/>
              <a:t> NFPs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delete</a:t>
            </a:r>
            <a:r>
              <a:rPr lang="de-CH" sz="1400" dirty="0" smtClean="0"/>
              <a:t> non-</a:t>
            </a:r>
            <a:r>
              <a:rPr lang="de-CH" sz="1400" dirty="0" err="1" smtClean="0"/>
              <a:t>historized</a:t>
            </a:r>
            <a:r>
              <a:rPr lang="de-CH" sz="1400" dirty="0" smtClean="0"/>
              <a:t> </a:t>
            </a:r>
            <a:r>
              <a:rPr lang="de-CH" sz="1400" dirty="0" err="1" smtClean="0"/>
              <a:t>fields</a:t>
            </a:r>
            <a:endParaRPr lang="de-CH" sz="1400" dirty="0" smtClean="0"/>
          </a:p>
          <a:p>
            <a:pPr lvl="1"/>
            <a:r>
              <a:rPr lang="de-CH" sz="1400" dirty="0" smtClean="0"/>
              <a:t>Support </a:t>
            </a:r>
            <a:r>
              <a:rPr lang="de-CH" sz="1400" dirty="0" err="1" smtClean="0"/>
              <a:t>user</a:t>
            </a:r>
            <a:r>
              <a:rPr lang="de-CH" sz="1400" dirty="0" smtClean="0"/>
              <a:t> in </a:t>
            </a:r>
            <a:r>
              <a:rPr lang="de-CH" sz="1400" dirty="0" err="1" smtClean="0"/>
              <a:t>merging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stations</a:t>
            </a:r>
            <a:endParaRPr lang="de-CH" sz="1400" dirty="0" smtClean="0"/>
          </a:p>
          <a:p>
            <a:pPr lvl="1"/>
            <a:r>
              <a:rPr lang="de-CH" sz="1400" dirty="0"/>
              <a:t>Link Country </a:t>
            </a:r>
            <a:r>
              <a:rPr lang="de-CH" sz="1400" dirty="0" err="1"/>
              <a:t>with</a:t>
            </a:r>
            <a:r>
              <a:rPr lang="de-CH" sz="1400" dirty="0"/>
              <a:t> WMO R</a:t>
            </a:r>
            <a:r>
              <a:rPr lang="de-CH" sz="1400" dirty="0" smtClean="0"/>
              <a:t>egion</a:t>
            </a:r>
          </a:p>
          <a:p>
            <a:pPr lvl="1"/>
            <a:r>
              <a:rPr lang="de-CH" sz="1400" dirty="0" err="1" smtClean="0"/>
              <a:t>Introduce</a:t>
            </a:r>
            <a:r>
              <a:rPr lang="de-CH" sz="1400" dirty="0" smtClean="0"/>
              <a:t> </a:t>
            </a:r>
            <a:r>
              <a:rPr lang="de-CH" sz="1400" dirty="0" err="1" smtClean="0"/>
              <a:t>code</a:t>
            </a:r>
            <a:r>
              <a:rPr lang="de-CH" sz="1400" dirty="0" smtClean="0"/>
              <a:t> </a:t>
            </a:r>
            <a:r>
              <a:rPr lang="de-CH" sz="1400" dirty="0" err="1" smtClean="0"/>
              <a:t>table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instrument</a:t>
            </a:r>
            <a:r>
              <a:rPr lang="de-CH" sz="1400" dirty="0" smtClean="0"/>
              <a:t> </a:t>
            </a:r>
            <a:r>
              <a:rPr lang="de-CH" sz="1400" dirty="0" err="1" smtClean="0"/>
              <a:t>manufacturers</a:t>
            </a:r>
            <a:endParaRPr lang="de-CH" sz="1400" dirty="0" smtClean="0"/>
          </a:p>
          <a:p>
            <a:pPr lvl="1"/>
            <a:r>
              <a:rPr lang="de-CH" sz="1400" dirty="0" smtClean="0"/>
              <a:t>….</a:t>
            </a:r>
          </a:p>
          <a:p>
            <a:pPr lvl="1"/>
            <a:endParaRPr lang="de-CH" sz="1400" dirty="0" smtClean="0"/>
          </a:p>
          <a:p>
            <a:pPr lvl="1"/>
            <a:endParaRPr lang="de-CH" sz="1400" dirty="0" smtClean="0"/>
          </a:p>
          <a:p>
            <a:pPr lvl="1"/>
            <a:endParaRPr lang="de-CH" sz="1600" dirty="0" smtClean="0"/>
          </a:p>
          <a:p>
            <a:pPr lvl="1"/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2893282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95486"/>
            <a:ext cx="8229600" cy="857250"/>
          </a:xfrm>
        </p:spPr>
        <p:txBody>
          <a:bodyPr/>
          <a:lstStyle/>
          <a:p>
            <a:r>
              <a:rPr lang="de-CH" dirty="0" smtClean="0"/>
              <a:t>Support @ </a:t>
            </a:r>
            <a:r>
              <a:rPr lang="de-CH" dirty="0" err="1" smtClean="0"/>
              <a:t>MeteoSwiss</a:t>
            </a:r>
            <a:endParaRPr lang="de-C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69" y="2283718"/>
            <a:ext cx="1235597" cy="67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60" y="2278125"/>
            <a:ext cx="1211420" cy="7035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458" y="2195302"/>
            <a:ext cx="3101231" cy="139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186458" y="971140"/>
            <a:ext cx="5596237" cy="1172841"/>
            <a:chOff x="3131840" y="2355726"/>
            <a:chExt cx="5596237" cy="117284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92"/>
            <a:stretch/>
          </p:blipFill>
          <p:spPr bwMode="auto">
            <a:xfrm>
              <a:off x="3131840" y="2441141"/>
              <a:ext cx="5596237" cy="844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629538" y="3220790"/>
              <a:ext cx="995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2016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20272" y="3219822"/>
              <a:ext cx="995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2018</a:t>
              </a:r>
              <a:endParaRPr lang="en-US" sz="1400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788024" y="2355726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5364088" y="3220790"/>
              <a:ext cx="995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2017</a:t>
              </a:r>
              <a:endParaRPr lang="en-US" sz="14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6876256" y="2355726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TextBox 13"/>
          <p:cNvSpPr txBox="1"/>
          <p:nvPr/>
        </p:nvSpPr>
        <p:spPr>
          <a:xfrm>
            <a:off x="1043608" y="3599521"/>
            <a:ext cx="76328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err="1" smtClean="0"/>
              <a:t>Starting</a:t>
            </a:r>
            <a:r>
              <a:rPr lang="de-CH" sz="1200" dirty="0" smtClean="0"/>
              <a:t> </a:t>
            </a:r>
            <a:r>
              <a:rPr lang="de-CH" sz="1200" dirty="0" err="1" smtClean="0"/>
              <a:t>from</a:t>
            </a:r>
            <a:r>
              <a:rPr lang="de-CH" sz="1200" dirty="0" smtClean="0"/>
              <a:t> 2019 </a:t>
            </a:r>
            <a:r>
              <a:rPr lang="de-CH" sz="1200" dirty="0" err="1" smtClean="0"/>
              <a:t>tickets</a:t>
            </a:r>
            <a:r>
              <a:rPr lang="de-CH" sz="1200" dirty="0" smtClean="0"/>
              <a:t> will </a:t>
            </a:r>
            <a:r>
              <a:rPr lang="de-CH" sz="1200" dirty="0" err="1" smtClean="0"/>
              <a:t>be</a:t>
            </a:r>
            <a:r>
              <a:rPr lang="de-CH" sz="1200" dirty="0" smtClean="0"/>
              <a:t> </a:t>
            </a:r>
            <a:r>
              <a:rPr lang="de-CH" sz="1200" dirty="0" err="1" smtClean="0"/>
              <a:t>categorized</a:t>
            </a:r>
            <a:r>
              <a:rPr lang="de-CH" sz="1200" dirty="0" smtClean="0"/>
              <a:t> after </a:t>
            </a:r>
            <a:r>
              <a:rPr lang="de-CH" sz="1200" dirty="0" err="1" smtClean="0"/>
              <a:t>their</a:t>
            </a:r>
            <a:r>
              <a:rPr lang="de-CH" sz="1200" dirty="0" smtClean="0"/>
              <a:t> </a:t>
            </a:r>
            <a:r>
              <a:rPr lang="de-CH" sz="1200" dirty="0" err="1" smtClean="0"/>
              <a:t>content</a:t>
            </a:r>
            <a:r>
              <a:rPr lang="de-CH" sz="12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de-CH" sz="1200" dirty="0" smtClean="0"/>
              <a:t>Login </a:t>
            </a:r>
            <a:r>
              <a:rPr lang="de-CH" sz="1200" dirty="0" err="1" smtClean="0"/>
              <a:t>issues</a:t>
            </a:r>
            <a:endParaRPr lang="de-CH" sz="1200" dirty="0" smtClean="0"/>
          </a:p>
          <a:p>
            <a:pPr marL="285750" indent="-285750">
              <a:buFontTx/>
              <a:buChar char="-"/>
            </a:pPr>
            <a:r>
              <a:rPr lang="de-CH" sz="1200" dirty="0" smtClean="0"/>
              <a:t>M2M </a:t>
            </a:r>
            <a:r>
              <a:rPr lang="de-CH" sz="1200" dirty="0" err="1" smtClean="0"/>
              <a:t>issues</a:t>
            </a:r>
            <a:endParaRPr lang="de-CH" sz="1200" dirty="0" smtClean="0"/>
          </a:p>
          <a:p>
            <a:pPr marL="285750" indent="-285750">
              <a:buFontTx/>
              <a:buChar char="-"/>
            </a:pPr>
            <a:r>
              <a:rPr lang="de-CH" sz="1200" dirty="0" err="1" smtClean="0"/>
              <a:t>Requests</a:t>
            </a:r>
            <a:r>
              <a:rPr lang="de-CH" sz="1200" dirty="0" smtClean="0"/>
              <a:t> </a:t>
            </a:r>
            <a:r>
              <a:rPr lang="de-CH" sz="1200" dirty="0" err="1" smtClean="0"/>
              <a:t>for</a:t>
            </a:r>
            <a:r>
              <a:rPr lang="de-CH" sz="1200" dirty="0" smtClean="0"/>
              <a:t> </a:t>
            </a:r>
            <a:r>
              <a:rPr lang="de-CH" sz="1200" dirty="0" err="1" smtClean="0"/>
              <a:t>deletion</a:t>
            </a:r>
            <a:r>
              <a:rPr lang="de-CH" sz="1200" dirty="0" smtClean="0"/>
              <a:t>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erroneuos</a:t>
            </a:r>
            <a:r>
              <a:rPr lang="de-CH" sz="1200" dirty="0" smtClean="0"/>
              <a:t> </a:t>
            </a:r>
            <a:r>
              <a:rPr lang="de-CH" sz="1200" dirty="0" err="1" smtClean="0"/>
              <a:t>information</a:t>
            </a:r>
            <a:endParaRPr lang="de-CH" sz="1200" dirty="0" smtClean="0"/>
          </a:p>
          <a:p>
            <a:pPr marL="285750" indent="-285750">
              <a:buFontTx/>
              <a:buChar char="-"/>
            </a:pPr>
            <a:r>
              <a:rPr lang="de-CH" sz="1400" dirty="0" err="1" smtClean="0"/>
              <a:t>others</a:t>
            </a:r>
            <a:r>
              <a:rPr lang="de-CH" sz="1400" dirty="0" smtClean="0"/>
              <a:t> …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84302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928" y="195486"/>
            <a:ext cx="7437512" cy="857250"/>
          </a:xfrm>
        </p:spPr>
        <p:txBody>
          <a:bodyPr/>
          <a:lstStyle/>
          <a:p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/>
          <a:lstStyle/>
          <a:p>
            <a:r>
              <a:rPr lang="de-CH" dirty="0" smtClean="0"/>
              <a:t>N.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distribution</a:t>
            </a:r>
            <a:r>
              <a:rPr lang="de-CH" dirty="0" smtClean="0"/>
              <a:t> (</a:t>
            </a:r>
            <a:r>
              <a:rPr lang="de-CH" dirty="0" err="1" smtClean="0"/>
              <a:t>source</a:t>
            </a:r>
            <a:r>
              <a:rPr lang="de-CH" dirty="0" smtClean="0"/>
              <a:t> Google Analytics)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4" y="1563638"/>
            <a:ext cx="4505605" cy="27450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839" y="1563638"/>
            <a:ext cx="4442232" cy="27450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25333" y="4083918"/>
            <a:ext cx="6976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dirty="0" smtClean="0"/>
              <a:t>2017</a:t>
            </a:r>
            <a:endParaRPr lang="de-CH" dirty="0"/>
          </a:p>
        </p:txBody>
      </p:sp>
      <p:sp>
        <p:nvSpPr>
          <p:cNvPr id="7" name="TextBox 6"/>
          <p:cNvSpPr txBox="1"/>
          <p:nvPr/>
        </p:nvSpPr>
        <p:spPr>
          <a:xfrm>
            <a:off x="6538669" y="4074626"/>
            <a:ext cx="6976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dirty="0" smtClean="0"/>
              <a:t>2018</a:t>
            </a:r>
            <a:endParaRPr lang="de-CH" dirty="0"/>
          </a:p>
        </p:txBody>
      </p:sp>
      <p:sp>
        <p:nvSpPr>
          <p:cNvPr id="5" name="Oval 4"/>
          <p:cNvSpPr/>
          <p:nvPr/>
        </p:nvSpPr>
        <p:spPr bwMode="auto">
          <a:xfrm>
            <a:off x="1619672" y="4074626"/>
            <a:ext cx="360040" cy="19395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940152" y="4027101"/>
            <a:ext cx="360040" cy="19395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05978"/>
            <a:ext cx="7499176" cy="857250"/>
          </a:xfrm>
        </p:spPr>
        <p:txBody>
          <a:bodyPr/>
          <a:lstStyle/>
          <a:p>
            <a:r>
              <a:rPr lang="de-CH" dirty="0" err="1" smtClean="0"/>
              <a:t>Statistics</a:t>
            </a:r>
            <a:r>
              <a:rPr lang="de-CH" dirty="0" smtClean="0"/>
              <a:t> on </a:t>
            </a:r>
            <a:r>
              <a:rPr lang="de-CH" dirty="0" err="1" smtClean="0"/>
              <a:t>stations</a:t>
            </a:r>
            <a:endParaRPr lang="de-CH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404775"/>
              </p:ext>
            </p:extLst>
          </p:nvPr>
        </p:nvGraphicFramePr>
        <p:xfrm>
          <a:off x="1259632" y="843558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1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05978"/>
            <a:ext cx="7499176" cy="857250"/>
          </a:xfrm>
        </p:spPr>
        <p:txBody>
          <a:bodyPr/>
          <a:lstStyle/>
          <a:p>
            <a:r>
              <a:rPr lang="de-CH" dirty="0" err="1" smtClean="0"/>
              <a:t>Statistics</a:t>
            </a:r>
            <a:r>
              <a:rPr lang="de-CH" dirty="0" smtClean="0"/>
              <a:t> on </a:t>
            </a:r>
            <a:r>
              <a:rPr lang="de-CH" dirty="0" err="1" smtClean="0"/>
              <a:t>stations</a:t>
            </a:r>
            <a:endParaRPr lang="de-CH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831136"/>
              </p:ext>
            </p:extLst>
          </p:nvPr>
        </p:nvGraphicFramePr>
        <p:xfrm>
          <a:off x="1259632" y="771550"/>
          <a:ext cx="6391275" cy="410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7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928" y="205978"/>
            <a:ext cx="8229600" cy="857250"/>
          </a:xfrm>
        </p:spPr>
        <p:txBody>
          <a:bodyPr/>
          <a:lstStyle/>
          <a:p>
            <a:r>
              <a:rPr lang="de-CH" dirty="0" err="1" smtClean="0"/>
              <a:t>Statistics</a:t>
            </a:r>
            <a:r>
              <a:rPr lang="de-CH" dirty="0" smtClean="0"/>
              <a:t> on </a:t>
            </a:r>
            <a:r>
              <a:rPr lang="de-CH" dirty="0" err="1" smtClean="0"/>
              <a:t>stations</a:t>
            </a:r>
            <a:endParaRPr lang="de-CH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517425"/>
              </p:ext>
            </p:extLst>
          </p:nvPr>
        </p:nvGraphicFramePr>
        <p:xfrm>
          <a:off x="1907704" y="915566"/>
          <a:ext cx="52565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0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8229600" cy="857250"/>
          </a:xfrm>
        </p:spPr>
        <p:txBody>
          <a:bodyPr/>
          <a:lstStyle/>
          <a:p>
            <a:r>
              <a:rPr lang="de-CH" dirty="0" err="1" smtClean="0"/>
              <a:t>Statistics</a:t>
            </a:r>
            <a:r>
              <a:rPr lang="de-CH" dirty="0" smtClean="0"/>
              <a:t> on </a:t>
            </a:r>
            <a:r>
              <a:rPr lang="de-CH" dirty="0" err="1" smtClean="0"/>
              <a:t>stations</a:t>
            </a:r>
            <a:endParaRPr lang="de-CH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04091"/>
              </p:ext>
            </p:extLst>
          </p:nvPr>
        </p:nvGraphicFramePr>
        <p:xfrm>
          <a:off x="1835696" y="771550"/>
          <a:ext cx="3384377" cy="3744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908"/>
                <a:gridCol w="181904"/>
                <a:gridCol w="181904"/>
                <a:gridCol w="162757"/>
                <a:gridCol w="181904"/>
              </a:tblGrid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u="none" strike="noStrike" dirty="0">
                          <a:effectLst/>
                        </a:rPr>
                        <a:t>N. of stations registered by NFP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b="1" u="none" strike="noStrike" dirty="0">
                          <a:effectLst/>
                        </a:rPr>
                        <a:t>2016</a:t>
                      </a:r>
                      <a:endParaRPr lang="de-CH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b="1" u="none" strike="noStrike" dirty="0">
                          <a:effectLst/>
                        </a:rPr>
                        <a:t>2017</a:t>
                      </a:r>
                      <a:endParaRPr lang="de-CH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b="1" u="none" strike="noStrike">
                          <a:effectLst/>
                        </a:rPr>
                        <a:t>2018</a:t>
                      </a:r>
                      <a:endParaRPr lang="de-CH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b="1" u="none" strike="noStrike" dirty="0">
                          <a:effectLst/>
                        </a:rPr>
                        <a:t>Total</a:t>
                      </a:r>
                      <a:endParaRPr lang="de-CH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Oman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32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32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Australia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29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29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Mozambique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15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15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Botswana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14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14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France, French Polynesia, New Caledonia, Saint Pierre and Miquelon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3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8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Greece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9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9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Peru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8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8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Canada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5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7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Germany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6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7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Austria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4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6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Curacao, Netherlands, Sint Maarten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6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6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Turkey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6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6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Czech Republic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4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5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Libya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3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4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United States (the)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3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4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Korea (the Republic of)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3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Brunei Darussalam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Cyprus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Indonesia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Rwanda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Slovakia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Spain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Tanzania,  United Republic of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2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Angola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14977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Anguilla, British Virgin Islands, Cayman Islands, Grenada, Montserrat, Saint Kitts and Nevis, Turks and Caicos Islands , Saint Vincent and Grenadines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Chile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Gambia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Georgia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Ghana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Iceland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Italy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Lesotho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Malawi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New Zealand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Niue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Poland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Romania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Samoa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Senegal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Singapore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South Africa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Sudan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Sweden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Tonga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Uganda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Uruguay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Zambia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  <a:tr h="74888">
                <a:tc>
                  <a:txBody>
                    <a:bodyPr/>
                    <a:lstStyle/>
                    <a:p>
                      <a:pPr algn="l" fontAlgn="b"/>
                      <a:r>
                        <a:rPr lang="de-CH" sz="400" u="none" strike="noStrike">
                          <a:effectLst/>
                        </a:rPr>
                        <a:t>Zimbabwe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>
                          <a:effectLst/>
                        </a:rPr>
                        <a:t>1</a:t>
                      </a:r>
                      <a:endParaRPr lang="de-CH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400" u="none" strike="noStrike" dirty="0">
                          <a:effectLst/>
                        </a:rPr>
                        <a:t>1</a:t>
                      </a:r>
                      <a:endParaRPr lang="de-CH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4" marR="3394" marT="33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3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8229600" cy="857250"/>
          </a:xfrm>
        </p:spPr>
        <p:txBody>
          <a:bodyPr/>
          <a:lstStyle/>
          <a:p>
            <a:r>
              <a:rPr lang="de-CH" dirty="0" err="1" smtClean="0"/>
              <a:t>Statistics</a:t>
            </a:r>
            <a:r>
              <a:rPr lang="de-CH" dirty="0" smtClean="0"/>
              <a:t> on </a:t>
            </a:r>
            <a:r>
              <a:rPr lang="de-CH" dirty="0" err="1" smtClean="0"/>
              <a:t>stations</a:t>
            </a:r>
            <a:endParaRPr lang="de-C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70205"/>
              </p:ext>
            </p:extLst>
          </p:nvPr>
        </p:nvGraphicFramePr>
        <p:xfrm>
          <a:off x="1403648" y="699542"/>
          <a:ext cx="3096344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9407"/>
                <a:gridCol w="245972"/>
                <a:gridCol w="257224"/>
                <a:gridCol w="225071"/>
                <a:gridCol w="308670"/>
              </a:tblGrid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u="none" strike="noStrike" dirty="0">
                          <a:effectLst/>
                        </a:rPr>
                        <a:t>N. of edited stations by NFP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b="1" u="none" strike="noStrike" dirty="0">
                          <a:effectLst/>
                        </a:rPr>
                        <a:t>2016</a:t>
                      </a:r>
                      <a:endParaRPr lang="de-CH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b="1" u="none" strike="noStrike" dirty="0">
                          <a:effectLst/>
                        </a:rPr>
                        <a:t>2017</a:t>
                      </a:r>
                      <a:endParaRPr lang="de-CH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b="1" u="none" strike="noStrike" dirty="0">
                          <a:effectLst/>
                        </a:rPr>
                        <a:t>2018</a:t>
                      </a:r>
                      <a:endParaRPr lang="de-CH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b="1" u="none" strike="noStrike" dirty="0">
                          <a:effectLst/>
                        </a:rPr>
                        <a:t>Total</a:t>
                      </a:r>
                      <a:endParaRPr lang="de-CH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Germany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305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353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679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South Africa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184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164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410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United Kingdom (the)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179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234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Romania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160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172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Mexico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168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India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126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Indonesia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110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118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Turkey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105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110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Oman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101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Iran (Islamic Republic of)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71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72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France, French Polynesia, New Caledonia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Chile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Iceland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Austria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Japan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Argentina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Korea (the Republic of)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Greece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Czech Republic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China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Portugal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Libya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Bosnia and Herzegovina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Norway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 dirty="0">
                          <a:effectLst/>
                        </a:rPr>
                        <a:t>13</a:t>
                      </a:r>
                      <a:endParaRPr lang="de-CH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Estonia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Papua New Guinea,  United Kingdom (the)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Slovenia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Algeria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Kenya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Mozambique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Canada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Curacao, Netherlands, Sint Maarten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10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Gambia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9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Cyprus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Israel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Luxembourg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New Zealand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Spain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8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262503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Anguilla, British Virgin Islands, Cayman Islands, Grenada, Montserrat, Saint Kitts and Nevis, Turks and Caicos Islands , Saint Vincent and Grenadines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7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  <a:tr h="88848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Hong Kong,  China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 dirty="0">
                          <a:effectLst/>
                        </a:rPr>
                        <a:t>6</a:t>
                      </a:r>
                      <a:endParaRPr lang="de-CH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47" marR="3947" marT="3947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71137"/>
              </p:ext>
            </p:extLst>
          </p:nvPr>
        </p:nvGraphicFramePr>
        <p:xfrm>
          <a:off x="5364088" y="771550"/>
          <a:ext cx="3168352" cy="3816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7300"/>
                <a:gridCol w="251692"/>
                <a:gridCol w="263206"/>
                <a:gridCol w="230306"/>
                <a:gridCol w="315848"/>
              </a:tblGrid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Hungary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Latvia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Ukraine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United States (the)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6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Australia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5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Egypt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Slovakia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4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Botswana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Ecuador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Italy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Kazakhstan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Malaysia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Samoa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3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Brunei Darussalam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Côte d'Ivoire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Lithuania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Peru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Singapore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Sudan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Uganda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Uruguay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Zimbabwe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2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Belgium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Belize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Brazil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Croatia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Finland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Georgia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Lesotho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Macedonia, (the former Yugoslav Republic of)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Malawi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Niue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Poland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Russian Federation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Rwanda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Senegal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Serbia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Sweden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Switzerland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Tanzania,  United Republic of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  <a:tr h="93084">
                <a:tc>
                  <a:txBody>
                    <a:bodyPr/>
                    <a:lstStyle/>
                    <a:p>
                      <a:pPr algn="l" fontAlgn="b"/>
                      <a:r>
                        <a:rPr lang="de-CH" sz="500" u="none" strike="noStrike">
                          <a:effectLst/>
                        </a:rPr>
                        <a:t>Zambia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>
                          <a:effectLst/>
                        </a:rPr>
                        <a:t>1</a:t>
                      </a:r>
                      <a:endParaRPr lang="de-CH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500" u="none" strike="noStrike" dirty="0">
                          <a:effectLst/>
                        </a:rPr>
                        <a:t>1</a:t>
                      </a:r>
                      <a:endParaRPr lang="de-CH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0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OSCAR/Surface User </a:t>
            </a:r>
            <a:r>
              <a:rPr lang="de-CH" dirty="0" err="1" smtClean="0"/>
              <a:t>roles</a:t>
            </a:r>
            <a:r>
              <a:rPr lang="de-CH" dirty="0" smtClean="0"/>
              <a:t> (GUI)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8388555"/>
              </p:ext>
            </p:extLst>
          </p:nvPr>
        </p:nvGraphicFramePr>
        <p:xfrm>
          <a:off x="323528" y="771550"/>
          <a:ext cx="8568953" cy="3142948"/>
        </p:xfrm>
        <a:graphic>
          <a:graphicData uri="http://schemas.openxmlformats.org/drawingml/2006/table">
            <a:tbl>
              <a:tblPr/>
              <a:tblGrid>
                <a:gridCol w="648072"/>
                <a:gridCol w="576064"/>
                <a:gridCol w="792088"/>
                <a:gridCol w="432048"/>
                <a:gridCol w="504056"/>
                <a:gridCol w="720080"/>
                <a:gridCol w="504056"/>
                <a:gridCol w="432048"/>
                <a:gridCol w="432048"/>
                <a:gridCol w="432048"/>
                <a:gridCol w="504056"/>
                <a:gridCol w="432048"/>
                <a:gridCol w="432048"/>
                <a:gridCol w="432048"/>
                <a:gridCol w="432048"/>
                <a:gridCol w="418051"/>
                <a:gridCol w="446046"/>
              </a:tblGrid>
              <a:tr h="2160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smtClean="0">
                          <a:effectLst/>
                          <a:latin typeface="Calibri"/>
                        </a:rPr>
                        <a:t>Station</a:t>
                      </a:r>
                      <a:endParaRPr lang="de-CH" sz="900" b="1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err="1" smtClean="0">
                          <a:effectLst/>
                          <a:latin typeface="Calibri"/>
                        </a:rPr>
                        <a:t>Contact</a:t>
                      </a:r>
                      <a:r>
                        <a:rPr lang="de-CH" sz="900" b="1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smtClean="0">
                          <a:effectLst/>
                          <a:latin typeface="Calibri"/>
                        </a:rPr>
                        <a:t>Instruments</a:t>
                      </a:r>
                      <a:endParaRPr lang="de-CH" sz="900" b="1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err="1" smtClean="0">
                          <a:effectLst/>
                          <a:latin typeface="Calibri"/>
                        </a:rPr>
                        <a:t>Programs</a:t>
                      </a:r>
                      <a:endParaRPr lang="de-CH" sz="900" b="1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err="1" smtClean="0">
                          <a:effectLst/>
                          <a:latin typeface="Calibri"/>
                        </a:rPr>
                        <a:t>Methods</a:t>
                      </a:r>
                      <a:endParaRPr lang="de-CH" sz="900" b="1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smtClean="0">
                          <a:effectLst/>
                          <a:latin typeface="Calibri"/>
                        </a:rPr>
                        <a:t>Variables</a:t>
                      </a:r>
                      <a:endParaRPr lang="de-CH" sz="900" b="1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b="1" dirty="0" err="1" smtClean="0">
                          <a:effectLst/>
                          <a:latin typeface="Calibri"/>
                        </a:rPr>
                        <a:t>Organizations</a:t>
                      </a:r>
                      <a:endParaRPr lang="de-CH" sz="900" b="1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8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0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Add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Edit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Add 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Edit 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Add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/</a:t>
                      </a:r>
                      <a:br>
                        <a:rPr lang="de-CH" sz="900" dirty="0" smtClean="0">
                          <a:effectLst/>
                          <a:latin typeface="Calibri"/>
                        </a:rPr>
                      </a:br>
                      <a:r>
                        <a:rPr lang="de-CH" sz="900" dirty="0" err="1" smtClean="0">
                          <a:effectLst/>
                          <a:latin typeface="Calibri"/>
                        </a:rPr>
                        <a:t>edit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Add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/</a:t>
                      </a:r>
                      <a:br>
                        <a:rPr lang="de-CH" sz="900" dirty="0" smtClean="0">
                          <a:effectLst/>
                          <a:latin typeface="Calibri"/>
                        </a:rPr>
                      </a:br>
                      <a:r>
                        <a:rPr lang="de-CH" sz="900" dirty="0" err="1" smtClean="0">
                          <a:effectLst/>
                          <a:latin typeface="Calibri"/>
                        </a:rPr>
                        <a:t>edit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Add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/</a:t>
                      </a:r>
                      <a:br>
                        <a:rPr lang="de-CH" sz="900" dirty="0" smtClean="0">
                          <a:effectLst/>
                          <a:latin typeface="Calibri"/>
                        </a:rPr>
                      </a:br>
                      <a:r>
                        <a:rPr lang="de-CH" sz="900" dirty="0" err="1" smtClean="0">
                          <a:effectLst/>
                          <a:latin typeface="Calibri"/>
                        </a:rPr>
                        <a:t>edit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Add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/</a:t>
                      </a:r>
                      <a:br>
                        <a:rPr lang="de-CH" sz="900" dirty="0" smtClean="0">
                          <a:effectLst/>
                          <a:latin typeface="Calibri"/>
                        </a:rPr>
                      </a:br>
                      <a:r>
                        <a:rPr lang="de-CH" sz="900" dirty="0" err="1" smtClean="0">
                          <a:effectLst/>
                          <a:latin typeface="Calibri"/>
                        </a:rPr>
                        <a:t>edit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Add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/</a:t>
                      </a:r>
                      <a:br>
                        <a:rPr lang="de-CH" sz="900" dirty="0" smtClean="0">
                          <a:effectLst/>
                          <a:latin typeface="Calibri"/>
                        </a:rPr>
                      </a:br>
                      <a:r>
                        <a:rPr lang="de-CH" sz="900" dirty="0" err="1" smtClean="0">
                          <a:effectLst/>
                          <a:latin typeface="Calibri"/>
                        </a:rPr>
                        <a:t>edit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delete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1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Admin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 smtClean="0">
                          <a:effectLst/>
                          <a:latin typeface="Calibri"/>
                        </a:rPr>
                        <a:t>global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0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NFP/metadata editor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In own country of responsibility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 in own country of responsibility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In own country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All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station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contacts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for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 smtClean="0">
                          <a:effectLst/>
                          <a:latin typeface="Calibri"/>
                        </a:rPr>
                        <a:t>stations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of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responsibility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0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PFP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 smtClean="0">
                          <a:effectLst/>
                          <a:latin typeface="Calibri"/>
                        </a:rPr>
                        <a:t>global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  already affiliated with his program of responsibility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In own country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 in own program o f responsibility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0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smtClean="0">
                          <a:effectLst/>
                          <a:latin typeface="Calibri"/>
                        </a:rPr>
                        <a:t>Station contact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In own country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Stations he is responsible for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In own country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All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station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contacts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for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 smtClean="0">
                          <a:effectLst/>
                          <a:latin typeface="Calibri"/>
                        </a:rPr>
                        <a:t>stations</a:t>
                      </a:r>
                      <a:r>
                        <a:rPr lang="de-CH" sz="90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of</a:t>
                      </a:r>
                      <a:r>
                        <a:rPr lang="de-CH" sz="900" dirty="0">
                          <a:effectLst/>
                          <a:latin typeface="Calibri"/>
                        </a:rPr>
                        <a:t> </a:t>
                      </a:r>
                      <a:r>
                        <a:rPr lang="de-CH" sz="900" dirty="0" err="1">
                          <a:effectLst/>
                          <a:latin typeface="Calibri"/>
                        </a:rPr>
                        <a:t>responsibility</a:t>
                      </a:r>
                      <a:endParaRPr lang="de-CH" sz="900" dirty="0">
                        <a:effectLst/>
                        <a:latin typeface="Calibri"/>
                      </a:endParaRP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Instrument expert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6114" marR="36114" marT="36114" marB="36114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3939902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CH" altLang="en-US" sz="1000" dirty="0">
                <a:latin typeface="Calibri" pitchFamily="34" charset="0"/>
                <a:cs typeface="Arial" pitchFamily="34" charset="0"/>
              </a:rPr>
              <a:t>In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order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to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perform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all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tasks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related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to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a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role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a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user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has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different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rights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.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If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a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user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has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more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than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one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role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the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rights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are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merged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. </a:t>
            </a:r>
            <a:endParaRPr lang="de-CH" altLang="en-US" sz="1000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CH" altLang="en-US" sz="1000" dirty="0">
                <a:latin typeface="Calibri" pitchFamily="34" charset="0"/>
                <a:cs typeface="Arial" pitchFamily="34" charset="0"/>
              </a:rPr>
              <a:t>[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NB: A 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PFP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who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is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also a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station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contact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can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register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stations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in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every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country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for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every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program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. 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PFPs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are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trusted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to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do not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abuse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of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 smtClean="0">
                <a:latin typeface="Calibri" pitchFamily="34" charset="0"/>
                <a:cs typeface="Arial" pitchFamily="34" charset="0"/>
              </a:rPr>
              <a:t>their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CH" altLang="en-US" sz="1000" dirty="0" err="1">
                <a:latin typeface="Calibri" pitchFamily="34" charset="0"/>
                <a:cs typeface="Arial" pitchFamily="34" charset="0"/>
              </a:rPr>
              <a:t>rights</a:t>
            </a:r>
            <a:r>
              <a:rPr lang="de-CH" altLang="en-US" sz="1000" dirty="0">
                <a:latin typeface="Calibri" pitchFamily="34" charset="0"/>
                <a:cs typeface="Arial" pitchFamily="34" charset="0"/>
              </a:rPr>
              <a:t>. </a:t>
            </a:r>
            <a:r>
              <a:rPr lang="de-CH" altLang="en-US" sz="1000" dirty="0" smtClean="0">
                <a:latin typeface="Calibri" pitchFamily="34" charset="0"/>
                <a:cs typeface="Arial" pitchFamily="34" charset="0"/>
              </a:rPr>
              <a:t>]</a:t>
            </a:r>
            <a:endParaRPr lang="de-CH" alt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Machine</a:t>
            </a:r>
            <a:r>
              <a:rPr lang="de-CH" dirty="0" smtClean="0"/>
              <a:t> </a:t>
            </a:r>
            <a:r>
              <a:rPr lang="de-CH" dirty="0" err="1" smtClean="0"/>
              <a:t>user</a:t>
            </a:r>
            <a:r>
              <a:rPr lang="de-CH" dirty="0" smtClean="0"/>
              <a:t> </a:t>
            </a:r>
            <a:r>
              <a:rPr lang="de-CH" dirty="0" err="1" smtClean="0"/>
              <a:t>roles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privileges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47997"/>
              </p:ext>
            </p:extLst>
          </p:nvPr>
        </p:nvGraphicFramePr>
        <p:xfrm>
          <a:off x="1403648" y="915566"/>
          <a:ext cx="6624736" cy="3394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915"/>
                <a:gridCol w="262177"/>
                <a:gridCol w="1136921"/>
                <a:gridCol w="1136921"/>
                <a:gridCol w="1223901"/>
                <a:gridCol w="1223901"/>
              </a:tblGrid>
              <a:tr h="208002">
                <a:tc rowSpan="3"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Role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WMDR XML submission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User interface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Machine to machine interface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35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Station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Instr. catalogue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Station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Instr. catalogue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Administrator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UI user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31135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National Focal Point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(own country)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(new instruments)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Metadata Editor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Program Focal Point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Program Approver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Station contact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Instrument expert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Administrator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Machine user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31135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NMHS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(own country)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(new instruments)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(own country)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(new instruments)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31135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Data Center (DC)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(new instruments)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 (new instruments)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  <a:tr h="21657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Instrument expert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897" marR="578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8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CAR_pp_template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OSCAR_pp_template</Template>
  <TotalTime>0</TotalTime>
  <Words>1287</Words>
  <Application>Microsoft Office PowerPoint</Application>
  <PresentationFormat>On-screen Show (16:9)</PresentationFormat>
  <Paragraphs>715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OSCAR_pp_template</vt:lpstr>
      <vt:lpstr>Status OSCAR/Surface November 2018</vt:lpstr>
      <vt:lpstr>Use of the application</vt:lpstr>
      <vt:lpstr>Statistics on stations</vt:lpstr>
      <vt:lpstr>Statistics on stations</vt:lpstr>
      <vt:lpstr>Statistics on stations</vt:lpstr>
      <vt:lpstr>Statistics on stations</vt:lpstr>
      <vt:lpstr>Statistics on stations</vt:lpstr>
      <vt:lpstr>OSCAR/Surface User roles (GUI)</vt:lpstr>
      <vt:lpstr>Machine user roles and privileges</vt:lpstr>
      <vt:lpstr>Implementation of Change Requests </vt:lpstr>
      <vt:lpstr>Implemented improvements </vt:lpstr>
      <vt:lpstr>Planned improvements</vt:lpstr>
      <vt:lpstr>Further items on the wish list</vt:lpstr>
      <vt:lpstr>Support @ MeteoSwiss</vt:lpstr>
    </vt:vector>
  </TitlesOfParts>
  <Company>MeteoSwiss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Horat Nina</dc:creator>
  <cp:lastModifiedBy>Klausen Jörg</cp:lastModifiedBy>
  <cp:revision>32</cp:revision>
  <cp:lastPrinted>2017-11-20T07:00:36Z</cp:lastPrinted>
  <dcterms:created xsi:type="dcterms:W3CDTF">2018-11-15T15:57:43Z</dcterms:created>
  <dcterms:modified xsi:type="dcterms:W3CDTF">2018-11-27T15:04:35Z</dcterms:modified>
</cp:coreProperties>
</file>