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sldIdLst>
    <p:sldId id="256" r:id="rId2"/>
    <p:sldId id="261" r:id="rId3"/>
    <p:sldId id="266" r:id="rId4"/>
    <p:sldId id="262" r:id="rId5"/>
    <p:sldId id="274" r:id="rId6"/>
    <p:sldId id="276" r:id="rId7"/>
    <p:sldId id="273" r:id="rId8"/>
    <p:sldId id="280" r:id="rId9"/>
    <p:sldId id="275" r:id="rId10"/>
    <p:sldId id="277" r:id="rId11"/>
    <p:sldId id="278" r:id="rId12"/>
    <p:sldId id="279" r:id="rId13"/>
    <p:sldId id="281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1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2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309911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800" dirty="0" smtClean="0">
                <a:solidFill>
                  <a:srgbClr val="000090"/>
                </a:solidFill>
              </a:rPr>
              <a:t>ICG-WIGOS </a:t>
            </a:r>
            <a:r>
              <a:rPr lang="fr-CH" sz="4800" dirty="0" err="1" smtClean="0">
                <a:solidFill>
                  <a:srgbClr val="000090"/>
                </a:solidFill>
              </a:rPr>
              <a:t>Task</a:t>
            </a:r>
            <a:r>
              <a:rPr lang="fr-CH" sz="4800" dirty="0" smtClean="0">
                <a:solidFill>
                  <a:srgbClr val="000090"/>
                </a:solidFill>
              </a:rPr>
              <a:t> Team on OSCAR/Surface </a:t>
            </a:r>
          </a:p>
          <a:p>
            <a:r>
              <a:rPr lang="fr-CH" sz="4800" dirty="0" err="1" smtClean="0">
                <a:solidFill>
                  <a:srgbClr val="000090"/>
                </a:solidFill>
              </a:rPr>
              <a:t>Development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7274" y="3150724"/>
            <a:ext cx="535323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TT-OD-1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– Geneva</a:t>
            </a:r>
          </a:p>
          <a:p>
            <a:pPr algn="ctr"/>
            <a:r>
              <a:rPr lang="en-US" sz="2000" b="1" dirty="0" smtClean="0">
                <a:latin typeface="+mj-lt"/>
              </a:rPr>
              <a:t>OSCAR/Surface Functionality and Usability Assessment</a:t>
            </a:r>
          </a:p>
          <a:p>
            <a:pPr algn="ctr"/>
            <a:endParaRPr lang="en-US" sz="2000" b="1" dirty="0">
              <a:latin typeface="+mj-lt"/>
            </a:endParaRPr>
          </a:p>
          <a:p>
            <a:pPr algn="ctr"/>
            <a:r>
              <a:rPr lang="en-US" sz="2000" b="1" dirty="0" smtClean="0">
                <a:latin typeface="+mj-lt"/>
              </a:rPr>
              <a:t>Thinesh Sornalingam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/>
              <a:t>Usability assessment (cont.)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87552" y="1273256"/>
            <a:ext cx="79992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Some questions to explore: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Does it take a long time to find a station?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Does it take a long time to add a new station?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 you find the station registration process efficient and institutive to use?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Does it take a long time to add a new station contact?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Does it take a long time to train a new station contact to use OSCAR/Surface?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33958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Usability assessment techniques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613609" y="1140906"/>
            <a:ext cx="8013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lot of research and development in human-computer interaction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There are a lot of UI usability testing techniques: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Survey</a:t>
            </a:r>
            <a:r>
              <a:rPr lang="en-US" sz="2400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Questionnaire to the OS NFP community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Expert review</a:t>
            </a:r>
            <a:r>
              <a:rPr lang="en-US" sz="24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using a set of heuristics, such as </a:t>
            </a:r>
            <a:r>
              <a:rPr lang="en-US" sz="2400" dirty="0" err="1" smtClean="0"/>
              <a:t>Nielsens’s</a:t>
            </a:r>
            <a:r>
              <a:rPr lang="en-US" sz="2400" dirty="0" smtClean="0"/>
              <a:t> 10 usability heuristics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Evaluate OSCAR/Surface and identify any violations of the heuristics which can lead to OFIs</a:t>
            </a:r>
          </a:p>
        </p:txBody>
      </p:sp>
    </p:spTree>
    <p:extLst>
      <p:ext uri="{BB962C8B-B14F-4D97-AF65-F5344CB8AC3E}">
        <p14:creationId xmlns:p14="http://schemas.microsoft.com/office/powerpoint/2010/main" val="385933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Usability assessment techniques (cont.)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709863" y="1564755"/>
            <a:ext cx="81694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Remote usability testing</a:t>
            </a:r>
            <a:r>
              <a:rPr lang="en-US" sz="2400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Watch/record a focused group of users (relatively new to OS) completing </a:t>
            </a:r>
            <a:r>
              <a:rPr lang="en-US" sz="2400" dirty="0" smtClean="0"/>
              <a:t>tasks. Tester </a:t>
            </a:r>
            <a:r>
              <a:rPr lang="en-US" sz="2400" dirty="0"/>
              <a:t>passively observes and records any issues, followed by a </a:t>
            </a:r>
            <a:r>
              <a:rPr lang="en-US" sz="2400" dirty="0" smtClean="0"/>
              <a:t>questionnaire to the user for feedback.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Anything missing?</a:t>
            </a:r>
          </a:p>
        </p:txBody>
      </p:sp>
    </p:spTree>
    <p:extLst>
      <p:ext uri="{BB962C8B-B14F-4D97-AF65-F5344CB8AC3E}">
        <p14:creationId xmlns:p14="http://schemas.microsoft.com/office/powerpoint/2010/main" val="425925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Path forward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324853" y="1275997"/>
            <a:ext cx="81694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TT-OD’s plan for conducting functionality and usability assessment:</a:t>
            </a:r>
          </a:p>
          <a:p>
            <a:endParaRPr lang="en-US" sz="2400" dirty="0"/>
          </a:p>
          <a:p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4455"/>
              </p:ext>
            </p:extLst>
          </p:nvPr>
        </p:nvGraphicFramePr>
        <p:xfrm>
          <a:off x="573503" y="2245493"/>
          <a:ext cx="82215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16">
                  <a:extLst>
                    <a:ext uri="{9D8B030D-6E8A-4147-A177-3AD203B41FA5}">
                      <a16:colId xmlns:a16="http://schemas.microsoft.com/office/drawing/2014/main" val="3663642562"/>
                    </a:ext>
                  </a:extLst>
                </a:gridCol>
                <a:gridCol w="2149644">
                  <a:extLst>
                    <a:ext uri="{9D8B030D-6E8A-4147-A177-3AD203B41FA5}">
                      <a16:colId xmlns:a16="http://schemas.microsoft.com/office/drawing/2014/main" val="90423701"/>
                    </a:ext>
                  </a:extLst>
                </a:gridCol>
                <a:gridCol w="1138988">
                  <a:extLst>
                    <a:ext uri="{9D8B030D-6E8A-4147-A177-3AD203B41FA5}">
                      <a16:colId xmlns:a16="http://schemas.microsoft.com/office/drawing/2014/main" val="1194756940"/>
                    </a:ext>
                  </a:extLst>
                </a:gridCol>
                <a:gridCol w="1644316">
                  <a:extLst>
                    <a:ext uri="{9D8B030D-6E8A-4147-A177-3AD203B41FA5}">
                      <a16:colId xmlns:a16="http://schemas.microsoft.com/office/drawing/2014/main" val="2098374043"/>
                    </a:ext>
                  </a:extLst>
                </a:gridCol>
                <a:gridCol w="1644316">
                  <a:extLst>
                    <a:ext uri="{9D8B030D-6E8A-4147-A177-3AD203B41FA5}">
                      <a16:colId xmlns:a16="http://schemas.microsoft.com/office/drawing/2014/main" val="1822414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Task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Task description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Lead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Resource(s)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Timeline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0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497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2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33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6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Agenda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868" y="1864311"/>
            <a:ext cx="74838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Review TT-OD governance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Purpose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Current OSCAR/Surface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functionality assessment?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Functionality assessment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usability assessment?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Usability assessment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Path forward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526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18" y="-37344"/>
            <a:ext cx="8229600" cy="1143000"/>
          </a:xfrm>
        </p:spPr>
        <p:txBody>
          <a:bodyPr/>
          <a:lstStyle/>
          <a:p>
            <a:r>
              <a:rPr lang="fr-CH" dirty="0" err="1" smtClean="0"/>
              <a:t>Governance</a:t>
            </a:r>
            <a:r>
              <a:rPr lang="fr-CH" dirty="0" smtClean="0"/>
              <a:t>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657386" y="3957163"/>
            <a:ext cx="2013528" cy="10919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/>
              <a:t>ICG-WIGOS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339730" y="3401808"/>
            <a:ext cx="1864310" cy="6466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/>
              <a:t>Technical</a:t>
            </a:r>
            <a:r>
              <a:rPr lang="fr-CH" dirty="0" smtClean="0"/>
              <a:t> commissions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76253" y="4725779"/>
            <a:ext cx="1791811" cy="646675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/>
              <a:t>Regional</a:t>
            </a:r>
            <a:r>
              <a:rPr lang="fr-CH" dirty="0" smtClean="0"/>
              <a:t> Associations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2039" y="3719480"/>
            <a:ext cx="2082607" cy="1801507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OSCAR Project </a:t>
            </a:r>
            <a:r>
              <a:rPr lang="fr-CH" dirty="0" err="1" smtClean="0"/>
              <a:t>Committee</a:t>
            </a:r>
            <a:endParaRPr lang="en-US" dirty="0"/>
          </a:p>
        </p:txBody>
      </p:sp>
      <p:sp>
        <p:nvSpPr>
          <p:cNvPr id="7" name="AutoShape 2" descr="data:image/png;base64,iVBORw0KGgoAAAANSUhEUgAAAJcAAAAlCAMAAAB4Q4s1AAAAq1BMVEX////uFi0AAAAjHyD8/PzsAADuDikgHB3uACOcm5v5+fkPBgkdGBn6yMnT09Pq6urtAAvi4uIWEBLuAB0IAACysbLIyMjuABXxaG7y8vIoJSasrKxramp6enp0c3MvLS6+vr7xYGj4uLtaWVn50tOHh4dKSElRT1BiYGFBP0CQj5D3sLPzhYrvP0f+8fM1NDT84OL1nqLuKDXydXnxVF3vM0D1kZf0fYbxRlOs4cVcAAAE0klEQVRYhe2Yb3eiOhDG0wkYIClIRCz+g6qI2lp1bbv7/T/ZnUlA7a50z7nn3mvvOTsvSggw+WXmmQHL2B/7e7afHY6vW7S37fbHw/tsEdyaiAX337euO+h5Xqc2rzfoup3jYX9Dqv2r2/U6d1fMG7hvs5txLdwLFBuu83nv4XZc3QuurVHYGcz7Elze0c64X43LUtz/D7iOX5Tr+7+5tBM47V3yU67e+z+xfhZnV+dHAInT9tCeuDoe2aDhMmdUlb0DTfjD3W63plGkcfSLLyf9BCooOQAMx1cu9UENW7leiOvtgezRULDFozl7RbCB6at+IoSAyHii0Udf8ViqdiwnT4RGsPU1LpXv2hPZaym7GQJ37w2X5IJDH0djrTj/iasAlbdzbRIOZVqUq/ZbWgzbqPfYxrW3XKLSeoIjUJWuubI0JdUEWT8ReUTBZEGYxvXDTpzG5ralUpWdiqIIg+PgIbMHFkSn50KrwDgNo2b9R6+dy3uxXHpTKUxWCEkfDFc2xtzAlLEUgHMBlGVfUr4Mma9wqHwcrZWoUzgE8EkJAHPz2JB0D4i6IVdQ4GROgyayh14rV+cbq7nKjYaYVo4tVy7laq3RRwGy5tqAXK6kkrjzEgSgrqCkzHM5NjHYSIVLlpqL3G6V1Iq694EnuI2URSBUoonarj9o5ap1h04mFCpW6WVmuHxIRoxVCkInwiznccxioISNQJaM2Ec45LiVEATXMA4p2GJo8sohQ1wEsVxrkYycrKBdq3kQhP16/Rf3rvNj9kRmVM72B3Py3LsbHE5cDPSUgfQtlxKUgH4iMTOjhAKA4SDUAMSOlZII2FDIDZVFQmR4DZ+MmE4w6CnLlQ4aLoVbsQEV6+giMCj8zoDMtWG7d81Zr5G95VppEQLEEXEhnPR9f6KRFeNiuCqlpzinhHZWVut4oJxkPsdUY+hWCooYXWjaHV2yXFPJpSgjCihXsDr3QhTY9X7f2bIzF4ZljtonLvrDjVhJDDXXUtVTkFUWCJtKLfkSly7Rg94UsGNrPUZV+A1XtgMlJIQkS41kk4brxW3hGjxdcKFoFB6aeEFoLD5xzZX07RwBVWZGN7WluR6TAqcbGCNlNcICarjQwxJ973AQjlGN0PQadvSuc3nBBRcT+EhquRhW4CneNRfeNK1n8P1AbwApUH5GMA5w8jBU6yUKrQ95pUiADReJENNPgywX1DGs7d2rXN1Ds47hmmBHDWourDXdj6JiSerHOh+lGV5IyjhKJ31G8iszTB4Wnj/0i/5a0ZbQA77EQuoHwuyh1tcojlHymvXLMC40P++YPQ+ufK/Wzcvsn7gK0Jgdy8XmoKyWaEbwBIM/AkWNlSoPhxqkomEJOInlO7VRMXU8xPO+4VLcYUt8RgrYmJaLOxpelOS3jtX5+/Pz8/uDTau7OHGZeGVmyZqL+WvzlUCZLrCtkijCOR6TCgXM0gqHS9r4yPTwfGSSBFwsqSAUb74CMF7lkDxhGaQ7unV8+U1UZ7LTI/M+ZrHNgujkIatHznkqiJovhSAOI/apnTw5WfTTd8/s8teaqcXbfdl/sKePYINrb6ab2My9+D3r3u73xi+26DR9v+P+Tlv/qTlHG7Lu2y3/X3LNFj9cr9t7ujXGFVs8fkWqP/Yb+wvLmmMHW4LW+QAAAABJRU5ErkJggg=="/>
          <p:cNvSpPr>
            <a:spLocks noChangeAspect="1" noChangeArrowheads="1"/>
          </p:cNvSpPr>
          <p:nvPr/>
        </p:nvSpPr>
        <p:spPr bwMode="auto">
          <a:xfrm>
            <a:off x="179639" y="10271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png;base64,iVBORw0KGgoAAAANSUhEUgAAAJcAAAAlCAMAAAB4Q4s1AAAAq1BMVEX////uFi0AAAAjHyD8/PzsAADuDikgHB3uACOcm5v5+fkPBgkdGBn6yMnT09Pq6urtAAvi4uIWEBLuAB0IAACysbLIyMjuABXxaG7y8vIoJSasrKxramp6enp0c3MvLS6+vr7xYGj4uLtaWVn50tOHh4dKSElRT1BiYGFBP0CQj5D3sLPzhYrvP0f+8fM1NDT84OL1nqLuKDXydXnxVF3vM0D1kZf0fYbxRlOs4cVcAAAE0klEQVRYhe2Yb3eiOhDG0wkYIClIRCz+g6qI2lp1bbv7/T/ZnUlA7a50z7nn3mvvOTsvSggw+WXmmQHL2B/7e7afHY6vW7S37fbHw/tsEdyaiAX337euO+h5Xqc2rzfoup3jYX9Dqv2r2/U6d1fMG7hvs5txLdwLFBuu83nv4XZc3QuurVHYGcz7Elze0c64X43LUtz/D7iOX5Tr+7+5tBM47V3yU67e+z+xfhZnV+dHAInT9tCeuDoe2aDhMmdUlb0DTfjD3W63plGkcfSLLyf9BCooOQAMx1cu9UENW7leiOvtgezRULDFozl7RbCB6at+IoSAyHii0Udf8ViqdiwnT4RGsPU1LpXv2hPZaym7GQJ37w2X5IJDH0djrTj/iasAlbdzbRIOZVqUq/ZbWgzbqPfYxrW3XKLSeoIjUJWuubI0JdUEWT8ReUTBZEGYxvXDTpzG5ralUpWdiqIIg+PgIbMHFkSn50KrwDgNo2b9R6+dy3uxXHpTKUxWCEkfDFc2xtzAlLEUgHMBlGVfUr4Mma9wqHwcrZWoUzgE8EkJAHPz2JB0D4i6IVdQ4GROgyayh14rV+cbq7nKjYaYVo4tVy7laq3RRwGy5tqAXK6kkrjzEgSgrqCkzHM5NjHYSIVLlpqL3G6V1Iq694EnuI2URSBUoonarj9o5ap1h04mFCpW6WVmuHxIRoxVCkInwiznccxioISNQJaM2Ec45LiVEATXMA4p2GJo8sohQ1wEsVxrkYycrKBdq3kQhP16/Rf3rvNj9kRmVM72B3Py3LsbHE5cDPSUgfQtlxKUgH4iMTOjhAKA4SDUAMSOlZII2FDIDZVFQmR4DZ+MmE4w6CnLlQ4aLoVbsQEV6+giMCj8zoDMtWG7d81Zr5G95VppEQLEEXEhnPR9f6KRFeNiuCqlpzinhHZWVut4oJxkPsdUY+hWCooYXWjaHV2yXFPJpSgjCihXsDr3QhTY9X7f2bIzF4ZljtonLvrDjVhJDDXXUtVTkFUWCJtKLfkSly7Rg94UsGNrPUZV+A1XtgMlJIQkS41kk4brxW3hGjxdcKFoFB6aeEFoLD5xzZX07RwBVWZGN7WluR6TAqcbGCNlNcICarjQwxJ973AQjlGN0PQadvSuc3nBBRcT+EhquRhW4CneNRfeNK1n8P1AbwApUH5GMA5w8jBU6yUKrQ95pUiADReJENNPgywX1DGs7d2rXN1Ds47hmmBHDWourDXdj6JiSerHOh+lGV5IyjhKJ31G8iszTB4Wnj/0i/5a0ZbQA77EQuoHwuyh1tcojlHymvXLMC40P++YPQ+ufK/Wzcvsn7gK0Jgdy8XmoKyWaEbwBIM/AkWNlSoPhxqkomEJOInlO7VRMXU8xPO+4VLcYUt8RgrYmJaLOxpelOS3jtX5+/Pz8/uDTau7OHGZeGVmyZqL+WvzlUCZLrCtkijCOR6TCgXM0gqHS9r4yPTwfGSSBFwsqSAUb74CMF7lkDxhGaQ7unV8+U1UZ7LTI/M+ZrHNgujkIatHznkqiJovhSAOI/apnTw5WfTTd8/s8teaqcXbfdl/sKePYINrb6ab2My9+D3r3u73xi+26DR9v+P+Tlv/qTlHG7Lu2y3/X3LNFj9cr9t7ujXGFVs8fkWqP/Yb+wvLmmMHW4LW+QAAAABJRU5ErkJggg=="/>
          <p:cNvSpPr>
            <a:spLocks noChangeAspect="1" noChangeArrowheads="1"/>
          </p:cNvSpPr>
          <p:nvPr/>
        </p:nvSpPr>
        <p:spPr bwMode="auto">
          <a:xfrm>
            <a:off x="332039" y="11795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png;base64,iVBORw0KGgoAAAANSUhEUgAAAJcAAAAlCAMAAAB4Q4s1AAAAq1BMVEX////uFi0AAAAjHyD8/PzsAADuDikgHB3uACOcm5v5+fkPBgkdGBn6yMnT09Pq6urtAAvi4uIWEBLuAB0IAACysbLIyMjuABXxaG7y8vIoJSasrKxramp6enp0c3MvLS6+vr7xYGj4uLtaWVn50tOHh4dKSElRT1BiYGFBP0CQj5D3sLPzhYrvP0f+8fM1NDT84OL1nqLuKDXydXnxVF3vM0D1kZf0fYbxRlOs4cVcAAAE0klEQVRYhe2Yb3eiOhDG0wkYIClIRCz+g6qI2lp1bbv7/T/ZnUlA7a50z7nn3mvvOTsvSggw+WXmmQHL2B/7e7afHY6vW7S37fbHw/tsEdyaiAX337euO+h5Xqc2rzfoup3jYX9Dqv2r2/U6d1fMG7hvs5txLdwLFBuu83nv4XZc3QuurVHYGcz7Elze0c64X43LUtz/D7iOX5Tr+7+5tBM47V3yU67e+z+xfhZnV+dHAInT9tCeuDoe2aDhMmdUlb0DTfjD3W63plGkcfSLLyf9BCooOQAMx1cu9UENW7leiOvtgezRULDFozl7RbCB6at+IoSAyHii0Udf8ViqdiwnT4RGsPU1LpXv2hPZaym7GQJ37w2X5IJDH0djrTj/iasAlbdzbRIOZVqUq/ZbWgzbqPfYxrW3XKLSeoIjUJWuubI0JdUEWT8ReUTBZEGYxvXDTpzG5ralUpWdiqIIg+PgIbMHFkSn50KrwDgNo2b9R6+dy3uxXHpTKUxWCEkfDFc2xtzAlLEUgHMBlGVfUr4Mma9wqHwcrZWoUzgE8EkJAHPz2JB0D4i6IVdQ4GROgyayh14rV+cbq7nKjYaYVo4tVy7laq3RRwGy5tqAXK6kkrjzEgSgrqCkzHM5NjHYSIVLlpqL3G6V1Iq694EnuI2URSBUoonarj9o5ap1h04mFCpW6WVmuHxIRoxVCkInwiznccxioISNQJaM2Ec45LiVEATXMA4p2GJo8sohQ1wEsVxrkYycrKBdq3kQhP16/Rf3rvNj9kRmVM72B3Py3LsbHE5cDPSUgfQtlxKUgH4iMTOjhAKA4SDUAMSOlZII2FDIDZVFQmR4DZ+MmE4w6CnLlQ4aLoVbsQEV6+giMCj8zoDMtWG7d81Zr5G95VppEQLEEXEhnPR9f6KRFeNiuCqlpzinhHZWVut4oJxkPsdUY+hWCooYXWjaHV2yXFPJpSgjCihXsDr3QhTY9X7f2bIzF4ZljtonLvrDjVhJDDXXUtVTkFUWCJtKLfkSly7Rg94UsGNrPUZV+A1XtgMlJIQkS41kk4brxW3hGjxdcKFoFB6aeEFoLD5xzZX07RwBVWZGN7WluR6TAqcbGCNlNcICarjQwxJ973AQjlGN0PQadvSuc3nBBRcT+EhquRhW4CneNRfeNK1n8P1AbwApUH5GMA5w8jBU6yUKrQ95pUiADReJENNPgywX1DGs7d2rXN1Ds47hmmBHDWourDXdj6JiSerHOh+lGV5IyjhKJ31G8iszTB4Wnj/0i/5a0ZbQA77EQuoHwuyh1tcojlHymvXLMC40P++YPQ+ufK/Wzcvsn7gK0Jgdy8XmoKyWaEbwBIM/AkWNlSoPhxqkomEJOInlO7VRMXU8xPO+4VLcYUt8RgrYmJaLOxpelOS3jtX5+/Pz8/uDTau7OHGZeGVmyZqL+WvzlUCZLrCtkijCOR6TCgXM0gqHS9r4yPTwfGSSBFwsqSAUb74CMF7lkDxhGaQ7unV8+U1UZ7LTI/M+ZrHNgujkIatHznkqiJovhSAOI/apnTw5WfTTd8/s8teaqcXbfdl/sKePYINrb6ab2My9+D3r3u73xi+26DR9v+P+Tlv/qTlHG7Lu2y3/X3LNFj9cr9t7ujXGFVs8fkWqP/Yb+wvLmmMHW4LW+QAAAABJRU5ErkJggg=="/>
          <p:cNvSpPr>
            <a:spLocks noChangeAspect="1" noChangeArrowheads="1"/>
          </p:cNvSpPr>
          <p:nvPr/>
        </p:nvSpPr>
        <p:spPr bwMode="auto">
          <a:xfrm>
            <a:off x="484439" y="13319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s://oscar.wmo.int/surface/images/meteo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1" y="5179280"/>
            <a:ext cx="1789895" cy="68341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oscar.wmo.int/surface/images/logo_wm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21" y="5113072"/>
            <a:ext cx="823410" cy="11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3681665" y="4384447"/>
            <a:ext cx="1965278" cy="810766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b="1" dirty="0" smtClean="0"/>
              <a:t>TT-WMD</a:t>
            </a:r>
            <a:endParaRPr lang="en-US" b="1" dirty="0"/>
          </a:p>
        </p:txBody>
      </p:sp>
      <p:sp>
        <p:nvSpPr>
          <p:cNvPr id="11" name="Down Arrow 10"/>
          <p:cNvSpPr/>
          <p:nvPr/>
        </p:nvSpPr>
        <p:spPr>
          <a:xfrm rot="15527954">
            <a:off x="5906622" y="4050282"/>
            <a:ext cx="682389" cy="12918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30256" y="3948200"/>
            <a:ext cx="113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/>
              <a:t>Report to</a:t>
            </a:r>
            <a:endParaRPr lang="en-US" b="1" dirty="0"/>
          </a:p>
        </p:txBody>
      </p:sp>
      <p:sp>
        <p:nvSpPr>
          <p:cNvPr id="15" name="Down Arrow 14"/>
          <p:cNvSpPr/>
          <p:nvPr/>
        </p:nvSpPr>
        <p:spPr>
          <a:xfrm rot="5659998">
            <a:off x="2670612" y="3915561"/>
            <a:ext cx="682389" cy="1291849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80623" y="4883762"/>
            <a:ext cx="1853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/>
              <a:t>Works </a:t>
            </a:r>
            <a:r>
              <a:rPr lang="fr-CH" b="1" dirty="0" err="1" smtClean="0"/>
              <a:t>closely</a:t>
            </a:r>
            <a:r>
              <a:rPr lang="fr-CH" b="1" dirty="0" smtClean="0"/>
              <a:t> </a:t>
            </a:r>
            <a:r>
              <a:rPr lang="fr-CH" b="1" dirty="0" err="1" smtClean="0"/>
              <a:t>with</a:t>
            </a:r>
            <a:r>
              <a:rPr lang="fr-CH" b="1" dirty="0" smtClean="0"/>
              <a:t> and </a:t>
            </a:r>
            <a:r>
              <a:rPr lang="fr-CH" b="1" dirty="0" err="1" smtClean="0"/>
              <a:t>is</a:t>
            </a:r>
            <a:r>
              <a:rPr lang="fr-CH" b="1" dirty="0" smtClean="0"/>
              <a:t> </a:t>
            </a:r>
            <a:r>
              <a:rPr lang="fr-CH" b="1" dirty="0" err="1" smtClean="0"/>
              <a:t>involved</a:t>
            </a:r>
            <a:r>
              <a:rPr lang="fr-CH" b="1" dirty="0" smtClean="0"/>
              <a:t> in</a:t>
            </a:r>
            <a:endParaRPr lang="en-US" b="1" dirty="0"/>
          </a:p>
        </p:txBody>
      </p:sp>
      <p:sp>
        <p:nvSpPr>
          <p:cNvPr id="13" name="Bent Arrow 12"/>
          <p:cNvSpPr/>
          <p:nvPr/>
        </p:nvSpPr>
        <p:spPr>
          <a:xfrm rot="10637309">
            <a:off x="2158597" y="5237691"/>
            <a:ext cx="5168193" cy="1050954"/>
          </a:xfrm>
          <a:prstGeom prst="bentArrow">
            <a:avLst>
              <a:gd name="adj1" fmla="val 16044"/>
              <a:gd name="adj2" fmla="val 25000"/>
              <a:gd name="adj3" fmla="val 25000"/>
              <a:gd name="adj4" fmla="val 43295"/>
            </a:avLst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44475" y="6225638"/>
            <a:ext cx="185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 smtClean="0"/>
              <a:t>oversees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938523" y="2531289"/>
            <a:ext cx="1762837" cy="87051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/>
              <a:t>TT-OD</a:t>
            </a:r>
            <a:endParaRPr lang="en-US" sz="1600" b="1" dirty="0"/>
          </a:p>
        </p:txBody>
      </p:sp>
      <p:sp>
        <p:nvSpPr>
          <p:cNvPr id="20" name="Down Arrow 19"/>
          <p:cNvSpPr/>
          <p:nvPr/>
        </p:nvSpPr>
        <p:spPr>
          <a:xfrm rot="18527335">
            <a:off x="5978531" y="2921470"/>
            <a:ext cx="682389" cy="12918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Up-Down Arrow 13"/>
          <p:cNvSpPr/>
          <p:nvPr/>
        </p:nvSpPr>
        <p:spPr>
          <a:xfrm>
            <a:off x="4144476" y="3439034"/>
            <a:ext cx="363236" cy="802628"/>
          </a:xfrm>
          <a:prstGeom prst="up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09169" y="3655682"/>
            <a:ext cx="131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 smtClean="0"/>
              <a:t>coordinate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70791" y="2329884"/>
            <a:ext cx="1705109" cy="9232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OSCAR </a:t>
            </a:r>
            <a:r>
              <a:rPr lang="fr-CH" dirty="0" err="1" smtClean="0"/>
              <a:t>project</a:t>
            </a:r>
            <a:r>
              <a:rPr lang="fr-CH" dirty="0" smtClean="0"/>
              <a:t> team</a:t>
            </a:r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>
            <a:off x="1080240" y="3261504"/>
            <a:ext cx="595393" cy="355187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298647" y="1179500"/>
            <a:ext cx="1488917" cy="711381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/>
              <a:t>Vendor</a:t>
            </a:r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>
            <a:off x="766962" y="1938043"/>
            <a:ext cx="595393" cy="355187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28790" y="1092678"/>
            <a:ext cx="5751096" cy="8181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OS NFP Community</a:t>
            </a:r>
            <a:endParaRPr lang="en-CA" dirty="0"/>
          </a:p>
        </p:txBody>
      </p:sp>
      <p:sp>
        <p:nvSpPr>
          <p:cNvPr id="24" name="Down Arrow 23"/>
          <p:cNvSpPr/>
          <p:nvPr/>
        </p:nvSpPr>
        <p:spPr>
          <a:xfrm>
            <a:off x="4664304" y="1938043"/>
            <a:ext cx="545371" cy="59324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 flipH="1">
            <a:off x="5207265" y="2032532"/>
            <a:ext cx="18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Feedback</a:t>
            </a:r>
            <a:endParaRPr lang="en-CA" b="1" dirty="0"/>
          </a:p>
        </p:txBody>
      </p:sp>
      <p:sp>
        <p:nvSpPr>
          <p:cNvPr id="28" name="Right Arrow 27"/>
          <p:cNvSpPr/>
          <p:nvPr/>
        </p:nvSpPr>
        <p:spPr>
          <a:xfrm>
            <a:off x="1906572" y="1284031"/>
            <a:ext cx="884807" cy="5307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 flipH="1">
            <a:off x="1525665" y="775590"/>
            <a:ext cx="238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Updated </a:t>
            </a:r>
          </a:p>
          <a:p>
            <a:r>
              <a:rPr lang="en-CA" b="1" dirty="0" smtClean="0"/>
              <a:t>version of OS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5972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Purpose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7868" y="1178508"/>
            <a:ext cx="83361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One of the key aims of TT-OD </a:t>
            </a:r>
            <a:r>
              <a:rPr lang="en-US" sz="2400" dirty="0" err="1" smtClean="0"/>
              <a:t>ToR</a:t>
            </a:r>
            <a:r>
              <a:rPr lang="en-US" sz="2400" dirty="0" smtClean="0"/>
              <a:t> is 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Gather and relay user feedback on OSCAR/Surface  (OS) </a:t>
            </a:r>
            <a:r>
              <a:rPr lang="en-US" sz="2400" b="1" dirty="0" smtClean="0"/>
              <a:t>functionalities </a:t>
            </a:r>
            <a:r>
              <a:rPr lang="en-US" sz="2400" dirty="0" smtClean="0"/>
              <a:t>and their </a:t>
            </a:r>
            <a:r>
              <a:rPr lang="en-US" sz="2400" b="1" dirty="0" smtClean="0"/>
              <a:t>usability</a:t>
            </a:r>
            <a:r>
              <a:rPr lang="en-US" sz="2400" dirty="0" smtClean="0"/>
              <a:t> to the project team for </a:t>
            </a:r>
            <a:r>
              <a:rPr lang="en-US" sz="2400" dirty="0" smtClean="0"/>
              <a:t>consideration/</a:t>
            </a:r>
            <a:r>
              <a:rPr lang="en-US" sz="2400" dirty="0" smtClean="0"/>
              <a:t>action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purpose of this session is to discuss the effectiveness and efficiency </a:t>
            </a:r>
            <a:r>
              <a:rPr lang="en-US" sz="2400" dirty="0" smtClean="0"/>
              <a:t>of the </a:t>
            </a:r>
            <a:r>
              <a:rPr lang="en-US" sz="2400" dirty="0" smtClean="0"/>
              <a:t>current suite of OS functions.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goal of this exercise is to work out a path forward on identifying: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OFI (opportunity for improvements) with the current feature set, that will ultimately increase the utility of OSCAR/Surface in it’s mission to best manage and provide access to WIGOS metadata.</a:t>
            </a:r>
          </a:p>
          <a:p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120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Subset of use cases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7552" y="1273256"/>
            <a:ext cx="79992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48" y="1417638"/>
            <a:ext cx="7323856" cy="417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Current OS features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986589" y="1297320"/>
            <a:ext cx="69301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Key OSCAR/Surface features: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User profile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Registration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Login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Search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Quick access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Filter map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Search (basic and advanced)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Station, instrument, contact, citations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Content management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Register new station</a:t>
            </a:r>
            <a:br>
              <a:rPr lang="en-US" sz="2400" dirty="0"/>
            </a:br>
            <a:r>
              <a:rPr lang="en-US" sz="2400" dirty="0"/>
              <a:t>Register new </a:t>
            </a:r>
            <a:r>
              <a:rPr lang="en-US" sz="2400" dirty="0" smtClean="0"/>
              <a:t>contact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Anything missing?</a:t>
            </a:r>
          </a:p>
        </p:txBody>
      </p:sp>
    </p:spTree>
    <p:extLst>
      <p:ext uri="{BB962C8B-B14F-4D97-AF65-F5344CB8AC3E}">
        <p14:creationId xmlns:p14="http://schemas.microsoft.com/office/powerpoint/2010/main" val="108742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Functionality assessment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7552" y="1213096"/>
            <a:ext cx="799924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Functionality assessment is the evaluation of a tool’s feature set for it’s </a:t>
            </a:r>
            <a:r>
              <a:rPr lang="en-US" sz="2400" b="1" dirty="0" smtClean="0">
                <a:solidFill>
                  <a:srgbClr val="00B050"/>
                </a:solidFill>
              </a:rPr>
              <a:t>effectiveness</a:t>
            </a:r>
            <a:r>
              <a:rPr lang="en-US" sz="2400" dirty="0" smtClean="0"/>
              <a:t> in achieving the intended goals of the tool.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want to aim to have the optimal set of features, which will enable users to best manage their data in OSCAR/Surface.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Some questions to explore: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Are the current features sufficient?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 they work as intended? (e.g.: correctness)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Are there any features missing that would make the tool more useful?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Are there any redundant/unwanted features that should be removed?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2609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Functionality assessment technique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18320" y="1213096"/>
            <a:ext cx="7999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do we assess the feature set?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Group discussions and feedback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issues have you experienced so far using OS?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new/update/removed features would make the tool more effective?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Evaluate against requirements, use cases,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Perform user acceptance testing.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Anything else?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105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Usability assessment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7552" y="1273256"/>
            <a:ext cx="799924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Usability assessment is the evaluation of how </a:t>
            </a:r>
            <a:r>
              <a:rPr lang="en-US" sz="2400" b="1" dirty="0" smtClean="0">
                <a:solidFill>
                  <a:srgbClr val="00B050"/>
                </a:solidFill>
              </a:rPr>
              <a:t>efficiently</a:t>
            </a:r>
            <a:r>
              <a:rPr lang="en-US" sz="2400" dirty="0" smtClean="0"/>
              <a:t> can a user use the functions of the tool to accomplish the desired outcome.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tool can have lots of features, but if the features are not useable (non-intuitive, difficult to learn and navigate, inconsistent results, etc.), this will decrease the effectiveness of the tool.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OSCAR/Surface features must be easy to use, allowing the users to complete the desired task in a timely manner to satisfactory outcomes.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68123210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11829</TotalTime>
  <Words>649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WMO_WHITE_Powerpoint_en_fr</vt:lpstr>
      <vt:lpstr>PowerPoint Presentation</vt:lpstr>
      <vt:lpstr>Agenda</vt:lpstr>
      <vt:lpstr>Governance </vt:lpstr>
      <vt:lpstr>Purpose</vt:lpstr>
      <vt:lpstr>Subset of use cases</vt:lpstr>
      <vt:lpstr>Current OS features</vt:lpstr>
      <vt:lpstr>Functionality assessment</vt:lpstr>
      <vt:lpstr>Functionality assessment technique</vt:lpstr>
      <vt:lpstr>Usability assessment</vt:lpstr>
      <vt:lpstr>Usability assessment (cont.)</vt:lpstr>
      <vt:lpstr>Usability assessment techniques</vt:lpstr>
      <vt:lpstr>Usability assessment techniques (cont.)</vt:lpstr>
      <vt:lpstr>Path forward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 Proescholdt</dc:creator>
  <cp:lastModifiedBy>Sornalingam,Thinesh [Ontario]</cp:lastModifiedBy>
  <cp:revision>62</cp:revision>
  <dcterms:created xsi:type="dcterms:W3CDTF">2017-03-07T10:41:37Z</dcterms:created>
  <dcterms:modified xsi:type="dcterms:W3CDTF">2018-11-27T08:14:10Z</dcterms:modified>
</cp:coreProperties>
</file>