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  <p:sldMasterId id="2147483655" r:id="rId3"/>
  </p:sldMasterIdLst>
  <p:notesMasterIdLst>
    <p:notesMasterId r:id="rId16"/>
  </p:notesMasterIdLst>
  <p:handoutMasterIdLst>
    <p:handoutMasterId r:id="rId17"/>
  </p:handoutMasterIdLst>
  <p:sldIdLst>
    <p:sldId id="456" r:id="rId4"/>
    <p:sldId id="444" r:id="rId5"/>
    <p:sldId id="462" r:id="rId6"/>
    <p:sldId id="463" r:id="rId7"/>
    <p:sldId id="468" r:id="rId8"/>
    <p:sldId id="465" r:id="rId9"/>
    <p:sldId id="466" r:id="rId10"/>
    <p:sldId id="467" r:id="rId11"/>
    <p:sldId id="469" r:id="rId12"/>
    <p:sldId id="470" r:id="rId13"/>
    <p:sldId id="471" r:id="rId14"/>
    <p:sldId id="395" r:id="rId15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b="1" kern="1200">
        <a:solidFill>
          <a:srgbClr val="FFFFFF"/>
        </a:solidFill>
        <a:latin typeface="Arial Narrow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006600"/>
    <a:srgbClr val="000099"/>
    <a:srgbClr val="FF9900"/>
    <a:srgbClr val="FFFF99"/>
    <a:srgbClr val="FFFFCC"/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226" autoAdjust="0"/>
    <p:restoredTop sz="84368" autoAdjust="0"/>
  </p:normalViewPr>
  <p:slideViewPr>
    <p:cSldViewPr>
      <p:cViewPr>
        <p:scale>
          <a:sx n="60" d="100"/>
          <a:sy n="60" d="100"/>
        </p:scale>
        <p:origin x="-119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fld id="{E2B00425-6FF4-41B2-BF30-4337884BF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28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fld id="{E6957A43-A497-40D7-89D5-8F64C1A336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000" smtClean="0">
              <a:latin typeface="Calibri" pitchFamily="34" charset="0"/>
              <a:ea typeface="Times"/>
              <a:cs typeface="Time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911F01FB-4756-43A1-B5F4-506A6126522B}" type="slidenum">
              <a:rPr lang="en-AU" altLang="en-US" smtClean="0"/>
              <a:pPr algn="r">
                <a:spcBef>
                  <a:spcPct val="0"/>
                </a:spcBef>
              </a:pPr>
              <a:t>10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000" smtClean="0">
              <a:latin typeface="Calibri" pitchFamily="34" charset="0"/>
              <a:ea typeface="Times"/>
              <a:cs typeface="Time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911F01FB-4756-43A1-B5F4-506A6126522B}" type="slidenum">
              <a:rPr lang="en-AU" altLang="en-US" smtClean="0"/>
              <a:pPr algn="r">
                <a:spcBef>
                  <a:spcPct val="0"/>
                </a:spcBef>
              </a:pPr>
              <a:t>11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2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3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FFFF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fld id="{9C82B475-B411-41DF-89FE-65726C34FAE1}" type="slidenum">
              <a:rPr lang="en-US" altLang="en-US" sz="1200" b="0" smtClean="0">
                <a:solidFill>
                  <a:schemeClr val="tx1"/>
                </a:solidFill>
                <a:latin typeface="Times"/>
              </a:rPr>
              <a:pPr/>
              <a:t>4</a:t>
            </a:fld>
            <a:endParaRPr lang="en-US" altLang="en-US" sz="1200" b="0" smtClean="0">
              <a:solidFill>
                <a:schemeClr val="tx1"/>
              </a:solidFill>
              <a:latin typeface="Time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 noChangeArrowheads="1"/>
          </p:cNvSpPr>
          <p:nvPr/>
        </p:nvSpPr>
        <p:spPr bwMode="auto">
          <a:xfrm>
            <a:off x="3849689" y="9428164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B08CD47-3246-4011-AC98-E52C6AFF2868}" type="slidenum">
              <a:rPr lang="en-GB" sz="1200" b="0">
                <a:solidFill>
                  <a:schemeClr val="tx1"/>
                </a:solidFill>
                <a:latin typeface="Times" pitchFamily="18" charset="0"/>
              </a:rPr>
              <a:pPr algn="r" eaLnBrk="0" hangingPunct="0"/>
              <a:t>5</a:t>
            </a:fld>
            <a:endParaRPr lang="en-GB" sz="1200" b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600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000" smtClean="0">
              <a:latin typeface="Calibri" pitchFamily="34" charset="0"/>
              <a:ea typeface="Times"/>
              <a:cs typeface="Times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C41AF9C9-45D9-4336-BF56-84143D99E45B}" type="slidenum">
              <a:rPr lang="en-AU" altLang="en-US" smtClean="0"/>
              <a:pPr algn="r">
                <a:spcBef>
                  <a:spcPct val="0"/>
                </a:spcBef>
              </a:pPr>
              <a:t>6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000" smtClean="0">
              <a:latin typeface="Calibri" pitchFamily="34" charset="0"/>
              <a:ea typeface="Times"/>
              <a:cs typeface="Times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64CF90C6-37C8-43DE-9550-C7A1E88DEB55}" type="slidenum">
              <a:rPr lang="en-AU" altLang="en-US" smtClean="0"/>
              <a:pPr algn="r">
                <a:spcBef>
                  <a:spcPct val="0"/>
                </a:spcBef>
              </a:pPr>
              <a:t>7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000" smtClean="0">
              <a:latin typeface="Calibri" pitchFamily="34" charset="0"/>
              <a:ea typeface="Times"/>
              <a:cs typeface="Time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911F01FB-4756-43A1-B5F4-506A6126522B}" type="slidenum">
              <a:rPr lang="en-AU" altLang="en-US" smtClean="0"/>
              <a:pPr algn="r">
                <a:spcBef>
                  <a:spcPct val="0"/>
                </a:spcBef>
              </a:pPr>
              <a:t>8</a:t>
            </a:fld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z="1000" smtClean="0">
              <a:latin typeface="Calibri" pitchFamily="34" charset="0"/>
              <a:ea typeface="Times"/>
              <a:cs typeface="Time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0"/>
              </a:spcBef>
            </a:pPr>
            <a:fld id="{911F01FB-4756-43A1-B5F4-506A6126522B}" type="slidenum">
              <a:rPr lang="en-AU" altLang="en-US" smtClean="0"/>
              <a:pPr algn="r">
                <a:spcBef>
                  <a:spcPct val="0"/>
                </a:spcBef>
              </a:pPr>
              <a:t>9</a:t>
            </a:fld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b="0" smtClean="0">
                <a:solidFill>
                  <a:schemeClr val="bg1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3914242"/>
      </p:ext>
    </p:extLst>
  </p:cSld>
  <p:clrMapOvr>
    <a:masterClrMapping/>
  </p:clrMapOvr>
  <p:transition spd="slow"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3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57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3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52513"/>
            <a:ext cx="8713788" cy="4897437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3451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70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B6D8BE-5957-409E-A4BA-D4A9F4A08C24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24662194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4456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904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147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8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800" b="0" smtClean="0">
                <a:solidFill>
                  <a:schemeClr val="bg1"/>
                </a:solidFill>
                <a:latin typeface="Arial Black" pitchFamily="34" charset="0"/>
                <a:cs typeface="+mn-cs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1268184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479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195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28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88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876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BA5A5-AF39-4175-AAEF-C21E15508354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237473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AED63-F35F-4D45-9F48-2E28849D9579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4227839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A52-CF88-445C-8E17-B6FD62952D07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335199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654D-E3DA-48FB-A396-910FEADCB3AD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5505350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92C0-AE24-4E73-93F6-DBA56AAE3775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92045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00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FB45-2E3D-4DCB-9223-375A89F44D33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41562242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347F5-32AD-47ED-BE1F-C0FDB81EB6EC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78481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925B-A97E-4F52-897F-126BD073BA99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2558171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5C7B-B832-434F-A787-209CF408F18D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3658512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4FC1-4476-4C8B-A96E-93EA738680F5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3383107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6563" y="1600200"/>
            <a:ext cx="217805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600200"/>
            <a:ext cx="6383338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A88B-B54C-4A62-86C3-2D03727E66ED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  <p:extLst>
      <p:ext uri="{BB962C8B-B14F-4D97-AF65-F5344CB8AC3E}">
        <p14:creationId xmlns:p14="http://schemas.microsoft.com/office/powerpoint/2010/main" val="125909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25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61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2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9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27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55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200" b="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34" r:id="rId2"/>
    <p:sldLayoutId id="2147484512" r:id="rId3"/>
    <p:sldLayoutId id="2147484513" r:id="rId4"/>
    <p:sldLayoutId id="2147484514" r:id="rId5"/>
    <p:sldLayoutId id="2147484515" r:id="rId6"/>
    <p:sldLayoutId id="2147484516" r:id="rId7"/>
    <p:sldLayoutId id="2147484517" r:id="rId8"/>
    <p:sldLayoutId id="2147484518" r:id="rId9"/>
    <p:sldLayoutId id="2147484519" r:id="rId10"/>
    <p:sldLayoutId id="21474845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1200" b="0" smtClean="0">
                <a:cs typeface="Arial" charset="0"/>
              </a:rPr>
              <a:t>www.wmo.int</a:t>
            </a:r>
          </a:p>
        </p:txBody>
      </p:sp>
      <p:sp>
        <p:nvSpPr>
          <p:cNvPr id="307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 Met Day Forum 2013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8D48B74-C3AF-4323-AC32-F4F8FE6A7B7A}" type="slidenum">
              <a:rPr lang="en-US"/>
              <a:pPr>
                <a:defRPr/>
              </a:pPr>
              <a:t>‹#›</a:t>
            </a:fld>
            <a:r>
              <a:rPr lang="en-US"/>
              <a:t>WIGOS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wigos" TargetMode="Externa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mo.int/pages/prog/www/wigos/wir/qm.html" TargetMode="External"/><Relationship Id="rId13" Type="http://schemas.openxmlformats.org/officeDocument/2006/relationships/hyperlink" Target="http://www.wmo.int/pages/prog/www/wigos/wir/discovery.html" TargetMode="External"/><Relationship Id="rId3" Type="http://schemas.openxmlformats.org/officeDocument/2006/relationships/hyperlink" Target="http://www.wmo.int/pages/prog/www/wigos/index_en.html" TargetMode="External"/><Relationship Id="rId7" Type="http://schemas.openxmlformats.org/officeDocument/2006/relationships/hyperlink" Target="http://www.wmo.int/pages/prog/www/wigos/wir/outreach.html" TargetMode="External"/><Relationship Id="rId12" Type="http://schemas.openxmlformats.org/officeDocument/2006/relationships/hyperlink" Target="http://www.wmo.int/pages/prog/www/wigos/wir/osd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wmo.int/pages/prog/www/wigos/wir/co-sponsored.html" TargetMode="External"/><Relationship Id="rId11" Type="http://schemas.openxmlformats.org/officeDocument/2006/relationships/hyperlink" Target="http://www.wmo.int/pages/prog/www/wigos/wir/cb.html" TargetMode="External"/><Relationship Id="rId5" Type="http://schemas.openxmlformats.org/officeDocument/2006/relationships/hyperlink" Target="http://www.wmo.int/pages/prog/www/wigos/wir/manage.html" TargetMode="External"/><Relationship Id="rId15" Type="http://schemas.openxmlformats.org/officeDocument/2006/relationships/image" Target="../media/image6.png"/><Relationship Id="rId10" Type="http://schemas.openxmlformats.org/officeDocument/2006/relationships/hyperlink" Target="http://www.wmo.int/pages/prog/www/wigos/wir/index_en.html" TargetMode="External"/><Relationship Id="rId4" Type="http://schemas.openxmlformats.org/officeDocument/2006/relationships/image" Target="../media/image5.jpeg"/><Relationship Id="rId9" Type="http://schemas.openxmlformats.org/officeDocument/2006/relationships/hyperlink" Target="http://www.wmo.int/pages/prog/www/wigos/wir/standards.html" TargetMode="External"/><Relationship Id="rId14" Type="http://schemas.openxmlformats.org/officeDocument/2006/relationships/hyperlink" Target="http://www.wmo.int/pages/prog/www/wigos/wir/operations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3" y="2132856"/>
            <a:ext cx="8496300" cy="2592288"/>
          </a:xfrm>
        </p:spPr>
        <p:txBody>
          <a:bodyPr/>
          <a:lstStyle/>
          <a:p>
            <a:r>
              <a:rPr lang="en-US" sz="4800" dirty="0" smtClean="0">
                <a:solidFill>
                  <a:srgbClr val="0033CC"/>
                </a:solidFill>
              </a:rPr>
              <a:t>Regional WIGOS </a:t>
            </a:r>
            <a:br>
              <a:rPr lang="en-US" sz="4800" dirty="0" smtClean="0">
                <a:solidFill>
                  <a:srgbClr val="0033CC"/>
                </a:solidFill>
              </a:rPr>
            </a:br>
            <a:r>
              <a:rPr lang="en-US" sz="4800" dirty="0" smtClean="0">
                <a:solidFill>
                  <a:srgbClr val="0033CC"/>
                </a:solidFill>
              </a:rPr>
              <a:t>Implementation Plan (R-WIP-I)</a:t>
            </a:r>
            <a:endParaRPr lang="en-US" sz="4400" dirty="0">
              <a:solidFill>
                <a:srgbClr val="0033CC"/>
              </a:solidFill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68064" y="5229200"/>
            <a:ext cx="8280400" cy="12241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3200" i="1" dirty="0" err="1" smtClean="0"/>
              <a:t>I.Zahumensky</a:t>
            </a:r>
            <a:endParaRPr lang="en-GB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7164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0038"/>
            <a:ext cx="8713788" cy="569912"/>
          </a:xfrm>
        </p:spPr>
        <p:txBody>
          <a:bodyPr lIns="91429" tIns="45715" rIns="91429" bIns="45715">
            <a:spAutoFit/>
          </a:bodyPr>
          <a:lstStyle/>
          <a:p>
            <a:pPr eaLnBrk="1" hangingPunct="1">
              <a:defRPr/>
            </a:pPr>
            <a:r>
              <a:rPr lang="en-AU" b="1" kern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en-AU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85225" cy="5256212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3200" b="1" i="1" dirty="0" smtClean="0">
                <a:latin typeface="Arial" pitchFamily="34" charset="0"/>
              </a:rPr>
              <a:t>To check Table 2 line-by-line: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Deliverable desirable to be achieved 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Activities needed to achieve it 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Realistic Deadline / Timeline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Responsibility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Realistic estimation of resources needed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Potential risks to deal with</a:t>
            </a:r>
          </a:p>
          <a:p>
            <a:pPr marL="0" indent="0">
              <a:buNone/>
            </a:pPr>
            <a:endParaRPr lang="en-AU" altLang="en-US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9288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0038"/>
            <a:ext cx="8713788" cy="569912"/>
          </a:xfrm>
        </p:spPr>
        <p:txBody>
          <a:bodyPr lIns="91429" tIns="45715" rIns="91429" bIns="45715">
            <a:spAutoFit/>
          </a:bodyPr>
          <a:lstStyle/>
          <a:p>
            <a:pPr eaLnBrk="1" hangingPunct="1">
              <a:defRPr/>
            </a:pPr>
            <a:r>
              <a:rPr lang="en-AU" b="1" kern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en-AU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85225" cy="5256212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3200" dirty="0" smtClean="0">
                <a:latin typeface="Arial" pitchFamily="34" charset="0"/>
              </a:rPr>
              <a:t>To consider potential Pilot Projects on:</a:t>
            </a:r>
          </a:p>
          <a:p>
            <a:r>
              <a:rPr lang="en-AU" altLang="en-US" sz="3200" dirty="0">
                <a:latin typeface="Arial" pitchFamily="34" charset="0"/>
              </a:rPr>
              <a:t>OSCAR implementation</a:t>
            </a:r>
          </a:p>
          <a:p>
            <a:r>
              <a:rPr lang="en-AU" altLang="en-US" sz="3200" dirty="0" smtClean="0">
                <a:latin typeface="Arial" pitchFamily="34" charset="0"/>
              </a:rPr>
              <a:t>Data Quality Monitoring </a:t>
            </a:r>
          </a:p>
          <a:p>
            <a:r>
              <a:rPr lang="en-AU" altLang="en-US" sz="3200" dirty="0" smtClean="0">
                <a:latin typeface="Arial" pitchFamily="34" charset="0"/>
              </a:rPr>
              <a:t>Incident Management  </a:t>
            </a:r>
          </a:p>
          <a:p>
            <a:r>
              <a:rPr lang="en-AU" altLang="en-US" sz="3200" dirty="0" smtClean="0">
                <a:latin typeface="Arial" pitchFamily="34" charset="0"/>
              </a:rPr>
              <a:t>Establishment of RWC</a:t>
            </a:r>
          </a:p>
          <a:p>
            <a:r>
              <a:rPr lang="en-AU" altLang="en-US" sz="3200" dirty="0" smtClean="0">
                <a:latin typeface="Arial" pitchFamily="34" charset="0"/>
              </a:rPr>
              <a:t>Helping the LDCs of RAI</a:t>
            </a:r>
          </a:p>
          <a:p>
            <a:endParaRPr lang="en-AU" altLang="en-US" sz="3200" dirty="0" smtClean="0">
              <a:latin typeface="Arial" pitchFamily="34" charset="0"/>
            </a:endParaRPr>
          </a:p>
          <a:p>
            <a:endParaRPr lang="en-AU" altLang="en-US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26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Thank you for your attention</a:t>
            </a:r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fr-CH" altLang="en-US" sz="3600" smtClean="0">
                <a:hlinkClick r:id="rId2"/>
              </a:rPr>
              <a:t>www.wmo.int/wigos</a:t>
            </a:r>
            <a:endParaRPr lang="fr-CH" altLang="en-US" sz="3600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4624"/>
            <a:ext cx="8713788" cy="7921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XVI-RA-I (3-9 February 2015)</a:t>
            </a:r>
            <a:endParaRPr lang="en-AU" altLang="en-US" sz="32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764704"/>
            <a:ext cx="8785225" cy="5544616"/>
          </a:xfrm>
        </p:spPr>
        <p:txBody>
          <a:bodyPr/>
          <a:lstStyle/>
          <a:p>
            <a:r>
              <a:rPr lang="en-US" sz="3200" dirty="0" smtClean="0"/>
              <a:t>Resolution </a:t>
            </a:r>
            <a:r>
              <a:rPr lang="en-US" sz="3200" dirty="0"/>
              <a:t>8 (RA I-16) </a:t>
            </a:r>
            <a:r>
              <a:rPr lang="en-US" sz="3200" dirty="0" smtClean="0"/>
              <a:t>– WMO </a:t>
            </a:r>
            <a:r>
              <a:rPr lang="en-US" sz="3200" dirty="0"/>
              <a:t>Integrated </a:t>
            </a:r>
            <a:r>
              <a:rPr lang="en-US" sz="3200" dirty="0" smtClean="0"/>
              <a:t>Global Observing </a:t>
            </a:r>
            <a:r>
              <a:rPr lang="en-US" sz="3200" dirty="0"/>
              <a:t>System Implementation Plan for Regional Association I (Africa</a:t>
            </a:r>
            <a:r>
              <a:rPr lang="en-US" sz="3200" dirty="0" smtClean="0"/>
              <a:t>);</a:t>
            </a:r>
          </a:p>
          <a:p>
            <a:r>
              <a:rPr lang="en-US" altLang="en-US" sz="3000" dirty="0">
                <a:latin typeface="Arial" pitchFamily="34" charset="0"/>
              </a:rPr>
              <a:t>R-WIP-I </a:t>
            </a:r>
            <a:r>
              <a:rPr lang="en-US" altLang="en-US" sz="3000" dirty="0" smtClean="0">
                <a:latin typeface="Arial" pitchFamily="34" charset="0"/>
              </a:rPr>
              <a:t>should be: </a:t>
            </a:r>
          </a:p>
          <a:p>
            <a:pPr lvl="1"/>
            <a:r>
              <a:rPr lang="en-US" altLang="en-US" sz="3000" dirty="0" smtClean="0">
                <a:latin typeface="Arial" pitchFamily="34" charset="0"/>
              </a:rPr>
              <a:t>supported </a:t>
            </a:r>
            <a:r>
              <a:rPr lang="en-US" altLang="en-US" sz="3000" dirty="0">
                <a:latin typeface="Arial" pitchFamily="34" charset="0"/>
              </a:rPr>
              <a:t>by all the Members of the Region, </a:t>
            </a:r>
            <a:endParaRPr lang="en-US" altLang="en-US" sz="3000" dirty="0" smtClean="0">
              <a:latin typeface="Arial" pitchFamily="34" charset="0"/>
            </a:endParaRPr>
          </a:p>
          <a:p>
            <a:pPr lvl="1"/>
            <a:r>
              <a:rPr lang="en-US" altLang="en-US" sz="3000" dirty="0" smtClean="0">
                <a:latin typeface="Arial" pitchFamily="34" charset="0"/>
              </a:rPr>
              <a:t>guided</a:t>
            </a:r>
            <a:r>
              <a:rPr lang="en-US" altLang="en-US" sz="3000" dirty="0">
                <a:latin typeface="Arial" pitchFamily="34" charset="0"/>
              </a:rPr>
              <a:t>, </a:t>
            </a:r>
            <a:r>
              <a:rPr lang="en-US" altLang="en-US" sz="3000" dirty="0" smtClean="0">
                <a:latin typeface="Arial" pitchFamily="34" charset="0"/>
              </a:rPr>
              <a:t>supervised, monitored and updated by </a:t>
            </a:r>
            <a:r>
              <a:rPr lang="en-US" altLang="en-US" sz="3000" dirty="0">
                <a:latin typeface="Arial" pitchFamily="34" charset="0"/>
              </a:rPr>
              <a:t>the Management Group of RA I, </a:t>
            </a:r>
            <a:r>
              <a:rPr lang="en-US" altLang="en-US" sz="3000" dirty="0" smtClean="0">
                <a:latin typeface="Arial" pitchFamily="34" charset="0"/>
              </a:rPr>
              <a:t>with periodic </a:t>
            </a:r>
            <a:r>
              <a:rPr lang="en-US" altLang="en-US" sz="3000" dirty="0">
                <a:latin typeface="Arial" pitchFamily="34" charset="0"/>
              </a:rPr>
              <a:t>reports from appropriate subsidiary bodies in charge of WIGOS</a:t>
            </a:r>
            <a:endParaRPr lang="en-GB" altLang="en-US" sz="30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4624"/>
            <a:ext cx="8713788" cy="79216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accent2"/>
                </a:solidFill>
                <a:latin typeface="Arial" pitchFamily="34" charset="0"/>
              </a:rPr>
              <a:t>XVI-RA-I (3-9 February 2015)</a:t>
            </a:r>
            <a:endParaRPr lang="en-AU" altLang="en-US" sz="32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764704"/>
            <a:ext cx="8785225" cy="5544616"/>
          </a:xfrm>
        </p:spPr>
        <p:txBody>
          <a:bodyPr/>
          <a:lstStyle/>
          <a:p>
            <a:r>
              <a:rPr lang="en-US" sz="3200" dirty="0"/>
              <a:t>R-WIP-I should be further revised to </a:t>
            </a:r>
            <a:r>
              <a:rPr lang="en-US" sz="3200" dirty="0" smtClean="0"/>
              <a:t>accommodate new </a:t>
            </a:r>
            <a:r>
              <a:rPr lang="en-US" sz="3200" dirty="0"/>
              <a:t>projects </a:t>
            </a:r>
            <a:r>
              <a:rPr lang="en-US" sz="3200" dirty="0" smtClean="0"/>
              <a:t>when submitted </a:t>
            </a:r>
            <a:r>
              <a:rPr lang="en-US" sz="3200" dirty="0"/>
              <a:t>by Members, </a:t>
            </a:r>
            <a:endParaRPr lang="en-US" sz="3200" dirty="0" smtClean="0"/>
          </a:p>
          <a:p>
            <a:r>
              <a:rPr lang="en-US" sz="3200" dirty="0" smtClean="0"/>
              <a:t>President was authorized to approve any necessary revision of R-WIP-I during the </a:t>
            </a:r>
            <a:r>
              <a:rPr lang="en-US" sz="3200" dirty="0" err="1" smtClean="0"/>
              <a:t>intersessional</a:t>
            </a:r>
            <a:r>
              <a:rPr lang="en-US" sz="3200" dirty="0" smtClean="0"/>
              <a:t> period in consultation with the Management Group</a:t>
            </a:r>
          </a:p>
          <a:p>
            <a:r>
              <a:rPr lang="en-US" sz="3200" dirty="0" smtClean="0"/>
              <a:t>RA-I/</a:t>
            </a:r>
            <a:r>
              <a:rPr lang="en-US" sz="3200" dirty="0" err="1" smtClean="0"/>
              <a:t>TT</a:t>
            </a:r>
            <a:r>
              <a:rPr lang="en-US" sz="3200" dirty="0" smtClean="0"/>
              <a:t>-WIGOS re-established. </a:t>
            </a:r>
          </a:p>
        </p:txBody>
      </p:sp>
    </p:spTree>
    <p:extLst>
      <p:ext uri="{BB962C8B-B14F-4D97-AF65-F5344CB8AC3E}">
        <p14:creationId xmlns:p14="http://schemas.microsoft.com/office/powerpoint/2010/main" val="608884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44624"/>
            <a:ext cx="8713788" cy="432048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accent2"/>
                </a:solidFill>
                <a:latin typeface="Arial" pitchFamily="34" charset="0"/>
              </a:rPr>
              <a:t>RA I WIGOS </a:t>
            </a:r>
            <a:r>
              <a:rPr lang="en-US" altLang="en-US" sz="2400" b="1" dirty="0">
                <a:solidFill>
                  <a:schemeClr val="accent2"/>
                </a:solidFill>
                <a:latin typeface="Arial" pitchFamily="34" charset="0"/>
              </a:rPr>
              <a:t>Governance and Working Structure</a:t>
            </a:r>
            <a:endParaRPr lang="en-AU" altLang="en-US" sz="24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764704"/>
            <a:ext cx="8785225" cy="5544616"/>
          </a:xfrm>
        </p:spPr>
        <p:txBody>
          <a:bodyPr/>
          <a:lstStyle/>
          <a:p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4" y="476672"/>
            <a:ext cx="904696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881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4" descr="Key Comp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27370" t="26199" r="24561" b="18594"/>
          <a:stretch>
            <a:fillRect/>
          </a:stretch>
        </p:blipFill>
        <p:spPr bwMode="auto">
          <a:xfrm>
            <a:off x="3021013" y="2133600"/>
            <a:ext cx="3124200" cy="269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TextBox 3"/>
          <p:cNvSpPr txBox="1">
            <a:spLocks noChangeArrowheads="1"/>
          </p:cNvSpPr>
          <p:nvPr/>
        </p:nvSpPr>
        <p:spPr bwMode="auto">
          <a:xfrm>
            <a:off x="2484438" y="1700213"/>
            <a:ext cx="426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 i="1">
                <a:solidFill>
                  <a:schemeClr val="tx1"/>
                </a:solidFill>
              </a:rPr>
              <a:t>To oversee, guide and coordinate WIGOS </a:t>
            </a:r>
          </a:p>
        </p:txBody>
      </p:sp>
      <p:sp>
        <p:nvSpPr>
          <p:cNvPr id="57347" name="TextBox 9"/>
          <p:cNvSpPr txBox="1">
            <a:spLocks noChangeArrowheads="1"/>
          </p:cNvSpPr>
          <p:nvPr/>
        </p:nvSpPr>
        <p:spPr bwMode="auto">
          <a:xfrm>
            <a:off x="2051050" y="4868863"/>
            <a:ext cx="4910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 i="1">
                <a:solidFill>
                  <a:schemeClr val="tx1"/>
                </a:solidFill>
              </a:rPr>
              <a:t>To facilitate and support the operation of WIGOS </a:t>
            </a:r>
          </a:p>
        </p:txBody>
      </p:sp>
      <p:sp>
        <p:nvSpPr>
          <p:cNvPr id="57348" name="TextBox 10"/>
          <p:cNvSpPr txBox="1">
            <a:spLocks noChangeArrowheads="1"/>
          </p:cNvSpPr>
          <p:nvPr/>
        </p:nvSpPr>
        <p:spPr bwMode="auto">
          <a:xfrm rot="5400000">
            <a:off x="4860926" y="3140075"/>
            <a:ext cx="34607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 i="1">
                <a:solidFill>
                  <a:schemeClr val="tx1"/>
                </a:solidFill>
              </a:rPr>
              <a:t>To plan, implement and evolve WIGOS component systems  </a:t>
            </a:r>
          </a:p>
        </p:txBody>
      </p:sp>
      <p:sp>
        <p:nvSpPr>
          <p:cNvPr id="57349" name="TextBox 11"/>
          <p:cNvSpPr txBox="1">
            <a:spLocks noChangeArrowheads="1"/>
          </p:cNvSpPr>
          <p:nvPr/>
        </p:nvSpPr>
        <p:spPr bwMode="auto">
          <a:xfrm rot="-5400000">
            <a:off x="563563" y="3040062"/>
            <a:ext cx="383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 i="1">
                <a:solidFill>
                  <a:schemeClr val="tx1"/>
                </a:solidFill>
              </a:rPr>
              <a:t>To ensure supply of and access to WIGOS  observations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835150" y="836613"/>
            <a:ext cx="2665413" cy="7207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>
                <a:solidFill>
                  <a:schemeClr val="tx1"/>
                </a:solidFill>
                <a:hlinkClick r:id="rId5"/>
              </a:rPr>
              <a:t>Management of WIGOS Implementation / operation</a:t>
            </a:r>
            <a:endParaRPr lang="en-AU" sz="1600" b="0">
              <a:solidFill>
                <a:schemeClr val="tx1"/>
              </a:solidFill>
            </a:endParaRPr>
          </a:p>
        </p:txBody>
      </p:sp>
      <p:sp>
        <p:nvSpPr>
          <p:cNvPr id="57351" name="Rectangle 13"/>
          <p:cNvSpPr>
            <a:spLocks noChangeArrowheads="1"/>
          </p:cNvSpPr>
          <p:nvPr/>
        </p:nvSpPr>
        <p:spPr bwMode="auto">
          <a:xfrm>
            <a:off x="4773613" y="836613"/>
            <a:ext cx="2390775" cy="8255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>
                <a:solidFill>
                  <a:schemeClr val="tx1"/>
                </a:solidFill>
                <a:hlinkClick r:id="rId6"/>
              </a:rPr>
              <a:t>Collaboration with co-sponsors and partners</a:t>
            </a:r>
            <a:endParaRPr lang="en-AU" sz="1600" b="0">
              <a:solidFill>
                <a:schemeClr val="tx1"/>
              </a:solidFill>
            </a:endParaRPr>
          </a:p>
        </p:txBody>
      </p:sp>
      <p:sp>
        <p:nvSpPr>
          <p:cNvPr id="57352" name="Rectangle 14"/>
          <p:cNvSpPr>
            <a:spLocks noChangeArrowheads="1"/>
          </p:cNvSpPr>
          <p:nvPr/>
        </p:nvSpPr>
        <p:spPr bwMode="auto">
          <a:xfrm>
            <a:off x="107950" y="5230813"/>
            <a:ext cx="2160588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>
                <a:hlinkClick r:id="rId7"/>
              </a:rPr>
              <a:t>Communications and outreach</a:t>
            </a:r>
            <a:endParaRPr lang="en-AU" sz="1600"/>
          </a:p>
        </p:txBody>
      </p:sp>
      <p:sp>
        <p:nvSpPr>
          <p:cNvPr id="57353" name="Rectangle 15"/>
          <p:cNvSpPr>
            <a:spLocks noChangeArrowheads="1"/>
          </p:cNvSpPr>
          <p:nvPr/>
        </p:nvSpPr>
        <p:spPr bwMode="auto">
          <a:xfrm>
            <a:off x="7169150" y="3827463"/>
            <a:ext cx="14351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>
                <a:solidFill>
                  <a:schemeClr val="tx1"/>
                </a:solidFill>
                <a:hlinkClick r:id="rId8"/>
              </a:rPr>
              <a:t>Quality Management</a:t>
            </a:r>
            <a:endParaRPr lang="en-AU" sz="1600" b="0">
              <a:solidFill>
                <a:schemeClr val="tx1"/>
              </a:solidFill>
            </a:endParaRPr>
          </a:p>
        </p:txBody>
      </p:sp>
      <p:sp>
        <p:nvSpPr>
          <p:cNvPr id="57354" name="Rectangle 16"/>
          <p:cNvSpPr>
            <a:spLocks noChangeArrowheads="1"/>
          </p:cNvSpPr>
          <p:nvPr/>
        </p:nvSpPr>
        <p:spPr bwMode="auto">
          <a:xfrm>
            <a:off x="4675188" y="5300663"/>
            <a:ext cx="1722437" cy="919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 dirty="0">
                <a:solidFill>
                  <a:schemeClr val="tx1"/>
                </a:solidFill>
                <a:hlinkClick r:id="rId9"/>
              </a:rPr>
              <a:t>Standardization, interoperability &amp; compatibility</a:t>
            </a:r>
            <a:endParaRPr lang="en-AU" sz="1600" b="0" dirty="0">
              <a:solidFill>
                <a:schemeClr val="tx1"/>
              </a:solidFill>
            </a:endParaRPr>
          </a:p>
        </p:txBody>
      </p:sp>
      <p:sp>
        <p:nvSpPr>
          <p:cNvPr id="57355" name="Rectangle 17"/>
          <p:cNvSpPr>
            <a:spLocks noChangeArrowheads="1"/>
          </p:cNvSpPr>
          <p:nvPr/>
        </p:nvSpPr>
        <p:spPr bwMode="auto">
          <a:xfrm>
            <a:off x="2817813" y="5300663"/>
            <a:ext cx="1600200" cy="919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>
                <a:solidFill>
                  <a:schemeClr val="tx1"/>
                </a:solidFill>
                <a:hlinkClick r:id="rId10"/>
              </a:rPr>
              <a:t>Operational Information Resource</a:t>
            </a:r>
            <a:endParaRPr lang="en-AU" sz="1600" b="0">
              <a:solidFill>
                <a:schemeClr val="tx1"/>
              </a:solidFill>
            </a:endParaRPr>
          </a:p>
        </p:txBody>
      </p:sp>
      <p:sp>
        <p:nvSpPr>
          <p:cNvPr id="57356" name="Rectangle 18"/>
          <p:cNvSpPr>
            <a:spLocks noChangeArrowheads="1"/>
          </p:cNvSpPr>
          <p:nvPr/>
        </p:nvSpPr>
        <p:spPr bwMode="auto">
          <a:xfrm>
            <a:off x="7092950" y="5157788"/>
            <a:ext cx="1655763" cy="792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>
                <a:hlinkClick r:id="rId11"/>
              </a:rPr>
              <a:t>Capacity Development</a:t>
            </a:r>
            <a:endParaRPr lang="en-AU" sz="1600"/>
          </a:p>
        </p:txBody>
      </p:sp>
      <p:sp>
        <p:nvSpPr>
          <p:cNvPr id="57357" name="Rectangle 19"/>
          <p:cNvSpPr>
            <a:spLocks noChangeArrowheads="1"/>
          </p:cNvSpPr>
          <p:nvPr/>
        </p:nvSpPr>
        <p:spPr bwMode="auto">
          <a:xfrm>
            <a:off x="7164388" y="2093913"/>
            <a:ext cx="1223962" cy="14065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>
                <a:solidFill>
                  <a:schemeClr val="tx1"/>
                </a:solidFill>
                <a:hlinkClick r:id="rId12"/>
              </a:rPr>
              <a:t>Design, planning and optimised evolution</a:t>
            </a:r>
            <a:endParaRPr lang="en-AU" sz="1600" b="0">
              <a:solidFill>
                <a:schemeClr val="tx1"/>
              </a:solidFill>
            </a:endParaRPr>
          </a:p>
        </p:txBody>
      </p:sp>
      <p:sp>
        <p:nvSpPr>
          <p:cNvPr id="57358" name="Rectangle 21"/>
          <p:cNvSpPr>
            <a:spLocks noChangeArrowheads="1"/>
          </p:cNvSpPr>
          <p:nvPr/>
        </p:nvSpPr>
        <p:spPr bwMode="auto">
          <a:xfrm>
            <a:off x="595313" y="1844675"/>
            <a:ext cx="1384300" cy="12207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 dirty="0">
                <a:solidFill>
                  <a:schemeClr val="tx1"/>
                </a:solidFill>
                <a:hlinkClick r:id="rId13"/>
              </a:rPr>
              <a:t>Data </a:t>
            </a:r>
            <a:r>
              <a:rPr lang="en-AU" sz="1600" b="0" dirty="0" smtClean="0">
                <a:solidFill>
                  <a:schemeClr val="tx1"/>
                </a:solidFill>
                <a:hlinkClick r:id="rId13"/>
              </a:rPr>
              <a:t>discovery, delivery &amp; archival</a:t>
            </a:r>
            <a:endParaRPr lang="en-AU" sz="1600" b="0" dirty="0">
              <a:solidFill>
                <a:schemeClr val="tx1"/>
              </a:solidFill>
            </a:endParaRPr>
          </a:p>
        </p:txBody>
      </p:sp>
      <p:sp>
        <p:nvSpPr>
          <p:cNvPr id="57359" name="Rectangle 22"/>
          <p:cNvSpPr>
            <a:spLocks noChangeArrowheads="1"/>
          </p:cNvSpPr>
          <p:nvPr/>
        </p:nvSpPr>
        <p:spPr bwMode="auto">
          <a:xfrm>
            <a:off x="590550" y="3573463"/>
            <a:ext cx="1389063" cy="11588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AU" sz="1600" b="0" dirty="0">
                <a:solidFill>
                  <a:schemeClr val="tx1"/>
                </a:solidFill>
                <a:hlinkClick r:id="rId14"/>
              </a:rPr>
              <a:t>Observing system operation &amp; maintenance</a:t>
            </a:r>
            <a:endParaRPr lang="en-AU" sz="1600" b="0" dirty="0">
              <a:solidFill>
                <a:schemeClr val="tx1"/>
              </a:solidFill>
            </a:endParaRPr>
          </a:p>
        </p:txBody>
      </p:sp>
      <p:sp>
        <p:nvSpPr>
          <p:cNvPr id="57360" name="TextBox 7"/>
          <p:cNvSpPr txBox="1">
            <a:spLocks noChangeArrowheads="1"/>
          </p:cNvSpPr>
          <p:nvPr/>
        </p:nvSpPr>
        <p:spPr bwMode="auto">
          <a:xfrm>
            <a:off x="228600" y="115888"/>
            <a:ext cx="8736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en-US" sz="3000" dirty="0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WIGOS Framework:  </a:t>
            </a:r>
            <a:r>
              <a:rPr lang="en-AU" sz="3000" dirty="0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Key activity areas </a:t>
            </a:r>
          </a:p>
        </p:txBody>
      </p:sp>
      <p:pic>
        <p:nvPicPr>
          <p:cNvPr id="57361" name="Picture 5" descr="WIGOS_Logo-V5">
            <a:hlinkClick r:id="rId3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389313" y="3306763"/>
            <a:ext cx="22336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8836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0038"/>
            <a:ext cx="8713788" cy="569912"/>
          </a:xfrm>
        </p:spPr>
        <p:txBody>
          <a:bodyPr lIns="91429" tIns="45715" rIns="91429" bIns="45715">
            <a:spAutoFit/>
          </a:bodyPr>
          <a:lstStyle/>
          <a:p>
            <a:pPr eaLnBrk="1" hangingPunct="1">
              <a:defRPr/>
            </a:pPr>
            <a:r>
              <a:rPr lang="en-AU" b="1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for WIGOS Pre-operational </a:t>
            </a:r>
            <a:r>
              <a:rPr lang="en-AU" b="1" kern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(PWPP)</a:t>
            </a:r>
            <a:endParaRPr lang="en-AU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85225" cy="5256212"/>
          </a:xfrm>
        </p:spPr>
        <p:txBody>
          <a:bodyPr/>
          <a:lstStyle/>
          <a:p>
            <a:r>
              <a:rPr lang="en-AU" altLang="en-US" sz="2400" b="1" i="1" smtClean="0">
                <a:solidFill>
                  <a:srgbClr val="C00000"/>
                </a:solidFill>
                <a:latin typeface="Arial" pitchFamily="34" charset="0"/>
              </a:rPr>
              <a:t>Five priority areas</a:t>
            </a:r>
            <a:r>
              <a:rPr lang="en-AU" altLang="en-US" sz="2400" smtClean="0">
                <a:latin typeface="Arial" pitchFamily="34" charset="0"/>
              </a:rPr>
              <a:t>: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smtClean="0">
                <a:latin typeface="Arial" pitchFamily="34" charset="0"/>
              </a:rPr>
              <a:t>National WIGOS implementation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smtClean="0">
                <a:latin typeface="Arial" pitchFamily="34" charset="0"/>
              </a:rPr>
              <a:t>WIGOS Regulatory and Guidance Material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smtClean="0">
                <a:latin typeface="Arial" pitchFamily="34" charset="0"/>
              </a:rPr>
              <a:t>WIGOS Information Resource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smtClean="0">
                <a:latin typeface="Arial" pitchFamily="34" charset="0"/>
              </a:rPr>
              <a:t>WIGOS Data Quality Monitoring System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2400" smtClean="0">
                <a:latin typeface="Arial" pitchFamily="34" charset="0"/>
              </a:rPr>
              <a:t>Regional WIGOS Centres</a:t>
            </a:r>
          </a:p>
        </p:txBody>
      </p:sp>
    </p:spTree>
    <p:extLst>
      <p:ext uri="{BB962C8B-B14F-4D97-AF65-F5344CB8AC3E}">
        <p14:creationId xmlns:p14="http://schemas.microsoft.com/office/powerpoint/2010/main" val="36932502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0038"/>
            <a:ext cx="8713788" cy="569912"/>
          </a:xfrm>
        </p:spPr>
        <p:txBody>
          <a:bodyPr lIns="91429" tIns="45715" rIns="91429" bIns="45715">
            <a:spAutoFit/>
          </a:bodyPr>
          <a:lstStyle/>
          <a:p>
            <a:pPr eaLnBrk="1" hangingPunct="1">
              <a:defRPr/>
            </a:pPr>
            <a:r>
              <a:rPr lang="en-AU" b="1" kern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en-AU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85225" cy="5256212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3200" b="1" i="1" dirty="0" smtClean="0">
                <a:latin typeface="Arial" pitchFamily="34" charset="0"/>
              </a:rPr>
              <a:t>Taking </a:t>
            </a:r>
            <a:r>
              <a:rPr lang="en-AU" altLang="en-US" sz="3200" b="1" i="1" dirty="0" smtClean="0">
                <a:latin typeface="Arial" pitchFamily="34" charset="0"/>
              </a:rPr>
              <a:t>unto account:</a:t>
            </a:r>
          </a:p>
          <a:p>
            <a:pPr lvl="1"/>
            <a:r>
              <a:rPr lang="en-AU" altLang="en-US" sz="3200" dirty="0" smtClean="0">
                <a:latin typeface="Arial" pitchFamily="34" charset="0"/>
              </a:rPr>
              <a:t>Decisions by Cg-17</a:t>
            </a:r>
          </a:p>
          <a:p>
            <a:pPr lvl="1"/>
            <a:r>
              <a:rPr lang="en-AU" altLang="en-US" sz="3200" dirty="0" smtClean="0">
                <a:latin typeface="Arial" pitchFamily="34" charset="0"/>
              </a:rPr>
              <a:t>Progress achieved so far</a:t>
            </a:r>
          </a:p>
          <a:p>
            <a:pPr lvl="1"/>
            <a:r>
              <a:rPr lang="en-AU" altLang="en-US" sz="3200" dirty="0" smtClean="0">
                <a:latin typeface="Arial" pitchFamily="34" charset="0"/>
              </a:rPr>
              <a:t>Better understanding of WIGOS, lessons learned, experiences</a:t>
            </a:r>
          </a:p>
          <a:p>
            <a:pPr lvl="1"/>
            <a:r>
              <a:rPr lang="en-AU" altLang="en-US" sz="3200" dirty="0" smtClean="0">
                <a:latin typeface="Arial" pitchFamily="34" charset="0"/>
              </a:rPr>
              <a:t>Priorities for the RA I</a:t>
            </a:r>
          </a:p>
          <a:p>
            <a:pPr lvl="1"/>
            <a:r>
              <a:rPr lang="en-AU" altLang="en-US" sz="3200" dirty="0" smtClean="0">
                <a:latin typeface="Arial" pitchFamily="34" charset="0"/>
              </a:rPr>
              <a:t>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1439632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8000"/>
            <a:ext cx="8713788" cy="553988"/>
          </a:xfrm>
        </p:spPr>
        <p:txBody>
          <a:bodyPr lIns="91429" tIns="45715" rIns="91429" bIns="45715">
            <a:spAutoFit/>
          </a:bodyPr>
          <a:lstStyle/>
          <a:p>
            <a:pPr eaLnBrk="1" hangingPunct="1">
              <a:defRPr/>
            </a:pPr>
            <a:r>
              <a:rPr lang="en-GB" b="1" i="1" dirty="0"/>
              <a:t>Table 2	WIGOS Implementation </a:t>
            </a:r>
            <a:r>
              <a:rPr lang="en-GB" b="1" i="1" dirty="0" smtClean="0"/>
              <a:t>Activities</a:t>
            </a:r>
            <a:endParaRPr lang="en-AU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85225" cy="5256212"/>
          </a:xfrm>
        </p:spPr>
        <p:txBody>
          <a:bodyPr/>
          <a:lstStyle/>
          <a:p>
            <a:pPr marL="0" indent="0">
              <a:buNone/>
            </a:pPr>
            <a:endParaRPr lang="en-AU" altLang="en-US" sz="2400" dirty="0" smtClean="0"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6240"/>
              </p:ext>
            </p:extLst>
          </p:nvPr>
        </p:nvGraphicFramePr>
        <p:xfrm>
          <a:off x="71189" y="1052736"/>
          <a:ext cx="9037315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76"/>
                <a:gridCol w="2295614"/>
                <a:gridCol w="1952139"/>
                <a:gridCol w="655145"/>
                <a:gridCol w="1294679"/>
                <a:gridCol w="445823"/>
                <a:gridCol w="641269"/>
                <a:gridCol w="662085"/>
                <a:gridCol w="662085"/>
              </a:tblGrid>
              <a:tr h="106218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</a:tabLst>
                      </a:pPr>
                      <a:r>
                        <a:rPr lang="en-GB" sz="1000" dirty="0">
                          <a:effectLst/>
                        </a:rPr>
                        <a:t>No.</a:t>
                      </a:r>
                      <a:endParaRPr lang="en-US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</a:tabLst>
                      </a:pPr>
                      <a:r>
                        <a:rPr lang="en-GB" sz="1000">
                          <a:effectLst/>
                        </a:rPr>
                        <a:t>Activity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en-GB" sz="1000">
                          <a:effectLst/>
                        </a:rPr>
                        <a:t>Deliverables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</a:pPr>
                      <a:r>
                        <a:rPr lang="en-GB" sz="1000">
                          <a:effectLst/>
                        </a:rPr>
                        <a:t>Timeline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effectLst/>
                        </a:rPr>
                        <a:t>Responsibility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effectLst/>
                        </a:rPr>
                        <a:t>Estimated Costs (2012-2015) K CHF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</a:pPr>
                      <a:r>
                        <a:rPr lang="en-GB" sz="1000">
                          <a:effectLst/>
                        </a:rPr>
                        <a:t>Potential Risks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</a:tr>
              <a:tr h="3059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</a:tabLst>
                      </a:pPr>
                      <a:r>
                        <a:rPr lang="en-GB" sz="1000">
                          <a:effectLst/>
                        </a:rPr>
                        <a:t>Total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</a:tabLst>
                      </a:pPr>
                      <a:r>
                        <a:rPr lang="en-GB" sz="1000">
                          <a:effectLst/>
                        </a:rPr>
                        <a:t>ARB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</a:tabLst>
                      </a:pPr>
                      <a:r>
                        <a:rPr lang="en-GB" sz="1000">
                          <a:effectLst/>
                        </a:rPr>
                        <a:t>Shortfall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226262"/>
              </p:ext>
            </p:extLst>
          </p:nvPr>
        </p:nvGraphicFramePr>
        <p:xfrm>
          <a:off x="143892" y="2509826"/>
          <a:ext cx="8964612" cy="1855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27"/>
                <a:gridCol w="2351160"/>
                <a:gridCol w="1834237"/>
                <a:gridCol w="648072"/>
                <a:gridCol w="1368152"/>
                <a:gridCol w="1698158"/>
                <a:gridCol w="678106"/>
              </a:tblGrid>
              <a:tr h="292157">
                <a:tc gridSpan="7">
                  <a:txBody>
                    <a:bodyPr/>
                    <a:lstStyle/>
                    <a:p>
                      <a:pPr marL="0" marR="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 dirty="0">
                          <a:effectLst/>
                        </a:rPr>
                        <a:t>1. Management of WIGOS Implementation in RA I</a:t>
                      </a:r>
                      <a:endParaRPr lang="en-US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3121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85800" algn="l"/>
                          <a:tab pos="449580" algn="l"/>
                          <a:tab pos="68580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</a:tabLst>
                      </a:pPr>
                      <a:r>
                        <a:rPr lang="en-GB" sz="1000" dirty="0">
                          <a:effectLst/>
                        </a:rPr>
                        <a:t>1.1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85800" algn="l"/>
                          <a:tab pos="449580" algn="l"/>
                          <a:tab pos="68580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</a:tabLst>
                      </a:pPr>
                      <a:r>
                        <a:rPr lang="en-GB" sz="1000" dirty="0">
                          <a:effectLst/>
                        </a:rPr>
                        <a:t>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85800" algn="l"/>
                          <a:tab pos="449580" algn="l"/>
                          <a:tab pos="68580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</a:tabLst>
                      </a:pPr>
                      <a:r>
                        <a:rPr lang="en-GB" sz="1000" dirty="0">
                          <a:effectLst/>
                        </a:rPr>
                        <a:t>SR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685800" algn="l"/>
                          <a:tab pos="449580" algn="l"/>
                          <a:tab pos="68580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</a:tabLst>
                      </a:pPr>
                      <a:r>
                        <a:rPr lang="en-GB" sz="1000" dirty="0">
                          <a:effectLst/>
                        </a:rPr>
                        <a:t>N</a:t>
                      </a:r>
                      <a:endParaRPr lang="en-US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</a:tabLst>
                      </a:pPr>
                      <a:r>
                        <a:rPr lang="en-GB" sz="1000">
                          <a:effectLst/>
                        </a:rPr>
                        <a:t>Establish the Regional WIGOS Governance structure, including sub-regional responsible economic bodies (SADC, IGAD, ECOWAS, CEMAC/ECCAS, UMA etc.), and technical groups (ACMAD, ASECNA, ICPAC, AGRHYMET, etc.) for each subregion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</a:tabLst>
                      </a:pPr>
                      <a:r>
                        <a:rPr lang="en-GB" sz="1000">
                          <a:effectLst/>
                        </a:rPr>
                        <a:t>RA I WIGOS Governance structure, incl. WGs established with TOR (see ANNEX 1, Figure 1)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</a:pPr>
                      <a:r>
                        <a:rPr lang="en-GB" sz="1000">
                          <a:effectLst/>
                        </a:rPr>
                        <a:t>2012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effectLst/>
                        </a:rPr>
                        <a:t>RA I MG,</a:t>
                      </a:r>
                      <a:r>
                        <a:rPr lang="en-GB" sz="900">
                          <a:effectLst/>
                        </a:rPr>
                        <a:t/>
                      </a:r>
                      <a:br>
                        <a:rPr lang="en-GB" sz="9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Sub-regional WIGOS Working Body;</a:t>
                      </a:r>
                      <a:endParaRPr lang="en-US" sz="1000">
                        <a:effectLst/>
                      </a:endParaRPr>
                    </a:p>
                    <a:p>
                      <a:pPr marL="0" marR="0" algn="just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000">
                          <a:effectLst/>
                        </a:rPr>
                        <a:t>Governance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  <a:tab pos="13936980" algn="l"/>
                          <a:tab pos="14386560" algn="l"/>
                        </a:tabLst>
                      </a:pPr>
                      <a:r>
                        <a:rPr lang="en-GB" sz="1000" dirty="0">
                          <a:effectLst/>
                        </a:rPr>
                        <a:t>Low</a:t>
                      </a:r>
                      <a:endParaRPr lang="en-US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46068" marR="46068" marT="46068" marB="4606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6924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300038"/>
            <a:ext cx="8713788" cy="569912"/>
          </a:xfrm>
        </p:spPr>
        <p:txBody>
          <a:bodyPr lIns="91429" tIns="45715" rIns="91429" bIns="45715">
            <a:spAutoFit/>
          </a:bodyPr>
          <a:lstStyle/>
          <a:p>
            <a:pPr eaLnBrk="1" hangingPunct="1">
              <a:defRPr/>
            </a:pPr>
            <a:r>
              <a:rPr lang="en-AU" b="1" kern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en-AU" b="1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85225" cy="5256212"/>
          </a:xfrm>
        </p:spPr>
        <p:txBody>
          <a:bodyPr/>
          <a:lstStyle/>
          <a:p>
            <a:pPr marL="0" indent="0">
              <a:buNone/>
            </a:pPr>
            <a:r>
              <a:rPr lang="en-AU" altLang="en-US" sz="3200" b="1" i="1" dirty="0" smtClean="0">
                <a:latin typeface="Arial" pitchFamily="34" charset="0"/>
              </a:rPr>
              <a:t>To check </a:t>
            </a:r>
            <a:r>
              <a:rPr lang="en-AU" altLang="en-US" sz="3200" b="1" i="1" dirty="0" smtClean="0">
                <a:latin typeface="Arial" pitchFamily="34" charset="0"/>
              </a:rPr>
              <a:t>Table 2 line-by-line</a:t>
            </a:r>
            <a:r>
              <a:rPr lang="en-AU" altLang="en-US" sz="3200" b="1" i="1" dirty="0" smtClean="0">
                <a:latin typeface="Arial" pitchFamily="34" charset="0"/>
              </a:rPr>
              <a:t>: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Deliverable desirable to be achieved 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Activities needed to achieve it 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Realistic Deadline / Timeline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Responsibility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Realistic estimation of resources needed</a:t>
            </a:r>
          </a:p>
          <a:p>
            <a:pPr lvl="1">
              <a:buFont typeface="Arial Narrow" pitchFamily="34" charset="0"/>
              <a:buAutoNum type="arabicPeriod"/>
            </a:pPr>
            <a:r>
              <a:rPr lang="en-AU" altLang="en-US" sz="3200" dirty="0" smtClean="0">
                <a:latin typeface="Arial" pitchFamily="34" charset="0"/>
              </a:rPr>
              <a:t>Potential risks to deal with</a:t>
            </a:r>
          </a:p>
          <a:p>
            <a:pPr>
              <a:buFont typeface="Arial Narrow" pitchFamily="34" charset="0"/>
              <a:buAutoNum type="arabicPeriod" startAt="3"/>
            </a:pPr>
            <a:endParaRPr lang="en-AU" altLang="en-US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10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losing slide">
  <a:themeElements>
    <a:clrScheme name="1_Closing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losing slide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losing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losing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losing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7146</TotalTime>
  <Words>461</Words>
  <Application>Microsoft Office PowerPoint</Application>
  <PresentationFormat>On-screen Show (4:3)</PresentationFormat>
  <Paragraphs>100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Body slide</vt:lpstr>
      <vt:lpstr>Closing slide</vt:lpstr>
      <vt:lpstr>1_Closing slide</vt:lpstr>
      <vt:lpstr>Regional WIGOS  Implementation Plan (R-WIP-I)</vt:lpstr>
      <vt:lpstr>XVI-RA-I (3-9 February 2015)</vt:lpstr>
      <vt:lpstr>XVI-RA-I (3-9 February 2015)</vt:lpstr>
      <vt:lpstr>RA I WIGOS Governance and Working Structure</vt:lpstr>
      <vt:lpstr>PowerPoint Presentation</vt:lpstr>
      <vt:lpstr>Plan for WIGOS Pre-operational Phase (PWPP)</vt:lpstr>
      <vt:lpstr>Steps</vt:lpstr>
      <vt:lpstr>Table 2 WIGOS Implementation Activities</vt:lpstr>
      <vt:lpstr>Steps</vt:lpstr>
      <vt:lpstr>Steps</vt:lpstr>
      <vt:lpstr>Steps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WIGOS Implementation</dc:title>
  <dc:subject>WIGOS - DRR FP</dc:subject>
  <dc:creator>IZahumensky</dc:creator>
  <cp:lastModifiedBy>IZahumensky</cp:lastModifiedBy>
  <cp:revision>252</cp:revision>
  <cp:lastPrinted>2015-05-21T05:16:48Z</cp:lastPrinted>
  <dcterms:created xsi:type="dcterms:W3CDTF">2013-01-10T13:51:34Z</dcterms:created>
  <dcterms:modified xsi:type="dcterms:W3CDTF">2015-11-03T09:20:07Z</dcterms:modified>
</cp:coreProperties>
</file>