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1"/>
    <p:sldMasterId id="2147483650" r:id="rId2"/>
  </p:sldMasterIdLst>
  <p:notesMasterIdLst>
    <p:notesMasterId r:id="rId22"/>
  </p:notesMasterIdLst>
  <p:handoutMasterIdLst>
    <p:handoutMasterId r:id="rId23"/>
  </p:handoutMasterIdLst>
  <p:sldIdLst>
    <p:sldId id="304" r:id="rId3"/>
    <p:sldId id="357" r:id="rId4"/>
    <p:sldId id="358" r:id="rId5"/>
    <p:sldId id="359" r:id="rId6"/>
    <p:sldId id="350" r:id="rId7"/>
    <p:sldId id="361" r:id="rId8"/>
    <p:sldId id="360" r:id="rId9"/>
    <p:sldId id="343" r:id="rId10"/>
    <p:sldId id="365" r:id="rId11"/>
    <p:sldId id="347" r:id="rId12"/>
    <p:sldId id="345" r:id="rId13"/>
    <p:sldId id="344" r:id="rId14"/>
    <p:sldId id="362" r:id="rId15"/>
    <p:sldId id="353" r:id="rId16"/>
    <p:sldId id="355" r:id="rId17"/>
    <p:sldId id="356" r:id="rId18"/>
    <p:sldId id="346" r:id="rId19"/>
    <p:sldId id="364" r:id="rId20"/>
    <p:sldId id="363" r:id="rId21"/>
  </p:sldIdLst>
  <p:sldSz cx="9144000" cy="6858000" type="screen4x3"/>
  <p:notesSz cx="6797675" cy="9926638"/>
  <p:defaultTextStyle>
    <a:defPPr>
      <a:defRPr lang="en-US"/>
    </a:defPPr>
    <a:lvl1pPr algn="l" rtl="0" eaLnBrk="0" fontAlgn="base" hangingPunct="0">
      <a:spcBef>
        <a:spcPct val="50000"/>
      </a:spcBef>
      <a:spcAft>
        <a:spcPct val="0"/>
      </a:spcAft>
      <a:buClr>
        <a:srgbClr val="FF9900"/>
      </a:buClr>
      <a:buFont typeface="Wingdings" pitchFamily="2" charset="2"/>
      <a:defRPr sz="2400" kern="1200">
        <a:solidFill>
          <a:schemeClr val="tx1"/>
        </a:solidFill>
        <a:latin typeface="Arial" charset="0"/>
        <a:ea typeface="+mn-ea"/>
        <a:cs typeface="+mn-cs"/>
      </a:defRPr>
    </a:lvl1pPr>
    <a:lvl2pPr marL="457200" algn="l" rtl="0" eaLnBrk="0" fontAlgn="base" hangingPunct="0">
      <a:spcBef>
        <a:spcPct val="50000"/>
      </a:spcBef>
      <a:spcAft>
        <a:spcPct val="0"/>
      </a:spcAft>
      <a:buClr>
        <a:srgbClr val="FF9900"/>
      </a:buClr>
      <a:buFont typeface="Wingdings" pitchFamily="2" charset="2"/>
      <a:defRPr sz="2400" kern="1200">
        <a:solidFill>
          <a:schemeClr val="tx1"/>
        </a:solidFill>
        <a:latin typeface="Arial" charset="0"/>
        <a:ea typeface="+mn-ea"/>
        <a:cs typeface="+mn-cs"/>
      </a:defRPr>
    </a:lvl2pPr>
    <a:lvl3pPr marL="914400" algn="l" rtl="0" eaLnBrk="0" fontAlgn="base" hangingPunct="0">
      <a:spcBef>
        <a:spcPct val="50000"/>
      </a:spcBef>
      <a:spcAft>
        <a:spcPct val="0"/>
      </a:spcAft>
      <a:buClr>
        <a:srgbClr val="FF9900"/>
      </a:buClr>
      <a:buFont typeface="Wingdings" pitchFamily="2" charset="2"/>
      <a:defRPr sz="2400" kern="1200">
        <a:solidFill>
          <a:schemeClr val="tx1"/>
        </a:solidFill>
        <a:latin typeface="Arial" charset="0"/>
        <a:ea typeface="+mn-ea"/>
        <a:cs typeface="+mn-cs"/>
      </a:defRPr>
    </a:lvl3pPr>
    <a:lvl4pPr marL="1371600" algn="l" rtl="0" eaLnBrk="0" fontAlgn="base" hangingPunct="0">
      <a:spcBef>
        <a:spcPct val="50000"/>
      </a:spcBef>
      <a:spcAft>
        <a:spcPct val="0"/>
      </a:spcAft>
      <a:buClr>
        <a:srgbClr val="FF9900"/>
      </a:buClr>
      <a:buFont typeface="Wingdings" pitchFamily="2" charset="2"/>
      <a:defRPr sz="2400" kern="1200">
        <a:solidFill>
          <a:schemeClr val="tx1"/>
        </a:solidFill>
        <a:latin typeface="Arial" charset="0"/>
        <a:ea typeface="+mn-ea"/>
        <a:cs typeface="+mn-cs"/>
      </a:defRPr>
    </a:lvl4pPr>
    <a:lvl5pPr marL="1828800" algn="l" rtl="0" eaLnBrk="0" fontAlgn="base" hangingPunct="0">
      <a:spcBef>
        <a:spcPct val="50000"/>
      </a:spcBef>
      <a:spcAft>
        <a:spcPct val="0"/>
      </a:spcAft>
      <a:buClr>
        <a:srgbClr val="FF9900"/>
      </a:buClr>
      <a:buFont typeface="Wingdings" pitchFamily="2" charset="2"/>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00FF00"/>
    <a:srgbClr val="66FF66"/>
    <a:srgbClr val="FF6666"/>
    <a:srgbClr val="FF9900"/>
    <a:srgbClr val="000099"/>
    <a:srgbClr val="FFCC00"/>
    <a:srgbClr val="FFFFCC"/>
    <a:srgbClr val="000066"/>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14" autoAdjust="0"/>
    <p:restoredTop sz="98246" autoAdjust="0"/>
  </p:normalViewPr>
  <p:slideViewPr>
    <p:cSldViewPr>
      <p:cViewPr>
        <p:scale>
          <a:sx n="94" d="100"/>
          <a:sy n="94" d="100"/>
        </p:scale>
        <p:origin x="-1104" y="136"/>
      </p:cViewPr>
      <p:guideLst>
        <p:guide orient="horz" pos="2160"/>
        <p:guide pos="2880"/>
      </p:guideLst>
    </p:cSldViewPr>
  </p:slideViewPr>
  <p:outlineViewPr>
    <p:cViewPr>
      <p:scale>
        <a:sx n="33" d="100"/>
        <a:sy n="33" d="100"/>
      </p:scale>
      <p:origin x="0" y="13360"/>
    </p:cViewPr>
  </p:outlineViewPr>
  <p:notesTextViewPr>
    <p:cViewPr>
      <p:scale>
        <a:sx n="100" d="100"/>
        <a:sy n="100" d="100"/>
      </p:scale>
      <p:origin x="0" y="0"/>
    </p:cViewPr>
  </p:notesTextViewPr>
  <p:sorterViewPr>
    <p:cViewPr>
      <p:scale>
        <a:sx n="201" d="100"/>
        <a:sy n="201" d="100"/>
      </p:scale>
      <p:origin x="0" y="6344"/>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200">
                <a:latin typeface="Times" charset="0"/>
              </a:defRPr>
            </a:lvl1pPr>
          </a:lstStyle>
          <a:p>
            <a:endParaRPr lang="en-US" altLang="en-US"/>
          </a:p>
        </p:txBody>
      </p:sp>
      <p:sp>
        <p:nvSpPr>
          <p:cNvPr id="38915" name="Rectangle 3"/>
          <p:cNvSpPr>
            <a:spLocks noGrp="1" noChangeArrowheads="1"/>
          </p:cNvSpPr>
          <p:nvPr>
            <p:ph type="dt" sz="quarter"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200">
                <a:latin typeface="Times" charset="0"/>
              </a:defRPr>
            </a:lvl1pPr>
          </a:lstStyle>
          <a:p>
            <a:endParaRPr lang="en-US" altLang="en-US"/>
          </a:p>
        </p:txBody>
      </p:sp>
      <p:sp>
        <p:nvSpPr>
          <p:cNvPr id="38916" name="Rectangle 4"/>
          <p:cNvSpPr>
            <a:spLocks noGrp="1" noChangeArrowheads="1"/>
          </p:cNvSpPr>
          <p:nvPr>
            <p:ph type="ftr" sz="quarter" idx="2"/>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atin typeface="Times" charset="0"/>
              </a:defRPr>
            </a:lvl1pPr>
          </a:lstStyle>
          <a:p>
            <a:endParaRPr lang="en-US" altLang="en-US"/>
          </a:p>
        </p:txBody>
      </p:sp>
      <p:sp>
        <p:nvSpPr>
          <p:cNvPr id="38917" name="Rectangle 5"/>
          <p:cNvSpPr>
            <a:spLocks noGrp="1" noChangeArrowheads="1"/>
          </p:cNvSpPr>
          <p:nvPr>
            <p:ph type="sldNum" sz="quarter" idx="3"/>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atin typeface="Times" charset="0"/>
              </a:defRPr>
            </a:lvl1pPr>
          </a:lstStyle>
          <a:p>
            <a:fld id="{14F6802B-EE29-42EA-BB81-E09576FD9098}" type="slidenum">
              <a:rPr lang="en-US" altLang="en-US"/>
              <a:pPr/>
              <a:t>‹#›</a:t>
            </a:fld>
            <a:endParaRPr lang="en-US" altLang="en-US"/>
          </a:p>
        </p:txBody>
      </p:sp>
    </p:spTree>
    <p:extLst>
      <p:ext uri="{BB962C8B-B14F-4D97-AF65-F5344CB8AC3E}">
        <p14:creationId xmlns:p14="http://schemas.microsoft.com/office/powerpoint/2010/main" val="255460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200">
                <a:latin typeface="Times" charset="0"/>
              </a:defRPr>
            </a:lvl1pPr>
          </a:lstStyle>
          <a:p>
            <a:endParaRPr lang="en-US" altLang="en-US"/>
          </a:p>
        </p:txBody>
      </p:sp>
      <p:sp>
        <p:nvSpPr>
          <p:cNvPr id="6147"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200">
                <a:latin typeface="Times" charset="0"/>
              </a:defRPr>
            </a:lvl1pPr>
          </a:lstStyle>
          <a:p>
            <a:endParaRPr lang="en-US" altLang="en-US"/>
          </a:p>
        </p:txBody>
      </p:sp>
      <p:sp>
        <p:nvSpPr>
          <p:cNvPr id="922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150"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atin typeface="Times" charset="0"/>
              </a:defRPr>
            </a:lvl1pPr>
          </a:lstStyle>
          <a:p>
            <a:endParaRPr lang="en-US" altLang="en-US"/>
          </a:p>
        </p:txBody>
      </p:sp>
      <p:sp>
        <p:nvSpPr>
          <p:cNvPr id="6151"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atin typeface="Times" charset="0"/>
              </a:defRPr>
            </a:lvl1pPr>
          </a:lstStyle>
          <a:p>
            <a:fld id="{52373FAA-1FB3-4805-BB5F-655D3827DBAA}" type="slidenum">
              <a:rPr lang="en-US" altLang="en-US"/>
              <a:pPr/>
              <a:t>‹#›</a:t>
            </a:fld>
            <a:endParaRPr lang="en-US" altLang="en-US"/>
          </a:p>
        </p:txBody>
      </p:sp>
    </p:spTree>
    <p:extLst>
      <p:ext uri="{BB962C8B-B14F-4D97-AF65-F5344CB8AC3E}">
        <p14:creationId xmlns:p14="http://schemas.microsoft.com/office/powerpoint/2010/main" val="35743063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2373FAA-1FB3-4805-BB5F-655D3827DBAA}" type="slidenum">
              <a:rPr lang="en-US" altLang="en-US" smtClean="0"/>
              <a:pPr/>
              <a:t>1</a:t>
            </a:fld>
            <a:endParaRPr lang="en-US" altLang="en-US"/>
          </a:p>
        </p:txBody>
      </p:sp>
    </p:spTree>
    <p:extLst>
      <p:ext uri="{BB962C8B-B14F-4D97-AF65-F5344CB8AC3E}">
        <p14:creationId xmlns:p14="http://schemas.microsoft.com/office/powerpoint/2010/main" val="748410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2373FAA-1FB3-4805-BB5F-655D3827DBAA}" type="slidenum">
              <a:rPr lang="en-US" altLang="en-US" smtClean="0"/>
              <a:pPr/>
              <a:t>10</a:t>
            </a:fld>
            <a:endParaRPr lang="en-US" altLang="en-US"/>
          </a:p>
        </p:txBody>
      </p:sp>
    </p:spTree>
    <p:extLst>
      <p:ext uri="{BB962C8B-B14F-4D97-AF65-F5344CB8AC3E}">
        <p14:creationId xmlns:p14="http://schemas.microsoft.com/office/powerpoint/2010/main" val="748410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2373FAA-1FB3-4805-BB5F-655D3827DBAA}" type="slidenum">
              <a:rPr lang="en-US" altLang="en-US" smtClean="0"/>
              <a:pPr/>
              <a:t>11</a:t>
            </a:fld>
            <a:endParaRPr lang="en-US" altLang="en-US"/>
          </a:p>
        </p:txBody>
      </p:sp>
    </p:spTree>
    <p:extLst>
      <p:ext uri="{BB962C8B-B14F-4D97-AF65-F5344CB8AC3E}">
        <p14:creationId xmlns:p14="http://schemas.microsoft.com/office/powerpoint/2010/main" val="748410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2373FAA-1FB3-4805-BB5F-655D3827DBAA}" type="slidenum">
              <a:rPr lang="en-US" altLang="en-US" smtClean="0"/>
              <a:pPr/>
              <a:t>12</a:t>
            </a:fld>
            <a:endParaRPr lang="en-US" altLang="en-US"/>
          </a:p>
        </p:txBody>
      </p:sp>
    </p:spTree>
    <p:extLst>
      <p:ext uri="{BB962C8B-B14F-4D97-AF65-F5344CB8AC3E}">
        <p14:creationId xmlns:p14="http://schemas.microsoft.com/office/powerpoint/2010/main" val="748410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2373FAA-1FB3-4805-BB5F-655D3827DBAA}" type="slidenum">
              <a:rPr lang="en-US" altLang="en-US" smtClean="0"/>
              <a:pPr/>
              <a:t>13</a:t>
            </a:fld>
            <a:endParaRPr lang="en-US" altLang="en-US"/>
          </a:p>
        </p:txBody>
      </p:sp>
    </p:spTree>
    <p:extLst>
      <p:ext uri="{BB962C8B-B14F-4D97-AF65-F5344CB8AC3E}">
        <p14:creationId xmlns:p14="http://schemas.microsoft.com/office/powerpoint/2010/main" val="748410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2373FAA-1FB3-4805-BB5F-655D3827DBAA}" type="slidenum">
              <a:rPr lang="en-US" altLang="en-US" smtClean="0"/>
              <a:pPr/>
              <a:t>14</a:t>
            </a:fld>
            <a:endParaRPr lang="en-US" altLang="en-US"/>
          </a:p>
        </p:txBody>
      </p:sp>
    </p:spTree>
    <p:extLst>
      <p:ext uri="{BB962C8B-B14F-4D97-AF65-F5344CB8AC3E}">
        <p14:creationId xmlns:p14="http://schemas.microsoft.com/office/powerpoint/2010/main" val="748410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2373FAA-1FB3-4805-BB5F-655D3827DBAA}" type="slidenum">
              <a:rPr lang="en-US" altLang="en-US" smtClean="0"/>
              <a:pPr/>
              <a:t>15</a:t>
            </a:fld>
            <a:endParaRPr lang="en-US" altLang="en-US"/>
          </a:p>
        </p:txBody>
      </p:sp>
    </p:spTree>
    <p:extLst>
      <p:ext uri="{BB962C8B-B14F-4D97-AF65-F5344CB8AC3E}">
        <p14:creationId xmlns:p14="http://schemas.microsoft.com/office/powerpoint/2010/main" val="7484107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2373FAA-1FB3-4805-BB5F-655D3827DBAA}" type="slidenum">
              <a:rPr lang="en-US" altLang="en-US" smtClean="0"/>
              <a:pPr/>
              <a:t>16</a:t>
            </a:fld>
            <a:endParaRPr lang="en-US" altLang="en-US"/>
          </a:p>
        </p:txBody>
      </p:sp>
    </p:spTree>
    <p:extLst>
      <p:ext uri="{BB962C8B-B14F-4D97-AF65-F5344CB8AC3E}">
        <p14:creationId xmlns:p14="http://schemas.microsoft.com/office/powerpoint/2010/main" val="748410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2373FAA-1FB3-4805-BB5F-655D3827DBAA}" type="slidenum">
              <a:rPr lang="en-US" altLang="en-US" smtClean="0"/>
              <a:pPr/>
              <a:t>17</a:t>
            </a:fld>
            <a:endParaRPr lang="en-US" altLang="en-US"/>
          </a:p>
        </p:txBody>
      </p:sp>
    </p:spTree>
    <p:extLst>
      <p:ext uri="{BB962C8B-B14F-4D97-AF65-F5344CB8AC3E}">
        <p14:creationId xmlns:p14="http://schemas.microsoft.com/office/powerpoint/2010/main" val="748410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2373FAA-1FB3-4805-BB5F-655D3827DBAA}" type="slidenum">
              <a:rPr lang="en-US" altLang="en-US" smtClean="0"/>
              <a:pPr/>
              <a:t>18</a:t>
            </a:fld>
            <a:endParaRPr lang="en-US" altLang="en-US"/>
          </a:p>
        </p:txBody>
      </p:sp>
    </p:spTree>
    <p:extLst>
      <p:ext uri="{BB962C8B-B14F-4D97-AF65-F5344CB8AC3E}">
        <p14:creationId xmlns:p14="http://schemas.microsoft.com/office/powerpoint/2010/main" val="7484107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2373FAA-1FB3-4805-BB5F-655D3827DBAA}" type="slidenum">
              <a:rPr lang="en-US" altLang="en-US" smtClean="0"/>
              <a:pPr/>
              <a:t>19</a:t>
            </a:fld>
            <a:endParaRPr lang="en-US" altLang="en-US"/>
          </a:p>
        </p:txBody>
      </p:sp>
    </p:spTree>
    <p:extLst>
      <p:ext uri="{BB962C8B-B14F-4D97-AF65-F5344CB8AC3E}">
        <p14:creationId xmlns:p14="http://schemas.microsoft.com/office/powerpoint/2010/main" val="748410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2373FAA-1FB3-4805-BB5F-655D3827DBAA}" type="slidenum">
              <a:rPr lang="en-US" altLang="en-US" smtClean="0"/>
              <a:pPr/>
              <a:t>2</a:t>
            </a:fld>
            <a:endParaRPr lang="en-US" altLang="en-US"/>
          </a:p>
        </p:txBody>
      </p:sp>
    </p:spTree>
    <p:extLst>
      <p:ext uri="{BB962C8B-B14F-4D97-AF65-F5344CB8AC3E}">
        <p14:creationId xmlns:p14="http://schemas.microsoft.com/office/powerpoint/2010/main" val="748410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2373FAA-1FB3-4805-BB5F-655D3827DBAA}" type="slidenum">
              <a:rPr lang="en-US" altLang="en-US" smtClean="0"/>
              <a:pPr/>
              <a:t>3</a:t>
            </a:fld>
            <a:endParaRPr lang="en-US" altLang="en-US"/>
          </a:p>
        </p:txBody>
      </p:sp>
    </p:spTree>
    <p:extLst>
      <p:ext uri="{BB962C8B-B14F-4D97-AF65-F5344CB8AC3E}">
        <p14:creationId xmlns:p14="http://schemas.microsoft.com/office/powerpoint/2010/main" val="748410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2373FAA-1FB3-4805-BB5F-655D3827DBAA}" type="slidenum">
              <a:rPr lang="en-US" altLang="en-US" smtClean="0"/>
              <a:pPr/>
              <a:t>4</a:t>
            </a:fld>
            <a:endParaRPr lang="en-US" altLang="en-US"/>
          </a:p>
        </p:txBody>
      </p:sp>
    </p:spTree>
    <p:extLst>
      <p:ext uri="{BB962C8B-B14F-4D97-AF65-F5344CB8AC3E}">
        <p14:creationId xmlns:p14="http://schemas.microsoft.com/office/powerpoint/2010/main" val="748410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2373FAA-1FB3-4805-BB5F-655D3827DBAA}" type="slidenum">
              <a:rPr lang="en-US" altLang="en-US" smtClean="0"/>
              <a:pPr/>
              <a:t>5</a:t>
            </a:fld>
            <a:endParaRPr lang="en-US" altLang="en-US"/>
          </a:p>
        </p:txBody>
      </p:sp>
    </p:spTree>
    <p:extLst>
      <p:ext uri="{BB962C8B-B14F-4D97-AF65-F5344CB8AC3E}">
        <p14:creationId xmlns:p14="http://schemas.microsoft.com/office/powerpoint/2010/main" val="748410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2373FAA-1FB3-4805-BB5F-655D3827DBAA}" type="slidenum">
              <a:rPr lang="en-US" altLang="en-US" smtClean="0"/>
              <a:pPr/>
              <a:t>6</a:t>
            </a:fld>
            <a:endParaRPr lang="en-US" altLang="en-US"/>
          </a:p>
        </p:txBody>
      </p:sp>
    </p:spTree>
    <p:extLst>
      <p:ext uri="{BB962C8B-B14F-4D97-AF65-F5344CB8AC3E}">
        <p14:creationId xmlns:p14="http://schemas.microsoft.com/office/powerpoint/2010/main" val="748410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2373FAA-1FB3-4805-BB5F-655D3827DBAA}" type="slidenum">
              <a:rPr lang="en-US" altLang="en-US" smtClean="0"/>
              <a:pPr/>
              <a:t>7</a:t>
            </a:fld>
            <a:endParaRPr lang="en-US" altLang="en-US"/>
          </a:p>
        </p:txBody>
      </p:sp>
    </p:spTree>
    <p:extLst>
      <p:ext uri="{BB962C8B-B14F-4D97-AF65-F5344CB8AC3E}">
        <p14:creationId xmlns:p14="http://schemas.microsoft.com/office/powerpoint/2010/main" val="748410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2373FAA-1FB3-4805-BB5F-655D3827DBAA}" type="slidenum">
              <a:rPr lang="en-US" altLang="en-US" smtClean="0"/>
              <a:pPr/>
              <a:t>8</a:t>
            </a:fld>
            <a:endParaRPr lang="en-US" altLang="en-US"/>
          </a:p>
        </p:txBody>
      </p:sp>
    </p:spTree>
    <p:extLst>
      <p:ext uri="{BB962C8B-B14F-4D97-AF65-F5344CB8AC3E}">
        <p14:creationId xmlns:p14="http://schemas.microsoft.com/office/powerpoint/2010/main" val="748410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2373FAA-1FB3-4805-BB5F-655D3827DBAA}" type="slidenum">
              <a:rPr lang="en-US" altLang="en-US" smtClean="0"/>
              <a:pPr/>
              <a:t>9</a:t>
            </a:fld>
            <a:endParaRPr lang="en-US" altLang="en-US"/>
          </a:p>
        </p:txBody>
      </p:sp>
    </p:spTree>
    <p:extLst>
      <p:ext uri="{BB962C8B-B14F-4D97-AF65-F5344CB8AC3E}">
        <p14:creationId xmlns:p14="http://schemas.microsoft.com/office/powerpoint/2010/main" val="748410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38914" name="Picture 11" descr="wmo_ppt_2012.psd"/>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Rectangle 3"/>
          <p:cNvSpPr>
            <a:spLocks noGrp="1" noChangeArrowheads="1"/>
          </p:cNvSpPr>
          <p:nvPr>
            <p:ph type="ctrTitle"/>
          </p:nvPr>
        </p:nvSpPr>
        <p:spPr>
          <a:xfrm>
            <a:off x="611188" y="3211513"/>
            <a:ext cx="7921625" cy="1730375"/>
          </a:xfrm>
        </p:spPr>
        <p:txBody>
          <a:bodyPr/>
          <a:lstStyle>
            <a:lvl1pPr algn="ctr">
              <a:defRPr sz="4000" smtClean="0">
                <a:solidFill>
                  <a:schemeClr val="bg1"/>
                </a:solidFill>
              </a:defRPr>
            </a:lvl1pPr>
          </a:lstStyle>
          <a:p>
            <a:pPr lvl="0"/>
            <a:r>
              <a:rPr lang="en-US" altLang="en-US" noProof="0" smtClean="0"/>
              <a:t>Click to edit Master title style</a:t>
            </a:r>
            <a:endParaRPr lang="en-US" altLang="en-US" noProof="0" dirty="0" smtClean="0"/>
          </a:p>
        </p:txBody>
      </p:sp>
      <p:sp>
        <p:nvSpPr>
          <p:cNvPr id="38917" name="Rectangle 4"/>
          <p:cNvSpPr>
            <a:spLocks noGrp="1" noChangeArrowheads="1"/>
          </p:cNvSpPr>
          <p:nvPr>
            <p:ph type="subTitle" idx="1"/>
          </p:nvPr>
        </p:nvSpPr>
        <p:spPr>
          <a:xfrm>
            <a:off x="611188" y="5106988"/>
            <a:ext cx="7921625" cy="914400"/>
          </a:xfrm>
        </p:spPr>
        <p:txBody>
          <a:bodyPr/>
          <a:lstStyle>
            <a:lvl1pPr marL="0" indent="0" algn="ctr">
              <a:buFont typeface="Wingdings" pitchFamily="2" charset="2"/>
              <a:buNone/>
              <a:defRPr smtClean="0">
                <a:solidFill>
                  <a:schemeClr val="bg1"/>
                </a:solidFill>
              </a:defRPr>
            </a:lvl1pPr>
          </a:lstStyle>
          <a:p>
            <a:pPr lvl="0"/>
            <a:r>
              <a:rPr lang="en-US" altLang="en-US" noProof="0" smtClean="0"/>
              <a:t>Click to edit Master subtitle style</a:t>
            </a:r>
            <a:endParaRPr lang="en-US" altLang="en-US" noProof="0" dirty="0" smtClean="0"/>
          </a:p>
        </p:txBody>
      </p:sp>
      <p:sp>
        <p:nvSpPr>
          <p:cNvPr id="11" name="Rectangle 6"/>
          <p:cNvSpPr>
            <a:spLocks noGrp="1" noChangeArrowheads="1"/>
          </p:cNvSpPr>
          <p:nvPr>
            <p:ph type="ftr" sz="quarter" idx="3"/>
          </p:nvPr>
        </p:nvSpPr>
        <p:spPr>
          <a:xfrm>
            <a:off x="2843213" y="6467475"/>
            <a:ext cx="2520950" cy="331788"/>
          </a:xfrm>
        </p:spPr>
        <p:txBody>
          <a:bodyPr/>
          <a:lstStyle>
            <a:lvl1pPr>
              <a:defRPr/>
            </a:lvl1pPr>
          </a:lstStyle>
          <a:p>
            <a:r>
              <a:rPr lang="en-US" altLang="en-US" smtClean="0"/>
              <a:t>Cg-17, Geneva, 25 May 2015</a:t>
            </a:r>
            <a:endParaRPr lang="en-US" altLang="en-US" dirty="0"/>
          </a:p>
        </p:txBody>
      </p:sp>
      <p:sp>
        <p:nvSpPr>
          <p:cNvPr id="12" name="Rectangle 7"/>
          <p:cNvSpPr>
            <a:spLocks noGrp="1" noChangeArrowheads="1"/>
          </p:cNvSpPr>
          <p:nvPr>
            <p:ph type="sldNum" sz="quarter" idx="4"/>
          </p:nvPr>
        </p:nvSpPr>
        <p:spPr>
          <a:xfrm>
            <a:off x="5795963" y="6467475"/>
            <a:ext cx="1152525" cy="331788"/>
          </a:xfrm>
        </p:spPr>
        <p:txBody>
          <a:bodyPr/>
          <a:lstStyle>
            <a:lvl1pPr>
              <a:defRPr/>
            </a:lvl1pPr>
          </a:lstStyle>
          <a:p>
            <a:fld id="{384B1A90-27CE-4A65-90C6-1DE1E7B69B85}" type="slidenum">
              <a:rPr lang="en-US" altLang="en-US"/>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5488" y="188913"/>
            <a:ext cx="1889125" cy="5907087"/>
          </a:xfrm>
        </p:spPr>
        <p:txBody>
          <a:bodyPr vert="eaVert"/>
          <a:lstStyle/>
          <a:p>
            <a:r>
              <a:rPr lang="en-US" smtClean="0"/>
              <a:t>Click to edit Master title style</a:t>
            </a:r>
            <a:endParaRPr lang="en-GB" dirty="0"/>
          </a:p>
        </p:txBody>
      </p:sp>
      <p:sp>
        <p:nvSpPr>
          <p:cNvPr id="3" name="Vertical Text Placeholder 2"/>
          <p:cNvSpPr>
            <a:spLocks noGrp="1"/>
          </p:cNvSpPr>
          <p:nvPr>
            <p:ph type="body" orient="vert" idx="1"/>
          </p:nvPr>
        </p:nvSpPr>
        <p:spPr>
          <a:xfrm>
            <a:off x="1403350" y="188913"/>
            <a:ext cx="5519738" cy="5907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6"/>
          <p:cNvSpPr>
            <a:spLocks noGrp="1" noChangeArrowheads="1"/>
          </p:cNvSpPr>
          <p:nvPr>
            <p:ph type="ftr" sz="quarter" idx="10"/>
          </p:nvPr>
        </p:nvSpPr>
        <p:spPr>
          <a:ln/>
        </p:spPr>
        <p:txBody>
          <a:bodyPr/>
          <a:lstStyle>
            <a:lvl1pPr>
              <a:defRPr/>
            </a:lvl1pPr>
          </a:lstStyle>
          <a:p>
            <a:r>
              <a:rPr lang="en-US" altLang="en-US" smtClean="0"/>
              <a:t>Cg-17, Geneva, 25 May 2015</a:t>
            </a:r>
            <a:endParaRPr lang="en-US" altLang="en-US" dirty="0"/>
          </a:p>
        </p:txBody>
      </p:sp>
      <p:sp>
        <p:nvSpPr>
          <p:cNvPr id="5" name="Rectangle 7"/>
          <p:cNvSpPr>
            <a:spLocks noGrp="1" noChangeArrowheads="1"/>
          </p:cNvSpPr>
          <p:nvPr>
            <p:ph type="sldNum" sz="quarter" idx="11"/>
          </p:nvPr>
        </p:nvSpPr>
        <p:spPr>
          <a:ln/>
        </p:spPr>
        <p:txBody>
          <a:bodyPr/>
          <a:lstStyle>
            <a:lvl1pPr>
              <a:defRPr/>
            </a:lvl1pPr>
          </a:lstStyle>
          <a:p>
            <a:fld id="{7DF0FFA9-28F8-473F-8A91-979882581D8A}" type="slidenum">
              <a:rPr lang="en-US" altLang="en-US"/>
              <a:pPr/>
              <a:t>‹#›</a:t>
            </a:fld>
            <a:endParaRPr lang="en-US" altLang="en-US"/>
          </a:p>
        </p:txBody>
      </p:sp>
    </p:spTree>
    <p:extLst>
      <p:ext uri="{BB962C8B-B14F-4D97-AF65-F5344CB8AC3E}">
        <p14:creationId xmlns:p14="http://schemas.microsoft.com/office/powerpoint/2010/main" val="1862704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792162"/>
          </a:xfrm>
        </p:spPr>
        <p:txBody>
          <a:bodyPr/>
          <a:lstStyle/>
          <a:p>
            <a:r>
              <a:rPr lang="en-US" smtClean="0"/>
              <a:t>Click to edit Master title style</a:t>
            </a:r>
            <a:endParaRPr lang="en-US" dirty="0"/>
          </a:p>
        </p:txBody>
      </p:sp>
      <p:sp>
        <p:nvSpPr>
          <p:cNvPr id="4" name="Content Placeholder 3"/>
          <p:cNvSpPr>
            <a:spLocks noGrp="1"/>
          </p:cNvSpPr>
          <p:nvPr>
            <p:ph sz="half" idx="2"/>
          </p:nvPr>
        </p:nvSpPr>
        <p:spPr>
          <a:xfrm>
            <a:off x="4683125" y="1052513"/>
            <a:ext cx="4281488" cy="4897437"/>
          </a:xfrm>
        </p:spPr>
        <p:txBody>
          <a:bodyPr/>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a:xfrm>
            <a:off x="1042988" y="6453188"/>
            <a:ext cx="4465637" cy="312737"/>
          </a:xfrm>
        </p:spPr>
        <p:txBody>
          <a:bodyPr/>
          <a:lstStyle>
            <a:lvl1pPr>
              <a:defRPr/>
            </a:lvl1pPr>
          </a:lstStyle>
          <a:p>
            <a:r>
              <a:rPr lang="en-US" altLang="en-US" smtClean="0"/>
              <a:t>Cg-17, Geneva, 25 May 2015</a:t>
            </a:r>
            <a:endParaRPr lang="en-US" altLang="en-US" dirty="0"/>
          </a:p>
        </p:txBody>
      </p:sp>
      <p:sp>
        <p:nvSpPr>
          <p:cNvPr id="6" name="Slide Number Placeholder 5"/>
          <p:cNvSpPr>
            <a:spLocks noGrp="1"/>
          </p:cNvSpPr>
          <p:nvPr>
            <p:ph type="sldNum" sz="quarter" idx="11"/>
          </p:nvPr>
        </p:nvSpPr>
        <p:spPr>
          <a:xfrm>
            <a:off x="5867400" y="6478588"/>
            <a:ext cx="1152525" cy="312737"/>
          </a:xfrm>
        </p:spPr>
        <p:txBody>
          <a:bodyPr/>
          <a:lstStyle>
            <a:lvl1pPr>
              <a:defRPr/>
            </a:lvl1pPr>
          </a:lstStyle>
          <a:p>
            <a:fld id="{530DC6A7-5167-4619-9E2D-9462EBD6BA47}" type="slidenum">
              <a:rPr lang="en-US" altLang="en-US"/>
              <a:pPr/>
              <a:t>‹#›</a:t>
            </a:fld>
            <a:endParaRPr lang="en-US" altLang="en-US"/>
          </a:p>
        </p:txBody>
      </p:sp>
      <p:sp>
        <p:nvSpPr>
          <p:cNvPr id="8" name="Content Placeholder 7"/>
          <p:cNvSpPr>
            <a:spLocks noGrp="1"/>
          </p:cNvSpPr>
          <p:nvPr>
            <p:ph sz="quarter" idx="12"/>
          </p:nvPr>
        </p:nvSpPr>
        <p:spPr>
          <a:xfrm>
            <a:off x="260405" y="1054127"/>
            <a:ext cx="4279790" cy="4905375"/>
          </a:xfrm>
        </p:spPr>
        <p:txBody>
          <a:bodyPr/>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03790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
        <p:nvSpPr>
          <p:cNvPr id="4" name="Rectangle 10"/>
          <p:cNvSpPr>
            <a:spLocks noGrp="1" noChangeArrowheads="1"/>
          </p:cNvSpPr>
          <p:nvPr>
            <p:ph type="ftr" sz="quarter" idx="10"/>
          </p:nvPr>
        </p:nvSpPr>
        <p:spPr>
          <a:ln/>
        </p:spPr>
        <p:txBody>
          <a:bodyPr/>
          <a:lstStyle>
            <a:lvl1pPr>
              <a:defRPr/>
            </a:lvl1pPr>
          </a:lstStyle>
          <a:p>
            <a:r>
              <a:rPr lang="en-US" altLang="en-US" smtClean="0"/>
              <a:t>Cg-17, Geneva, 25 May 2015</a:t>
            </a:r>
            <a:endParaRPr lang="en-US" altLang="en-US" dirty="0"/>
          </a:p>
        </p:txBody>
      </p:sp>
      <p:sp>
        <p:nvSpPr>
          <p:cNvPr id="5" name="Rectangle 11"/>
          <p:cNvSpPr>
            <a:spLocks noGrp="1" noChangeArrowheads="1"/>
          </p:cNvSpPr>
          <p:nvPr>
            <p:ph type="sldNum" sz="quarter" idx="11"/>
          </p:nvPr>
        </p:nvSpPr>
        <p:spPr>
          <a:ln/>
        </p:spPr>
        <p:txBody>
          <a:bodyPr/>
          <a:lstStyle>
            <a:lvl1pPr>
              <a:defRPr/>
            </a:lvl1pPr>
          </a:lstStyle>
          <a:p>
            <a:fld id="{E4435597-67A5-4C38-94B3-D8FE525D8A3E}" type="slidenum">
              <a:rPr lang="en-US" altLang="en-US"/>
              <a:pPr/>
              <a:t>‹#›</a:t>
            </a:fld>
            <a:endParaRPr lang="en-US" altLang="en-US"/>
          </a:p>
        </p:txBody>
      </p:sp>
    </p:spTree>
    <p:extLst>
      <p:ext uri="{BB962C8B-B14F-4D97-AF65-F5344CB8AC3E}">
        <p14:creationId xmlns:p14="http://schemas.microsoft.com/office/powerpoint/2010/main" val="883922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ftr" sz="quarter" idx="10"/>
          </p:nvPr>
        </p:nvSpPr>
        <p:spPr>
          <a:ln/>
        </p:spPr>
        <p:txBody>
          <a:bodyPr/>
          <a:lstStyle>
            <a:lvl1pPr>
              <a:defRPr/>
            </a:lvl1pPr>
          </a:lstStyle>
          <a:p>
            <a:r>
              <a:rPr lang="en-US" altLang="en-US" smtClean="0"/>
              <a:t>Cg-17, Geneva, 25 May 2015</a:t>
            </a:r>
            <a:endParaRPr lang="en-US" altLang="en-US" dirty="0"/>
          </a:p>
        </p:txBody>
      </p:sp>
      <p:sp>
        <p:nvSpPr>
          <p:cNvPr id="5" name="Rectangle 11"/>
          <p:cNvSpPr>
            <a:spLocks noGrp="1" noChangeArrowheads="1"/>
          </p:cNvSpPr>
          <p:nvPr>
            <p:ph type="sldNum" sz="quarter" idx="11"/>
          </p:nvPr>
        </p:nvSpPr>
        <p:spPr>
          <a:ln/>
        </p:spPr>
        <p:txBody>
          <a:bodyPr/>
          <a:lstStyle>
            <a:lvl1pPr>
              <a:defRPr/>
            </a:lvl1pPr>
          </a:lstStyle>
          <a:p>
            <a:fld id="{6E30F560-48CB-4FFF-8A94-C4B0D66B2707}" type="slidenum">
              <a:rPr lang="en-US" altLang="en-US"/>
              <a:pPr/>
              <a:t>‹#›</a:t>
            </a:fld>
            <a:endParaRPr lang="en-US" altLang="en-US"/>
          </a:p>
        </p:txBody>
      </p:sp>
    </p:spTree>
    <p:extLst>
      <p:ext uri="{BB962C8B-B14F-4D97-AF65-F5344CB8AC3E}">
        <p14:creationId xmlns:p14="http://schemas.microsoft.com/office/powerpoint/2010/main" val="1515310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ftr" sz="quarter" idx="10"/>
          </p:nvPr>
        </p:nvSpPr>
        <p:spPr>
          <a:ln/>
        </p:spPr>
        <p:txBody>
          <a:bodyPr/>
          <a:lstStyle>
            <a:lvl1pPr>
              <a:defRPr/>
            </a:lvl1pPr>
          </a:lstStyle>
          <a:p>
            <a:r>
              <a:rPr lang="en-US" altLang="en-US" smtClean="0"/>
              <a:t>Cg-17, Geneva, 25 May 2015</a:t>
            </a:r>
            <a:endParaRPr lang="en-US" altLang="en-US" dirty="0"/>
          </a:p>
        </p:txBody>
      </p:sp>
      <p:sp>
        <p:nvSpPr>
          <p:cNvPr id="5" name="Rectangle 11"/>
          <p:cNvSpPr>
            <a:spLocks noGrp="1" noChangeArrowheads="1"/>
          </p:cNvSpPr>
          <p:nvPr>
            <p:ph type="sldNum" sz="quarter" idx="11"/>
          </p:nvPr>
        </p:nvSpPr>
        <p:spPr>
          <a:ln/>
        </p:spPr>
        <p:txBody>
          <a:bodyPr/>
          <a:lstStyle>
            <a:lvl1pPr>
              <a:defRPr/>
            </a:lvl1pPr>
          </a:lstStyle>
          <a:p>
            <a:fld id="{34D05579-02BA-451C-A53C-A02468D170C8}" type="slidenum">
              <a:rPr lang="en-US" altLang="en-US"/>
              <a:pPr/>
              <a:t>‹#›</a:t>
            </a:fld>
            <a:endParaRPr lang="en-US" altLang="en-US"/>
          </a:p>
        </p:txBody>
      </p:sp>
    </p:spTree>
    <p:extLst>
      <p:ext uri="{BB962C8B-B14F-4D97-AF65-F5344CB8AC3E}">
        <p14:creationId xmlns:p14="http://schemas.microsoft.com/office/powerpoint/2010/main" val="3128149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79388" y="981075"/>
            <a:ext cx="4316412" cy="547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981075"/>
            <a:ext cx="4316413" cy="547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0"/>
          <p:cNvSpPr>
            <a:spLocks noGrp="1" noChangeArrowheads="1"/>
          </p:cNvSpPr>
          <p:nvPr>
            <p:ph type="ftr" sz="quarter" idx="10"/>
          </p:nvPr>
        </p:nvSpPr>
        <p:spPr>
          <a:ln/>
        </p:spPr>
        <p:txBody>
          <a:bodyPr/>
          <a:lstStyle>
            <a:lvl1pPr>
              <a:defRPr/>
            </a:lvl1pPr>
          </a:lstStyle>
          <a:p>
            <a:r>
              <a:rPr lang="en-US" altLang="en-US" smtClean="0"/>
              <a:t>Cg-17, Geneva, 25 May 2015</a:t>
            </a:r>
            <a:endParaRPr lang="en-US" altLang="en-US" dirty="0"/>
          </a:p>
        </p:txBody>
      </p:sp>
      <p:sp>
        <p:nvSpPr>
          <p:cNvPr id="6" name="Rectangle 11"/>
          <p:cNvSpPr>
            <a:spLocks noGrp="1" noChangeArrowheads="1"/>
          </p:cNvSpPr>
          <p:nvPr>
            <p:ph type="sldNum" sz="quarter" idx="11"/>
          </p:nvPr>
        </p:nvSpPr>
        <p:spPr>
          <a:ln/>
        </p:spPr>
        <p:txBody>
          <a:bodyPr/>
          <a:lstStyle>
            <a:lvl1pPr>
              <a:defRPr/>
            </a:lvl1pPr>
          </a:lstStyle>
          <a:p>
            <a:fld id="{654B0B9B-9001-43CB-883E-70DF8A72D444}" type="slidenum">
              <a:rPr lang="en-US" altLang="en-US"/>
              <a:pPr/>
              <a:t>‹#›</a:t>
            </a:fld>
            <a:endParaRPr lang="en-US" altLang="en-US"/>
          </a:p>
        </p:txBody>
      </p:sp>
    </p:spTree>
    <p:extLst>
      <p:ext uri="{BB962C8B-B14F-4D97-AF65-F5344CB8AC3E}">
        <p14:creationId xmlns:p14="http://schemas.microsoft.com/office/powerpoint/2010/main" val="2429899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0"/>
          <p:cNvSpPr>
            <a:spLocks noGrp="1" noChangeArrowheads="1"/>
          </p:cNvSpPr>
          <p:nvPr>
            <p:ph type="ftr" sz="quarter" idx="10"/>
          </p:nvPr>
        </p:nvSpPr>
        <p:spPr>
          <a:ln/>
        </p:spPr>
        <p:txBody>
          <a:bodyPr/>
          <a:lstStyle>
            <a:lvl1pPr>
              <a:defRPr/>
            </a:lvl1pPr>
          </a:lstStyle>
          <a:p>
            <a:r>
              <a:rPr lang="en-US" altLang="en-US" smtClean="0"/>
              <a:t>Cg-17, Geneva, 25 May 2015</a:t>
            </a:r>
            <a:endParaRPr lang="en-US" altLang="en-US" dirty="0"/>
          </a:p>
        </p:txBody>
      </p:sp>
      <p:sp>
        <p:nvSpPr>
          <p:cNvPr id="8" name="Rectangle 11"/>
          <p:cNvSpPr>
            <a:spLocks noGrp="1" noChangeArrowheads="1"/>
          </p:cNvSpPr>
          <p:nvPr>
            <p:ph type="sldNum" sz="quarter" idx="11"/>
          </p:nvPr>
        </p:nvSpPr>
        <p:spPr>
          <a:ln/>
        </p:spPr>
        <p:txBody>
          <a:bodyPr/>
          <a:lstStyle>
            <a:lvl1pPr>
              <a:defRPr/>
            </a:lvl1pPr>
          </a:lstStyle>
          <a:p>
            <a:fld id="{99CB05DD-9F26-406B-A3F2-F441C7F1591A}" type="slidenum">
              <a:rPr lang="en-US" altLang="en-US"/>
              <a:pPr/>
              <a:t>‹#›</a:t>
            </a:fld>
            <a:endParaRPr lang="en-US" altLang="en-US"/>
          </a:p>
        </p:txBody>
      </p:sp>
    </p:spTree>
    <p:extLst>
      <p:ext uri="{BB962C8B-B14F-4D97-AF65-F5344CB8AC3E}">
        <p14:creationId xmlns:p14="http://schemas.microsoft.com/office/powerpoint/2010/main" val="10795437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Rectangle 10"/>
          <p:cNvSpPr>
            <a:spLocks noGrp="1" noChangeArrowheads="1"/>
          </p:cNvSpPr>
          <p:nvPr>
            <p:ph type="ftr" sz="quarter" idx="10"/>
          </p:nvPr>
        </p:nvSpPr>
        <p:spPr>
          <a:ln/>
        </p:spPr>
        <p:txBody>
          <a:bodyPr/>
          <a:lstStyle>
            <a:lvl1pPr>
              <a:defRPr/>
            </a:lvl1pPr>
          </a:lstStyle>
          <a:p>
            <a:r>
              <a:rPr lang="en-US" altLang="en-US" smtClean="0"/>
              <a:t>Cg-17, Geneva, 25 May 2015</a:t>
            </a:r>
            <a:endParaRPr lang="en-US" altLang="en-US" dirty="0"/>
          </a:p>
        </p:txBody>
      </p:sp>
      <p:sp>
        <p:nvSpPr>
          <p:cNvPr id="4" name="Rectangle 11"/>
          <p:cNvSpPr>
            <a:spLocks noGrp="1" noChangeArrowheads="1"/>
          </p:cNvSpPr>
          <p:nvPr>
            <p:ph type="sldNum" sz="quarter" idx="11"/>
          </p:nvPr>
        </p:nvSpPr>
        <p:spPr>
          <a:ln/>
        </p:spPr>
        <p:txBody>
          <a:bodyPr/>
          <a:lstStyle>
            <a:lvl1pPr>
              <a:defRPr/>
            </a:lvl1pPr>
          </a:lstStyle>
          <a:p>
            <a:fld id="{6B5FADC7-6554-4E0E-A943-3B2A5EACC44E}" type="slidenum">
              <a:rPr lang="en-US" altLang="en-US"/>
              <a:pPr/>
              <a:t>‹#›</a:t>
            </a:fld>
            <a:endParaRPr lang="en-US" altLang="en-US"/>
          </a:p>
        </p:txBody>
      </p:sp>
    </p:spTree>
    <p:extLst>
      <p:ext uri="{BB962C8B-B14F-4D97-AF65-F5344CB8AC3E}">
        <p14:creationId xmlns:p14="http://schemas.microsoft.com/office/powerpoint/2010/main" val="23564541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ftr" sz="quarter" idx="10"/>
          </p:nvPr>
        </p:nvSpPr>
        <p:spPr>
          <a:ln/>
        </p:spPr>
        <p:txBody>
          <a:bodyPr/>
          <a:lstStyle>
            <a:lvl1pPr>
              <a:defRPr/>
            </a:lvl1pPr>
          </a:lstStyle>
          <a:p>
            <a:r>
              <a:rPr lang="en-US" altLang="en-US" smtClean="0"/>
              <a:t>Cg-17, Geneva, 25 May 2015</a:t>
            </a:r>
            <a:endParaRPr lang="en-US" altLang="en-US" dirty="0"/>
          </a:p>
        </p:txBody>
      </p:sp>
      <p:sp>
        <p:nvSpPr>
          <p:cNvPr id="3" name="Rectangle 11"/>
          <p:cNvSpPr>
            <a:spLocks noGrp="1" noChangeArrowheads="1"/>
          </p:cNvSpPr>
          <p:nvPr>
            <p:ph type="sldNum" sz="quarter" idx="11"/>
          </p:nvPr>
        </p:nvSpPr>
        <p:spPr>
          <a:ln/>
        </p:spPr>
        <p:txBody>
          <a:bodyPr/>
          <a:lstStyle>
            <a:lvl1pPr>
              <a:defRPr/>
            </a:lvl1pPr>
          </a:lstStyle>
          <a:p>
            <a:fld id="{3138C1E1-D2C8-4C77-A16D-CC51B7D99F76}" type="slidenum">
              <a:rPr lang="en-US" altLang="en-US"/>
              <a:pPr/>
              <a:t>‹#›</a:t>
            </a:fld>
            <a:endParaRPr lang="en-US" altLang="en-US"/>
          </a:p>
        </p:txBody>
      </p:sp>
    </p:spTree>
    <p:extLst>
      <p:ext uri="{BB962C8B-B14F-4D97-AF65-F5344CB8AC3E}">
        <p14:creationId xmlns:p14="http://schemas.microsoft.com/office/powerpoint/2010/main" val="2180898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ftr" sz="quarter" idx="10"/>
          </p:nvPr>
        </p:nvSpPr>
        <p:spPr>
          <a:ln/>
        </p:spPr>
        <p:txBody>
          <a:bodyPr/>
          <a:lstStyle>
            <a:lvl1pPr>
              <a:defRPr/>
            </a:lvl1pPr>
          </a:lstStyle>
          <a:p>
            <a:r>
              <a:rPr lang="en-US" altLang="en-US" smtClean="0"/>
              <a:t>Cg-17, Geneva, 25 May 2015</a:t>
            </a:r>
            <a:endParaRPr lang="en-US" altLang="en-US" dirty="0"/>
          </a:p>
        </p:txBody>
      </p:sp>
      <p:sp>
        <p:nvSpPr>
          <p:cNvPr id="6" name="Rectangle 11"/>
          <p:cNvSpPr>
            <a:spLocks noGrp="1" noChangeArrowheads="1"/>
          </p:cNvSpPr>
          <p:nvPr>
            <p:ph type="sldNum" sz="quarter" idx="11"/>
          </p:nvPr>
        </p:nvSpPr>
        <p:spPr>
          <a:ln/>
        </p:spPr>
        <p:txBody>
          <a:bodyPr/>
          <a:lstStyle>
            <a:lvl1pPr>
              <a:defRPr/>
            </a:lvl1pPr>
          </a:lstStyle>
          <a:p>
            <a:fld id="{64A7EBCB-E49B-44E9-A4C0-EA7F9E114DD1}" type="slidenum">
              <a:rPr lang="en-US" altLang="en-US"/>
              <a:pPr/>
              <a:t>‹#›</a:t>
            </a:fld>
            <a:endParaRPr lang="en-US" altLang="en-US"/>
          </a:p>
        </p:txBody>
      </p:sp>
    </p:spTree>
    <p:extLst>
      <p:ext uri="{BB962C8B-B14F-4D97-AF65-F5344CB8AC3E}">
        <p14:creationId xmlns:p14="http://schemas.microsoft.com/office/powerpoint/2010/main" val="3272364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6"/>
          <p:cNvSpPr>
            <a:spLocks noGrp="1" noChangeArrowheads="1"/>
          </p:cNvSpPr>
          <p:nvPr>
            <p:ph type="ftr" sz="quarter" idx="10"/>
          </p:nvPr>
        </p:nvSpPr>
        <p:spPr>
          <a:ln/>
        </p:spPr>
        <p:txBody>
          <a:bodyPr/>
          <a:lstStyle>
            <a:lvl1pPr>
              <a:defRPr/>
            </a:lvl1pPr>
          </a:lstStyle>
          <a:p>
            <a:r>
              <a:rPr lang="en-US" altLang="en-US" smtClean="0"/>
              <a:t>Cg-17, Geneva, 25 May 2015</a:t>
            </a:r>
            <a:endParaRPr lang="en-US" altLang="en-US" dirty="0"/>
          </a:p>
        </p:txBody>
      </p:sp>
      <p:sp>
        <p:nvSpPr>
          <p:cNvPr id="5" name="Rectangle 7"/>
          <p:cNvSpPr>
            <a:spLocks noGrp="1" noChangeArrowheads="1"/>
          </p:cNvSpPr>
          <p:nvPr>
            <p:ph type="sldNum" sz="quarter" idx="11"/>
          </p:nvPr>
        </p:nvSpPr>
        <p:spPr>
          <a:ln/>
        </p:spPr>
        <p:txBody>
          <a:bodyPr/>
          <a:lstStyle>
            <a:lvl1pPr>
              <a:defRPr/>
            </a:lvl1pPr>
          </a:lstStyle>
          <a:p>
            <a:fld id="{DEA80673-A73F-4D73-96A3-E05FA08B7613}" type="slidenum">
              <a:rPr lang="en-US" altLang="en-US"/>
              <a:pPr/>
              <a:t>‹#›</a:t>
            </a:fld>
            <a:endParaRPr lang="en-US" altLang="en-US"/>
          </a:p>
        </p:txBody>
      </p:sp>
    </p:spTree>
    <p:extLst>
      <p:ext uri="{BB962C8B-B14F-4D97-AF65-F5344CB8AC3E}">
        <p14:creationId xmlns:p14="http://schemas.microsoft.com/office/powerpoint/2010/main" val="15219465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ftr" sz="quarter" idx="10"/>
          </p:nvPr>
        </p:nvSpPr>
        <p:spPr>
          <a:ln/>
        </p:spPr>
        <p:txBody>
          <a:bodyPr/>
          <a:lstStyle>
            <a:lvl1pPr>
              <a:defRPr/>
            </a:lvl1pPr>
          </a:lstStyle>
          <a:p>
            <a:r>
              <a:rPr lang="en-US" altLang="en-US" smtClean="0"/>
              <a:t>Cg-17, Geneva, 25 May 2015</a:t>
            </a:r>
            <a:endParaRPr lang="en-US" altLang="en-US" dirty="0"/>
          </a:p>
        </p:txBody>
      </p:sp>
      <p:sp>
        <p:nvSpPr>
          <p:cNvPr id="6" name="Rectangle 11"/>
          <p:cNvSpPr>
            <a:spLocks noGrp="1" noChangeArrowheads="1"/>
          </p:cNvSpPr>
          <p:nvPr>
            <p:ph type="sldNum" sz="quarter" idx="11"/>
          </p:nvPr>
        </p:nvSpPr>
        <p:spPr>
          <a:ln/>
        </p:spPr>
        <p:txBody>
          <a:bodyPr/>
          <a:lstStyle>
            <a:lvl1pPr>
              <a:defRPr/>
            </a:lvl1pPr>
          </a:lstStyle>
          <a:p>
            <a:fld id="{BA33C1D7-E07A-463F-9941-AF918645DBE4}" type="slidenum">
              <a:rPr lang="en-US" altLang="en-US"/>
              <a:pPr/>
              <a:t>‹#›</a:t>
            </a:fld>
            <a:endParaRPr lang="en-US" altLang="en-US"/>
          </a:p>
        </p:txBody>
      </p:sp>
    </p:spTree>
    <p:extLst>
      <p:ext uri="{BB962C8B-B14F-4D97-AF65-F5344CB8AC3E}">
        <p14:creationId xmlns:p14="http://schemas.microsoft.com/office/powerpoint/2010/main" val="4772994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ftr" sz="quarter" idx="10"/>
          </p:nvPr>
        </p:nvSpPr>
        <p:spPr>
          <a:ln/>
        </p:spPr>
        <p:txBody>
          <a:bodyPr/>
          <a:lstStyle>
            <a:lvl1pPr>
              <a:defRPr/>
            </a:lvl1pPr>
          </a:lstStyle>
          <a:p>
            <a:r>
              <a:rPr lang="en-US" altLang="en-US" smtClean="0"/>
              <a:t>Cg-17, Geneva, 25 May 2015</a:t>
            </a:r>
            <a:endParaRPr lang="en-US" altLang="en-US" dirty="0"/>
          </a:p>
        </p:txBody>
      </p:sp>
      <p:sp>
        <p:nvSpPr>
          <p:cNvPr id="5" name="Rectangle 11"/>
          <p:cNvSpPr>
            <a:spLocks noGrp="1" noChangeArrowheads="1"/>
          </p:cNvSpPr>
          <p:nvPr>
            <p:ph type="sldNum" sz="quarter" idx="11"/>
          </p:nvPr>
        </p:nvSpPr>
        <p:spPr>
          <a:ln/>
        </p:spPr>
        <p:txBody>
          <a:bodyPr/>
          <a:lstStyle>
            <a:lvl1pPr>
              <a:defRPr/>
            </a:lvl1pPr>
          </a:lstStyle>
          <a:p>
            <a:fld id="{32C06050-4F15-4804-94D4-4BA3CD037167}" type="slidenum">
              <a:rPr lang="en-US" altLang="en-US"/>
              <a:pPr/>
              <a:t>‹#›</a:t>
            </a:fld>
            <a:endParaRPr lang="en-US" altLang="en-US"/>
          </a:p>
        </p:txBody>
      </p:sp>
    </p:spTree>
    <p:extLst>
      <p:ext uri="{BB962C8B-B14F-4D97-AF65-F5344CB8AC3E}">
        <p14:creationId xmlns:p14="http://schemas.microsoft.com/office/powerpoint/2010/main" val="25897924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188913"/>
            <a:ext cx="2195513" cy="62642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79388" y="188913"/>
            <a:ext cx="6437312" cy="6264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ftr" sz="quarter" idx="10"/>
          </p:nvPr>
        </p:nvSpPr>
        <p:spPr>
          <a:ln/>
        </p:spPr>
        <p:txBody>
          <a:bodyPr/>
          <a:lstStyle>
            <a:lvl1pPr>
              <a:defRPr/>
            </a:lvl1pPr>
          </a:lstStyle>
          <a:p>
            <a:r>
              <a:rPr lang="en-US" altLang="en-US" smtClean="0"/>
              <a:t>Cg-17, Geneva, 25 May 2015</a:t>
            </a:r>
            <a:endParaRPr lang="en-US" altLang="en-US" dirty="0"/>
          </a:p>
        </p:txBody>
      </p:sp>
      <p:sp>
        <p:nvSpPr>
          <p:cNvPr id="5" name="Rectangle 11"/>
          <p:cNvSpPr>
            <a:spLocks noGrp="1" noChangeArrowheads="1"/>
          </p:cNvSpPr>
          <p:nvPr>
            <p:ph type="sldNum" sz="quarter" idx="11"/>
          </p:nvPr>
        </p:nvSpPr>
        <p:spPr>
          <a:ln/>
        </p:spPr>
        <p:txBody>
          <a:bodyPr/>
          <a:lstStyle>
            <a:lvl1pPr>
              <a:defRPr/>
            </a:lvl1pPr>
          </a:lstStyle>
          <a:p>
            <a:fld id="{2734F7D5-7458-48A2-9F4A-0C2C4B93AC50}" type="slidenum">
              <a:rPr lang="en-US" altLang="en-US"/>
              <a:pPr/>
              <a:t>‹#›</a:t>
            </a:fld>
            <a:endParaRPr lang="en-US" altLang="en-US"/>
          </a:p>
        </p:txBody>
      </p:sp>
    </p:spTree>
    <p:extLst>
      <p:ext uri="{BB962C8B-B14F-4D97-AF65-F5344CB8AC3E}">
        <p14:creationId xmlns:p14="http://schemas.microsoft.com/office/powerpoint/2010/main" val="1162169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r>
              <a:rPr lang="en-US" altLang="en-US" smtClean="0"/>
              <a:t>Cg-17, Geneva, 25 May 2015</a:t>
            </a:r>
            <a:endParaRPr lang="en-US" altLang="en-US" dirty="0"/>
          </a:p>
        </p:txBody>
      </p:sp>
      <p:sp>
        <p:nvSpPr>
          <p:cNvPr id="5" name="Rectangle 7"/>
          <p:cNvSpPr>
            <a:spLocks noGrp="1" noChangeArrowheads="1"/>
          </p:cNvSpPr>
          <p:nvPr>
            <p:ph type="sldNum" sz="quarter" idx="11"/>
          </p:nvPr>
        </p:nvSpPr>
        <p:spPr>
          <a:ln/>
        </p:spPr>
        <p:txBody>
          <a:bodyPr/>
          <a:lstStyle>
            <a:lvl1pPr>
              <a:defRPr/>
            </a:lvl1pPr>
          </a:lstStyle>
          <a:p>
            <a:fld id="{A5637A8F-0397-4A80-A49F-054A7EA7C0E9}" type="slidenum">
              <a:rPr lang="en-US" altLang="en-US"/>
              <a:pPr/>
              <a:t>‹#›</a:t>
            </a:fld>
            <a:endParaRPr lang="en-US" altLang="en-US"/>
          </a:p>
        </p:txBody>
      </p:sp>
    </p:spTree>
    <p:extLst>
      <p:ext uri="{BB962C8B-B14F-4D97-AF65-F5344CB8AC3E}">
        <p14:creationId xmlns:p14="http://schemas.microsoft.com/office/powerpoint/2010/main" val="3954443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1403350" y="1412875"/>
            <a:ext cx="3703638" cy="4683125"/>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5259388" y="1412875"/>
            <a:ext cx="3705225" cy="4683125"/>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Rectangle 6"/>
          <p:cNvSpPr>
            <a:spLocks noGrp="1" noChangeArrowheads="1"/>
          </p:cNvSpPr>
          <p:nvPr>
            <p:ph type="ftr" sz="quarter" idx="10"/>
          </p:nvPr>
        </p:nvSpPr>
        <p:spPr>
          <a:ln/>
        </p:spPr>
        <p:txBody>
          <a:bodyPr/>
          <a:lstStyle>
            <a:lvl1pPr>
              <a:defRPr/>
            </a:lvl1pPr>
          </a:lstStyle>
          <a:p>
            <a:r>
              <a:rPr lang="en-US" altLang="en-US" smtClean="0"/>
              <a:t>Cg-17, Geneva, 25 May 2015</a:t>
            </a:r>
            <a:endParaRPr lang="en-US" altLang="en-US" dirty="0"/>
          </a:p>
        </p:txBody>
      </p:sp>
      <p:sp>
        <p:nvSpPr>
          <p:cNvPr id="6" name="Rectangle 7"/>
          <p:cNvSpPr>
            <a:spLocks noGrp="1" noChangeArrowheads="1"/>
          </p:cNvSpPr>
          <p:nvPr>
            <p:ph type="sldNum" sz="quarter" idx="11"/>
          </p:nvPr>
        </p:nvSpPr>
        <p:spPr>
          <a:ln/>
        </p:spPr>
        <p:txBody>
          <a:bodyPr/>
          <a:lstStyle>
            <a:lvl1pPr>
              <a:defRPr/>
            </a:lvl1pPr>
          </a:lstStyle>
          <a:p>
            <a:fld id="{22B30CBA-7E8D-48CE-BE01-50B65EED8C4B}" type="slidenum">
              <a:rPr lang="en-US" altLang="en-US"/>
              <a:pPr/>
              <a:t>‹#›</a:t>
            </a:fld>
            <a:endParaRPr lang="en-US" altLang="en-US"/>
          </a:p>
        </p:txBody>
      </p:sp>
    </p:spTree>
    <p:extLst>
      <p:ext uri="{BB962C8B-B14F-4D97-AF65-F5344CB8AC3E}">
        <p14:creationId xmlns:p14="http://schemas.microsoft.com/office/powerpoint/2010/main" val="1854607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31640" y="188640"/>
            <a:ext cx="7355160" cy="108012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Rectangle 6"/>
          <p:cNvSpPr>
            <a:spLocks noGrp="1" noChangeArrowheads="1"/>
          </p:cNvSpPr>
          <p:nvPr>
            <p:ph type="ftr" sz="quarter" idx="10"/>
          </p:nvPr>
        </p:nvSpPr>
        <p:spPr>
          <a:ln/>
        </p:spPr>
        <p:txBody>
          <a:bodyPr/>
          <a:lstStyle>
            <a:lvl1pPr>
              <a:defRPr/>
            </a:lvl1pPr>
          </a:lstStyle>
          <a:p>
            <a:r>
              <a:rPr lang="en-US" altLang="en-US" smtClean="0"/>
              <a:t>Cg-17, Geneva, 25 May 2015</a:t>
            </a:r>
            <a:endParaRPr lang="en-US" altLang="en-US" dirty="0"/>
          </a:p>
        </p:txBody>
      </p:sp>
      <p:sp>
        <p:nvSpPr>
          <p:cNvPr id="8" name="Rectangle 7"/>
          <p:cNvSpPr>
            <a:spLocks noGrp="1" noChangeArrowheads="1"/>
          </p:cNvSpPr>
          <p:nvPr>
            <p:ph type="sldNum" sz="quarter" idx="11"/>
          </p:nvPr>
        </p:nvSpPr>
        <p:spPr>
          <a:ln/>
        </p:spPr>
        <p:txBody>
          <a:bodyPr/>
          <a:lstStyle>
            <a:lvl1pPr>
              <a:defRPr/>
            </a:lvl1pPr>
          </a:lstStyle>
          <a:p>
            <a:fld id="{F444EF25-8D5B-4DF2-ADCB-9AF1145C136C}" type="slidenum">
              <a:rPr lang="en-US" altLang="en-US"/>
              <a:pPr/>
              <a:t>‹#›</a:t>
            </a:fld>
            <a:endParaRPr lang="en-US" altLang="en-US"/>
          </a:p>
        </p:txBody>
      </p:sp>
    </p:spTree>
    <p:extLst>
      <p:ext uri="{BB962C8B-B14F-4D97-AF65-F5344CB8AC3E}">
        <p14:creationId xmlns:p14="http://schemas.microsoft.com/office/powerpoint/2010/main" val="3190265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Rectangle 6"/>
          <p:cNvSpPr>
            <a:spLocks noGrp="1" noChangeArrowheads="1"/>
          </p:cNvSpPr>
          <p:nvPr>
            <p:ph type="ftr" sz="quarter" idx="10"/>
          </p:nvPr>
        </p:nvSpPr>
        <p:spPr>
          <a:ln/>
        </p:spPr>
        <p:txBody>
          <a:bodyPr/>
          <a:lstStyle>
            <a:lvl1pPr>
              <a:defRPr/>
            </a:lvl1pPr>
          </a:lstStyle>
          <a:p>
            <a:r>
              <a:rPr lang="en-US" altLang="en-US" smtClean="0"/>
              <a:t>Cg-17, Geneva, 25 May 2015</a:t>
            </a:r>
            <a:endParaRPr lang="en-US" altLang="en-US" dirty="0"/>
          </a:p>
        </p:txBody>
      </p:sp>
      <p:sp>
        <p:nvSpPr>
          <p:cNvPr id="4" name="Rectangle 7"/>
          <p:cNvSpPr>
            <a:spLocks noGrp="1" noChangeArrowheads="1"/>
          </p:cNvSpPr>
          <p:nvPr>
            <p:ph type="sldNum" sz="quarter" idx="11"/>
          </p:nvPr>
        </p:nvSpPr>
        <p:spPr>
          <a:ln/>
        </p:spPr>
        <p:txBody>
          <a:bodyPr/>
          <a:lstStyle>
            <a:lvl1pPr>
              <a:defRPr/>
            </a:lvl1pPr>
          </a:lstStyle>
          <a:p>
            <a:fld id="{C06B6142-C4AC-42D9-AC05-600A53630494}" type="slidenum">
              <a:rPr lang="en-US" altLang="en-US"/>
              <a:pPr/>
              <a:t>‹#›</a:t>
            </a:fld>
            <a:endParaRPr lang="en-US" altLang="en-US"/>
          </a:p>
        </p:txBody>
      </p:sp>
    </p:spTree>
    <p:extLst>
      <p:ext uri="{BB962C8B-B14F-4D97-AF65-F5344CB8AC3E}">
        <p14:creationId xmlns:p14="http://schemas.microsoft.com/office/powerpoint/2010/main" val="4163531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1640" y="188640"/>
            <a:ext cx="7344816" cy="1008112"/>
          </a:xfrm>
        </p:spPr>
        <p:txBody>
          <a:bodyPr/>
          <a:lstStyle>
            <a:lvl1pPr algn="l">
              <a:defRPr sz="3000" b="0"/>
            </a:lvl1pPr>
          </a:lstStyle>
          <a:p>
            <a:r>
              <a:rPr lang="en-US" smtClean="0"/>
              <a:t>Click to edit Master title style</a:t>
            </a:r>
            <a:endParaRPr lang="en-GB" dirty="0"/>
          </a:p>
        </p:txBody>
      </p:sp>
      <p:sp>
        <p:nvSpPr>
          <p:cNvPr id="3" name="Content Placeholder 2"/>
          <p:cNvSpPr>
            <a:spLocks noGrp="1"/>
          </p:cNvSpPr>
          <p:nvPr>
            <p:ph idx="1"/>
          </p:nvPr>
        </p:nvSpPr>
        <p:spPr>
          <a:xfrm>
            <a:off x="3575050" y="1412776"/>
            <a:ext cx="5111750" cy="4713387"/>
          </a:xfrm>
        </p:spPr>
        <p:txBody>
          <a:bodyPr/>
          <a:lstStyle>
            <a:lvl1pPr>
              <a:defRPr sz="2800"/>
            </a:lvl1pPr>
            <a:lvl2pPr>
              <a:defRPr sz="2800"/>
            </a:lvl2pPr>
            <a:lvl3pPr>
              <a:defRPr sz="2800"/>
            </a:lvl3pPr>
            <a:lvl4pPr>
              <a:defRPr sz="2800"/>
            </a:lvl4pPr>
            <a:lvl5pPr>
              <a:defRPr sz="2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r>
              <a:rPr lang="en-US" altLang="en-US" smtClean="0"/>
              <a:t>Cg-17, Geneva, 25 May 2015</a:t>
            </a:r>
            <a:endParaRPr lang="en-US" altLang="en-US" dirty="0"/>
          </a:p>
        </p:txBody>
      </p:sp>
      <p:sp>
        <p:nvSpPr>
          <p:cNvPr id="6" name="Rectangle 7"/>
          <p:cNvSpPr>
            <a:spLocks noGrp="1" noChangeArrowheads="1"/>
          </p:cNvSpPr>
          <p:nvPr>
            <p:ph type="sldNum" sz="quarter" idx="11"/>
          </p:nvPr>
        </p:nvSpPr>
        <p:spPr>
          <a:ln/>
        </p:spPr>
        <p:txBody>
          <a:bodyPr/>
          <a:lstStyle>
            <a:lvl1pPr>
              <a:defRPr/>
            </a:lvl1pPr>
          </a:lstStyle>
          <a:p>
            <a:fld id="{94C4B815-39E9-4BEB-83AB-CFEBF22F3DDC}" type="slidenum">
              <a:rPr lang="en-US" altLang="en-US"/>
              <a:pPr/>
              <a:t>‹#›</a:t>
            </a:fld>
            <a:endParaRPr lang="en-US" altLang="en-US"/>
          </a:p>
        </p:txBody>
      </p:sp>
    </p:spTree>
    <p:extLst>
      <p:ext uri="{BB962C8B-B14F-4D97-AF65-F5344CB8AC3E}">
        <p14:creationId xmlns:p14="http://schemas.microsoft.com/office/powerpoint/2010/main" val="3925403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r>
              <a:rPr lang="en-US" altLang="en-US" smtClean="0"/>
              <a:t>Cg-17, Geneva, 25 May 2015</a:t>
            </a:r>
            <a:endParaRPr lang="en-US" altLang="en-US" dirty="0"/>
          </a:p>
        </p:txBody>
      </p:sp>
      <p:sp>
        <p:nvSpPr>
          <p:cNvPr id="6" name="Rectangle 7"/>
          <p:cNvSpPr>
            <a:spLocks noGrp="1" noChangeArrowheads="1"/>
          </p:cNvSpPr>
          <p:nvPr>
            <p:ph type="sldNum" sz="quarter" idx="11"/>
          </p:nvPr>
        </p:nvSpPr>
        <p:spPr>
          <a:ln/>
        </p:spPr>
        <p:txBody>
          <a:bodyPr/>
          <a:lstStyle>
            <a:lvl1pPr>
              <a:defRPr/>
            </a:lvl1pPr>
          </a:lstStyle>
          <a:p>
            <a:fld id="{56E75EED-E29D-432D-815F-72AF5F509C74}" type="slidenum">
              <a:rPr lang="en-US" altLang="en-US"/>
              <a:pPr/>
              <a:t>‹#›</a:t>
            </a:fld>
            <a:endParaRPr lang="en-US" altLang="en-US"/>
          </a:p>
        </p:txBody>
      </p:sp>
    </p:spTree>
    <p:extLst>
      <p:ext uri="{BB962C8B-B14F-4D97-AF65-F5344CB8AC3E}">
        <p14:creationId xmlns:p14="http://schemas.microsoft.com/office/powerpoint/2010/main" val="1130349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6"/>
          <p:cNvSpPr>
            <a:spLocks noGrp="1" noChangeArrowheads="1"/>
          </p:cNvSpPr>
          <p:nvPr>
            <p:ph type="ftr" sz="quarter" idx="10"/>
          </p:nvPr>
        </p:nvSpPr>
        <p:spPr>
          <a:ln/>
        </p:spPr>
        <p:txBody>
          <a:bodyPr/>
          <a:lstStyle>
            <a:lvl1pPr>
              <a:defRPr/>
            </a:lvl1pPr>
          </a:lstStyle>
          <a:p>
            <a:r>
              <a:rPr lang="en-US" altLang="en-US" smtClean="0"/>
              <a:t>Cg-17, Geneva, 25 May 2015</a:t>
            </a:r>
            <a:endParaRPr lang="en-US" altLang="en-US" dirty="0"/>
          </a:p>
        </p:txBody>
      </p:sp>
      <p:sp>
        <p:nvSpPr>
          <p:cNvPr id="5" name="Rectangle 7"/>
          <p:cNvSpPr>
            <a:spLocks noGrp="1" noChangeArrowheads="1"/>
          </p:cNvSpPr>
          <p:nvPr>
            <p:ph type="sldNum" sz="quarter" idx="11"/>
          </p:nvPr>
        </p:nvSpPr>
        <p:spPr>
          <a:ln/>
        </p:spPr>
        <p:txBody>
          <a:bodyPr/>
          <a:lstStyle>
            <a:lvl1pPr>
              <a:defRPr/>
            </a:lvl1pPr>
          </a:lstStyle>
          <a:p>
            <a:fld id="{27B80D48-FEEB-4960-BEE3-DBA00DB76C33}" type="slidenum">
              <a:rPr lang="en-US" altLang="en-US"/>
              <a:pPr/>
              <a:t>‹#›</a:t>
            </a:fld>
            <a:endParaRPr lang="en-US" altLang="en-US"/>
          </a:p>
        </p:txBody>
      </p:sp>
    </p:spTree>
    <p:extLst>
      <p:ext uri="{BB962C8B-B14F-4D97-AF65-F5344CB8AC3E}">
        <p14:creationId xmlns:p14="http://schemas.microsoft.com/office/powerpoint/2010/main" val="260878359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3.jpeg"/><Relationship Id="rId14" Type="http://schemas.openxmlformats.org/officeDocument/2006/relationships/hyperlink" Target="http://www.wmo.int/" TargetMode="Externa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6" name="Picture 3" descr="wmo_ppt_2012.jp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250825" y="188913"/>
            <a:ext cx="871378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2" name="Rectangle 4"/>
          <p:cNvSpPr>
            <a:spLocks noGrp="1" noChangeArrowheads="1"/>
          </p:cNvSpPr>
          <p:nvPr>
            <p:ph type="body" idx="1"/>
          </p:nvPr>
        </p:nvSpPr>
        <p:spPr bwMode="auto">
          <a:xfrm>
            <a:off x="250825" y="1052513"/>
            <a:ext cx="8713788"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0"/>
            <a:r>
              <a:rPr lang="en-US" altLang="en-US" smtClean="0"/>
              <a:t>First level</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582" name="Rectangle 6"/>
          <p:cNvSpPr>
            <a:spLocks noGrp="1" noChangeArrowheads="1"/>
          </p:cNvSpPr>
          <p:nvPr>
            <p:ph type="ftr" sz="quarter" idx="3"/>
          </p:nvPr>
        </p:nvSpPr>
        <p:spPr bwMode="auto">
          <a:xfrm>
            <a:off x="1042988" y="6453188"/>
            <a:ext cx="4465637"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200"/>
            </a:lvl1pPr>
          </a:lstStyle>
          <a:p>
            <a:r>
              <a:rPr lang="en-US" altLang="en-US" smtClean="0"/>
              <a:t>Cg-17, Geneva, 25 May 2015</a:t>
            </a:r>
            <a:endParaRPr lang="en-US" altLang="en-US"/>
          </a:p>
        </p:txBody>
      </p:sp>
      <p:sp>
        <p:nvSpPr>
          <p:cNvPr id="24583" name="Rectangle 7"/>
          <p:cNvSpPr>
            <a:spLocks noGrp="1" noChangeArrowheads="1"/>
          </p:cNvSpPr>
          <p:nvPr>
            <p:ph type="sldNum" sz="quarter" idx="4"/>
          </p:nvPr>
        </p:nvSpPr>
        <p:spPr bwMode="auto">
          <a:xfrm>
            <a:off x="5867400" y="6478588"/>
            <a:ext cx="1152525"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200"/>
            </a:lvl1pPr>
          </a:lstStyle>
          <a:p>
            <a:fld id="{3B323A9F-0146-48A1-BCC1-8D40DBDFB71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5" r:id="rId1"/>
    <p:sldLayoutId id="2147483685" r:id="rId2"/>
    <p:sldLayoutId id="2147483684" r:id="rId3"/>
    <p:sldLayoutId id="2147483683" r:id="rId4"/>
    <p:sldLayoutId id="2147483682" r:id="rId5"/>
    <p:sldLayoutId id="2147483681" r:id="rId6"/>
    <p:sldLayoutId id="2147483679" r:id="rId7"/>
    <p:sldLayoutId id="2147483678" r:id="rId8"/>
    <p:sldLayoutId id="2147483677" r:id="rId9"/>
    <p:sldLayoutId id="2147483676" r:id="rId10"/>
    <p:sldLayoutId id="2147483697" r:id="rId11"/>
  </p:sldLayoutIdLst>
  <p:hf hdr="0" dt="0"/>
  <p:txStyles>
    <p:titleStyle>
      <a:lvl1pPr algn="l" rtl="0" eaLnBrk="1" fontAlgn="base" hangingPunct="1">
        <a:spcBef>
          <a:spcPct val="0"/>
        </a:spcBef>
        <a:spcAft>
          <a:spcPct val="0"/>
        </a:spcAft>
        <a:defRPr sz="3000">
          <a:solidFill>
            <a:schemeClr val="tx2"/>
          </a:solidFill>
          <a:latin typeface="Arial" charset="0"/>
          <a:ea typeface="+mj-ea"/>
          <a:cs typeface="+mj-cs"/>
        </a:defRPr>
      </a:lvl1pPr>
      <a:lvl2pPr algn="l" rtl="0" eaLnBrk="1" fontAlgn="base" hangingPunct="1">
        <a:spcBef>
          <a:spcPct val="0"/>
        </a:spcBef>
        <a:spcAft>
          <a:spcPct val="0"/>
        </a:spcAft>
        <a:defRPr sz="3000">
          <a:solidFill>
            <a:schemeClr val="tx2"/>
          </a:solidFill>
          <a:latin typeface="Arial" charset="0"/>
        </a:defRPr>
      </a:lvl2pPr>
      <a:lvl3pPr algn="l" rtl="0" eaLnBrk="1" fontAlgn="base" hangingPunct="1">
        <a:spcBef>
          <a:spcPct val="0"/>
        </a:spcBef>
        <a:spcAft>
          <a:spcPct val="0"/>
        </a:spcAft>
        <a:defRPr sz="3000">
          <a:solidFill>
            <a:schemeClr val="tx2"/>
          </a:solidFill>
          <a:latin typeface="Arial" charset="0"/>
        </a:defRPr>
      </a:lvl3pPr>
      <a:lvl4pPr algn="l" rtl="0" eaLnBrk="1" fontAlgn="base" hangingPunct="1">
        <a:spcBef>
          <a:spcPct val="0"/>
        </a:spcBef>
        <a:spcAft>
          <a:spcPct val="0"/>
        </a:spcAft>
        <a:defRPr sz="3000">
          <a:solidFill>
            <a:schemeClr val="tx2"/>
          </a:solidFill>
          <a:latin typeface="Arial" charset="0"/>
        </a:defRPr>
      </a:lvl4pPr>
      <a:lvl5pPr algn="l" rtl="0" eaLnBrk="1" fontAlgn="base" hangingPunct="1">
        <a:spcBef>
          <a:spcPct val="0"/>
        </a:spcBef>
        <a:spcAft>
          <a:spcPct val="0"/>
        </a:spcAft>
        <a:defRPr sz="3000">
          <a:solidFill>
            <a:schemeClr val="tx2"/>
          </a:solidFill>
          <a:latin typeface="Arial" charset="0"/>
        </a:defRPr>
      </a:lvl5pPr>
      <a:lvl6pPr marL="457200" algn="l" rtl="0" eaLnBrk="1" fontAlgn="base" hangingPunct="1">
        <a:spcBef>
          <a:spcPct val="0"/>
        </a:spcBef>
        <a:spcAft>
          <a:spcPct val="0"/>
        </a:spcAft>
        <a:defRPr sz="3200">
          <a:solidFill>
            <a:schemeClr val="tx2"/>
          </a:solidFill>
          <a:latin typeface="Arial Narrow" pitchFamily="34" charset="0"/>
        </a:defRPr>
      </a:lvl6pPr>
      <a:lvl7pPr marL="914400" algn="l" rtl="0" eaLnBrk="1" fontAlgn="base" hangingPunct="1">
        <a:spcBef>
          <a:spcPct val="0"/>
        </a:spcBef>
        <a:spcAft>
          <a:spcPct val="0"/>
        </a:spcAft>
        <a:defRPr sz="3200">
          <a:solidFill>
            <a:schemeClr val="tx2"/>
          </a:solidFill>
          <a:latin typeface="Arial Narrow" pitchFamily="34" charset="0"/>
        </a:defRPr>
      </a:lvl7pPr>
      <a:lvl8pPr marL="1371600" algn="l" rtl="0" eaLnBrk="1" fontAlgn="base" hangingPunct="1">
        <a:spcBef>
          <a:spcPct val="0"/>
        </a:spcBef>
        <a:spcAft>
          <a:spcPct val="0"/>
        </a:spcAft>
        <a:defRPr sz="3200">
          <a:solidFill>
            <a:schemeClr val="tx2"/>
          </a:solidFill>
          <a:latin typeface="Arial Narrow" pitchFamily="34" charset="0"/>
        </a:defRPr>
      </a:lvl8pPr>
      <a:lvl9pPr marL="1828800" algn="l" rtl="0" eaLnBrk="1" fontAlgn="base" hangingPunct="1">
        <a:spcBef>
          <a:spcPct val="0"/>
        </a:spcBef>
        <a:spcAft>
          <a:spcPct val="0"/>
        </a:spcAft>
        <a:defRPr sz="3200">
          <a:solidFill>
            <a:schemeClr val="tx2"/>
          </a:solidFill>
          <a:latin typeface="Arial Narrow" pitchFamily="34" charset="0"/>
        </a:defRPr>
      </a:lvl9pPr>
    </p:titleStyle>
    <p:bodyStyle>
      <a:lvl1pPr marL="533400" indent="-533400" algn="l" rtl="0" eaLnBrk="1" fontAlgn="base" hangingPunct="1">
        <a:spcBef>
          <a:spcPct val="20000"/>
        </a:spcBef>
        <a:spcAft>
          <a:spcPct val="0"/>
        </a:spcAft>
        <a:buClr>
          <a:srgbClr val="FF9900"/>
        </a:buClr>
        <a:buFont typeface="Wingdings" pitchFamily="2" charset="2"/>
        <a:buChar char="§"/>
        <a:defRPr sz="2800">
          <a:solidFill>
            <a:schemeClr val="tx1"/>
          </a:solidFill>
          <a:latin typeface="Arial" charset="0"/>
          <a:ea typeface="+mn-ea"/>
          <a:cs typeface="+mn-cs"/>
        </a:defRPr>
      </a:lvl1pPr>
      <a:lvl2pPr marL="990600" indent="-533400" algn="l" rtl="0" eaLnBrk="1" fontAlgn="base" hangingPunct="1">
        <a:spcBef>
          <a:spcPct val="20000"/>
        </a:spcBef>
        <a:spcAft>
          <a:spcPct val="0"/>
        </a:spcAft>
        <a:buClr>
          <a:srgbClr val="FF9900"/>
        </a:buClr>
        <a:buFont typeface="Wingdings" pitchFamily="2" charset="2"/>
        <a:buChar char="§"/>
        <a:defRPr sz="2800">
          <a:solidFill>
            <a:schemeClr val="tx1"/>
          </a:solidFill>
          <a:latin typeface="Arial" charset="0"/>
        </a:defRPr>
      </a:lvl2pPr>
      <a:lvl3pPr marL="1371600" indent="-457200" algn="l" rtl="0" eaLnBrk="1" fontAlgn="base" hangingPunct="1">
        <a:spcBef>
          <a:spcPct val="20000"/>
        </a:spcBef>
        <a:spcAft>
          <a:spcPct val="0"/>
        </a:spcAft>
        <a:buClr>
          <a:srgbClr val="FF9900"/>
        </a:buClr>
        <a:buFont typeface="Wingdings" pitchFamily="2" charset="2"/>
        <a:buChar char="§"/>
        <a:defRPr sz="2400">
          <a:solidFill>
            <a:schemeClr val="tx1"/>
          </a:solidFill>
          <a:latin typeface="Arial" charset="0"/>
        </a:defRPr>
      </a:lvl3pPr>
      <a:lvl4pPr marL="17526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Arial" charset="0"/>
        </a:defRPr>
      </a:lvl4pPr>
      <a:lvl5pPr marL="22098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Arial" charset="0"/>
        </a:defRPr>
      </a:lvl5pPr>
      <a:lvl6pPr marL="26670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mn-lt"/>
        </a:defRPr>
      </a:lvl6pPr>
      <a:lvl7pPr marL="31242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mn-lt"/>
        </a:defRPr>
      </a:lvl7pPr>
      <a:lvl8pPr marL="35814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mn-lt"/>
        </a:defRPr>
      </a:lvl8pPr>
      <a:lvl9pPr marL="40386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2" name="Picture 3" descr="wmo_ppt_2012_last.jp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8"/>
          <p:cNvSpPr>
            <a:spLocks noGrp="1" noChangeArrowheads="1"/>
          </p:cNvSpPr>
          <p:nvPr>
            <p:ph type="body" idx="1"/>
          </p:nvPr>
        </p:nvSpPr>
        <p:spPr bwMode="auto">
          <a:xfrm>
            <a:off x="179388" y="4365625"/>
            <a:ext cx="8785225"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This space can be used for contact information</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9226" name="Rectangle 10"/>
          <p:cNvSpPr>
            <a:spLocks noGrp="1" noChangeArrowheads="1"/>
          </p:cNvSpPr>
          <p:nvPr>
            <p:ph type="ftr" sz="quarter" idx="3"/>
          </p:nvPr>
        </p:nvSpPr>
        <p:spPr bwMode="auto">
          <a:xfrm>
            <a:off x="2484438" y="6462713"/>
            <a:ext cx="2447925"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200"/>
            </a:lvl1pPr>
          </a:lstStyle>
          <a:p>
            <a:r>
              <a:rPr lang="en-US" altLang="en-US" smtClean="0"/>
              <a:t>Cg-17, Geneva, 25 May 2015</a:t>
            </a:r>
            <a:endParaRPr lang="en-US" altLang="en-US" dirty="0"/>
          </a:p>
        </p:txBody>
      </p:sp>
      <p:sp>
        <p:nvSpPr>
          <p:cNvPr id="9227" name="Rectangle 11"/>
          <p:cNvSpPr>
            <a:spLocks noGrp="1" noChangeArrowheads="1"/>
          </p:cNvSpPr>
          <p:nvPr>
            <p:ph type="sldNum" sz="quarter" idx="4"/>
          </p:nvPr>
        </p:nvSpPr>
        <p:spPr bwMode="auto">
          <a:xfrm>
            <a:off x="5148263" y="6462713"/>
            <a:ext cx="1905000"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200"/>
            </a:lvl1pPr>
          </a:lstStyle>
          <a:p>
            <a:fld id="{0FE86292-32C4-436D-BD63-EFB4DC4897A9}" type="slidenum">
              <a:rPr lang="en-US" altLang="en-US"/>
              <a:pPr/>
              <a:t>‹#›</a:t>
            </a:fld>
            <a:endParaRPr lang="en-US" altLang="en-US"/>
          </a:p>
        </p:txBody>
      </p:sp>
      <p:sp>
        <p:nvSpPr>
          <p:cNvPr id="1030" name="Rectangle 13"/>
          <p:cNvSpPr>
            <a:spLocks noGrp="1" noChangeArrowheads="1"/>
          </p:cNvSpPr>
          <p:nvPr>
            <p:ph type="title"/>
          </p:nvPr>
        </p:nvSpPr>
        <p:spPr bwMode="auto">
          <a:xfrm>
            <a:off x="250825" y="3573463"/>
            <a:ext cx="871378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Thank you for your attention</a:t>
            </a:r>
          </a:p>
        </p:txBody>
      </p:sp>
      <p:sp>
        <p:nvSpPr>
          <p:cNvPr id="6" name="Title 9"/>
          <p:cNvSpPr txBox="1">
            <a:spLocks/>
          </p:cNvSpPr>
          <p:nvPr/>
        </p:nvSpPr>
        <p:spPr>
          <a:xfrm>
            <a:off x="117475" y="6380163"/>
            <a:ext cx="1141413" cy="477837"/>
          </a:xfrm>
          <a:prstGeom prst="rect">
            <a:avLst/>
          </a:prstGeom>
        </p:spPr>
        <p:txBody>
          <a:bodyPr anchor="ctr">
            <a:normAutofit/>
          </a:bodyPr>
          <a:lstStyle/>
          <a:p>
            <a:pPr defTabSz="457200" eaLnBrk="1" fontAlgn="auto" hangingPunct="1">
              <a:spcBef>
                <a:spcPct val="0"/>
              </a:spcBef>
              <a:spcAft>
                <a:spcPts val="0"/>
              </a:spcAft>
              <a:buClrTx/>
              <a:buFontTx/>
              <a:buNone/>
              <a:defRPr/>
            </a:pPr>
            <a:r>
              <a:rPr lang="en-US" sz="1200" dirty="0">
                <a:solidFill>
                  <a:srgbClr val="0070C0"/>
                </a:solidFill>
                <a:latin typeface="Arial"/>
                <a:ea typeface="+mj-ea"/>
                <a:cs typeface="Arial"/>
                <a:hlinkClick r:id="rId14"/>
              </a:rPr>
              <a:t>www.wmo.int</a:t>
            </a:r>
            <a:endParaRPr lang="en-US" sz="1200" dirty="0">
              <a:solidFill>
                <a:srgbClr val="0070C0"/>
              </a:solidFill>
              <a:latin typeface="Arial"/>
              <a:ea typeface="+mj-ea"/>
              <a:cs typeface="Arial"/>
            </a:endParaRPr>
          </a:p>
        </p:txBody>
      </p:sp>
    </p:spTree>
  </p:cSld>
  <p:clrMap bg1="lt1" tx1="dk1" bg2="lt2" tx2="dk2" accent1="accent1" accent2="accent2" accent3="accent3" accent4="accent4" accent5="accent5" accent6="accent6" hlink="hlink" folHlink="folHlink"/>
  <p:sldLayoutIdLst>
    <p:sldLayoutId id="2147483696" r:id="rId1"/>
    <p:sldLayoutId id="2147483695" r:id="rId2"/>
    <p:sldLayoutId id="2147483694" r:id="rId3"/>
    <p:sldLayoutId id="2147483693" r:id="rId4"/>
    <p:sldLayoutId id="2147483692" r:id="rId5"/>
    <p:sldLayoutId id="2147483691" r:id="rId6"/>
    <p:sldLayoutId id="2147483690" r:id="rId7"/>
    <p:sldLayoutId id="2147483689" r:id="rId8"/>
    <p:sldLayoutId id="2147483688" r:id="rId9"/>
    <p:sldLayoutId id="2147483687" r:id="rId10"/>
    <p:sldLayoutId id="2147483686" r:id="rId11"/>
  </p:sldLayoutIdLst>
  <p:hf hdr="0" dt="0"/>
  <p:txStyles>
    <p:titleStyle>
      <a:lvl1pPr algn="ctr" rtl="0" eaLnBrk="0" fontAlgn="base" hangingPunct="0">
        <a:spcBef>
          <a:spcPct val="0"/>
        </a:spcBef>
        <a:spcAft>
          <a:spcPct val="0"/>
        </a:spcAft>
        <a:defRPr sz="4000">
          <a:solidFill>
            <a:schemeClr val="bg1"/>
          </a:solidFill>
          <a:latin typeface="+mj-lt"/>
          <a:ea typeface="+mj-ea"/>
          <a:cs typeface="+mj-cs"/>
        </a:defRPr>
      </a:lvl1pPr>
      <a:lvl2pPr algn="ctr" rtl="0" eaLnBrk="0" fontAlgn="base" hangingPunct="0">
        <a:spcBef>
          <a:spcPct val="0"/>
        </a:spcBef>
        <a:spcAft>
          <a:spcPct val="0"/>
        </a:spcAft>
        <a:defRPr sz="4000">
          <a:solidFill>
            <a:schemeClr val="bg1"/>
          </a:solidFill>
          <a:latin typeface="Arial Narrow" pitchFamily="34" charset="0"/>
        </a:defRPr>
      </a:lvl2pPr>
      <a:lvl3pPr algn="ctr" rtl="0" eaLnBrk="0" fontAlgn="base" hangingPunct="0">
        <a:spcBef>
          <a:spcPct val="0"/>
        </a:spcBef>
        <a:spcAft>
          <a:spcPct val="0"/>
        </a:spcAft>
        <a:defRPr sz="4000">
          <a:solidFill>
            <a:schemeClr val="bg1"/>
          </a:solidFill>
          <a:latin typeface="Arial Narrow" pitchFamily="34" charset="0"/>
        </a:defRPr>
      </a:lvl3pPr>
      <a:lvl4pPr algn="ctr" rtl="0" eaLnBrk="0" fontAlgn="base" hangingPunct="0">
        <a:spcBef>
          <a:spcPct val="0"/>
        </a:spcBef>
        <a:spcAft>
          <a:spcPct val="0"/>
        </a:spcAft>
        <a:defRPr sz="4000">
          <a:solidFill>
            <a:schemeClr val="bg1"/>
          </a:solidFill>
          <a:latin typeface="Arial Narrow" pitchFamily="34" charset="0"/>
        </a:defRPr>
      </a:lvl4pPr>
      <a:lvl5pPr algn="ctr" rtl="0" eaLnBrk="0" fontAlgn="base" hangingPunct="0">
        <a:spcBef>
          <a:spcPct val="0"/>
        </a:spcBef>
        <a:spcAft>
          <a:spcPct val="0"/>
        </a:spcAft>
        <a:defRPr sz="4000">
          <a:solidFill>
            <a:schemeClr val="bg1"/>
          </a:solidFill>
          <a:latin typeface="Arial Narrow" pitchFamily="34" charset="0"/>
        </a:defRPr>
      </a:lvl5pPr>
      <a:lvl6pPr marL="457200" algn="l" rtl="0" fontAlgn="base">
        <a:spcBef>
          <a:spcPct val="0"/>
        </a:spcBef>
        <a:spcAft>
          <a:spcPct val="0"/>
        </a:spcAft>
        <a:defRPr sz="3200">
          <a:solidFill>
            <a:schemeClr val="tx2"/>
          </a:solidFill>
          <a:latin typeface="Arial Narrow" pitchFamily="34" charset="0"/>
        </a:defRPr>
      </a:lvl6pPr>
      <a:lvl7pPr marL="914400" algn="l" rtl="0" fontAlgn="base">
        <a:spcBef>
          <a:spcPct val="0"/>
        </a:spcBef>
        <a:spcAft>
          <a:spcPct val="0"/>
        </a:spcAft>
        <a:defRPr sz="3200">
          <a:solidFill>
            <a:schemeClr val="tx2"/>
          </a:solidFill>
          <a:latin typeface="Arial Narrow" pitchFamily="34" charset="0"/>
        </a:defRPr>
      </a:lvl7pPr>
      <a:lvl8pPr marL="1371600" algn="l" rtl="0" fontAlgn="base">
        <a:spcBef>
          <a:spcPct val="0"/>
        </a:spcBef>
        <a:spcAft>
          <a:spcPct val="0"/>
        </a:spcAft>
        <a:defRPr sz="3200">
          <a:solidFill>
            <a:schemeClr val="tx2"/>
          </a:solidFill>
          <a:latin typeface="Arial Narrow" pitchFamily="34" charset="0"/>
        </a:defRPr>
      </a:lvl8pPr>
      <a:lvl9pPr marL="1828800" algn="l" rtl="0" fontAlgn="base">
        <a:spcBef>
          <a:spcPct val="0"/>
        </a:spcBef>
        <a:spcAft>
          <a:spcPct val="0"/>
        </a:spcAft>
        <a:defRPr sz="3200">
          <a:solidFill>
            <a:schemeClr val="tx2"/>
          </a:solidFill>
          <a:latin typeface="Arial Narrow" pitchFamily="34" charset="0"/>
        </a:defRPr>
      </a:lvl9pPr>
    </p:titleStyle>
    <p:bodyStyle>
      <a:lvl1pPr marL="342900" indent="-342900" algn="ctr" rtl="0" eaLnBrk="0" fontAlgn="base" hangingPunct="0">
        <a:spcBef>
          <a:spcPct val="20000"/>
        </a:spcBef>
        <a:spcAft>
          <a:spcPct val="0"/>
        </a:spcAft>
        <a:defRPr sz="2000">
          <a:solidFill>
            <a:schemeClr val="bg1"/>
          </a:solidFill>
          <a:latin typeface="Arial" charset="0"/>
          <a:ea typeface="+mn-ea"/>
          <a:cs typeface="+mn-cs"/>
        </a:defRPr>
      </a:lvl1pPr>
      <a:lvl2pPr marL="742950" indent="-285750" algn="ctr" rtl="0" eaLnBrk="0" fontAlgn="base" hangingPunct="0">
        <a:spcBef>
          <a:spcPct val="20000"/>
        </a:spcBef>
        <a:spcAft>
          <a:spcPct val="0"/>
        </a:spcAft>
        <a:buClr>
          <a:srgbClr val="FF9900"/>
        </a:buClr>
        <a:buFont typeface="Wingdings" pitchFamily="2" charset="2"/>
        <a:buChar char="§"/>
        <a:defRPr sz="2000">
          <a:solidFill>
            <a:schemeClr val="bg1"/>
          </a:solidFill>
          <a:latin typeface="Arial" charset="0"/>
        </a:defRPr>
      </a:lvl2pPr>
      <a:lvl3pPr marL="1143000" indent="-228600" algn="ctr" rtl="0" eaLnBrk="0" fontAlgn="base" hangingPunct="0">
        <a:spcBef>
          <a:spcPct val="20000"/>
        </a:spcBef>
        <a:spcAft>
          <a:spcPct val="0"/>
        </a:spcAft>
        <a:buClr>
          <a:srgbClr val="FF9900"/>
        </a:buClr>
        <a:buFont typeface="Wingdings" pitchFamily="2" charset="2"/>
        <a:buChar char="§"/>
        <a:defRPr sz="2000">
          <a:solidFill>
            <a:schemeClr val="bg1"/>
          </a:solidFill>
          <a:latin typeface="Arial" charset="0"/>
        </a:defRPr>
      </a:lvl3pPr>
      <a:lvl4pPr marL="1600200" indent="-228600" algn="ctr" rtl="0" eaLnBrk="0" fontAlgn="base" hangingPunct="0">
        <a:spcBef>
          <a:spcPct val="20000"/>
        </a:spcBef>
        <a:spcAft>
          <a:spcPct val="0"/>
        </a:spcAft>
        <a:buClr>
          <a:srgbClr val="FF9900"/>
        </a:buClr>
        <a:buFont typeface="Wingdings" pitchFamily="2" charset="2"/>
        <a:buChar char="§"/>
        <a:defRPr sz="2000">
          <a:solidFill>
            <a:schemeClr val="bg1"/>
          </a:solidFill>
          <a:latin typeface="Arial" charset="0"/>
        </a:defRPr>
      </a:lvl4pPr>
      <a:lvl5pPr marL="2057400" indent="-228600" algn="ctr" rtl="0" eaLnBrk="0" fontAlgn="base" hangingPunct="0">
        <a:spcBef>
          <a:spcPct val="20000"/>
        </a:spcBef>
        <a:spcAft>
          <a:spcPct val="0"/>
        </a:spcAft>
        <a:buClr>
          <a:srgbClr val="FF9900"/>
        </a:buClr>
        <a:buFont typeface="Wingdings" pitchFamily="2" charset="2"/>
        <a:buChar char="§"/>
        <a:defRPr sz="2000">
          <a:solidFill>
            <a:schemeClr val="bg1"/>
          </a:solidFill>
          <a:latin typeface="Arial"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ctrTitle"/>
          </p:nvPr>
        </p:nvSpPr>
        <p:spPr>
          <a:xfrm>
            <a:off x="228600" y="1905000"/>
            <a:ext cx="8610600" cy="2819401"/>
          </a:xfrm>
          <a:effectLst>
            <a:glow rad="101600">
              <a:schemeClr val="accent2">
                <a:satMod val="175000"/>
                <a:alpha val="40000"/>
              </a:schemeClr>
            </a:glow>
            <a:outerShdw blurRad="76200" dir="18900000" sy="23000" kx="-1200000" algn="bl" rotWithShape="0">
              <a:prstClr val="black">
                <a:alpha val="20000"/>
              </a:prstClr>
            </a:outerShdw>
          </a:effectLst>
          <a:scene3d>
            <a:camera prst="perspectiveFront"/>
            <a:lightRig rig="threePt" dir="t"/>
          </a:scene3d>
        </p:spPr>
        <p:txBody>
          <a:bodyPr/>
          <a:lstStyle/>
          <a:p>
            <a:r>
              <a:rPr lang="en-US" sz="1600" b="1" dirty="0" smtClean="0">
                <a:solidFill>
                  <a:srgbClr val="FFFF00"/>
                </a:solidFill>
                <a:latin typeface="Tahoma"/>
                <a:cs typeface="Tahoma"/>
              </a:rPr>
              <a:t/>
            </a:r>
            <a:br>
              <a:rPr lang="en-US" sz="1600" b="1" dirty="0" smtClean="0">
                <a:solidFill>
                  <a:srgbClr val="FFFF00"/>
                </a:solidFill>
                <a:latin typeface="Tahoma"/>
                <a:cs typeface="Tahoma"/>
              </a:rPr>
            </a:br>
            <a:r>
              <a:rPr lang="en-US" sz="1600" b="1" dirty="0">
                <a:solidFill>
                  <a:srgbClr val="FFFF00"/>
                </a:solidFill>
                <a:latin typeface="Tahoma"/>
                <a:cs typeface="Tahoma"/>
              </a:rPr>
              <a:t/>
            </a:r>
            <a:br>
              <a:rPr lang="en-US" sz="1600" b="1" dirty="0">
                <a:solidFill>
                  <a:srgbClr val="FFFF00"/>
                </a:solidFill>
                <a:latin typeface="Tahoma"/>
                <a:cs typeface="Tahoma"/>
              </a:rPr>
            </a:br>
            <a:r>
              <a:rPr lang="en-US" sz="1600" b="1" dirty="0" smtClean="0">
                <a:solidFill>
                  <a:srgbClr val="FFFF00"/>
                </a:solidFill>
                <a:latin typeface="Tahoma"/>
                <a:cs typeface="Tahoma"/>
              </a:rPr>
              <a:t/>
            </a:r>
            <a:br>
              <a:rPr lang="en-US" sz="1600" b="1" dirty="0" smtClean="0">
                <a:solidFill>
                  <a:srgbClr val="FFFF00"/>
                </a:solidFill>
                <a:latin typeface="Tahoma"/>
                <a:cs typeface="Tahoma"/>
              </a:rPr>
            </a:br>
            <a:r>
              <a:rPr lang="en-US" sz="1600" b="1" dirty="0">
                <a:solidFill>
                  <a:srgbClr val="FFFF00"/>
                </a:solidFill>
                <a:latin typeface="Tahoma"/>
                <a:cs typeface="Tahoma"/>
              </a:rPr>
              <a:t/>
            </a:r>
            <a:br>
              <a:rPr lang="en-US" sz="1600" b="1" dirty="0">
                <a:solidFill>
                  <a:srgbClr val="FFFF00"/>
                </a:solidFill>
                <a:latin typeface="Tahoma"/>
                <a:cs typeface="Tahoma"/>
              </a:rPr>
            </a:br>
            <a:r>
              <a:rPr lang="en-US" sz="1600" b="1" dirty="0" smtClean="0">
                <a:solidFill>
                  <a:srgbClr val="FFFF00"/>
                </a:solidFill>
                <a:latin typeface="Tahoma"/>
                <a:cs typeface="Tahoma"/>
              </a:rPr>
              <a:t/>
            </a:r>
            <a:br>
              <a:rPr lang="en-US" sz="1600" b="1" dirty="0" smtClean="0">
                <a:solidFill>
                  <a:srgbClr val="FFFF00"/>
                </a:solidFill>
                <a:latin typeface="Tahoma"/>
                <a:cs typeface="Tahoma"/>
              </a:rPr>
            </a:br>
            <a:r>
              <a:rPr lang="en-US" sz="1600" b="1" dirty="0">
                <a:solidFill>
                  <a:srgbClr val="FFFF00"/>
                </a:solidFill>
                <a:latin typeface="Tahoma"/>
                <a:cs typeface="Tahoma"/>
              </a:rPr>
              <a:t/>
            </a:r>
            <a:br>
              <a:rPr lang="en-US" sz="1600" b="1" dirty="0">
                <a:solidFill>
                  <a:srgbClr val="FFFF00"/>
                </a:solidFill>
                <a:latin typeface="Tahoma"/>
                <a:cs typeface="Tahoma"/>
              </a:rPr>
            </a:br>
            <a:r>
              <a:rPr lang="en-US" sz="1600" b="1" dirty="0" smtClean="0">
                <a:solidFill>
                  <a:srgbClr val="FFFF00"/>
                </a:solidFill>
                <a:latin typeface="Tahoma"/>
                <a:cs typeface="Tahoma"/>
              </a:rPr>
              <a:t/>
            </a:r>
            <a:br>
              <a:rPr lang="en-US" sz="1600" b="1" dirty="0" smtClean="0">
                <a:solidFill>
                  <a:srgbClr val="FFFF00"/>
                </a:solidFill>
                <a:latin typeface="Tahoma"/>
                <a:cs typeface="Tahoma"/>
              </a:rPr>
            </a:br>
            <a:r>
              <a:rPr lang="en-US" sz="1600" b="1" dirty="0" smtClean="0">
                <a:solidFill>
                  <a:srgbClr val="FFFF00"/>
                </a:solidFill>
                <a:latin typeface="Tahoma"/>
                <a:cs typeface="Tahoma"/>
              </a:rPr>
              <a:t/>
            </a:r>
            <a:br>
              <a:rPr lang="en-US" sz="1600" b="1" dirty="0" smtClean="0">
                <a:solidFill>
                  <a:srgbClr val="FFFF00"/>
                </a:solidFill>
                <a:latin typeface="Tahoma"/>
                <a:cs typeface="Tahoma"/>
              </a:rPr>
            </a:br>
            <a:r>
              <a:rPr lang="en-US" sz="1600" b="1" dirty="0">
                <a:solidFill>
                  <a:srgbClr val="FFFF00"/>
                </a:solidFill>
                <a:latin typeface="Tahoma"/>
                <a:cs typeface="Tahoma"/>
              </a:rPr>
              <a:t/>
            </a:r>
            <a:br>
              <a:rPr lang="en-US" sz="1600" b="1" dirty="0">
                <a:solidFill>
                  <a:srgbClr val="FFFF00"/>
                </a:solidFill>
                <a:latin typeface="Tahoma"/>
                <a:cs typeface="Tahoma"/>
              </a:rPr>
            </a:br>
            <a:r>
              <a:rPr lang="en-US" sz="1600" b="1" dirty="0" smtClean="0">
                <a:solidFill>
                  <a:srgbClr val="FFFF00"/>
                </a:solidFill>
                <a:latin typeface="Tahoma"/>
                <a:cs typeface="Tahoma"/>
              </a:rPr>
              <a:t/>
            </a:r>
            <a:br>
              <a:rPr lang="en-US" sz="1600" b="1" dirty="0" smtClean="0">
                <a:solidFill>
                  <a:srgbClr val="FFFF00"/>
                </a:solidFill>
                <a:latin typeface="Tahoma"/>
                <a:cs typeface="Tahoma"/>
              </a:rPr>
            </a:br>
            <a:r>
              <a:rPr lang="en-GB" sz="3200" b="1" dirty="0">
                <a:solidFill>
                  <a:srgbClr val="FFFF00"/>
                </a:solidFill>
              </a:rPr>
              <a:t>Role of AMCOMET and </a:t>
            </a:r>
            <a:r>
              <a:rPr lang="en-GB" sz="3200" b="1" dirty="0" smtClean="0">
                <a:solidFill>
                  <a:srgbClr val="FFFF00"/>
                </a:solidFill>
              </a:rPr>
              <a:t/>
            </a:r>
            <a:br>
              <a:rPr lang="en-GB" sz="3200" b="1" dirty="0" smtClean="0">
                <a:solidFill>
                  <a:srgbClr val="FFFF00"/>
                </a:solidFill>
              </a:rPr>
            </a:br>
            <a:r>
              <a:rPr lang="en-GB" sz="3200" b="1" dirty="0" smtClean="0">
                <a:solidFill>
                  <a:srgbClr val="FFFF00"/>
                </a:solidFill>
              </a:rPr>
              <a:t>Regional </a:t>
            </a:r>
            <a:r>
              <a:rPr lang="en-GB" sz="3200" b="1" dirty="0">
                <a:solidFill>
                  <a:srgbClr val="FFFF00"/>
                </a:solidFill>
              </a:rPr>
              <a:t>Economic </a:t>
            </a:r>
            <a:r>
              <a:rPr lang="en-GB" sz="3200" b="1" dirty="0" smtClean="0">
                <a:solidFill>
                  <a:srgbClr val="FFFF00"/>
                </a:solidFill>
              </a:rPr>
              <a:t>Communities (RECs)</a:t>
            </a:r>
            <a:br>
              <a:rPr lang="en-GB" sz="3200" b="1" dirty="0" smtClean="0">
                <a:solidFill>
                  <a:srgbClr val="FFFF00"/>
                </a:solidFill>
              </a:rPr>
            </a:br>
            <a:r>
              <a:rPr lang="en-GB" sz="3200" b="1" dirty="0" smtClean="0">
                <a:solidFill>
                  <a:srgbClr val="FFFF00"/>
                </a:solidFill>
              </a:rPr>
              <a:t> </a:t>
            </a:r>
            <a:r>
              <a:rPr lang="en-GB" sz="3200" b="1" dirty="0">
                <a:solidFill>
                  <a:srgbClr val="FFFF00"/>
                </a:solidFill>
              </a:rPr>
              <a:t>in the implementation of WIGOS</a:t>
            </a:r>
            <a:r>
              <a:rPr lang="en-US" sz="3200" b="1" dirty="0">
                <a:solidFill>
                  <a:srgbClr val="FFFF00"/>
                </a:solidFill>
              </a:rPr>
              <a:t/>
            </a:r>
            <a:br>
              <a:rPr lang="en-US" sz="3200" b="1" dirty="0">
                <a:solidFill>
                  <a:srgbClr val="FFFF00"/>
                </a:solidFill>
              </a:rPr>
            </a:br>
            <a:r>
              <a:rPr lang="en-US" sz="3200" b="1" dirty="0" smtClean="0">
                <a:solidFill>
                  <a:srgbClr val="FFFF00"/>
                </a:solidFill>
              </a:rPr>
              <a:t/>
            </a:r>
            <a:br>
              <a:rPr lang="en-US" sz="3200" b="1" dirty="0" smtClean="0">
                <a:solidFill>
                  <a:srgbClr val="FFFF00"/>
                </a:solidFill>
              </a:rPr>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smtClean="0"/>
              <a:t/>
            </a:r>
            <a:br>
              <a:rPr lang="en-US" sz="1600" dirty="0" smtClean="0"/>
            </a:br>
            <a:r>
              <a:rPr lang="en-US" sz="1600" b="1" dirty="0" smtClean="0">
                <a:effectLst>
                  <a:outerShdw blurRad="38100" dist="38100" dir="2700000" algn="tl">
                    <a:srgbClr val="000000">
                      <a:alpha val="43137"/>
                    </a:srgbClr>
                  </a:outerShdw>
                </a:effectLst>
              </a:rPr>
              <a:t/>
            </a:r>
            <a:br>
              <a:rPr lang="en-US" sz="1600" b="1" dirty="0" smtClean="0">
                <a:effectLst>
                  <a:outerShdw blurRad="38100" dist="38100" dir="2700000" algn="tl">
                    <a:srgbClr val="000000">
                      <a:alpha val="43137"/>
                    </a:srgbClr>
                  </a:outerShdw>
                </a:effectLst>
              </a:rPr>
            </a:br>
            <a:endParaRPr lang="en-US" sz="1600" b="1" dirty="0">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611188" y="4876800"/>
            <a:ext cx="7921625" cy="838200"/>
          </a:xfrm>
          <a:scene3d>
            <a:camera prst="obliqueBottomRight"/>
            <a:lightRig rig="threePt" dir="t"/>
          </a:scene3d>
        </p:spPr>
        <p:txBody>
          <a:bodyPr/>
          <a:lstStyle/>
          <a:p>
            <a:r>
              <a:rPr lang="hr-HR" b="1" dirty="0" smtClean="0">
                <a:solidFill>
                  <a:srgbClr val="FFC000"/>
                </a:solidFill>
                <a:effectLst>
                  <a:outerShdw blurRad="38100" dist="38100" dir="2700000" algn="tl">
                    <a:srgbClr val="000000">
                      <a:alpha val="43137"/>
                    </a:srgbClr>
                  </a:outerShdw>
                </a:effectLst>
              </a:rPr>
              <a:t>Dr J. R. Mukabana</a:t>
            </a:r>
          </a:p>
          <a:p>
            <a:r>
              <a:rPr lang="hr-HR" sz="2400" b="1" dirty="0" smtClean="0">
                <a:solidFill>
                  <a:srgbClr val="FFC000"/>
                </a:solidFill>
                <a:effectLst>
                  <a:outerShdw blurRad="38100" dist="38100" dir="2700000" algn="tl">
                    <a:srgbClr val="000000">
                      <a:alpha val="43137"/>
                    </a:srgbClr>
                  </a:outerShdw>
                </a:effectLst>
              </a:rPr>
              <a:t>Director</a:t>
            </a:r>
            <a:r>
              <a:rPr lang="fr-CH" sz="2400" b="1" dirty="0" smtClean="0">
                <a:solidFill>
                  <a:srgbClr val="FFC000"/>
                </a:solidFill>
                <a:effectLst>
                  <a:outerShdw blurRad="38100" dist="38100" dir="2700000" algn="tl">
                    <a:srgbClr val="000000">
                      <a:alpha val="43137"/>
                    </a:srgbClr>
                  </a:outerShdw>
                </a:effectLst>
              </a:rPr>
              <a:t> (</a:t>
            </a:r>
            <a:r>
              <a:rPr lang="hr-HR" sz="2400" b="1" dirty="0" smtClean="0">
                <a:solidFill>
                  <a:srgbClr val="FFC000"/>
                </a:solidFill>
                <a:effectLst>
                  <a:outerShdw blurRad="38100" dist="38100" dir="2700000" algn="tl">
                    <a:srgbClr val="000000">
                      <a:alpha val="43137"/>
                    </a:srgbClr>
                  </a:outerShdw>
                </a:effectLst>
              </a:rPr>
              <a:t>AFLDC</a:t>
            </a:r>
            <a:r>
              <a:rPr lang="fr-CH" sz="2400" b="1" dirty="0" smtClean="0">
                <a:solidFill>
                  <a:srgbClr val="FFC000"/>
                </a:solidFill>
                <a:effectLst>
                  <a:outerShdw blurRad="38100" dist="38100" dir="2700000" algn="tl">
                    <a:srgbClr val="000000">
                      <a:alpha val="43137"/>
                    </a:srgbClr>
                  </a:outerShdw>
                </a:effectLst>
              </a:rPr>
              <a:t> &amp; AMCOMET </a:t>
            </a:r>
            <a:r>
              <a:rPr lang="fr-CH" sz="2400" b="1" dirty="0" err="1" smtClean="0">
                <a:solidFill>
                  <a:srgbClr val="FFC000"/>
                </a:solidFill>
                <a:effectLst>
                  <a:outerShdw blurRad="38100" dist="38100" dir="2700000" algn="tl">
                    <a:srgbClr val="000000">
                      <a:alpha val="43137"/>
                    </a:srgbClr>
                  </a:outerShdw>
                </a:effectLst>
              </a:rPr>
              <a:t>Secretariat</a:t>
            </a:r>
            <a:r>
              <a:rPr lang="fr-CH" sz="2400" b="1" dirty="0" smtClean="0">
                <a:solidFill>
                  <a:srgbClr val="FFC000"/>
                </a:solidFill>
                <a:effectLst>
                  <a:outerShdw blurRad="38100" dist="38100" dir="2700000" algn="tl">
                    <a:srgbClr val="000000">
                      <a:alpha val="43137"/>
                    </a:srgbClr>
                  </a:outerShdw>
                </a:effectLst>
              </a:rPr>
              <a:t>)</a:t>
            </a:r>
            <a:endParaRPr lang="hr-HR" sz="2400" b="1" dirty="0" smtClean="0">
              <a:solidFill>
                <a:srgbClr val="FFC000"/>
              </a:solidFill>
              <a:effectLst>
                <a:outerShdw blurRad="38100" dist="38100" dir="2700000" algn="tl">
                  <a:srgbClr val="000000">
                    <a:alpha val="43137"/>
                  </a:srgbClr>
                </a:outerShdw>
              </a:effectLst>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dissolve">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ctrTitle"/>
          </p:nvPr>
        </p:nvSpPr>
        <p:spPr>
          <a:xfrm>
            <a:off x="228600" y="2362200"/>
            <a:ext cx="8610600" cy="4114800"/>
          </a:xfrm>
        </p:spPr>
        <p:txBody>
          <a:bodyPr/>
          <a:lstStyle/>
          <a:p>
            <a:pPr marL="171450" lvl="0" indent="-171450" algn="l">
              <a:buFont typeface="Arial"/>
              <a:buChar char="•"/>
            </a:pPr>
            <a:r>
              <a:rPr lang="en-US" sz="800" dirty="0" smtClean="0"/>
              <a:t/>
            </a:r>
            <a:br>
              <a:rPr lang="en-US" sz="800" dirty="0" smtClean="0"/>
            </a:br>
            <a:r>
              <a:rPr lang="en-US" sz="800" dirty="0"/>
              <a:t/>
            </a:r>
            <a:br>
              <a:rPr lang="en-US" sz="800" dirty="0"/>
            </a:br>
            <a:r>
              <a:rPr lang="en-US" sz="800" dirty="0" smtClean="0"/>
              <a:t/>
            </a:r>
            <a:br>
              <a:rPr lang="en-US" sz="800" dirty="0" smtClean="0"/>
            </a:br>
            <a:r>
              <a:rPr lang="en-US" sz="800" dirty="0"/>
              <a:t/>
            </a:r>
            <a:br>
              <a:rPr lang="en-US" sz="800" dirty="0"/>
            </a:br>
            <a:r>
              <a:rPr lang="en-US" sz="800" dirty="0" smtClean="0"/>
              <a:t/>
            </a:r>
            <a:br>
              <a:rPr lang="en-US" sz="800" dirty="0" smtClean="0"/>
            </a:br>
            <a:r>
              <a:rPr lang="en-US" sz="800" dirty="0"/>
              <a:t/>
            </a:r>
            <a:br>
              <a:rPr lang="en-US" sz="800" dirty="0"/>
            </a:br>
            <a:r>
              <a:rPr lang="en-US" sz="800" dirty="0" smtClean="0"/>
              <a:t/>
            </a:r>
            <a:br>
              <a:rPr lang="en-US" sz="800" dirty="0" smtClean="0"/>
            </a:br>
            <a:r>
              <a:rPr lang="en-US" sz="800" dirty="0"/>
              <a:t/>
            </a:r>
            <a:br>
              <a:rPr lang="en-US" sz="800" dirty="0"/>
            </a:br>
            <a:r>
              <a:rPr lang="en-US" sz="800" dirty="0" smtClean="0"/>
              <a:t/>
            </a:r>
            <a:br>
              <a:rPr lang="en-US" sz="800" dirty="0" smtClean="0"/>
            </a:br>
            <a:r>
              <a:rPr lang="en-US" sz="800" dirty="0"/>
              <a:t/>
            </a:r>
            <a:br>
              <a:rPr lang="en-US" sz="800" dirty="0"/>
            </a:br>
            <a:r>
              <a:rPr lang="en-US" sz="800" dirty="0" smtClean="0"/>
              <a:t/>
            </a:r>
            <a:br>
              <a:rPr lang="en-US" sz="800" dirty="0" smtClean="0"/>
            </a:br>
            <a:r>
              <a:rPr lang="en-US" sz="800" dirty="0"/>
              <a:t/>
            </a:r>
            <a:br>
              <a:rPr lang="en-US" sz="800" dirty="0"/>
            </a:br>
            <a:r>
              <a:rPr lang="en-US" sz="800" dirty="0" smtClean="0"/>
              <a:t/>
            </a:r>
            <a:br>
              <a:rPr lang="en-US" sz="800" dirty="0" smtClean="0"/>
            </a:br>
            <a:r>
              <a:rPr lang="en-US" sz="800" dirty="0"/>
              <a:t/>
            </a:r>
            <a:br>
              <a:rPr lang="en-US" sz="800" dirty="0"/>
            </a:br>
            <a:r>
              <a:rPr lang="en-US" sz="800" dirty="0" smtClean="0"/>
              <a:t/>
            </a:r>
            <a:br>
              <a:rPr lang="en-US" sz="800" dirty="0" smtClean="0"/>
            </a:br>
            <a:r>
              <a:rPr lang="en-US" sz="800" dirty="0"/>
              <a:t/>
            </a:r>
            <a:br>
              <a:rPr lang="en-US" sz="800" dirty="0"/>
            </a:br>
            <a:r>
              <a:rPr lang="en-US" sz="800" dirty="0" smtClean="0"/>
              <a:t/>
            </a:r>
            <a:br>
              <a:rPr lang="en-US" sz="800" dirty="0" smtClean="0"/>
            </a:br>
            <a:r>
              <a:rPr lang="en-US" sz="800" dirty="0"/>
              <a:t/>
            </a:r>
            <a:br>
              <a:rPr lang="en-US" sz="800" dirty="0"/>
            </a:br>
            <a:r>
              <a:rPr lang="en-US" sz="800" dirty="0" smtClean="0"/>
              <a:t/>
            </a:r>
            <a:br>
              <a:rPr lang="en-US" sz="800" dirty="0" smtClean="0"/>
            </a:br>
            <a:r>
              <a:rPr lang="en-US" sz="800" dirty="0"/>
              <a:t/>
            </a:r>
            <a:br>
              <a:rPr lang="en-US" sz="800" dirty="0"/>
            </a:br>
            <a:r>
              <a:rPr lang="en-US" sz="800" dirty="0" smtClean="0"/>
              <a:t/>
            </a:r>
            <a:br>
              <a:rPr lang="en-US" sz="800" dirty="0" smtClean="0"/>
            </a:br>
            <a:r>
              <a:rPr lang="en-US" sz="800" dirty="0" smtClean="0"/>
              <a:t/>
            </a:r>
            <a:br>
              <a:rPr lang="en-US" sz="800" dirty="0" smtClean="0"/>
            </a:br>
            <a:r>
              <a:rPr lang="en-US" sz="800" dirty="0"/>
              <a:t/>
            </a:r>
            <a:br>
              <a:rPr lang="en-US" sz="800" dirty="0"/>
            </a:br>
            <a:r>
              <a:rPr lang="en-US" sz="800" dirty="0" smtClean="0"/>
              <a:t/>
            </a:r>
            <a:br>
              <a:rPr lang="en-US" sz="800" dirty="0" smtClean="0"/>
            </a:br>
            <a:r>
              <a:rPr lang="en-US" sz="800" dirty="0" smtClean="0"/>
              <a:t/>
            </a:r>
            <a:br>
              <a:rPr lang="en-US" sz="800" dirty="0" smtClean="0"/>
            </a:br>
            <a:r>
              <a:rPr lang="en-US" sz="800" dirty="0" smtClean="0"/>
              <a:t/>
            </a:r>
            <a:br>
              <a:rPr lang="en-US" sz="800" dirty="0" smtClean="0"/>
            </a:br>
            <a:r>
              <a:rPr lang="en-US" sz="800" dirty="0" smtClean="0"/>
              <a:t/>
            </a:r>
            <a:br>
              <a:rPr lang="en-US" sz="800" dirty="0" smtClean="0"/>
            </a:br>
            <a:r>
              <a:rPr lang="en-US" sz="800" dirty="0"/>
              <a:t/>
            </a:r>
            <a:br>
              <a:rPr lang="en-US" sz="800" dirty="0"/>
            </a:br>
            <a:r>
              <a:rPr lang="en-US" sz="1250" b="1" dirty="0" smtClean="0"/>
              <a:t/>
            </a:r>
            <a:br>
              <a:rPr lang="en-US" sz="1250" b="1" dirty="0" smtClean="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b="1" dirty="0" smtClean="0">
                <a:effectLst>
                  <a:outerShdw blurRad="38100" dist="38100" dir="2700000" algn="tl">
                    <a:srgbClr val="000000">
                      <a:alpha val="43137"/>
                    </a:srgbClr>
                  </a:outerShdw>
                </a:effectLst>
              </a:rPr>
              <a:t/>
            </a:r>
            <a:br>
              <a:rPr lang="en-US" sz="1600" b="1" dirty="0" smtClean="0">
                <a:effectLst>
                  <a:outerShdw blurRad="38100" dist="38100" dir="2700000" algn="tl">
                    <a:srgbClr val="000000">
                      <a:alpha val="43137"/>
                    </a:srgbClr>
                  </a:outerShdw>
                </a:effectLst>
              </a:rPr>
            </a:br>
            <a:endParaRPr lang="en-US" sz="1600" b="1" dirty="0">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152400" y="2514600"/>
            <a:ext cx="8763000" cy="457200"/>
          </a:xfrm>
        </p:spPr>
        <p:txBody>
          <a:bodyPr/>
          <a:lstStyle/>
          <a:p>
            <a:r>
              <a:rPr lang="en-US" sz="1800" b="1" dirty="0">
                <a:solidFill>
                  <a:srgbClr val="FFC000"/>
                </a:solidFill>
                <a:latin typeface="Tahoma"/>
                <a:cs typeface="Tahoma"/>
              </a:rPr>
              <a:t>East African Community (EAC) activities towards WIGOS Implementation</a:t>
            </a:r>
          </a:p>
          <a:p>
            <a:r>
              <a:rPr lang="en-US" sz="1800" b="1" dirty="0">
                <a:solidFill>
                  <a:srgbClr val="FFC000"/>
                </a:solidFill>
              </a:rPr>
              <a:t> </a:t>
            </a:r>
          </a:p>
        </p:txBody>
      </p:sp>
      <p:sp>
        <p:nvSpPr>
          <p:cNvPr id="3" name="Rectangle 1"/>
          <p:cNvSpPr>
            <a:spLocks noChangeArrowheads="1"/>
          </p:cNvSpPr>
          <p:nvPr/>
        </p:nvSpPr>
        <p:spPr bwMode="auto">
          <a:xfrm>
            <a:off x="228600" y="2971800"/>
            <a:ext cx="8509000"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en-US" sz="1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Task </a:t>
            </a:r>
            <a:r>
              <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rPr>
              <a:t>Force has urged the Partner States to:</a:t>
            </a:r>
          </a:p>
          <a:p>
            <a:pPr marL="285750" indent="-285750" algn="just">
              <a:buFont typeface="Arial" panose="020B0604020202020204" pitchFamily="34" charset="0"/>
              <a:buChar char="•"/>
            </a:pPr>
            <a:r>
              <a:rPr lang="en-US" sz="1600" b="1" dirty="0" smtClean="0">
                <a:solidFill>
                  <a:srgbClr val="000099"/>
                </a:solidFill>
                <a:latin typeface="Tahoma" panose="020B0604030504040204" pitchFamily="34" charset="0"/>
                <a:ea typeface="Tahoma" panose="020B0604030504040204" pitchFamily="34" charset="0"/>
                <a:cs typeface="Tahoma" panose="020B0604030504040204" pitchFamily="34" charset="0"/>
              </a:rPr>
              <a:t>Establish </a:t>
            </a:r>
            <a:r>
              <a:rPr lang="en-US" sz="1600" b="1" dirty="0">
                <a:solidFill>
                  <a:srgbClr val="000099"/>
                </a:solidFill>
                <a:latin typeface="Tahoma" panose="020B0604030504040204" pitchFamily="34" charset="0"/>
                <a:ea typeface="Tahoma" panose="020B0604030504040204" pitchFamily="34" charset="0"/>
                <a:cs typeface="Tahoma" panose="020B0604030504040204" pitchFamily="34" charset="0"/>
              </a:rPr>
              <a:t>optimum number of observing stations in accordance with </a:t>
            </a:r>
            <a:r>
              <a:rPr lang="en-US" sz="1600" b="1" dirty="0" smtClean="0">
                <a:solidFill>
                  <a:srgbClr val="000099"/>
                </a:solidFill>
                <a:latin typeface="Tahoma" panose="020B0604030504040204" pitchFamily="34" charset="0"/>
                <a:ea typeface="Tahoma" panose="020B0604030504040204" pitchFamily="34" charset="0"/>
                <a:cs typeface="Tahoma" panose="020B0604030504040204" pitchFamily="34" charset="0"/>
              </a:rPr>
              <a:t>WMO recommendations </a:t>
            </a:r>
            <a:endParaRPr lang="en-US" sz="1600" b="1" dirty="0">
              <a:solidFill>
                <a:srgbClr val="000099"/>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en-US" sz="1600" b="1" dirty="0">
                <a:solidFill>
                  <a:srgbClr val="000099"/>
                </a:solidFill>
                <a:latin typeface="Tahoma" panose="020B0604030504040204" pitchFamily="34" charset="0"/>
                <a:ea typeface="Tahoma" panose="020B0604030504040204" pitchFamily="34" charset="0"/>
                <a:cs typeface="Tahoma" panose="020B0604030504040204" pitchFamily="34" charset="0"/>
              </a:rPr>
              <a:t> </a:t>
            </a:r>
            <a:r>
              <a:rPr lang="en-US" sz="1600" b="1" dirty="0" smtClean="0">
                <a:solidFill>
                  <a:srgbClr val="000099"/>
                </a:solidFill>
                <a:latin typeface="Tahoma" panose="020B0604030504040204" pitchFamily="34" charset="0"/>
                <a:ea typeface="Tahoma" panose="020B0604030504040204" pitchFamily="34" charset="0"/>
                <a:cs typeface="Tahoma" panose="020B0604030504040204" pitchFamily="34" charset="0"/>
              </a:rPr>
              <a:t>Support  </a:t>
            </a:r>
            <a:r>
              <a:rPr lang="en-US" sz="1600" b="1" dirty="0">
                <a:solidFill>
                  <a:srgbClr val="000099"/>
                </a:solidFill>
                <a:latin typeface="Tahoma" panose="020B0604030504040204" pitchFamily="34" charset="0"/>
                <a:ea typeface="Tahoma" panose="020B0604030504040204" pitchFamily="34" charset="0"/>
                <a:cs typeface="Tahoma" panose="020B0604030504040204" pitchFamily="34" charset="0"/>
              </a:rPr>
              <a:t>calibration of meteorological  instruments and </a:t>
            </a:r>
            <a:r>
              <a:rPr lang="en-US" sz="1600" b="1" dirty="0" smtClean="0">
                <a:solidFill>
                  <a:srgbClr val="000099"/>
                </a:solidFill>
                <a:latin typeface="Tahoma" panose="020B0604030504040204" pitchFamily="34" charset="0"/>
                <a:ea typeface="Tahoma" panose="020B0604030504040204" pitchFamily="34" charset="0"/>
                <a:cs typeface="Tahoma" panose="020B0604030504040204" pitchFamily="34" charset="0"/>
              </a:rPr>
              <a:t>equipment;  </a:t>
            </a:r>
            <a:endParaRPr lang="en-US" sz="1600" b="1" dirty="0">
              <a:solidFill>
                <a:srgbClr val="000099"/>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en-US" sz="1600" b="1" dirty="0">
                <a:solidFill>
                  <a:srgbClr val="000099"/>
                </a:solidFill>
                <a:latin typeface="Tahoma" panose="020B0604030504040204" pitchFamily="34" charset="0"/>
                <a:ea typeface="Tahoma" panose="020B0604030504040204" pitchFamily="34" charset="0"/>
                <a:cs typeface="Tahoma" panose="020B0604030504040204" pitchFamily="34" charset="0"/>
              </a:rPr>
              <a:t> </a:t>
            </a:r>
            <a:r>
              <a:rPr lang="en-US" sz="1600" b="1" dirty="0" smtClean="0">
                <a:solidFill>
                  <a:srgbClr val="000099"/>
                </a:solidFill>
                <a:latin typeface="Tahoma" panose="020B0604030504040204" pitchFamily="34" charset="0"/>
                <a:ea typeface="Tahoma" panose="020B0604030504040204" pitchFamily="34" charset="0"/>
                <a:cs typeface="Tahoma" panose="020B0604030504040204" pitchFamily="34" charset="0"/>
              </a:rPr>
              <a:t>Support </a:t>
            </a:r>
            <a:r>
              <a:rPr lang="en-US" sz="1600" b="1" dirty="0">
                <a:solidFill>
                  <a:srgbClr val="000099"/>
                </a:solidFill>
                <a:latin typeface="Tahoma" panose="020B0604030504040204" pitchFamily="34" charset="0"/>
                <a:ea typeface="Tahoma" panose="020B0604030504040204" pitchFamily="34" charset="0"/>
                <a:cs typeface="Tahoma" panose="020B0604030504040204" pitchFamily="34" charset="0"/>
              </a:rPr>
              <a:t>continuous training and motivation of observers </a:t>
            </a:r>
            <a:endParaRPr lang="en-US" sz="1600" b="1" dirty="0" smtClean="0">
              <a:solidFill>
                <a:srgbClr val="000099"/>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en-US" sz="1600" b="1" dirty="0" smtClean="0">
                <a:solidFill>
                  <a:srgbClr val="000099"/>
                </a:solidFill>
                <a:latin typeface="Tahoma" panose="020B0604030504040204" pitchFamily="34" charset="0"/>
                <a:ea typeface="Tahoma" panose="020B0604030504040204" pitchFamily="34" charset="0"/>
                <a:cs typeface="Tahoma" panose="020B0604030504040204" pitchFamily="34" charset="0"/>
              </a:rPr>
              <a:t>Support </a:t>
            </a:r>
            <a:r>
              <a:rPr lang="en-US" sz="1600" b="1" dirty="0">
                <a:solidFill>
                  <a:srgbClr val="000099"/>
                </a:solidFill>
                <a:latin typeface="Tahoma" panose="020B0604030504040204" pitchFamily="34" charset="0"/>
                <a:ea typeface="Tahoma" panose="020B0604030504040204" pitchFamily="34" charset="0"/>
                <a:cs typeface="Tahoma" panose="020B0604030504040204" pitchFamily="34" charset="0"/>
              </a:rPr>
              <a:t>implementation of the WMO Integrated Global Observing Systems (WIGOS), </a:t>
            </a:r>
            <a:r>
              <a:rPr lang="en-US" sz="1600" b="1" dirty="0" smtClean="0">
                <a:solidFill>
                  <a:srgbClr val="000099"/>
                </a:solidFill>
                <a:latin typeface="Tahoma" panose="020B0604030504040204" pitchFamily="34" charset="0"/>
                <a:ea typeface="Tahoma" panose="020B0604030504040204" pitchFamily="34" charset="0"/>
                <a:cs typeface="Tahoma" panose="020B0604030504040204" pitchFamily="34" charset="0"/>
              </a:rPr>
              <a:t>to </a:t>
            </a:r>
            <a:r>
              <a:rPr lang="en-US" sz="1600" b="1" dirty="0">
                <a:solidFill>
                  <a:srgbClr val="000099"/>
                </a:solidFill>
                <a:latin typeface="Tahoma" panose="020B0604030504040204" pitchFamily="34" charset="0"/>
                <a:ea typeface="Tahoma" panose="020B0604030504040204" pitchFamily="34" charset="0"/>
                <a:cs typeface="Tahoma" panose="020B0604030504040204" pitchFamily="34" charset="0"/>
              </a:rPr>
              <a:t>address observation requirements of all WMO programs and Partners including those of Global Earth Observation System of systems (GEOSS) </a:t>
            </a:r>
          </a:p>
          <a:p>
            <a:pPr marL="285750" indent="-285750">
              <a:buFont typeface="Arial" panose="020B0604020202020204" pitchFamily="34" charset="0"/>
              <a:buChar char="•"/>
            </a:pPr>
            <a:endParaRPr lang="en-US" sz="1600" b="1" dirty="0">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smtClean="0">
              <a:ln>
                <a:noFill/>
              </a:ln>
              <a:effectLst/>
              <a:latin typeface="Tahoma" panose="020B0604030504040204" pitchFamily="34" charset="0"/>
              <a:ea typeface="Tahoma" panose="020B0604030504040204" pitchFamily="34" charset="0"/>
              <a:cs typeface="Tahoma" panose="020B0604030504040204" pitchFamily="34" charset="0"/>
            </a:endParaRPr>
          </a:p>
        </p:txBody>
      </p:sp>
      <p:sp>
        <p:nvSpPr>
          <p:cNvPr id="7" name="Subtitle 4"/>
          <p:cNvSpPr txBox="1">
            <a:spLocks/>
          </p:cNvSpPr>
          <p:nvPr/>
        </p:nvSpPr>
        <p:spPr bwMode="auto">
          <a:xfrm>
            <a:off x="457200" y="1905000"/>
            <a:ext cx="7921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Clr>
                <a:srgbClr val="FF9900"/>
              </a:buClr>
              <a:buFont typeface="Wingdings" pitchFamily="2" charset="2"/>
              <a:buNone/>
              <a:defRPr sz="2800" smtClean="0">
                <a:solidFill>
                  <a:schemeClr val="bg1"/>
                </a:solidFill>
                <a:latin typeface="Arial" charset="0"/>
                <a:ea typeface="+mn-ea"/>
                <a:cs typeface="+mn-cs"/>
              </a:defRPr>
            </a:lvl1pPr>
            <a:lvl2pPr marL="990600" indent="-533400" algn="l" rtl="0" eaLnBrk="1" fontAlgn="base" hangingPunct="1">
              <a:spcBef>
                <a:spcPct val="20000"/>
              </a:spcBef>
              <a:spcAft>
                <a:spcPct val="0"/>
              </a:spcAft>
              <a:buClr>
                <a:srgbClr val="FF9900"/>
              </a:buClr>
              <a:buFont typeface="Wingdings" pitchFamily="2" charset="2"/>
              <a:buChar char="§"/>
              <a:defRPr sz="2800">
                <a:solidFill>
                  <a:schemeClr val="tx1"/>
                </a:solidFill>
                <a:latin typeface="Arial" charset="0"/>
              </a:defRPr>
            </a:lvl2pPr>
            <a:lvl3pPr marL="1371600" indent="-457200" algn="l" rtl="0" eaLnBrk="1" fontAlgn="base" hangingPunct="1">
              <a:spcBef>
                <a:spcPct val="20000"/>
              </a:spcBef>
              <a:spcAft>
                <a:spcPct val="0"/>
              </a:spcAft>
              <a:buClr>
                <a:srgbClr val="FF9900"/>
              </a:buClr>
              <a:buFont typeface="Wingdings" pitchFamily="2" charset="2"/>
              <a:buChar char="§"/>
              <a:defRPr sz="2400">
                <a:solidFill>
                  <a:schemeClr val="tx1"/>
                </a:solidFill>
                <a:latin typeface="Arial" charset="0"/>
              </a:defRPr>
            </a:lvl3pPr>
            <a:lvl4pPr marL="17526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Arial" charset="0"/>
              </a:defRPr>
            </a:lvl4pPr>
            <a:lvl5pPr marL="22098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Arial" charset="0"/>
              </a:defRPr>
            </a:lvl5pPr>
            <a:lvl6pPr marL="26670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mn-lt"/>
              </a:defRPr>
            </a:lvl6pPr>
            <a:lvl7pPr marL="31242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mn-lt"/>
              </a:defRPr>
            </a:lvl7pPr>
            <a:lvl8pPr marL="35814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mn-lt"/>
              </a:defRPr>
            </a:lvl8pPr>
            <a:lvl9pPr marL="40386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mn-lt"/>
              </a:defRPr>
            </a:lvl9pPr>
          </a:lstStyle>
          <a:p>
            <a:r>
              <a:rPr lang="en-US" b="1" dirty="0" smtClean="0">
                <a:solidFill>
                  <a:srgbClr val="FF0000"/>
                </a:solidFill>
                <a:latin typeface="Tahoma" panose="020B0604030504040204" pitchFamily="34" charset="0"/>
                <a:ea typeface="Tahoma" panose="020B0604030504040204" pitchFamily="34" charset="0"/>
                <a:cs typeface="Tahoma" panose="020B0604030504040204" pitchFamily="34" charset="0"/>
              </a:rPr>
              <a:t>Regional Experiences</a:t>
            </a:r>
            <a:endParaRPr lang="hr-HR"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53614499"/>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dissolve">
                                      <p:cBhvr>
                                        <p:cTn id="7" dur="500"/>
                                        <p:tgtEl>
                                          <p:spTgt spid="614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1" dur="10"/>
                                        <p:tgtEl>
                                          <p:spTgt spid="5">
                                            <p:txEl>
                                              <p:pRg st="0" end="0"/>
                                            </p:txEl>
                                          </p:spTgt>
                                        </p:tgtEl>
                                      </p:cBhvr>
                                    </p:animEffect>
                                  </p:childTnLst>
                                </p:cTn>
                              </p:par>
                            </p:childTnLst>
                          </p:cTn>
                        </p:par>
                        <p:par>
                          <p:cTn id="12" fill="hold">
                            <p:stCondLst>
                              <p:cond delay="510"/>
                            </p:stCondLst>
                            <p:childTnLst>
                              <p:par>
                                <p:cTn id="13" presetID="14" presetClass="entr" presetSubtype="10"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5" dur="500"/>
                                        <p:tgtEl>
                                          <p:spTgt spid="5">
                                            <p:txEl>
                                              <p:pRg st="1" end="1"/>
                                            </p:txEl>
                                          </p:spTgt>
                                        </p:tgtEl>
                                      </p:cBhvr>
                                    </p:animEffect>
                                  </p:childTnLst>
                                </p:cTn>
                              </p:par>
                            </p:childTnLst>
                          </p:cTn>
                        </p:par>
                        <p:par>
                          <p:cTn id="16" fill="hold">
                            <p:stCondLst>
                              <p:cond delay="1010"/>
                            </p:stCondLst>
                            <p:childTnLst>
                              <p:par>
                                <p:cTn id="17" presetID="14" presetClass="entr" presetSubtype="10" fill="hold" grpId="0" nodeType="after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5" grpId="0" uiExpand="1" build="p"/>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ctrTitle"/>
          </p:nvPr>
        </p:nvSpPr>
        <p:spPr>
          <a:xfrm>
            <a:off x="228600" y="4419600"/>
            <a:ext cx="8610600" cy="457200"/>
          </a:xfrm>
        </p:spPr>
        <p:txBody>
          <a:bodyPr/>
          <a:lstStyle/>
          <a:p>
            <a:pPr lvl="0" algn="just"/>
            <a:r>
              <a:rPr lang="en-US" sz="800" dirty="0" smtClean="0"/>
              <a:t/>
            </a:r>
            <a:br>
              <a:rPr lang="en-US" sz="800" dirty="0" smtClean="0"/>
            </a:br>
            <a:r>
              <a:rPr lang="en-US" sz="800" dirty="0"/>
              <a:t/>
            </a:r>
            <a:br>
              <a:rPr lang="en-US" sz="800" dirty="0"/>
            </a:br>
            <a:r>
              <a:rPr lang="en-US" sz="800" dirty="0" smtClean="0"/>
              <a:t/>
            </a:r>
            <a:br>
              <a:rPr lang="en-US" sz="800" dirty="0" smtClean="0"/>
            </a:br>
            <a:r>
              <a:rPr lang="en-US" sz="800" dirty="0"/>
              <a:t/>
            </a:r>
            <a:br>
              <a:rPr lang="en-US" sz="800" dirty="0"/>
            </a:br>
            <a:r>
              <a:rPr lang="en-US" sz="800" dirty="0" smtClean="0"/>
              <a:t/>
            </a:r>
            <a:br>
              <a:rPr lang="en-US" sz="800" dirty="0" smtClean="0"/>
            </a:br>
            <a:r>
              <a:rPr lang="en-US" sz="800" dirty="0"/>
              <a:t/>
            </a:r>
            <a:br>
              <a:rPr lang="en-US" sz="800" dirty="0"/>
            </a:br>
            <a:r>
              <a:rPr lang="en-US" sz="800" dirty="0" smtClean="0"/>
              <a:t/>
            </a:r>
            <a:br>
              <a:rPr lang="en-US" sz="800" dirty="0" smtClean="0"/>
            </a:br>
            <a:r>
              <a:rPr lang="en-US" sz="800" dirty="0"/>
              <a:t/>
            </a:r>
            <a:br>
              <a:rPr lang="en-US" sz="800" dirty="0"/>
            </a:br>
            <a:r>
              <a:rPr lang="en-US" sz="800" dirty="0" smtClean="0"/>
              <a:t/>
            </a:r>
            <a:br>
              <a:rPr lang="en-US" sz="800" dirty="0" smtClean="0"/>
            </a:br>
            <a:r>
              <a:rPr lang="en-US" sz="800" dirty="0"/>
              <a:t/>
            </a:r>
            <a:br>
              <a:rPr lang="en-US" sz="800" dirty="0"/>
            </a:br>
            <a:r>
              <a:rPr lang="en-US" sz="800" dirty="0" smtClean="0"/>
              <a:t/>
            </a:r>
            <a:br>
              <a:rPr lang="en-US" sz="800" dirty="0" smtClean="0"/>
            </a:br>
            <a:r>
              <a:rPr lang="en-US" sz="800" dirty="0"/>
              <a:t/>
            </a:r>
            <a:br>
              <a:rPr lang="en-US" sz="800" dirty="0"/>
            </a:br>
            <a:r>
              <a:rPr lang="en-US" sz="800" dirty="0" smtClean="0"/>
              <a:t/>
            </a:r>
            <a:br>
              <a:rPr lang="en-US" sz="800" dirty="0" smtClean="0"/>
            </a:br>
            <a:r>
              <a:rPr lang="en-US" sz="800" dirty="0"/>
              <a:t/>
            </a:r>
            <a:br>
              <a:rPr lang="en-US" sz="800" dirty="0"/>
            </a:br>
            <a:r>
              <a:rPr lang="en-US" sz="800" dirty="0" smtClean="0"/>
              <a:t/>
            </a:r>
            <a:br>
              <a:rPr lang="en-US" sz="800" dirty="0" smtClean="0"/>
            </a:br>
            <a:r>
              <a:rPr lang="en-US" sz="800" dirty="0"/>
              <a:t/>
            </a:r>
            <a:br>
              <a:rPr lang="en-US" sz="800" dirty="0"/>
            </a:br>
            <a:r>
              <a:rPr lang="en-US" sz="800" dirty="0" smtClean="0"/>
              <a:t/>
            </a:r>
            <a:br>
              <a:rPr lang="en-US" sz="800" dirty="0" smtClean="0"/>
            </a:br>
            <a:r>
              <a:rPr lang="en-US" sz="800" dirty="0"/>
              <a:t/>
            </a:r>
            <a:br>
              <a:rPr lang="en-US" sz="800" dirty="0"/>
            </a:br>
            <a:r>
              <a:rPr lang="en-US" sz="800" dirty="0" smtClean="0"/>
              <a:t/>
            </a:r>
            <a:br>
              <a:rPr lang="en-US" sz="800" dirty="0" smtClean="0"/>
            </a:br>
            <a:r>
              <a:rPr lang="en-US" sz="800" dirty="0"/>
              <a:t/>
            </a:r>
            <a:br>
              <a:rPr lang="en-US" sz="800" dirty="0"/>
            </a:br>
            <a:r>
              <a:rPr lang="en-US" sz="800" dirty="0" smtClean="0"/>
              <a:t/>
            </a:r>
            <a:br>
              <a:rPr lang="en-US" sz="800" dirty="0" smtClean="0"/>
            </a:br>
            <a:r>
              <a:rPr lang="en-US" sz="800" dirty="0" smtClean="0"/>
              <a:t/>
            </a:r>
            <a:br>
              <a:rPr lang="en-US" sz="800" dirty="0" smtClean="0"/>
            </a:br>
            <a:r>
              <a:rPr lang="en-US" sz="1400" dirty="0"/>
              <a:t> </a:t>
            </a:r>
            <a:br>
              <a:rPr lang="en-US" sz="1400" dirty="0"/>
            </a:br>
            <a:r>
              <a:rPr lang="en-US" sz="1400" dirty="0" smtClean="0"/>
              <a:t/>
            </a:r>
            <a:br>
              <a:rPr lang="en-US" sz="1400" dirty="0" smtClean="0"/>
            </a:br>
            <a:r>
              <a:rPr lang="en-US" sz="1400" dirty="0"/>
              <a:t/>
            </a:r>
            <a:br>
              <a:rPr lang="en-US" sz="1400" dirty="0"/>
            </a:br>
            <a:r>
              <a:rPr lang="en-US" sz="1400" dirty="0" smtClean="0"/>
              <a:t/>
            </a:r>
            <a:br>
              <a:rPr lang="en-US" sz="1400" dirty="0" smtClean="0"/>
            </a:br>
            <a:r>
              <a:rPr lang="en-US" sz="1400" dirty="0"/>
              <a:t/>
            </a:r>
            <a:br>
              <a:rPr lang="en-US" sz="1400" dirty="0"/>
            </a:br>
            <a:r>
              <a:rPr lang="en-US" sz="1400" dirty="0" smtClean="0"/>
              <a:t/>
            </a:r>
            <a:br>
              <a:rPr lang="en-US" sz="1400" dirty="0" smtClean="0"/>
            </a:br>
            <a:r>
              <a:rPr lang="en-US" sz="1400" dirty="0"/>
              <a:t/>
            </a:r>
            <a:br>
              <a:rPr lang="en-US" sz="1400" dirty="0"/>
            </a:br>
            <a:r>
              <a:rPr lang="en-US" sz="800" dirty="0" smtClean="0"/>
              <a:t/>
            </a:r>
            <a:br>
              <a:rPr lang="en-US" sz="800" dirty="0" smtClean="0"/>
            </a:br>
            <a:r>
              <a:rPr lang="en-US" sz="800" dirty="0"/>
              <a:t/>
            </a:r>
            <a:br>
              <a:rPr lang="en-US" sz="800" dirty="0"/>
            </a:br>
            <a:r>
              <a:rPr lang="en-US" sz="800" dirty="0" smtClean="0"/>
              <a:t/>
            </a:r>
            <a:br>
              <a:rPr lang="en-US" sz="800" dirty="0" smtClean="0"/>
            </a:br>
            <a:r>
              <a:rPr lang="en-US" sz="800" dirty="0"/>
              <a:t/>
            </a:r>
            <a:br>
              <a:rPr lang="en-US" sz="800" dirty="0"/>
            </a:br>
            <a:r>
              <a:rPr lang="en-US" sz="800" dirty="0"/>
              <a:t/>
            </a:r>
            <a:br>
              <a:rPr lang="en-US" sz="800" dirty="0"/>
            </a:br>
            <a:r>
              <a:rPr lang="en-US" sz="800" dirty="0"/>
              <a:t/>
            </a:r>
            <a:br>
              <a:rPr lang="en-US" sz="800" dirty="0"/>
            </a:br>
            <a:r>
              <a:rPr lang="en-US" sz="800" dirty="0" smtClean="0"/>
              <a:t/>
            </a:r>
            <a:br>
              <a:rPr lang="en-US" sz="800" dirty="0" smtClean="0"/>
            </a:br>
            <a:r>
              <a:rPr lang="hr-HR" sz="1600" b="1" dirty="0">
                <a:solidFill>
                  <a:srgbClr val="FFCC00"/>
                </a:solidFill>
                <a:effectLst>
                  <a:outerShdw blurRad="38100" dist="38100" dir="2700000" algn="tl">
                    <a:srgbClr val="000000">
                      <a:alpha val="43137"/>
                    </a:srgbClr>
                  </a:outerShdw>
                </a:effectLst>
              </a:rPr>
              <a:t/>
            </a:r>
            <a:br>
              <a:rPr lang="hr-HR" sz="1600" b="1" dirty="0">
                <a:solidFill>
                  <a:srgbClr val="FFCC00"/>
                </a:solidFill>
                <a:effectLst>
                  <a:outerShdw blurRad="38100" dist="38100" dir="2700000" algn="tl">
                    <a:srgbClr val="000000">
                      <a:alpha val="43137"/>
                    </a:srgbClr>
                  </a:outerShdw>
                </a:effectLst>
              </a:rPr>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endParaRPr lang="en-US" sz="1600" b="1" dirty="0">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228600" y="2590800"/>
            <a:ext cx="8534400" cy="1676400"/>
          </a:xfrm>
        </p:spPr>
        <p:txBody>
          <a:bodyPr/>
          <a:lstStyle/>
          <a:p>
            <a:r>
              <a:rPr lang="fr-CH" sz="2400" b="1" dirty="0" smtClean="0">
                <a:solidFill>
                  <a:srgbClr val="FFC000"/>
                </a:solidFill>
                <a:latin typeface="Tahoma" panose="020B0604030504040204" pitchFamily="34" charset="0"/>
                <a:ea typeface="Tahoma" panose="020B0604030504040204" pitchFamily="34" charset="0"/>
                <a:cs typeface="Tahoma" panose="020B0604030504040204" pitchFamily="34" charset="0"/>
              </a:rPr>
              <a:t>Partnership in WIGOS: The SAWS Experience</a:t>
            </a:r>
            <a:endParaRPr lang="en-US" sz="2400" b="1" dirty="0" smtClean="0">
              <a:solidFill>
                <a:srgbClr val="FFC000"/>
              </a:solidFill>
              <a:latin typeface="Tahoma" panose="020B0604030504040204" pitchFamily="34" charset="0"/>
              <a:ea typeface="Tahoma" panose="020B0604030504040204" pitchFamily="34" charset="0"/>
              <a:cs typeface="Tahoma" panose="020B0604030504040204" pitchFamily="34" charset="0"/>
            </a:endParaRPr>
          </a:p>
          <a:p>
            <a:pPr algn="just"/>
            <a:endParaRPr lang="en-US" sz="1600" dirty="0"/>
          </a:p>
          <a:p>
            <a:r>
              <a:rPr lang="en-US" sz="2400" b="1" dirty="0" smtClean="0">
                <a:solidFill>
                  <a:srgbClr val="FFC000"/>
                </a:solidFill>
                <a:latin typeface="Tahoma" panose="020B0604030504040204" pitchFamily="34" charset="0"/>
                <a:ea typeface="Tahoma" panose="020B0604030504040204" pitchFamily="34" charset="0"/>
                <a:cs typeface="Tahoma" panose="020B0604030504040204" pitchFamily="34" charset="0"/>
              </a:rPr>
              <a:t>Partners:</a:t>
            </a:r>
          </a:p>
          <a:p>
            <a:pPr marL="285750" indent="-285750">
              <a:buFont typeface="Arial" panose="020B0604020202020204" pitchFamily="34" charset="0"/>
              <a:buChar char="•"/>
            </a:pPr>
            <a:r>
              <a:rPr lang="en-US" sz="2400" b="1" dirty="0" smtClean="0">
                <a:solidFill>
                  <a:srgbClr val="000066"/>
                </a:solidFill>
                <a:latin typeface="Tahoma" panose="020B0604030504040204" pitchFamily="34" charset="0"/>
                <a:ea typeface="Tahoma" panose="020B0604030504040204" pitchFamily="34" charset="0"/>
                <a:cs typeface="Tahoma" panose="020B0604030504040204" pitchFamily="34" charset="0"/>
              </a:rPr>
              <a:t>Department </a:t>
            </a:r>
            <a:r>
              <a:rPr lang="en-US" sz="2400" b="1" dirty="0">
                <a:solidFill>
                  <a:srgbClr val="000066"/>
                </a:solidFill>
                <a:latin typeface="Tahoma" panose="020B0604030504040204" pitchFamily="34" charset="0"/>
                <a:ea typeface="Tahoma" panose="020B0604030504040204" pitchFamily="34" charset="0"/>
                <a:cs typeface="Tahoma" panose="020B0604030504040204" pitchFamily="34" charset="0"/>
              </a:rPr>
              <a:t>of Water </a:t>
            </a:r>
            <a:r>
              <a:rPr lang="en-US" sz="2400" b="1" dirty="0" smtClean="0">
                <a:solidFill>
                  <a:srgbClr val="000066"/>
                </a:solidFill>
                <a:latin typeface="Tahoma" panose="020B0604030504040204" pitchFamily="34" charset="0"/>
                <a:ea typeface="Tahoma" panose="020B0604030504040204" pitchFamily="34" charset="0"/>
                <a:cs typeface="Tahoma" panose="020B0604030504040204" pitchFamily="34" charset="0"/>
              </a:rPr>
              <a:t>Affairs &amp; </a:t>
            </a:r>
            <a:r>
              <a:rPr lang="en-US" sz="2400" b="1" dirty="0">
                <a:solidFill>
                  <a:srgbClr val="000066"/>
                </a:solidFill>
                <a:latin typeface="Tahoma" panose="020B0604030504040204" pitchFamily="34" charset="0"/>
                <a:ea typeface="Tahoma" panose="020B0604030504040204" pitchFamily="34" charset="0"/>
                <a:cs typeface="Tahoma" panose="020B0604030504040204" pitchFamily="34" charset="0"/>
              </a:rPr>
              <a:t>Sanitation </a:t>
            </a:r>
            <a:endParaRPr lang="en-US" sz="2400" b="1" dirty="0" smtClean="0">
              <a:solidFill>
                <a:srgbClr val="000066"/>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2400" b="1" dirty="0" smtClean="0">
                <a:solidFill>
                  <a:srgbClr val="000066"/>
                </a:solidFill>
                <a:latin typeface="Tahoma" panose="020B0604030504040204" pitchFamily="34" charset="0"/>
                <a:ea typeface="Tahoma" panose="020B0604030504040204" pitchFamily="34" charset="0"/>
                <a:cs typeface="Tahoma" panose="020B0604030504040204" pitchFamily="34" charset="0"/>
              </a:rPr>
              <a:t>Agricultural </a:t>
            </a:r>
            <a:r>
              <a:rPr lang="en-US" sz="2400" b="1" dirty="0">
                <a:solidFill>
                  <a:srgbClr val="000066"/>
                </a:solidFill>
                <a:latin typeface="Tahoma" panose="020B0604030504040204" pitchFamily="34" charset="0"/>
                <a:ea typeface="Tahoma" panose="020B0604030504040204" pitchFamily="34" charset="0"/>
                <a:cs typeface="Tahoma" panose="020B0604030504040204" pitchFamily="34" charset="0"/>
              </a:rPr>
              <a:t>Research Council </a:t>
            </a:r>
            <a:r>
              <a:rPr lang="en-US" sz="2400" b="1" dirty="0" smtClean="0">
                <a:solidFill>
                  <a:srgbClr val="000066"/>
                </a:solidFill>
                <a:latin typeface="Tahoma" panose="020B0604030504040204" pitchFamily="34" charset="0"/>
                <a:ea typeface="Tahoma" panose="020B0604030504040204" pitchFamily="34" charset="0"/>
                <a:cs typeface="Tahoma" panose="020B0604030504040204" pitchFamily="34" charset="0"/>
              </a:rPr>
              <a:t>(ARC)</a:t>
            </a:r>
          </a:p>
          <a:p>
            <a:pPr algn="just"/>
            <a:endParaRPr lang="en-US" sz="1600" dirty="0"/>
          </a:p>
          <a:p>
            <a:pPr algn="just"/>
            <a:r>
              <a:rPr lang="en-US" sz="1600" b="1" dirty="0" err="1" smtClean="0">
                <a:latin typeface="Tahoma" panose="020B0604030504040204" pitchFamily="34" charset="0"/>
                <a:ea typeface="Tahoma" panose="020B0604030504040204" pitchFamily="34" charset="0"/>
                <a:cs typeface="Tahoma" panose="020B0604030504040204" pitchFamily="34" charset="0"/>
              </a:rPr>
              <a:t>MoUs</a:t>
            </a:r>
            <a:r>
              <a:rPr lang="en-US" sz="1600" b="1" dirty="0" smtClean="0">
                <a:latin typeface="Tahoma" panose="020B0604030504040204" pitchFamily="34" charset="0"/>
                <a:ea typeface="Tahoma" panose="020B0604030504040204" pitchFamily="34" charset="0"/>
                <a:cs typeface="Tahoma" panose="020B0604030504040204" pitchFamily="34" charset="0"/>
              </a:rPr>
              <a:t>  exist to </a:t>
            </a:r>
            <a:r>
              <a:rPr lang="en-US" sz="1600" b="1" dirty="0">
                <a:latin typeface="Tahoma" panose="020B0604030504040204" pitchFamily="34" charset="0"/>
                <a:ea typeface="Tahoma" panose="020B0604030504040204" pitchFamily="34" charset="0"/>
                <a:cs typeface="Tahoma" panose="020B0604030504040204" pitchFamily="34" charset="0"/>
              </a:rPr>
              <a:t>map the coverage of the surface observations within South </a:t>
            </a:r>
            <a:r>
              <a:rPr lang="en-US" sz="1600" b="1" dirty="0" smtClean="0">
                <a:latin typeface="Tahoma" panose="020B0604030504040204" pitchFamily="34" charset="0"/>
                <a:ea typeface="Tahoma" panose="020B0604030504040204" pitchFamily="34" charset="0"/>
                <a:cs typeface="Tahoma" panose="020B0604030504040204" pitchFamily="34" charset="0"/>
              </a:rPr>
              <a:t>Africa</a:t>
            </a:r>
          </a:p>
          <a:p>
            <a:pPr lvl="0" algn="just"/>
            <a:r>
              <a:rPr lang="en-US" sz="1600" b="1" dirty="0" smtClean="0">
                <a:latin typeface="Tahoma" panose="020B0604030504040204" pitchFamily="34" charset="0"/>
                <a:ea typeface="Tahoma" panose="020B0604030504040204" pitchFamily="34" charset="0"/>
                <a:cs typeface="Tahoma" panose="020B0604030504040204" pitchFamily="34" charset="0"/>
              </a:rPr>
              <a:t> </a:t>
            </a:r>
            <a:endParaRPr lang="en-US" sz="1600" b="1" dirty="0">
              <a:latin typeface="Tahoma" panose="020B0604030504040204" pitchFamily="34" charset="0"/>
              <a:ea typeface="Tahoma" panose="020B0604030504040204" pitchFamily="34" charset="0"/>
              <a:cs typeface="Tahoma" panose="020B0604030504040204" pitchFamily="34" charset="0"/>
            </a:endParaRPr>
          </a:p>
          <a:p>
            <a:pPr algn="just"/>
            <a:endParaRPr lang="hr-HR" sz="1600" b="1" dirty="0" smtClean="0">
              <a:solidFill>
                <a:srgbClr val="FFCC00"/>
              </a:solidFill>
              <a:effectLst>
                <a:outerShdw blurRad="38100" dist="38100" dir="2700000" algn="tl">
                  <a:srgbClr val="000000">
                    <a:alpha val="43137"/>
                  </a:srgbClr>
                </a:outerShdw>
              </a:effectLst>
            </a:endParaRPr>
          </a:p>
        </p:txBody>
      </p:sp>
      <p:sp>
        <p:nvSpPr>
          <p:cNvPr id="4" name="Subtitle 4"/>
          <p:cNvSpPr txBox="1">
            <a:spLocks/>
          </p:cNvSpPr>
          <p:nvPr/>
        </p:nvSpPr>
        <p:spPr bwMode="auto">
          <a:xfrm>
            <a:off x="457200" y="1905000"/>
            <a:ext cx="7921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Clr>
                <a:srgbClr val="FF9900"/>
              </a:buClr>
              <a:buFont typeface="Wingdings" pitchFamily="2" charset="2"/>
              <a:buNone/>
              <a:defRPr sz="2800" smtClean="0">
                <a:solidFill>
                  <a:schemeClr val="bg1"/>
                </a:solidFill>
                <a:latin typeface="Arial" charset="0"/>
                <a:ea typeface="+mn-ea"/>
                <a:cs typeface="+mn-cs"/>
              </a:defRPr>
            </a:lvl1pPr>
            <a:lvl2pPr marL="990600" indent="-533400" algn="l" rtl="0" eaLnBrk="1" fontAlgn="base" hangingPunct="1">
              <a:spcBef>
                <a:spcPct val="20000"/>
              </a:spcBef>
              <a:spcAft>
                <a:spcPct val="0"/>
              </a:spcAft>
              <a:buClr>
                <a:srgbClr val="FF9900"/>
              </a:buClr>
              <a:buFont typeface="Wingdings" pitchFamily="2" charset="2"/>
              <a:buChar char="§"/>
              <a:defRPr sz="2800">
                <a:solidFill>
                  <a:schemeClr val="tx1"/>
                </a:solidFill>
                <a:latin typeface="Arial" charset="0"/>
              </a:defRPr>
            </a:lvl2pPr>
            <a:lvl3pPr marL="1371600" indent="-457200" algn="l" rtl="0" eaLnBrk="1" fontAlgn="base" hangingPunct="1">
              <a:spcBef>
                <a:spcPct val="20000"/>
              </a:spcBef>
              <a:spcAft>
                <a:spcPct val="0"/>
              </a:spcAft>
              <a:buClr>
                <a:srgbClr val="FF9900"/>
              </a:buClr>
              <a:buFont typeface="Wingdings" pitchFamily="2" charset="2"/>
              <a:buChar char="§"/>
              <a:defRPr sz="2400">
                <a:solidFill>
                  <a:schemeClr val="tx1"/>
                </a:solidFill>
                <a:latin typeface="Arial" charset="0"/>
              </a:defRPr>
            </a:lvl3pPr>
            <a:lvl4pPr marL="17526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Arial" charset="0"/>
              </a:defRPr>
            </a:lvl4pPr>
            <a:lvl5pPr marL="22098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Arial" charset="0"/>
              </a:defRPr>
            </a:lvl5pPr>
            <a:lvl6pPr marL="26670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mn-lt"/>
              </a:defRPr>
            </a:lvl6pPr>
            <a:lvl7pPr marL="31242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mn-lt"/>
              </a:defRPr>
            </a:lvl7pPr>
            <a:lvl8pPr marL="35814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mn-lt"/>
              </a:defRPr>
            </a:lvl8pPr>
            <a:lvl9pPr marL="40386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mn-lt"/>
              </a:defRPr>
            </a:lvl9pPr>
          </a:lstStyle>
          <a:p>
            <a:r>
              <a:rPr lang="en-US" b="1" dirty="0" smtClean="0">
                <a:solidFill>
                  <a:srgbClr val="FF0000"/>
                </a:solidFill>
                <a:latin typeface="Tahoma" panose="020B0604030504040204" pitchFamily="34" charset="0"/>
                <a:ea typeface="Tahoma" panose="020B0604030504040204" pitchFamily="34" charset="0"/>
                <a:cs typeface="Tahoma" panose="020B0604030504040204" pitchFamily="34" charset="0"/>
              </a:rPr>
              <a:t>Regional Experiences</a:t>
            </a:r>
            <a:endParaRPr lang="hr-HR"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65841823"/>
      </p:ext>
    </p:extLst>
  </p:cSld>
  <p:clrMapOvr>
    <a:masterClrMapping/>
  </p:clrMapOvr>
  <p:transition xmlns:p14="http://schemas.microsoft.com/office/powerpoint/2010/main" spd="slow"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dissolve">
                                      <p:cBhvr>
                                        <p:cTn id="7" dur="10"/>
                                        <p:tgtEl>
                                          <p:spTgt spid="6146"/>
                                        </p:tgtEl>
                                      </p:cBhvr>
                                    </p:animEffect>
                                  </p:childTnLst>
                                </p:cTn>
                              </p:par>
                            </p:childTnLst>
                          </p:cTn>
                        </p:par>
                        <p:par>
                          <p:cTn id="8" fill="hold">
                            <p:stCondLst>
                              <p:cond delay="10"/>
                            </p:stCondLst>
                            <p:childTnLst>
                              <p:par>
                                <p:cTn id="9" presetID="14" presetClass="entr" presetSubtype="1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1" dur="500"/>
                                        <p:tgtEl>
                                          <p:spTgt spid="5">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randombar(horizontal)">
                                      <p:cBhvr>
                                        <p:cTn id="26" dur="500"/>
                                        <p:tgtEl>
                                          <p:spTgt spid="5">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randombar(horizontal)">
                                      <p:cBhvr>
                                        <p:cTn id="31" dur="500"/>
                                        <p:tgtEl>
                                          <p:spTgt spid="5">
                                            <p:txEl>
                                              <p:pRg st="6" end="6"/>
                                            </p:txEl>
                                          </p:spTgt>
                                        </p:tgtEl>
                                      </p:cBhvr>
                                    </p:animEffect>
                                  </p:childTnLst>
                                </p:cTn>
                              </p:par>
                            </p:childTnLst>
                          </p:cTn>
                        </p:par>
                        <p:par>
                          <p:cTn id="32" fill="hold">
                            <p:stCondLst>
                              <p:cond delay="500"/>
                            </p:stCondLst>
                            <p:childTnLst>
                              <p:par>
                                <p:cTn id="33" presetID="14" presetClass="entr" presetSubtype="10" fill="hold" grpId="0" nodeType="after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Effect transition="in" filter="randombar(horizontal)">
                                      <p:cBhvr>
                                        <p:cTn id="35" dur="500"/>
                                        <p:tgtEl>
                                          <p:spTgt spid="5">
                                            <p:txEl>
                                              <p:pRg st="7" end="7"/>
                                            </p:txEl>
                                          </p:spTgt>
                                        </p:tgtEl>
                                      </p:cBhvr>
                                    </p:animEffect>
                                  </p:childTnLst>
                                </p:cTn>
                              </p:par>
                            </p:childTnLst>
                          </p:cTn>
                        </p:par>
                        <p:par>
                          <p:cTn id="36" fill="hold">
                            <p:stCondLst>
                              <p:cond delay="1000"/>
                            </p:stCondLst>
                            <p:childTnLst>
                              <p:par>
                                <p:cTn id="37" presetID="14" presetClass="entr" presetSubtype="10" fill="hold" grpId="0" nodeType="after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animEffect transition="in" filter="randombar(horizontal)">
                                      <p:cBhvr>
                                        <p:cTn id="3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5" grpId="0" build="p"/>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5" name="Subtitle 4"/>
          <p:cNvSpPr>
            <a:spLocks noGrp="1"/>
          </p:cNvSpPr>
          <p:nvPr>
            <p:ph type="subTitle" idx="1"/>
          </p:nvPr>
        </p:nvSpPr>
        <p:spPr>
          <a:xfrm>
            <a:off x="152400" y="1905000"/>
            <a:ext cx="8839200" cy="1676400"/>
          </a:xfrm>
        </p:spPr>
        <p:txBody>
          <a:bodyPr/>
          <a:lstStyle/>
          <a:p>
            <a:pPr algn="just"/>
            <a:endParaRPr lang="hr-HR" sz="1600" b="1" dirty="0" smtClean="0">
              <a:solidFill>
                <a:srgbClr val="FFCC00"/>
              </a:solidFill>
              <a:effectLst>
                <a:outerShdw blurRad="38100" dist="38100" dir="2700000" algn="tl">
                  <a:srgbClr val="000000">
                    <a:alpha val="43137"/>
                  </a:srgbClr>
                </a:outerShdw>
              </a:effectLst>
            </a:endParaRPr>
          </a:p>
        </p:txBody>
      </p:sp>
      <p:pic>
        <p:nvPicPr>
          <p:cNvPr id="4" name="Picture 3" descr="C:\Users\Francis.Mosetlho\Documents\Free State and NorthWest\International Obligations\WMO\WIGOS\WIGOS PRESENTATIONS\RSA STATIONS\ARC Open Station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1935480"/>
            <a:ext cx="3886200" cy="2179320"/>
          </a:xfrm>
          <a:prstGeom prst="rect">
            <a:avLst/>
          </a:prstGeom>
          <a:noFill/>
          <a:ln>
            <a:noFill/>
          </a:ln>
        </p:spPr>
      </p:pic>
      <p:pic>
        <p:nvPicPr>
          <p:cNvPr id="6" name="Picture 5" descr="C:\Users\Francis.Mosetlho\Documents\Free State and NorthWest\International Obligations\WMO\WIGOS\WIGOS PRESENTATIONS\RSA STATIONS\DWA Stations - open highlighed in purple.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1920240"/>
            <a:ext cx="3921760" cy="2179320"/>
          </a:xfrm>
          <a:prstGeom prst="rect">
            <a:avLst/>
          </a:prstGeom>
          <a:noFill/>
          <a:ln>
            <a:noFill/>
          </a:ln>
        </p:spPr>
      </p:pic>
      <p:pic>
        <p:nvPicPr>
          <p:cNvPr id="7" name="Picture 6" descr="C:\Users\Francis.Mosetlho\Documents\Free State and NorthWest\International Obligations\WMO\WIGOS\WIGOS PRESENTATIONS\RSA STATIONS\SAWS Open Stations.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94840" y="4038600"/>
            <a:ext cx="3931920" cy="2218055"/>
          </a:xfrm>
          <a:prstGeom prst="rect">
            <a:avLst/>
          </a:prstGeom>
          <a:noFill/>
          <a:ln>
            <a:noFill/>
          </a:ln>
        </p:spPr>
      </p:pic>
      <p:sp>
        <p:nvSpPr>
          <p:cNvPr id="3" name="Rectangle 2"/>
          <p:cNvSpPr/>
          <p:nvPr/>
        </p:nvSpPr>
        <p:spPr>
          <a:xfrm>
            <a:off x="6055360" y="4267200"/>
            <a:ext cx="2667000" cy="1569660"/>
          </a:xfrm>
          <a:prstGeom prst="rect">
            <a:avLst/>
          </a:prstGeom>
        </p:spPr>
        <p:txBody>
          <a:bodyPr wrap="square">
            <a:spAutoFit/>
          </a:bodyPr>
          <a:lstStyle/>
          <a:p>
            <a:pPr algn="ctr"/>
            <a:r>
              <a:rPr lang="en-US" b="1" dirty="0">
                <a:solidFill>
                  <a:srgbClr val="FFC000"/>
                </a:solidFill>
              </a:rPr>
              <a:t>WIGOS Implementation progress within South </a:t>
            </a:r>
            <a:r>
              <a:rPr lang="en-US" b="1" dirty="0" smtClean="0">
                <a:solidFill>
                  <a:srgbClr val="FFC000"/>
                </a:solidFill>
              </a:rPr>
              <a:t>Africa</a:t>
            </a:r>
            <a:endParaRPr lang="en-US" dirty="0">
              <a:solidFill>
                <a:srgbClr val="FFC000"/>
              </a:solidFill>
            </a:endParaRPr>
          </a:p>
        </p:txBody>
      </p:sp>
    </p:spTree>
    <p:extLst>
      <p:ext uri="{BB962C8B-B14F-4D97-AF65-F5344CB8AC3E}">
        <p14:creationId xmlns:p14="http://schemas.microsoft.com/office/powerpoint/2010/main" val="4051386890"/>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ctrTitle"/>
          </p:nvPr>
        </p:nvSpPr>
        <p:spPr>
          <a:xfrm flipH="1">
            <a:off x="8839199" y="2514600"/>
            <a:ext cx="45719" cy="76200"/>
          </a:xfrm>
        </p:spPr>
        <p:txBody>
          <a:bodyPr/>
          <a:lstStyle/>
          <a:p>
            <a:pPr marL="285750" indent="-285750" algn="just">
              <a:buFont typeface="Arial"/>
              <a:buChar char="•"/>
            </a:pPr>
            <a:r>
              <a:rPr lang="en-US" sz="1600" b="1" dirty="0" smtClean="0">
                <a:solidFill>
                  <a:srgbClr val="FFFF00"/>
                </a:solidFill>
                <a:latin typeface="Tahoma"/>
                <a:cs typeface="Tahoma"/>
              </a:rPr>
              <a:t/>
            </a:r>
            <a:br>
              <a:rPr lang="en-US" sz="1600" b="1" dirty="0" smtClean="0">
                <a:solidFill>
                  <a:srgbClr val="FFFF00"/>
                </a:solidFill>
                <a:latin typeface="Tahoma"/>
                <a:cs typeface="Tahoma"/>
              </a:rPr>
            </a:br>
            <a:r>
              <a:rPr lang="en-US" sz="1600" b="1" dirty="0">
                <a:solidFill>
                  <a:srgbClr val="FFFF00"/>
                </a:solidFill>
                <a:latin typeface="Tahoma"/>
                <a:cs typeface="Tahoma"/>
              </a:rPr>
              <a:t/>
            </a:r>
            <a:br>
              <a:rPr lang="en-US" sz="1600" b="1" dirty="0">
                <a:solidFill>
                  <a:srgbClr val="FFFF00"/>
                </a:solidFill>
                <a:latin typeface="Tahoma"/>
                <a:cs typeface="Tahoma"/>
              </a:rPr>
            </a:br>
            <a:r>
              <a:rPr lang="en-US" sz="1600" b="1" dirty="0" smtClean="0">
                <a:solidFill>
                  <a:srgbClr val="FFFF00"/>
                </a:solidFill>
                <a:latin typeface="Tahoma"/>
                <a:cs typeface="Tahoma"/>
              </a:rPr>
              <a:t/>
            </a:r>
            <a:br>
              <a:rPr lang="en-US" sz="1600" b="1" dirty="0" smtClean="0">
                <a:solidFill>
                  <a:srgbClr val="FFFF00"/>
                </a:solidFill>
                <a:latin typeface="Tahoma"/>
                <a:cs typeface="Tahoma"/>
              </a:rPr>
            </a:br>
            <a:r>
              <a:rPr lang="en-US" sz="1600" b="1" dirty="0">
                <a:solidFill>
                  <a:srgbClr val="FFFF00"/>
                </a:solidFill>
                <a:latin typeface="Tahoma"/>
                <a:cs typeface="Tahoma"/>
              </a:rPr>
              <a:t/>
            </a:r>
            <a:br>
              <a:rPr lang="en-US" sz="1600" b="1" dirty="0">
                <a:solidFill>
                  <a:srgbClr val="FFFF00"/>
                </a:solidFill>
                <a:latin typeface="Tahoma"/>
                <a:cs typeface="Tahoma"/>
              </a:rPr>
            </a:br>
            <a:r>
              <a:rPr lang="en-US" sz="1600" b="1" dirty="0" smtClean="0">
                <a:solidFill>
                  <a:srgbClr val="FFFF00"/>
                </a:solidFill>
                <a:latin typeface="Tahoma"/>
                <a:cs typeface="Tahoma"/>
              </a:rPr>
              <a:t/>
            </a:r>
            <a:br>
              <a:rPr lang="en-US" sz="1600" b="1" dirty="0" smtClean="0">
                <a:solidFill>
                  <a:srgbClr val="FFFF00"/>
                </a:solidFill>
                <a:latin typeface="Tahoma"/>
                <a:cs typeface="Tahoma"/>
              </a:rPr>
            </a:br>
            <a:r>
              <a:rPr lang="en-US" sz="1600" b="1" dirty="0">
                <a:solidFill>
                  <a:srgbClr val="FFFF00"/>
                </a:solidFill>
                <a:latin typeface="Tahoma"/>
                <a:cs typeface="Tahoma"/>
              </a:rPr>
              <a:t/>
            </a:r>
            <a:br>
              <a:rPr lang="en-US" sz="1600" b="1" dirty="0">
                <a:solidFill>
                  <a:srgbClr val="FFFF00"/>
                </a:solidFill>
                <a:latin typeface="Tahoma"/>
                <a:cs typeface="Tahoma"/>
              </a:rPr>
            </a:br>
            <a:r>
              <a:rPr lang="en-US" sz="1600" b="1" dirty="0">
                <a:solidFill>
                  <a:srgbClr val="FFFF00"/>
                </a:solidFill>
                <a:latin typeface="Tahoma"/>
                <a:cs typeface="Tahoma"/>
              </a:rPr>
              <a:t/>
            </a:r>
            <a:br>
              <a:rPr lang="en-US" sz="1600" b="1" dirty="0">
                <a:solidFill>
                  <a:srgbClr val="FFFF00"/>
                </a:solidFill>
                <a:latin typeface="Tahoma"/>
                <a:cs typeface="Tahoma"/>
              </a:rPr>
            </a:br>
            <a:r>
              <a:rPr lang="en-US" sz="1600" b="1" dirty="0" smtClean="0">
                <a:solidFill>
                  <a:srgbClr val="FFFF00"/>
                </a:solidFill>
                <a:latin typeface="Tahoma"/>
                <a:cs typeface="Tahoma"/>
              </a:rPr>
              <a:t/>
            </a:r>
            <a:br>
              <a:rPr lang="en-US" sz="1600" b="1" dirty="0" smtClean="0">
                <a:solidFill>
                  <a:srgbClr val="FFFF00"/>
                </a:solidFill>
                <a:latin typeface="Tahoma"/>
                <a:cs typeface="Tahoma"/>
              </a:rPr>
            </a:br>
            <a:r>
              <a:rPr lang="en-US" sz="1600" b="1" dirty="0">
                <a:solidFill>
                  <a:srgbClr val="FFFF00"/>
                </a:solidFill>
                <a:latin typeface="Tahoma"/>
                <a:cs typeface="Tahoma"/>
              </a:rPr>
              <a:t/>
            </a:r>
            <a:br>
              <a:rPr lang="en-US" sz="1600" b="1" dirty="0">
                <a:solidFill>
                  <a:srgbClr val="FFFF00"/>
                </a:solidFill>
                <a:latin typeface="Tahoma"/>
                <a:cs typeface="Tahoma"/>
              </a:rPr>
            </a:br>
            <a:r>
              <a:rPr lang="en-US" sz="1600" b="1" dirty="0" smtClean="0">
                <a:solidFill>
                  <a:srgbClr val="000000"/>
                </a:solidFill>
                <a:latin typeface="Tahoma"/>
                <a:cs typeface="Tahoma"/>
              </a:rPr>
              <a:t/>
            </a:r>
            <a:br>
              <a:rPr lang="en-US" sz="1600" b="1" dirty="0" smtClean="0">
                <a:solidFill>
                  <a:srgbClr val="000000"/>
                </a:solidFill>
                <a:latin typeface="Tahoma"/>
                <a:cs typeface="Tahoma"/>
              </a:rPr>
            </a:br>
            <a:r>
              <a:rPr lang="en-US" sz="1600" b="1" dirty="0" smtClean="0">
                <a:solidFill>
                  <a:srgbClr val="000000"/>
                </a:solidFill>
                <a:latin typeface="Tahoma"/>
                <a:cs typeface="Tahoma"/>
              </a:rPr>
              <a:t/>
            </a:r>
            <a:br>
              <a:rPr lang="en-US" sz="1600" b="1" dirty="0" smtClean="0">
                <a:solidFill>
                  <a:srgbClr val="000000"/>
                </a:solidFill>
                <a:latin typeface="Tahoma"/>
                <a:cs typeface="Tahoma"/>
              </a:rPr>
            </a:br>
            <a:r>
              <a:rPr lang="en-US" sz="1600" b="1" dirty="0">
                <a:solidFill>
                  <a:srgbClr val="000000"/>
                </a:solidFill>
                <a:latin typeface="Tahoma"/>
                <a:cs typeface="Tahoma"/>
              </a:rPr>
              <a:t/>
            </a:r>
            <a:br>
              <a:rPr lang="en-US" sz="1600" b="1" dirty="0">
                <a:solidFill>
                  <a:srgbClr val="000000"/>
                </a:solidFill>
                <a:latin typeface="Tahoma"/>
                <a:cs typeface="Tahoma"/>
              </a:rPr>
            </a:br>
            <a:r>
              <a:rPr lang="en-US" sz="1600" b="1" dirty="0" smtClean="0">
                <a:solidFill>
                  <a:srgbClr val="000000"/>
                </a:solidFill>
                <a:latin typeface="Tahoma"/>
                <a:cs typeface="Tahoma"/>
              </a:rPr>
              <a:t/>
            </a:r>
            <a:br>
              <a:rPr lang="en-US" sz="1600" b="1" dirty="0" smtClean="0">
                <a:solidFill>
                  <a:srgbClr val="000000"/>
                </a:solidFill>
                <a:latin typeface="Tahoma"/>
                <a:cs typeface="Tahoma"/>
              </a:rPr>
            </a:br>
            <a:r>
              <a:rPr lang="en-US" sz="1600" b="1" dirty="0">
                <a:solidFill>
                  <a:srgbClr val="000000"/>
                </a:solidFill>
                <a:latin typeface="Tahoma"/>
                <a:cs typeface="Tahoma"/>
              </a:rPr>
              <a:t/>
            </a:r>
            <a:br>
              <a:rPr lang="en-US" sz="1600" b="1" dirty="0">
                <a:solidFill>
                  <a:srgbClr val="000000"/>
                </a:solidFill>
                <a:latin typeface="Tahoma"/>
                <a:cs typeface="Tahoma"/>
              </a:rPr>
            </a:br>
            <a:r>
              <a:rPr lang="en-US" sz="1600" b="1" dirty="0" smtClean="0">
                <a:solidFill>
                  <a:srgbClr val="000000"/>
                </a:solidFill>
                <a:latin typeface="Tahoma"/>
                <a:cs typeface="Tahoma"/>
              </a:rPr>
              <a:t/>
            </a:r>
            <a:br>
              <a:rPr lang="en-US" sz="1600" b="1" dirty="0" smtClean="0">
                <a:solidFill>
                  <a:srgbClr val="000000"/>
                </a:solidFill>
                <a:latin typeface="Tahoma"/>
                <a:cs typeface="Tahoma"/>
              </a:rPr>
            </a:br>
            <a:r>
              <a:rPr lang="en-US" sz="1600" b="1" dirty="0" smtClean="0">
                <a:solidFill>
                  <a:srgbClr val="FFFF00"/>
                </a:solidFill>
                <a:latin typeface="Tahoma"/>
                <a:cs typeface="Tahoma"/>
              </a:rPr>
              <a:t/>
            </a:r>
            <a:br>
              <a:rPr lang="en-US" sz="1600" b="1" dirty="0" smtClean="0">
                <a:solidFill>
                  <a:srgbClr val="FFFF00"/>
                </a:solidFill>
                <a:latin typeface="Tahoma"/>
                <a:cs typeface="Tahoma"/>
              </a:rPr>
            </a:br>
            <a:r>
              <a:rPr lang="en-US" sz="1600" b="1" dirty="0">
                <a:solidFill>
                  <a:srgbClr val="FFFF00"/>
                </a:solidFill>
                <a:latin typeface="Tahoma"/>
                <a:cs typeface="Tahoma"/>
              </a:rPr>
              <a:t/>
            </a:r>
            <a:br>
              <a:rPr lang="en-US" sz="1600" b="1" dirty="0">
                <a:solidFill>
                  <a:srgbClr val="FFFF00"/>
                </a:solidFill>
                <a:latin typeface="Tahoma"/>
                <a:cs typeface="Tahoma"/>
              </a:rPr>
            </a:br>
            <a:r>
              <a:rPr lang="en-GB" sz="1600" b="1" dirty="0"/>
              <a:t/>
            </a:r>
            <a:br>
              <a:rPr lang="en-GB" sz="1600" b="1" dirty="0"/>
            </a:br>
            <a:r>
              <a:rPr lang="en-US" sz="1600" b="1" dirty="0" smtClean="0">
                <a:solidFill>
                  <a:srgbClr val="FFFF00"/>
                </a:solidFill>
                <a:latin typeface="Tahoma"/>
                <a:cs typeface="Tahoma"/>
              </a:rPr>
              <a:t/>
            </a:r>
            <a:br>
              <a:rPr lang="en-US" sz="1600" b="1" dirty="0" smtClean="0">
                <a:solidFill>
                  <a:srgbClr val="FFFF00"/>
                </a:solidFill>
                <a:latin typeface="Tahoma"/>
                <a:cs typeface="Tahoma"/>
              </a:rPr>
            </a:br>
            <a:r>
              <a:rPr lang="en-US" sz="1600" dirty="0" smtClean="0"/>
              <a:t> </a:t>
            </a:r>
            <a:r>
              <a:rPr lang="en-US" sz="1600" dirty="0"/>
              <a:t/>
            </a:r>
            <a:br>
              <a:rPr lang="en-US" sz="1600" dirty="0"/>
            </a:br>
            <a:r>
              <a:rPr lang="en-US" sz="1600" b="1" dirty="0" smtClean="0">
                <a:solidFill>
                  <a:srgbClr val="FFFF00"/>
                </a:solidFill>
                <a:latin typeface="Tahoma"/>
                <a:cs typeface="Tahoma"/>
              </a:rPr>
              <a:t/>
            </a:r>
            <a:br>
              <a:rPr lang="en-US" sz="1600" b="1" dirty="0" smtClean="0">
                <a:solidFill>
                  <a:srgbClr val="FFFF00"/>
                </a:solidFill>
                <a:latin typeface="Tahoma"/>
                <a:cs typeface="Tahoma"/>
              </a:rPr>
            </a:br>
            <a:r>
              <a:rPr lang="en-US" sz="1600" b="1" dirty="0" smtClean="0">
                <a:solidFill>
                  <a:srgbClr val="FFFF00"/>
                </a:solidFill>
                <a:latin typeface="Tahoma"/>
                <a:cs typeface="Tahoma"/>
              </a:rPr>
              <a:t/>
            </a:r>
            <a:br>
              <a:rPr lang="en-US" sz="1600" b="1" dirty="0" smtClean="0">
                <a:solidFill>
                  <a:srgbClr val="FFFF00"/>
                </a:solidFill>
                <a:latin typeface="Tahoma"/>
                <a:cs typeface="Tahoma"/>
              </a:rPr>
            </a:br>
            <a:r>
              <a:rPr lang="en-US" sz="1600" b="1" dirty="0">
                <a:solidFill>
                  <a:srgbClr val="FFFF00"/>
                </a:solidFill>
                <a:latin typeface="Tahoma"/>
                <a:cs typeface="Tahoma"/>
              </a:rPr>
              <a:t/>
            </a:r>
            <a:br>
              <a:rPr lang="en-US" sz="1600" b="1" dirty="0">
                <a:solidFill>
                  <a:srgbClr val="FFFF00"/>
                </a:solidFill>
                <a:latin typeface="Tahoma"/>
                <a:cs typeface="Tahoma"/>
              </a:rPr>
            </a:br>
            <a:r>
              <a:rPr lang="en-US" sz="1600" b="1" dirty="0" smtClean="0">
                <a:solidFill>
                  <a:srgbClr val="FFFF00"/>
                </a:solidFill>
                <a:latin typeface="Tahoma"/>
                <a:cs typeface="Tahoma"/>
              </a:rPr>
              <a:t/>
            </a:r>
            <a:br>
              <a:rPr lang="en-US" sz="1600" b="1" dirty="0" smtClean="0">
                <a:solidFill>
                  <a:srgbClr val="FFFF00"/>
                </a:solidFill>
                <a:latin typeface="Tahoma"/>
                <a:cs typeface="Tahoma"/>
              </a:rPr>
            </a:br>
            <a:r>
              <a:rPr lang="en-US" sz="3200" b="1" dirty="0">
                <a:solidFill>
                  <a:srgbClr val="FFFF00"/>
                </a:solidFill>
              </a:rPr>
              <a:t/>
            </a:r>
            <a:br>
              <a:rPr lang="en-US" sz="3200" b="1" dirty="0">
                <a:solidFill>
                  <a:srgbClr val="FFFF00"/>
                </a:solidFill>
              </a:rPr>
            </a:br>
            <a:r>
              <a:rPr lang="en-US" sz="3200" b="1" dirty="0" smtClean="0">
                <a:solidFill>
                  <a:srgbClr val="FFFF00"/>
                </a:solidFill>
              </a:rPr>
              <a:t/>
            </a:r>
            <a:br>
              <a:rPr lang="en-US" sz="3200" b="1" dirty="0" smtClean="0">
                <a:solidFill>
                  <a:srgbClr val="FFFF00"/>
                </a:solidFill>
              </a:rPr>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smtClean="0"/>
              <a:t/>
            </a:r>
            <a:br>
              <a:rPr lang="en-US" sz="1600" dirty="0" smtClean="0"/>
            </a:br>
            <a:endParaRPr lang="en-US" sz="1600" b="1" dirty="0">
              <a:effectLst>
                <a:outerShdw blurRad="38100" dist="38100" dir="2700000" algn="tl">
                  <a:srgbClr val="000000">
                    <a:alpha val="43137"/>
                  </a:srgbClr>
                </a:outerShdw>
              </a:effectLst>
            </a:endParaRPr>
          </a:p>
        </p:txBody>
      </p:sp>
      <p:sp>
        <p:nvSpPr>
          <p:cNvPr id="2" name="TextBox 1"/>
          <p:cNvSpPr txBox="1"/>
          <p:nvPr/>
        </p:nvSpPr>
        <p:spPr>
          <a:xfrm>
            <a:off x="228600" y="1981200"/>
            <a:ext cx="8610600" cy="461665"/>
          </a:xfrm>
          <a:prstGeom prst="rect">
            <a:avLst/>
          </a:prstGeom>
          <a:noFill/>
        </p:spPr>
        <p:txBody>
          <a:bodyPr wrap="square" rtlCol="0">
            <a:spAutoFit/>
          </a:bodyPr>
          <a:lstStyle/>
          <a:p>
            <a:pPr algn="ctr"/>
            <a:r>
              <a:rPr lang="en-US" b="1" dirty="0" smtClean="0">
                <a:latin typeface="Tahoma"/>
                <a:cs typeface="Tahoma"/>
              </a:rPr>
              <a:t>Linkages between AMCOMET and WIGOS</a:t>
            </a:r>
            <a:endParaRPr lang="en-US" b="1" i="1" dirty="0">
              <a:solidFill>
                <a:schemeClr val="bg1"/>
              </a:solidFill>
              <a:latin typeface="Tahoma"/>
              <a:cs typeface="Tahoma"/>
            </a:endParaRPr>
          </a:p>
        </p:txBody>
      </p:sp>
      <p:sp>
        <p:nvSpPr>
          <p:cNvPr id="3" name="Rectangle 2"/>
          <p:cNvSpPr/>
          <p:nvPr/>
        </p:nvSpPr>
        <p:spPr>
          <a:xfrm>
            <a:off x="228600" y="2514600"/>
            <a:ext cx="8686800" cy="3252171"/>
          </a:xfrm>
          <a:prstGeom prst="rect">
            <a:avLst/>
          </a:prstGeom>
          <a:solidFill>
            <a:srgbClr val="CCFFCC"/>
          </a:solidFill>
          <a:effectLst>
            <a:glow rad="63500">
              <a:schemeClr val="accent2">
                <a:satMod val="175000"/>
                <a:alpha val="40000"/>
              </a:schemeClr>
            </a:glow>
          </a:effectLst>
        </p:spPr>
        <p:txBody>
          <a:bodyPr wrap="square">
            <a:spAutoFit/>
          </a:bodyPr>
          <a:lstStyle/>
          <a:p>
            <a:pPr algn="just"/>
            <a:r>
              <a:rPr lang="en-US" sz="2800" b="1" baseline="30000" dirty="0" smtClean="0"/>
              <a:t>In </a:t>
            </a:r>
            <a:r>
              <a:rPr lang="en-US" sz="2800" b="1" baseline="30000" dirty="0"/>
              <a:t>2012, while preparing the Integrated African Strategy for Meteorology (Weather and Climate Services), the experts representing stakeholders noted that </a:t>
            </a:r>
            <a:r>
              <a:rPr lang="en-US" sz="2800" b="1" baseline="30000" dirty="0">
                <a:solidFill>
                  <a:srgbClr val="FF0000"/>
                </a:solidFill>
              </a:rPr>
              <a:t>“</a:t>
            </a:r>
            <a:r>
              <a:rPr lang="en-US" sz="2800" b="1" i="1" baseline="30000" dirty="0">
                <a:solidFill>
                  <a:srgbClr val="FF0000"/>
                </a:solidFill>
              </a:rPr>
              <a:t>the current status of the National Meteorological and Hydrological Services in Africa is </a:t>
            </a:r>
            <a:r>
              <a:rPr lang="en-US" sz="2800" b="1" i="1" baseline="30000" dirty="0" smtClean="0">
                <a:solidFill>
                  <a:srgbClr val="FF0000"/>
                </a:solidFill>
              </a:rPr>
              <a:t>worrisome, </a:t>
            </a:r>
            <a:r>
              <a:rPr lang="en-US" sz="2800" b="1" i="1" baseline="30000" dirty="0">
                <a:solidFill>
                  <a:srgbClr val="FF0000"/>
                </a:solidFill>
              </a:rPr>
              <a:t>as it is far below the required level of basic operation. Most lack basic weather infrastructure network, telecommunication facilities, databases, human resources and computational capability to run numerical models, strategic plans, operational budget and specialized training”. </a:t>
            </a:r>
            <a:r>
              <a:rPr lang="en-US" sz="2800" b="1" i="1" baseline="30000" dirty="0"/>
              <a:t>These challenges limit their ability to deliver on their mandates, in particular to provide and disseminate weather and climate services useful for socio-economic development</a:t>
            </a:r>
            <a:r>
              <a:rPr lang="en-US" b="1" i="1" baseline="30000" dirty="0" smtClean="0"/>
              <a:t>. </a:t>
            </a:r>
            <a:endParaRPr lang="en-US" b="1" dirty="0"/>
          </a:p>
        </p:txBody>
      </p:sp>
      <p:sp>
        <p:nvSpPr>
          <p:cNvPr id="4" name="Rectangle 3"/>
          <p:cNvSpPr/>
          <p:nvPr/>
        </p:nvSpPr>
        <p:spPr>
          <a:xfrm>
            <a:off x="381000" y="5791200"/>
            <a:ext cx="8229600" cy="338554"/>
          </a:xfrm>
          <a:prstGeom prst="rect">
            <a:avLst/>
          </a:prstGeom>
        </p:spPr>
        <p:txBody>
          <a:bodyPr wrap="square">
            <a:spAutoFit/>
          </a:bodyPr>
          <a:lstStyle/>
          <a:p>
            <a:pPr algn="ctr"/>
            <a:r>
              <a:rPr lang="en-US" b="1" i="1" baseline="30000" dirty="0" smtClean="0">
                <a:solidFill>
                  <a:srgbClr val="FFFF00"/>
                </a:solidFill>
              </a:rPr>
              <a:t>.</a:t>
            </a:r>
            <a:endParaRPr lang="en-US" i="1" dirty="0">
              <a:solidFill>
                <a:srgbClr val="FFFF00"/>
              </a:solidFill>
            </a:endParaRPr>
          </a:p>
        </p:txBody>
      </p:sp>
    </p:spTree>
    <p:extLst>
      <p:ext uri="{BB962C8B-B14F-4D97-AF65-F5344CB8AC3E}">
        <p14:creationId xmlns:p14="http://schemas.microsoft.com/office/powerpoint/2010/main" val="3421670128"/>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dissolve">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ctrTitle"/>
          </p:nvPr>
        </p:nvSpPr>
        <p:spPr>
          <a:xfrm>
            <a:off x="228600" y="2514600"/>
            <a:ext cx="8610600" cy="3886200"/>
          </a:xfrm>
        </p:spPr>
        <p:txBody>
          <a:bodyPr/>
          <a:lstStyle/>
          <a:p>
            <a:pPr algn="just"/>
            <a:r>
              <a:rPr lang="en-US" sz="1600" b="1" dirty="0" smtClean="0">
                <a:solidFill>
                  <a:srgbClr val="FFFF00"/>
                </a:solidFill>
                <a:latin typeface="Tahoma"/>
                <a:cs typeface="Tahoma"/>
              </a:rPr>
              <a:t/>
            </a:r>
            <a:br>
              <a:rPr lang="en-US" sz="1600" b="1" dirty="0" smtClean="0">
                <a:solidFill>
                  <a:srgbClr val="FFFF00"/>
                </a:solidFill>
                <a:latin typeface="Tahoma"/>
                <a:cs typeface="Tahoma"/>
              </a:rPr>
            </a:br>
            <a:r>
              <a:rPr lang="en-US" sz="1600" b="1" dirty="0">
                <a:solidFill>
                  <a:srgbClr val="FFFF00"/>
                </a:solidFill>
                <a:latin typeface="Tahoma"/>
                <a:cs typeface="Tahoma"/>
              </a:rPr>
              <a:t/>
            </a:r>
            <a:br>
              <a:rPr lang="en-US" sz="1600" b="1" dirty="0">
                <a:solidFill>
                  <a:srgbClr val="FFFF00"/>
                </a:solidFill>
                <a:latin typeface="Tahoma"/>
                <a:cs typeface="Tahoma"/>
              </a:rPr>
            </a:br>
            <a:r>
              <a:rPr lang="en-US" sz="1600" b="1" dirty="0" smtClean="0">
                <a:solidFill>
                  <a:srgbClr val="FFFF00"/>
                </a:solidFill>
                <a:latin typeface="Tahoma"/>
                <a:cs typeface="Tahoma"/>
              </a:rPr>
              <a:t/>
            </a:r>
            <a:br>
              <a:rPr lang="en-US" sz="1600" b="1" dirty="0" smtClean="0">
                <a:solidFill>
                  <a:srgbClr val="FFFF00"/>
                </a:solidFill>
                <a:latin typeface="Tahoma"/>
                <a:cs typeface="Tahoma"/>
              </a:rPr>
            </a:br>
            <a:r>
              <a:rPr lang="en-US" sz="1600" b="1" dirty="0">
                <a:solidFill>
                  <a:srgbClr val="FFFF00"/>
                </a:solidFill>
                <a:latin typeface="Tahoma"/>
                <a:cs typeface="Tahoma"/>
              </a:rPr>
              <a:t/>
            </a:r>
            <a:br>
              <a:rPr lang="en-US" sz="1600" b="1" dirty="0">
                <a:solidFill>
                  <a:srgbClr val="FFFF00"/>
                </a:solidFill>
                <a:latin typeface="Tahoma"/>
                <a:cs typeface="Tahoma"/>
              </a:rPr>
            </a:br>
            <a:r>
              <a:rPr lang="en-US" sz="1600" b="1" dirty="0" smtClean="0">
                <a:solidFill>
                  <a:srgbClr val="FFFF00"/>
                </a:solidFill>
                <a:latin typeface="Tahoma"/>
                <a:cs typeface="Tahoma"/>
              </a:rPr>
              <a:t/>
            </a:r>
            <a:br>
              <a:rPr lang="en-US" sz="1600" b="1" dirty="0" smtClean="0">
                <a:solidFill>
                  <a:srgbClr val="FFFF00"/>
                </a:solidFill>
                <a:latin typeface="Tahoma"/>
                <a:cs typeface="Tahoma"/>
              </a:rPr>
            </a:br>
            <a:r>
              <a:rPr lang="en-US" sz="1600" b="1" dirty="0">
                <a:solidFill>
                  <a:srgbClr val="FFFF00"/>
                </a:solidFill>
                <a:latin typeface="Tahoma"/>
                <a:cs typeface="Tahoma"/>
              </a:rPr>
              <a:t/>
            </a:r>
            <a:br>
              <a:rPr lang="en-US" sz="1600" b="1" dirty="0">
                <a:solidFill>
                  <a:srgbClr val="FFFF00"/>
                </a:solidFill>
                <a:latin typeface="Tahoma"/>
                <a:cs typeface="Tahoma"/>
              </a:rPr>
            </a:br>
            <a:r>
              <a:rPr lang="en-US" sz="1600" b="1" dirty="0">
                <a:solidFill>
                  <a:srgbClr val="FFFF00"/>
                </a:solidFill>
                <a:latin typeface="Tahoma"/>
                <a:cs typeface="Tahoma"/>
              </a:rPr>
              <a:t/>
            </a:r>
            <a:br>
              <a:rPr lang="en-US" sz="1600" b="1" dirty="0">
                <a:solidFill>
                  <a:srgbClr val="FFFF00"/>
                </a:solidFill>
                <a:latin typeface="Tahoma"/>
                <a:cs typeface="Tahoma"/>
              </a:rPr>
            </a:br>
            <a:r>
              <a:rPr lang="en-US" sz="1600" b="1" dirty="0" smtClean="0">
                <a:solidFill>
                  <a:srgbClr val="FFFF00"/>
                </a:solidFill>
                <a:latin typeface="Tahoma"/>
                <a:cs typeface="Tahoma"/>
              </a:rPr>
              <a:t/>
            </a:r>
            <a:br>
              <a:rPr lang="en-US" sz="1600" b="1" dirty="0" smtClean="0">
                <a:solidFill>
                  <a:srgbClr val="FFFF00"/>
                </a:solidFill>
                <a:latin typeface="Tahoma"/>
                <a:cs typeface="Tahoma"/>
              </a:rPr>
            </a:br>
            <a:r>
              <a:rPr lang="en-US" sz="1600" b="1" dirty="0">
                <a:solidFill>
                  <a:srgbClr val="FFFF00"/>
                </a:solidFill>
                <a:latin typeface="Tahoma"/>
                <a:cs typeface="Tahoma"/>
              </a:rPr>
              <a:t/>
            </a:r>
            <a:br>
              <a:rPr lang="en-US" sz="1600" b="1" dirty="0">
                <a:solidFill>
                  <a:srgbClr val="FFFF00"/>
                </a:solidFill>
                <a:latin typeface="Tahoma"/>
                <a:cs typeface="Tahoma"/>
              </a:rPr>
            </a:br>
            <a:r>
              <a:rPr lang="en-US" sz="1600" b="1" dirty="0" smtClean="0">
                <a:solidFill>
                  <a:srgbClr val="FFFF00"/>
                </a:solidFill>
                <a:latin typeface="Tahoma"/>
                <a:cs typeface="Tahoma"/>
              </a:rPr>
              <a:t/>
            </a:r>
            <a:br>
              <a:rPr lang="en-US" sz="1600" b="1" dirty="0" smtClean="0">
                <a:solidFill>
                  <a:srgbClr val="FFFF00"/>
                </a:solidFill>
                <a:latin typeface="Tahoma"/>
                <a:cs typeface="Tahoma"/>
              </a:rPr>
            </a:br>
            <a:r>
              <a:rPr lang="en-US" sz="1600" b="1" dirty="0">
                <a:solidFill>
                  <a:srgbClr val="FFFF00"/>
                </a:solidFill>
                <a:latin typeface="Tahoma"/>
                <a:cs typeface="Tahoma"/>
              </a:rPr>
              <a:t/>
            </a:r>
            <a:br>
              <a:rPr lang="en-US" sz="1600" b="1" dirty="0">
                <a:solidFill>
                  <a:srgbClr val="FFFF00"/>
                </a:solidFill>
                <a:latin typeface="Tahoma"/>
                <a:cs typeface="Tahoma"/>
              </a:rPr>
            </a:br>
            <a:r>
              <a:rPr lang="en-US" sz="1600" b="1" dirty="0" smtClean="0">
                <a:solidFill>
                  <a:srgbClr val="FFFF00"/>
                </a:solidFill>
                <a:latin typeface="Tahoma"/>
                <a:cs typeface="Tahoma"/>
              </a:rPr>
              <a:t/>
            </a:r>
            <a:br>
              <a:rPr lang="en-US" sz="1600" b="1" dirty="0" smtClean="0">
                <a:solidFill>
                  <a:srgbClr val="FFFF00"/>
                </a:solidFill>
                <a:latin typeface="Tahoma"/>
                <a:cs typeface="Tahoma"/>
              </a:rPr>
            </a:br>
            <a:r>
              <a:rPr lang="en-US" sz="1600" b="1" dirty="0">
                <a:solidFill>
                  <a:srgbClr val="FFFF00"/>
                </a:solidFill>
                <a:latin typeface="Tahoma"/>
                <a:cs typeface="Tahoma"/>
              </a:rPr>
              <a:t/>
            </a:r>
            <a:br>
              <a:rPr lang="en-US" sz="1600" b="1" dirty="0">
                <a:solidFill>
                  <a:srgbClr val="FFFF00"/>
                </a:solidFill>
                <a:latin typeface="Tahoma"/>
                <a:cs typeface="Tahoma"/>
              </a:rPr>
            </a:br>
            <a:r>
              <a:rPr lang="en-US" sz="1600" b="1" dirty="0" smtClean="0">
                <a:solidFill>
                  <a:srgbClr val="FFFF00"/>
                </a:solidFill>
                <a:latin typeface="Tahoma"/>
                <a:cs typeface="Tahoma"/>
              </a:rPr>
              <a:t/>
            </a:r>
            <a:br>
              <a:rPr lang="en-US" sz="1600" b="1" dirty="0" smtClean="0">
                <a:solidFill>
                  <a:srgbClr val="FFFF00"/>
                </a:solidFill>
                <a:latin typeface="Tahoma"/>
                <a:cs typeface="Tahoma"/>
              </a:rPr>
            </a:br>
            <a:r>
              <a:rPr lang="en-US" sz="1600" b="1" dirty="0">
                <a:solidFill>
                  <a:srgbClr val="000000"/>
                </a:solidFill>
                <a:latin typeface="Tahoma"/>
                <a:cs typeface="Tahoma"/>
              </a:rPr>
              <a:t/>
            </a:r>
            <a:br>
              <a:rPr lang="en-US" sz="1600" b="1" dirty="0">
                <a:solidFill>
                  <a:srgbClr val="000000"/>
                </a:solidFill>
                <a:latin typeface="Tahoma"/>
                <a:cs typeface="Tahoma"/>
              </a:rPr>
            </a:br>
            <a:r>
              <a:rPr lang="en-US" sz="1600" b="1" dirty="0" smtClean="0">
                <a:solidFill>
                  <a:srgbClr val="000000"/>
                </a:solidFill>
                <a:latin typeface="Tahoma"/>
                <a:cs typeface="Tahoma"/>
              </a:rPr>
              <a:t/>
            </a:r>
            <a:br>
              <a:rPr lang="en-US" sz="1600" b="1" dirty="0" smtClean="0">
                <a:solidFill>
                  <a:srgbClr val="000000"/>
                </a:solidFill>
                <a:latin typeface="Tahoma"/>
                <a:cs typeface="Tahoma"/>
              </a:rPr>
            </a:br>
            <a:r>
              <a:rPr lang="en-US" sz="1800" dirty="0" smtClean="0">
                <a:solidFill>
                  <a:srgbClr val="000000"/>
                </a:solidFill>
                <a:latin typeface="Tahoma"/>
                <a:cs typeface="Tahoma"/>
              </a:rPr>
              <a:t/>
            </a:r>
            <a:br>
              <a:rPr lang="en-US" sz="1800" dirty="0" smtClean="0">
                <a:solidFill>
                  <a:srgbClr val="000000"/>
                </a:solidFill>
                <a:latin typeface="Tahoma"/>
                <a:cs typeface="Tahoma"/>
              </a:rPr>
            </a:br>
            <a:r>
              <a:rPr lang="en-US" sz="1800" dirty="0">
                <a:solidFill>
                  <a:srgbClr val="000000"/>
                </a:solidFill>
                <a:latin typeface="Tahoma"/>
                <a:cs typeface="Tahoma"/>
              </a:rPr>
              <a:t/>
            </a:r>
            <a:br>
              <a:rPr lang="en-US" sz="1800" dirty="0">
                <a:solidFill>
                  <a:srgbClr val="000000"/>
                </a:solidFill>
                <a:latin typeface="Tahoma"/>
                <a:cs typeface="Tahoma"/>
              </a:rPr>
            </a:br>
            <a:r>
              <a:rPr lang="en-US" sz="1600" dirty="0" smtClean="0">
                <a:solidFill>
                  <a:srgbClr val="000000"/>
                </a:solidFill>
              </a:rPr>
              <a:t> </a:t>
            </a:r>
            <a:r>
              <a:rPr lang="en-US" sz="1600" dirty="0">
                <a:solidFill>
                  <a:srgbClr val="000000"/>
                </a:solidFill>
              </a:rPr>
              <a:t/>
            </a:r>
            <a:br>
              <a:rPr lang="en-US" sz="1600" dirty="0">
                <a:solidFill>
                  <a:srgbClr val="000000"/>
                </a:solidFill>
              </a:rPr>
            </a:br>
            <a:r>
              <a:rPr lang="en-US" sz="1600" b="1" dirty="0" smtClean="0">
                <a:solidFill>
                  <a:srgbClr val="000000"/>
                </a:solidFill>
                <a:latin typeface="Tahoma"/>
                <a:cs typeface="Tahoma"/>
              </a:rPr>
              <a:t/>
            </a:r>
            <a:br>
              <a:rPr lang="en-US" sz="1600" b="1" dirty="0" smtClean="0">
                <a:solidFill>
                  <a:srgbClr val="000000"/>
                </a:solidFill>
                <a:latin typeface="Tahoma"/>
                <a:cs typeface="Tahoma"/>
              </a:rPr>
            </a:br>
            <a:r>
              <a:rPr lang="en-US" sz="1600" b="1" dirty="0" smtClean="0">
                <a:solidFill>
                  <a:srgbClr val="000000"/>
                </a:solidFill>
                <a:latin typeface="Tahoma"/>
                <a:cs typeface="Tahoma"/>
              </a:rPr>
              <a:t/>
            </a:r>
            <a:br>
              <a:rPr lang="en-US" sz="1600" b="1" dirty="0" smtClean="0">
                <a:solidFill>
                  <a:srgbClr val="000000"/>
                </a:solidFill>
                <a:latin typeface="Tahoma"/>
                <a:cs typeface="Tahoma"/>
              </a:rPr>
            </a:br>
            <a:r>
              <a:rPr lang="en-US" sz="1600" b="1" dirty="0">
                <a:solidFill>
                  <a:srgbClr val="FFFF00"/>
                </a:solidFill>
                <a:latin typeface="Tahoma"/>
                <a:cs typeface="Tahoma"/>
              </a:rPr>
              <a:t/>
            </a:r>
            <a:br>
              <a:rPr lang="en-US" sz="1600" b="1" dirty="0">
                <a:solidFill>
                  <a:srgbClr val="FFFF00"/>
                </a:solidFill>
                <a:latin typeface="Tahoma"/>
                <a:cs typeface="Tahoma"/>
              </a:rPr>
            </a:br>
            <a:r>
              <a:rPr lang="en-US" sz="1600" b="1" dirty="0" smtClean="0">
                <a:solidFill>
                  <a:srgbClr val="FFFF00"/>
                </a:solidFill>
                <a:latin typeface="Tahoma"/>
                <a:cs typeface="Tahoma"/>
              </a:rPr>
              <a:t/>
            </a:r>
            <a:br>
              <a:rPr lang="en-US" sz="1600" b="1" dirty="0" smtClean="0">
                <a:solidFill>
                  <a:srgbClr val="FFFF00"/>
                </a:solidFill>
                <a:latin typeface="Tahoma"/>
                <a:cs typeface="Tahoma"/>
              </a:rPr>
            </a:br>
            <a:r>
              <a:rPr lang="en-US" sz="3200" b="1" dirty="0">
                <a:solidFill>
                  <a:srgbClr val="FFFF00"/>
                </a:solidFill>
              </a:rPr>
              <a:t/>
            </a:r>
            <a:br>
              <a:rPr lang="en-US" sz="3200" b="1" dirty="0">
                <a:solidFill>
                  <a:srgbClr val="FFFF00"/>
                </a:solidFill>
              </a:rPr>
            </a:br>
            <a:r>
              <a:rPr lang="en-US" sz="3200" b="1" dirty="0" smtClean="0">
                <a:solidFill>
                  <a:srgbClr val="FFFF00"/>
                </a:solidFill>
              </a:rPr>
              <a:t/>
            </a:r>
            <a:br>
              <a:rPr lang="en-US" sz="3200" b="1" dirty="0" smtClean="0">
                <a:solidFill>
                  <a:srgbClr val="FFFF00"/>
                </a:solidFill>
              </a:rPr>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smtClean="0"/>
              <a:t/>
            </a:r>
            <a:br>
              <a:rPr lang="en-US" sz="1600" dirty="0" smtClean="0"/>
            </a:br>
            <a:r>
              <a:rPr lang="en-US" sz="1600" b="1" dirty="0" smtClean="0">
                <a:effectLst>
                  <a:outerShdw blurRad="38100" dist="38100" dir="2700000" algn="tl">
                    <a:srgbClr val="000000">
                      <a:alpha val="43137"/>
                    </a:srgbClr>
                  </a:outerShdw>
                </a:effectLst>
              </a:rPr>
              <a:t/>
            </a:r>
            <a:br>
              <a:rPr lang="en-US" sz="1600" b="1" dirty="0" smtClean="0">
                <a:effectLst>
                  <a:outerShdw blurRad="38100" dist="38100" dir="2700000" algn="tl">
                    <a:srgbClr val="000000">
                      <a:alpha val="43137"/>
                    </a:srgbClr>
                  </a:outerShdw>
                </a:effectLst>
              </a:rPr>
            </a:br>
            <a:endParaRPr lang="en-US" sz="1600" b="1" dirty="0">
              <a:effectLst>
                <a:outerShdw blurRad="38100" dist="38100" dir="2700000" algn="tl">
                  <a:srgbClr val="000000">
                    <a:alpha val="43137"/>
                  </a:srgbClr>
                </a:outerShdw>
              </a:effectLst>
            </a:endParaRPr>
          </a:p>
        </p:txBody>
      </p:sp>
      <p:sp>
        <p:nvSpPr>
          <p:cNvPr id="2" name="TextBox 1"/>
          <p:cNvSpPr txBox="1"/>
          <p:nvPr/>
        </p:nvSpPr>
        <p:spPr>
          <a:xfrm>
            <a:off x="228600" y="1905000"/>
            <a:ext cx="8610600" cy="461665"/>
          </a:xfrm>
          <a:prstGeom prst="rect">
            <a:avLst/>
          </a:prstGeom>
          <a:noFill/>
        </p:spPr>
        <p:txBody>
          <a:bodyPr wrap="square" rtlCol="0">
            <a:spAutoFit/>
          </a:bodyPr>
          <a:lstStyle/>
          <a:p>
            <a:pPr algn="ctr"/>
            <a:r>
              <a:rPr lang="en-US" b="1" dirty="0"/>
              <a:t>WMO Integrated Global Observing System (WIGOS)</a:t>
            </a:r>
            <a:endParaRPr lang="en-US" b="1" i="1" dirty="0">
              <a:solidFill>
                <a:schemeClr val="bg1"/>
              </a:solidFill>
              <a:latin typeface="Tahoma"/>
              <a:cs typeface="Tahoma"/>
            </a:endParaRPr>
          </a:p>
        </p:txBody>
      </p:sp>
      <p:sp>
        <p:nvSpPr>
          <p:cNvPr id="3" name="Rectangle 2"/>
          <p:cNvSpPr/>
          <p:nvPr/>
        </p:nvSpPr>
        <p:spPr>
          <a:xfrm>
            <a:off x="304800" y="2362200"/>
            <a:ext cx="8610600" cy="3970318"/>
          </a:xfrm>
          <a:prstGeom prst="rect">
            <a:avLst/>
          </a:prstGeom>
          <a:scene3d>
            <a:camera prst="obliqueTopRight"/>
            <a:lightRig rig="threePt" dir="t"/>
          </a:scene3d>
        </p:spPr>
        <p:txBody>
          <a:bodyPr wrap="square">
            <a:spAutoFit/>
          </a:bodyPr>
          <a:lstStyle/>
          <a:p>
            <a:pPr algn="just"/>
            <a:r>
              <a:rPr lang="en-US" sz="1800" b="1" dirty="0" smtClean="0">
                <a:solidFill>
                  <a:srgbClr val="FFCC00"/>
                </a:solidFill>
                <a:latin typeface="Tahoma"/>
                <a:cs typeface="Tahoma"/>
              </a:rPr>
              <a:t>WIGOS </a:t>
            </a:r>
            <a:r>
              <a:rPr lang="en-US" sz="1800" b="1" dirty="0">
                <a:solidFill>
                  <a:srgbClr val="FFCC00"/>
                </a:solidFill>
                <a:latin typeface="Tahoma"/>
                <a:cs typeface="Tahoma"/>
              </a:rPr>
              <a:t>vision calls for an integrated, coordinated and comprehensive observing system to satisfy, in a cost-effective and sustained manner, the evolving observing requirements of Member States in delivering weather, climate, water and related environmental services. </a:t>
            </a:r>
            <a:endParaRPr lang="en-US" sz="1800" b="1" dirty="0" smtClean="0">
              <a:solidFill>
                <a:srgbClr val="FFCC00"/>
              </a:solidFill>
              <a:latin typeface="Tahoma"/>
              <a:cs typeface="Tahoma"/>
            </a:endParaRPr>
          </a:p>
          <a:p>
            <a:pPr algn="just"/>
            <a:r>
              <a:rPr lang="en-US" sz="1800" b="1" dirty="0" smtClean="0">
                <a:solidFill>
                  <a:srgbClr val="000000"/>
                </a:solidFill>
                <a:latin typeface="Tahoma"/>
                <a:cs typeface="Tahoma"/>
              </a:rPr>
              <a:t>WIGOS desires a </a:t>
            </a:r>
            <a:r>
              <a:rPr lang="en-US" sz="1800" b="1" dirty="0">
                <a:solidFill>
                  <a:srgbClr val="000000"/>
                </a:solidFill>
                <a:latin typeface="Tahoma"/>
                <a:cs typeface="Tahoma"/>
              </a:rPr>
              <a:t>framework for enabling the integration and optimized evolution of surface- and space-based observations. Together with the WMO Information System (WIS), the programmes will allow continuous and reliable access to an expanded set of environmental data and products, </a:t>
            </a:r>
            <a:r>
              <a:rPr lang="en-US" sz="1800" b="1" dirty="0" smtClean="0">
                <a:solidFill>
                  <a:srgbClr val="000000"/>
                </a:solidFill>
                <a:latin typeface="Tahoma"/>
                <a:cs typeface="Tahoma"/>
              </a:rPr>
              <a:t>and </a:t>
            </a:r>
            <a:r>
              <a:rPr lang="en-US" sz="1800" b="1" dirty="0">
                <a:solidFill>
                  <a:srgbClr val="000000"/>
                </a:solidFill>
                <a:latin typeface="Tahoma"/>
                <a:cs typeface="Tahoma"/>
              </a:rPr>
              <a:t>associated metadata, resulting in increased knowledge and enhanced services across all relevant programmes.</a:t>
            </a:r>
            <a:r>
              <a:rPr lang="en-US" sz="1800" b="1" dirty="0">
                <a:solidFill>
                  <a:srgbClr val="FF0000"/>
                </a:solidFill>
                <a:latin typeface="Tahoma"/>
                <a:cs typeface="Tahoma"/>
              </a:rPr>
              <a:t> </a:t>
            </a:r>
            <a:endParaRPr lang="en-US" sz="1800" b="1" dirty="0" smtClean="0">
              <a:solidFill>
                <a:srgbClr val="FF0000"/>
              </a:solidFill>
              <a:latin typeface="Tahoma"/>
              <a:cs typeface="Tahoma"/>
            </a:endParaRPr>
          </a:p>
          <a:p>
            <a:pPr algn="just"/>
            <a:r>
              <a:rPr lang="en-GB" sz="1800" b="1" dirty="0" smtClean="0">
                <a:solidFill>
                  <a:srgbClr val="FFCC00"/>
                </a:solidFill>
                <a:latin typeface="Tahoma"/>
                <a:cs typeface="Tahoma"/>
              </a:rPr>
              <a:t>WIGOS </a:t>
            </a:r>
            <a:r>
              <a:rPr lang="en-GB" sz="1800" b="1" dirty="0">
                <a:solidFill>
                  <a:srgbClr val="FFCC00"/>
                </a:solidFill>
                <a:latin typeface="Tahoma"/>
                <a:cs typeface="Tahoma"/>
              </a:rPr>
              <a:t>and its Implementation Plan (WIP</a:t>
            </a:r>
            <a:r>
              <a:rPr lang="en-GB" sz="1800" b="1" dirty="0" smtClean="0">
                <a:solidFill>
                  <a:srgbClr val="FFCC00"/>
                </a:solidFill>
                <a:latin typeface="Tahoma"/>
                <a:cs typeface="Tahoma"/>
              </a:rPr>
              <a:t>) are </a:t>
            </a:r>
            <a:r>
              <a:rPr lang="en-GB" sz="1800" b="1" dirty="0">
                <a:solidFill>
                  <a:srgbClr val="FFCC00"/>
                </a:solidFill>
                <a:latin typeface="Tahoma"/>
                <a:cs typeface="Tahoma"/>
              </a:rPr>
              <a:t>very important in meteorological services and acts as “fuel” for weather and climate </a:t>
            </a:r>
            <a:r>
              <a:rPr lang="en-GB" sz="1800" b="1" dirty="0" smtClean="0">
                <a:solidFill>
                  <a:srgbClr val="FFCC00"/>
                </a:solidFill>
                <a:latin typeface="Tahoma"/>
                <a:cs typeface="Tahoma"/>
              </a:rPr>
              <a:t>forecasting</a:t>
            </a:r>
            <a:endParaRPr lang="en-US" sz="1200" dirty="0"/>
          </a:p>
        </p:txBody>
      </p:sp>
    </p:spTree>
    <p:extLst>
      <p:ext uri="{BB962C8B-B14F-4D97-AF65-F5344CB8AC3E}">
        <p14:creationId xmlns:p14="http://schemas.microsoft.com/office/powerpoint/2010/main" val="4181165277"/>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dissolve">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ctrTitle"/>
          </p:nvPr>
        </p:nvSpPr>
        <p:spPr>
          <a:xfrm>
            <a:off x="228600" y="2514600"/>
            <a:ext cx="8610600" cy="3886200"/>
          </a:xfrm>
        </p:spPr>
        <p:txBody>
          <a:bodyPr/>
          <a:lstStyle/>
          <a:p>
            <a:pPr algn="just"/>
            <a:r>
              <a:rPr lang="en-US" sz="1600" b="1" dirty="0" smtClean="0">
                <a:solidFill>
                  <a:srgbClr val="FFFF00"/>
                </a:solidFill>
                <a:latin typeface="Tahoma"/>
                <a:cs typeface="Tahoma"/>
              </a:rPr>
              <a:t/>
            </a:r>
            <a:br>
              <a:rPr lang="en-US" sz="1600" b="1" dirty="0" smtClean="0">
                <a:solidFill>
                  <a:srgbClr val="FFFF00"/>
                </a:solidFill>
                <a:latin typeface="Tahoma"/>
                <a:cs typeface="Tahoma"/>
              </a:rPr>
            </a:br>
            <a:r>
              <a:rPr lang="en-US" sz="1600" b="1" dirty="0">
                <a:solidFill>
                  <a:srgbClr val="FFFF00"/>
                </a:solidFill>
                <a:latin typeface="Tahoma"/>
                <a:cs typeface="Tahoma"/>
              </a:rPr>
              <a:t/>
            </a:r>
            <a:br>
              <a:rPr lang="en-US" sz="1600" b="1" dirty="0">
                <a:solidFill>
                  <a:srgbClr val="FFFF00"/>
                </a:solidFill>
                <a:latin typeface="Tahoma"/>
                <a:cs typeface="Tahoma"/>
              </a:rPr>
            </a:br>
            <a:r>
              <a:rPr lang="en-US" sz="1600" b="1" dirty="0" smtClean="0">
                <a:solidFill>
                  <a:srgbClr val="FFFF00"/>
                </a:solidFill>
                <a:latin typeface="Tahoma"/>
                <a:cs typeface="Tahoma"/>
              </a:rPr>
              <a:t/>
            </a:r>
            <a:br>
              <a:rPr lang="en-US" sz="1600" b="1" dirty="0" smtClean="0">
                <a:solidFill>
                  <a:srgbClr val="FFFF00"/>
                </a:solidFill>
                <a:latin typeface="Tahoma"/>
                <a:cs typeface="Tahoma"/>
              </a:rPr>
            </a:br>
            <a:r>
              <a:rPr lang="en-US" sz="1600" b="1" dirty="0">
                <a:solidFill>
                  <a:srgbClr val="FFFF00"/>
                </a:solidFill>
                <a:latin typeface="Tahoma"/>
                <a:cs typeface="Tahoma"/>
              </a:rPr>
              <a:t/>
            </a:r>
            <a:br>
              <a:rPr lang="en-US" sz="1600" b="1" dirty="0">
                <a:solidFill>
                  <a:srgbClr val="FFFF00"/>
                </a:solidFill>
                <a:latin typeface="Tahoma"/>
                <a:cs typeface="Tahoma"/>
              </a:rPr>
            </a:br>
            <a:r>
              <a:rPr lang="en-US" sz="1600" b="1" dirty="0" smtClean="0">
                <a:solidFill>
                  <a:srgbClr val="FFFF00"/>
                </a:solidFill>
                <a:latin typeface="Tahoma"/>
                <a:cs typeface="Tahoma"/>
              </a:rPr>
              <a:t/>
            </a:r>
            <a:br>
              <a:rPr lang="en-US" sz="1600" b="1" dirty="0" smtClean="0">
                <a:solidFill>
                  <a:srgbClr val="FFFF00"/>
                </a:solidFill>
                <a:latin typeface="Tahoma"/>
                <a:cs typeface="Tahoma"/>
              </a:rPr>
            </a:br>
            <a:r>
              <a:rPr lang="en-US" sz="1600" b="1" dirty="0">
                <a:solidFill>
                  <a:srgbClr val="FFFF00"/>
                </a:solidFill>
                <a:latin typeface="Tahoma"/>
                <a:cs typeface="Tahoma"/>
              </a:rPr>
              <a:t/>
            </a:r>
            <a:br>
              <a:rPr lang="en-US" sz="1600" b="1" dirty="0">
                <a:solidFill>
                  <a:srgbClr val="FFFF00"/>
                </a:solidFill>
                <a:latin typeface="Tahoma"/>
                <a:cs typeface="Tahoma"/>
              </a:rPr>
            </a:br>
            <a:r>
              <a:rPr lang="en-US" sz="1600" b="1" dirty="0">
                <a:solidFill>
                  <a:srgbClr val="FFFF00"/>
                </a:solidFill>
                <a:latin typeface="Tahoma"/>
                <a:cs typeface="Tahoma"/>
              </a:rPr>
              <a:t/>
            </a:r>
            <a:br>
              <a:rPr lang="en-US" sz="1600" b="1" dirty="0">
                <a:solidFill>
                  <a:srgbClr val="FFFF00"/>
                </a:solidFill>
                <a:latin typeface="Tahoma"/>
                <a:cs typeface="Tahoma"/>
              </a:rPr>
            </a:br>
            <a:r>
              <a:rPr lang="en-US" sz="1600" b="1" dirty="0" smtClean="0">
                <a:solidFill>
                  <a:srgbClr val="FFFF00"/>
                </a:solidFill>
                <a:latin typeface="Tahoma"/>
                <a:cs typeface="Tahoma"/>
              </a:rPr>
              <a:t/>
            </a:r>
            <a:br>
              <a:rPr lang="en-US" sz="1600" b="1" dirty="0" smtClean="0">
                <a:solidFill>
                  <a:srgbClr val="FFFF00"/>
                </a:solidFill>
                <a:latin typeface="Tahoma"/>
                <a:cs typeface="Tahoma"/>
              </a:rPr>
            </a:br>
            <a:r>
              <a:rPr lang="en-US" sz="1600" b="1" dirty="0">
                <a:solidFill>
                  <a:srgbClr val="FFFF00"/>
                </a:solidFill>
                <a:latin typeface="Tahoma"/>
                <a:cs typeface="Tahoma"/>
              </a:rPr>
              <a:t/>
            </a:r>
            <a:br>
              <a:rPr lang="en-US" sz="1600" b="1" dirty="0">
                <a:solidFill>
                  <a:srgbClr val="FFFF00"/>
                </a:solidFill>
                <a:latin typeface="Tahoma"/>
                <a:cs typeface="Tahoma"/>
              </a:rPr>
            </a:br>
            <a:r>
              <a:rPr lang="en-US" sz="1600" b="1" dirty="0" smtClean="0">
                <a:solidFill>
                  <a:srgbClr val="FFFF00"/>
                </a:solidFill>
                <a:latin typeface="Tahoma"/>
                <a:cs typeface="Tahoma"/>
              </a:rPr>
              <a:t/>
            </a:r>
            <a:br>
              <a:rPr lang="en-US" sz="1600" b="1" dirty="0" smtClean="0">
                <a:solidFill>
                  <a:srgbClr val="FFFF00"/>
                </a:solidFill>
                <a:latin typeface="Tahoma"/>
                <a:cs typeface="Tahoma"/>
              </a:rPr>
            </a:br>
            <a:r>
              <a:rPr lang="en-US" sz="1600" b="1" dirty="0">
                <a:solidFill>
                  <a:srgbClr val="FFFF00"/>
                </a:solidFill>
                <a:latin typeface="Tahoma"/>
                <a:cs typeface="Tahoma"/>
              </a:rPr>
              <a:t/>
            </a:r>
            <a:br>
              <a:rPr lang="en-US" sz="1600" b="1" dirty="0">
                <a:solidFill>
                  <a:srgbClr val="FFFF00"/>
                </a:solidFill>
                <a:latin typeface="Tahoma"/>
                <a:cs typeface="Tahoma"/>
              </a:rPr>
            </a:br>
            <a:r>
              <a:rPr lang="en-US" sz="1600" b="1" dirty="0" smtClean="0">
                <a:solidFill>
                  <a:srgbClr val="FFFF00"/>
                </a:solidFill>
                <a:latin typeface="Tahoma"/>
                <a:cs typeface="Tahoma"/>
              </a:rPr>
              <a:t/>
            </a:r>
            <a:br>
              <a:rPr lang="en-US" sz="1600" b="1" dirty="0" smtClean="0">
                <a:solidFill>
                  <a:srgbClr val="FFFF00"/>
                </a:solidFill>
                <a:latin typeface="Tahoma"/>
                <a:cs typeface="Tahoma"/>
              </a:rPr>
            </a:br>
            <a:r>
              <a:rPr lang="en-US" sz="1600" b="1" dirty="0">
                <a:solidFill>
                  <a:srgbClr val="FFFF00"/>
                </a:solidFill>
                <a:latin typeface="Tahoma"/>
                <a:cs typeface="Tahoma"/>
              </a:rPr>
              <a:t/>
            </a:r>
            <a:br>
              <a:rPr lang="en-US" sz="1600" b="1" dirty="0">
                <a:solidFill>
                  <a:srgbClr val="FFFF00"/>
                </a:solidFill>
                <a:latin typeface="Tahoma"/>
                <a:cs typeface="Tahoma"/>
              </a:rPr>
            </a:br>
            <a:r>
              <a:rPr lang="en-US" sz="1600" b="1" dirty="0" smtClean="0">
                <a:solidFill>
                  <a:srgbClr val="FFFF00"/>
                </a:solidFill>
                <a:latin typeface="Tahoma"/>
                <a:cs typeface="Tahoma"/>
              </a:rPr>
              <a:t/>
            </a:r>
            <a:br>
              <a:rPr lang="en-US" sz="1600" b="1" dirty="0" smtClean="0">
                <a:solidFill>
                  <a:srgbClr val="FFFF00"/>
                </a:solidFill>
                <a:latin typeface="Tahoma"/>
                <a:cs typeface="Tahoma"/>
              </a:rPr>
            </a:br>
            <a:r>
              <a:rPr lang="en-US" sz="1600" b="1" dirty="0">
                <a:solidFill>
                  <a:srgbClr val="FFFF00"/>
                </a:solidFill>
                <a:latin typeface="Tahoma"/>
                <a:cs typeface="Tahoma"/>
              </a:rPr>
              <a:t/>
            </a:r>
            <a:br>
              <a:rPr lang="en-US" sz="1600" b="1" dirty="0">
                <a:solidFill>
                  <a:srgbClr val="FFFF00"/>
                </a:solidFill>
                <a:latin typeface="Tahoma"/>
                <a:cs typeface="Tahoma"/>
              </a:rPr>
            </a:br>
            <a:r>
              <a:rPr lang="en-US" sz="1600" b="1" dirty="0" smtClean="0">
                <a:solidFill>
                  <a:srgbClr val="FFFF00"/>
                </a:solidFill>
                <a:latin typeface="Tahoma"/>
                <a:cs typeface="Tahoma"/>
              </a:rPr>
              <a:t/>
            </a:r>
            <a:br>
              <a:rPr lang="en-US" sz="1600" b="1" dirty="0" smtClean="0">
                <a:solidFill>
                  <a:srgbClr val="FFFF00"/>
                </a:solidFill>
                <a:latin typeface="Tahoma"/>
                <a:cs typeface="Tahoma"/>
              </a:rPr>
            </a:br>
            <a:r>
              <a:rPr lang="en-US" sz="1800" dirty="0" smtClean="0">
                <a:latin typeface="Tahoma"/>
                <a:cs typeface="Tahoma"/>
              </a:rPr>
              <a:t/>
            </a:r>
            <a:br>
              <a:rPr lang="en-US" sz="1800" dirty="0" smtClean="0">
                <a:latin typeface="Tahoma"/>
                <a:cs typeface="Tahoma"/>
              </a:rPr>
            </a:br>
            <a:r>
              <a:rPr lang="en-US" sz="1800" dirty="0">
                <a:latin typeface="Tahoma"/>
                <a:cs typeface="Tahoma"/>
              </a:rPr>
              <a:t/>
            </a:r>
            <a:br>
              <a:rPr lang="en-US" sz="1800" dirty="0">
                <a:latin typeface="Tahoma"/>
                <a:cs typeface="Tahoma"/>
              </a:rPr>
            </a:br>
            <a:r>
              <a:rPr lang="en-US" sz="1600" dirty="0" smtClean="0"/>
              <a:t> </a:t>
            </a:r>
            <a:r>
              <a:rPr lang="en-US" sz="1600" dirty="0"/>
              <a:t/>
            </a:r>
            <a:br>
              <a:rPr lang="en-US" sz="1600" dirty="0"/>
            </a:br>
            <a:r>
              <a:rPr lang="en-US" sz="1600" b="1" dirty="0" smtClean="0">
                <a:solidFill>
                  <a:srgbClr val="FFFF00"/>
                </a:solidFill>
                <a:latin typeface="Tahoma"/>
                <a:cs typeface="Tahoma"/>
              </a:rPr>
              <a:t/>
            </a:r>
            <a:br>
              <a:rPr lang="en-US" sz="1600" b="1" dirty="0" smtClean="0">
                <a:solidFill>
                  <a:srgbClr val="FFFF00"/>
                </a:solidFill>
                <a:latin typeface="Tahoma"/>
                <a:cs typeface="Tahoma"/>
              </a:rPr>
            </a:br>
            <a:r>
              <a:rPr lang="en-US" sz="1600" b="1" dirty="0" smtClean="0">
                <a:solidFill>
                  <a:srgbClr val="FFFF00"/>
                </a:solidFill>
                <a:latin typeface="Tahoma"/>
                <a:cs typeface="Tahoma"/>
              </a:rPr>
              <a:t/>
            </a:r>
            <a:br>
              <a:rPr lang="en-US" sz="1600" b="1" dirty="0" smtClean="0">
                <a:solidFill>
                  <a:srgbClr val="FFFF00"/>
                </a:solidFill>
                <a:latin typeface="Tahoma"/>
                <a:cs typeface="Tahoma"/>
              </a:rPr>
            </a:br>
            <a:r>
              <a:rPr lang="en-US" sz="1600" b="1" dirty="0">
                <a:solidFill>
                  <a:srgbClr val="FFFF00"/>
                </a:solidFill>
                <a:latin typeface="Tahoma"/>
                <a:cs typeface="Tahoma"/>
              </a:rPr>
              <a:t/>
            </a:r>
            <a:br>
              <a:rPr lang="en-US" sz="1600" b="1" dirty="0">
                <a:solidFill>
                  <a:srgbClr val="FFFF00"/>
                </a:solidFill>
                <a:latin typeface="Tahoma"/>
                <a:cs typeface="Tahoma"/>
              </a:rPr>
            </a:br>
            <a:r>
              <a:rPr lang="en-US" sz="1600" b="1" dirty="0" smtClean="0">
                <a:solidFill>
                  <a:srgbClr val="FFFF00"/>
                </a:solidFill>
                <a:latin typeface="Tahoma"/>
                <a:cs typeface="Tahoma"/>
              </a:rPr>
              <a:t/>
            </a:r>
            <a:br>
              <a:rPr lang="en-US" sz="1600" b="1" dirty="0" smtClean="0">
                <a:solidFill>
                  <a:srgbClr val="FFFF00"/>
                </a:solidFill>
                <a:latin typeface="Tahoma"/>
                <a:cs typeface="Tahoma"/>
              </a:rPr>
            </a:br>
            <a:r>
              <a:rPr lang="en-US" sz="3200" b="1" dirty="0">
                <a:solidFill>
                  <a:srgbClr val="FFFF00"/>
                </a:solidFill>
              </a:rPr>
              <a:t/>
            </a:r>
            <a:br>
              <a:rPr lang="en-US" sz="3200" b="1" dirty="0">
                <a:solidFill>
                  <a:srgbClr val="FFFF00"/>
                </a:solidFill>
              </a:rPr>
            </a:br>
            <a:r>
              <a:rPr lang="en-US" sz="3200" b="1" dirty="0" smtClean="0">
                <a:solidFill>
                  <a:srgbClr val="FFFF00"/>
                </a:solidFill>
              </a:rPr>
              <a:t/>
            </a:r>
            <a:br>
              <a:rPr lang="en-US" sz="3200" b="1" dirty="0" smtClean="0">
                <a:solidFill>
                  <a:srgbClr val="FFFF00"/>
                </a:solidFill>
              </a:rPr>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smtClean="0"/>
              <a:t/>
            </a:r>
            <a:br>
              <a:rPr lang="en-US" sz="1600" dirty="0" smtClean="0"/>
            </a:br>
            <a:r>
              <a:rPr lang="en-US" sz="1600" b="1" dirty="0" smtClean="0">
                <a:effectLst>
                  <a:outerShdw blurRad="38100" dist="38100" dir="2700000" algn="tl">
                    <a:srgbClr val="000000">
                      <a:alpha val="43137"/>
                    </a:srgbClr>
                  </a:outerShdw>
                </a:effectLst>
              </a:rPr>
              <a:t/>
            </a:r>
            <a:br>
              <a:rPr lang="en-US" sz="1600" b="1" dirty="0" smtClean="0">
                <a:effectLst>
                  <a:outerShdw blurRad="38100" dist="38100" dir="2700000" algn="tl">
                    <a:srgbClr val="000000">
                      <a:alpha val="43137"/>
                    </a:srgbClr>
                  </a:outerShdw>
                </a:effectLst>
              </a:rPr>
            </a:br>
            <a:endParaRPr lang="en-US" sz="1600" b="1" dirty="0">
              <a:effectLst>
                <a:outerShdw blurRad="38100" dist="38100" dir="2700000" algn="tl">
                  <a:srgbClr val="000000">
                    <a:alpha val="43137"/>
                  </a:srgbClr>
                </a:outerShdw>
              </a:effectLst>
            </a:endParaRPr>
          </a:p>
        </p:txBody>
      </p:sp>
      <p:sp>
        <p:nvSpPr>
          <p:cNvPr id="2" name="TextBox 1"/>
          <p:cNvSpPr txBox="1"/>
          <p:nvPr/>
        </p:nvSpPr>
        <p:spPr>
          <a:xfrm>
            <a:off x="228600" y="1981200"/>
            <a:ext cx="8610600" cy="461665"/>
          </a:xfrm>
          <a:prstGeom prst="rect">
            <a:avLst/>
          </a:prstGeom>
          <a:noFill/>
        </p:spPr>
        <p:txBody>
          <a:bodyPr wrap="square" rtlCol="0">
            <a:spAutoFit/>
          </a:bodyPr>
          <a:lstStyle/>
          <a:p>
            <a:pPr algn="ctr"/>
            <a:r>
              <a:rPr lang="en-US" b="1" dirty="0"/>
              <a:t>The Regional WIGOS Implementation </a:t>
            </a:r>
            <a:r>
              <a:rPr lang="en-US" b="1" dirty="0" smtClean="0"/>
              <a:t>Plan </a:t>
            </a:r>
            <a:r>
              <a:rPr lang="en-US" b="1" dirty="0"/>
              <a:t>for Africa </a:t>
            </a:r>
            <a:endParaRPr lang="en-US" b="1" i="1" dirty="0">
              <a:solidFill>
                <a:schemeClr val="bg1"/>
              </a:solidFill>
              <a:latin typeface="Tahoma"/>
              <a:cs typeface="Tahoma"/>
            </a:endParaRPr>
          </a:p>
        </p:txBody>
      </p:sp>
      <p:sp>
        <p:nvSpPr>
          <p:cNvPr id="3" name="Rectangle 2"/>
          <p:cNvSpPr/>
          <p:nvPr/>
        </p:nvSpPr>
        <p:spPr>
          <a:xfrm>
            <a:off x="228600" y="2438400"/>
            <a:ext cx="8686800" cy="3693319"/>
          </a:xfrm>
          <a:prstGeom prst="rect">
            <a:avLst/>
          </a:prstGeom>
          <a:solidFill>
            <a:schemeClr val="accent6">
              <a:lumMod val="60000"/>
              <a:lumOff val="40000"/>
            </a:schemeClr>
          </a:solidFill>
          <a:effectLst>
            <a:innerShdw blurRad="63500" dist="50800" dir="18900000">
              <a:prstClr val="black">
                <a:alpha val="50000"/>
              </a:prstClr>
            </a:innerShdw>
          </a:effectLst>
          <a:scene3d>
            <a:camera prst="perspectiveFront"/>
            <a:lightRig rig="threePt" dir="t"/>
          </a:scene3d>
        </p:spPr>
        <p:txBody>
          <a:bodyPr wrap="square">
            <a:spAutoFit/>
          </a:bodyPr>
          <a:lstStyle/>
          <a:p>
            <a:r>
              <a:rPr lang="en-US" sz="1800" b="1" dirty="0" smtClean="0">
                <a:solidFill>
                  <a:srgbClr val="FF0000"/>
                </a:solidFill>
                <a:latin typeface="Tahoma"/>
                <a:cs typeface="Tahoma"/>
              </a:rPr>
              <a:t>This Plan has </a:t>
            </a:r>
            <a:r>
              <a:rPr lang="en-US" sz="1800" b="1" dirty="0">
                <a:solidFill>
                  <a:srgbClr val="FF0000"/>
                </a:solidFill>
                <a:latin typeface="Tahoma"/>
                <a:cs typeface="Tahoma"/>
              </a:rPr>
              <a:t>been developed with a view to </a:t>
            </a:r>
            <a:r>
              <a:rPr lang="en-US" sz="1800" b="1" dirty="0" smtClean="0">
                <a:solidFill>
                  <a:srgbClr val="FF0000"/>
                </a:solidFill>
                <a:latin typeface="Tahoma"/>
                <a:cs typeface="Tahoma"/>
              </a:rPr>
              <a:t>addressing:</a:t>
            </a:r>
          </a:p>
          <a:p>
            <a:pPr marL="171450" indent="-171450">
              <a:buFont typeface="Arial"/>
              <a:buChar char="•"/>
            </a:pPr>
            <a:r>
              <a:rPr lang="en-US" sz="1800" b="1" dirty="0" smtClean="0">
                <a:latin typeface="Tahoma"/>
                <a:cs typeface="Tahoma"/>
              </a:rPr>
              <a:t> </a:t>
            </a:r>
            <a:r>
              <a:rPr lang="en-US" sz="1800" b="1" dirty="0">
                <a:solidFill>
                  <a:srgbClr val="FFFF00"/>
                </a:solidFill>
                <a:latin typeface="Tahoma"/>
                <a:cs typeface="Tahoma"/>
              </a:rPr>
              <a:t>regional aspects of user </a:t>
            </a:r>
            <a:r>
              <a:rPr lang="en-US" sz="1800" b="1" dirty="0" smtClean="0">
                <a:solidFill>
                  <a:srgbClr val="FFFF00"/>
                </a:solidFill>
                <a:latin typeface="Tahoma"/>
                <a:cs typeface="Tahoma"/>
              </a:rPr>
              <a:t>requirements; </a:t>
            </a:r>
          </a:p>
          <a:p>
            <a:pPr marL="171450" indent="-171450">
              <a:buFont typeface="Arial"/>
              <a:buChar char="•"/>
            </a:pPr>
            <a:r>
              <a:rPr lang="en-US" sz="1800" b="1" dirty="0" smtClean="0">
                <a:solidFill>
                  <a:srgbClr val="FFFF00"/>
                </a:solidFill>
                <a:latin typeface="Tahoma"/>
                <a:cs typeface="Tahoma"/>
              </a:rPr>
              <a:t>Standardization of meteorological data; </a:t>
            </a:r>
          </a:p>
          <a:p>
            <a:pPr marL="171450" indent="-171450">
              <a:buFont typeface="Arial"/>
              <a:buChar char="•"/>
            </a:pPr>
            <a:r>
              <a:rPr lang="en-US" sz="1800" b="1" dirty="0" smtClean="0">
                <a:solidFill>
                  <a:srgbClr val="FFFF00"/>
                </a:solidFill>
                <a:latin typeface="Tahoma"/>
                <a:cs typeface="Tahoma"/>
              </a:rPr>
              <a:t>observing </a:t>
            </a:r>
            <a:r>
              <a:rPr lang="en-US" sz="1800" b="1" dirty="0">
                <a:solidFill>
                  <a:srgbClr val="FFFF00"/>
                </a:solidFill>
                <a:latin typeface="Tahoma"/>
                <a:cs typeface="Tahoma"/>
              </a:rPr>
              <a:t>system </a:t>
            </a:r>
            <a:r>
              <a:rPr lang="en-US" sz="1800" b="1" dirty="0" smtClean="0">
                <a:solidFill>
                  <a:srgbClr val="FFFF00"/>
                </a:solidFill>
                <a:latin typeface="Tahoma"/>
                <a:cs typeface="Tahoma"/>
              </a:rPr>
              <a:t>interoperability</a:t>
            </a:r>
            <a:r>
              <a:rPr lang="en-US" sz="1800" b="1" dirty="0">
                <a:solidFill>
                  <a:srgbClr val="FFFF00"/>
                </a:solidFill>
                <a:latin typeface="Tahoma"/>
                <a:cs typeface="Tahoma"/>
              </a:rPr>
              <a:t>;</a:t>
            </a:r>
            <a:endParaRPr lang="en-US" sz="1800" b="1" dirty="0" smtClean="0">
              <a:solidFill>
                <a:srgbClr val="FFFF00"/>
              </a:solidFill>
              <a:latin typeface="Tahoma"/>
              <a:cs typeface="Tahoma"/>
            </a:endParaRPr>
          </a:p>
          <a:p>
            <a:pPr marL="171450" indent="-171450">
              <a:buFont typeface="Arial"/>
              <a:buChar char="•"/>
            </a:pPr>
            <a:r>
              <a:rPr lang="en-US" sz="1800" b="1" dirty="0" smtClean="0">
                <a:solidFill>
                  <a:srgbClr val="FFFF00"/>
                </a:solidFill>
                <a:latin typeface="Tahoma"/>
                <a:cs typeface="Tahoma"/>
              </a:rPr>
              <a:t>data compatibility; </a:t>
            </a:r>
          </a:p>
          <a:p>
            <a:pPr marL="171450" indent="-171450">
              <a:buFont typeface="Arial"/>
              <a:buChar char="•"/>
            </a:pPr>
            <a:r>
              <a:rPr lang="en-US" sz="1800" b="1" dirty="0" smtClean="0">
                <a:solidFill>
                  <a:srgbClr val="FFFF00"/>
                </a:solidFill>
                <a:latin typeface="Tahoma"/>
                <a:cs typeface="Tahoma"/>
              </a:rPr>
              <a:t>data management; </a:t>
            </a:r>
          </a:p>
          <a:p>
            <a:pPr marL="171450" indent="-171450">
              <a:buFont typeface="Arial"/>
              <a:buChar char="•"/>
            </a:pPr>
            <a:r>
              <a:rPr lang="en-US" sz="1800" b="1" dirty="0" smtClean="0">
                <a:solidFill>
                  <a:srgbClr val="FFFF00"/>
                </a:solidFill>
                <a:latin typeface="Tahoma"/>
                <a:cs typeface="Tahoma"/>
              </a:rPr>
              <a:t>quality </a:t>
            </a:r>
            <a:r>
              <a:rPr lang="en-US" sz="1800" b="1" dirty="0">
                <a:solidFill>
                  <a:srgbClr val="FFFF00"/>
                </a:solidFill>
                <a:latin typeface="Tahoma"/>
                <a:cs typeface="Tahoma"/>
              </a:rPr>
              <a:t>management systems and </a:t>
            </a:r>
            <a:r>
              <a:rPr lang="en-US" sz="1800" b="1" dirty="0" smtClean="0">
                <a:solidFill>
                  <a:srgbClr val="FFFF00"/>
                </a:solidFill>
                <a:latin typeface="Tahoma"/>
                <a:cs typeface="Tahoma"/>
              </a:rPr>
              <a:t>procedures; </a:t>
            </a:r>
          </a:p>
          <a:p>
            <a:pPr marL="171450" indent="-171450">
              <a:buFont typeface="Arial"/>
              <a:buChar char="•"/>
            </a:pPr>
            <a:r>
              <a:rPr lang="en-US" sz="1800" b="1" dirty="0" smtClean="0">
                <a:solidFill>
                  <a:srgbClr val="FFFF00"/>
                </a:solidFill>
                <a:latin typeface="Tahoma"/>
                <a:cs typeface="Tahoma"/>
              </a:rPr>
              <a:t>performance </a:t>
            </a:r>
            <a:r>
              <a:rPr lang="en-US" sz="1800" b="1" dirty="0">
                <a:solidFill>
                  <a:srgbClr val="FFFF00"/>
                </a:solidFill>
                <a:latin typeface="Tahoma"/>
                <a:cs typeface="Tahoma"/>
              </a:rPr>
              <a:t>monitoring and data quality </a:t>
            </a:r>
            <a:r>
              <a:rPr lang="en-US" sz="1800" b="1" dirty="0" smtClean="0">
                <a:solidFill>
                  <a:srgbClr val="FFFF00"/>
                </a:solidFill>
                <a:latin typeface="Tahoma"/>
                <a:cs typeface="Tahoma"/>
              </a:rPr>
              <a:t>monitoring; </a:t>
            </a:r>
            <a:r>
              <a:rPr lang="en-US" sz="1800" b="1" dirty="0">
                <a:solidFill>
                  <a:srgbClr val="FFFF00"/>
                </a:solidFill>
                <a:latin typeface="Tahoma"/>
                <a:cs typeface="Tahoma"/>
              </a:rPr>
              <a:t>and </a:t>
            </a:r>
            <a:endParaRPr lang="en-US" sz="1800" b="1" dirty="0" smtClean="0">
              <a:solidFill>
                <a:srgbClr val="FFFF00"/>
              </a:solidFill>
              <a:latin typeface="Tahoma"/>
              <a:cs typeface="Tahoma"/>
            </a:endParaRPr>
          </a:p>
          <a:p>
            <a:pPr marL="171450" indent="-171450">
              <a:buFont typeface="Arial"/>
              <a:buChar char="•"/>
            </a:pPr>
            <a:r>
              <a:rPr lang="en-US" sz="1800" b="1" dirty="0" smtClean="0">
                <a:solidFill>
                  <a:srgbClr val="FFFF00"/>
                </a:solidFill>
                <a:latin typeface="Tahoma"/>
                <a:cs typeface="Tahoma"/>
              </a:rPr>
              <a:t>improvements </a:t>
            </a:r>
            <a:r>
              <a:rPr lang="en-US" sz="1800" b="1" dirty="0">
                <a:solidFill>
                  <a:srgbClr val="FFFF00"/>
                </a:solidFill>
                <a:latin typeface="Tahoma"/>
                <a:cs typeface="Tahoma"/>
              </a:rPr>
              <a:t>in observing networks/</a:t>
            </a:r>
            <a:r>
              <a:rPr lang="en-US" sz="1800" b="1" dirty="0" smtClean="0">
                <a:solidFill>
                  <a:srgbClr val="FFFF00"/>
                </a:solidFill>
                <a:latin typeface="Tahoma"/>
                <a:cs typeface="Tahoma"/>
              </a:rPr>
              <a:t>systems (manual and automatic)</a:t>
            </a:r>
            <a:r>
              <a:rPr lang="en-US" sz="1200" dirty="0" smtClean="0">
                <a:solidFill>
                  <a:srgbClr val="FFFF00"/>
                </a:solidFill>
              </a:rPr>
              <a:t>. </a:t>
            </a:r>
            <a:endParaRPr lang="en-US" sz="1200" dirty="0">
              <a:solidFill>
                <a:srgbClr val="FFFF00"/>
              </a:solidFill>
            </a:endParaRPr>
          </a:p>
        </p:txBody>
      </p:sp>
    </p:spTree>
    <p:extLst>
      <p:ext uri="{BB962C8B-B14F-4D97-AF65-F5344CB8AC3E}">
        <p14:creationId xmlns:p14="http://schemas.microsoft.com/office/powerpoint/2010/main" val="3834353411"/>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dissolve">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ctrTitle"/>
          </p:nvPr>
        </p:nvSpPr>
        <p:spPr>
          <a:xfrm>
            <a:off x="228600" y="2514600"/>
            <a:ext cx="8610600" cy="3886200"/>
          </a:xfrm>
        </p:spPr>
        <p:txBody>
          <a:bodyPr/>
          <a:lstStyle/>
          <a:p>
            <a:pPr algn="just"/>
            <a:r>
              <a:rPr lang="en-US" sz="1600" b="1" dirty="0" smtClean="0">
                <a:solidFill>
                  <a:srgbClr val="FFFF00"/>
                </a:solidFill>
                <a:latin typeface="Tahoma"/>
                <a:cs typeface="Tahoma"/>
              </a:rPr>
              <a:t/>
            </a:r>
            <a:br>
              <a:rPr lang="en-US" sz="1600" b="1" dirty="0" smtClean="0">
                <a:solidFill>
                  <a:srgbClr val="FFFF00"/>
                </a:solidFill>
                <a:latin typeface="Tahoma"/>
                <a:cs typeface="Tahoma"/>
              </a:rPr>
            </a:br>
            <a:r>
              <a:rPr lang="en-US" sz="1600" b="1" dirty="0">
                <a:solidFill>
                  <a:srgbClr val="FFFF00"/>
                </a:solidFill>
                <a:latin typeface="Tahoma"/>
                <a:cs typeface="Tahoma"/>
              </a:rPr>
              <a:t/>
            </a:r>
            <a:br>
              <a:rPr lang="en-US" sz="1600" b="1" dirty="0">
                <a:solidFill>
                  <a:srgbClr val="FFFF00"/>
                </a:solidFill>
                <a:latin typeface="Tahoma"/>
                <a:cs typeface="Tahoma"/>
              </a:rPr>
            </a:br>
            <a:r>
              <a:rPr lang="en-US" sz="1600" b="1" dirty="0" smtClean="0">
                <a:solidFill>
                  <a:srgbClr val="FFFF00"/>
                </a:solidFill>
                <a:latin typeface="Tahoma"/>
                <a:cs typeface="Tahoma"/>
              </a:rPr>
              <a:t/>
            </a:r>
            <a:br>
              <a:rPr lang="en-US" sz="1600" b="1" dirty="0" smtClean="0">
                <a:solidFill>
                  <a:srgbClr val="FFFF00"/>
                </a:solidFill>
                <a:latin typeface="Tahoma"/>
                <a:cs typeface="Tahoma"/>
              </a:rPr>
            </a:br>
            <a:r>
              <a:rPr lang="en-US" sz="1600" b="1" dirty="0">
                <a:solidFill>
                  <a:srgbClr val="FFFF00"/>
                </a:solidFill>
                <a:latin typeface="Tahoma"/>
                <a:cs typeface="Tahoma"/>
              </a:rPr>
              <a:t/>
            </a:r>
            <a:br>
              <a:rPr lang="en-US" sz="1600" b="1" dirty="0">
                <a:solidFill>
                  <a:srgbClr val="FFFF00"/>
                </a:solidFill>
                <a:latin typeface="Tahoma"/>
                <a:cs typeface="Tahoma"/>
              </a:rPr>
            </a:br>
            <a:r>
              <a:rPr lang="en-US" sz="1600" b="1" dirty="0" smtClean="0">
                <a:solidFill>
                  <a:srgbClr val="FFFF00"/>
                </a:solidFill>
                <a:latin typeface="Tahoma"/>
                <a:cs typeface="Tahoma"/>
              </a:rPr>
              <a:t/>
            </a:r>
            <a:br>
              <a:rPr lang="en-US" sz="1600" b="1" dirty="0" smtClean="0">
                <a:solidFill>
                  <a:srgbClr val="FFFF00"/>
                </a:solidFill>
                <a:latin typeface="Tahoma"/>
                <a:cs typeface="Tahoma"/>
              </a:rPr>
            </a:br>
            <a:r>
              <a:rPr lang="en-US" sz="1600" b="1" dirty="0">
                <a:solidFill>
                  <a:srgbClr val="FFFF00"/>
                </a:solidFill>
                <a:latin typeface="Tahoma"/>
                <a:cs typeface="Tahoma"/>
              </a:rPr>
              <a:t/>
            </a:r>
            <a:br>
              <a:rPr lang="en-US" sz="1600" b="1" dirty="0">
                <a:solidFill>
                  <a:srgbClr val="FFFF00"/>
                </a:solidFill>
                <a:latin typeface="Tahoma"/>
                <a:cs typeface="Tahoma"/>
              </a:rPr>
            </a:br>
            <a:r>
              <a:rPr lang="en-US" sz="1600" b="1" dirty="0">
                <a:solidFill>
                  <a:srgbClr val="FFFF00"/>
                </a:solidFill>
                <a:latin typeface="Tahoma"/>
                <a:cs typeface="Tahoma"/>
              </a:rPr>
              <a:t/>
            </a:r>
            <a:br>
              <a:rPr lang="en-US" sz="1600" b="1" dirty="0">
                <a:solidFill>
                  <a:srgbClr val="FFFF00"/>
                </a:solidFill>
                <a:latin typeface="Tahoma"/>
                <a:cs typeface="Tahoma"/>
              </a:rPr>
            </a:br>
            <a:r>
              <a:rPr lang="en-US" sz="1600" b="1" dirty="0" smtClean="0">
                <a:solidFill>
                  <a:srgbClr val="FFFF00"/>
                </a:solidFill>
                <a:latin typeface="Tahoma"/>
                <a:cs typeface="Tahoma"/>
              </a:rPr>
              <a:t/>
            </a:r>
            <a:br>
              <a:rPr lang="en-US" sz="1600" b="1" dirty="0" smtClean="0">
                <a:solidFill>
                  <a:srgbClr val="FFFF00"/>
                </a:solidFill>
                <a:latin typeface="Tahoma"/>
                <a:cs typeface="Tahoma"/>
              </a:rPr>
            </a:br>
            <a:r>
              <a:rPr lang="en-US" sz="1600" b="1" dirty="0">
                <a:solidFill>
                  <a:srgbClr val="FFFF00"/>
                </a:solidFill>
                <a:latin typeface="Tahoma"/>
                <a:cs typeface="Tahoma"/>
              </a:rPr>
              <a:t/>
            </a:r>
            <a:br>
              <a:rPr lang="en-US" sz="1600" b="1" dirty="0">
                <a:solidFill>
                  <a:srgbClr val="FFFF00"/>
                </a:solidFill>
                <a:latin typeface="Tahoma"/>
                <a:cs typeface="Tahoma"/>
              </a:rPr>
            </a:br>
            <a:r>
              <a:rPr lang="en-US" sz="1600" b="1" dirty="0" smtClean="0">
                <a:solidFill>
                  <a:srgbClr val="FFFF00"/>
                </a:solidFill>
                <a:latin typeface="Tahoma"/>
                <a:cs typeface="Tahoma"/>
              </a:rPr>
              <a:t/>
            </a:r>
            <a:br>
              <a:rPr lang="en-US" sz="1600" b="1" dirty="0" smtClean="0">
                <a:solidFill>
                  <a:srgbClr val="FFFF00"/>
                </a:solidFill>
                <a:latin typeface="Tahoma"/>
                <a:cs typeface="Tahoma"/>
              </a:rPr>
            </a:br>
            <a:r>
              <a:rPr lang="en-US" sz="1600" b="1" dirty="0">
                <a:solidFill>
                  <a:srgbClr val="FFFF00"/>
                </a:solidFill>
                <a:latin typeface="Tahoma"/>
                <a:cs typeface="Tahoma"/>
              </a:rPr>
              <a:t/>
            </a:r>
            <a:br>
              <a:rPr lang="en-US" sz="1600" b="1" dirty="0">
                <a:solidFill>
                  <a:srgbClr val="FFFF00"/>
                </a:solidFill>
                <a:latin typeface="Tahoma"/>
                <a:cs typeface="Tahoma"/>
              </a:rPr>
            </a:br>
            <a:r>
              <a:rPr lang="en-US" sz="1600" b="1" dirty="0" smtClean="0">
                <a:solidFill>
                  <a:srgbClr val="FFFF00"/>
                </a:solidFill>
                <a:latin typeface="Tahoma"/>
                <a:cs typeface="Tahoma"/>
              </a:rPr>
              <a:t/>
            </a:r>
            <a:br>
              <a:rPr lang="en-US" sz="1600" b="1" dirty="0" smtClean="0">
                <a:solidFill>
                  <a:srgbClr val="FFFF00"/>
                </a:solidFill>
                <a:latin typeface="Tahoma"/>
                <a:cs typeface="Tahoma"/>
              </a:rPr>
            </a:br>
            <a:r>
              <a:rPr lang="en-US" sz="1600" b="1" dirty="0">
                <a:solidFill>
                  <a:srgbClr val="FFFF00"/>
                </a:solidFill>
                <a:latin typeface="Tahoma"/>
                <a:cs typeface="Tahoma"/>
              </a:rPr>
              <a:t/>
            </a:r>
            <a:br>
              <a:rPr lang="en-US" sz="1600" b="1" dirty="0">
                <a:solidFill>
                  <a:srgbClr val="FFFF00"/>
                </a:solidFill>
                <a:latin typeface="Tahoma"/>
                <a:cs typeface="Tahoma"/>
              </a:rPr>
            </a:br>
            <a:r>
              <a:rPr lang="en-US" sz="1600" b="1" dirty="0" smtClean="0">
                <a:solidFill>
                  <a:srgbClr val="FFFF00"/>
                </a:solidFill>
                <a:latin typeface="Tahoma"/>
                <a:cs typeface="Tahoma"/>
              </a:rPr>
              <a:t/>
            </a:r>
            <a:br>
              <a:rPr lang="en-US" sz="1600" b="1" dirty="0" smtClean="0">
                <a:solidFill>
                  <a:srgbClr val="FFFF00"/>
                </a:solidFill>
                <a:latin typeface="Tahoma"/>
                <a:cs typeface="Tahoma"/>
              </a:rPr>
            </a:br>
            <a:r>
              <a:rPr lang="en-US" sz="1600" b="1" dirty="0">
                <a:solidFill>
                  <a:srgbClr val="FFFF00"/>
                </a:solidFill>
                <a:latin typeface="Tahoma"/>
                <a:cs typeface="Tahoma"/>
              </a:rPr>
              <a:t/>
            </a:r>
            <a:br>
              <a:rPr lang="en-US" sz="1600" b="1" dirty="0">
                <a:solidFill>
                  <a:srgbClr val="FFFF00"/>
                </a:solidFill>
                <a:latin typeface="Tahoma"/>
                <a:cs typeface="Tahoma"/>
              </a:rPr>
            </a:br>
            <a:r>
              <a:rPr lang="en-US" sz="1600" b="1" dirty="0" smtClean="0">
                <a:solidFill>
                  <a:srgbClr val="FFFF00"/>
                </a:solidFill>
                <a:latin typeface="Tahoma"/>
                <a:cs typeface="Tahoma"/>
              </a:rPr>
              <a:t/>
            </a:r>
            <a:br>
              <a:rPr lang="en-US" sz="1600" b="1" dirty="0" smtClean="0">
                <a:solidFill>
                  <a:srgbClr val="FFFF00"/>
                </a:solidFill>
                <a:latin typeface="Tahoma"/>
                <a:cs typeface="Tahoma"/>
              </a:rPr>
            </a:br>
            <a:r>
              <a:rPr lang="en-US" sz="1800" dirty="0" smtClean="0">
                <a:latin typeface="Tahoma"/>
                <a:cs typeface="Tahoma"/>
              </a:rPr>
              <a:t/>
            </a:r>
            <a:br>
              <a:rPr lang="en-US" sz="1800" dirty="0" smtClean="0">
                <a:latin typeface="Tahoma"/>
                <a:cs typeface="Tahoma"/>
              </a:rPr>
            </a:br>
            <a:r>
              <a:rPr lang="en-US" sz="1800" dirty="0">
                <a:latin typeface="Tahoma"/>
                <a:cs typeface="Tahoma"/>
              </a:rPr>
              <a:t/>
            </a:r>
            <a:br>
              <a:rPr lang="en-US" sz="1800" dirty="0">
                <a:latin typeface="Tahoma"/>
                <a:cs typeface="Tahoma"/>
              </a:rPr>
            </a:br>
            <a:r>
              <a:rPr lang="en-US" sz="1600" dirty="0" smtClean="0"/>
              <a:t> </a:t>
            </a:r>
            <a:r>
              <a:rPr lang="en-US" sz="1600" dirty="0"/>
              <a:t/>
            </a:r>
            <a:br>
              <a:rPr lang="en-US" sz="1600" dirty="0"/>
            </a:br>
            <a:r>
              <a:rPr lang="en-US" sz="1600" b="1" dirty="0" smtClean="0">
                <a:solidFill>
                  <a:srgbClr val="FFFF00"/>
                </a:solidFill>
                <a:latin typeface="Tahoma"/>
                <a:cs typeface="Tahoma"/>
              </a:rPr>
              <a:t/>
            </a:r>
            <a:br>
              <a:rPr lang="en-US" sz="1600" b="1" dirty="0" smtClean="0">
                <a:solidFill>
                  <a:srgbClr val="FFFF00"/>
                </a:solidFill>
                <a:latin typeface="Tahoma"/>
                <a:cs typeface="Tahoma"/>
              </a:rPr>
            </a:br>
            <a:r>
              <a:rPr lang="en-US" sz="1600" b="1" dirty="0" smtClean="0">
                <a:solidFill>
                  <a:srgbClr val="FFFF00"/>
                </a:solidFill>
                <a:latin typeface="Tahoma"/>
                <a:cs typeface="Tahoma"/>
              </a:rPr>
              <a:t/>
            </a:r>
            <a:br>
              <a:rPr lang="en-US" sz="1600" b="1" dirty="0" smtClean="0">
                <a:solidFill>
                  <a:srgbClr val="FFFF00"/>
                </a:solidFill>
                <a:latin typeface="Tahoma"/>
                <a:cs typeface="Tahoma"/>
              </a:rPr>
            </a:br>
            <a:r>
              <a:rPr lang="en-US" sz="1600" b="1" dirty="0">
                <a:solidFill>
                  <a:srgbClr val="FFFF00"/>
                </a:solidFill>
                <a:latin typeface="Tahoma"/>
                <a:cs typeface="Tahoma"/>
              </a:rPr>
              <a:t/>
            </a:r>
            <a:br>
              <a:rPr lang="en-US" sz="1600" b="1" dirty="0">
                <a:solidFill>
                  <a:srgbClr val="FFFF00"/>
                </a:solidFill>
                <a:latin typeface="Tahoma"/>
                <a:cs typeface="Tahoma"/>
              </a:rPr>
            </a:br>
            <a:r>
              <a:rPr lang="en-US" sz="1600" b="1" dirty="0" smtClean="0">
                <a:solidFill>
                  <a:srgbClr val="FFFF00"/>
                </a:solidFill>
                <a:latin typeface="Tahoma"/>
                <a:cs typeface="Tahoma"/>
              </a:rPr>
              <a:t/>
            </a:r>
            <a:br>
              <a:rPr lang="en-US" sz="1600" b="1" dirty="0" smtClean="0">
                <a:solidFill>
                  <a:srgbClr val="FFFF00"/>
                </a:solidFill>
                <a:latin typeface="Tahoma"/>
                <a:cs typeface="Tahoma"/>
              </a:rPr>
            </a:br>
            <a:r>
              <a:rPr lang="en-US" sz="3200" b="1" dirty="0">
                <a:solidFill>
                  <a:srgbClr val="FFFF00"/>
                </a:solidFill>
              </a:rPr>
              <a:t/>
            </a:r>
            <a:br>
              <a:rPr lang="en-US" sz="3200" b="1" dirty="0">
                <a:solidFill>
                  <a:srgbClr val="FFFF00"/>
                </a:solidFill>
              </a:rPr>
            </a:br>
            <a:r>
              <a:rPr lang="en-US" sz="3200" b="1" dirty="0" smtClean="0">
                <a:solidFill>
                  <a:srgbClr val="FFFF00"/>
                </a:solidFill>
              </a:rPr>
              <a:t/>
            </a:r>
            <a:br>
              <a:rPr lang="en-US" sz="3200" b="1" dirty="0" smtClean="0">
                <a:solidFill>
                  <a:srgbClr val="FFFF00"/>
                </a:solidFill>
              </a:rPr>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smtClean="0"/>
              <a:t/>
            </a:r>
            <a:br>
              <a:rPr lang="en-US" sz="1600" dirty="0" smtClean="0"/>
            </a:br>
            <a:r>
              <a:rPr lang="en-US" sz="1600" b="1" dirty="0" smtClean="0">
                <a:effectLst>
                  <a:outerShdw blurRad="38100" dist="38100" dir="2700000" algn="tl">
                    <a:srgbClr val="000000">
                      <a:alpha val="43137"/>
                    </a:srgbClr>
                  </a:outerShdw>
                </a:effectLst>
              </a:rPr>
              <a:t/>
            </a:r>
            <a:br>
              <a:rPr lang="en-US" sz="1600" b="1" dirty="0" smtClean="0">
                <a:effectLst>
                  <a:outerShdw blurRad="38100" dist="38100" dir="2700000" algn="tl">
                    <a:srgbClr val="000000">
                      <a:alpha val="43137"/>
                    </a:srgbClr>
                  </a:outerShdw>
                </a:effectLst>
              </a:rPr>
            </a:br>
            <a:endParaRPr lang="en-US" sz="1600" b="1" dirty="0">
              <a:effectLst>
                <a:outerShdw blurRad="38100" dist="38100" dir="2700000" algn="tl">
                  <a:srgbClr val="000000">
                    <a:alpha val="43137"/>
                  </a:srgbClr>
                </a:outerShdw>
              </a:effectLst>
            </a:endParaRPr>
          </a:p>
        </p:txBody>
      </p:sp>
      <p:sp>
        <p:nvSpPr>
          <p:cNvPr id="2" name="TextBox 1"/>
          <p:cNvSpPr txBox="1"/>
          <p:nvPr/>
        </p:nvSpPr>
        <p:spPr>
          <a:xfrm>
            <a:off x="228600" y="1981200"/>
            <a:ext cx="8610600" cy="461665"/>
          </a:xfrm>
          <a:prstGeom prst="rect">
            <a:avLst/>
          </a:prstGeom>
          <a:noFill/>
        </p:spPr>
        <p:txBody>
          <a:bodyPr wrap="square" rtlCol="0">
            <a:spAutoFit/>
          </a:bodyPr>
          <a:lstStyle/>
          <a:p>
            <a:pPr algn="ctr"/>
            <a:r>
              <a:rPr lang="en-US" b="1" dirty="0"/>
              <a:t>The Regional WIGOS Implementation </a:t>
            </a:r>
            <a:r>
              <a:rPr lang="en-US" b="1" dirty="0" smtClean="0"/>
              <a:t>Plan </a:t>
            </a:r>
            <a:r>
              <a:rPr lang="en-US" b="1" dirty="0"/>
              <a:t>for Africa </a:t>
            </a:r>
            <a:endParaRPr lang="en-US" b="1" i="1" dirty="0">
              <a:solidFill>
                <a:schemeClr val="bg1"/>
              </a:solidFill>
              <a:latin typeface="Tahoma"/>
              <a:cs typeface="Tahoma"/>
            </a:endParaRPr>
          </a:p>
        </p:txBody>
      </p:sp>
      <p:sp>
        <p:nvSpPr>
          <p:cNvPr id="3" name="Rectangle 2"/>
          <p:cNvSpPr/>
          <p:nvPr/>
        </p:nvSpPr>
        <p:spPr>
          <a:xfrm>
            <a:off x="304800" y="2438400"/>
            <a:ext cx="8610600" cy="4385816"/>
          </a:xfrm>
          <a:prstGeom prst="rect">
            <a:avLst/>
          </a:prstGeom>
          <a:solidFill>
            <a:srgbClr val="00FF00"/>
          </a:solidFill>
        </p:spPr>
        <p:txBody>
          <a:bodyPr wrap="square">
            <a:spAutoFit/>
          </a:bodyPr>
          <a:lstStyle/>
          <a:p>
            <a:pPr marL="171450" indent="-171450" algn="just">
              <a:buFont typeface="Arial"/>
              <a:buChar char="•"/>
            </a:pPr>
            <a:r>
              <a:rPr lang="en-US" sz="1800" b="1" dirty="0" smtClean="0">
                <a:solidFill>
                  <a:srgbClr val="FF6600"/>
                </a:solidFill>
                <a:latin typeface="Tahoma"/>
                <a:cs typeface="Tahoma"/>
              </a:rPr>
              <a:t>An </a:t>
            </a:r>
            <a:r>
              <a:rPr lang="en-US" sz="1800" b="1" dirty="0">
                <a:solidFill>
                  <a:srgbClr val="FF6600"/>
                </a:solidFill>
                <a:latin typeface="Tahoma"/>
                <a:cs typeface="Tahoma"/>
              </a:rPr>
              <a:t>important role of African NMHSs will be to assess and </a:t>
            </a:r>
            <a:r>
              <a:rPr lang="en-US" sz="1800" b="1" dirty="0" smtClean="0">
                <a:solidFill>
                  <a:srgbClr val="FF6600"/>
                </a:solidFill>
                <a:latin typeface="Tahoma"/>
                <a:cs typeface="Tahoma"/>
              </a:rPr>
              <a:t>monitor </a:t>
            </a:r>
            <a:r>
              <a:rPr lang="en-US" sz="1800" b="1" dirty="0">
                <a:solidFill>
                  <a:srgbClr val="FF6600"/>
                </a:solidFill>
                <a:latin typeface="Tahoma"/>
                <a:cs typeface="Tahoma"/>
              </a:rPr>
              <a:t>regional requirements, identify regional gaps and identify capacity development projects within the Region to address those </a:t>
            </a:r>
            <a:r>
              <a:rPr lang="en-US" sz="1800" b="1" dirty="0" smtClean="0">
                <a:solidFill>
                  <a:srgbClr val="FF6600"/>
                </a:solidFill>
                <a:latin typeface="Tahoma"/>
                <a:cs typeface="Tahoma"/>
              </a:rPr>
              <a:t>gaps. </a:t>
            </a:r>
            <a:r>
              <a:rPr lang="en-US" sz="1800" b="1" dirty="0">
                <a:solidFill>
                  <a:srgbClr val="FF6600"/>
                </a:solidFill>
                <a:latin typeface="Tahoma"/>
                <a:cs typeface="Tahoma"/>
              </a:rPr>
              <a:t>In addition, </a:t>
            </a:r>
            <a:r>
              <a:rPr lang="en-US" sz="1800" b="1" dirty="0" smtClean="0">
                <a:solidFill>
                  <a:srgbClr val="FF6600"/>
                </a:solidFill>
                <a:latin typeface="Tahoma"/>
                <a:cs typeface="Tahoma"/>
              </a:rPr>
              <a:t>continuously monitoring. </a:t>
            </a:r>
          </a:p>
          <a:p>
            <a:pPr marL="171450" indent="-171450" algn="just">
              <a:buFont typeface="Arial"/>
              <a:buChar char="•"/>
            </a:pPr>
            <a:r>
              <a:rPr lang="en-US" sz="1800" b="1" dirty="0" smtClean="0">
                <a:latin typeface="Tahoma"/>
                <a:cs typeface="Tahoma"/>
              </a:rPr>
              <a:t>Regional </a:t>
            </a:r>
            <a:r>
              <a:rPr lang="en-US" sz="1800" b="1" dirty="0">
                <a:latin typeface="Tahoma"/>
                <a:cs typeface="Tahoma"/>
              </a:rPr>
              <a:t>activities (such as </a:t>
            </a:r>
            <a:r>
              <a:rPr lang="en-US" sz="1800" b="1" i="1" dirty="0">
                <a:latin typeface="Tahoma"/>
                <a:cs typeface="Tahoma"/>
              </a:rPr>
              <a:t>CLIMDEV-AFRICA, WHYCOS projects, AMESD and MESA, AFRICAN AMDAR, etc.</a:t>
            </a:r>
            <a:r>
              <a:rPr lang="en-US" sz="1800" b="1" dirty="0">
                <a:latin typeface="Tahoma"/>
                <a:cs typeface="Tahoma"/>
              </a:rPr>
              <a:t>) having connection with WIGOS will be </a:t>
            </a:r>
            <a:r>
              <a:rPr lang="en-US" sz="1800" b="1" dirty="0" smtClean="0">
                <a:latin typeface="Tahoma"/>
                <a:cs typeface="Tahoma"/>
              </a:rPr>
              <a:t>aligned to be in sink with the </a:t>
            </a:r>
            <a:r>
              <a:rPr lang="en-US" sz="1800" b="1" dirty="0">
                <a:latin typeface="Tahoma"/>
                <a:cs typeface="Tahoma"/>
              </a:rPr>
              <a:t>RA I WIGOS Implementation </a:t>
            </a:r>
            <a:r>
              <a:rPr lang="en-US" sz="1800" b="1" dirty="0" smtClean="0">
                <a:latin typeface="Tahoma"/>
                <a:cs typeface="Tahoma"/>
              </a:rPr>
              <a:t>Plan </a:t>
            </a:r>
            <a:endParaRPr lang="en-US" sz="1800" b="1" dirty="0">
              <a:latin typeface="Tahoma"/>
              <a:cs typeface="Tahoma"/>
            </a:endParaRPr>
          </a:p>
          <a:p>
            <a:pPr marL="171450" indent="-171450" algn="just">
              <a:buFont typeface="Arial"/>
              <a:buChar char="•"/>
            </a:pPr>
            <a:r>
              <a:rPr lang="en-US" sz="1800" b="1" dirty="0">
                <a:solidFill>
                  <a:srgbClr val="000099"/>
                </a:solidFill>
                <a:latin typeface="Tahoma"/>
                <a:cs typeface="Tahoma"/>
              </a:rPr>
              <a:t>AMCOMET, as the overarching framework for coordination, will be leveraged to ensure strong collaboration with regional and sub-regional institutions such as ACMAD, MASA, IGAD, ECOWAS, ASECNA, SADC, ECCAS, AGRHYMET, UMA, IOC, among others, in the implementation of the WIGOS activities in the sub-</a:t>
            </a:r>
            <a:r>
              <a:rPr lang="en-US" sz="1800" b="1" dirty="0" smtClean="0">
                <a:solidFill>
                  <a:srgbClr val="000099"/>
                </a:solidFill>
                <a:latin typeface="Tahoma"/>
                <a:cs typeface="Tahoma"/>
              </a:rPr>
              <a:t>regions </a:t>
            </a:r>
            <a:endParaRPr lang="en-US" sz="1800" b="1" dirty="0">
              <a:solidFill>
                <a:srgbClr val="000099"/>
              </a:solidFill>
              <a:latin typeface="Tahoma"/>
              <a:cs typeface="Tahoma"/>
            </a:endParaRPr>
          </a:p>
          <a:p>
            <a:pPr algn="just"/>
            <a:endParaRPr lang="en-US" sz="1800" b="1" dirty="0">
              <a:latin typeface="Tahoma"/>
              <a:cs typeface="Tahoma"/>
            </a:endParaRPr>
          </a:p>
        </p:txBody>
      </p:sp>
    </p:spTree>
    <p:extLst>
      <p:ext uri="{BB962C8B-B14F-4D97-AF65-F5344CB8AC3E}">
        <p14:creationId xmlns:p14="http://schemas.microsoft.com/office/powerpoint/2010/main" val="2498402840"/>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dissolve">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ctrTitle"/>
          </p:nvPr>
        </p:nvSpPr>
        <p:spPr>
          <a:xfrm>
            <a:off x="228600" y="4419600"/>
            <a:ext cx="8610600" cy="457200"/>
          </a:xfrm>
        </p:spPr>
        <p:txBody>
          <a:bodyPr/>
          <a:lstStyle/>
          <a:p>
            <a:pPr lvl="0" algn="just"/>
            <a:r>
              <a:rPr lang="en-US" sz="800" dirty="0" smtClean="0"/>
              <a:t/>
            </a:r>
            <a:br>
              <a:rPr lang="en-US" sz="800" dirty="0" smtClean="0"/>
            </a:br>
            <a:r>
              <a:rPr lang="en-US" sz="800" dirty="0"/>
              <a:t/>
            </a:r>
            <a:br>
              <a:rPr lang="en-US" sz="800" dirty="0"/>
            </a:br>
            <a:r>
              <a:rPr lang="en-US" sz="800" dirty="0" smtClean="0"/>
              <a:t/>
            </a:r>
            <a:br>
              <a:rPr lang="en-US" sz="800" dirty="0" smtClean="0"/>
            </a:br>
            <a:r>
              <a:rPr lang="en-US" sz="800" dirty="0"/>
              <a:t/>
            </a:r>
            <a:br>
              <a:rPr lang="en-US" sz="800" dirty="0"/>
            </a:br>
            <a:r>
              <a:rPr lang="en-US" sz="800" dirty="0" smtClean="0"/>
              <a:t/>
            </a:r>
            <a:br>
              <a:rPr lang="en-US" sz="800" dirty="0" smtClean="0"/>
            </a:br>
            <a:r>
              <a:rPr lang="en-US" sz="800" dirty="0"/>
              <a:t/>
            </a:r>
            <a:br>
              <a:rPr lang="en-US" sz="800" dirty="0"/>
            </a:br>
            <a:r>
              <a:rPr lang="en-US" sz="800" dirty="0" smtClean="0"/>
              <a:t/>
            </a:r>
            <a:br>
              <a:rPr lang="en-US" sz="800" dirty="0" smtClean="0"/>
            </a:br>
            <a:r>
              <a:rPr lang="en-US" sz="800" dirty="0"/>
              <a:t/>
            </a:r>
            <a:br>
              <a:rPr lang="en-US" sz="800" dirty="0"/>
            </a:br>
            <a:r>
              <a:rPr lang="en-US" sz="800" dirty="0" smtClean="0"/>
              <a:t/>
            </a:r>
            <a:br>
              <a:rPr lang="en-US" sz="800" dirty="0" smtClean="0"/>
            </a:br>
            <a:r>
              <a:rPr lang="en-US" sz="800" dirty="0"/>
              <a:t/>
            </a:r>
            <a:br>
              <a:rPr lang="en-US" sz="800" dirty="0"/>
            </a:br>
            <a:r>
              <a:rPr lang="en-US" sz="800" dirty="0" smtClean="0"/>
              <a:t/>
            </a:r>
            <a:br>
              <a:rPr lang="en-US" sz="800" dirty="0" smtClean="0"/>
            </a:br>
            <a:r>
              <a:rPr lang="en-US" sz="800" dirty="0"/>
              <a:t/>
            </a:r>
            <a:br>
              <a:rPr lang="en-US" sz="800" dirty="0"/>
            </a:br>
            <a:r>
              <a:rPr lang="en-US" sz="800" dirty="0" smtClean="0"/>
              <a:t/>
            </a:r>
            <a:br>
              <a:rPr lang="en-US" sz="800" dirty="0" smtClean="0"/>
            </a:br>
            <a:r>
              <a:rPr lang="en-US" sz="800" dirty="0"/>
              <a:t/>
            </a:r>
            <a:br>
              <a:rPr lang="en-US" sz="800" dirty="0"/>
            </a:br>
            <a:r>
              <a:rPr lang="en-US" sz="800" dirty="0" smtClean="0"/>
              <a:t/>
            </a:r>
            <a:br>
              <a:rPr lang="en-US" sz="800" dirty="0" smtClean="0"/>
            </a:br>
            <a:r>
              <a:rPr lang="en-US" sz="800" dirty="0"/>
              <a:t/>
            </a:r>
            <a:br>
              <a:rPr lang="en-US" sz="800" dirty="0"/>
            </a:br>
            <a:r>
              <a:rPr lang="en-US" sz="800" dirty="0" smtClean="0"/>
              <a:t/>
            </a:r>
            <a:br>
              <a:rPr lang="en-US" sz="800" dirty="0" smtClean="0"/>
            </a:br>
            <a:r>
              <a:rPr lang="en-US" sz="800" dirty="0"/>
              <a:t/>
            </a:r>
            <a:br>
              <a:rPr lang="en-US" sz="800" dirty="0"/>
            </a:br>
            <a:r>
              <a:rPr lang="en-US" sz="800" dirty="0" smtClean="0"/>
              <a:t/>
            </a:r>
            <a:br>
              <a:rPr lang="en-US" sz="800" dirty="0" smtClean="0"/>
            </a:br>
            <a:r>
              <a:rPr lang="en-US" sz="800" dirty="0"/>
              <a:t/>
            </a:r>
            <a:br>
              <a:rPr lang="en-US" sz="800" dirty="0"/>
            </a:br>
            <a:r>
              <a:rPr lang="en-US" sz="800" dirty="0" smtClean="0"/>
              <a:t/>
            </a:r>
            <a:br>
              <a:rPr lang="en-US" sz="800" dirty="0" smtClean="0"/>
            </a:br>
            <a:r>
              <a:rPr lang="en-US" sz="800" dirty="0" smtClean="0"/>
              <a:t/>
            </a:r>
            <a:br>
              <a:rPr lang="en-US" sz="800" dirty="0" smtClean="0"/>
            </a:br>
            <a:r>
              <a:rPr lang="en-US" sz="1400" dirty="0"/>
              <a:t> </a:t>
            </a:r>
            <a:br>
              <a:rPr lang="en-US" sz="1400" dirty="0"/>
            </a:br>
            <a:r>
              <a:rPr lang="en-US" sz="1400" dirty="0" smtClean="0"/>
              <a:t/>
            </a:r>
            <a:br>
              <a:rPr lang="en-US" sz="1400" dirty="0" smtClean="0"/>
            </a:br>
            <a:r>
              <a:rPr lang="en-US" sz="1400" dirty="0"/>
              <a:t/>
            </a:r>
            <a:br>
              <a:rPr lang="en-US" sz="1400" dirty="0"/>
            </a:br>
            <a:r>
              <a:rPr lang="en-US" sz="1400" dirty="0" smtClean="0"/>
              <a:t/>
            </a:r>
            <a:br>
              <a:rPr lang="en-US" sz="1400" dirty="0" smtClean="0"/>
            </a:br>
            <a:r>
              <a:rPr lang="en-US" sz="1400" dirty="0"/>
              <a:t/>
            </a:r>
            <a:br>
              <a:rPr lang="en-US" sz="1400" dirty="0"/>
            </a:br>
            <a:r>
              <a:rPr lang="en-US" sz="1400" dirty="0" smtClean="0"/>
              <a:t/>
            </a:r>
            <a:br>
              <a:rPr lang="en-US" sz="1400" dirty="0" smtClean="0"/>
            </a:br>
            <a:r>
              <a:rPr lang="en-US" sz="1400" dirty="0"/>
              <a:t/>
            </a:r>
            <a:br>
              <a:rPr lang="en-US" sz="1400" dirty="0"/>
            </a:br>
            <a:r>
              <a:rPr lang="en-US" sz="800" dirty="0" smtClean="0"/>
              <a:t/>
            </a:r>
            <a:br>
              <a:rPr lang="en-US" sz="800" dirty="0" smtClean="0"/>
            </a:br>
            <a:r>
              <a:rPr lang="en-US" sz="800" dirty="0"/>
              <a:t/>
            </a:r>
            <a:br>
              <a:rPr lang="en-US" sz="800" dirty="0"/>
            </a:br>
            <a:r>
              <a:rPr lang="en-US" sz="800" dirty="0" smtClean="0"/>
              <a:t/>
            </a:r>
            <a:br>
              <a:rPr lang="en-US" sz="800" dirty="0" smtClean="0"/>
            </a:br>
            <a:r>
              <a:rPr lang="en-US" sz="800" dirty="0"/>
              <a:t/>
            </a:r>
            <a:br>
              <a:rPr lang="en-US" sz="800" dirty="0"/>
            </a:br>
            <a:r>
              <a:rPr lang="en-US" sz="800" dirty="0"/>
              <a:t/>
            </a:r>
            <a:br>
              <a:rPr lang="en-US" sz="800" dirty="0"/>
            </a:br>
            <a:r>
              <a:rPr lang="en-US" sz="800" dirty="0"/>
              <a:t/>
            </a:r>
            <a:br>
              <a:rPr lang="en-US" sz="800" dirty="0"/>
            </a:br>
            <a:r>
              <a:rPr lang="en-US" sz="800" dirty="0" smtClean="0"/>
              <a:t/>
            </a:r>
            <a:br>
              <a:rPr lang="en-US" sz="800" dirty="0" smtClean="0"/>
            </a:br>
            <a:r>
              <a:rPr lang="en-US" sz="800" dirty="0"/>
              <a:t/>
            </a:r>
            <a:br>
              <a:rPr lang="en-US" sz="800" dirty="0"/>
            </a:br>
            <a:r>
              <a:rPr lang="hr-HR" sz="1600" b="1" dirty="0">
                <a:solidFill>
                  <a:srgbClr val="FFCC00"/>
                </a:solidFill>
                <a:effectLst>
                  <a:outerShdw blurRad="38100" dist="38100" dir="2700000" algn="tl">
                    <a:srgbClr val="000000">
                      <a:alpha val="43137"/>
                    </a:srgbClr>
                  </a:outerShdw>
                </a:effectLst>
              </a:rPr>
              <a:t/>
            </a:r>
            <a:br>
              <a:rPr lang="hr-HR" sz="1600" b="1" dirty="0">
                <a:solidFill>
                  <a:srgbClr val="FFCC00"/>
                </a:solidFill>
                <a:effectLst>
                  <a:outerShdw blurRad="38100" dist="38100" dir="2700000" algn="tl">
                    <a:srgbClr val="000000">
                      <a:alpha val="43137"/>
                    </a:srgbClr>
                  </a:outerShdw>
                </a:effectLst>
              </a:rPr>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endParaRPr lang="en-US" sz="1600" b="1" dirty="0">
              <a:effectLst>
                <a:outerShdw blurRad="38100" dist="38100" dir="2700000" algn="tl">
                  <a:srgbClr val="000000">
                    <a:alpha val="43137"/>
                  </a:srgbClr>
                </a:outerShdw>
              </a:effectLst>
            </a:endParaRPr>
          </a:p>
        </p:txBody>
      </p:sp>
      <p:sp>
        <p:nvSpPr>
          <p:cNvPr id="2" name="Rectangle 1"/>
          <p:cNvSpPr/>
          <p:nvPr/>
        </p:nvSpPr>
        <p:spPr>
          <a:xfrm>
            <a:off x="304800" y="2362200"/>
            <a:ext cx="8610600" cy="3323987"/>
          </a:xfrm>
          <a:prstGeom prst="rect">
            <a:avLst/>
          </a:prstGeom>
          <a:solidFill>
            <a:srgbClr val="CCFFCC"/>
          </a:solidFill>
          <a:scene3d>
            <a:camera prst="obliqueBottomLeft"/>
            <a:lightRig rig="threePt" dir="t"/>
          </a:scene3d>
          <a:sp3d>
            <a:bevelT/>
          </a:sp3d>
        </p:spPr>
        <p:txBody>
          <a:bodyPr wrap="square">
            <a:spAutoFit/>
          </a:bodyPr>
          <a:lstStyle/>
          <a:p>
            <a:pPr algn="just"/>
            <a:endParaRPr lang="en-US" sz="2000" b="1" dirty="0" smtClean="0">
              <a:latin typeface="Tahoma"/>
              <a:cs typeface="Tahoma"/>
            </a:endParaRPr>
          </a:p>
          <a:p>
            <a:pPr algn="just"/>
            <a:r>
              <a:rPr lang="en-US" sz="2000" b="1" dirty="0" smtClean="0">
                <a:latin typeface="Tahoma"/>
                <a:cs typeface="Tahoma"/>
              </a:rPr>
              <a:t>AMCOMET </a:t>
            </a:r>
            <a:r>
              <a:rPr lang="en-US" sz="2000" b="1" dirty="0">
                <a:latin typeface="Tahoma"/>
                <a:cs typeface="Tahoma"/>
              </a:rPr>
              <a:t>is the regional inter-governmental authority on meteorology and is the body that advises and provides policy and political guidance to African </a:t>
            </a:r>
            <a:r>
              <a:rPr lang="en-US" sz="2000" b="1" dirty="0" smtClean="0">
                <a:latin typeface="Tahoma"/>
                <a:cs typeface="Tahoma"/>
              </a:rPr>
              <a:t>Union Heads </a:t>
            </a:r>
            <a:r>
              <a:rPr lang="en-US" sz="2000" b="1" dirty="0">
                <a:latin typeface="Tahoma"/>
                <a:cs typeface="Tahoma"/>
              </a:rPr>
              <a:t>of State and Government on all matters related to the development of meteorology and its application in Africa. As such, it can perform the oversight role for the regional coordinating mechanism to ensure the implementation of the goals of the Integrated African Strategy on Meteorology (Weather and Climate Services) and harmonization of all related activities in Africa</a:t>
            </a:r>
          </a:p>
        </p:txBody>
      </p:sp>
      <p:sp>
        <p:nvSpPr>
          <p:cNvPr id="5" name="Subtitle 4"/>
          <p:cNvSpPr>
            <a:spLocks noGrp="1"/>
          </p:cNvSpPr>
          <p:nvPr>
            <p:ph type="subTitle" idx="1"/>
          </p:nvPr>
        </p:nvSpPr>
        <p:spPr>
          <a:xfrm>
            <a:off x="228600" y="2286000"/>
            <a:ext cx="8763000" cy="533400"/>
          </a:xfrm>
          <a:effectLst>
            <a:glow rad="139700">
              <a:schemeClr val="accent6">
                <a:satMod val="175000"/>
                <a:alpha val="40000"/>
              </a:schemeClr>
            </a:glow>
            <a:innerShdw blurRad="63500" dist="50800" dir="13500000">
              <a:prstClr val="black">
                <a:alpha val="50000"/>
              </a:prstClr>
            </a:innerShdw>
          </a:effectLst>
          <a:scene3d>
            <a:camera prst="orthographicFront"/>
            <a:lightRig rig="threePt" dir="t"/>
          </a:scene3d>
          <a:sp3d>
            <a:bevelT/>
          </a:sp3d>
        </p:spPr>
        <p:txBody>
          <a:bodyPr/>
          <a:lstStyle/>
          <a:p>
            <a:r>
              <a:rPr lang="en-US" sz="2000" b="1" dirty="0">
                <a:solidFill>
                  <a:srgbClr val="800000"/>
                </a:solidFill>
                <a:latin typeface="Tahoma"/>
                <a:cs typeface="Tahoma"/>
              </a:rPr>
              <a:t>AMCOMET as Overarching Framework for WIGOS Coordination </a:t>
            </a:r>
            <a:endParaRPr lang="en-US" sz="2000" dirty="0">
              <a:solidFill>
                <a:srgbClr val="800000"/>
              </a:solidFill>
              <a:latin typeface="Tahoma"/>
              <a:cs typeface="Tahoma"/>
            </a:endParaRPr>
          </a:p>
          <a:p>
            <a:pPr algn="just"/>
            <a:endParaRPr lang="en-US" sz="1400" b="1" dirty="0" smtClean="0">
              <a:solidFill>
                <a:srgbClr val="800000"/>
              </a:solidFill>
              <a:latin typeface="Tahoma"/>
              <a:cs typeface="Tahoma"/>
            </a:endParaRPr>
          </a:p>
          <a:p>
            <a:pPr algn="just"/>
            <a:endParaRPr lang="en-US" sz="1600" dirty="0"/>
          </a:p>
        </p:txBody>
      </p:sp>
      <p:sp>
        <p:nvSpPr>
          <p:cNvPr id="3" name="TextBox 2"/>
          <p:cNvSpPr txBox="1"/>
          <p:nvPr/>
        </p:nvSpPr>
        <p:spPr>
          <a:xfrm>
            <a:off x="1600200" y="1905000"/>
            <a:ext cx="4800600" cy="461665"/>
          </a:xfrm>
          <a:prstGeom prst="rect">
            <a:avLst/>
          </a:prstGeom>
          <a:noFill/>
        </p:spPr>
        <p:txBody>
          <a:bodyPr wrap="square" rtlCol="0">
            <a:spAutoFit/>
          </a:bodyPr>
          <a:lstStyle/>
          <a:p>
            <a:pPr algn="ctr"/>
            <a:r>
              <a:rPr lang="en-US" b="1" dirty="0" smtClean="0">
                <a:solidFill>
                  <a:srgbClr val="FFFF00"/>
                </a:solidFill>
              </a:rPr>
              <a:t>Concluding Remarks</a:t>
            </a:r>
            <a:endParaRPr lang="en-US" b="1" dirty="0">
              <a:solidFill>
                <a:srgbClr val="FFFF00"/>
              </a:solidFill>
            </a:endParaRPr>
          </a:p>
        </p:txBody>
      </p:sp>
    </p:spTree>
    <p:extLst>
      <p:ext uri="{BB962C8B-B14F-4D97-AF65-F5344CB8AC3E}">
        <p14:creationId xmlns:p14="http://schemas.microsoft.com/office/powerpoint/2010/main" val="2093408241"/>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dissolve">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ctrTitle"/>
          </p:nvPr>
        </p:nvSpPr>
        <p:spPr>
          <a:xfrm>
            <a:off x="228600" y="4419600"/>
            <a:ext cx="8610600" cy="457200"/>
          </a:xfrm>
        </p:spPr>
        <p:txBody>
          <a:bodyPr/>
          <a:lstStyle/>
          <a:p>
            <a:pPr lvl="0" algn="just"/>
            <a:r>
              <a:rPr lang="en-US" sz="800" dirty="0" smtClean="0"/>
              <a:t/>
            </a:r>
            <a:br>
              <a:rPr lang="en-US" sz="800" dirty="0" smtClean="0"/>
            </a:br>
            <a:r>
              <a:rPr lang="en-US" sz="800" dirty="0"/>
              <a:t/>
            </a:r>
            <a:br>
              <a:rPr lang="en-US" sz="800" dirty="0"/>
            </a:br>
            <a:r>
              <a:rPr lang="en-US" sz="800" dirty="0" smtClean="0"/>
              <a:t/>
            </a:r>
            <a:br>
              <a:rPr lang="en-US" sz="800" dirty="0" smtClean="0"/>
            </a:br>
            <a:r>
              <a:rPr lang="en-US" sz="800" dirty="0"/>
              <a:t/>
            </a:r>
            <a:br>
              <a:rPr lang="en-US" sz="800" dirty="0"/>
            </a:br>
            <a:r>
              <a:rPr lang="en-US" sz="800" dirty="0" smtClean="0"/>
              <a:t/>
            </a:r>
            <a:br>
              <a:rPr lang="en-US" sz="800" dirty="0" smtClean="0"/>
            </a:br>
            <a:r>
              <a:rPr lang="en-US" sz="800" dirty="0"/>
              <a:t/>
            </a:r>
            <a:br>
              <a:rPr lang="en-US" sz="800" dirty="0"/>
            </a:br>
            <a:r>
              <a:rPr lang="en-US" sz="800" dirty="0" smtClean="0"/>
              <a:t/>
            </a:r>
            <a:br>
              <a:rPr lang="en-US" sz="800" dirty="0" smtClean="0"/>
            </a:br>
            <a:r>
              <a:rPr lang="en-US" sz="800" dirty="0"/>
              <a:t/>
            </a:r>
            <a:br>
              <a:rPr lang="en-US" sz="800" dirty="0"/>
            </a:br>
            <a:r>
              <a:rPr lang="en-US" sz="800" dirty="0" smtClean="0"/>
              <a:t/>
            </a:r>
            <a:br>
              <a:rPr lang="en-US" sz="800" dirty="0" smtClean="0"/>
            </a:br>
            <a:r>
              <a:rPr lang="en-US" sz="800" dirty="0"/>
              <a:t/>
            </a:r>
            <a:br>
              <a:rPr lang="en-US" sz="800" dirty="0"/>
            </a:br>
            <a:r>
              <a:rPr lang="en-US" sz="800" dirty="0" smtClean="0"/>
              <a:t/>
            </a:r>
            <a:br>
              <a:rPr lang="en-US" sz="800" dirty="0" smtClean="0"/>
            </a:br>
            <a:r>
              <a:rPr lang="en-US" sz="800" dirty="0"/>
              <a:t/>
            </a:r>
            <a:br>
              <a:rPr lang="en-US" sz="800" dirty="0"/>
            </a:br>
            <a:r>
              <a:rPr lang="en-US" sz="800" dirty="0" smtClean="0"/>
              <a:t/>
            </a:r>
            <a:br>
              <a:rPr lang="en-US" sz="800" dirty="0" smtClean="0"/>
            </a:br>
            <a:r>
              <a:rPr lang="en-US" sz="800" dirty="0"/>
              <a:t/>
            </a:r>
            <a:br>
              <a:rPr lang="en-US" sz="800" dirty="0"/>
            </a:br>
            <a:r>
              <a:rPr lang="en-US" sz="800" dirty="0" smtClean="0"/>
              <a:t/>
            </a:r>
            <a:br>
              <a:rPr lang="en-US" sz="800" dirty="0" smtClean="0"/>
            </a:br>
            <a:r>
              <a:rPr lang="en-US" sz="800" dirty="0"/>
              <a:t/>
            </a:r>
            <a:br>
              <a:rPr lang="en-US" sz="800" dirty="0"/>
            </a:br>
            <a:r>
              <a:rPr lang="en-US" sz="800" dirty="0" smtClean="0"/>
              <a:t/>
            </a:r>
            <a:br>
              <a:rPr lang="en-US" sz="800" dirty="0" smtClean="0"/>
            </a:br>
            <a:r>
              <a:rPr lang="en-US" sz="800" dirty="0"/>
              <a:t/>
            </a:r>
            <a:br>
              <a:rPr lang="en-US" sz="800" dirty="0"/>
            </a:br>
            <a:r>
              <a:rPr lang="en-US" sz="800" dirty="0" smtClean="0"/>
              <a:t/>
            </a:r>
            <a:br>
              <a:rPr lang="en-US" sz="800" dirty="0" smtClean="0"/>
            </a:br>
            <a:r>
              <a:rPr lang="en-US" sz="800" dirty="0"/>
              <a:t/>
            </a:r>
            <a:br>
              <a:rPr lang="en-US" sz="800" dirty="0"/>
            </a:br>
            <a:r>
              <a:rPr lang="en-US" sz="800" dirty="0" smtClean="0"/>
              <a:t/>
            </a:r>
            <a:br>
              <a:rPr lang="en-US" sz="800" dirty="0" smtClean="0"/>
            </a:br>
            <a:r>
              <a:rPr lang="en-US" sz="800" dirty="0" smtClean="0"/>
              <a:t/>
            </a:r>
            <a:br>
              <a:rPr lang="en-US" sz="800" dirty="0" smtClean="0"/>
            </a:br>
            <a:r>
              <a:rPr lang="en-US" sz="1400" dirty="0"/>
              <a:t> </a:t>
            </a:r>
            <a:br>
              <a:rPr lang="en-US" sz="1400" dirty="0"/>
            </a:br>
            <a:r>
              <a:rPr lang="en-US" sz="1400" dirty="0" smtClean="0"/>
              <a:t/>
            </a:r>
            <a:br>
              <a:rPr lang="en-US" sz="1400" dirty="0" smtClean="0"/>
            </a:br>
            <a:r>
              <a:rPr lang="en-US" sz="1400" dirty="0"/>
              <a:t/>
            </a:r>
            <a:br>
              <a:rPr lang="en-US" sz="1400" dirty="0"/>
            </a:br>
            <a:r>
              <a:rPr lang="en-US" sz="1400" dirty="0" smtClean="0"/>
              <a:t/>
            </a:r>
            <a:br>
              <a:rPr lang="en-US" sz="1400" dirty="0" smtClean="0"/>
            </a:br>
            <a:r>
              <a:rPr lang="en-US" sz="1400" dirty="0"/>
              <a:t/>
            </a:r>
            <a:br>
              <a:rPr lang="en-US" sz="1400" dirty="0"/>
            </a:br>
            <a:r>
              <a:rPr lang="en-US" sz="1400" dirty="0" smtClean="0"/>
              <a:t/>
            </a:r>
            <a:br>
              <a:rPr lang="en-US" sz="1400" dirty="0" smtClean="0"/>
            </a:br>
            <a:r>
              <a:rPr lang="en-US" sz="1400" dirty="0"/>
              <a:t/>
            </a:r>
            <a:br>
              <a:rPr lang="en-US" sz="1400" dirty="0"/>
            </a:br>
            <a:r>
              <a:rPr lang="en-US" sz="800" dirty="0" smtClean="0"/>
              <a:t/>
            </a:r>
            <a:br>
              <a:rPr lang="en-US" sz="800" dirty="0" smtClean="0"/>
            </a:br>
            <a:r>
              <a:rPr lang="en-US" sz="800" dirty="0"/>
              <a:t/>
            </a:r>
            <a:br>
              <a:rPr lang="en-US" sz="800" dirty="0"/>
            </a:br>
            <a:r>
              <a:rPr lang="en-US" sz="800" dirty="0" smtClean="0"/>
              <a:t/>
            </a:r>
            <a:br>
              <a:rPr lang="en-US" sz="800" dirty="0" smtClean="0"/>
            </a:br>
            <a:r>
              <a:rPr lang="en-US" sz="800" dirty="0"/>
              <a:t/>
            </a:r>
            <a:br>
              <a:rPr lang="en-US" sz="800" dirty="0"/>
            </a:br>
            <a:r>
              <a:rPr lang="en-US" sz="800" dirty="0"/>
              <a:t/>
            </a:r>
            <a:br>
              <a:rPr lang="en-US" sz="800" dirty="0"/>
            </a:br>
            <a:r>
              <a:rPr lang="en-US" sz="800" dirty="0"/>
              <a:t/>
            </a:r>
            <a:br>
              <a:rPr lang="en-US" sz="800" dirty="0"/>
            </a:br>
            <a:r>
              <a:rPr lang="en-US" sz="800" dirty="0" smtClean="0"/>
              <a:t/>
            </a:r>
            <a:br>
              <a:rPr lang="en-US" sz="800" dirty="0" smtClean="0"/>
            </a:br>
            <a:r>
              <a:rPr lang="en-US" sz="800" dirty="0"/>
              <a:t/>
            </a:r>
            <a:br>
              <a:rPr lang="en-US" sz="800" dirty="0"/>
            </a:br>
            <a:r>
              <a:rPr lang="hr-HR" sz="1600" b="1" dirty="0">
                <a:solidFill>
                  <a:srgbClr val="FFCC00"/>
                </a:solidFill>
                <a:effectLst>
                  <a:outerShdw blurRad="38100" dist="38100" dir="2700000" algn="tl">
                    <a:srgbClr val="000000">
                      <a:alpha val="43137"/>
                    </a:srgbClr>
                  </a:outerShdw>
                </a:effectLst>
              </a:rPr>
              <a:t/>
            </a:r>
            <a:br>
              <a:rPr lang="hr-HR" sz="1600" b="1" dirty="0">
                <a:solidFill>
                  <a:srgbClr val="FFCC00"/>
                </a:solidFill>
                <a:effectLst>
                  <a:outerShdw blurRad="38100" dist="38100" dir="2700000" algn="tl">
                    <a:srgbClr val="000000">
                      <a:alpha val="43137"/>
                    </a:srgbClr>
                  </a:outerShdw>
                </a:effectLst>
              </a:rPr>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endParaRPr lang="en-US" sz="1600" b="1" dirty="0">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152400" y="1905000"/>
            <a:ext cx="8763000" cy="533400"/>
          </a:xfrm>
          <a:effectLst>
            <a:glow rad="139700">
              <a:schemeClr val="accent6">
                <a:satMod val="175000"/>
                <a:alpha val="40000"/>
              </a:schemeClr>
            </a:glow>
            <a:innerShdw blurRad="63500" dist="50800" dir="13500000">
              <a:prstClr val="black">
                <a:alpha val="50000"/>
              </a:prstClr>
            </a:innerShdw>
          </a:effectLst>
          <a:scene3d>
            <a:camera prst="orthographicFront"/>
            <a:lightRig rig="threePt" dir="t"/>
          </a:scene3d>
          <a:sp3d>
            <a:bevelT/>
          </a:sp3d>
        </p:spPr>
        <p:txBody>
          <a:bodyPr/>
          <a:lstStyle/>
          <a:p>
            <a:r>
              <a:rPr lang="en-US" sz="2000" b="1" dirty="0">
                <a:solidFill>
                  <a:srgbClr val="800000"/>
                </a:solidFill>
                <a:latin typeface="Tahoma"/>
                <a:cs typeface="Tahoma"/>
              </a:rPr>
              <a:t>AMCOMET as Overarching Framework for </a:t>
            </a:r>
            <a:r>
              <a:rPr lang="en-US" sz="2000" b="1" dirty="0" smtClean="0">
                <a:solidFill>
                  <a:srgbClr val="800000"/>
                </a:solidFill>
                <a:latin typeface="Tahoma"/>
                <a:cs typeface="Tahoma"/>
              </a:rPr>
              <a:t>WIGOS Coordination </a:t>
            </a:r>
            <a:endParaRPr lang="en-US" sz="2000" dirty="0">
              <a:solidFill>
                <a:srgbClr val="800000"/>
              </a:solidFill>
              <a:latin typeface="Tahoma"/>
              <a:cs typeface="Tahoma"/>
            </a:endParaRPr>
          </a:p>
          <a:p>
            <a:pPr algn="just"/>
            <a:endParaRPr lang="en-US" sz="1200" b="1" dirty="0" smtClean="0">
              <a:latin typeface="Tahoma"/>
              <a:cs typeface="Tahoma"/>
            </a:endParaRPr>
          </a:p>
          <a:p>
            <a:pPr algn="just"/>
            <a:endParaRPr lang="en-US" sz="1200" dirty="0"/>
          </a:p>
        </p:txBody>
      </p:sp>
      <p:sp>
        <p:nvSpPr>
          <p:cNvPr id="2" name="Rectangle 1"/>
          <p:cNvSpPr/>
          <p:nvPr/>
        </p:nvSpPr>
        <p:spPr>
          <a:xfrm>
            <a:off x="304800" y="2362200"/>
            <a:ext cx="8610600" cy="4478148"/>
          </a:xfrm>
          <a:prstGeom prst="rect">
            <a:avLst/>
          </a:prstGeom>
          <a:solidFill>
            <a:srgbClr val="CCFFCC"/>
          </a:solidFill>
          <a:scene3d>
            <a:camera prst="obliqueBottomLeft"/>
            <a:lightRig rig="threePt" dir="t"/>
          </a:scene3d>
          <a:sp3d>
            <a:bevelT/>
          </a:sp3d>
        </p:spPr>
        <p:txBody>
          <a:bodyPr wrap="square">
            <a:spAutoFit/>
          </a:bodyPr>
          <a:lstStyle/>
          <a:p>
            <a:pPr algn="just"/>
            <a:r>
              <a:rPr lang="en-US" sz="1900" b="1" dirty="0">
                <a:latin typeface="Tahoma"/>
                <a:cs typeface="Tahoma"/>
              </a:rPr>
              <a:t>Therefore, WIGOS will support the work of AMCOMET and </a:t>
            </a:r>
            <a:r>
              <a:rPr lang="en-US" sz="1900" b="1" dirty="0" smtClean="0">
                <a:latin typeface="Tahoma"/>
                <a:cs typeface="Tahoma"/>
              </a:rPr>
              <a:t>by extension that </a:t>
            </a:r>
            <a:r>
              <a:rPr lang="en-US" sz="1900" b="1" dirty="0">
                <a:latin typeface="Tahoma"/>
                <a:cs typeface="Tahoma"/>
              </a:rPr>
              <a:t>of Regional Economic Communities (RECs</a:t>
            </a:r>
            <a:r>
              <a:rPr lang="en-US" sz="1900" b="1" dirty="0" smtClean="0">
                <a:latin typeface="Tahoma"/>
                <a:cs typeface="Tahoma"/>
              </a:rPr>
              <a:t>). RECs </a:t>
            </a:r>
            <a:r>
              <a:rPr lang="en-US" sz="1900" b="1" dirty="0">
                <a:latin typeface="Tahoma"/>
                <a:cs typeface="Tahoma"/>
              </a:rPr>
              <a:t>as the building blocks of the African Union Commission (AUC), the development and implementation of AUC supported </a:t>
            </a:r>
            <a:r>
              <a:rPr lang="en-US" sz="1900" b="1" dirty="0" err="1">
                <a:latin typeface="Tahoma"/>
                <a:cs typeface="Tahoma"/>
              </a:rPr>
              <a:t>programmes</a:t>
            </a:r>
            <a:r>
              <a:rPr lang="en-US" sz="1900" b="1" dirty="0">
                <a:latin typeface="Tahoma"/>
                <a:cs typeface="Tahoma"/>
              </a:rPr>
              <a:t> and mechanisms will be facilitated. As AMCOMET brings political support, </a:t>
            </a:r>
            <a:r>
              <a:rPr lang="en-US" sz="1900" b="1" dirty="0" smtClean="0">
                <a:latin typeface="Tahoma"/>
                <a:cs typeface="Tahoma"/>
              </a:rPr>
              <a:t>leadership and direction and </a:t>
            </a:r>
            <a:r>
              <a:rPr lang="en-US" sz="1900" b="1" dirty="0">
                <a:latin typeface="Tahoma"/>
                <a:cs typeface="Tahoma"/>
              </a:rPr>
              <a:t>with the cooperation of the RECs, </a:t>
            </a:r>
            <a:r>
              <a:rPr lang="en-US" sz="1900" b="1" dirty="0" smtClean="0">
                <a:latin typeface="Tahoma"/>
                <a:cs typeface="Tahoma"/>
              </a:rPr>
              <a:t>as they </a:t>
            </a:r>
            <a:r>
              <a:rPr lang="en-US" sz="1900" b="1" dirty="0">
                <a:latin typeface="Tahoma"/>
                <a:cs typeface="Tahoma"/>
              </a:rPr>
              <a:t>are part of the AMCOMET </a:t>
            </a:r>
            <a:r>
              <a:rPr lang="en-US" sz="1900" b="1" dirty="0" smtClean="0">
                <a:latin typeface="Tahoma"/>
                <a:cs typeface="Tahoma"/>
              </a:rPr>
              <a:t>process, the </a:t>
            </a:r>
            <a:r>
              <a:rPr lang="en-US" sz="1900" b="1" dirty="0">
                <a:latin typeface="Tahoma"/>
                <a:cs typeface="Tahoma"/>
              </a:rPr>
              <a:t>development of meteorology through regional approaches </a:t>
            </a:r>
            <a:r>
              <a:rPr lang="en-US" sz="1900" b="1" dirty="0" smtClean="0">
                <a:latin typeface="Tahoma"/>
                <a:cs typeface="Tahoma"/>
              </a:rPr>
              <a:t>will </a:t>
            </a:r>
            <a:r>
              <a:rPr lang="en-US" sz="1900" b="1" dirty="0" err="1">
                <a:latin typeface="Tahoma"/>
                <a:cs typeface="Tahoma"/>
              </a:rPr>
              <a:t>minimise</a:t>
            </a:r>
            <a:r>
              <a:rPr lang="en-US" sz="1900" b="1" dirty="0">
                <a:latin typeface="Tahoma"/>
                <a:cs typeface="Tahoma"/>
              </a:rPr>
              <a:t> duplication of efforts among NMHSs. In this regard, </a:t>
            </a:r>
            <a:r>
              <a:rPr lang="en-US" sz="1900" b="1" dirty="0" err="1" smtClean="0">
                <a:latin typeface="Tahoma"/>
                <a:cs typeface="Tahoma"/>
              </a:rPr>
              <a:t>harmonisation</a:t>
            </a:r>
            <a:r>
              <a:rPr lang="en-US" sz="1900" b="1" dirty="0" smtClean="0">
                <a:latin typeface="Tahoma"/>
                <a:cs typeface="Tahoma"/>
              </a:rPr>
              <a:t> of the </a:t>
            </a:r>
            <a:r>
              <a:rPr lang="en-US" sz="1900" b="1" dirty="0">
                <a:latin typeface="Tahoma"/>
                <a:cs typeface="Tahoma"/>
              </a:rPr>
              <a:t>Integrated African Strategy on Meteorology (Weather and Climate Services) of AMCOMET within RECs </a:t>
            </a:r>
            <a:r>
              <a:rPr lang="en-US" sz="1900" b="1" dirty="0" smtClean="0">
                <a:latin typeface="Tahoma"/>
                <a:cs typeface="Tahoma"/>
              </a:rPr>
              <a:t>programmes and operations </a:t>
            </a:r>
            <a:r>
              <a:rPr lang="en-US" sz="1900" b="1" dirty="0">
                <a:latin typeface="Tahoma"/>
                <a:cs typeface="Tahoma"/>
              </a:rPr>
              <a:t>will help promote inter-regional cooperation for socio-economic development within the context of climate and </a:t>
            </a:r>
            <a:r>
              <a:rPr lang="en-US" sz="1900" b="1" dirty="0" smtClean="0">
                <a:latin typeface="Tahoma"/>
                <a:cs typeface="Tahoma"/>
              </a:rPr>
              <a:t>weather services. WIGOS programmes enhance the IASM and its IRMP and that of RECs</a:t>
            </a:r>
            <a:endParaRPr lang="en-US" sz="1900" dirty="0"/>
          </a:p>
        </p:txBody>
      </p:sp>
    </p:spTree>
    <p:extLst>
      <p:ext uri="{BB962C8B-B14F-4D97-AF65-F5344CB8AC3E}">
        <p14:creationId xmlns:p14="http://schemas.microsoft.com/office/powerpoint/2010/main" val="2525825050"/>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dissolve">
                                      <p:cBhvr>
                                        <p:cTn id="7" dur="500"/>
                                        <p:tgtEl>
                                          <p:spTgt spid="614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ctrTitle"/>
          </p:nvPr>
        </p:nvSpPr>
        <p:spPr>
          <a:xfrm>
            <a:off x="228600" y="4419600"/>
            <a:ext cx="8610600" cy="457200"/>
          </a:xfrm>
        </p:spPr>
        <p:txBody>
          <a:bodyPr/>
          <a:lstStyle/>
          <a:p>
            <a:pPr lvl="0" algn="just"/>
            <a:r>
              <a:rPr lang="en-US" sz="800" dirty="0" smtClean="0"/>
              <a:t/>
            </a:r>
            <a:br>
              <a:rPr lang="en-US" sz="800" dirty="0" smtClean="0"/>
            </a:br>
            <a:r>
              <a:rPr lang="en-US" sz="800" dirty="0"/>
              <a:t/>
            </a:r>
            <a:br>
              <a:rPr lang="en-US" sz="800" dirty="0"/>
            </a:br>
            <a:r>
              <a:rPr lang="en-US" sz="800" dirty="0" smtClean="0"/>
              <a:t/>
            </a:r>
            <a:br>
              <a:rPr lang="en-US" sz="800" dirty="0" smtClean="0"/>
            </a:br>
            <a:r>
              <a:rPr lang="en-US" sz="800" dirty="0"/>
              <a:t/>
            </a:r>
            <a:br>
              <a:rPr lang="en-US" sz="800" dirty="0"/>
            </a:br>
            <a:r>
              <a:rPr lang="en-US" sz="800" dirty="0" smtClean="0"/>
              <a:t/>
            </a:r>
            <a:br>
              <a:rPr lang="en-US" sz="800" dirty="0" smtClean="0"/>
            </a:br>
            <a:r>
              <a:rPr lang="en-US" sz="800" dirty="0"/>
              <a:t/>
            </a:r>
            <a:br>
              <a:rPr lang="en-US" sz="800" dirty="0"/>
            </a:br>
            <a:r>
              <a:rPr lang="en-US" sz="800" dirty="0" smtClean="0"/>
              <a:t/>
            </a:r>
            <a:br>
              <a:rPr lang="en-US" sz="800" dirty="0" smtClean="0"/>
            </a:br>
            <a:r>
              <a:rPr lang="en-US" sz="800" dirty="0"/>
              <a:t/>
            </a:r>
            <a:br>
              <a:rPr lang="en-US" sz="800" dirty="0"/>
            </a:br>
            <a:r>
              <a:rPr lang="en-US" sz="800" dirty="0" smtClean="0"/>
              <a:t/>
            </a:r>
            <a:br>
              <a:rPr lang="en-US" sz="800" dirty="0" smtClean="0"/>
            </a:br>
            <a:r>
              <a:rPr lang="en-US" sz="800" dirty="0"/>
              <a:t/>
            </a:r>
            <a:br>
              <a:rPr lang="en-US" sz="800" dirty="0"/>
            </a:br>
            <a:r>
              <a:rPr lang="en-US" sz="800" dirty="0" smtClean="0"/>
              <a:t/>
            </a:r>
            <a:br>
              <a:rPr lang="en-US" sz="800" dirty="0" smtClean="0"/>
            </a:br>
            <a:r>
              <a:rPr lang="en-US" sz="800" dirty="0"/>
              <a:t/>
            </a:r>
            <a:br>
              <a:rPr lang="en-US" sz="800" dirty="0"/>
            </a:br>
            <a:r>
              <a:rPr lang="en-US" sz="800" dirty="0" smtClean="0"/>
              <a:t/>
            </a:r>
            <a:br>
              <a:rPr lang="en-US" sz="800" dirty="0" smtClean="0"/>
            </a:br>
            <a:r>
              <a:rPr lang="en-US" sz="800" dirty="0"/>
              <a:t/>
            </a:r>
            <a:br>
              <a:rPr lang="en-US" sz="800" dirty="0"/>
            </a:br>
            <a:r>
              <a:rPr lang="en-US" sz="800" dirty="0" smtClean="0"/>
              <a:t/>
            </a:r>
            <a:br>
              <a:rPr lang="en-US" sz="800" dirty="0" smtClean="0"/>
            </a:br>
            <a:r>
              <a:rPr lang="en-US" sz="800" dirty="0"/>
              <a:t/>
            </a:r>
            <a:br>
              <a:rPr lang="en-US" sz="800" dirty="0"/>
            </a:br>
            <a:r>
              <a:rPr lang="en-US" sz="800" dirty="0" smtClean="0"/>
              <a:t/>
            </a:r>
            <a:br>
              <a:rPr lang="en-US" sz="800" dirty="0" smtClean="0"/>
            </a:br>
            <a:r>
              <a:rPr lang="en-US" sz="800" dirty="0"/>
              <a:t/>
            </a:r>
            <a:br>
              <a:rPr lang="en-US" sz="800" dirty="0"/>
            </a:br>
            <a:r>
              <a:rPr lang="en-US" sz="800" dirty="0" smtClean="0"/>
              <a:t/>
            </a:r>
            <a:br>
              <a:rPr lang="en-US" sz="800" dirty="0" smtClean="0"/>
            </a:br>
            <a:r>
              <a:rPr lang="en-US" sz="800" dirty="0"/>
              <a:t/>
            </a:r>
            <a:br>
              <a:rPr lang="en-US" sz="800" dirty="0"/>
            </a:br>
            <a:r>
              <a:rPr lang="en-US" sz="800" dirty="0" smtClean="0"/>
              <a:t/>
            </a:r>
            <a:br>
              <a:rPr lang="en-US" sz="800" dirty="0" smtClean="0"/>
            </a:br>
            <a:r>
              <a:rPr lang="en-US" sz="800" dirty="0" smtClean="0"/>
              <a:t/>
            </a:r>
            <a:br>
              <a:rPr lang="en-US" sz="800" dirty="0" smtClean="0"/>
            </a:br>
            <a:r>
              <a:rPr lang="en-US" sz="1400" dirty="0"/>
              <a:t> </a:t>
            </a:r>
            <a:br>
              <a:rPr lang="en-US" sz="1400" dirty="0"/>
            </a:br>
            <a:r>
              <a:rPr lang="en-US" sz="1400" dirty="0" smtClean="0"/>
              <a:t/>
            </a:r>
            <a:br>
              <a:rPr lang="en-US" sz="1400" dirty="0" smtClean="0"/>
            </a:br>
            <a:r>
              <a:rPr lang="en-US" sz="1400" dirty="0"/>
              <a:t/>
            </a:r>
            <a:br>
              <a:rPr lang="en-US" sz="1400" dirty="0"/>
            </a:br>
            <a:r>
              <a:rPr lang="en-US" sz="1400" dirty="0" smtClean="0"/>
              <a:t/>
            </a:r>
            <a:br>
              <a:rPr lang="en-US" sz="1400" dirty="0" smtClean="0"/>
            </a:br>
            <a:r>
              <a:rPr lang="en-US" sz="1400" dirty="0"/>
              <a:t/>
            </a:r>
            <a:br>
              <a:rPr lang="en-US" sz="1400" dirty="0"/>
            </a:br>
            <a:r>
              <a:rPr lang="en-US" sz="1400" dirty="0" smtClean="0"/>
              <a:t/>
            </a:r>
            <a:br>
              <a:rPr lang="en-US" sz="1400" dirty="0" smtClean="0"/>
            </a:br>
            <a:r>
              <a:rPr lang="en-US" sz="1400" dirty="0"/>
              <a:t/>
            </a:r>
            <a:br>
              <a:rPr lang="en-US" sz="1400" dirty="0"/>
            </a:br>
            <a:r>
              <a:rPr lang="en-US" sz="800" dirty="0" smtClean="0"/>
              <a:t/>
            </a:r>
            <a:br>
              <a:rPr lang="en-US" sz="800" dirty="0" smtClean="0"/>
            </a:br>
            <a:r>
              <a:rPr lang="en-US" sz="800" dirty="0"/>
              <a:t/>
            </a:r>
            <a:br>
              <a:rPr lang="en-US" sz="800" dirty="0"/>
            </a:br>
            <a:r>
              <a:rPr lang="en-US" sz="800" dirty="0" smtClean="0"/>
              <a:t/>
            </a:r>
            <a:br>
              <a:rPr lang="en-US" sz="800" dirty="0" smtClean="0"/>
            </a:br>
            <a:r>
              <a:rPr lang="en-US" sz="800" dirty="0"/>
              <a:t/>
            </a:r>
            <a:br>
              <a:rPr lang="en-US" sz="800" dirty="0"/>
            </a:br>
            <a:r>
              <a:rPr lang="en-US" sz="800" dirty="0"/>
              <a:t/>
            </a:r>
            <a:br>
              <a:rPr lang="en-US" sz="800" dirty="0"/>
            </a:br>
            <a:r>
              <a:rPr lang="en-US" sz="800" dirty="0"/>
              <a:t/>
            </a:r>
            <a:br>
              <a:rPr lang="en-US" sz="800" dirty="0"/>
            </a:br>
            <a:r>
              <a:rPr lang="en-US" sz="800" dirty="0" smtClean="0"/>
              <a:t/>
            </a:r>
            <a:br>
              <a:rPr lang="en-US" sz="800" dirty="0" smtClean="0"/>
            </a:br>
            <a:r>
              <a:rPr lang="en-US" sz="800" dirty="0"/>
              <a:t/>
            </a:r>
            <a:br>
              <a:rPr lang="en-US" sz="800" dirty="0"/>
            </a:br>
            <a:r>
              <a:rPr lang="hr-HR" sz="1600" b="1" dirty="0">
                <a:solidFill>
                  <a:srgbClr val="FFCC00"/>
                </a:solidFill>
                <a:effectLst>
                  <a:outerShdw blurRad="38100" dist="38100" dir="2700000" algn="tl">
                    <a:srgbClr val="000000">
                      <a:alpha val="43137"/>
                    </a:srgbClr>
                  </a:outerShdw>
                </a:effectLst>
              </a:rPr>
              <a:t/>
            </a:r>
            <a:br>
              <a:rPr lang="hr-HR" sz="1600" b="1" dirty="0">
                <a:solidFill>
                  <a:srgbClr val="FFCC00"/>
                </a:solidFill>
                <a:effectLst>
                  <a:outerShdw blurRad="38100" dist="38100" dir="2700000" algn="tl">
                    <a:srgbClr val="000000">
                      <a:alpha val="43137"/>
                    </a:srgbClr>
                  </a:outerShdw>
                </a:effectLst>
              </a:rPr>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endParaRPr lang="en-US" sz="1600" b="1" dirty="0">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152400" y="2895600"/>
            <a:ext cx="8763000" cy="1676400"/>
          </a:xfrm>
        </p:spPr>
        <p:txBody>
          <a:bodyPr/>
          <a:lstStyle/>
          <a:p>
            <a:pPr algn="just"/>
            <a:endParaRPr lang="en-US" sz="16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05000"/>
            <a:ext cx="8763000" cy="4343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33400" y="4953000"/>
            <a:ext cx="7924800" cy="646331"/>
          </a:xfrm>
          <a:prstGeom prst="rect">
            <a:avLst/>
          </a:prstGeom>
          <a:noFill/>
        </p:spPr>
        <p:txBody>
          <a:bodyPr wrap="square" rtlCol="0">
            <a:spAutoFit/>
          </a:bodyPr>
          <a:lstStyle/>
          <a:p>
            <a:pPr algn="ctr"/>
            <a:r>
              <a:rPr lang="en-US" sz="3600" b="1" dirty="0" smtClean="0">
                <a:solidFill>
                  <a:srgbClr val="FFFF00"/>
                </a:solidFill>
                <a:latin typeface="Lucida Calligraphy"/>
                <a:cs typeface="Lucida Calligraphy"/>
              </a:rPr>
              <a:t>Thank you for your attention </a:t>
            </a:r>
            <a:endParaRPr lang="en-US" sz="3600" b="1" dirty="0">
              <a:solidFill>
                <a:srgbClr val="FFFF00"/>
              </a:solidFill>
              <a:latin typeface="Lucida Calligraphy"/>
              <a:cs typeface="Lucida Calligraphy"/>
            </a:endParaRPr>
          </a:p>
        </p:txBody>
      </p:sp>
    </p:spTree>
    <p:extLst>
      <p:ext uri="{BB962C8B-B14F-4D97-AF65-F5344CB8AC3E}">
        <p14:creationId xmlns:p14="http://schemas.microsoft.com/office/powerpoint/2010/main" val="4098565550"/>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dissolve">
                                      <p:cBhvr>
                                        <p:cTn id="7" dur="500"/>
                                        <p:tgtEl>
                                          <p:spTgt spid="6146"/>
                                        </p:tgtEl>
                                      </p:cBhvr>
                                    </p:animEffect>
                                  </p:childTnLst>
                                </p:cTn>
                              </p:par>
                            </p:childTnLst>
                          </p:cTn>
                        </p:par>
                        <p:par>
                          <p:cTn id="8" fill="hold">
                            <p:stCondLst>
                              <p:cond delay="500"/>
                            </p:stCondLst>
                            <p:childTnLst>
                              <p:par>
                                <p:cTn id="9" presetID="14" presetClass="entr" presetSubtype="10" fill="hold" grpId="0" nodeType="afterEffect" nodePh="1">
                                  <p:stCondLst>
                                    <p:cond delay="0"/>
                                  </p:stCondLst>
                                  <p:endCondLst>
                                    <p:cond evt="begin" delay="0">
                                      <p:tn val="9"/>
                                    </p:cond>
                                  </p:end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981200"/>
            <a:ext cx="2209800" cy="400110"/>
          </a:xfrm>
          <a:prstGeom prst="rect">
            <a:avLst/>
          </a:prstGeom>
          <a:noFill/>
        </p:spPr>
        <p:txBody>
          <a:bodyPr wrap="square" rtlCol="0">
            <a:spAutoFit/>
          </a:bodyPr>
          <a:lstStyle/>
          <a:p>
            <a:r>
              <a:rPr lang="en-US" sz="2000" b="1" i="1" dirty="0" smtClean="0">
                <a:solidFill>
                  <a:srgbClr val="FF6666"/>
                </a:solidFill>
                <a:latin typeface="Lucida Calligraphy"/>
                <a:cs typeface="Lucida Calligraphy"/>
              </a:rPr>
              <a:t>Let’s Recall:</a:t>
            </a:r>
            <a:endParaRPr lang="en-US" sz="2000" b="1" i="1" dirty="0">
              <a:solidFill>
                <a:srgbClr val="FF6666"/>
              </a:solidFill>
              <a:latin typeface="Lucida Calligraphy"/>
              <a:cs typeface="Lucida Calligraphy"/>
            </a:endParaRPr>
          </a:p>
        </p:txBody>
      </p:sp>
      <p:sp>
        <p:nvSpPr>
          <p:cNvPr id="3" name="Title 2"/>
          <p:cNvSpPr>
            <a:spLocks noGrp="1"/>
          </p:cNvSpPr>
          <p:nvPr>
            <p:ph type="ctrTitle"/>
          </p:nvPr>
        </p:nvSpPr>
        <p:spPr>
          <a:xfrm>
            <a:off x="228600" y="2438400"/>
            <a:ext cx="8458200" cy="1055687"/>
          </a:xfrm>
          <a:effectLst>
            <a:outerShdw blurRad="50800" dist="38100" dir="13500000" algn="br" rotWithShape="0">
              <a:prstClr val="black">
                <a:alpha val="40000"/>
              </a:prstClr>
            </a:outerShdw>
          </a:effectLst>
        </p:spPr>
        <p:txBody>
          <a:bodyPr/>
          <a:lstStyle/>
          <a:p>
            <a:r>
              <a:rPr lang="en-US" sz="1800" b="1" dirty="0" smtClean="0">
                <a:solidFill>
                  <a:srgbClr val="FFFF00"/>
                </a:solidFill>
                <a:latin typeface="Tahoma"/>
                <a:cs typeface="Tahoma"/>
              </a:rPr>
              <a:t/>
            </a:r>
            <a:br>
              <a:rPr lang="en-US" sz="1800" b="1" dirty="0" smtClean="0">
                <a:solidFill>
                  <a:srgbClr val="FFFF00"/>
                </a:solidFill>
                <a:latin typeface="Tahoma"/>
                <a:cs typeface="Tahoma"/>
              </a:rPr>
            </a:br>
            <a:r>
              <a:rPr lang="en-US" sz="1800" b="1" dirty="0">
                <a:solidFill>
                  <a:srgbClr val="FFFF00"/>
                </a:solidFill>
                <a:latin typeface="Tahoma"/>
                <a:cs typeface="Tahoma"/>
              </a:rPr>
              <a:t/>
            </a:r>
            <a:br>
              <a:rPr lang="en-US" sz="1800" b="1" dirty="0">
                <a:solidFill>
                  <a:srgbClr val="FFFF00"/>
                </a:solidFill>
                <a:latin typeface="Tahoma"/>
                <a:cs typeface="Tahoma"/>
              </a:rPr>
            </a:br>
            <a:r>
              <a:rPr lang="en-US" sz="1800" b="1" dirty="0" smtClean="0">
                <a:solidFill>
                  <a:srgbClr val="FFFF00"/>
                </a:solidFill>
                <a:latin typeface="Tahoma"/>
                <a:cs typeface="Tahoma"/>
              </a:rPr>
              <a:t>African </a:t>
            </a:r>
            <a:r>
              <a:rPr lang="en-US" sz="1800" b="1" dirty="0">
                <a:solidFill>
                  <a:srgbClr val="FFFF00"/>
                </a:solidFill>
                <a:latin typeface="Tahoma"/>
                <a:cs typeface="Tahoma"/>
              </a:rPr>
              <a:t>Ministerial Conference on Meteorology (AMCOMET) was established in April 2010 when African ministers </a:t>
            </a:r>
            <a:r>
              <a:rPr lang="en-US" sz="1800" b="1" dirty="0" smtClean="0">
                <a:solidFill>
                  <a:srgbClr val="FFFF00"/>
                </a:solidFill>
                <a:latin typeface="Tahoma"/>
                <a:cs typeface="Tahoma"/>
              </a:rPr>
              <a:t>responsible for Meteorology </a:t>
            </a:r>
            <a:r>
              <a:rPr lang="en-US" sz="1800" b="1" dirty="0">
                <a:solidFill>
                  <a:srgbClr val="FFFF00"/>
                </a:solidFill>
                <a:latin typeface="Tahoma"/>
                <a:cs typeface="Tahoma"/>
              </a:rPr>
              <a:t>met in Kenya and adopted the Nairobi Ministerial </a:t>
            </a:r>
            <a:r>
              <a:rPr lang="en-US" sz="1800" b="1" dirty="0" smtClean="0">
                <a:solidFill>
                  <a:srgbClr val="FFFF00"/>
                </a:solidFill>
                <a:latin typeface="Tahoma"/>
                <a:cs typeface="Tahoma"/>
              </a:rPr>
              <a:t>Declaration</a:t>
            </a:r>
            <a:r>
              <a:rPr lang="en-US" sz="1800" dirty="0"/>
              <a:t/>
            </a:r>
            <a:br>
              <a:rPr lang="en-US" sz="1800" dirty="0"/>
            </a:br>
            <a:r>
              <a:rPr lang="en-US" sz="1800" dirty="0"/>
              <a:t/>
            </a:r>
            <a:br>
              <a:rPr lang="en-US" sz="1800" dirty="0"/>
            </a:br>
            <a:endParaRPr lang="en-US" sz="1800" dirty="0"/>
          </a:p>
        </p:txBody>
      </p:sp>
      <p:sp>
        <p:nvSpPr>
          <p:cNvPr id="5" name="Title 2"/>
          <p:cNvSpPr txBox="1">
            <a:spLocks/>
          </p:cNvSpPr>
          <p:nvPr/>
        </p:nvSpPr>
        <p:spPr bwMode="auto">
          <a:xfrm>
            <a:off x="304800" y="3733800"/>
            <a:ext cx="8458200" cy="1055687"/>
          </a:xfrm>
          <a:prstGeom prst="rect">
            <a:avLst/>
          </a:prstGeom>
          <a:noFill/>
          <a:ln>
            <a:noFill/>
          </a:ln>
          <a:effectLst>
            <a:outerShdw blurRad="50800" dist="38100" dir="13500000" algn="b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smtClean="0">
                <a:solidFill>
                  <a:schemeClr val="bg1"/>
                </a:solidFill>
                <a:latin typeface="Arial" charset="0"/>
                <a:ea typeface="+mj-ea"/>
                <a:cs typeface="+mj-cs"/>
              </a:defRPr>
            </a:lvl1pPr>
            <a:lvl2pPr algn="l" rtl="0" eaLnBrk="1" fontAlgn="base" hangingPunct="1">
              <a:spcBef>
                <a:spcPct val="0"/>
              </a:spcBef>
              <a:spcAft>
                <a:spcPct val="0"/>
              </a:spcAft>
              <a:defRPr sz="3000">
                <a:solidFill>
                  <a:schemeClr val="tx2"/>
                </a:solidFill>
                <a:latin typeface="Arial" charset="0"/>
              </a:defRPr>
            </a:lvl2pPr>
            <a:lvl3pPr algn="l" rtl="0" eaLnBrk="1" fontAlgn="base" hangingPunct="1">
              <a:spcBef>
                <a:spcPct val="0"/>
              </a:spcBef>
              <a:spcAft>
                <a:spcPct val="0"/>
              </a:spcAft>
              <a:defRPr sz="3000">
                <a:solidFill>
                  <a:schemeClr val="tx2"/>
                </a:solidFill>
                <a:latin typeface="Arial" charset="0"/>
              </a:defRPr>
            </a:lvl3pPr>
            <a:lvl4pPr algn="l" rtl="0" eaLnBrk="1" fontAlgn="base" hangingPunct="1">
              <a:spcBef>
                <a:spcPct val="0"/>
              </a:spcBef>
              <a:spcAft>
                <a:spcPct val="0"/>
              </a:spcAft>
              <a:defRPr sz="3000">
                <a:solidFill>
                  <a:schemeClr val="tx2"/>
                </a:solidFill>
                <a:latin typeface="Arial" charset="0"/>
              </a:defRPr>
            </a:lvl4pPr>
            <a:lvl5pPr algn="l" rtl="0" eaLnBrk="1" fontAlgn="base" hangingPunct="1">
              <a:spcBef>
                <a:spcPct val="0"/>
              </a:spcBef>
              <a:spcAft>
                <a:spcPct val="0"/>
              </a:spcAft>
              <a:defRPr sz="3000">
                <a:solidFill>
                  <a:schemeClr val="tx2"/>
                </a:solidFill>
                <a:latin typeface="Arial" charset="0"/>
              </a:defRPr>
            </a:lvl5pPr>
            <a:lvl6pPr marL="457200" algn="l" rtl="0" eaLnBrk="1" fontAlgn="base" hangingPunct="1">
              <a:spcBef>
                <a:spcPct val="0"/>
              </a:spcBef>
              <a:spcAft>
                <a:spcPct val="0"/>
              </a:spcAft>
              <a:defRPr sz="3200">
                <a:solidFill>
                  <a:schemeClr val="tx2"/>
                </a:solidFill>
                <a:latin typeface="Arial Narrow" pitchFamily="34" charset="0"/>
              </a:defRPr>
            </a:lvl6pPr>
            <a:lvl7pPr marL="914400" algn="l" rtl="0" eaLnBrk="1" fontAlgn="base" hangingPunct="1">
              <a:spcBef>
                <a:spcPct val="0"/>
              </a:spcBef>
              <a:spcAft>
                <a:spcPct val="0"/>
              </a:spcAft>
              <a:defRPr sz="3200">
                <a:solidFill>
                  <a:schemeClr val="tx2"/>
                </a:solidFill>
                <a:latin typeface="Arial Narrow" pitchFamily="34" charset="0"/>
              </a:defRPr>
            </a:lvl7pPr>
            <a:lvl8pPr marL="1371600" algn="l" rtl="0" eaLnBrk="1" fontAlgn="base" hangingPunct="1">
              <a:spcBef>
                <a:spcPct val="0"/>
              </a:spcBef>
              <a:spcAft>
                <a:spcPct val="0"/>
              </a:spcAft>
              <a:defRPr sz="3200">
                <a:solidFill>
                  <a:schemeClr val="tx2"/>
                </a:solidFill>
                <a:latin typeface="Arial Narrow" pitchFamily="34" charset="0"/>
              </a:defRPr>
            </a:lvl8pPr>
            <a:lvl9pPr marL="1828800" algn="l" rtl="0" eaLnBrk="1" fontAlgn="base" hangingPunct="1">
              <a:spcBef>
                <a:spcPct val="0"/>
              </a:spcBef>
              <a:spcAft>
                <a:spcPct val="0"/>
              </a:spcAft>
              <a:defRPr sz="3200">
                <a:solidFill>
                  <a:schemeClr val="tx2"/>
                </a:solidFill>
                <a:latin typeface="Arial Narrow" pitchFamily="34" charset="0"/>
              </a:defRPr>
            </a:lvl9pPr>
          </a:lstStyle>
          <a:p>
            <a:r>
              <a:rPr lang="en-US" sz="1800" b="1" dirty="0" smtClean="0">
                <a:solidFill>
                  <a:srgbClr val="FFFF00"/>
                </a:solidFill>
                <a:latin typeface="Tahoma"/>
                <a:cs typeface="Tahoma"/>
              </a:rPr>
              <a:t/>
            </a:r>
            <a:br>
              <a:rPr lang="en-US" sz="1800" b="1" dirty="0" smtClean="0">
                <a:solidFill>
                  <a:srgbClr val="FFFF00"/>
                </a:solidFill>
                <a:latin typeface="Tahoma"/>
                <a:cs typeface="Tahoma"/>
              </a:rPr>
            </a:br>
            <a:r>
              <a:rPr lang="en-US" sz="1800" b="1" dirty="0" smtClean="0">
                <a:solidFill>
                  <a:srgbClr val="FFFF00"/>
                </a:solidFill>
                <a:latin typeface="Tahoma"/>
                <a:cs typeface="Tahoma"/>
              </a:rPr>
              <a:t/>
            </a:r>
            <a:br>
              <a:rPr lang="en-US" sz="1800" b="1" dirty="0" smtClean="0">
                <a:solidFill>
                  <a:srgbClr val="FFFF00"/>
                </a:solidFill>
                <a:latin typeface="Tahoma"/>
                <a:cs typeface="Tahoma"/>
              </a:rPr>
            </a:br>
            <a:r>
              <a:rPr lang="en-US" sz="1800" b="1" dirty="0">
                <a:solidFill>
                  <a:srgbClr val="66FF66"/>
                </a:solidFill>
                <a:latin typeface="Tahoma"/>
                <a:cs typeface="Tahoma"/>
              </a:rPr>
              <a:t>The</a:t>
            </a:r>
            <a:r>
              <a:rPr lang="en-US" sz="1800" b="1" dirty="0">
                <a:solidFill>
                  <a:srgbClr val="FF9900"/>
                </a:solidFill>
                <a:latin typeface="Tahoma"/>
                <a:cs typeface="Tahoma"/>
              </a:rPr>
              <a:t> </a:t>
            </a:r>
            <a:r>
              <a:rPr lang="en-US" sz="1800" b="1" dirty="0" smtClean="0">
                <a:solidFill>
                  <a:srgbClr val="FF9900"/>
                </a:solidFill>
                <a:latin typeface="Tahoma"/>
                <a:cs typeface="Tahoma"/>
              </a:rPr>
              <a:t>VISION </a:t>
            </a:r>
            <a:r>
              <a:rPr lang="en-US" sz="1800" b="1" dirty="0">
                <a:solidFill>
                  <a:srgbClr val="66FF66"/>
                </a:solidFill>
                <a:latin typeface="Tahoma"/>
                <a:cs typeface="Tahoma"/>
              </a:rPr>
              <a:t>of AMCOMET is to have a framework for cooperation to support security, socio-economic development and poverty eradication on a pan-African level through sound governance of the science of meteorology and its related applications </a:t>
            </a:r>
            <a:r>
              <a:rPr lang="en-US" sz="1800" dirty="0" smtClean="0"/>
              <a:t/>
            </a:r>
            <a:br>
              <a:rPr lang="en-US" sz="1800" dirty="0" smtClean="0"/>
            </a:br>
            <a:r>
              <a:rPr lang="en-US" sz="1800" dirty="0" smtClean="0"/>
              <a:t/>
            </a:r>
            <a:br>
              <a:rPr lang="en-US" sz="1800" dirty="0" smtClean="0"/>
            </a:br>
            <a:endParaRPr lang="en-US" sz="1800" dirty="0"/>
          </a:p>
        </p:txBody>
      </p:sp>
      <p:sp>
        <p:nvSpPr>
          <p:cNvPr id="6" name="Title 2"/>
          <p:cNvSpPr txBox="1">
            <a:spLocks/>
          </p:cNvSpPr>
          <p:nvPr/>
        </p:nvSpPr>
        <p:spPr bwMode="auto">
          <a:xfrm>
            <a:off x="304800" y="5029200"/>
            <a:ext cx="8458200" cy="1055687"/>
          </a:xfrm>
          <a:prstGeom prst="rect">
            <a:avLst/>
          </a:prstGeom>
          <a:noFill/>
          <a:ln>
            <a:noFill/>
          </a:ln>
          <a:effectLst>
            <a:outerShdw blurRad="50800" dist="38100" dir="13500000" algn="br" rotWithShape="0">
              <a:prstClr val="black">
                <a:alpha val="40000"/>
              </a:prstClr>
            </a:outerShdw>
          </a:effectLst>
          <a:scene3d>
            <a:camera prst="perspectiveFront"/>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smtClean="0">
                <a:solidFill>
                  <a:schemeClr val="bg1"/>
                </a:solidFill>
                <a:latin typeface="Arial" charset="0"/>
                <a:ea typeface="+mj-ea"/>
                <a:cs typeface="+mj-cs"/>
              </a:defRPr>
            </a:lvl1pPr>
            <a:lvl2pPr algn="l" rtl="0" eaLnBrk="1" fontAlgn="base" hangingPunct="1">
              <a:spcBef>
                <a:spcPct val="0"/>
              </a:spcBef>
              <a:spcAft>
                <a:spcPct val="0"/>
              </a:spcAft>
              <a:defRPr sz="3000">
                <a:solidFill>
                  <a:schemeClr val="tx2"/>
                </a:solidFill>
                <a:latin typeface="Arial" charset="0"/>
              </a:defRPr>
            </a:lvl2pPr>
            <a:lvl3pPr algn="l" rtl="0" eaLnBrk="1" fontAlgn="base" hangingPunct="1">
              <a:spcBef>
                <a:spcPct val="0"/>
              </a:spcBef>
              <a:spcAft>
                <a:spcPct val="0"/>
              </a:spcAft>
              <a:defRPr sz="3000">
                <a:solidFill>
                  <a:schemeClr val="tx2"/>
                </a:solidFill>
                <a:latin typeface="Arial" charset="0"/>
              </a:defRPr>
            </a:lvl3pPr>
            <a:lvl4pPr algn="l" rtl="0" eaLnBrk="1" fontAlgn="base" hangingPunct="1">
              <a:spcBef>
                <a:spcPct val="0"/>
              </a:spcBef>
              <a:spcAft>
                <a:spcPct val="0"/>
              </a:spcAft>
              <a:defRPr sz="3000">
                <a:solidFill>
                  <a:schemeClr val="tx2"/>
                </a:solidFill>
                <a:latin typeface="Arial" charset="0"/>
              </a:defRPr>
            </a:lvl4pPr>
            <a:lvl5pPr algn="l" rtl="0" eaLnBrk="1" fontAlgn="base" hangingPunct="1">
              <a:spcBef>
                <a:spcPct val="0"/>
              </a:spcBef>
              <a:spcAft>
                <a:spcPct val="0"/>
              </a:spcAft>
              <a:defRPr sz="3000">
                <a:solidFill>
                  <a:schemeClr val="tx2"/>
                </a:solidFill>
                <a:latin typeface="Arial" charset="0"/>
              </a:defRPr>
            </a:lvl5pPr>
            <a:lvl6pPr marL="457200" algn="l" rtl="0" eaLnBrk="1" fontAlgn="base" hangingPunct="1">
              <a:spcBef>
                <a:spcPct val="0"/>
              </a:spcBef>
              <a:spcAft>
                <a:spcPct val="0"/>
              </a:spcAft>
              <a:defRPr sz="3200">
                <a:solidFill>
                  <a:schemeClr val="tx2"/>
                </a:solidFill>
                <a:latin typeface="Arial Narrow" pitchFamily="34" charset="0"/>
              </a:defRPr>
            </a:lvl6pPr>
            <a:lvl7pPr marL="914400" algn="l" rtl="0" eaLnBrk="1" fontAlgn="base" hangingPunct="1">
              <a:spcBef>
                <a:spcPct val="0"/>
              </a:spcBef>
              <a:spcAft>
                <a:spcPct val="0"/>
              </a:spcAft>
              <a:defRPr sz="3200">
                <a:solidFill>
                  <a:schemeClr val="tx2"/>
                </a:solidFill>
                <a:latin typeface="Arial Narrow" pitchFamily="34" charset="0"/>
              </a:defRPr>
            </a:lvl7pPr>
            <a:lvl8pPr marL="1371600" algn="l" rtl="0" eaLnBrk="1" fontAlgn="base" hangingPunct="1">
              <a:spcBef>
                <a:spcPct val="0"/>
              </a:spcBef>
              <a:spcAft>
                <a:spcPct val="0"/>
              </a:spcAft>
              <a:defRPr sz="3200">
                <a:solidFill>
                  <a:schemeClr val="tx2"/>
                </a:solidFill>
                <a:latin typeface="Arial Narrow" pitchFamily="34" charset="0"/>
              </a:defRPr>
            </a:lvl8pPr>
            <a:lvl9pPr marL="1828800" algn="l" rtl="0" eaLnBrk="1" fontAlgn="base" hangingPunct="1">
              <a:spcBef>
                <a:spcPct val="0"/>
              </a:spcBef>
              <a:spcAft>
                <a:spcPct val="0"/>
              </a:spcAft>
              <a:defRPr sz="3200">
                <a:solidFill>
                  <a:schemeClr val="tx2"/>
                </a:solidFill>
                <a:latin typeface="Arial Narrow" pitchFamily="34" charset="0"/>
              </a:defRPr>
            </a:lvl9pPr>
          </a:lstStyle>
          <a:p>
            <a:r>
              <a:rPr lang="en-US" sz="1800" b="1" dirty="0" smtClean="0">
                <a:solidFill>
                  <a:srgbClr val="FFFF00"/>
                </a:solidFill>
                <a:latin typeface="Tahoma"/>
                <a:cs typeface="Tahoma"/>
              </a:rPr>
              <a:t/>
            </a:r>
            <a:br>
              <a:rPr lang="en-US" sz="1800" b="1" dirty="0" smtClean="0">
                <a:solidFill>
                  <a:srgbClr val="FFFF00"/>
                </a:solidFill>
                <a:latin typeface="Tahoma"/>
                <a:cs typeface="Tahoma"/>
              </a:rPr>
            </a:br>
            <a:r>
              <a:rPr lang="en-US" sz="1800" b="1" dirty="0" smtClean="0">
                <a:solidFill>
                  <a:srgbClr val="FFFFCC"/>
                </a:solidFill>
                <a:latin typeface="Tahoma"/>
                <a:cs typeface="Tahoma"/>
              </a:rPr>
              <a:t/>
            </a:r>
            <a:br>
              <a:rPr lang="en-US" sz="1800" b="1" dirty="0" smtClean="0">
                <a:solidFill>
                  <a:srgbClr val="FFFFCC"/>
                </a:solidFill>
                <a:latin typeface="Tahoma"/>
                <a:cs typeface="Tahoma"/>
              </a:rPr>
            </a:br>
            <a:r>
              <a:rPr lang="en-US" sz="1800" b="1" dirty="0">
                <a:solidFill>
                  <a:srgbClr val="FFFFCC"/>
                </a:solidFill>
                <a:latin typeface="Tahoma"/>
                <a:cs typeface="Tahoma"/>
              </a:rPr>
              <a:t>The </a:t>
            </a:r>
            <a:r>
              <a:rPr lang="en-US" sz="1800" b="1" dirty="0" smtClean="0">
                <a:solidFill>
                  <a:srgbClr val="FF9900"/>
                </a:solidFill>
                <a:latin typeface="Tahoma"/>
                <a:cs typeface="Tahoma"/>
              </a:rPr>
              <a:t>MISSION</a:t>
            </a:r>
            <a:r>
              <a:rPr lang="en-US" sz="1800" b="1" dirty="0" smtClean="0">
                <a:solidFill>
                  <a:srgbClr val="FFFFCC"/>
                </a:solidFill>
                <a:latin typeface="Tahoma"/>
                <a:cs typeface="Tahoma"/>
              </a:rPr>
              <a:t> </a:t>
            </a:r>
            <a:r>
              <a:rPr lang="en-US" sz="1800" b="1" dirty="0">
                <a:solidFill>
                  <a:srgbClr val="FFFFCC"/>
                </a:solidFill>
                <a:latin typeface="Tahoma"/>
                <a:cs typeface="Tahoma"/>
              </a:rPr>
              <a:t>of AMCOMET is to provide political leadership and guidance, policy direction and advocacy in </a:t>
            </a:r>
            <a:r>
              <a:rPr lang="en-US" sz="1800" b="1" dirty="0" smtClean="0">
                <a:solidFill>
                  <a:srgbClr val="FFFFCC"/>
                </a:solidFill>
                <a:latin typeface="Tahoma"/>
                <a:cs typeface="Tahoma"/>
              </a:rPr>
              <a:t>the </a:t>
            </a:r>
            <a:r>
              <a:rPr lang="en-US" sz="1800" b="1" dirty="0" smtClean="0">
                <a:solidFill>
                  <a:srgbClr val="FFFFCC"/>
                </a:solidFill>
                <a:latin typeface="Tahoma"/>
                <a:cs typeface="Tahoma"/>
              </a:rPr>
              <a:t>provision </a:t>
            </a:r>
            <a:r>
              <a:rPr lang="en-US" sz="1800" b="1" dirty="0">
                <a:solidFill>
                  <a:srgbClr val="FFFFCC"/>
                </a:solidFill>
                <a:latin typeface="Tahoma"/>
                <a:cs typeface="Tahoma"/>
              </a:rPr>
              <a:t>weather and climate services that meet societal </a:t>
            </a:r>
            <a:r>
              <a:rPr lang="en-US" sz="1800" b="1" dirty="0" smtClean="0">
                <a:solidFill>
                  <a:srgbClr val="FFFFCC"/>
                </a:solidFill>
                <a:latin typeface="Tahoma"/>
                <a:cs typeface="Tahoma"/>
              </a:rPr>
              <a:t>needs</a:t>
            </a:r>
            <a:r>
              <a:rPr lang="en-US" sz="1800" b="1" dirty="0">
                <a:solidFill>
                  <a:srgbClr val="0000FF"/>
                </a:solidFill>
                <a:latin typeface="Tahoma"/>
                <a:cs typeface="Tahoma"/>
              </a:rPr>
              <a:t/>
            </a:r>
            <a:br>
              <a:rPr lang="en-US" sz="1800" b="1" dirty="0">
                <a:solidFill>
                  <a:srgbClr val="0000FF"/>
                </a:solidFill>
                <a:latin typeface="Tahoma"/>
                <a:cs typeface="Tahoma"/>
              </a:rPr>
            </a:br>
            <a:r>
              <a:rPr lang="en-US" sz="1800" dirty="0" smtClean="0"/>
              <a:t/>
            </a:r>
            <a:br>
              <a:rPr lang="en-US" sz="1800" dirty="0" smtClean="0"/>
            </a:br>
            <a:r>
              <a:rPr lang="en-US" sz="1800" dirty="0" smtClean="0"/>
              <a:t/>
            </a:r>
            <a:br>
              <a:rPr lang="en-US" sz="1800" dirty="0" smtClean="0"/>
            </a:br>
            <a:endParaRPr lang="en-US" sz="1800" dirty="0"/>
          </a:p>
        </p:txBody>
      </p:sp>
    </p:spTree>
    <p:extLst>
      <p:ext uri="{BB962C8B-B14F-4D97-AF65-F5344CB8AC3E}">
        <p14:creationId xmlns:p14="http://schemas.microsoft.com/office/powerpoint/2010/main" val="80514605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ctrTitle"/>
          </p:nvPr>
        </p:nvSpPr>
        <p:spPr>
          <a:xfrm>
            <a:off x="228600" y="2286000"/>
            <a:ext cx="8610600" cy="1143000"/>
          </a:xfrm>
          <a:effectLst>
            <a:glow rad="101600">
              <a:schemeClr val="accent2">
                <a:satMod val="175000"/>
                <a:alpha val="40000"/>
              </a:schemeClr>
            </a:glow>
            <a:outerShdw blurRad="76200" dir="18900000" sy="23000" kx="-1200000" algn="bl" rotWithShape="0">
              <a:prstClr val="black">
                <a:alpha val="20000"/>
              </a:prstClr>
            </a:outerShdw>
          </a:effectLst>
          <a:scene3d>
            <a:camera prst="perspectiveFront"/>
            <a:lightRig rig="threePt" dir="t"/>
          </a:scene3d>
        </p:spPr>
        <p:txBody>
          <a:bodyPr/>
          <a:lstStyle/>
          <a:p>
            <a:r>
              <a:rPr lang="en-US" sz="1600" b="1" dirty="0" smtClean="0">
                <a:solidFill>
                  <a:srgbClr val="FFFF00"/>
                </a:solidFill>
                <a:latin typeface="Tahoma"/>
                <a:cs typeface="Tahoma"/>
              </a:rPr>
              <a:t/>
            </a:r>
            <a:br>
              <a:rPr lang="en-US" sz="1600" b="1" dirty="0" smtClean="0">
                <a:solidFill>
                  <a:srgbClr val="FFFF00"/>
                </a:solidFill>
                <a:latin typeface="Tahoma"/>
                <a:cs typeface="Tahoma"/>
              </a:rPr>
            </a:br>
            <a:r>
              <a:rPr lang="en-US" sz="1600" b="1" dirty="0">
                <a:solidFill>
                  <a:srgbClr val="FFFF00"/>
                </a:solidFill>
                <a:latin typeface="Tahoma"/>
                <a:cs typeface="Tahoma"/>
              </a:rPr>
              <a:t/>
            </a:r>
            <a:br>
              <a:rPr lang="en-US" sz="1600" b="1" dirty="0">
                <a:solidFill>
                  <a:srgbClr val="FFFF00"/>
                </a:solidFill>
                <a:latin typeface="Tahoma"/>
                <a:cs typeface="Tahoma"/>
              </a:rPr>
            </a:br>
            <a:r>
              <a:rPr lang="en-US" sz="1600" b="1" dirty="0" smtClean="0">
                <a:solidFill>
                  <a:srgbClr val="FFFF00"/>
                </a:solidFill>
                <a:latin typeface="Tahoma"/>
                <a:cs typeface="Tahoma"/>
              </a:rPr>
              <a:t/>
            </a:r>
            <a:br>
              <a:rPr lang="en-US" sz="1600" b="1" dirty="0" smtClean="0">
                <a:solidFill>
                  <a:srgbClr val="FFFF00"/>
                </a:solidFill>
                <a:latin typeface="Tahoma"/>
                <a:cs typeface="Tahoma"/>
              </a:rPr>
            </a:br>
            <a:r>
              <a:rPr lang="en-US" sz="1600" b="1" dirty="0">
                <a:solidFill>
                  <a:srgbClr val="FFFF00"/>
                </a:solidFill>
                <a:latin typeface="Tahoma"/>
                <a:cs typeface="Tahoma"/>
              </a:rPr>
              <a:t/>
            </a:r>
            <a:br>
              <a:rPr lang="en-US" sz="1600" b="1" dirty="0">
                <a:solidFill>
                  <a:srgbClr val="FFFF00"/>
                </a:solidFill>
                <a:latin typeface="Tahoma"/>
                <a:cs typeface="Tahoma"/>
              </a:rPr>
            </a:br>
            <a:r>
              <a:rPr lang="en-US" sz="1600" b="1" dirty="0" smtClean="0">
                <a:solidFill>
                  <a:srgbClr val="FFFF00"/>
                </a:solidFill>
                <a:latin typeface="Tahoma"/>
                <a:cs typeface="Tahoma"/>
              </a:rPr>
              <a:t/>
            </a:r>
            <a:br>
              <a:rPr lang="en-US" sz="1600" b="1" dirty="0" smtClean="0">
                <a:solidFill>
                  <a:srgbClr val="FFFF00"/>
                </a:solidFill>
                <a:latin typeface="Tahoma"/>
                <a:cs typeface="Tahoma"/>
              </a:rPr>
            </a:br>
            <a:r>
              <a:rPr lang="en-US" sz="1600" b="1" dirty="0">
                <a:solidFill>
                  <a:srgbClr val="FFFF00"/>
                </a:solidFill>
                <a:latin typeface="Tahoma"/>
                <a:cs typeface="Tahoma"/>
              </a:rPr>
              <a:t/>
            </a:r>
            <a:br>
              <a:rPr lang="en-US" sz="1600" b="1" dirty="0">
                <a:solidFill>
                  <a:srgbClr val="FFFF00"/>
                </a:solidFill>
                <a:latin typeface="Tahoma"/>
                <a:cs typeface="Tahoma"/>
              </a:rPr>
            </a:br>
            <a:r>
              <a:rPr lang="en-US" sz="1600" b="1" dirty="0" smtClean="0">
                <a:solidFill>
                  <a:srgbClr val="FFFF00"/>
                </a:solidFill>
                <a:latin typeface="Tahoma"/>
                <a:cs typeface="Tahoma"/>
              </a:rPr>
              <a:t/>
            </a:r>
            <a:br>
              <a:rPr lang="en-US" sz="1600" b="1" dirty="0" smtClean="0">
                <a:solidFill>
                  <a:srgbClr val="FFFF00"/>
                </a:solidFill>
                <a:latin typeface="Tahoma"/>
                <a:cs typeface="Tahoma"/>
              </a:rPr>
            </a:br>
            <a:r>
              <a:rPr lang="en-US" sz="1600" b="1" dirty="0" smtClean="0">
                <a:solidFill>
                  <a:srgbClr val="FFFF00"/>
                </a:solidFill>
                <a:latin typeface="Tahoma"/>
                <a:cs typeface="Tahoma"/>
              </a:rPr>
              <a:t/>
            </a:r>
            <a:br>
              <a:rPr lang="en-US" sz="1600" b="1" dirty="0" smtClean="0">
                <a:solidFill>
                  <a:srgbClr val="FFFF00"/>
                </a:solidFill>
                <a:latin typeface="Tahoma"/>
                <a:cs typeface="Tahoma"/>
              </a:rPr>
            </a:br>
            <a:r>
              <a:rPr lang="en-US" sz="1600" b="1" dirty="0">
                <a:solidFill>
                  <a:srgbClr val="FFFF00"/>
                </a:solidFill>
                <a:latin typeface="Tahoma"/>
                <a:cs typeface="Tahoma"/>
              </a:rPr>
              <a:t/>
            </a:r>
            <a:br>
              <a:rPr lang="en-US" sz="1600" b="1" dirty="0">
                <a:solidFill>
                  <a:srgbClr val="FFFF00"/>
                </a:solidFill>
                <a:latin typeface="Tahoma"/>
                <a:cs typeface="Tahoma"/>
              </a:rPr>
            </a:br>
            <a:r>
              <a:rPr lang="en-US" sz="1600" b="1" dirty="0" smtClean="0">
                <a:solidFill>
                  <a:srgbClr val="FFFF00"/>
                </a:solidFill>
                <a:latin typeface="Tahoma"/>
                <a:cs typeface="Tahoma"/>
              </a:rPr>
              <a:t/>
            </a:r>
            <a:br>
              <a:rPr lang="en-US" sz="1600" b="1" dirty="0" smtClean="0">
                <a:solidFill>
                  <a:srgbClr val="FFFF00"/>
                </a:solidFill>
                <a:latin typeface="Tahoma"/>
                <a:cs typeface="Tahoma"/>
              </a:rPr>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smtClean="0"/>
              <a:t/>
            </a:r>
            <a:br>
              <a:rPr lang="en-US" sz="1600" dirty="0" smtClean="0"/>
            </a:br>
            <a:r>
              <a:rPr lang="en-US" sz="1600" b="1" dirty="0" smtClean="0">
                <a:effectLst>
                  <a:outerShdw blurRad="38100" dist="38100" dir="2700000" algn="tl">
                    <a:srgbClr val="000000">
                      <a:alpha val="43137"/>
                    </a:srgbClr>
                  </a:outerShdw>
                </a:effectLst>
              </a:rPr>
              <a:t/>
            </a:r>
            <a:br>
              <a:rPr lang="en-US" sz="1600" b="1" dirty="0" smtClean="0">
                <a:effectLst>
                  <a:outerShdw blurRad="38100" dist="38100" dir="2700000" algn="tl">
                    <a:srgbClr val="000000">
                      <a:alpha val="43137"/>
                    </a:srgbClr>
                  </a:outerShdw>
                </a:effectLst>
              </a:rPr>
            </a:br>
            <a:endParaRPr lang="en-US" sz="1600" b="1" dirty="0">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228600" y="3352800"/>
            <a:ext cx="8839200" cy="1219200"/>
          </a:xfrm>
          <a:solidFill>
            <a:srgbClr val="66FF66"/>
          </a:solidFill>
          <a:scene3d>
            <a:camera prst="obliqueBottomRight"/>
            <a:lightRig rig="threePt" dir="t"/>
          </a:scene3d>
        </p:spPr>
        <p:txBody>
          <a:bodyPr/>
          <a:lstStyle/>
          <a:p>
            <a:pPr algn="just"/>
            <a:r>
              <a:rPr lang="en-US" sz="1800" b="1" dirty="0">
                <a:solidFill>
                  <a:srgbClr val="FF0000"/>
                </a:solidFill>
                <a:latin typeface="Tahoma"/>
                <a:cs typeface="Tahoma"/>
              </a:rPr>
              <a:t>Second Session</a:t>
            </a:r>
            <a:r>
              <a:rPr lang="en-US" sz="1800" b="1" dirty="0">
                <a:solidFill>
                  <a:srgbClr val="003399"/>
                </a:solidFill>
                <a:latin typeface="Tahoma"/>
                <a:cs typeface="Tahoma"/>
              </a:rPr>
              <a:t> </a:t>
            </a:r>
            <a:r>
              <a:rPr lang="en-US" sz="1800" b="1" dirty="0" smtClean="0">
                <a:solidFill>
                  <a:schemeClr val="tx1"/>
                </a:solidFill>
                <a:latin typeface="Tahoma"/>
                <a:cs typeface="Tahoma"/>
              </a:rPr>
              <a:t>was in </a:t>
            </a:r>
            <a:r>
              <a:rPr lang="en-US" sz="1800" b="1" dirty="0">
                <a:solidFill>
                  <a:schemeClr val="tx1"/>
                </a:solidFill>
                <a:latin typeface="Tahoma"/>
                <a:cs typeface="Tahoma"/>
              </a:rPr>
              <a:t>Victoria Falls, </a:t>
            </a:r>
            <a:r>
              <a:rPr lang="en-US" sz="1800" b="1" dirty="0" smtClean="0">
                <a:solidFill>
                  <a:schemeClr val="tx1"/>
                </a:solidFill>
                <a:latin typeface="Tahoma"/>
                <a:cs typeface="Tahoma"/>
              </a:rPr>
              <a:t>Zimbabwe, </a:t>
            </a:r>
            <a:r>
              <a:rPr lang="en-US" sz="1800" b="1" dirty="0">
                <a:solidFill>
                  <a:schemeClr val="tx1"/>
                </a:solidFill>
                <a:latin typeface="Tahoma"/>
                <a:cs typeface="Tahoma"/>
              </a:rPr>
              <a:t>from </a:t>
            </a:r>
            <a:r>
              <a:rPr lang="en-US" sz="1800" b="1" dirty="0" smtClean="0">
                <a:solidFill>
                  <a:schemeClr val="tx1"/>
                </a:solidFill>
                <a:latin typeface="Tahoma"/>
                <a:cs typeface="Tahoma"/>
              </a:rPr>
              <a:t>15-19 </a:t>
            </a:r>
            <a:r>
              <a:rPr lang="en-US" sz="1800" b="1" dirty="0">
                <a:solidFill>
                  <a:schemeClr val="tx1"/>
                </a:solidFill>
                <a:latin typeface="Tahoma"/>
                <a:cs typeface="Tahoma"/>
              </a:rPr>
              <a:t>October 2012 </a:t>
            </a:r>
            <a:r>
              <a:rPr lang="en-US" sz="1800" b="1" dirty="0">
                <a:latin typeface="Tahoma"/>
                <a:cs typeface="Tahoma"/>
              </a:rPr>
              <a:t/>
            </a:r>
            <a:br>
              <a:rPr lang="en-US" sz="1800" b="1" dirty="0">
                <a:latin typeface="Tahoma"/>
                <a:cs typeface="Tahoma"/>
              </a:rPr>
            </a:br>
            <a:r>
              <a:rPr lang="en-US" sz="1200" b="1" dirty="0" smtClean="0">
                <a:solidFill>
                  <a:srgbClr val="FF0000"/>
                </a:solidFill>
                <a:latin typeface="Tahoma"/>
                <a:cs typeface="Tahoma"/>
              </a:rPr>
              <a:t>Issued discussed include: </a:t>
            </a:r>
            <a:r>
              <a:rPr lang="en-US" sz="1200" b="1" dirty="0" smtClean="0">
                <a:solidFill>
                  <a:srgbClr val="0000FF"/>
                </a:solidFill>
                <a:latin typeface="Tahoma"/>
                <a:cs typeface="Tahoma"/>
              </a:rPr>
              <a:t>Constitution </a:t>
            </a:r>
            <a:r>
              <a:rPr lang="en-US" sz="1200" b="1" dirty="0">
                <a:solidFill>
                  <a:srgbClr val="0000FF"/>
                </a:solidFill>
                <a:latin typeface="Tahoma"/>
                <a:cs typeface="Tahoma"/>
              </a:rPr>
              <a:t>and the Rules of Procedures </a:t>
            </a:r>
            <a:br>
              <a:rPr lang="en-US" sz="1200" b="1" dirty="0">
                <a:solidFill>
                  <a:srgbClr val="0000FF"/>
                </a:solidFill>
                <a:latin typeface="Tahoma"/>
                <a:cs typeface="Tahoma"/>
              </a:rPr>
            </a:br>
            <a:r>
              <a:rPr lang="en-US" sz="1200" b="1" dirty="0">
                <a:solidFill>
                  <a:srgbClr val="0000FF"/>
                </a:solidFill>
                <a:latin typeface="Tahoma"/>
                <a:cs typeface="Tahoma"/>
              </a:rPr>
              <a:t>Consideration of the Establishment of a Regional Climate Centre for Central Africa </a:t>
            </a:r>
            <a:br>
              <a:rPr lang="en-US" sz="1200" b="1" dirty="0">
                <a:solidFill>
                  <a:srgbClr val="0000FF"/>
                </a:solidFill>
                <a:latin typeface="Tahoma"/>
                <a:cs typeface="Tahoma"/>
              </a:rPr>
            </a:br>
            <a:r>
              <a:rPr lang="en-US" sz="1200" b="1" dirty="0">
                <a:solidFill>
                  <a:srgbClr val="0000FF"/>
                </a:solidFill>
                <a:latin typeface="Tahoma"/>
                <a:cs typeface="Tahoma"/>
              </a:rPr>
              <a:t>Compliance with ICAO Requirements on Quality Management Systems </a:t>
            </a:r>
            <a:br>
              <a:rPr lang="en-US" sz="1200" b="1" dirty="0">
                <a:solidFill>
                  <a:srgbClr val="0000FF"/>
                </a:solidFill>
                <a:latin typeface="Tahoma"/>
                <a:cs typeface="Tahoma"/>
              </a:rPr>
            </a:br>
            <a:r>
              <a:rPr lang="en-US" sz="1200" b="1" dirty="0">
                <a:solidFill>
                  <a:srgbClr val="0000FF"/>
                </a:solidFill>
                <a:latin typeface="Tahoma"/>
                <a:cs typeface="Tahoma"/>
              </a:rPr>
              <a:t>Integrated African Strategy on Meteorology (Weather and Climate Services) - adopted</a:t>
            </a:r>
            <a:br>
              <a:rPr lang="en-US" sz="1200" b="1" dirty="0">
                <a:solidFill>
                  <a:srgbClr val="0000FF"/>
                </a:solidFill>
                <a:latin typeface="Tahoma"/>
                <a:cs typeface="Tahoma"/>
              </a:rPr>
            </a:br>
            <a:r>
              <a:rPr lang="en-US" sz="1200" b="1" dirty="0">
                <a:solidFill>
                  <a:srgbClr val="0000FF"/>
                </a:solidFill>
                <a:latin typeface="Tahoma"/>
                <a:cs typeface="Tahoma"/>
              </a:rPr>
              <a:t>Feasibility of an African Regional Space Program </a:t>
            </a:r>
            <a:br>
              <a:rPr lang="en-US" sz="1200" b="1" dirty="0">
                <a:solidFill>
                  <a:srgbClr val="0000FF"/>
                </a:solidFill>
                <a:latin typeface="Tahoma"/>
                <a:cs typeface="Tahoma"/>
              </a:rPr>
            </a:br>
            <a:endParaRPr lang="hr-HR" sz="1200" b="1" dirty="0" smtClean="0">
              <a:solidFill>
                <a:srgbClr val="0000FF"/>
              </a:solidFill>
              <a:effectLst>
                <a:outerShdw blurRad="38100" dist="38100" dir="2700000" algn="tl">
                  <a:srgbClr val="000000">
                    <a:alpha val="43137"/>
                  </a:srgbClr>
                </a:outerShdw>
              </a:effectLst>
            </a:endParaRPr>
          </a:p>
        </p:txBody>
      </p:sp>
      <p:sp>
        <p:nvSpPr>
          <p:cNvPr id="2" name="TextBox 1"/>
          <p:cNvSpPr txBox="1"/>
          <p:nvPr/>
        </p:nvSpPr>
        <p:spPr>
          <a:xfrm>
            <a:off x="228600" y="2514600"/>
            <a:ext cx="8839200" cy="738664"/>
          </a:xfrm>
          <a:prstGeom prst="rect">
            <a:avLst/>
          </a:prstGeom>
          <a:solidFill>
            <a:srgbClr val="66FF66"/>
          </a:solidFill>
          <a:effectLst>
            <a:outerShdw blurRad="50800" dist="38100" dir="2700000" algn="tl" rotWithShape="0">
              <a:prstClr val="black">
                <a:alpha val="40000"/>
              </a:prstClr>
            </a:outerShdw>
          </a:effectLst>
          <a:scene3d>
            <a:camera prst="perspectiveFront"/>
            <a:lightRig rig="threePt" dir="t"/>
          </a:scene3d>
        </p:spPr>
        <p:txBody>
          <a:bodyPr wrap="square" rtlCol="0">
            <a:spAutoFit/>
          </a:bodyPr>
          <a:lstStyle/>
          <a:p>
            <a:pPr algn="just"/>
            <a:r>
              <a:rPr lang="en-US" sz="1800" b="1" dirty="0">
                <a:solidFill>
                  <a:srgbClr val="FF0000"/>
                </a:solidFill>
                <a:latin typeface="Tahoma"/>
                <a:cs typeface="Tahoma"/>
              </a:rPr>
              <a:t>First Session</a:t>
            </a:r>
            <a:r>
              <a:rPr lang="en-US" sz="1800" b="1" dirty="0">
                <a:solidFill>
                  <a:srgbClr val="FFCC00"/>
                </a:solidFill>
                <a:latin typeface="Tahoma"/>
                <a:cs typeface="Tahoma"/>
              </a:rPr>
              <a:t> </a:t>
            </a:r>
            <a:r>
              <a:rPr lang="en-US" sz="1800" b="1" dirty="0">
                <a:latin typeface="Tahoma"/>
                <a:cs typeface="Tahoma"/>
              </a:rPr>
              <a:t>was convened in Nairobi, </a:t>
            </a:r>
            <a:r>
              <a:rPr lang="en-US" sz="1800" b="1" dirty="0" smtClean="0">
                <a:latin typeface="Tahoma"/>
                <a:cs typeface="Tahoma"/>
              </a:rPr>
              <a:t>Kenya, </a:t>
            </a:r>
            <a:r>
              <a:rPr lang="en-US" sz="1800" b="1" dirty="0">
                <a:latin typeface="Tahoma"/>
                <a:cs typeface="Tahoma"/>
              </a:rPr>
              <a:t>from </a:t>
            </a:r>
            <a:r>
              <a:rPr lang="en-US" sz="1800" b="1" dirty="0" smtClean="0">
                <a:latin typeface="Tahoma"/>
                <a:cs typeface="Tahoma"/>
              </a:rPr>
              <a:t>12 </a:t>
            </a:r>
            <a:r>
              <a:rPr lang="en-US" sz="1800" b="1" dirty="0">
                <a:latin typeface="Tahoma"/>
                <a:cs typeface="Tahoma"/>
              </a:rPr>
              <a:t>- 16 April 2010 </a:t>
            </a:r>
            <a:br>
              <a:rPr lang="en-US" sz="1800" b="1" dirty="0">
                <a:latin typeface="Tahoma"/>
                <a:cs typeface="Tahoma"/>
              </a:rPr>
            </a:br>
            <a:r>
              <a:rPr lang="en-US" sz="1200" b="1" dirty="0" smtClean="0">
                <a:solidFill>
                  <a:srgbClr val="000066"/>
                </a:solidFill>
                <a:latin typeface="Tahoma"/>
                <a:cs typeface="Tahoma"/>
              </a:rPr>
              <a:t>Endorsement of the </a:t>
            </a:r>
            <a:r>
              <a:rPr lang="en-US" sz="1200" b="1" dirty="0">
                <a:solidFill>
                  <a:srgbClr val="000066"/>
                </a:solidFill>
                <a:latin typeface="Tahoma"/>
                <a:cs typeface="Tahoma"/>
              </a:rPr>
              <a:t>Conference Statement </a:t>
            </a:r>
            <a:r>
              <a:rPr lang="en-US" sz="1200" b="1" dirty="0" smtClean="0">
                <a:solidFill>
                  <a:srgbClr val="000066"/>
                </a:solidFill>
                <a:latin typeface="Tahoma"/>
                <a:cs typeface="Tahoma"/>
              </a:rPr>
              <a:t>and adoption of </a:t>
            </a:r>
            <a:r>
              <a:rPr lang="en-US" sz="1200" b="1" dirty="0">
                <a:solidFill>
                  <a:srgbClr val="000066"/>
                </a:solidFill>
                <a:latin typeface="Tahoma"/>
                <a:cs typeface="Tahoma"/>
              </a:rPr>
              <a:t>the Nairobi Ministerial Declaration on </a:t>
            </a:r>
            <a:r>
              <a:rPr lang="en-US" sz="1200" b="1" dirty="0" smtClean="0">
                <a:solidFill>
                  <a:srgbClr val="000066"/>
                </a:solidFill>
                <a:latin typeface="Tahoma"/>
                <a:cs typeface="Tahoma"/>
              </a:rPr>
              <a:t>development of Meteorology and its application in Africa</a:t>
            </a:r>
            <a:endParaRPr lang="en-US" sz="1200" dirty="0">
              <a:solidFill>
                <a:srgbClr val="000066"/>
              </a:solidFill>
            </a:endParaRPr>
          </a:p>
        </p:txBody>
      </p:sp>
      <p:sp>
        <p:nvSpPr>
          <p:cNvPr id="3" name="Rectangle 2"/>
          <p:cNvSpPr/>
          <p:nvPr/>
        </p:nvSpPr>
        <p:spPr>
          <a:xfrm>
            <a:off x="228600" y="2133600"/>
            <a:ext cx="4366851" cy="461665"/>
          </a:xfrm>
          <a:prstGeom prst="rect">
            <a:avLst/>
          </a:prstGeom>
        </p:spPr>
        <p:txBody>
          <a:bodyPr wrap="none">
            <a:spAutoFit/>
          </a:bodyPr>
          <a:lstStyle/>
          <a:p>
            <a:r>
              <a:rPr lang="en-US" b="1" dirty="0">
                <a:solidFill>
                  <a:srgbClr val="FFFF00"/>
                </a:solidFill>
                <a:latin typeface="Tahoma"/>
                <a:cs typeface="Tahoma"/>
              </a:rPr>
              <a:t>There has been 3 Sessions:</a:t>
            </a:r>
            <a:endParaRPr lang="en-US" dirty="0"/>
          </a:p>
        </p:txBody>
      </p:sp>
      <p:sp>
        <p:nvSpPr>
          <p:cNvPr id="4" name="Rectangle 3"/>
          <p:cNvSpPr/>
          <p:nvPr/>
        </p:nvSpPr>
        <p:spPr>
          <a:xfrm>
            <a:off x="228600" y="1905000"/>
            <a:ext cx="1115998" cy="369332"/>
          </a:xfrm>
          <a:prstGeom prst="rect">
            <a:avLst/>
          </a:prstGeom>
        </p:spPr>
        <p:txBody>
          <a:bodyPr wrap="none">
            <a:spAutoFit/>
          </a:bodyPr>
          <a:lstStyle/>
          <a:p>
            <a:r>
              <a:rPr lang="en-US" sz="1800" b="1" i="1" dirty="0">
                <a:solidFill>
                  <a:srgbClr val="FF0000"/>
                </a:solidFill>
                <a:latin typeface="Lucida Calligraphy"/>
                <a:cs typeface="Lucida Calligraphy"/>
              </a:rPr>
              <a:t>So far:</a:t>
            </a:r>
          </a:p>
        </p:txBody>
      </p:sp>
      <p:sp>
        <p:nvSpPr>
          <p:cNvPr id="7" name="Subtitle 4"/>
          <p:cNvSpPr txBox="1">
            <a:spLocks/>
          </p:cNvSpPr>
          <p:nvPr/>
        </p:nvSpPr>
        <p:spPr bwMode="auto">
          <a:xfrm>
            <a:off x="228600" y="4648200"/>
            <a:ext cx="8839200" cy="1066800"/>
          </a:xfrm>
          <a:prstGeom prst="rect">
            <a:avLst/>
          </a:prstGeom>
          <a:solidFill>
            <a:srgbClr val="66FF66"/>
          </a:solidFill>
          <a:ln>
            <a:noFill/>
          </a:ln>
          <a:scene3d>
            <a:camera prst="obliqueBottomRight"/>
            <a:lightRig rig="threePt" dir="t"/>
          </a:scene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Clr>
                <a:srgbClr val="FF9900"/>
              </a:buClr>
              <a:buFont typeface="Wingdings" pitchFamily="2" charset="2"/>
              <a:buNone/>
              <a:defRPr sz="2800" smtClean="0">
                <a:solidFill>
                  <a:schemeClr val="bg1"/>
                </a:solidFill>
                <a:latin typeface="Arial" charset="0"/>
                <a:ea typeface="+mn-ea"/>
                <a:cs typeface="+mn-cs"/>
              </a:defRPr>
            </a:lvl1pPr>
            <a:lvl2pPr marL="990600" indent="-533400" algn="l" rtl="0" eaLnBrk="1" fontAlgn="base" hangingPunct="1">
              <a:spcBef>
                <a:spcPct val="20000"/>
              </a:spcBef>
              <a:spcAft>
                <a:spcPct val="0"/>
              </a:spcAft>
              <a:buClr>
                <a:srgbClr val="FF9900"/>
              </a:buClr>
              <a:buFont typeface="Wingdings" pitchFamily="2" charset="2"/>
              <a:buChar char="§"/>
              <a:defRPr sz="2800">
                <a:solidFill>
                  <a:schemeClr val="tx1"/>
                </a:solidFill>
                <a:latin typeface="Arial" charset="0"/>
              </a:defRPr>
            </a:lvl2pPr>
            <a:lvl3pPr marL="1371600" indent="-457200" algn="l" rtl="0" eaLnBrk="1" fontAlgn="base" hangingPunct="1">
              <a:spcBef>
                <a:spcPct val="20000"/>
              </a:spcBef>
              <a:spcAft>
                <a:spcPct val="0"/>
              </a:spcAft>
              <a:buClr>
                <a:srgbClr val="FF9900"/>
              </a:buClr>
              <a:buFont typeface="Wingdings" pitchFamily="2" charset="2"/>
              <a:buChar char="§"/>
              <a:defRPr sz="2400">
                <a:solidFill>
                  <a:schemeClr val="tx1"/>
                </a:solidFill>
                <a:latin typeface="Arial" charset="0"/>
              </a:defRPr>
            </a:lvl3pPr>
            <a:lvl4pPr marL="17526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Arial" charset="0"/>
              </a:defRPr>
            </a:lvl4pPr>
            <a:lvl5pPr marL="22098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Arial" charset="0"/>
              </a:defRPr>
            </a:lvl5pPr>
            <a:lvl6pPr marL="26670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mn-lt"/>
              </a:defRPr>
            </a:lvl6pPr>
            <a:lvl7pPr marL="31242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mn-lt"/>
              </a:defRPr>
            </a:lvl7pPr>
            <a:lvl8pPr marL="35814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mn-lt"/>
              </a:defRPr>
            </a:lvl8pPr>
            <a:lvl9pPr marL="40386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mn-lt"/>
              </a:defRPr>
            </a:lvl9pPr>
          </a:lstStyle>
          <a:p>
            <a:pPr algn="just"/>
            <a:r>
              <a:rPr lang="en-US" sz="1800" b="1" dirty="0" smtClean="0">
                <a:solidFill>
                  <a:srgbClr val="FF0000"/>
                </a:solidFill>
                <a:latin typeface="Tahoma"/>
                <a:cs typeface="Tahoma"/>
              </a:rPr>
              <a:t>Third Session</a:t>
            </a:r>
            <a:r>
              <a:rPr lang="en-US" sz="1800" b="1" dirty="0" smtClean="0">
                <a:solidFill>
                  <a:schemeClr val="tx1"/>
                </a:solidFill>
                <a:latin typeface="Tahoma"/>
                <a:cs typeface="Tahoma"/>
              </a:rPr>
              <a:t> took </a:t>
            </a:r>
            <a:r>
              <a:rPr lang="en-US" sz="1800" b="1" dirty="0">
                <a:solidFill>
                  <a:schemeClr val="tx1"/>
                </a:solidFill>
                <a:latin typeface="Tahoma"/>
                <a:cs typeface="Tahoma"/>
              </a:rPr>
              <a:t>place from </a:t>
            </a:r>
            <a:r>
              <a:rPr lang="en-US" sz="1800" b="1" dirty="0" smtClean="0">
                <a:solidFill>
                  <a:schemeClr val="tx1"/>
                </a:solidFill>
                <a:latin typeface="Tahoma"/>
                <a:cs typeface="Tahoma"/>
              </a:rPr>
              <a:t>10 </a:t>
            </a:r>
            <a:r>
              <a:rPr lang="en-US" sz="1800" b="1" dirty="0">
                <a:solidFill>
                  <a:schemeClr val="tx1"/>
                </a:solidFill>
                <a:latin typeface="Tahoma"/>
                <a:cs typeface="Tahoma"/>
              </a:rPr>
              <a:t>- 14 February 2015 in Praia, </a:t>
            </a:r>
            <a:r>
              <a:rPr lang="en-US" sz="1800" b="1" dirty="0" err="1">
                <a:solidFill>
                  <a:schemeClr val="tx1"/>
                </a:solidFill>
                <a:latin typeface="Tahoma"/>
                <a:cs typeface="Tahoma"/>
              </a:rPr>
              <a:t>Cabo</a:t>
            </a:r>
            <a:r>
              <a:rPr lang="en-US" sz="1800" b="1" dirty="0">
                <a:solidFill>
                  <a:schemeClr val="tx1"/>
                </a:solidFill>
                <a:latin typeface="Tahoma"/>
                <a:cs typeface="Tahoma"/>
              </a:rPr>
              <a:t> Verde </a:t>
            </a:r>
            <a:r>
              <a:rPr lang="en-US" sz="1800" b="1" dirty="0">
                <a:solidFill>
                  <a:srgbClr val="FFFF00"/>
                </a:solidFill>
                <a:latin typeface="Tahoma"/>
                <a:cs typeface="Tahoma"/>
              </a:rPr>
              <a:t/>
            </a:r>
            <a:br>
              <a:rPr lang="en-US" sz="1800" b="1" dirty="0">
                <a:solidFill>
                  <a:srgbClr val="FFFF00"/>
                </a:solidFill>
                <a:latin typeface="Tahoma"/>
                <a:cs typeface="Tahoma"/>
              </a:rPr>
            </a:br>
            <a:r>
              <a:rPr lang="en-US" sz="1200" b="1" dirty="0">
                <a:solidFill>
                  <a:srgbClr val="0000FF"/>
                </a:solidFill>
                <a:latin typeface="Tahoma"/>
                <a:cs typeface="Tahoma"/>
              </a:rPr>
              <a:t>The Session reviewed and endorsed the Implementation and Resource Mobilization Plan of the Integrated African Strategy on Meteorology (Weather and Climate Services) and also adopted the AMCOMET Constitution and Rules of Procedures, </a:t>
            </a:r>
            <a:r>
              <a:rPr lang="en-US" sz="1200" b="1" dirty="0" smtClean="0">
                <a:solidFill>
                  <a:srgbClr val="0000FF"/>
                </a:solidFill>
                <a:latin typeface="Tahoma"/>
                <a:cs typeface="Tahoma"/>
              </a:rPr>
              <a:t>including a budget for  </a:t>
            </a:r>
            <a:r>
              <a:rPr lang="en-US" sz="1200" b="1" dirty="0">
                <a:solidFill>
                  <a:srgbClr val="0000FF"/>
                </a:solidFill>
                <a:latin typeface="Tahoma"/>
                <a:cs typeface="Tahoma"/>
              </a:rPr>
              <a:t>the sustainability of AMCOMET. </a:t>
            </a:r>
            <a:endParaRPr lang="hr-HR" sz="1200" b="1" dirty="0">
              <a:solidFill>
                <a:srgbClr val="0000FF"/>
              </a:solidFill>
              <a:effectLst>
                <a:outerShdw blurRad="38100" dist="38100" dir="2700000" algn="tl">
                  <a:srgbClr val="000000">
                    <a:alpha val="43137"/>
                  </a:srgbClr>
                </a:outerShdw>
              </a:effectLst>
            </a:endParaRPr>
          </a:p>
        </p:txBody>
      </p:sp>
      <p:sp>
        <p:nvSpPr>
          <p:cNvPr id="8" name="TextBox 7"/>
          <p:cNvSpPr txBox="1"/>
          <p:nvPr/>
        </p:nvSpPr>
        <p:spPr>
          <a:xfrm>
            <a:off x="228600" y="5791200"/>
            <a:ext cx="8839200" cy="646331"/>
          </a:xfrm>
          <a:prstGeom prst="rect">
            <a:avLst/>
          </a:prstGeom>
          <a:solidFill>
            <a:srgbClr val="66FF66"/>
          </a:solidFill>
          <a:effectLst>
            <a:outerShdw blurRad="50800" dist="38100" dir="2700000" algn="tl" rotWithShape="0">
              <a:prstClr val="black">
                <a:alpha val="40000"/>
              </a:prstClr>
            </a:outerShdw>
          </a:effectLst>
          <a:scene3d>
            <a:camera prst="perspectiveFront"/>
            <a:lightRig rig="threePt" dir="t"/>
          </a:scene3d>
        </p:spPr>
        <p:txBody>
          <a:bodyPr wrap="square" rtlCol="0">
            <a:spAutoFit/>
          </a:bodyPr>
          <a:lstStyle/>
          <a:p>
            <a:pPr algn="just"/>
            <a:r>
              <a:rPr lang="en-US" sz="1800" b="1" dirty="0">
                <a:latin typeface="Tahoma"/>
                <a:cs typeface="Tahoma"/>
              </a:rPr>
              <a:t>And the </a:t>
            </a:r>
            <a:r>
              <a:rPr lang="en-US" sz="1800" b="1" dirty="0">
                <a:solidFill>
                  <a:srgbClr val="FF0000"/>
                </a:solidFill>
                <a:latin typeface="Tahoma"/>
                <a:cs typeface="Tahoma"/>
              </a:rPr>
              <a:t>Fourth Session </a:t>
            </a:r>
            <a:r>
              <a:rPr lang="en-US" sz="1800" b="1" dirty="0">
                <a:latin typeface="Tahoma"/>
                <a:cs typeface="Tahoma"/>
              </a:rPr>
              <a:t>has been proposed to be held in Tunisia sometimes in October 2016</a:t>
            </a:r>
            <a:endParaRPr lang="en-US" sz="1200" dirty="0">
              <a:solidFill>
                <a:srgbClr val="000066"/>
              </a:solidFill>
            </a:endParaRPr>
          </a:p>
        </p:txBody>
      </p:sp>
    </p:spTree>
    <p:extLst>
      <p:ext uri="{BB962C8B-B14F-4D97-AF65-F5344CB8AC3E}">
        <p14:creationId xmlns:p14="http://schemas.microsoft.com/office/powerpoint/2010/main" val="2298399222"/>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dissolve">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ctrTitle"/>
          </p:nvPr>
        </p:nvSpPr>
        <p:spPr>
          <a:xfrm>
            <a:off x="228600" y="2286000"/>
            <a:ext cx="8610600" cy="1143000"/>
          </a:xfrm>
          <a:effectLst>
            <a:glow rad="101600">
              <a:schemeClr val="accent2">
                <a:satMod val="175000"/>
                <a:alpha val="40000"/>
              </a:schemeClr>
            </a:glow>
            <a:outerShdw blurRad="76200" dir="18900000" sy="23000" kx="-1200000" algn="bl" rotWithShape="0">
              <a:prstClr val="black">
                <a:alpha val="20000"/>
              </a:prstClr>
            </a:outerShdw>
          </a:effectLst>
          <a:scene3d>
            <a:camera prst="perspectiveFront"/>
            <a:lightRig rig="threePt" dir="t"/>
          </a:scene3d>
        </p:spPr>
        <p:txBody>
          <a:bodyPr/>
          <a:lstStyle/>
          <a:p>
            <a:r>
              <a:rPr lang="en-US" sz="1600" b="1" dirty="0" smtClean="0">
                <a:solidFill>
                  <a:srgbClr val="FFFF00"/>
                </a:solidFill>
                <a:latin typeface="Tahoma"/>
                <a:cs typeface="Tahoma"/>
              </a:rPr>
              <a:t/>
            </a:r>
            <a:br>
              <a:rPr lang="en-US" sz="1600" b="1" dirty="0" smtClean="0">
                <a:solidFill>
                  <a:srgbClr val="FFFF00"/>
                </a:solidFill>
                <a:latin typeface="Tahoma"/>
                <a:cs typeface="Tahoma"/>
              </a:rPr>
            </a:br>
            <a:r>
              <a:rPr lang="en-US" sz="1600" b="1" dirty="0">
                <a:solidFill>
                  <a:srgbClr val="FFFF00"/>
                </a:solidFill>
                <a:latin typeface="Tahoma"/>
                <a:cs typeface="Tahoma"/>
              </a:rPr>
              <a:t/>
            </a:r>
            <a:br>
              <a:rPr lang="en-US" sz="1600" b="1" dirty="0">
                <a:solidFill>
                  <a:srgbClr val="FFFF00"/>
                </a:solidFill>
                <a:latin typeface="Tahoma"/>
                <a:cs typeface="Tahoma"/>
              </a:rPr>
            </a:br>
            <a:r>
              <a:rPr lang="en-US" sz="1600" b="1" dirty="0" smtClean="0">
                <a:solidFill>
                  <a:srgbClr val="FFFF00"/>
                </a:solidFill>
                <a:latin typeface="Tahoma"/>
                <a:cs typeface="Tahoma"/>
              </a:rPr>
              <a:t/>
            </a:r>
            <a:br>
              <a:rPr lang="en-US" sz="1600" b="1" dirty="0" smtClean="0">
                <a:solidFill>
                  <a:srgbClr val="FFFF00"/>
                </a:solidFill>
                <a:latin typeface="Tahoma"/>
                <a:cs typeface="Tahoma"/>
              </a:rPr>
            </a:br>
            <a:r>
              <a:rPr lang="en-US" sz="1600" b="1" dirty="0">
                <a:solidFill>
                  <a:srgbClr val="FFFF00"/>
                </a:solidFill>
                <a:latin typeface="Tahoma"/>
                <a:cs typeface="Tahoma"/>
              </a:rPr>
              <a:t/>
            </a:r>
            <a:br>
              <a:rPr lang="en-US" sz="1600" b="1" dirty="0">
                <a:solidFill>
                  <a:srgbClr val="FFFF00"/>
                </a:solidFill>
                <a:latin typeface="Tahoma"/>
                <a:cs typeface="Tahoma"/>
              </a:rPr>
            </a:br>
            <a:r>
              <a:rPr lang="en-US" sz="1600" b="1" dirty="0" smtClean="0">
                <a:solidFill>
                  <a:srgbClr val="FFFF00"/>
                </a:solidFill>
                <a:latin typeface="Tahoma"/>
                <a:cs typeface="Tahoma"/>
              </a:rPr>
              <a:t/>
            </a:r>
            <a:br>
              <a:rPr lang="en-US" sz="1600" b="1" dirty="0" smtClean="0">
                <a:solidFill>
                  <a:srgbClr val="FFFF00"/>
                </a:solidFill>
                <a:latin typeface="Tahoma"/>
                <a:cs typeface="Tahoma"/>
              </a:rPr>
            </a:br>
            <a:r>
              <a:rPr lang="en-US" sz="1600" b="1" dirty="0">
                <a:solidFill>
                  <a:srgbClr val="FFFF00"/>
                </a:solidFill>
                <a:latin typeface="Tahoma"/>
                <a:cs typeface="Tahoma"/>
              </a:rPr>
              <a:t/>
            </a:r>
            <a:br>
              <a:rPr lang="en-US" sz="1600" b="1" dirty="0">
                <a:solidFill>
                  <a:srgbClr val="FFFF00"/>
                </a:solidFill>
                <a:latin typeface="Tahoma"/>
                <a:cs typeface="Tahoma"/>
              </a:rPr>
            </a:br>
            <a:r>
              <a:rPr lang="en-US" sz="1600" b="1" dirty="0" smtClean="0">
                <a:solidFill>
                  <a:srgbClr val="FFFF00"/>
                </a:solidFill>
                <a:latin typeface="Tahoma"/>
                <a:cs typeface="Tahoma"/>
              </a:rPr>
              <a:t/>
            </a:r>
            <a:br>
              <a:rPr lang="en-US" sz="1600" b="1" dirty="0" smtClean="0">
                <a:solidFill>
                  <a:srgbClr val="FFFF00"/>
                </a:solidFill>
                <a:latin typeface="Tahoma"/>
                <a:cs typeface="Tahoma"/>
              </a:rPr>
            </a:br>
            <a:r>
              <a:rPr lang="en-US" sz="1600" b="1" dirty="0" smtClean="0">
                <a:solidFill>
                  <a:srgbClr val="FFFF00"/>
                </a:solidFill>
                <a:latin typeface="Tahoma"/>
                <a:cs typeface="Tahoma"/>
              </a:rPr>
              <a:t/>
            </a:r>
            <a:br>
              <a:rPr lang="en-US" sz="1600" b="1" dirty="0" smtClean="0">
                <a:solidFill>
                  <a:srgbClr val="FFFF00"/>
                </a:solidFill>
                <a:latin typeface="Tahoma"/>
                <a:cs typeface="Tahoma"/>
              </a:rPr>
            </a:br>
            <a:r>
              <a:rPr lang="en-US" sz="1600" b="1" dirty="0">
                <a:solidFill>
                  <a:srgbClr val="FFFF00"/>
                </a:solidFill>
                <a:latin typeface="Tahoma"/>
                <a:cs typeface="Tahoma"/>
              </a:rPr>
              <a:t/>
            </a:r>
            <a:br>
              <a:rPr lang="en-US" sz="1600" b="1" dirty="0">
                <a:solidFill>
                  <a:srgbClr val="FFFF00"/>
                </a:solidFill>
                <a:latin typeface="Tahoma"/>
                <a:cs typeface="Tahoma"/>
              </a:rPr>
            </a:br>
            <a:r>
              <a:rPr lang="en-US" sz="1600" b="1" dirty="0" smtClean="0">
                <a:solidFill>
                  <a:srgbClr val="FFFF00"/>
                </a:solidFill>
                <a:latin typeface="Tahoma"/>
                <a:cs typeface="Tahoma"/>
              </a:rPr>
              <a:t/>
            </a:r>
            <a:br>
              <a:rPr lang="en-US" sz="1600" b="1" dirty="0" smtClean="0">
                <a:solidFill>
                  <a:srgbClr val="FFFF00"/>
                </a:solidFill>
                <a:latin typeface="Tahoma"/>
                <a:cs typeface="Tahoma"/>
              </a:rPr>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smtClean="0"/>
              <a:t/>
            </a:r>
            <a:br>
              <a:rPr lang="en-US" sz="1600" dirty="0" smtClean="0"/>
            </a:br>
            <a:r>
              <a:rPr lang="en-US" sz="1600" b="1" dirty="0" smtClean="0">
                <a:effectLst>
                  <a:outerShdw blurRad="38100" dist="38100" dir="2700000" algn="tl">
                    <a:srgbClr val="000000">
                      <a:alpha val="43137"/>
                    </a:srgbClr>
                  </a:outerShdw>
                </a:effectLst>
              </a:rPr>
              <a:t/>
            </a:r>
            <a:br>
              <a:rPr lang="en-US" sz="1600" b="1" dirty="0" smtClean="0">
                <a:effectLst>
                  <a:outerShdw blurRad="38100" dist="38100" dir="2700000" algn="tl">
                    <a:srgbClr val="000000">
                      <a:alpha val="43137"/>
                    </a:srgbClr>
                  </a:outerShdw>
                </a:effectLst>
              </a:rPr>
            </a:br>
            <a:endParaRPr lang="en-US" sz="1600" b="1" dirty="0">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228600" y="2819400"/>
            <a:ext cx="8686800" cy="685800"/>
          </a:xfrm>
          <a:solidFill>
            <a:srgbClr val="FF9900"/>
          </a:solidFill>
          <a:scene3d>
            <a:camera prst="obliqueBottomRight"/>
            <a:lightRig rig="threePt" dir="t"/>
          </a:scene3d>
        </p:spPr>
        <p:txBody>
          <a:bodyPr/>
          <a:lstStyle/>
          <a:p>
            <a:pPr algn="just"/>
            <a:r>
              <a:rPr lang="en-US" sz="1800" b="1" dirty="0">
                <a:solidFill>
                  <a:schemeClr val="tx1"/>
                </a:solidFill>
                <a:latin typeface="Tahoma"/>
                <a:cs typeface="Tahoma"/>
              </a:rPr>
              <a:t>Increase political support and recognition of the critical role of National Meteorological and Hydrological Services; </a:t>
            </a:r>
            <a:r>
              <a:rPr lang="en-US" sz="1200" b="1" dirty="0">
                <a:solidFill>
                  <a:srgbClr val="0000FF"/>
                </a:solidFill>
                <a:latin typeface="Tahoma"/>
                <a:cs typeface="Tahoma"/>
              </a:rPr>
              <a:t/>
            </a:r>
            <a:br>
              <a:rPr lang="en-US" sz="1200" b="1" dirty="0">
                <a:solidFill>
                  <a:srgbClr val="0000FF"/>
                </a:solidFill>
                <a:latin typeface="Tahoma"/>
                <a:cs typeface="Tahoma"/>
              </a:rPr>
            </a:br>
            <a:endParaRPr lang="hr-HR" sz="1200" b="1" dirty="0" smtClean="0">
              <a:solidFill>
                <a:srgbClr val="0000FF"/>
              </a:solidFill>
              <a:effectLst>
                <a:outerShdw blurRad="38100" dist="38100" dir="2700000" algn="tl">
                  <a:srgbClr val="000000">
                    <a:alpha val="43137"/>
                  </a:srgbClr>
                </a:outerShdw>
              </a:effectLst>
            </a:endParaRPr>
          </a:p>
        </p:txBody>
      </p:sp>
      <p:sp>
        <p:nvSpPr>
          <p:cNvPr id="2" name="TextBox 1"/>
          <p:cNvSpPr txBox="1"/>
          <p:nvPr/>
        </p:nvSpPr>
        <p:spPr>
          <a:xfrm>
            <a:off x="228600" y="2362200"/>
            <a:ext cx="8686800" cy="369332"/>
          </a:xfrm>
          <a:prstGeom prst="rect">
            <a:avLst/>
          </a:prstGeom>
          <a:solidFill>
            <a:srgbClr val="66FF66"/>
          </a:solidFill>
          <a:effectLst>
            <a:outerShdw blurRad="50800" dist="38100" dir="2700000" algn="tl" rotWithShape="0">
              <a:prstClr val="black">
                <a:alpha val="40000"/>
              </a:prstClr>
            </a:outerShdw>
          </a:effectLst>
          <a:scene3d>
            <a:camera prst="perspectiveFront"/>
            <a:lightRig rig="threePt" dir="t"/>
          </a:scene3d>
        </p:spPr>
        <p:txBody>
          <a:bodyPr wrap="square" rtlCol="0">
            <a:spAutoFit/>
          </a:bodyPr>
          <a:lstStyle/>
          <a:p>
            <a:pPr algn="just"/>
            <a:r>
              <a:rPr lang="en-US" sz="1800" b="1" dirty="0">
                <a:latin typeface="Tahoma"/>
                <a:cs typeface="Tahoma"/>
              </a:rPr>
              <a:t>AMCOMET focuses on five (5) interrelated strategic pillars: </a:t>
            </a:r>
            <a:endParaRPr lang="en-US" sz="1200" dirty="0">
              <a:solidFill>
                <a:srgbClr val="000066"/>
              </a:solidFill>
            </a:endParaRPr>
          </a:p>
        </p:txBody>
      </p:sp>
      <p:sp>
        <p:nvSpPr>
          <p:cNvPr id="4" name="Rectangle 3"/>
          <p:cNvSpPr/>
          <p:nvPr/>
        </p:nvSpPr>
        <p:spPr>
          <a:xfrm>
            <a:off x="228600" y="1905000"/>
            <a:ext cx="8153400" cy="877163"/>
          </a:xfrm>
          <a:prstGeom prst="rect">
            <a:avLst/>
          </a:prstGeom>
        </p:spPr>
        <p:txBody>
          <a:bodyPr wrap="square">
            <a:spAutoFit/>
          </a:bodyPr>
          <a:lstStyle/>
          <a:p>
            <a:pPr algn="ctr"/>
            <a:r>
              <a:rPr lang="en-US" b="1" dirty="0">
                <a:solidFill>
                  <a:srgbClr val="FFFF00"/>
                </a:solidFill>
                <a:latin typeface="Tahoma"/>
                <a:cs typeface="Tahoma"/>
              </a:rPr>
              <a:t>The 5 Pillars</a:t>
            </a:r>
            <a:endParaRPr lang="en-US" b="1" i="1" dirty="0">
              <a:solidFill>
                <a:srgbClr val="FFFF00"/>
              </a:solidFill>
              <a:latin typeface="Tahoma"/>
              <a:cs typeface="Tahoma"/>
            </a:endParaRPr>
          </a:p>
          <a:p>
            <a:endParaRPr lang="en-US" sz="1800" b="1" dirty="0">
              <a:solidFill>
                <a:srgbClr val="FF0000"/>
              </a:solidFill>
              <a:latin typeface="Lucida Calligraphy"/>
              <a:cs typeface="Lucida Calligraphy"/>
            </a:endParaRPr>
          </a:p>
        </p:txBody>
      </p:sp>
      <p:sp>
        <p:nvSpPr>
          <p:cNvPr id="7" name="Subtitle 4"/>
          <p:cNvSpPr txBox="1">
            <a:spLocks/>
          </p:cNvSpPr>
          <p:nvPr/>
        </p:nvSpPr>
        <p:spPr bwMode="auto">
          <a:xfrm>
            <a:off x="228600" y="4343400"/>
            <a:ext cx="8686800" cy="609600"/>
          </a:xfrm>
          <a:prstGeom prst="rect">
            <a:avLst/>
          </a:prstGeom>
          <a:solidFill>
            <a:srgbClr val="66FF66"/>
          </a:solidFill>
          <a:ln>
            <a:noFill/>
          </a:ln>
          <a:scene3d>
            <a:camera prst="obliqueBottomRight"/>
            <a:lightRig rig="threePt" dir="t"/>
          </a:scene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Clr>
                <a:srgbClr val="FF9900"/>
              </a:buClr>
              <a:buFont typeface="Wingdings" pitchFamily="2" charset="2"/>
              <a:buNone/>
              <a:defRPr sz="2800" smtClean="0">
                <a:solidFill>
                  <a:schemeClr val="bg1"/>
                </a:solidFill>
                <a:latin typeface="Arial" charset="0"/>
                <a:ea typeface="+mn-ea"/>
                <a:cs typeface="+mn-cs"/>
              </a:defRPr>
            </a:lvl1pPr>
            <a:lvl2pPr marL="990600" indent="-533400" algn="l" rtl="0" eaLnBrk="1" fontAlgn="base" hangingPunct="1">
              <a:spcBef>
                <a:spcPct val="20000"/>
              </a:spcBef>
              <a:spcAft>
                <a:spcPct val="0"/>
              </a:spcAft>
              <a:buClr>
                <a:srgbClr val="FF9900"/>
              </a:buClr>
              <a:buFont typeface="Wingdings" pitchFamily="2" charset="2"/>
              <a:buChar char="§"/>
              <a:defRPr sz="2800">
                <a:solidFill>
                  <a:schemeClr val="tx1"/>
                </a:solidFill>
                <a:latin typeface="Arial" charset="0"/>
              </a:defRPr>
            </a:lvl2pPr>
            <a:lvl3pPr marL="1371600" indent="-457200" algn="l" rtl="0" eaLnBrk="1" fontAlgn="base" hangingPunct="1">
              <a:spcBef>
                <a:spcPct val="20000"/>
              </a:spcBef>
              <a:spcAft>
                <a:spcPct val="0"/>
              </a:spcAft>
              <a:buClr>
                <a:srgbClr val="FF9900"/>
              </a:buClr>
              <a:buFont typeface="Wingdings" pitchFamily="2" charset="2"/>
              <a:buChar char="§"/>
              <a:defRPr sz="2400">
                <a:solidFill>
                  <a:schemeClr val="tx1"/>
                </a:solidFill>
                <a:latin typeface="Arial" charset="0"/>
              </a:defRPr>
            </a:lvl3pPr>
            <a:lvl4pPr marL="17526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Arial" charset="0"/>
              </a:defRPr>
            </a:lvl4pPr>
            <a:lvl5pPr marL="22098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Arial" charset="0"/>
              </a:defRPr>
            </a:lvl5pPr>
            <a:lvl6pPr marL="26670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mn-lt"/>
              </a:defRPr>
            </a:lvl6pPr>
            <a:lvl7pPr marL="31242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mn-lt"/>
              </a:defRPr>
            </a:lvl7pPr>
            <a:lvl8pPr marL="35814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mn-lt"/>
              </a:defRPr>
            </a:lvl8pPr>
            <a:lvl9pPr marL="40386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mn-lt"/>
              </a:defRPr>
            </a:lvl9pPr>
          </a:lstStyle>
          <a:p>
            <a:pPr algn="just"/>
            <a:r>
              <a:rPr lang="en-US" sz="1800" b="1" dirty="0" smtClean="0">
                <a:solidFill>
                  <a:srgbClr val="000000"/>
                </a:solidFill>
                <a:latin typeface="Tahoma"/>
                <a:cs typeface="Tahoma"/>
              </a:rPr>
              <a:t>Improve </a:t>
            </a:r>
            <a:r>
              <a:rPr lang="en-US" sz="1800" b="1" dirty="0">
                <a:solidFill>
                  <a:srgbClr val="000000"/>
                </a:solidFill>
                <a:latin typeface="Tahoma"/>
                <a:cs typeface="Tahoma"/>
              </a:rPr>
              <a:t>access to meteorological </a:t>
            </a:r>
            <a:r>
              <a:rPr lang="en-US" sz="1800" b="1" dirty="0" smtClean="0">
                <a:solidFill>
                  <a:srgbClr val="000000"/>
                </a:solidFill>
                <a:latin typeface="Tahoma"/>
                <a:cs typeface="Tahoma"/>
              </a:rPr>
              <a:t>services, in particular, </a:t>
            </a:r>
            <a:r>
              <a:rPr lang="en-US" sz="1800" b="1" dirty="0">
                <a:solidFill>
                  <a:srgbClr val="000000"/>
                </a:solidFill>
                <a:latin typeface="Tahoma"/>
                <a:cs typeface="Tahoma"/>
              </a:rPr>
              <a:t>for the marine and aviation sectors; </a:t>
            </a:r>
            <a:endParaRPr lang="hr-HR" sz="1800" b="1" dirty="0">
              <a:solidFill>
                <a:srgbClr val="000000"/>
              </a:solidFill>
              <a:effectLst>
                <a:outerShdw blurRad="38100" dist="38100" dir="2700000" algn="tl">
                  <a:srgbClr val="000000">
                    <a:alpha val="43137"/>
                  </a:srgbClr>
                </a:outerShdw>
              </a:effectLst>
            </a:endParaRPr>
          </a:p>
        </p:txBody>
      </p:sp>
      <p:sp>
        <p:nvSpPr>
          <p:cNvPr id="8" name="TextBox 7"/>
          <p:cNvSpPr txBox="1"/>
          <p:nvPr/>
        </p:nvSpPr>
        <p:spPr>
          <a:xfrm>
            <a:off x="228600" y="5029200"/>
            <a:ext cx="8686800" cy="646331"/>
          </a:xfrm>
          <a:prstGeom prst="rect">
            <a:avLst/>
          </a:prstGeom>
          <a:solidFill>
            <a:schemeClr val="accent1">
              <a:lumMod val="90000"/>
            </a:schemeClr>
          </a:solidFill>
          <a:effectLst>
            <a:outerShdw blurRad="50800" dist="38100" dir="2700000" algn="tl" rotWithShape="0">
              <a:prstClr val="black">
                <a:alpha val="40000"/>
              </a:prstClr>
            </a:outerShdw>
          </a:effectLst>
          <a:scene3d>
            <a:camera prst="perspectiveFront"/>
            <a:lightRig rig="threePt" dir="t"/>
          </a:scene3d>
        </p:spPr>
        <p:txBody>
          <a:bodyPr wrap="square" rtlCol="0">
            <a:spAutoFit/>
          </a:bodyPr>
          <a:lstStyle/>
          <a:p>
            <a:pPr algn="just"/>
            <a:r>
              <a:rPr lang="en-US" sz="1800" b="1" dirty="0" smtClean="0">
                <a:solidFill>
                  <a:srgbClr val="000000"/>
                </a:solidFill>
                <a:latin typeface="Tahoma"/>
                <a:cs typeface="Tahoma"/>
              </a:rPr>
              <a:t>Support </a:t>
            </a:r>
            <a:r>
              <a:rPr lang="en-US" sz="1800" b="1" dirty="0">
                <a:solidFill>
                  <a:srgbClr val="000000"/>
                </a:solidFill>
                <a:latin typeface="Tahoma"/>
                <a:cs typeface="Tahoma"/>
              </a:rPr>
              <a:t>the provision of weather and climate services for climate change adaptation and mitigation; </a:t>
            </a:r>
            <a:r>
              <a:rPr lang="en-US" sz="1800" b="1" dirty="0" smtClean="0">
                <a:solidFill>
                  <a:srgbClr val="000000"/>
                </a:solidFill>
                <a:latin typeface="Tahoma"/>
                <a:cs typeface="Tahoma"/>
              </a:rPr>
              <a:t> and</a:t>
            </a:r>
            <a:endParaRPr lang="en-US" sz="1200" dirty="0">
              <a:solidFill>
                <a:srgbClr val="000000"/>
              </a:solidFill>
            </a:endParaRPr>
          </a:p>
        </p:txBody>
      </p:sp>
      <p:sp>
        <p:nvSpPr>
          <p:cNvPr id="9" name="Subtitle 4"/>
          <p:cNvSpPr txBox="1">
            <a:spLocks/>
          </p:cNvSpPr>
          <p:nvPr/>
        </p:nvSpPr>
        <p:spPr bwMode="auto">
          <a:xfrm>
            <a:off x="228600" y="3581400"/>
            <a:ext cx="8686800" cy="685800"/>
          </a:xfrm>
          <a:prstGeom prst="rect">
            <a:avLst/>
          </a:prstGeom>
          <a:solidFill>
            <a:schemeClr val="bg1">
              <a:lumMod val="85000"/>
            </a:schemeClr>
          </a:solidFill>
          <a:ln>
            <a:noFill/>
          </a:ln>
          <a:scene3d>
            <a:camera prst="obliqueBottomRight"/>
            <a:lightRig rig="threePt" dir="t"/>
          </a:scene3d>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Clr>
                <a:srgbClr val="FF9900"/>
              </a:buClr>
              <a:buFont typeface="Wingdings" pitchFamily="2" charset="2"/>
              <a:buNone/>
              <a:defRPr sz="2800" smtClean="0">
                <a:solidFill>
                  <a:schemeClr val="bg1"/>
                </a:solidFill>
                <a:latin typeface="Arial" charset="0"/>
                <a:ea typeface="+mn-ea"/>
                <a:cs typeface="+mn-cs"/>
              </a:defRPr>
            </a:lvl1pPr>
            <a:lvl2pPr marL="990600" indent="-533400" algn="l" rtl="0" eaLnBrk="1" fontAlgn="base" hangingPunct="1">
              <a:spcBef>
                <a:spcPct val="20000"/>
              </a:spcBef>
              <a:spcAft>
                <a:spcPct val="0"/>
              </a:spcAft>
              <a:buClr>
                <a:srgbClr val="FF9900"/>
              </a:buClr>
              <a:buFont typeface="Wingdings" pitchFamily="2" charset="2"/>
              <a:buChar char="§"/>
              <a:defRPr sz="2800">
                <a:solidFill>
                  <a:schemeClr val="tx1"/>
                </a:solidFill>
                <a:latin typeface="Arial" charset="0"/>
              </a:defRPr>
            </a:lvl2pPr>
            <a:lvl3pPr marL="1371600" indent="-457200" algn="l" rtl="0" eaLnBrk="1" fontAlgn="base" hangingPunct="1">
              <a:spcBef>
                <a:spcPct val="20000"/>
              </a:spcBef>
              <a:spcAft>
                <a:spcPct val="0"/>
              </a:spcAft>
              <a:buClr>
                <a:srgbClr val="FF9900"/>
              </a:buClr>
              <a:buFont typeface="Wingdings" pitchFamily="2" charset="2"/>
              <a:buChar char="§"/>
              <a:defRPr sz="2400">
                <a:solidFill>
                  <a:schemeClr val="tx1"/>
                </a:solidFill>
                <a:latin typeface="Arial" charset="0"/>
              </a:defRPr>
            </a:lvl3pPr>
            <a:lvl4pPr marL="17526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Arial" charset="0"/>
              </a:defRPr>
            </a:lvl4pPr>
            <a:lvl5pPr marL="22098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Arial" charset="0"/>
              </a:defRPr>
            </a:lvl5pPr>
            <a:lvl6pPr marL="26670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mn-lt"/>
              </a:defRPr>
            </a:lvl6pPr>
            <a:lvl7pPr marL="31242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mn-lt"/>
              </a:defRPr>
            </a:lvl7pPr>
            <a:lvl8pPr marL="35814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mn-lt"/>
              </a:defRPr>
            </a:lvl8pPr>
            <a:lvl9pPr marL="40386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mn-lt"/>
              </a:defRPr>
            </a:lvl9pPr>
          </a:lstStyle>
          <a:p>
            <a:pPr algn="just"/>
            <a:r>
              <a:rPr lang="en-US" sz="1800" b="1" dirty="0">
                <a:solidFill>
                  <a:srgbClr val="000000"/>
                </a:solidFill>
                <a:latin typeface="Tahoma"/>
                <a:cs typeface="Tahoma"/>
              </a:rPr>
              <a:t>Enhance weather and climate service delivery for sustainable development; </a:t>
            </a:r>
            <a:r>
              <a:rPr lang="en-US" sz="1200" b="1" dirty="0" smtClean="0">
                <a:solidFill>
                  <a:srgbClr val="0000FF"/>
                </a:solidFill>
                <a:latin typeface="Tahoma"/>
                <a:cs typeface="Tahoma"/>
              </a:rPr>
              <a:t/>
            </a:r>
            <a:br>
              <a:rPr lang="en-US" sz="1200" b="1" dirty="0" smtClean="0">
                <a:solidFill>
                  <a:srgbClr val="0000FF"/>
                </a:solidFill>
                <a:latin typeface="Tahoma"/>
                <a:cs typeface="Tahoma"/>
              </a:rPr>
            </a:br>
            <a:endParaRPr lang="hr-HR" sz="1200" b="1" dirty="0">
              <a:solidFill>
                <a:srgbClr val="0000FF"/>
              </a:solidFill>
              <a:effectLst>
                <a:outerShdw blurRad="38100" dist="38100" dir="2700000" algn="tl">
                  <a:srgbClr val="000000">
                    <a:alpha val="43137"/>
                  </a:srgbClr>
                </a:outerShdw>
              </a:effectLst>
            </a:endParaRPr>
          </a:p>
        </p:txBody>
      </p:sp>
      <p:sp>
        <p:nvSpPr>
          <p:cNvPr id="10" name="TextBox 9"/>
          <p:cNvSpPr txBox="1"/>
          <p:nvPr/>
        </p:nvSpPr>
        <p:spPr>
          <a:xfrm>
            <a:off x="228600" y="5791200"/>
            <a:ext cx="8686800" cy="646331"/>
          </a:xfrm>
          <a:prstGeom prst="rect">
            <a:avLst/>
          </a:prstGeom>
          <a:solidFill>
            <a:schemeClr val="accent6">
              <a:lumMod val="40000"/>
              <a:lumOff val="60000"/>
            </a:schemeClr>
          </a:solidFill>
          <a:effectLst>
            <a:outerShdw blurRad="50800" dist="38100" dir="2700000" algn="tl" rotWithShape="0">
              <a:prstClr val="black">
                <a:alpha val="40000"/>
              </a:prstClr>
            </a:outerShdw>
          </a:effectLst>
          <a:scene3d>
            <a:camera prst="perspectiveFront"/>
            <a:lightRig rig="threePt" dir="t"/>
          </a:scene3d>
        </p:spPr>
        <p:txBody>
          <a:bodyPr wrap="square" rtlCol="0">
            <a:spAutoFit/>
          </a:bodyPr>
          <a:lstStyle/>
          <a:p>
            <a:pPr algn="just"/>
            <a:r>
              <a:rPr lang="en-US" sz="1800" b="1" dirty="0">
                <a:latin typeface="Tahoma"/>
                <a:cs typeface="Tahoma"/>
              </a:rPr>
              <a:t>Strengthen partnerships with relevant institutions and funding </a:t>
            </a:r>
            <a:r>
              <a:rPr lang="en-US" sz="1800" b="1" dirty="0" smtClean="0">
                <a:latin typeface="Tahoma"/>
                <a:cs typeface="Tahoma"/>
              </a:rPr>
              <a:t>mechanisms</a:t>
            </a:r>
            <a:r>
              <a:rPr lang="en-US" sz="1800" b="1" dirty="0" smtClean="0">
                <a:solidFill>
                  <a:srgbClr val="000000"/>
                </a:solidFill>
                <a:latin typeface="Tahoma"/>
                <a:cs typeface="Tahoma"/>
              </a:rPr>
              <a:t> </a:t>
            </a:r>
            <a:endParaRPr lang="en-US" sz="1200" dirty="0">
              <a:solidFill>
                <a:srgbClr val="000000"/>
              </a:solidFill>
            </a:endParaRPr>
          </a:p>
        </p:txBody>
      </p:sp>
    </p:spTree>
    <p:extLst>
      <p:ext uri="{BB962C8B-B14F-4D97-AF65-F5344CB8AC3E}">
        <p14:creationId xmlns:p14="http://schemas.microsoft.com/office/powerpoint/2010/main" val="1713697282"/>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dissolve">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ctrTitle"/>
          </p:nvPr>
        </p:nvSpPr>
        <p:spPr>
          <a:xfrm flipH="1" flipV="1">
            <a:off x="9829799" y="7467599"/>
            <a:ext cx="45719" cy="45719"/>
          </a:xfrm>
        </p:spPr>
        <p:txBody>
          <a:bodyPr/>
          <a:lstStyle/>
          <a:p>
            <a:pPr marL="285750" indent="-285750" algn="just">
              <a:buFont typeface="Wingdings" charset="2"/>
              <a:buChar char="u"/>
            </a:pPr>
            <a:r>
              <a:rPr lang="en-US" sz="1600" b="1" dirty="0" smtClean="0">
                <a:solidFill>
                  <a:srgbClr val="FFFF00"/>
                </a:solidFill>
                <a:latin typeface="Tahoma"/>
                <a:cs typeface="Tahoma"/>
              </a:rPr>
              <a:t/>
            </a:r>
            <a:br>
              <a:rPr lang="en-US" sz="1600" b="1" dirty="0" smtClean="0">
                <a:solidFill>
                  <a:srgbClr val="FFFF00"/>
                </a:solidFill>
                <a:latin typeface="Tahoma"/>
                <a:cs typeface="Tahoma"/>
              </a:rPr>
            </a:br>
            <a:r>
              <a:rPr lang="en-US" sz="1600" b="1" dirty="0">
                <a:solidFill>
                  <a:srgbClr val="FFFF00"/>
                </a:solidFill>
                <a:latin typeface="Tahoma"/>
                <a:cs typeface="Tahoma"/>
              </a:rPr>
              <a:t/>
            </a:r>
            <a:br>
              <a:rPr lang="en-US" sz="1600" b="1" dirty="0">
                <a:solidFill>
                  <a:srgbClr val="FFFF00"/>
                </a:solidFill>
                <a:latin typeface="Tahoma"/>
                <a:cs typeface="Tahoma"/>
              </a:rPr>
            </a:br>
            <a:r>
              <a:rPr lang="en-US" sz="1600" b="1" dirty="0" smtClean="0">
                <a:solidFill>
                  <a:srgbClr val="FFFF00"/>
                </a:solidFill>
                <a:latin typeface="Tahoma"/>
                <a:cs typeface="Tahoma"/>
              </a:rPr>
              <a:t/>
            </a:r>
            <a:br>
              <a:rPr lang="en-US" sz="1600" b="1" dirty="0" smtClean="0">
                <a:solidFill>
                  <a:srgbClr val="FFFF00"/>
                </a:solidFill>
                <a:latin typeface="Tahoma"/>
                <a:cs typeface="Tahoma"/>
              </a:rPr>
            </a:br>
            <a:r>
              <a:rPr lang="en-US" sz="1600" b="1" dirty="0">
                <a:solidFill>
                  <a:srgbClr val="FFFF00"/>
                </a:solidFill>
                <a:latin typeface="Tahoma"/>
                <a:cs typeface="Tahoma"/>
              </a:rPr>
              <a:t/>
            </a:r>
            <a:br>
              <a:rPr lang="en-US" sz="1600" b="1" dirty="0">
                <a:solidFill>
                  <a:srgbClr val="FFFF00"/>
                </a:solidFill>
                <a:latin typeface="Tahoma"/>
                <a:cs typeface="Tahoma"/>
              </a:rPr>
            </a:br>
            <a:r>
              <a:rPr lang="en-US" sz="1600" b="1" dirty="0" smtClean="0">
                <a:solidFill>
                  <a:srgbClr val="FFFF00"/>
                </a:solidFill>
                <a:latin typeface="Tahoma"/>
                <a:cs typeface="Tahoma"/>
              </a:rPr>
              <a:t/>
            </a:r>
            <a:br>
              <a:rPr lang="en-US" sz="1600" b="1" dirty="0" smtClean="0">
                <a:solidFill>
                  <a:srgbClr val="FFFF00"/>
                </a:solidFill>
                <a:latin typeface="Tahoma"/>
                <a:cs typeface="Tahoma"/>
              </a:rPr>
            </a:br>
            <a:r>
              <a:rPr lang="en-US" sz="1600" b="1" dirty="0">
                <a:solidFill>
                  <a:srgbClr val="FFFF00"/>
                </a:solidFill>
                <a:latin typeface="Tahoma"/>
                <a:cs typeface="Tahoma"/>
              </a:rPr>
              <a:t/>
            </a:r>
            <a:br>
              <a:rPr lang="en-US" sz="1600" b="1" dirty="0">
                <a:solidFill>
                  <a:srgbClr val="FFFF00"/>
                </a:solidFill>
                <a:latin typeface="Tahoma"/>
                <a:cs typeface="Tahoma"/>
              </a:rPr>
            </a:br>
            <a:r>
              <a:rPr lang="en-US" sz="1600" b="1" dirty="0">
                <a:solidFill>
                  <a:srgbClr val="FFFF00"/>
                </a:solidFill>
                <a:latin typeface="Tahoma"/>
                <a:cs typeface="Tahoma"/>
              </a:rPr>
              <a:t/>
            </a:r>
            <a:br>
              <a:rPr lang="en-US" sz="1600" b="1" dirty="0">
                <a:solidFill>
                  <a:srgbClr val="FFFF00"/>
                </a:solidFill>
                <a:latin typeface="Tahoma"/>
                <a:cs typeface="Tahoma"/>
              </a:rPr>
            </a:br>
            <a:r>
              <a:rPr lang="en-US" sz="1600" b="1" dirty="0" smtClean="0">
                <a:solidFill>
                  <a:srgbClr val="FFFF00"/>
                </a:solidFill>
                <a:latin typeface="Tahoma"/>
                <a:cs typeface="Tahoma"/>
              </a:rPr>
              <a:t/>
            </a:r>
            <a:br>
              <a:rPr lang="en-US" sz="1600" b="1" dirty="0" smtClean="0">
                <a:solidFill>
                  <a:srgbClr val="FFFF00"/>
                </a:solidFill>
                <a:latin typeface="Tahoma"/>
                <a:cs typeface="Tahoma"/>
              </a:rPr>
            </a:br>
            <a:r>
              <a:rPr lang="en-US" sz="1600" b="1" dirty="0">
                <a:solidFill>
                  <a:srgbClr val="FFFF00"/>
                </a:solidFill>
                <a:latin typeface="Tahoma"/>
                <a:cs typeface="Tahoma"/>
              </a:rPr>
              <a:t/>
            </a:r>
            <a:br>
              <a:rPr lang="en-US" sz="1600" b="1" dirty="0">
                <a:solidFill>
                  <a:srgbClr val="FFFF00"/>
                </a:solidFill>
                <a:latin typeface="Tahoma"/>
                <a:cs typeface="Tahoma"/>
              </a:rPr>
            </a:br>
            <a:r>
              <a:rPr lang="en-US" sz="1600" b="1" dirty="0" smtClean="0">
                <a:solidFill>
                  <a:srgbClr val="FFFF00"/>
                </a:solidFill>
                <a:latin typeface="Tahoma"/>
                <a:cs typeface="Tahoma"/>
              </a:rPr>
              <a:t/>
            </a:r>
            <a:br>
              <a:rPr lang="en-US" sz="1600" b="1" dirty="0" smtClean="0">
                <a:solidFill>
                  <a:srgbClr val="FFFF00"/>
                </a:solidFill>
                <a:latin typeface="Tahoma"/>
                <a:cs typeface="Tahoma"/>
              </a:rPr>
            </a:br>
            <a:r>
              <a:rPr lang="en-US" sz="1600" b="1" dirty="0">
                <a:solidFill>
                  <a:srgbClr val="FFFF00"/>
                </a:solidFill>
                <a:latin typeface="Tahoma"/>
                <a:cs typeface="Tahoma"/>
              </a:rPr>
              <a:t/>
            </a:r>
            <a:br>
              <a:rPr lang="en-US" sz="1600" b="1" dirty="0">
                <a:solidFill>
                  <a:srgbClr val="FFFF00"/>
                </a:solidFill>
                <a:latin typeface="Tahoma"/>
                <a:cs typeface="Tahoma"/>
              </a:rPr>
            </a:br>
            <a:r>
              <a:rPr lang="en-US" sz="1600" b="1" dirty="0" smtClean="0">
                <a:solidFill>
                  <a:srgbClr val="FFFF00"/>
                </a:solidFill>
                <a:latin typeface="Tahoma"/>
                <a:cs typeface="Tahoma"/>
              </a:rPr>
              <a:t/>
            </a:r>
            <a:br>
              <a:rPr lang="en-US" sz="1600" b="1" dirty="0" smtClean="0">
                <a:solidFill>
                  <a:srgbClr val="FFFF00"/>
                </a:solidFill>
                <a:latin typeface="Tahoma"/>
                <a:cs typeface="Tahoma"/>
              </a:rPr>
            </a:br>
            <a:r>
              <a:rPr lang="en-US" sz="1600" b="1" dirty="0">
                <a:solidFill>
                  <a:srgbClr val="FFFF00"/>
                </a:solidFill>
                <a:latin typeface="Tahoma"/>
                <a:cs typeface="Tahoma"/>
              </a:rPr>
              <a:t/>
            </a:r>
            <a:br>
              <a:rPr lang="en-US" sz="1600" b="1" dirty="0">
                <a:solidFill>
                  <a:srgbClr val="FFFF00"/>
                </a:solidFill>
                <a:latin typeface="Tahoma"/>
                <a:cs typeface="Tahoma"/>
              </a:rPr>
            </a:br>
            <a:r>
              <a:rPr lang="en-US" sz="1600" b="1" dirty="0" smtClean="0">
                <a:solidFill>
                  <a:srgbClr val="FFFF00"/>
                </a:solidFill>
                <a:latin typeface="Tahoma"/>
                <a:cs typeface="Tahoma"/>
              </a:rPr>
              <a:t/>
            </a:r>
            <a:br>
              <a:rPr lang="en-US" sz="1600" b="1" dirty="0" smtClean="0">
                <a:solidFill>
                  <a:srgbClr val="FFFF00"/>
                </a:solidFill>
                <a:latin typeface="Tahoma"/>
                <a:cs typeface="Tahoma"/>
              </a:rPr>
            </a:br>
            <a:r>
              <a:rPr lang="en-US" sz="1600" b="1" dirty="0">
                <a:solidFill>
                  <a:srgbClr val="FFFF00"/>
                </a:solidFill>
                <a:latin typeface="Tahoma"/>
                <a:cs typeface="Tahoma"/>
              </a:rPr>
              <a:t/>
            </a:r>
            <a:br>
              <a:rPr lang="en-US" sz="1600" b="1" dirty="0">
                <a:solidFill>
                  <a:srgbClr val="FFFF00"/>
                </a:solidFill>
                <a:latin typeface="Tahoma"/>
                <a:cs typeface="Tahoma"/>
              </a:rPr>
            </a:br>
            <a:r>
              <a:rPr lang="en-US" sz="1600" b="1" dirty="0" smtClean="0">
                <a:solidFill>
                  <a:srgbClr val="FFFF00"/>
                </a:solidFill>
                <a:latin typeface="Tahoma"/>
                <a:cs typeface="Tahoma"/>
              </a:rPr>
              <a:t/>
            </a:r>
            <a:br>
              <a:rPr lang="en-US" sz="1600" b="1" dirty="0" smtClean="0">
                <a:solidFill>
                  <a:srgbClr val="FFFF00"/>
                </a:solidFill>
                <a:latin typeface="Tahoma"/>
                <a:cs typeface="Tahoma"/>
              </a:rPr>
            </a:br>
            <a:r>
              <a:rPr lang="en-US" sz="1600" b="1" dirty="0">
                <a:solidFill>
                  <a:srgbClr val="FFFF00"/>
                </a:solidFill>
                <a:latin typeface="Tahoma"/>
                <a:cs typeface="Tahoma"/>
              </a:rPr>
              <a:t/>
            </a:r>
            <a:br>
              <a:rPr lang="en-US" sz="1600" b="1" dirty="0">
                <a:solidFill>
                  <a:srgbClr val="FFFF00"/>
                </a:solidFill>
                <a:latin typeface="Tahoma"/>
                <a:cs typeface="Tahoma"/>
              </a:rPr>
            </a:br>
            <a:r>
              <a:rPr lang="en-US" sz="1600" b="1" dirty="0" smtClean="0">
                <a:solidFill>
                  <a:srgbClr val="FFFF00"/>
                </a:solidFill>
                <a:latin typeface="Tahoma"/>
                <a:cs typeface="Tahoma"/>
              </a:rPr>
              <a:t/>
            </a:r>
            <a:br>
              <a:rPr lang="en-US" sz="1600" b="1" dirty="0" smtClean="0">
                <a:solidFill>
                  <a:srgbClr val="FFFF00"/>
                </a:solidFill>
                <a:latin typeface="Tahoma"/>
                <a:cs typeface="Tahoma"/>
              </a:rPr>
            </a:br>
            <a:r>
              <a:rPr lang="en-US" sz="1600" b="1" dirty="0">
                <a:solidFill>
                  <a:srgbClr val="FFFF00"/>
                </a:solidFill>
                <a:latin typeface="Tahoma"/>
                <a:cs typeface="Tahoma"/>
              </a:rPr>
              <a:t/>
            </a:r>
            <a:br>
              <a:rPr lang="en-US" sz="1600" b="1" dirty="0">
                <a:solidFill>
                  <a:srgbClr val="FFFF00"/>
                </a:solidFill>
                <a:latin typeface="Tahoma"/>
                <a:cs typeface="Tahoma"/>
              </a:rPr>
            </a:br>
            <a:r>
              <a:rPr lang="en-US" sz="1600" b="1" dirty="0" smtClean="0">
                <a:solidFill>
                  <a:srgbClr val="FFFF00"/>
                </a:solidFill>
                <a:latin typeface="Tahoma"/>
                <a:cs typeface="Tahoma"/>
              </a:rPr>
              <a:t/>
            </a:r>
            <a:br>
              <a:rPr lang="en-US" sz="1600" b="1" dirty="0" smtClean="0">
                <a:solidFill>
                  <a:srgbClr val="FFFF00"/>
                </a:solidFill>
                <a:latin typeface="Tahoma"/>
                <a:cs typeface="Tahoma"/>
              </a:rPr>
            </a:br>
            <a:r>
              <a:rPr lang="en-US" sz="1300" b="1" dirty="0" smtClean="0">
                <a:solidFill>
                  <a:srgbClr val="FFFF00"/>
                </a:solidFill>
                <a:latin typeface="Tahoma"/>
                <a:cs typeface="Tahoma"/>
              </a:rPr>
              <a:t/>
            </a:r>
            <a:br>
              <a:rPr lang="en-US" sz="1300" b="1" dirty="0" smtClean="0">
                <a:solidFill>
                  <a:srgbClr val="FFFF00"/>
                </a:solidFill>
                <a:latin typeface="Tahoma"/>
                <a:cs typeface="Tahoma"/>
              </a:rPr>
            </a:br>
            <a:r>
              <a:rPr lang="en-US" sz="1300" b="1" dirty="0" smtClean="0">
                <a:solidFill>
                  <a:srgbClr val="FFFF00"/>
                </a:solidFill>
                <a:latin typeface="Tahoma"/>
                <a:cs typeface="Tahoma"/>
              </a:rPr>
              <a:t/>
            </a:r>
            <a:br>
              <a:rPr lang="en-US" sz="1300" b="1" dirty="0" smtClean="0">
                <a:solidFill>
                  <a:srgbClr val="FFFF00"/>
                </a:solidFill>
                <a:latin typeface="Tahoma"/>
                <a:cs typeface="Tahoma"/>
              </a:rPr>
            </a:br>
            <a:r>
              <a:rPr lang="en-US" sz="1300" b="1" dirty="0" smtClean="0">
                <a:solidFill>
                  <a:srgbClr val="FFFF00"/>
                </a:solidFill>
                <a:latin typeface="Tahoma"/>
                <a:cs typeface="Tahoma"/>
              </a:rPr>
              <a:t/>
            </a:r>
            <a:br>
              <a:rPr lang="en-US" sz="1300" b="1" dirty="0" smtClean="0">
                <a:solidFill>
                  <a:srgbClr val="FFFF00"/>
                </a:solidFill>
                <a:latin typeface="Tahoma"/>
                <a:cs typeface="Tahoma"/>
              </a:rPr>
            </a:br>
            <a:r>
              <a:rPr lang="en-US" sz="1300" b="1" dirty="0">
                <a:latin typeface="Tahoma"/>
                <a:cs typeface="Tahoma"/>
              </a:rPr>
              <a:t/>
            </a:r>
            <a:br>
              <a:rPr lang="en-US" sz="1300" b="1" dirty="0">
                <a:latin typeface="Tahoma"/>
                <a:cs typeface="Tahoma"/>
              </a:rPr>
            </a:br>
            <a:r>
              <a:rPr lang="en-US" sz="1300" b="1" dirty="0" smtClean="0">
                <a:solidFill>
                  <a:srgbClr val="FFFF00"/>
                </a:solidFill>
                <a:latin typeface="Tahoma"/>
                <a:cs typeface="Tahoma"/>
              </a:rPr>
              <a:t/>
            </a:r>
            <a:br>
              <a:rPr lang="en-US" sz="1300" b="1" dirty="0" smtClean="0">
                <a:solidFill>
                  <a:srgbClr val="FFFF00"/>
                </a:solidFill>
                <a:latin typeface="Tahoma"/>
                <a:cs typeface="Tahoma"/>
              </a:rPr>
            </a:br>
            <a:r>
              <a:rPr lang="en-US" sz="1600" dirty="0" smtClean="0"/>
              <a:t> </a:t>
            </a:r>
            <a:r>
              <a:rPr lang="en-US" sz="1600" dirty="0"/>
              <a:t/>
            </a:r>
            <a:br>
              <a:rPr lang="en-US" sz="1600" dirty="0"/>
            </a:br>
            <a:r>
              <a:rPr lang="en-US" sz="1600" b="1" dirty="0" smtClean="0">
                <a:solidFill>
                  <a:srgbClr val="FFFF00"/>
                </a:solidFill>
                <a:latin typeface="Tahoma"/>
                <a:cs typeface="Tahoma"/>
              </a:rPr>
              <a:t/>
            </a:r>
            <a:br>
              <a:rPr lang="en-US" sz="1600" b="1" dirty="0" smtClean="0">
                <a:solidFill>
                  <a:srgbClr val="FFFF00"/>
                </a:solidFill>
                <a:latin typeface="Tahoma"/>
                <a:cs typeface="Tahoma"/>
              </a:rPr>
            </a:br>
            <a:r>
              <a:rPr lang="en-US" sz="1600" b="1" dirty="0" smtClean="0">
                <a:solidFill>
                  <a:srgbClr val="FFFF00"/>
                </a:solidFill>
                <a:latin typeface="Tahoma"/>
                <a:cs typeface="Tahoma"/>
              </a:rPr>
              <a:t/>
            </a:r>
            <a:br>
              <a:rPr lang="en-US" sz="1600" b="1" dirty="0" smtClean="0">
                <a:solidFill>
                  <a:srgbClr val="FFFF00"/>
                </a:solidFill>
                <a:latin typeface="Tahoma"/>
                <a:cs typeface="Tahoma"/>
              </a:rPr>
            </a:br>
            <a:r>
              <a:rPr lang="en-US" sz="1600" b="1" dirty="0">
                <a:solidFill>
                  <a:srgbClr val="FFFF00"/>
                </a:solidFill>
                <a:latin typeface="Tahoma"/>
                <a:cs typeface="Tahoma"/>
              </a:rPr>
              <a:t/>
            </a:r>
            <a:br>
              <a:rPr lang="en-US" sz="1600" b="1" dirty="0">
                <a:solidFill>
                  <a:srgbClr val="FFFF00"/>
                </a:solidFill>
                <a:latin typeface="Tahoma"/>
                <a:cs typeface="Tahoma"/>
              </a:rPr>
            </a:br>
            <a:r>
              <a:rPr lang="en-US" sz="1600" b="1" dirty="0" smtClean="0">
                <a:solidFill>
                  <a:srgbClr val="FFFF00"/>
                </a:solidFill>
                <a:latin typeface="Tahoma"/>
                <a:cs typeface="Tahoma"/>
              </a:rPr>
              <a:t/>
            </a:r>
            <a:br>
              <a:rPr lang="en-US" sz="1600" b="1" dirty="0" smtClean="0">
                <a:solidFill>
                  <a:srgbClr val="FFFF00"/>
                </a:solidFill>
                <a:latin typeface="Tahoma"/>
                <a:cs typeface="Tahoma"/>
              </a:rPr>
            </a:br>
            <a:r>
              <a:rPr lang="en-US" sz="3200" b="1" dirty="0">
                <a:solidFill>
                  <a:srgbClr val="FFFF00"/>
                </a:solidFill>
              </a:rPr>
              <a:t/>
            </a:r>
            <a:br>
              <a:rPr lang="en-US" sz="3200" b="1" dirty="0">
                <a:solidFill>
                  <a:srgbClr val="FFFF00"/>
                </a:solidFill>
              </a:rPr>
            </a:br>
            <a:r>
              <a:rPr lang="en-US" sz="3200" b="1" dirty="0" smtClean="0">
                <a:solidFill>
                  <a:srgbClr val="FFFF00"/>
                </a:solidFill>
              </a:rPr>
              <a:t/>
            </a:r>
            <a:br>
              <a:rPr lang="en-US" sz="3200" b="1" dirty="0" smtClean="0">
                <a:solidFill>
                  <a:srgbClr val="FFFF00"/>
                </a:solidFill>
              </a:rPr>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endParaRPr lang="en-US" sz="1600" b="1" dirty="0">
              <a:effectLst>
                <a:outerShdw blurRad="38100" dist="38100" dir="2700000" algn="tl">
                  <a:srgbClr val="000000">
                    <a:alpha val="43137"/>
                  </a:srgbClr>
                </a:outerShdw>
              </a:effectLst>
            </a:endParaRPr>
          </a:p>
        </p:txBody>
      </p:sp>
      <p:sp>
        <p:nvSpPr>
          <p:cNvPr id="6" name="Subtitle 4"/>
          <p:cNvSpPr>
            <a:spLocks noGrp="1"/>
          </p:cNvSpPr>
          <p:nvPr>
            <p:ph type="subTitle" idx="1"/>
          </p:nvPr>
        </p:nvSpPr>
        <p:spPr>
          <a:xfrm>
            <a:off x="228600" y="2667000"/>
            <a:ext cx="8686800" cy="3124200"/>
          </a:xfrm>
          <a:solidFill>
            <a:srgbClr val="BBE0E3"/>
          </a:solidFill>
          <a:scene3d>
            <a:camera prst="obliqueBottomRight"/>
            <a:lightRig rig="threePt" dir="t"/>
          </a:scene3d>
        </p:spPr>
        <p:txBody>
          <a:bodyPr/>
          <a:lstStyle/>
          <a:p>
            <a:pPr algn="just"/>
            <a:r>
              <a:rPr lang="en-US" sz="1800" b="1" dirty="0">
                <a:solidFill>
                  <a:schemeClr val="tx1"/>
                </a:solidFill>
                <a:latin typeface="Tahoma"/>
                <a:cs typeface="Tahoma"/>
              </a:rPr>
              <a:t>The development of the </a:t>
            </a:r>
            <a:r>
              <a:rPr lang="en-US" sz="1800" b="1" dirty="0">
                <a:solidFill>
                  <a:srgbClr val="FF0000"/>
                </a:solidFill>
                <a:latin typeface="Tahoma"/>
                <a:cs typeface="Tahoma"/>
              </a:rPr>
              <a:t>Implementation Plan</a:t>
            </a:r>
            <a:r>
              <a:rPr lang="en-US" sz="1800" b="1" dirty="0">
                <a:solidFill>
                  <a:schemeClr val="tx1"/>
                </a:solidFill>
                <a:latin typeface="Tahoma"/>
                <a:cs typeface="Tahoma"/>
              </a:rPr>
              <a:t> is an important aspect in the </a:t>
            </a:r>
            <a:r>
              <a:rPr lang="en-US" sz="1800" b="1" dirty="0" err="1">
                <a:solidFill>
                  <a:schemeClr val="tx1"/>
                </a:solidFill>
                <a:latin typeface="Tahoma"/>
                <a:cs typeface="Tahoma"/>
              </a:rPr>
              <a:t>realisation</a:t>
            </a:r>
            <a:r>
              <a:rPr lang="en-US" sz="1800" b="1" dirty="0">
                <a:solidFill>
                  <a:schemeClr val="tx1"/>
                </a:solidFill>
                <a:latin typeface="Tahoma"/>
                <a:cs typeface="Tahoma"/>
              </a:rPr>
              <a:t> of the goals of the Integrated African Strategy </a:t>
            </a:r>
            <a:r>
              <a:rPr lang="en-US" sz="1800" b="1" dirty="0" smtClean="0">
                <a:solidFill>
                  <a:schemeClr val="tx1"/>
                </a:solidFill>
                <a:latin typeface="Tahoma"/>
                <a:cs typeface="Tahoma"/>
              </a:rPr>
              <a:t>on </a:t>
            </a:r>
            <a:r>
              <a:rPr lang="en-US" sz="1800" b="1" dirty="0">
                <a:solidFill>
                  <a:schemeClr val="tx1"/>
                </a:solidFill>
                <a:latin typeface="Tahoma"/>
                <a:cs typeface="Tahoma"/>
              </a:rPr>
              <a:t>Meteorology.</a:t>
            </a:r>
            <a:br>
              <a:rPr lang="en-US" sz="1800" b="1" dirty="0">
                <a:solidFill>
                  <a:schemeClr val="tx1"/>
                </a:solidFill>
                <a:latin typeface="Tahoma"/>
                <a:cs typeface="Tahoma"/>
              </a:rPr>
            </a:br>
            <a:r>
              <a:rPr lang="en-US" sz="1800" b="1" dirty="0">
                <a:solidFill>
                  <a:schemeClr val="tx1"/>
                </a:solidFill>
                <a:latin typeface="Tahoma"/>
                <a:cs typeface="Tahoma"/>
              </a:rPr>
              <a:t/>
            </a:r>
            <a:br>
              <a:rPr lang="en-US" sz="1800" b="1" dirty="0">
                <a:solidFill>
                  <a:schemeClr val="tx1"/>
                </a:solidFill>
                <a:latin typeface="Tahoma"/>
                <a:cs typeface="Tahoma"/>
              </a:rPr>
            </a:br>
            <a:r>
              <a:rPr lang="en-US" sz="1800" b="1" dirty="0">
                <a:solidFill>
                  <a:schemeClr val="tx1"/>
                </a:solidFill>
                <a:latin typeface="Tahoma"/>
                <a:cs typeface="Tahoma"/>
              </a:rPr>
              <a:t>The implementation plan lays out a 12-year (2016 – 2027) roadmap and methodology that will encourage policy makers to consider weather and climate services as key components of the development of Africa through effective mainstreaming into operational activities and development plans at the national, </a:t>
            </a:r>
            <a:r>
              <a:rPr lang="en-US" sz="1800" b="1" dirty="0" smtClean="0">
                <a:solidFill>
                  <a:schemeClr val="tx1"/>
                </a:solidFill>
                <a:latin typeface="Tahoma"/>
                <a:cs typeface="Tahoma"/>
              </a:rPr>
              <a:t>sub-regional </a:t>
            </a:r>
            <a:r>
              <a:rPr lang="en-US" sz="1800" b="1" dirty="0">
                <a:solidFill>
                  <a:schemeClr val="tx1"/>
                </a:solidFill>
                <a:latin typeface="Tahoma"/>
                <a:cs typeface="Tahoma"/>
              </a:rPr>
              <a:t>and continental levels. </a:t>
            </a:r>
            <a:r>
              <a:rPr lang="en-US" sz="1800" dirty="0">
                <a:solidFill>
                  <a:schemeClr val="tx1"/>
                </a:solidFill>
              </a:rPr>
              <a:t/>
            </a:r>
            <a:br>
              <a:rPr lang="en-US" sz="1800" dirty="0">
                <a:solidFill>
                  <a:schemeClr val="tx1"/>
                </a:solidFill>
              </a:rPr>
            </a:br>
            <a:endParaRPr lang="hr-HR" sz="1200" b="1" dirty="0" smtClean="0">
              <a:solidFill>
                <a:schemeClr val="tx1"/>
              </a:solidFill>
              <a:effectLst>
                <a:outerShdw blurRad="38100" dist="38100" dir="2700000" algn="tl">
                  <a:srgbClr val="000000">
                    <a:alpha val="43137"/>
                  </a:srgbClr>
                </a:outerShdw>
              </a:effectLst>
            </a:endParaRPr>
          </a:p>
        </p:txBody>
      </p:sp>
      <p:sp>
        <p:nvSpPr>
          <p:cNvPr id="2" name="TextBox 1"/>
          <p:cNvSpPr txBox="1"/>
          <p:nvPr/>
        </p:nvSpPr>
        <p:spPr>
          <a:xfrm>
            <a:off x="228600" y="1981200"/>
            <a:ext cx="8610600" cy="707886"/>
          </a:xfrm>
          <a:prstGeom prst="rect">
            <a:avLst/>
          </a:prstGeom>
          <a:noFill/>
        </p:spPr>
        <p:txBody>
          <a:bodyPr wrap="square" rtlCol="0">
            <a:spAutoFit/>
          </a:bodyPr>
          <a:lstStyle/>
          <a:p>
            <a:pPr algn="ctr"/>
            <a:r>
              <a:rPr lang="en-US" sz="2000" b="1" dirty="0" smtClean="0">
                <a:solidFill>
                  <a:srgbClr val="FFFF00"/>
                </a:solidFill>
                <a:latin typeface="Tahoma"/>
                <a:cs typeface="Tahoma"/>
              </a:rPr>
              <a:t>Implementation and Resource Mobilisation Plan (IRMP) of the  Integrated </a:t>
            </a:r>
            <a:r>
              <a:rPr lang="en-US" sz="2000" b="1" dirty="0">
                <a:solidFill>
                  <a:srgbClr val="FFFF00"/>
                </a:solidFill>
                <a:latin typeface="Tahoma"/>
                <a:cs typeface="Tahoma"/>
              </a:rPr>
              <a:t>African Strategy on Meteorology </a:t>
            </a:r>
            <a:r>
              <a:rPr lang="en-US" sz="2000" b="1" dirty="0" smtClean="0">
                <a:solidFill>
                  <a:srgbClr val="FFFF00"/>
                </a:solidFill>
                <a:latin typeface="Tahoma"/>
                <a:cs typeface="Tahoma"/>
              </a:rPr>
              <a:t>(IASM)</a:t>
            </a:r>
            <a:endParaRPr lang="en-US" sz="2000" b="1" i="1" dirty="0">
              <a:solidFill>
                <a:srgbClr val="FFFF00"/>
              </a:solidFill>
              <a:latin typeface="Lucida Calligraphy"/>
              <a:cs typeface="Lucida Calligraphy"/>
            </a:endParaRPr>
          </a:p>
        </p:txBody>
      </p:sp>
    </p:spTree>
    <p:extLst>
      <p:ext uri="{BB962C8B-B14F-4D97-AF65-F5344CB8AC3E}">
        <p14:creationId xmlns:p14="http://schemas.microsoft.com/office/powerpoint/2010/main" val="4285634386"/>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dissolve">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ctrTitle"/>
          </p:nvPr>
        </p:nvSpPr>
        <p:spPr>
          <a:xfrm>
            <a:off x="228600" y="2514600"/>
            <a:ext cx="8610600" cy="3505200"/>
          </a:xfrm>
        </p:spPr>
        <p:txBody>
          <a:bodyPr/>
          <a:lstStyle/>
          <a:p>
            <a:pPr marL="285750" indent="-285750" algn="just">
              <a:buFont typeface="Wingdings" charset="2"/>
              <a:buChar char="u"/>
            </a:pPr>
            <a:r>
              <a:rPr lang="en-US" sz="1600" b="1" dirty="0" smtClean="0">
                <a:solidFill>
                  <a:srgbClr val="FFFF00"/>
                </a:solidFill>
                <a:latin typeface="Tahoma"/>
                <a:cs typeface="Tahoma"/>
              </a:rPr>
              <a:t/>
            </a:r>
            <a:br>
              <a:rPr lang="en-US" sz="1600" b="1" dirty="0" smtClean="0">
                <a:solidFill>
                  <a:srgbClr val="FFFF00"/>
                </a:solidFill>
                <a:latin typeface="Tahoma"/>
                <a:cs typeface="Tahoma"/>
              </a:rPr>
            </a:br>
            <a:r>
              <a:rPr lang="en-US" sz="1600" b="1" dirty="0">
                <a:solidFill>
                  <a:srgbClr val="FFFF00"/>
                </a:solidFill>
                <a:latin typeface="Tahoma"/>
                <a:cs typeface="Tahoma"/>
              </a:rPr>
              <a:t/>
            </a:r>
            <a:br>
              <a:rPr lang="en-US" sz="1600" b="1" dirty="0">
                <a:solidFill>
                  <a:srgbClr val="FFFF00"/>
                </a:solidFill>
                <a:latin typeface="Tahoma"/>
                <a:cs typeface="Tahoma"/>
              </a:rPr>
            </a:br>
            <a:r>
              <a:rPr lang="en-US" sz="1600" b="1" dirty="0" smtClean="0">
                <a:solidFill>
                  <a:srgbClr val="FFFF00"/>
                </a:solidFill>
                <a:latin typeface="Tahoma"/>
                <a:cs typeface="Tahoma"/>
              </a:rPr>
              <a:t/>
            </a:r>
            <a:br>
              <a:rPr lang="en-US" sz="1600" b="1" dirty="0" smtClean="0">
                <a:solidFill>
                  <a:srgbClr val="FFFF00"/>
                </a:solidFill>
                <a:latin typeface="Tahoma"/>
                <a:cs typeface="Tahoma"/>
              </a:rPr>
            </a:br>
            <a:r>
              <a:rPr lang="en-US" sz="1600" b="1" dirty="0">
                <a:solidFill>
                  <a:srgbClr val="FFFF00"/>
                </a:solidFill>
                <a:latin typeface="Tahoma"/>
                <a:cs typeface="Tahoma"/>
              </a:rPr>
              <a:t/>
            </a:r>
            <a:br>
              <a:rPr lang="en-US" sz="1600" b="1" dirty="0">
                <a:solidFill>
                  <a:srgbClr val="FFFF00"/>
                </a:solidFill>
                <a:latin typeface="Tahoma"/>
                <a:cs typeface="Tahoma"/>
              </a:rPr>
            </a:br>
            <a:r>
              <a:rPr lang="en-US" sz="1600" b="1" dirty="0" smtClean="0">
                <a:solidFill>
                  <a:srgbClr val="FFFF00"/>
                </a:solidFill>
                <a:latin typeface="Tahoma"/>
                <a:cs typeface="Tahoma"/>
              </a:rPr>
              <a:t/>
            </a:r>
            <a:br>
              <a:rPr lang="en-US" sz="1600" b="1" dirty="0" smtClean="0">
                <a:solidFill>
                  <a:srgbClr val="FFFF00"/>
                </a:solidFill>
                <a:latin typeface="Tahoma"/>
                <a:cs typeface="Tahoma"/>
              </a:rPr>
            </a:br>
            <a:r>
              <a:rPr lang="en-US" sz="1600" b="1" dirty="0">
                <a:solidFill>
                  <a:srgbClr val="FFFF00"/>
                </a:solidFill>
                <a:latin typeface="Tahoma"/>
                <a:cs typeface="Tahoma"/>
              </a:rPr>
              <a:t/>
            </a:r>
            <a:br>
              <a:rPr lang="en-US" sz="1600" b="1" dirty="0">
                <a:solidFill>
                  <a:srgbClr val="FFFF00"/>
                </a:solidFill>
                <a:latin typeface="Tahoma"/>
                <a:cs typeface="Tahoma"/>
              </a:rPr>
            </a:br>
            <a:r>
              <a:rPr lang="en-US" sz="1600" b="1" dirty="0">
                <a:solidFill>
                  <a:srgbClr val="FFFF00"/>
                </a:solidFill>
                <a:latin typeface="Tahoma"/>
                <a:cs typeface="Tahoma"/>
              </a:rPr>
              <a:t/>
            </a:r>
            <a:br>
              <a:rPr lang="en-US" sz="1600" b="1" dirty="0">
                <a:solidFill>
                  <a:srgbClr val="FFFF00"/>
                </a:solidFill>
                <a:latin typeface="Tahoma"/>
                <a:cs typeface="Tahoma"/>
              </a:rPr>
            </a:br>
            <a:r>
              <a:rPr lang="en-US" sz="1600" b="1" dirty="0" smtClean="0">
                <a:solidFill>
                  <a:srgbClr val="FFFF00"/>
                </a:solidFill>
                <a:latin typeface="Tahoma"/>
                <a:cs typeface="Tahoma"/>
              </a:rPr>
              <a:t/>
            </a:r>
            <a:br>
              <a:rPr lang="en-US" sz="1600" b="1" dirty="0" smtClean="0">
                <a:solidFill>
                  <a:srgbClr val="FFFF00"/>
                </a:solidFill>
                <a:latin typeface="Tahoma"/>
                <a:cs typeface="Tahoma"/>
              </a:rPr>
            </a:br>
            <a:r>
              <a:rPr lang="en-US" sz="1600" b="1" dirty="0">
                <a:solidFill>
                  <a:srgbClr val="FFFF00"/>
                </a:solidFill>
                <a:latin typeface="Tahoma"/>
                <a:cs typeface="Tahoma"/>
              </a:rPr>
              <a:t/>
            </a:r>
            <a:br>
              <a:rPr lang="en-US" sz="1600" b="1" dirty="0">
                <a:solidFill>
                  <a:srgbClr val="FFFF00"/>
                </a:solidFill>
                <a:latin typeface="Tahoma"/>
                <a:cs typeface="Tahoma"/>
              </a:rPr>
            </a:br>
            <a:r>
              <a:rPr lang="en-US" sz="1600" b="1" dirty="0" smtClean="0">
                <a:solidFill>
                  <a:srgbClr val="000000"/>
                </a:solidFill>
                <a:latin typeface="Tahoma"/>
                <a:cs typeface="Tahoma"/>
              </a:rPr>
              <a:t/>
            </a:r>
            <a:br>
              <a:rPr lang="en-US" sz="1600" b="1" dirty="0" smtClean="0">
                <a:solidFill>
                  <a:srgbClr val="000000"/>
                </a:solidFill>
                <a:latin typeface="Tahoma"/>
                <a:cs typeface="Tahoma"/>
              </a:rPr>
            </a:br>
            <a:r>
              <a:rPr lang="en-US" sz="1600" b="1" dirty="0" smtClean="0">
                <a:solidFill>
                  <a:srgbClr val="000000"/>
                </a:solidFill>
                <a:latin typeface="Tahoma"/>
                <a:cs typeface="Tahoma"/>
              </a:rPr>
              <a:t/>
            </a:r>
            <a:br>
              <a:rPr lang="en-US" sz="1600" b="1" dirty="0" smtClean="0">
                <a:solidFill>
                  <a:srgbClr val="000000"/>
                </a:solidFill>
                <a:latin typeface="Tahoma"/>
                <a:cs typeface="Tahoma"/>
              </a:rPr>
            </a:br>
            <a:r>
              <a:rPr lang="en-US" sz="1600" b="1" dirty="0">
                <a:solidFill>
                  <a:srgbClr val="000000"/>
                </a:solidFill>
                <a:latin typeface="Tahoma"/>
                <a:cs typeface="Tahoma"/>
              </a:rPr>
              <a:t/>
            </a:r>
            <a:br>
              <a:rPr lang="en-US" sz="1600" b="1" dirty="0">
                <a:solidFill>
                  <a:srgbClr val="000000"/>
                </a:solidFill>
                <a:latin typeface="Tahoma"/>
                <a:cs typeface="Tahoma"/>
              </a:rPr>
            </a:br>
            <a:r>
              <a:rPr lang="en-US" sz="1600" b="1" dirty="0" smtClean="0">
                <a:solidFill>
                  <a:srgbClr val="000000"/>
                </a:solidFill>
                <a:latin typeface="Tahoma"/>
                <a:cs typeface="Tahoma"/>
              </a:rPr>
              <a:t/>
            </a:r>
            <a:br>
              <a:rPr lang="en-US" sz="1600" b="1" dirty="0" smtClean="0">
                <a:solidFill>
                  <a:srgbClr val="000000"/>
                </a:solidFill>
                <a:latin typeface="Tahoma"/>
                <a:cs typeface="Tahoma"/>
              </a:rPr>
            </a:br>
            <a:r>
              <a:rPr lang="en-US" sz="1600" b="1" dirty="0">
                <a:solidFill>
                  <a:srgbClr val="000000"/>
                </a:solidFill>
                <a:latin typeface="Tahoma"/>
                <a:cs typeface="Tahoma"/>
              </a:rPr>
              <a:t/>
            </a:r>
            <a:br>
              <a:rPr lang="en-US" sz="1600" b="1" dirty="0">
                <a:solidFill>
                  <a:srgbClr val="000000"/>
                </a:solidFill>
                <a:latin typeface="Tahoma"/>
                <a:cs typeface="Tahoma"/>
              </a:rPr>
            </a:br>
            <a:r>
              <a:rPr lang="en-US" sz="1600" b="1" dirty="0" smtClean="0">
                <a:solidFill>
                  <a:srgbClr val="000000"/>
                </a:solidFill>
                <a:latin typeface="Tahoma"/>
                <a:cs typeface="Tahoma"/>
              </a:rPr>
              <a:t/>
            </a:r>
            <a:br>
              <a:rPr lang="en-US" sz="1600" b="1" dirty="0" smtClean="0">
                <a:solidFill>
                  <a:srgbClr val="000000"/>
                </a:solidFill>
                <a:latin typeface="Tahoma"/>
                <a:cs typeface="Tahoma"/>
              </a:rPr>
            </a:br>
            <a:r>
              <a:rPr lang="en-US" sz="1600" b="1" dirty="0">
                <a:solidFill>
                  <a:srgbClr val="000000"/>
                </a:solidFill>
                <a:latin typeface="Tahoma"/>
                <a:cs typeface="Tahoma"/>
              </a:rPr>
              <a:t/>
            </a:r>
            <a:br>
              <a:rPr lang="en-US" sz="1600" b="1" dirty="0">
                <a:solidFill>
                  <a:srgbClr val="000000"/>
                </a:solidFill>
                <a:latin typeface="Tahoma"/>
                <a:cs typeface="Tahoma"/>
              </a:rPr>
            </a:br>
            <a:r>
              <a:rPr lang="en-US" sz="1600" b="1" dirty="0" smtClean="0">
                <a:solidFill>
                  <a:srgbClr val="000000"/>
                </a:solidFill>
                <a:latin typeface="Tahoma"/>
                <a:cs typeface="Tahoma"/>
              </a:rPr>
              <a:t/>
            </a:r>
            <a:br>
              <a:rPr lang="en-US" sz="1600" b="1" dirty="0" smtClean="0">
                <a:solidFill>
                  <a:srgbClr val="000000"/>
                </a:solidFill>
                <a:latin typeface="Tahoma"/>
                <a:cs typeface="Tahoma"/>
              </a:rPr>
            </a:br>
            <a:r>
              <a:rPr lang="en-US" sz="1800" b="1" dirty="0" smtClean="0">
                <a:solidFill>
                  <a:srgbClr val="FFFF00"/>
                </a:solidFill>
                <a:latin typeface="Tahoma"/>
                <a:cs typeface="Tahoma"/>
              </a:rPr>
              <a:t/>
            </a:r>
            <a:br>
              <a:rPr lang="en-US" sz="1800" b="1" dirty="0" smtClean="0">
                <a:solidFill>
                  <a:srgbClr val="FFFF00"/>
                </a:solidFill>
                <a:latin typeface="Tahoma"/>
                <a:cs typeface="Tahoma"/>
              </a:rPr>
            </a:br>
            <a:r>
              <a:rPr lang="en-US" sz="1800" b="1" dirty="0" smtClean="0">
                <a:solidFill>
                  <a:srgbClr val="FFFF00"/>
                </a:solidFill>
                <a:latin typeface="Tahoma"/>
                <a:cs typeface="Tahoma"/>
              </a:rPr>
              <a:t>Currently</a:t>
            </a:r>
            <a:r>
              <a:rPr lang="en-US" sz="1800" b="1" dirty="0">
                <a:solidFill>
                  <a:srgbClr val="FFFF00"/>
                </a:solidFill>
                <a:latin typeface="Tahoma"/>
                <a:cs typeface="Tahoma"/>
              </a:rPr>
              <a:t>, there are eight RECs </a:t>
            </a:r>
            <a:r>
              <a:rPr lang="en-US" sz="1800" b="1" dirty="0" smtClean="0">
                <a:solidFill>
                  <a:srgbClr val="FFFF00"/>
                </a:solidFill>
                <a:latin typeface="Tahoma"/>
                <a:cs typeface="Tahoma"/>
              </a:rPr>
              <a:t>in Africa </a:t>
            </a:r>
            <a:r>
              <a:rPr lang="en-US" sz="1800" b="1" dirty="0" err="1" smtClean="0">
                <a:solidFill>
                  <a:srgbClr val="FFFF00"/>
                </a:solidFill>
                <a:latin typeface="Tahoma"/>
                <a:cs typeface="Tahoma"/>
              </a:rPr>
              <a:t>recognised</a:t>
            </a:r>
            <a:r>
              <a:rPr lang="en-US" sz="1800" b="1" dirty="0" smtClean="0">
                <a:solidFill>
                  <a:srgbClr val="FFFF00"/>
                </a:solidFill>
                <a:latin typeface="Tahoma"/>
                <a:cs typeface="Tahoma"/>
              </a:rPr>
              <a:t> </a:t>
            </a:r>
            <a:r>
              <a:rPr lang="en-US" sz="1800" b="1" dirty="0">
                <a:solidFill>
                  <a:srgbClr val="FFFF00"/>
                </a:solidFill>
                <a:latin typeface="Tahoma"/>
                <a:cs typeface="Tahoma"/>
              </a:rPr>
              <a:t>by the </a:t>
            </a:r>
            <a:r>
              <a:rPr lang="en-US" sz="1800" b="1" dirty="0" smtClean="0">
                <a:solidFill>
                  <a:srgbClr val="FFFF00"/>
                </a:solidFill>
                <a:latin typeface="Tahoma"/>
                <a:cs typeface="Tahoma"/>
              </a:rPr>
              <a:t>African Union (AU), </a:t>
            </a:r>
            <a:r>
              <a:rPr lang="en-US" sz="1800" b="1" dirty="0">
                <a:solidFill>
                  <a:srgbClr val="FFFF00"/>
                </a:solidFill>
                <a:latin typeface="Tahoma"/>
                <a:cs typeface="Tahoma"/>
              </a:rPr>
              <a:t>each established under a separate regional treaty. </a:t>
            </a:r>
            <a:r>
              <a:rPr lang="en-US" sz="1800" b="1" dirty="0" smtClean="0">
                <a:solidFill>
                  <a:srgbClr val="FFFF00"/>
                </a:solidFill>
                <a:latin typeface="Tahoma"/>
                <a:cs typeface="Tahoma"/>
              </a:rPr>
              <a:t/>
            </a:r>
            <a:br>
              <a:rPr lang="en-US" sz="1800" b="1" dirty="0" smtClean="0">
                <a:solidFill>
                  <a:srgbClr val="FFFF00"/>
                </a:solidFill>
                <a:latin typeface="Tahoma"/>
                <a:cs typeface="Tahoma"/>
              </a:rPr>
            </a:br>
            <a:r>
              <a:rPr lang="en-US" sz="1800" b="1" dirty="0" smtClean="0">
                <a:solidFill>
                  <a:srgbClr val="FFFF00"/>
                </a:solidFill>
                <a:latin typeface="Tahoma"/>
                <a:cs typeface="Tahoma"/>
              </a:rPr>
              <a:t>They </a:t>
            </a:r>
            <a:r>
              <a:rPr lang="en-US" sz="1800" b="1" dirty="0">
                <a:solidFill>
                  <a:srgbClr val="FFFF00"/>
                </a:solidFill>
                <a:latin typeface="Tahoma"/>
                <a:cs typeface="Tahoma"/>
              </a:rPr>
              <a:t>are</a:t>
            </a:r>
            <a:r>
              <a:rPr lang="en-US" sz="1800" b="1" dirty="0" smtClean="0">
                <a:solidFill>
                  <a:srgbClr val="FFFF00"/>
                </a:solidFill>
                <a:latin typeface="Tahoma"/>
                <a:cs typeface="Tahoma"/>
              </a:rPr>
              <a:t>:</a:t>
            </a:r>
            <a:r>
              <a:rPr lang="en-US" sz="1600" b="1" dirty="0" smtClean="0">
                <a:solidFill>
                  <a:srgbClr val="FFFF00"/>
                </a:solidFill>
                <a:latin typeface="Tahoma"/>
                <a:cs typeface="Tahoma"/>
              </a:rPr>
              <a:t/>
            </a:r>
            <a:br>
              <a:rPr lang="en-US" sz="1600" b="1" dirty="0" smtClean="0">
                <a:solidFill>
                  <a:srgbClr val="FFFF00"/>
                </a:solidFill>
                <a:latin typeface="Tahoma"/>
                <a:cs typeface="Tahoma"/>
              </a:rPr>
            </a:br>
            <a:r>
              <a:rPr lang="en-US" sz="1800" b="1" dirty="0" smtClean="0">
                <a:solidFill>
                  <a:srgbClr val="00FF00"/>
                </a:solidFill>
                <a:latin typeface="Tahoma"/>
                <a:cs typeface="Tahoma"/>
              </a:rPr>
              <a:t/>
            </a:r>
            <a:br>
              <a:rPr lang="en-US" sz="1800" b="1" dirty="0" smtClean="0">
                <a:solidFill>
                  <a:srgbClr val="00FF00"/>
                </a:solidFill>
                <a:latin typeface="Tahoma"/>
                <a:cs typeface="Tahoma"/>
              </a:rPr>
            </a:br>
            <a:r>
              <a:rPr lang="de-DE" sz="1800" b="1" dirty="0" err="1">
                <a:solidFill>
                  <a:srgbClr val="E6E6E6"/>
                </a:solidFill>
              </a:rPr>
              <a:t>Arab</a:t>
            </a:r>
            <a:r>
              <a:rPr lang="de-DE" sz="1800" b="1" dirty="0">
                <a:solidFill>
                  <a:srgbClr val="E6E6E6"/>
                </a:solidFill>
              </a:rPr>
              <a:t> Maghreb Union (UMA)</a:t>
            </a:r>
            <a:br>
              <a:rPr lang="de-DE" sz="1800" b="1" dirty="0">
                <a:solidFill>
                  <a:srgbClr val="E6E6E6"/>
                </a:solidFill>
              </a:rPr>
            </a:br>
            <a:r>
              <a:rPr lang="en-GB" sz="1800" b="1" dirty="0">
                <a:solidFill>
                  <a:srgbClr val="E6E6E6"/>
                </a:solidFill>
              </a:rPr>
              <a:t>Common Market for Eastern and Southern Africa (COMESA)</a:t>
            </a:r>
            <a:br>
              <a:rPr lang="en-GB" sz="1800" b="1" dirty="0">
                <a:solidFill>
                  <a:srgbClr val="E6E6E6"/>
                </a:solidFill>
              </a:rPr>
            </a:br>
            <a:r>
              <a:rPr lang="en-GB" sz="1800" b="1" dirty="0">
                <a:solidFill>
                  <a:srgbClr val="E6E6E6"/>
                </a:solidFill>
              </a:rPr>
              <a:t>Community of Sahel-Saharan States (CEN-SAD)</a:t>
            </a:r>
            <a:br>
              <a:rPr lang="en-GB" sz="1800" b="1" dirty="0">
                <a:solidFill>
                  <a:srgbClr val="E6E6E6"/>
                </a:solidFill>
              </a:rPr>
            </a:br>
            <a:r>
              <a:rPr lang="en-GB" sz="1800" b="1" dirty="0">
                <a:solidFill>
                  <a:srgbClr val="E6E6E6"/>
                </a:solidFill>
              </a:rPr>
              <a:t>East African Community (EAC)</a:t>
            </a:r>
            <a:br>
              <a:rPr lang="en-GB" sz="1800" b="1" dirty="0">
                <a:solidFill>
                  <a:srgbClr val="E6E6E6"/>
                </a:solidFill>
              </a:rPr>
            </a:br>
            <a:r>
              <a:rPr lang="en-GB" sz="1800" b="1" dirty="0">
                <a:solidFill>
                  <a:srgbClr val="E6E6E6"/>
                </a:solidFill>
              </a:rPr>
              <a:t>Economic Community of Central African States (ECCAS)</a:t>
            </a:r>
            <a:br>
              <a:rPr lang="en-GB" sz="1800" b="1" dirty="0">
                <a:solidFill>
                  <a:srgbClr val="E6E6E6"/>
                </a:solidFill>
              </a:rPr>
            </a:br>
            <a:r>
              <a:rPr lang="en-GB" sz="1800" b="1" dirty="0">
                <a:solidFill>
                  <a:srgbClr val="E6E6E6"/>
                </a:solidFill>
              </a:rPr>
              <a:t>Economic Community of West African States (ECOWAS)</a:t>
            </a:r>
            <a:br>
              <a:rPr lang="en-GB" sz="1800" b="1" dirty="0">
                <a:solidFill>
                  <a:srgbClr val="E6E6E6"/>
                </a:solidFill>
              </a:rPr>
            </a:br>
            <a:r>
              <a:rPr lang="en-GB" sz="1800" b="1" dirty="0">
                <a:solidFill>
                  <a:srgbClr val="E6E6E6"/>
                </a:solidFill>
              </a:rPr>
              <a:t>Intergovernmental Authority on Development (IGAD)</a:t>
            </a:r>
            <a:br>
              <a:rPr lang="en-GB" sz="1800" b="1" dirty="0">
                <a:solidFill>
                  <a:srgbClr val="E6E6E6"/>
                </a:solidFill>
              </a:rPr>
            </a:br>
            <a:r>
              <a:rPr lang="en-GB" sz="1800" b="1" dirty="0">
                <a:solidFill>
                  <a:srgbClr val="E6E6E6"/>
                </a:solidFill>
              </a:rPr>
              <a:t>Southern African Development Community (SADC)</a:t>
            </a:r>
            <a:br>
              <a:rPr lang="en-GB" sz="1800" b="1" dirty="0">
                <a:solidFill>
                  <a:srgbClr val="E6E6E6"/>
                </a:solidFill>
              </a:rPr>
            </a:br>
            <a:r>
              <a:rPr lang="en-US" sz="1800" dirty="0">
                <a:solidFill>
                  <a:srgbClr val="E6E6E6"/>
                </a:solidFill>
                <a:latin typeface="Tahoma"/>
                <a:cs typeface="Tahoma"/>
              </a:rPr>
              <a:t/>
            </a:r>
            <a:br>
              <a:rPr lang="en-US" sz="1800" dirty="0">
                <a:solidFill>
                  <a:srgbClr val="E6E6E6"/>
                </a:solidFill>
                <a:latin typeface="Tahoma"/>
                <a:cs typeface="Tahoma"/>
              </a:rPr>
            </a:br>
            <a:r>
              <a:rPr lang="en-US" sz="1600" dirty="0" smtClean="0">
                <a:solidFill>
                  <a:srgbClr val="E6E6E6"/>
                </a:solidFill>
              </a:rPr>
              <a:t> </a:t>
            </a:r>
            <a:r>
              <a:rPr lang="en-US" sz="1600" dirty="0">
                <a:solidFill>
                  <a:srgbClr val="E6E6E6"/>
                </a:solidFill>
              </a:rPr>
              <a:t/>
            </a:r>
            <a:br>
              <a:rPr lang="en-US" sz="1600" dirty="0">
                <a:solidFill>
                  <a:srgbClr val="E6E6E6"/>
                </a:solidFill>
              </a:rPr>
            </a:br>
            <a:r>
              <a:rPr lang="en-US" sz="1600" b="1" dirty="0" smtClean="0">
                <a:solidFill>
                  <a:srgbClr val="E6E6E6"/>
                </a:solidFill>
                <a:latin typeface="Tahoma"/>
                <a:cs typeface="Tahoma"/>
              </a:rPr>
              <a:t/>
            </a:r>
            <a:br>
              <a:rPr lang="en-US" sz="1600" b="1" dirty="0" smtClean="0">
                <a:solidFill>
                  <a:srgbClr val="E6E6E6"/>
                </a:solidFill>
                <a:latin typeface="Tahoma"/>
                <a:cs typeface="Tahoma"/>
              </a:rPr>
            </a:br>
            <a:r>
              <a:rPr lang="en-US" sz="1600" b="1" dirty="0" smtClean="0">
                <a:solidFill>
                  <a:srgbClr val="E6E6E6"/>
                </a:solidFill>
                <a:latin typeface="Tahoma"/>
                <a:cs typeface="Tahoma"/>
              </a:rPr>
              <a:t/>
            </a:r>
            <a:br>
              <a:rPr lang="en-US" sz="1600" b="1" dirty="0" smtClean="0">
                <a:solidFill>
                  <a:srgbClr val="E6E6E6"/>
                </a:solidFill>
                <a:latin typeface="Tahoma"/>
                <a:cs typeface="Tahoma"/>
              </a:rPr>
            </a:br>
            <a:r>
              <a:rPr lang="en-US" sz="1600" b="1" dirty="0">
                <a:solidFill>
                  <a:srgbClr val="E6E6E6"/>
                </a:solidFill>
                <a:latin typeface="Tahoma"/>
                <a:cs typeface="Tahoma"/>
              </a:rPr>
              <a:t/>
            </a:r>
            <a:br>
              <a:rPr lang="en-US" sz="1600" b="1" dirty="0">
                <a:solidFill>
                  <a:srgbClr val="E6E6E6"/>
                </a:solidFill>
                <a:latin typeface="Tahoma"/>
                <a:cs typeface="Tahoma"/>
              </a:rPr>
            </a:br>
            <a:r>
              <a:rPr lang="en-US" sz="1600" b="1" dirty="0" smtClean="0">
                <a:solidFill>
                  <a:srgbClr val="E6E6E6"/>
                </a:solidFill>
                <a:latin typeface="Tahoma"/>
                <a:cs typeface="Tahoma"/>
              </a:rPr>
              <a:t/>
            </a:r>
            <a:br>
              <a:rPr lang="en-US" sz="1600" b="1" dirty="0" smtClean="0">
                <a:solidFill>
                  <a:srgbClr val="E6E6E6"/>
                </a:solidFill>
                <a:latin typeface="Tahoma"/>
                <a:cs typeface="Tahoma"/>
              </a:rPr>
            </a:br>
            <a:r>
              <a:rPr lang="en-US" sz="3200" b="1" dirty="0">
                <a:solidFill>
                  <a:srgbClr val="E6E6E6"/>
                </a:solidFill>
              </a:rPr>
              <a:t/>
            </a:r>
            <a:br>
              <a:rPr lang="en-US" sz="3200" b="1" dirty="0">
                <a:solidFill>
                  <a:srgbClr val="E6E6E6"/>
                </a:solidFill>
              </a:rPr>
            </a:br>
            <a:r>
              <a:rPr lang="en-US" sz="3200" b="1" dirty="0" smtClean="0">
                <a:solidFill>
                  <a:srgbClr val="E6E6E6"/>
                </a:solidFill>
              </a:rPr>
              <a:t/>
            </a:r>
            <a:br>
              <a:rPr lang="en-US" sz="3200" b="1" dirty="0" smtClean="0">
                <a:solidFill>
                  <a:srgbClr val="E6E6E6"/>
                </a:solidFill>
              </a:rPr>
            </a:br>
            <a:r>
              <a:rPr lang="en-US" sz="1600" dirty="0" smtClean="0">
                <a:solidFill>
                  <a:srgbClr val="E6E6E6"/>
                </a:solidFill>
              </a:rPr>
              <a:t/>
            </a:r>
            <a:br>
              <a:rPr lang="en-US" sz="1600" dirty="0" smtClean="0">
                <a:solidFill>
                  <a:srgbClr val="E6E6E6"/>
                </a:solidFill>
              </a:rPr>
            </a:br>
            <a:r>
              <a:rPr lang="en-US" sz="1600" dirty="0">
                <a:solidFill>
                  <a:srgbClr val="E6E6E6"/>
                </a:solidFill>
              </a:rPr>
              <a:t/>
            </a:r>
            <a:br>
              <a:rPr lang="en-US" sz="1600" dirty="0">
                <a:solidFill>
                  <a:srgbClr val="E6E6E6"/>
                </a:solidFill>
              </a:rPr>
            </a:br>
            <a:r>
              <a:rPr lang="en-US" sz="1600" dirty="0" smtClean="0">
                <a:solidFill>
                  <a:srgbClr val="E6E6E6"/>
                </a:solidFill>
              </a:rPr>
              <a:t/>
            </a:r>
            <a:br>
              <a:rPr lang="en-US" sz="1600" dirty="0" smtClean="0">
                <a:solidFill>
                  <a:srgbClr val="E6E6E6"/>
                </a:solidFill>
              </a:rPr>
            </a:br>
            <a:r>
              <a:rPr lang="en-US" sz="1600" dirty="0"/>
              <a:t/>
            </a:r>
            <a:br>
              <a:rPr lang="en-US" sz="1600" dirty="0"/>
            </a:br>
            <a:r>
              <a:rPr lang="en-US" sz="1600" dirty="0" smtClean="0"/>
              <a:t/>
            </a:r>
            <a:br>
              <a:rPr lang="en-US" sz="1600" dirty="0" smtClean="0"/>
            </a:br>
            <a:r>
              <a:rPr lang="en-US" sz="1600" dirty="0" smtClean="0"/>
              <a:t/>
            </a:r>
            <a:br>
              <a:rPr lang="en-US" sz="1600" dirty="0" smtClean="0"/>
            </a:br>
            <a:r>
              <a:rPr lang="en-US" sz="1600" b="1" dirty="0" smtClean="0">
                <a:effectLst>
                  <a:outerShdw blurRad="38100" dist="38100" dir="2700000" algn="tl">
                    <a:srgbClr val="000000">
                      <a:alpha val="43137"/>
                    </a:srgbClr>
                  </a:outerShdw>
                </a:effectLst>
              </a:rPr>
              <a:t/>
            </a:r>
            <a:br>
              <a:rPr lang="en-US" sz="1600" b="1" dirty="0" smtClean="0">
                <a:effectLst>
                  <a:outerShdw blurRad="38100" dist="38100" dir="2700000" algn="tl">
                    <a:srgbClr val="000000">
                      <a:alpha val="43137"/>
                    </a:srgbClr>
                  </a:outerShdw>
                </a:effectLst>
              </a:rPr>
            </a:br>
            <a:endParaRPr lang="en-US" sz="1600" b="1" dirty="0">
              <a:effectLst>
                <a:outerShdw blurRad="38100" dist="38100" dir="2700000" algn="tl">
                  <a:srgbClr val="000000">
                    <a:alpha val="43137"/>
                  </a:srgbClr>
                </a:outerShdw>
              </a:effectLst>
            </a:endParaRPr>
          </a:p>
        </p:txBody>
      </p:sp>
      <p:sp>
        <p:nvSpPr>
          <p:cNvPr id="2" name="TextBox 1"/>
          <p:cNvSpPr txBox="1"/>
          <p:nvPr/>
        </p:nvSpPr>
        <p:spPr>
          <a:xfrm>
            <a:off x="228600" y="1981200"/>
            <a:ext cx="8610600" cy="461665"/>
          </a:xfrm>
          <a:prstGeom prst="rect">
            <a:avLst/>
          </a:prstGeom>
          <a:noFill/>
        </p:spPr>
        <p:txBody>
          <a:bodyPr wrap="square" rtlCol="0">
            <a:spAutoFit/>
          </a:bodyPr>
          <a:lstStyle/>
          <a:p>
            <a:pPr algn="ctr"/>
            <a:r>
              <a:rPr lang="en-US" b="1" dirty="0" smtClean="0">
                <a:latin typeface="Tahoma"/>
                <a:cs typeface="Tahoma"/>
              </a:rPr>
              <a:t>Regional Economic Communities (RECs)</a:t>
            </a:r>
            <a:endParaRPr lang="en-US" b="1" i="1" dirty="0">
              <a:solidFill>
                <a:schemeClr val="bg1"/>
              </a:solidFill>
              <a:latin typeface="Tahoma"/>
              <a:cs typeface="Tahoma"/>
            </a:endParaRPr>
          </a:p>
        </p:txBody>
      </p:sp>
    </p:spTree>
    <p:extLst>
      <p:ext uri="{BB962C8B-B14F-4D97-AF65-F5344CB8AC3E}">
        <p14:creationId xmlns:p14="http://schemas.microsoft.com/office/powerpoint/2010/main" val="3939266479"/>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dissolve">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ctrTitle"/>
          </p:nvPr>
        </p:nvSpPr>
        <p:spPr>
          <a:xfrm flipH="1">
            <a:off x="8839199" y="2514600"/>
            <a:ext cx="45719" cy="76200"/>
          </a:xfrm>
        </p:spPr>
        <p:txBody>
          <a:bodyPr/>
          <a:lstStyle/>
          <a:p>
            <a:pPr marL="285750" indent="-285750" algn="just">
              <a:buFont typeface="Arial"/>
              <a:buChar char="•"/>
            </a:pPr>
            <a:r>
              <a:rPr lang="en-US" sz="1600" b="1" dirty="0" smtClean="0">
                <a:solidFill>
                  <a:srgbClr val="FFFF00"/>
                </a:solidFill>
                <a:latin typeface="Tahoma"/>
                <a:cs typeface="Tahoma"/>
              </a:rPr>
              <a:t/>
            </a:r>
            <a:br>
              <a:rPr lang="en-US" sz="1600" b="1" dirty="0" smtClean="0">
                <a:solidFill>
                  <a:srgbClr val="FFFF00"/>
                </a:solidFill>
                <a:latin typeface="Tahoma"/>
                <a:cs typeface="Tahoma"/>
              </a:rPr>
            </a:br>
            <a:r>
              <a:rPr lang="en-US" sz="1600" b="1" dirty="0">
                <a:solidFill>
                  <a:srgbClr val="FFFF00"/>
                </a:solidFill>
                <a:latin typeface="Tahoma"/>
                <a:cs typeface="Tahoma"/>
              </a:rPr>
              <a:t/>
            </a:r>
            <a:br>
              <a:rPr lang="en-US" sz="1600" b="1" dirty="0">
                <a:solidFill>
                  <a:srgbClr val="FFFF00"/>
                </a:solidFill>
                <a:latin typeface="Tahoma"/>
                <a:cs typeface="Tahoma"/>
              </a:rPr>
            </a:br>
            <a:r>
              <a:rPr lang="en-US" sz="1600" b="1" dirty="0" smtClean="0">
                <a:solidFill>
                  <a:srgbClr val="FFFF00"/>
                </a:solidFill>
                <a:latin typeface="Tahoma"/>
                <a:cs typeface="Tahoma"/>
              </a:rPr>
              <a:t/>
            </a:r>
            <a:br>
              <a:rPr lang="en-US" sz="1600" b="1" dirty="0" smtClean="0">
                <a:solidFill>
                  <a:srgbClr val="FFFF00"/>
                </a:solidFill>
                <a:latin typeface="Tahoma"/>
                <a:cs typeface="Tahoma"/>
              </a:rPr>
            </a:br>
            <a:r>
              <a:rPr lang="en-US" sz="1600" b="1" dirty="0">
                <a:solidFill>
                  <a:srgbClr val="FFFF00"/>
                </a:solidFill>
                <a:latin typeface="Tahoma"/>
                <a:cs typeface="Tahoma"/>
              </a:rPr>
              <a:t/>
            </a:r>
            <a:br>
              <a:rPr lang="en-US" sz="1600" b="1" dirty="0">
                <a:solidFill>
                  <a:srgbClr val="FFFF00"/>
                </a:solidFill>
                <a:latin typeface="Tahoma"/>
                <a:cs typeface="Tahoma"/>
              </a:rPr>
            </a:br>
            <a:r>
              <a:rPr lang="en-US" sz="1600" b="1" dirty="0" smtClean="0">
                <a:solidFill>
                  <a:srgbClr val="FFFF00"/>
                </a:solidFill>
                <a:latin typeface="Tahoma"/>
                <a:cs typeface="Tahoma"/>
              </a:rPr>
              <a:t/>
            </a:r>
            <a:br>
              <a:rPr lang="en-US" sz="1600" b="1" dirty="0" smtClean="0">
                <a:solidFill>
                  <a:srgbClr val="FFFF00"/>
                </a:solidFill>
                <a:latin typeface="Tahoma"/>
                <a:cs typeface="Tahoma"/>
              </a:rPr>
            </a:br>
            <a:r>
              <a:rPr lang="en-US" sz="1600" b="1" dirty="0">
                <a:solidFill>
                  <a:srgbClr val="FFFF00"/>
                </a:solidFill>
                <a:latin typeface="Tahoma"/>
                <a:cs typeface="Tahoma"/>
              </a:rPr>
              <a:t/>
            </a:r>
            <a:br>
              <a:rPr lang="en-US" sz="1600" b="1" dirty="0">
                <a:solidFill>
                  <a:srgbClr val="FFFF00"/>
                </a:solidFill>
                <a:latin typeface="Tahoma"/>
                <a:cs typeface="Tahoma"/>
              </a:rPr>
            </a:br>
            <a:r>
              <a:rPr lang="en-US" sz="1600" b="1" dirty="0">
                <a:solidFill>
                  <a:srgbClr val="FFFF00"/>
                </a:solidFill>
                <a:latin typeface="Tahoma"/>
                <a:cs typeface="Tahoma"/>
              </a:rPr>
              <a:t/>
            </a:r>
            <a:br>
              <a:rPr lang="en-US" sz="1600" b="1" dirty="0">
                <a:solidFill>
                  <a:srgbClr val="FFFF00"/>
                </a:solidFill>
                <a:latin typeface="Tahoma"/>
                <a:cs typeface="Tahoma"/>
              </a:rPr>
            </a:br>
            <a:r>
              <a:rPr lang="en-US" sz="1600" b="1" dirty="0" smtClean="0">
                <a:solidFill>
                  <a:srgbClr val="FFFF00"/>
                </a:solidFill>
                <a:latin typeface="Tahoma"/>
                <a:cs typeface="Tahoma"/>
              </a:rPr>
              <a:t/>
            </a:r>
            <a:br>
              <a:rPr lang="en-US" sz="1600" b="1" dirty="0" smtClean="0">
                <a:solidFill>
                  <a:srgbClr val="FFFF00"/>
                </a:solidFill>
                <a:latin typeface="Tahoma"/>
                <a:cs typeface="Tahoma"/>
              </a:rPr>
            </a:br>
            <a:r>
              <a:rPr lang="en-US" sz="1600" b="1" dirty="0">
                <a:solidFill>
                  <a:srgbClr val="FFFF00"/>
                </a:solidFill>
                <a:latin typeface="Tahoma"/>
                <a:cs typeface="Tahoma"/>
              </a:rPr>
              <a:t/>
            </a:r>
            <a:br>
              <a:rPr lang="en-US" sz="1600" b="1" dirty="0">
                <a:solidFill>
                  <a:srgbClr val="FFFF00"/>
                </a:solidFill>
                <a:latin typeface="Tahoma"/>
                <a:cs typeface="Tahoma"/>
              </a:rPr>
            </a:br>
            <a:r>
              <a:rPr lang="en-US" sz="1600" b="1" dirty="0" smtClean="0">
                <a:solidFill>
                  <a:srgbClr val="000000"/>
                </a:solidFill>
                <a:latin typeface="Tahoma"/>
                <a:cs typeface="Tahoma"/>
              </a:rPr>
              <a:t/>
            </a:r>
            <a:br>
              <a:rPr lang="en-US" sz="1600" b="1" dirty="0" smtClean="0">
                <a:solidFill>
                  <a:srgbClr val="000000"/>
                </a:solidFill>
                <a:latin typeface="Tahoma"/>
                <a:cs typeface="Tahoma"/>
              </a:rPr>
            </a:br>
            <a:r>
              <a:rPr lang="en-US" sz="1600" b="1" dirty="0" smtClean="0">
                <a:solidFill>
                  <a:srgbClr val="000000"/>
                </a:solidFill>
                <a:latin typeface="Tahoma"/>
                <a:cs typeface="Tahoma"/>
              </a:rPr>
              <a:t/>
            </a:r>
            <a:br>
              <a:rPr lang="en-US" sz="1600" b="1" dirty="0" smtClean="0">
                <a:solidFill>
                  <a:srgbClr val="000000"/>
                </a:solidFill>
                <a:latin typeface="Tahoma"/>
                <a:cs typeface="Tahoma"/>
              </a:rPr>
            </a:br>
            <a:r>
              <a:rPr lang="en-US" sz="1600" b="1" dirty="0">
                <a:solidFill>
                  <a:srgbClr val="000000"/>
                </a:solidFill>
                <a:latin typeface="Tahoma"/>
                <a:cs typeface="Tahoma"/>
              </a:rPr>
              <a:t/>
            </a:r>
            <a:br>
              <a:rPr lang="en-US" sz="1600" b="1" dirty="0">
                <a:solidFill>
                  <a:srgbClr val="000000"/>
                </a:solidFill>
                <a:latin typeface="Tahoma"/>
                <a:cs typeface="Tahoma"/>
              </a:rPr>
            </a:br>
            <a:r>
              <a:rPr lang="en-US" sz="1600" b="1" dirty="0" smtClean="0">
                <a:solidFill>
                  <a:srgbClr val="000000"/>
                </a:solidFill>
                <a:latin typeface="Tahoma"/>
                <a:cs typeface="Tahoma"/>
              </a:rPr>
              <a:t/>
            </a:r>
            <a:br>
              <a:rPr lang="en-US" sz="1600" b="1" dirty="0" smtClean="0">
                <a:solidFill>
                  <a:srgbClr val="000000"/>
                </a:solidFill>
                <a:latin typeface="Tahoma"/>
                <a:cs typeface="Tahoma"/>
              </a:rPr>
            </a:br>
            <a:r>
              <a:rPr lang="en-US" sz="1600" b="1" dirty="0">
                <a:solidFill>
                  <a:srgbClr val="000000"/>
                </a:solidFill>
                <a:latin typeface="Tahoma"/>
                <a:cs typeface="Tahoma"/>
              </a:rPr>
              <a:t/>
            </a:r>
            <a:br>
              <a:rPr lang="en-US" sz="1600" b="1" dirty="0">
                <a:solidFill>
                  <a:srgbClr val="000000"/>
                </a:solidFill>
                <a:latin typeface="Tahoma"/>
                <a:cs typeface="Tahoma"/>
              </a:rPr>
            </a:br>
            <a:r>
              <a:rPr lang="en-US" sz="1600" b="1" dirty="0" smtClean="0">
                <a:solidFill>
                  <a:srgbClr val="000000"/>
                </a:solidFill>
                <a:latin typeface="Tahoma"/>
                <a:cs typeface="Tahoma"/>
              </a:rPr>
              <a:t/>
            </a:r>
            <a:br>
              <a:rPr lang="en-US" sz="1600" b="1" dirty="0" smtClean="0">
                <a:solidFill>
                  <a:srgbClr val="000000"/>
                </a:solidFill>
                <a:latin typeface="Tahoma"/>
                <a:cs typeface="Tahoma"/>
              </a:rPr>
            </a:br>
            <a:r>
              <a:rPr lang="en-US" sz="1600" b="1" dirty="0" smtClean="0">
                <a:solidFill>
                  <a:srgbClr val="FFFF00"/>
                </a:solidFill>
                <a:latin typeface="Tahoma"/>
                <a:cs typeface="Tahoma"/>
              </a:rPr>
              <a:t/>
            </a:r>
            <a:br>
              <a:rPr lang="en-US" sz="1600" b="1" dirty="0" smtClean="0">
                <a:solidFill>
                  <a:srgbClr val="FFFF00"/>
                </a:solidFill>
                <a:latin typeface="Tahoma"/>
                <a:cs typeface="Tahoma"/>
              </a:rPr>
            </a:br>
            <a:r>
              <a:rPr lang="en-US" sz="1600" b="1" dirty="0">
                <a:solidFill>
                  <a:srgbClr val="FFFF00"/>
                </a:solidFill>
                <a:latin typeface="Tahoma"/>
                <a:cs typeface="Tahoma"/>
              </a:rPr>
              <a:t/>
            </a:r>
            <a:br>
              <a:rPr lang="en-US" sz="1600" b="1" dirty="0">
                <a:solidFill>
                  <a:srgbClr val="FFFF00"/>
                </a:solidFill>
                <a:latin typeface="Tahoma"/>
                <a:cs typeface="Tahoma"/>
              </a:rPr>
            </a:br>
            <a:r>
              <a:rPr lang="en-GB" sz="1600" b="1" dirty="0"/>
              <a:t/>
            </a:r>
            <a:br>
              <a:rPr lang="en-GB" sz="1600" b="1" dirty="0"/>
            </a:br>
            <a:r>
              <a:rPr lang="en-US" sz="1600" b="1" dirty="0" smtClean="0">
                <a:solidFill>
                  <a:srgbClr val="FFFF00"/>
                </a:solidFill>
                <a:latin typeface="Tahoma"/>
                <a:cs typeface="Tahoma"/>
              </a:rPr>
              <a:t/>
            </a:r>
            <a:br>
              <a:rPr lang="en-US" sz="1600" b="1" dirty="0" smtClean="0">
                <a:solidFill>
                  <a:srgbClr val="FFFF00"/>
                </a:solidFill>
                <a:latin typeface="Tahoma"/>
                <a:cs typeface="Tahoma"/>
              </a:rPr>
            </a:br>
            <a:r>
              <a:rPr lang="en-US" sz="1600" dirty="0" smtClean="0"/>
              <a:t> </a:t>
            </a:r>
            <a:r>
              <a:rPr lang="en-US" sz="1600" dirty="0"/>
              <a:t/>
            </a:r>
            <a:br>
              <a:rPr lang="en-US" sz="1600" dirty="0"/>
            </a:br>
            <a:r>
              <a:rPr lang="en-US" sz="1600" b="1" dirty="0" smtClean="0">
                <a:solidFill>
                  <a:srgbClr val="FFFF00"/>
                </a:solidFill>
                <a:latin typeface="Tahoma"/>
                <a:cs typeface="Tahoma"/>
              </a:rPr>
              <a:t/>
            </a:r>
            <a:br>
              <a:rPr lang="en-US" sz="1600" b="1" dirty="0" smtClean="0">
                <a:solidFill>
                  <a:srgbClr val="FFFF00"/>
                </a:solidFill>
                <a:latin typeface="Tahoma"/>
                <a:cs typeface="Tahoma"/>
              </a:rPr>
            </a:br>
            <a:r>
              <a:rPr lang="en-US" sz="1600" b="1" dirty="0" smtClean="0">
                <a:solidFill>
                  <a:srgbClr val="FFFF00"/>
                </a:solidFill>
                <a:latin typeface="Tahoma"/>
                <a:cs typeface="Tahoma"/>
              </a:rPr>
              <a:t/>
            </a:r>
            <a:br>
              <a:rPr lang="en-US" sz="1600" b="1" dirty="0" smtClean="0">
                <a:solidFill>
                  <a:srgbClr val="FFFF00"/>
                </a:solidFill>
                <a:latin typeface="Tahoma"/>
                <a:cs typeface="Tahoma"/>
              </a:rPr>
            </a:br>
            <a:r>
              <a:rPr lang="en-US" sz="1600" b="1" dirty="0">
                <a:solidFill>
                  <a:srgbClr val="FFFF00"/>
                </a:solidFill>
                <a:latin typeface="Tahoma"/>
                <a:cs typeface="Tahoma"/>
              </a:rPr>
              <a:t/>
            </a:r>
            <a:br>
              <a:rPr lang="en-US" sz="1600" b="1" dirty="0">
                <a:solidFill>
                  <a:srgbClr val="FFFF00"/>
                </a:solidFill>
                <a:latin typeface="Tahoma"/>
                <a:cs typeface="Tahoma"/>
              </a:rPr>
            </a:br>
            <a:r>
              <a:rPr lang="en-US" sz="1600" b="1" dirty="0" smtClean="0">
                <a:solidFill>
                  <a:srgbClr val="FFFF00"/>
                </a:solidFill>
                <a:latin typeface="Tahoma"/>
                <a:cs typeface="Tahoma"/>
              </a:rPr>
              <a:t/>
            </a:r>
            <a:br>
              <a:rPr lang="en-US" sz="1600" b="1" dirty="0" smtClean="0">
                <a:solidFill>
                  <a:srgbClr val="FFFF00"/>
                </a:solidFill>
                <a:latin typeface="Tahoma"/>
                <a:cs typeface="Tahoma"/>
              </a:rPr>
            </a:br>
            <a:r>
              <a:rPr lang="en-US" sz="3200" b="1" dirty="0">
                <a:solidFill>
                  <a:srgbClr val="FFFF00"/>
                </a:solidFill>
              </a:rPr>
              <a:t/>
            </a:r>
            <a:br>
              <a:rPr lang="en-US" sz="3200" b="1" dirty="0">
                <a:solidFill>
                  <a:srgbClr val="FFFF00"/>
                </a:solidFill>
              </a:rPr>
            </a:br>
            <a:r>
              <a:rPr lang="en-US" sz="3200" b="1" dirty="0" smtClean="0">
                <a:solidFill>
                  <a:srgbClr val="FFFF00"/>
                </a:solidFill>
              </a:rPr>
              <a:t/>
            </a:r>
            <a:br>
              <a:rPr lang="en-US" sz="3200" b="1" dirty="0" smtClean="0">
                <a:solidFill>
                  <a:srgbClr val="FFFF00"/>
                </a:solidFill>
              </a:rPr>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smtClean="0"/>
              <a:t/>
            </a:r>
            <a:br>
              <a:rPr lang="en-US" sz="1600" dirty="0" smtClean="0"/>
            </a:br>
            <a:endParaRPr lang="en-US" sz="1600" b="1" dirty="0">
              <a:effectLst>
                <a:outerShdw blurRad="38100" dist="38100" dir="2700000" algn="tl">
                  <a:srgbClr val="000000">
                    <a:alpha val="43137"/>
                  </a:srgbClr>
                </a:outerShdw>
              </a:effectLst>
            </a:endParaRPr>
          </a:p>
        </p:txBody>
      </p:sp>
      <p:sp>
        <p:nvSpPr>
          <p:cNvPr id="2" name="TextBox 1"/>
          <p:cNvSpPr txBox="1"/>
          <p:nvPr/>
        </p:nvSpPr>
        <p:spPr>
          <a:xfrm>
            <a:off x="228600" y="1981200"/>
            <a:ext cx="8610600" cy="461665"/>
          </a:xfrm>
          <a:prstGeom prst="rect">
            <a:avLst/>
          </a:prstGeom>
          <a:noFill/>
        </p:spPr>
        <p:txBody>
          <a:bodyPr wrap="square" rtlCol="0">
            <a:spAutoFit/>
          </a:bodyPr>
          <a:lstStyle/>
          <a:p>
            <a:pPr algn="ctr"/>
            <a:r>
              <a:rPr lang="en-US" b="1" dirty="0" smtClean="0">
                <a:latin typeface="Tahoma"/>
                <a:cs typeface="Tahoma"/>
              </a:rPr>
              <a:t>Linkages between AMCOMET and RECs</a:t>
            </a:r>
            <a:endParaRPr lang="en-US" b="1" i="1" dirty="0">
              <a:solidFill>
                <a:schemeClr val="bg1"/>
              </a:solidFill>
              <a:latin typeface="Tahoma"/>
              <a:cs typeface="Tahoma"/>
            </a:endParaRPr>
          </a:p>
        </p:txBody>
      </p:sp>
      <p:sp>
        <p:nvSpPr>
          <p:cNvPr id="3" name="Rectangle 2"/>
          <p:cNvSpPr/>
          <p:nvPr/>
        </p:nvSpPr>
        <p:spPr>
          <a:xfrm>
            <a:off x="228600" y="2667000"/>
            <a:ext cx="8686800" cy="3046988"/>
          </a:xfrm>
          <a:prstGeom prst="rect">
            <a:avLst/>
          </a:prstGeom>
          <a:solidFill>
            <a:srgbClr val="CCFFCC"/>
          </a:solidFill>
          <a:effectLst>
            <a:glow rad="63500">
              <a:schemeClr val="accent2">
                <a:satMod val="175000"/>
                <a:alpha val="40000"/>
              </a:schemeClr>
            </a:glow>
          </a:effectLst>
        </p:spPr>
        <p:txBody>
          <a:bodyPr wrap="square">
            <a:spAutoFit/>
          </a:bodyPr>
          <a:lstStyle/>
          <a:p>
            <a:pPr algn="just"/>
            <a:r>
              <a:rPr lang="en-US" b="1" dirty="0" smtClean="0"/>
              <a:t>RECs constitute </a:t>
            </a:r>
            <a:r>
              <a:rPr lang="en-US" b="1" dirty="0"/>
              <a:t>key building blocks for </a:t>
            </a:r>
            <a:r>
              <a:rPr lang="en-US" b="1" dirty="0">
                <a:solidFill>
                  <a:srgbClr val="FF0000"/>
                </a:solidFill>
              </a:rPr>
              <a:t>economic integration in </a:t>
            </a:r>
            <a:r>
              <a:rPr lang="en-US" b="1" dirty="0" smtClean="0">
                <a:solidFill>
                  <a:srgbClr val="FF0000"/>
                </a:solidFill>
              </a:rPr>
              <a:t>Africa </a:t>
            </a:r>
            <a:r>
              <a:rPr lang="en-US" b="1" dirty="0" smtClean="0"/>
              <a:t>and can be viewed in line with:</a:t>
            </a:r>
          </a:p>
          <a:p>
            <a:endParaRPr lang="en-US" sz="800" dirty="0" smtClean="0"/>
          </a:p>
          <a:p>
            <a:pPr algn="just"/>
            <a:r>
              <a:rPr lang="en-US" b="1" dirty="0" smtClean="0">
                <a:latin typeface="Arial"/>
                <a:cs typeface="Arial"/>
              </a:rPr>
              <a:t>The </a:t>
            </a:r>
            <a:r>
              <a:rPr lang="en-US" b="1" dirty="0">
                <a:latin typeface="Arial"/>
                <a:cs typeface="Arial"/>
              </a:rPr>
              <a:t>VISION of AMCOMET is to have a framework for cooperation to support security, </a:t>
            </a:r>
            <a:r>
              <a:rPr lang="en-US" b="1" dirty="0">
                <a:solidFill>
                  <a:srgbClr val="FF0000"/>
                </a:solidFill>
                <a:latin typeface="Arial"/>
                <a:cs typeface="Arial"/>
              </a:rPr>
              <a:t>socio-economic development and poverty eradication on a pan-African level</a:t>
            </a:r>
            <a:r>
              <a:rPr lang="en-US" b="1" dirty="0">
                <a:latin typeface="Arial"/>
                <a:cs typeface="Arial"/>
              </a:rPr>
              <a:t> through sound governance of the science of meteorology and its related applications </a:t>
            </a:r>
            <a:endParaRPr lang="en-US" b="1" baseline="30000" dirty="0">
              <a:latin typeface="Arial"/>
              <a:cs typeface="Arial"/>
            </a:endParaRPr>
          </a:p>
        </p:txBody>
      </p:sp>
    </p:spTree>
    <p:extLst>
      <p:ext uri="{BB962C8B-B14F-4D97-AF65-F5344CB8AC3E}">
        <p14:creationId xmlns:p14="http://schemas.microsoft.com/office/powerpoint/2010/main" val="3939266479"/>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dissolve">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ctrTitle"/>
          </p:nvPr>
        </p:nvSpPr>
        <p:spPr>
          <a:xfrm>
            <a:off x="228600" y="2362200"/>
            <a:ext cx="8610600" cy="4114800"/>
          </a:xfrm>
        </p:spPr>
        <p:txBody>
          <a:bodyPr/>
          <a:lstStyle/>
          <a:p>
            <a:pPr marL="171450" lvl="0" indent="-171450" algn="l">
              <a:buFont typeface="Arial"/>
              <a:buChar char="•"/>
            </a:pPr>
            <a:r>
              <a:rPr lang="en-US" sz="800" dirty="0" smtClean="0"/>
              <a:t/>
            </a:r>
            <a:br>
              <a:rPr lang="en-US" sz="800" dirty="0" smtClean="0"/>
            </a:br>
            <a:r>
              <a:rPr lang="en-US" sz="800" dirty="0"/>
              <a:t/>
            </a:r>
            <a:br>
              <a:rPr lang="en-US" sz="800" dirty="0"/>
            </a:br>
            <a:r>
              <a:rPr lang="en-US" sz="800" dirty="0" smtClean="0"/>
              <a:t/>
            </a:r>
            <a:br>
              <a:rPr lang="en-US" sz="800" dirty="0" smtClean="0"/>
            </a:br>
            <a:r>
              <a:rPr lang="en-US" sz="800" dirty="0"/>
              <a:t/>
            </a:r>
            <a:br>
              <a:rPr lang="en-US" sz="800" dirty="0"/>
            </a:br>
            <a:r>
              <a:rPr lang="en-US" sz="800" dirty="0" smtClean="0"/>
              <a:t/>
            </a:r>
            <a:br>
              <a:rPr lang="en-US" sz="800" dirty="0" smtClean="0"/>
            </a:br>
            <a:r>
              <a:rPr lang="en-US" sz="800" dirty="0"/>
              <a:t/>
            </a:r>
            <a:br>
              <a:rPr lang="en-US" sz="800" dirty="0"/>
            </a:br>
            <a:r>
              <a:rPr lang="en-US" sz="800" dirty="0" smtClean="0"/>
              <a:t/>
            </a:r>
            <a:br>
              <a:rPr lang="en-US" sz="800" dirty="0" smtClean="0"/>
            </a:br>
            <a:r>
              <a:rPr lang="en-US" sz="800" dirty="0"/>
              <a:t/>
            </a:r>
            <a:br>
              <a:rPr lang="en-US" sz="800" dirty="0"/>
            </a:br>
            <a:r>
              <a:rPr lang="en-US" sz="800" dirty="0" smtClean="0"/>
              <a:t/>
            </a:r>
            <a:br>
              <a:rPr lang="en-US" sz="800" dirty="0" smtClean="0"/>
            </a:br>
            <a:r>
              <a:rPr lang="en-US" sz="800" dirty="0"/>
              <a:t/>
            </a:r>
            <a:br>
              <a:rPr lang="en-US" sz="800" dirty="0"/>
            </a:br>
            <a:r>
              <a:rPr lang="en-US" sz="800" dirty="0" smtClean="0"/>
              <a:t/>
            </a:r>
            <a:br>
              <a:rPr lang="en-US" sz="800" dirty="0" smtClean="0"/>
            </a:br>
            <a:r>
              <a:rPr lang="en-US" sz="800" dirty="0"/>
              <a:t/>
            </a:r>
            <a:br>
              <a:rPr lang="en-US" sz="800" dirty="0"/>
            </a:br>
            <a:r>
              <a:rPr lang="en-US" sz="800" dirty="0" smtClean="0"/>
              <a:t/>
            </a:r>
            <a:br>
              <a:rPr lang="en-US" sz="800" dirty="0" smtClean="0"/>
            </a:br>
            <a:r>
              <a:rPr lang="en-US" sz="800" dirty="0"/>
              <a:t/>
            </a:r>
            <a:br>
              <a:rPr lang="en-US" sz="800" dirty="0"/>
            </a:br>
            <a:r>
              <a:rPr lang="en-US" sz="800" dirty="0" smtClean="0"/>
              <a:t/>
            </a:r>
            <a:br>
              <a:rPr lang="en-US" sz="800" dirty="0" smtClean="0"/>
            </a:br>
            <a:r>
              <a:rPr lang="en-US" sz="800" dirty="0"/>
              <a:t/>
            </a:r>
            <a:br>
              <a:rPr lang="en-US" sz="800" dirty="0"/>
            </a:br>
            <a:r>
              <a:rPr lang="en-US" sz="800" dirty="0" smtClean="0"/>
              <a:t/>
            </a:r>
            <a:br>
              <a:rPr lang="en-US" sz="800" dirty="0" smtClean="0"/>
            </a:br>
            <a:r>
              <a:rPr lang="en-US" sz="800" dirty="0"/>
              <a:t/>
            </a:r>
            <a:br>
              <a:rPr lang="en-US" sz="800" dirty="0"/>
            </a:br>
            <a:r>
              <a:rPr lang="en-US" sz="800" dirty="0" smtClean="0"/>
              <a:t/>
            </a:r>
            <a:br>
              <a:rPr lang="en-US" sz="800" dirty="0" smtClean="0"/>
            </a:br>
            <a:r>
              <a:rPr lang="en-US" sz="800" dirty="0"/>
              <a:t/>
            </a:r>
            <a:br>
              <a:rPr lang="en-US" sz="800" dirty="0"/>
            </a:br>
            <a:r>
              <a:rPr lang="en-US" sz="800" dirty="0" smtClean="0"/>
              <a:t/>
            </a:r>
            <a:br>
              <a:rPr lang="en-US" sz="800" dirty="0" smtClean="0"/>
            </a:br>
            <a:r>
              <a:rPr lang="en-US" sz="800" dirty="0" smtClean="0"/>
              <a:t/>
            </a:r>
            <a:br>
              <a:rPr lang="en-US" sz="800" dirty="0" smtClean="0"/>
            </a:br>
            <a:r>
              <a:rPr lang="en-US" sz="800" dirty="0"/>
              <a:t/>
            </a:r>
            <a:br>
              <a:rPr lang="en-US" sz="800" dirty="0"/>
            </a:br>
            <a:r>
              <a:rPr lang="en-US" sz="800" dirty="0" smtClean="0"/>
              <a:t/>
            </a:r>
            <a:br>
              <a:rPr lang="en-US" sz="800" dirty="0" smtClean="0"/>
            </a:br>
            <a:r>
              <a:rPr lang="en-US" sz="800" dirty="0" smtClean="0"/>
              <a:t/>
            </a:r>
            <a:br>
              <a:rPr lang="en-US" sz="800" dirty="0" smtClean="0"/>
            </a:br>
            <a:r>
              <a:rPr lang="en-US" sz="800" dirty="0" smtClean="0"/>
              <a:t/>
            </a:r>
            <a:br>
              <a:rPr lang="en-US" sz="800" dirty="0" smtClean="0"/>
            </a:br>
            <a:r>
              <a:rPr lang="en-US" sz="800" dirty="0" smtClean="0"/>
              <a:t/>
            </a:r>
            <a:br>
              <a:rPr lang="en-US" sz="800" dirty="0" smtClean="0"/>
            </a:br>
            <a:r>
              <a:rPr lang="en-US" sz="800" dirty="0"/>
              <a:t/>
            </a:r>
            <a:br>
              <a:rPr lang="en-US" sz="800" dirty="0"/>
            </a:br>
            <a:r>
              <a:rPr lang="en-US" sz="1250" b="1" dirty="0" smtClean="0"/>
              <a:t/>
            </a:r>
            <a:br>
              <a:rPr lang="en-US" sz="1250" b="1" dirty="0" smtClean="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b="1" dirty="0" smtClean="0">
                <a:effectLst>
                  <a:outerShdw blurRad="38100" dist="38100" dir="2700000" algn="tl">
                    <a:srgbClr val="000000">
                      <a:alpha val="43137"/>
                    </a:srgbClr>
                  </a:outerShdw>
                </a:effectLst>
              </a:rPr>
              <a:t/>
            </a:r>
            <a:br>
              <a:rPr lang="en-US" sz="1600" b="1" dirty="0" smtClean="0">
                <a:effectLst>
                  <a:outerShdw blurRad="38100" dist="38100" dir="2700000" algn="tl">
                    <a:srgbClr val="000000">
                      <a:alpha val="43137"/>
                    </a:srgbClr>
                  </a:outerShdw>
                </a:effectLst>
              </a:rPr>
            </a:br>
            <a:endParaRPr lang="en-US" sz="1600" b="1" dirty="0">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304800" y="2514600"/>
            <a:ext cx="7921625" cy="457200"/>
          </a:xfrm>
        </p:spPr>
        <p:txBody>
          <a:bodyPr/>
          <a:lstStyle/>
          <a:p>
            <a:r>
              <a:rPr lang="en-US" sz="2000" b="1" dirty="0" smtClean="0">
                <a:solidFill>
                  <a:srgbClr val="FFCC00"/>
                </a:solidFill>
                <a:latin typeface="Tahoma" panose="020B0604030504040204" pitchFamily="34" charset="0"/>
                <a:ea typeface="Tahoma" panose="020B0604030504040204" pitchFamily="34" charset="0"/>
                <a:cs typeface="Tahoma" panose="020B0604030504040204" pitchFamily="34" charset="0"/>
              </a:rPr>
              <a:t>ECOWAS Meteorology </a:t>
            </a:r>
            <a:r>
              <a:rPr lang="en-US" sz="2000" b="1" dirty="0" err="1" smtClean="0">
                <a:solidFill>
                  <a:srgbClr val="FFCC00"/>
                </a:solidFill>
                <a:latin typeface="Tahoma" panose="020B0604030504040204" pitchFamily="34" charset="0"/>
                <a:ea typeface="Tahoma" panose="020B0604030504040204" pitchFamily="34" charset="0"/>
                <a:cs typeface="Tahoma" panose="020B0604030504040204" pitchFamily="34" charset="0"/>
              </a:rPr>
              <a:t>Programme</a:t>
            </a:r>
            <a:endParaRPr lang="hr-HR" sz="2000" b="1" dirty="0" smtClean="0">
              <a:solidFill>
                <a:srgbClr val="FFCC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Rectangle 1"/>
          <p:cNvSpPr>
            <a:spLocks noChangeArrowheads="1"/>
          </p:cNvSpPr>
          <p:nvPr/>
        </p:nvSpPr>
        <p:spPr bwMode="auto">
          <a:xfrm>
            <a:off x="228600" y="2941023"/>
            <a:ext cx="8509000" cy="3277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AU" altLang="en-US" sz="1800" b="1" i="0" u="none" strike="noStrike" cap="none" normalizeH="0" baseline="0" dirty="0" smtClean="0">
                <a:ln>
                  <a:noFill/>
                </a:ln>
                <a:effectLst/>
                <a:latin typeface="Tahoma"/>
                <a:ea typeface="Times New Roman" pitchFamily="18" charset="0"/>
                <a:cs typeface="Tahoma"/>
              </a:rPr>
              <a:t>Strategic Pillar 1 (SP1):     </a:t>
            </a:r>
            <a:r>
              <a:rPr kumimoji="0" lang="en-AU" altLang="en-US" sz="1600" b="1" i="0" u="none" strike="noStrike" cap="none" normalizeH="0" baseline="0" dirty="0" smtClean="0">
                <a:ln>
                  <a:noFill/>
                </a:ln>
                <a:solidFill>
                  <a:srgbClr val="FFFF00"/>
                </a:solidFill>
                <a:effectLst/>
                <a:latin typeface="Tahoma"/>
                <a:ea typeface="Times New Roman" pitchFamily="18" charset="0"/>
                <a:cs typeface="Tahoma"/>
              </a:rPr>
              <a:t>Improving Service Quality and Service Delivery</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600" b="1" i="0" u="none" strike="noStrike" cap="none" normalizeH="0" baseline="0" dirty="0" smtClean="0">
              <a:ln>
                <a:noFill/>
              </a:ln>
              <a:solidFill>
                <a:srgbClr val="FFFF00"/>
              </a:solidFill>
              <a:effectLst/>
              <a:latin typeface="Tahoma"/>
              <a:cs typeface="Tahoma"/>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bg1"/>
                </a:solidFill>
                <a:effectLst/>
                <a:latin typeface="Tahoma"/>
                <a:ea typeface="Calibri" pitchFamily="34" charset="0"/>
                <a:cs typeface="Tahoma"/>
              </a:rPr>
              <a:t>Expected Result 1 (ER1</a:t>
            </a:r>
            <a:r>
              <a:rPr kumimoji="0" lang="en-US" altLang="en-US" sz="1800" b="0" i="0" u="none" strike="noStrike" cap="none" normalizeH="0" baseline="0" dirty="0" smtClean="0">
                <a:ln>
                  <a:noFill/>
                </a:ln>
                <a:solidFill>
                  <a:schemeClr val="bg1"/>
                </a:solidFill>
                <a:effectLst/>
                <a:latin typeface="Tahoma"/>
                <a:ea typeface="Calibri" pitchFamily="34" charset="0"/>
                <a:cs typeface="Tahoma"/>
              </a:rPr>
              <a:t>):   </a:t>
            </a:r>
            <a:r>
              <a:rPr kumimoji="0" lang="en-US" altLang="en-US" sz="1600" b="1" i="0" u="none" strike="noStrike" cap="none" normalizeH="0" baseline="0" dirty="0" smtClean="0">
                <a:ln>
                  <a:noFill/>
                </a:ln>
                <a:solidFill>
                  <a:srgbClr val="FFCC00"/>
                </a:solidFill>
                <a:effectLst/>
                <a:latin typeface="Tahoma"/>
                <a:ea typeface="Calibri" pitchFamily="34" charset="0"/>
                <a:cs typeface="Tahoma"/>
              </a:rPr>
              <a:t>Enhanced Capabilities of NMHSs of ECOWAS member states to observe, monitor, exchange data produced and disseminate accurate and high quality information and services for security of life and property and sustainable development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smtClean="0">
              <a:ln>
                <a:noFill/>
              </a:ln>
              <a:effectLst/>
              <a:latin typeface="Tahoma"/>
              <a:cs typeface="Tahoma"/>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AU" altLang="en-US" sz="1800" b="1" i="0" u="none" strike="noStrike" cap="none" normalizeH="0" baseline="0" dirty="0" smtClean="0">
                <a:ln>
                  <a:noFill/>
                </a:ln>
                <a:effectLst/>
                <a:latin typeface="Tahoma"/>
                <a:ea typeface="Tahoma" panose="020B0604030504040204" pitchFamily="34" charset="0"/>
                <a:cs typeface="Tahoma"/>
              </a:rPr>
              <a:t>ER 1 Outcome</a:t>
            </a:r>
            <a:endParaRPr kumimoji="0" lang="en-US" altLang="en-US" sz="1800" b="0" i="0" u="none" strike="noStrike" cap="none" normalizeH="0" baseline="0" dirty="0" smtClean="0">
              <a:ln>
                <a:noFill/>
              </a:ln>
              <a:effectLst/>
              <a:latin typeface="Tahoma"/>
              <a:ea typeface="Tahoma" panose="020B0604030504040204" pitchFamily="34" charset="0"/>
              <a:cs typeface="Tahoma"/>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AU" altLang="en-US" sz="1600" b="1" i="0" u="none" strike="noStrike" cap="none" normalizeH="0" baseline="0" dirty="0" smtClean="0">
                <a:ln>
                  <a:noFill/>
                </a:ln>
                <a:solidFill>
                  <a:schemeClr val="bg1"/>
                </a:solidFill>
                <a:effectLst/>
                <a:latin typeface="Tahoma"/>
                <a:ea typeface="Times New Roman" pitchFamily="18" charset="0"/>
                <a:cs typeface="Tahoma"/>
              </a:rPr>
              <a:t>1.1 </a:t>
            </a:r>
            <a:r>
              <a:rPr kumimoji="0" lang="en-US" altLang="en-US" sz="1600" b="1" i="0" u="none" strike="noStrike" cap="none" normalizeH="0" baseline="0" dirty="0" smtClean="0">
                <a:ln>
                  <a:noFill/>
                </a:ln>
                <a:solidFill>
                  <a:schemeClr val="bg1"/>
                </a:solidFill>
                <a:effectLst/>
                <a:latin typeface="Tahoma"/>
                <a:ea typeface="Times New Roman" pitchFamily="18" charset="0"/>
                <a:cs typeface="Tahoma"/>
              </a:rPr>
              <a:t>Network of meteorological, hydrological and other climate sensitive sector observing systems </a:t>
            </a:r>
            <a:r>
              <a:rPr kumimoji="0" lang="en-AU" altLang="en-US" sz="1600" b="1" i="0" u="none" strike="noStrike" cap="none" normalizeH="0" baseline="0" dirty="0" smtClean="0">
                <a:ln>
                  <a:noFill/>
                </a:ln>
                <a:solidFill>
                  <a:schemeClr val="bg1"/>
                </a:solidFill>
                <a:effectLst/>
                <a:latin typeface="Tahoma"/>
                <a:ea typeface="Times New Roman" pitchFamily="18" charset="0"/>
                <a:cs typeface="Tahoma"/>
              </a:rPr>
              <a:t>strengthened to </a:t>
            </a:r>
            <a:r>
              <a:rPr kumimoji="0" lang="en-US" altLang="en-US" sz="1600" b="1" i="0" u="none" strike="noStrike" cap="none" normalizeH="0" baseline="0" dirty="0" smtClean="0">
                <a:ln>
                  <a:noFill/>
                </a:ln>
                <a:solidFill>
                  <a:schemeClr val="bg1"/>
                </a:solidFill>
                <a:effectLst/>
                <a:latin typeface="Tahoma"/>
                <a:ea typeface="Times New Roman" pitchFamily="18" charset="0"/>
                <a:cs typeface="Tahoma"/>
              </a:rPr>
              <a:t>provide accurate environmental monitoring, weather, climate and water resources prediction and research; and assessments regarding impending climate change and its impacts;</a:t>
            </a:r>
            <a:endParaRPr kumimoji="0" lang="en-US" altLang="en-US" sz="1600" b="1" i="0" u="none" strike="noStrike" cap="none" normalizeH="0" baseline="0" dirty="0" smtClean="0">
              <a:ln>
                <a:noFill/>
              </a:ln>
              <a:solidFill>
                <a:schemeClr val="bg1"/>
              </a:solidFill>
              <a:effectLst/>
              <a:latin typeface="Tahoma"/>
              <a:cs typeface="Tahoma"/>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effectLst/>
                <a:latin typeface="Arial" pitchFamily="34" charset="0"/>
                <a:ea typeface="Calibri" pitchFamily="34" charset="0"/>
                <a:cs typeface="Times New Roman" pitchFamily="18" charset="0"/>
              </a:rPr>
              <a:t>     </a:t>
            </a:r>
            <a:endParaRPr kumimoji="0" lang="en-US" altLang="en-US" sz="1800" b="0" i="0" u="none" strike="noStrike" cap="none" normalizeH="0" baseline="0" dirty="0" smtClean="0">
              <a:ln>
                <a:noFill/>
              </a:ln>
              <a:effectLst/>
              <a:latin typeface="Arial" pitchFamily="34" charset="0"/>
              <a:cs typeface="Arial" pitchFamily="34" charset="0"/>
            </a:endParaRPr>
          </a:p>
        </p:txBody>
      </p:sp>
      <p:sp>
        <p:nvSpPr>
          <p:cNvPr id="6" name="Subtitle 4"/>
          <p:cNvSpPr txBox="1">
            <a:spLocks/>
          </p:cNvSpPr>
          <p:nvPr/>
        </p:nvSpPr>
        <p:spPr bwMode="auto">
          <a:xfrm>
            <a:off x="457200" y="1905000"/>
            <a:ext cx="7921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Clr>
                <a:srgbClr val="FF9900"/>
              </a:buClr>
              <a:buFont typeface="Wingdings" pitchFamily="2" charset="2"/>
              <a:buNone/>
              <a:defRPr sz="2800" smtClean="0">
                <a:solidFill>
                  <a:schemeClr val="bg1"/>
                </a:solidFill>
                <a:latin typeface="Arial" charset="0"/>
                <a:ea typeface="+mn-ea"/>
                <a:cs typeface="+mn-cs"/>
              </a:defRPr>
            </a:lvl1pPr>
            <a:lvl2pPr marL="990600" indent="-533400" algn="l" rtl="0" eaLnBrk="1" fontAlgn="base" hangingPunct="1">
              <a:spcBef>
                <a:spcPct val="20000"/>
              </a:spcBef>
              <a:spcAft>
                <a:spcPct val="0"/>
              </a:spcAft>
              <a:buClr>
                <a:srgbClr val="FF9900"/>
              </a:buClr>
              <a:buFont typeface="Wingdings" pitchFamily="2" charset="2"/>
              <a:buChar char="§"/>
              <a:defRPr sz="2800">
                <a:solidFill>
                  <a:schemeClr val="tx1"/>
                </a:solidFill>
                <a:latin typeface="Arial" charset="0"/>
              </a:defRPr>
            </a:lvl2pPr>
            <a:lvl3pPr marL="1371600" indent="-457200" algn="l" rtl="0" eaLnBrk="1" fontAlgn="base" hangingPunct="1">
              <a:spcBef>
                <a:spcPct val="20000"/>
              </a:spcBef>
              <a:spcAft>
                <a:spcPct val="0"/>
              </a:spcAft>
              <a:buClr>
                <a:srgbClr val="FF9900"/>
              </a:buClr>
              <a:buFont typeface="Wingdings" pitchFamily="2" charset="2"/>
              <a:buChar char="§"/>
              <a:defRPr sz="2400">
                <a:solidFill>
                  <a:schemeClr val="tx1"/>
                </a:solidFill>
                <a:latin typeface="Arial" charset="0"/>
              </a:defRPr>
            </a:lvl3pPr>
            <a:lvl4pPr marL="17526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Arial" charset="0"/>
              </a:defRPr>
            </a:lvl4pPr>
            <a:lvl5pPr marL="22098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Arial" charset="0"/>
              </a:defRPr>
            </a:lvl5pPr>
            <a:lvl6pPr marL="26670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mn-lt"/>
              </a:defRPr>
            </a:lvl6pPr>
            <a:lvl7pPr marL="31242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mn-lt"/>
              </a:defRPr>
            </a:lvl7pPr>
            <a:lvl8pPr marL="35814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mn-lt"/>
              </a:defRPr>
            </a:lvl8pPr>
            <a:lvl9pPr marL="40386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mn-lt"/>
              </a:defRPr>
            </a:lvl9pPr>
          </a:lstStyle>
          <a:p>
            <a:r>
              <a:rPr lang="en-US" b="1" dirty="0" smtClean="0">
                <a:solidFill>
                  <a:srgbClr val="FF0000"/>
                </a:solidFill>
                <a:latin typeface="Tahoma" panose="020B0604030504040204" pitchFamily="34" charset="0"/>
                <a:ea typeface="Tahoma" panose="020B0604030504040204" pitchFamily="34" charset="0"/>
                <a:cs typeface="Tahoma" panose="020B0604030504040204" pitchFamily="34" charset="0"/>
              </a:rPr>
              <a:t>Regional Experiences</a:t>
            </a:r>
            <a:endParaRPr lang="hr-HR"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67503798"/>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dissolve">
                                      <p:cBhvr>
                                        <p:cTn id="7" dur="500"/>
                                        <p:tgtEl>
                                          <p:spTgt spid="614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1" dur="500"/>
                                        <p:tgtEl>
                                          <p:spTgt spid="5">
                                            <p:txEl>
                                              <p:pRg st="0" end="0"/>
                                            </p:txEl>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5" grpId="0" build="p"/>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ctrTitle"/>
          </p:nvPr>
        </p:nvSpPr>
        <p:spPr>
          <a:xfrm>
            <a:off x="228600" y="2362200"/>
            <a:ext cx="8610600" cy="4114800"/>
          </a:xfrm>
        </p:spPr>
        <p:txBody>
          <a:bodyPr/>
          <a:lstStyle/>
          <a:p>
            <a:pPr marL="171450" lvl="0" indent="-171450" algn="l">
              <a:buFont typeface="Arial"/>
              <a:buChar char="•"/>
            </a:pPr>
            <a:r>
              <a:rPr lang="en-US" sz="800" dirty="0" smtClean="0"/>
              <a:t/>
            </a:r>
            <a:br>
              <a:rPr lang="en-US" sz="800" dirty="0" smtClean="0"/>
            </a:br>
            <a:r>
              <a:rPr lang="en-US" sz="800" dirty="0"/>
              <a:t/>
            </a:r>
            <a:br>
              <a:rPr lang="en-US" sz="800" dirty="0"/>
            </a:br>
            <a:r>
              <a:rPr lang="en-US" sz="800" dirty="0" smtClean="0"/>
              <a:t/>
            </a:r>
            <a:br>
              <a:rPr lang="en-US" sz="800" dirty="0" smtClean="0"/>
            </a:br>
            <a:r>
              <a:rPr lang="en-US" sz="800" dirty="0"/>
              <a:t/>
            </a:r>
            <a:br>
              <a:rPr lang="en-US" sz="800" dirty="0"/>
            </a:br>
            <a:r>
              <a:rPr lang="en-US" sz="800" dirty="0" smtClean="0"/>
              <a:t/>
            </a:r>
            <a:br>
              <a:rPr lang="en-US" sz="800" dirty="0" smtClean="0"/>
            </a:br>
            <a:r>
              <a:rPr lang="en-US" sz="800" dirty="0"/>
              <a:t/>
            </a:r>
            <a:br>
              <a:rPr lang="en-US" sz="800" dirty="0"/>
            </a:br>
            <a:r>
              <a:rPr lang="en-US" sz="800" dirty="0" smtClean="0"/>
              <a:t/>
            </a:r>
            <a:br>
              <a:rPr lang="en-US" sz="800" dirty="0" smtClean="0"/>
            </a:br>
            <a:r>
              <a:rPr lang="en-US" sz="800" dirty="0"/>
              <a:t/>
            </a:r>
            <a:br>
              <a:rPr lang="en-US" sz="800" dirty="0"/>
            </a:br>
            <a:r>
              <a:rPr lang="en-US" sz="800" dirty="0" smtClean="0"/>
              <a:t/>
            </a:r>
            <a:br>
              <a:rPr lang="en-US" sz="800" dirty="0" smtClean="0"/>
            </a:br>
            <a:r>
              <a:rPr lang="en-US" sz="800" dirty="0"/>
              <a:t/>
            </a:r>
            <a:br>
              <a:rPr lang="en-US" sz="800" dirty="0"/>
            </a:br>
            <a:r>
              <a:rPr lang="en-US" sz="800" dirty="0" smtClean="0"/>
              <a:t/>
            </a:r>
            <a:br>
              <a:rPr lang="en-US" sz="800" dirty="0" smtClean="0"/>
            </a:br>
            <a:r>
              <a:rPr lang="en-US" sz="800" dirty="0"/>
              <a:t/>
            </a:r>
            <a:br>
              <a:rPr lang="en-US" sz="800" dirty="0"/>
            </a:br>
            <a:r>
              <a:rPr lang="en-US" sz="800" dirty="0" smtClean="0"/>
              <a:t/>
            </a:r>
            <a:br>
              <a:rPr lang="en-US" sz="800" dirty="0" smtClean="0"/>
            </a:br>
            <a:r>
              <a:rPr lang="en-US" sz="800" dirty="0"/>
              <a:t/>
            </a:r>
            <a:br>
              <a:rPr lang="en-US" sz="800" dirty="0"/>
            </a:br>
            <a:r>
              <a:rPr lang="en-US" sz="800" dirty="0" smtClean="0"/>
              <a:t/>
            </a:r>
            <a:br>
              <a:rPr lang="en-US" sz="800" dirty="0" smtClean="0"/>
            </a:br>
            <a:r>
              <a:rPr lang="en-US" sz="800" dirty="0"/>
              <a:t/>
            </a:r>
            <a:br>
              <a:rPr lang="en-US" sz="800" dirty="0"/>
            </a:br>
            <a:r>
              <a:rPr lang="en-US" sz="800" dirty="0" smtClean="0"/>
              <a:t/>
            </a:r>
            <a:br>
              <a:rPr lang="en-US" sz="800" dirty="0" smtClean="0"/>
            </a:br>
            <a:r>
              <a:rPr lang="en-US" sz="800" dirty="0"/>
              <a:t/>
            </a:r>
            <a:br>
              <a:rPr lang="en-US" sz="800" dirty="0"/>
            </a:br>
            <a:r>
              <a:rPr lang="en-US" sz="800" dirty="0" smtClean="0"/>
              <a:t/>
            </a:r>
            <a:br>
              <a:rPr lang="en-US" sz="800" dirty="0" smtClean="0"/>
            </a:br>
            <a:r>
              <a:rPr lang="en-US" sz="800" dirty="0"/>
              <a:t/>
            </a:r>
            <a:br>
              <a:rPr lang="en-US" sz="800" dirty="0"/>
            </a:br>
            <a:r>
              <a:rPr lang="en-US" sz="800" dirty="0" smtClean="0"/>
              <a:t/>
            </a:r>
            <a:br>
              <a:rPr lang="en-US" sz="800" dirty="0" smtClean="0"/>
            </a:br>
            <a:r>
              <a:rPr lang="en-US" sz="800" dirty="0" smtClean="0"/>
              <a:t/>
            </a:r>
            <a:br>
              <a:rPr lang="en-US" sz="800" dirty="0" smtClean="0"/>
            </a:br>
            <a:r>
              <a:rPr lang="en-US" sz="800" dirty="0"/>
              <a:t/>
            </a:r>
            <a:br>
              <a:rPr lang="en-US" sz="800" dirty="0"/>
            </a:br>
            <a:r>
              <a:rPr lang="en-US" sz="800" dirty="0" smtClean="0"/>
              <a:t/>
            </a:r>
            <a:br>
              <a:rPr lang="en-US" sz="800" dirty="0" smtClean="0"/>
            </a:br>
            <a:r>
              <a:rPr lang="en-US" sz="800" dirty="0" smtClean="0"/>
              <a:t/>
            </a:r>
            <a:br>
              <a:rPr lang="en-US" sz="800" dirty="0" smtClean="0"/>
            </a:br>
            <a:r>
              <a:rPr lang="en-US" sz="800" dirty="0" smtClean="0"/>
              <a:t/>
            </a:r>
            <a:br>
              <a:rPr lang="en-US" sz="800" dirty="0" smtClean="0"/>
            </a:br>
            <a:r>
              <a:rPr lang="en-US" sz="800" dirty="0" smtClean="0"/>
              <a:t/>
            </a:r>
            <a:br>
              <a:rPr lang="en-US" sz="800" dirty="0" smtClean="0"/>
            </a:br>
            <a:r>
              <a:rPr lang="en-US" sz="800" dirty="0"/>
              <a:t/>
            </a:r>
            <a:br>
              <a:rPr lang="en-US" sz="800" dirty="0"/>
            </a:br>
            <a:r>
              <a:rPr lang="en-US" sz="1250" b="1" dirty="0" smtClean="0"/>
              <a:t/>
            </a:r>
            <a:br>
              <a:rPr lang="en-US" sz="1250" b="1" dirty="0" smtClean="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b="1" dirty="0" smtClean="0">
                <a:effectLst>
                  <a:outerShdw blurRad="38100" dist="38100" dir="2700000" algn="tl">
                    <a:srgbClr val="000000">
                      <a:alpha val="43137"/>
                    </a:srgbClr>
                  </a:outerShdw>
                </a:effectLst>
              </a:rPr>
              <a:t/>
            </a:r>
            <a:br>
              <a:rPr lang="en-US" sz="1600" b="1" dirty="0" smtClean="0">
                <a:effectLst>
                  <a:outerShdw blurRad="38100" dist="38100" dir="2700000" algn="tl">
                    <a:srgbClr val="000000">
                      <a:alpha val="43137"/>
                    </a:srgbClr>
                  </a:outerShdw>
                </a:effectLst>
              </a:rPr>
            </a:br>
            <a:endParaRPr lang="en-US" sz="1600" b="1" dirty="0">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304800" y="2514600"/>
            <a:ext cx="7921625" cy="457200"/>
          </a:xfrm>
        </p:spPr>
        <p:txBody>
          <a:bodyPr/>
          <a:lstStyle/>
          <a:p>
            <a:r>
              <a:rPr lang="en-US" sz="2000" b="1" dirty="0" smtClean="0">
                <a:solidFill>
                  <a:srgbClr val="FFCC00"/>
                </a:solidFill>
                <a:latin typeface="Tahoma" panose="020B0604030504040204" pitchFamily="34" charset="0"/>
                <a:ea typeface="Tahoma" panose="020B0604030504040204" pitchFamily="34" charset="0"/>
                <a:cs typeface="Tahoma" panose="020B0604030504040204" pitchFamily="34" charset="0"/>
              </a:rPr>
              <a:t>ECOWAS Meteorology </a:t>
            </a:r>
            <a:r>
              <a:rPr lang="en-US" sz="2000" b="1" dirty="0" err="1" smtClean="0">
                <a:solidFill>
                  <a:srgbClr val="FFCC00"/>
                </a:solidFill>
                <a:latin typeface="Tahoma" panose="020B0604030504040204" pitchFamily="34" charset="0"/>
                <a:ea typeface="Tahoma" panose="020B0604030504040204" pitchFamily="34" charset="0"/>
                <a:cs typeface="Tahoma" panose="020B0604030504040204" pitchFamily="34" charset="0"/>
              </a:rPr>
              <a:t>Programme</a:t>
            </a:r>
            <a:endParaRPr lang="hr-HR" sz="2000" b="1" dirty="0" smtClean="0">
              <a:solidFill>
                <a:srgbClr val="FFCC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6" name="Subtitle 4"/>
          <p:cNvSpPr txBox="1">
            <a:spLocks/>
          </p:cNvSpPr>
          <p:nvPr/>
        </p:nvSpPr>
        <p:spPr bwMode="auto">
          <a:xfrm>
            <a:off x="457200" y="1905000"/>
            <a:ext cx="7921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Clr>
                <a:srgbClr val="FF9900"/>
              </a:buClr>
              <a:buFont typeface="Wingdings" pitchFamily="2" charset="2"/>
              <a:buNone/>
              <a:defRPr sz="2800" smtClean="0">
                <a:solidFill>
                  <a:schemeClr val="bg1"/>
                </a:solidFill>
                <a:latin typeface="Arial" charset="0"/>
                <a:ea typeface="+mn-ea"/>
                <a:cs typeface="+mn-cs"/>
              </a:defRPr>
            </a:lvl1pPr>
            <a:lvl2pPr marL="990600" indent="-533400" algn="l" rtl="0" eaLnBrk="1" fontAlgn="base" hangingPunct="1">
              <a:spcBef>
                <a:spcPct val="20000"/>
              </a:spcBef>
              <a:spcAft>
                <a:spcPct val="0"/>
              </a:spcAft>
              <a:buClr>
                <a:srgbClr val="FF9900"/>
              </a:buClr>
              <a:buFont typeface="Wingdings" pitchFamily="2" charset="2"/>
              <a:buChar char="§"/>
              <a:defRPr sz="2800">
                <a:solidFill>
                  <a:schemeClr val="tx1"/>
                </a:solidFill>
                <a:latin typeface="Arial" charset="0"/>
              </a:defRPr>
            </a:lvl2pPr>
            <a:lvl3pPr marL="1371600" indent="-457200" algn="l" rtl="0" eaLnBrk="1" fontAlgn="base" hangingPunct="1">
              <a:spcBef>
                <a:spcPct val="20000"/>
              </a:spcBef>
              <a:spcAft>
                <a:spcPct val="0"/>
              </a:spcAft>
              <a:buClr>
                <a:srgbClr val="FF9900"/>
              </a:buClr>
              <a:buFont typeface="Wingdings" pitchFamily="2" charset="2"/>
              <a:buChar char="§"/>
              <a:defRPr sz="2400">
                <a:solidFill>
                  <a:schemeClr val="tx1"/>
                </a:solidFill>
                <a:latin typeface="Arial" charset="0"/>
              </a:defRPr>
            </a:lvl3pPr>
            <a:lvl4pPr marL="17526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Arial" charset="0"/>
              </a:defRPr>
            </a:lvl4pPr>
            <a:lvl5pPr marL="22098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Arial" charset="0"/>
              </a:defRPr>
            </a:lvl5pPr>
            <a:lvl6pPr marL="26670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mn-lt"/>
              </a:defRPr>
            </a:lvl6pPr>
            <a:lvl7pPr marL="31242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mn-lt"/>
              </a:defRPr>
            </a:lvl7pPr>
            <a:lvl8pPr marL="35814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mn-lt"/>
              </a:defRPr>
            </a:lvl8pPr>
            <a:lvl9pPr marL="40386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mn-lt"/>
              </a:defRPr>
            </a:lvl9pPr>
          </a:lstStyle>
          <a:p>
            <a:r>
              <a:rPr lang="en-US" b="1" dirty="0" smtClean="0">
                <a:solidFill>
                  <a:srgbClr val="FF0000"/>
                </a:solidFill>
                <a:latin typeface="Tahoma" panose="020B0604030504040204" pitchFamily="34" charset="0"/>
                <a:ea typeface="Tahoma" panose="020B0604030504040204" pitchFamily="34" charset="0"/>
                <a:cs typeface="Tahoma" panose="020B0604030504040204" pitchFamily="34" charset="0"/>
              </a:rPr>
              <a:t>Regional Experiences</a:t>
            </a:r>
            <a:endParaRPr lang="hr-HR"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915669655"/>
              </p:ext>
            </p:extLst>
          </p:nvPr>
        </p:nvGraphicFramePr>
        <p:xfrm>
          <a:off x="152400" y="3124200"/>
          <a:ext cx="8610600" cy="3331286"/>
        </p:xfrm>
        <a:graphic>
          <a:graphicData uri="http://schemas.openxmlformats.org/drawingml/2006/table">
            <a:tbl>
              <a:tblPr firstRow="1" firstCol="1" bandRow="1">
                <a:tableStyleId>{5C22544A-7EE6-4342-B048-85BDC9FD1C3A}</a:tableStyleId>
              </a:tblPr>
              <a:tblGrid>
                <a:gridCol w="263425"/>
                <a:gridCol w="8347175"/>
              </a:tblGrid>
              <a:tr h="1132520">
                <a:tc>
                  <a:txBody>
                    <a:bodyPr/>
                    <a:lstStyle/>
                    <a:p>
                      <a:pPr marL="0" marR="0" algn="ctr">
                        <a:lnSpc>
                          <a:spcPct val="115000"/>
                        </a:lnSpc>
                        <a:spcBef>
                          <a:spcPts val="0"/>
                        </a:spcBef>
                        <a:spcAft>
                          <a:spcPts val="0"/>
                        </a:spcAft>
                      </a:pPr>
                      <a:r>
                        <a:rPr lang="en-AU" sz="14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endParaRPr lang="en-US" sz="1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15000"/>
                        </a:lnSpc>
                        <a:spcBef>
                          <a:spcPts val="0"/>
                        </a:spcBef>
                        <a:spcAft>
                          <a:spcPts val="0"/>
                        </a:spcAft>
                      </a:pPr>
                      <a:r>
                        <a:rPr lang="en-AU" sz="14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1</a:t>
                      </a:r>
                      <a:endParaRPr lang="en-US" sz="1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7753" marR="67753" marT="0" marB="0"/>
                </a:tc>
                <a:tc>
                  <a:txBody>
                    <a:bodyPr/>
                    <a:lstStyle/>
                    <a:p>
                      <a:pPr marL="0" marR="0" algn="just">
                        <a:lnSpc>
                          <a:spcPct val="115000"/>
                        </a:lnSpc>
                        <a:spcBef>
                          <a:spcPts val="0"/>
                        </a:spcBef>
                        <a:spcAft>
                          <a:spcPts val="0"/>
                        </a:spcAft>
                      </a:pPr>
                      <a:r>
                        <a:rPr lang="en-AU" sz="1100" dirty="0">
                          <a:solidFill>
                            <a:schemeClr val="tx1"/>
                          </a:solidFill>
                          <a:effectLst/>
                        </a:rPr>
                        <a:t> </a:t>
                      </a:r>
                      <a:endParaRPr lang="en-US" sz="14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marL="0" marR="0" algn="just">
                        <a:lnSpc>
                          <a:spcPct val="115000"/>
                        </a:lnSpc>
                        <a:spcBef>
                          <a:spcPts val="0"/>
                        </a:spcBef>
                        <a:spcAft>
                          <a:spcPts val="0"/>
                        </a:spcAft>
                      </a:pPr>
                      <a:r>
                        <a:rPr lang="en-AU" sz="1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Identify and mobilize resources for the implementation of necessary projects for the improvement of the meteorological and other sectors infrastructure and services, including human capacity development to deliver customer tailored </a:t>
                      </a:r>
                      <a:r>
                        <a:rPr lang="en-AU" sz="140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services</a:t>
                      </a:r>
                    </a:p>
                    <a:p>
                      <a:pPr marL="0" marR="0" algn="just">
                        <a:lnSpc>
                          <a:spcPct val="115000"/>
                        </a:lnSpc>
                        <a:spcBef>
                          <a:spcPts val="0"/>
                        </a:spcBef>
                        <a:spcAft>
                          <a:spcPts val="0"/>
                        </a:spcAft>
                      </a:pPr>
                      <a:endParaRPr lang="en-US" sz="1400" dirty="0">
                        <a:solidFill>
                          <a:srgbClr val="FF9900"/>
                        </a:solidFill>
                        <a:effectLst/>
                        <a:latin typeface="Tahoma" panose="020B0604030504040204" pitchFamily="34" charset="0"/>
                        <a:ea typeface="Tahoma" panose="020B0604030504040204" pitchFamily="34" charset="0"/>
                        <a:cs typeface="Tahoma" panose="020B0604030504040204" pitchFamily="34" charset="0"/>
                      </a:endParaRPr>
                    </a:p>
                  </a:txBody>
                  <a:tcPr marL="67753" marR="67753" marT="0" marB="0"/>
                </a:tc>
              </a:tr>
              <a:tr h="709938">
                <a:tc>
                  <a:txBody>
                    <a:bodyPr/>
                    <a:lstStyle/>
                    <a:p>
                      <a:pPr marL="0" marR="0" algn="ctr">
                        <a:lnSpc>
                          <a:spcPct val="115000"/>
                        </a:lnSpc>
                        <a:spcBef>
                          <a:spcPts val="0"/>
                        </a:spcBef>
                        <a:spcAft>
                          <a:spcPts val="0"/>
                        </a:spcAft>
                      </a:pPr>
                      <a:r>
                        <a:rPr lang="en-AU" sz="14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endParaRPr lang="en-US" sz="1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15000"/>
                        </a:lnSpc>
                        <a:spcBef>
                          <a:spcPts val="0"/>
                        </a:spcBef>
                        <a:spcAft>
                          <a:spcPts val="0"/>
                        </a:spcAft>
                      </a:pPr>
                      <a:r>
                        <a:rPr lang="en-AU" sz="14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2</a:t>
                      </a:r>
                      <a:endParaRPr lang="en-US" sz="1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7753" marR="67753" marT="0" marB="0"/>
                </a:tc>
                <a:tc>
                  <a:txBody>
                    <a:bodyPr/>
                    <a:lstStyle/>
                    <a:p>
                      <a:pPr marL="0" marR="0" algn="just">
                        <a:lnSpc>
                          <a:spcPct val="115000"/>
                        </a:lnSpc>
                        <a:spcBef>
                          <a:spcPts val="0"/>
                        </a:spcBef>
                        <a:spcAft>
                          <a:spcPts val="0"/>
                        </a:spcAft>
                      </a:pPr>
                      <a:r>
                        <a:rPr lang="en-AU" sz="1400" b="1" dirty="0">
                          <a:solidFill>
                            <a:srgbClr val="000099"/>
                          </a:solidFill>
                          <a:effectLst/>
                          <a:latin typeface="Tahoma" panose="020B0604030504040204" pitchFamily="34" charset="0"/>
                          <a:ea typeface="Tahoma" panose="020B0604030504040204" pitchFamily="34" charset="0"/>
                          <a:cs typeface="Tahoma" panose="020B0604030504040204" pitchFamily="34" charset="0"/>
                        </a:rPr>
                        <a:t> </a:t>
                      </a:r>
                      <a:endParaRPr lang="en-US" sz="1400" b="1" dirty="0">
                        <a:solidFill>
                          <a:srgbClr val="000099"/>
                        </a:solidFill>
                        <a:effectLst/>
                        <a:latin typeface="Tahoma" panose="020B0604030504040204" pitchFamily="34" charset="0"/>
                        <a:ea typeface="Tahoma" panose="020B0604030504040204" pitchFamily="34" charset="0"/>
                        <a:cs typeface="Tahoma" panose="020B0604030504040204" pitchFamily="34" charset="0"/>
                      </a:endParaRPr>
                    </a:p>
                    <a:p>
                      <a:pPr marL="0" marR="0" algn="just">
                        <a:lnSpc>
                          <a:spcPct val="115000"/>
                        </a:lnSpc>
                        <a:spcBef>
                          <a:spcPts val="0"/>
                        </a:spcBef>
                        <a:spcAft>
                          <a:spcPts val="0"/>
                        </a:spcAft>
                      </a:pPr>
                      <a:r>
                        <a:rPr lang="en-AU" sz="1400" b="1" dirty="0">
                          <a:solidFill>
                            <a:srgbClr val="000099"/>
                          </a:solidFill>
                          <a:effectLst/>
                          <a:latin typeface="Tahoma" panose="020B0604030504040204" pitchFamily="34" charset="0"/>
                          <a:ea typeface="Tahoma" panose="020B0604030504040204" pitchFamily="34" charset="0"/>
                          <a:cs typeface="Tahoma" panose="020B0604030504040204" pitchFamily="34" charset="0"/>
                        </a:rPr>
                        <a:t>Operationalize the WMO implementation plans related to the GCOS, the </a:t>
                      </a:r>
                      <a:r>
                        <a:rPr lang="en-AU" sz="1400" b="1" dirty="0" smtClean="0">
                          <a:solidFill>
                            <a:srgbClr val="000099"/>
                          </a:solidFill>
                          <a:effectLst/>
                          <a:latin typeface="Tahoma" panose="020B0604030504040204" pitchFamily="34" charset="0"/>
                          <a:ea typeface="Tahoma" panose="020B0604030504040204" pitchFamily="34" charset="0"/>
                          <a:cs typeface="Tahoma" panose="020B0604030504040204" pitchFamily="34" charset="0"/>
                        </a:rPr>
                        <a:t>WMO Integrated Global Observing System </a:t>
                      </a:r>
                      <a:r>
                        <a:rPr lang="en-AU" sz="1400" b="1" dirty="0">
                          <a:solidFill>
                            <a:srgbClr val="000099"/>
                          </a:solidFill>
                          <a:effectLst/>
                          <a:latin typeface="Tahoma" panose="020B0604030504040204" pitchFamily="34" charset="0"/>
                          <a:ea typeface="Tahoma" panose="020B0604030504040204" pitchFamily="34" charset="0"/>
                          <a:cs typeface="Tahoma" panose="020B0604030504040204" pitchFamily="34" charset="0"/>
                        </a:rPr>
                        <a:t>(WIGOS) and the WMO </a:t>
                      </a:r>
                      <a:r>
                        <a:rPr lang="en-AU" sz="1400" b="1" dirty="0" smtClean="0">
                          <a:solidFill>
                            <a:srgbClr val="000099"/>
                          </a:solidFill>
                          <a:effectLst/>
                          <a:latin typeface="Tahoma" panose="020B0604030504040204" pitchFamily="34" charset="0"/>
                          <a:ea typeface="Tahoma" panose="020B0604030504040204" pitchFamily="34" charset="0"/>
                          <a:cs typeface="Tahoma" panose="020B0604030504040204" pitchFamily="34" charset="0"/>
                        </a:rPr>
                        <a:t>Information </a:t>
                      </a:r>
                      <a:r>
                        <a:rPr lang="en-AU" sz="1400" b="1" dirty="0">
                          <a:solidFill>
                            <a:srgbClr val="000099"/>
                          </a:solidFill>
                          <a:effectLst/>
                          <a:latin typeface="Tahoma" panose="020B0604030504040204" pitchFamily="34" charset="0"/>
                          <a:ea typeface="Tahoma" panose="020B0604030504040204" pitchFamily="34" charset="0"/>
                          <a:cs typeface="Tahoma" panose="020B0604030504040204" pitchFamily="34" charset="0"/>
                        </a:rPr>
                        <a:t>System (WIS)</a:t>
                      </a:r>
                      <a:endParaRPr lang="en-US" sz="1400" b="1" dirty="0">
                        <a:solidFill>
                          <a:srgbClr val="000099"/>
                        </a:solidFill>
                        <a:effectLst/>
                        <a:latin typeface="Tahoma" panose="020B0604030504040204" pitchFamily="34" charset="0"/>
                        <a:ea typeface="Tahoma" panose="020B0604030504040204" pitchFamily="34" charset="0"/>
                        <a:cs typeface="Tahoma" panose="020B0604030504040204" pitchFamily="34" charset="0"/>
                      </a:endParaRPr>
                    </a:p>
                  </a:txBody>
                  <a:tcPr marL="67753" marR="67753" marT="0" marB="0"/>
                </a:tc>
              </a:tr>
              <a:tr h="557175">
                <a:tc>
                  <a:txBody>
                    <a:bodyPr/>
                    <a:lstStyle/>
                    <a:p>
                      <a:pPr marL="0" marR="0" algn="ctr">
                        <a:lnSpc>
                          <a:spcPct val="115000"/>
                        </a:lnSpc>
                        <a:spcBef>
                          <a:spcPts val="0"/>
                        </a:spcBef>
                        <a:spcAft>
                          <a:spcPts val="0"/>
                        </a:spcAft>
                      </a:pPr>
                      <a:r>
                        <a:rPr lang="en-AU" sz="14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endParaRPr lang="en-US" sz="1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15000"/>
                        </a:lnSpc>
                        <a:spcBef>
                          <a:spcPts val="0"/>
                        </a:spcBef>
                        <a:spcAft>
                          <a:spcPts val="0"/>
                        </a:spcAft>
                      </a:pPr>
                      <a:r>
                        <a:rPr lang="en-AU" sz="14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3</a:t>
                      </a:r>
                      <a:endParaRPr lang="en-US" sz="1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7753" marR="67753" marT="0" marB="0"/>
                </a:tc>
                <a:tc>
                  <a:txBody>
                    <a:bodyPr/>
                    <a:lstStyle/>
                    <a:p>
                      <a:pPr marL="0" marR="0" algn="just">
                        <a:lnSpc>
                          <a:spcPct val="115000"/>
                        </a:lnSpc>
                        <a:spcBef>
                          <a:spcPts val="0"/>
                        </a:spcBef>
                        <a:spcAft>
                          <a:spcPts val="0"/>
                        </a:spcAft>
                      </a:pPr>
                      <a:r>
                        <a:rPr lang="en-AU" sz="1400" b="1" dirty="0">
                          <a:solidFill>
                            <a:srgbClr val="000099"/>
                          </a:solidFill>
                          <a:effectLst/>
                          <a:latin typeface="Tahoma" panose="020B0604030504040204" pitchFamily="34" charset="0"/>
                          <a:ea typeface="Tahoma" panose="020B0604030504040204" pitchFamily="34" charset="0"/>
                          <a:cs typeface="Tahoma" panose="020B0604030504040204" pitchFamily="34" charset="0"/>
                        </a:rPr>
                        <a:t> </a:t>
                      </a:r>
                      <a:endParaRPr lang="en-US" sz="1400" b="1" dirty="0">
                        <a:solidFill>
                          <a:srgbClr val="000099"/>
                        </a:solidFill>
                        <a:effectLst/>
                        <a:latin typeface="Tahoma" panose="020B0604030504040204" pitchFamily="34" charset="0"/>
                        <a:ea typeface="Tahoma" panose="020B0604030504040204" pitchFamily="34" charset="0"/>
                        <a:cs typeface="Tahoma" panose="020B0604030504040204" pitchFamily="34" charset="0"/>
                      </a:endParaRPr>
                    </a:p>
                    <a:p>
                      <a:pPr marL="0" marR="0" algn="just">
                        <a:lnSpc>
                          <a:spcPct val="115000"/>
                        </a:lnSpc>
                        <a:spcBef>
                          <a:spcPts val="0"/>
                        </a:spcBef>
                        <a:spcAft>
                          <a:spcPts val="0"/>
                        </a:spcAft>
                      </a:pPr>
                      <a:r>
                        <a:rPr lang="en-AU" sz="1400" b="1" dirty="0">
                          <a:solidFill>
                            <a:srgbClr val="000099"/>
                          </a:solidFill>
                          <a:effectLst/>
                          <a:latin typeface="Tahoma" panose="020B0604030504040204" pitchFamily="34" charset="0"/>
                          <a:ea typeface="Tahoma" panose="020B0604030504040204" pitchFamily="34" charset="0"/>
                          <a:cs typeface="Tahoma" panose="020B0604030504040204" pitchFamily="34" charset="0"/>
                        </a:rPr>
                        <a:t>Optimize the density of the </a:t>
                      </a:r>
                      <a:r>
                        <a:rPr lang="en-AU" sz="1400" b="1" dirty="0" smtClean="0">
                          <a:solidFill>
                            <a:srgbClr val="000099"/>
                          </a:solidFill>
                          <a:effectLst/>
                          <a:latin typeface="Tahoma" panose="020B0604030504040204" pitchFamily="34" charset="0"/>
                          <a:ea typeface="Tahoma" panose="020B0604030504040204" pitchFamily="34" charset="0"/>
                          <a:cs typeface="Tahoma" panose="020B0604030504040204" pitchFamily="34" charset="0"/>
                        </a:rPr>
                        <a:t>National </a:t>
                      </a:r>
                      <a:r>
                        <a:rPr lang="en-AU" sz="1400" b="1" dirty="0">
                          <a:solidFill>
                            <a:srgbClr val="000099"/>
                          </a:solidFill>
                          <a:effectLst/>
                          <a:latin typeface="Tahoma" panose="020B0604030504040204" pitchFamily="34" charset="0"/>
                          <a:ea typeface="Tahoma" panose="020B0604030504040204" pitchFamily="34" charset="0"/>
                          <a:cs typeface="Tahoma" panose="020B0604030504040204" pitchFamily="34" charset="0"/>
                        </a:rPr>
                        <a:t>Observing </a:t>
                      </a:r>
                      <a:r>
                        <a:rPr lang="en-AU" sz="1400" b="1" dirty="0" smtClean="0">
                          <a:solidFill>
                            <a:srgbClr val="000099"/>
                          </a:solidFill>
                          <a:effectLst/>
                          <a:latin typeface="Tahoma" panose="020B0604030504040204" pitchFamily="34" charset="0"/>
                          <a:ea typeface="Tahoma" panose="020B0604030504040204" pitchFamily="34" charset="0"/>
                          <a:cs typeface="Tahoma" panose="020B0604030504040204" pitchFamily="34" charset="0"/>
                        </a:rPr>
                        <a:t>Stations </a:t>
                      </a:r>
                      <a:r>
                        <a:rPr lang="en-AU" sz="1400" b="1" dirty="0">
                          <a:solidFill>
                            <a:srgbClr val="000099"/>
                          </a:solidFill>
                          <a:effectLst/>
                          <a:latin typeface="Tahoma" panose="020B0604030504040204" pitchFamily="34" charset="0"/>
                          <a:ea typeface="Tahoma" panose="020B0604030504040204" pitchFamily="34" charset="0"/>
                          <a:cs typeface="Tahoma" panose="020B0604030504040204" pitchFamily="34" charset="0"/>
                        </a:rPr>
                        <a:t>of the ECOWAS member states</a:t>
                      </a:r>
                      <a:endParaRPr lang="en-US" sz="1400" b="1" dirty="0">
                        <a:solidFill>
                          <a:srgbClr val="000099"/>
                        </a:solidFill>
                        <a:effectLst/>
                        <a:latin typeface="Tahoma" panose="020B0604030504040204" pitchFamily="34" charset="0"/>
                        <a:ea typeface="Tahoma" panose="020B0604030504040204" pitchFamily="34" charset="0"/>
                        <a:cs typeface="Tahoma" panose="020B0604030504040204" pitchFamily="34" charset="0"/>
                      </a:endParaRPr>
                    </a:p>
                  </a:txBody>
                  <a:tcPr marL="67753" marR="67753" marT="0" marB="0"/>
                </a:tc>
              </a:tr>
              <a:tr h="863777">
                <a:tc>
                  <a:txBody>
                    <a:bodyPr/>
                    <a:lstStyle/>
                    <a:p>
                      <a:pPr marL="0" marR="0" algn="ctr">
                        <a:lnSpc>
                          <a:spcPct val="115000"/>
                        </a:lnSpc>
                        <a:spcBef>
                          <a:spcPts val="0"/>
                        </a:spcBef>
                        <a:spcAft>
                          <a:spcPts val="0"/>
                        </a:spcAft>
                      </a:pPr>
                      <a:r>
                        <a:rPr lang="en-AU" sz="14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endParaRPr lang="en-US" sz="1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15000"/>
                        </a:lnSpc>
                        <a:spcBef>
                          <a:spcPts val="0"/>
                        </a:spcBef>
                        <a:spcAft>
                          <a:spcPts val="0"/>
                        </a:spcAft>
                      </a:pPr>
                      <a:r>
                        <a:rPr lang="en-AU" sz="14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4</a:t>
                      </a:r>
                      <a:endParaRPr lang="en-US" sz="1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7753" marR="67753" marT="0" marB="0"/>
                </a:tc>
                <a:tc>
                  <a:txBody>
                    <a:bodyPr/>
                    <a:lstStyle/>
                    <a:p>
                      <a:pPr marL="0" marR="0" algn="just">
                        <a:lnSpc>
                          <a:spcPct val="115000"/>
                        </a:lnSpc>
                        <a:spcBef>
                          <a:spcPts val="0"/>
                        </a:spcBef>
                        <a:spcAft>
                          <a:spcPts val="0"/>
                        </a:spcAft>
                      </a:pPr>
                      <a:r>
                        <a:rPr lang="en-AU" sz="1400" b="1" dirty="0">
                          <a:solidFill>
                            <a:srgbClr val="000099"/>
                          </a:solidFill>
                          <a:effectLst/>
                          <a:latin typeface="Tahoma" panose="020B0604030504040204" pitchFamily="34" charset="0"/>
                          <a:ea typeface="Tahoma" panose="020B0604030504040204" pitchFamily="34" charset="0"/>
                          <a:cs typeface="Tahoma" panose="020B0604030504040204" pitchFamily="34" charset="0"/>
                        </a:rPr>
                        <a:t> </a:t>
                      </a:r>
                      <a:endParaRPr lang="en-US" sz="1400" b="1" dirty="0">
                        <a:solidFill>
                          <a:srgbClr val="000099"/>
                        </a:solidFill>
                        <a:effectLst/>
                        <a:latin typeface="Tahoma" panose="020B0604030504040204" pitchFamily="34" charset="0"/>
                        <a:ea typeface="Tahoma" panose="020B0604030504040204" pitchFamily="34" charset="0"/>
                        <a:cs typeface="Tahoma" panose="020B0604030504040204" pitchFamily="34" charset="0"/>
                      </a:endParaRPr>
                    </a:p>
                    <a:p>
                      <a:pPr marL="0" marR="0" algn="just">
                        <a:lnSpc>
                          <a:spcPct val="115000"/>
                        </a:lnSpc>
                        <a:spcBef>
                          <a:spcPts val="0"/>
                        </a:spcBef>
                        <a:spcAft>
                          <a:spcPts val="0"/>
                        </a:spcAft>
                      </a:pPr>
                      <a:r>
                        <a:rPr lang="en-AU" sz="1400" b="1" dirty="0">
                          <a:solidFill>
                            <a:srgbClr val="000099"/>
                          </a:solidFill>
                          <a:effectLst/>
                          <a:latin typeface="Tahoma" panose="020B0604030504040204" pitchFamily="34" charset="0"/>
                          <a:ea typeface="Tahoma" panose="020B0604030504040204" pitchFamily="34" charset="0"/>
                          <a:cs typeface="Tahoma" panose="020B0604030504040204" pitchFamily="34" charset="0"/>
                        </a:rPr>
                        <a:t>Enhance Observation capabilities of NMHSs and enhance the capabilities of NMHSs and RCC to access existing satellite data and products.</a:t>
                      </a:r>
                      <a:endParaRPr lang="en-US" sz="1400" b="1" dirty="0">
                        <a:solidFill>
                          <a:srgbClr val="000099"/>
                        </a:solidFill>
                        <a:effectLst/>
                        <a:latin typeface="Tahoma" panose="020B0604030504040204" pitchFamily="34" charset="0"/>
                        <a:ea typeface="Tahoma" panose="020B0604030504040204" pitchFamily="34" charset="0"/>
                        <a:cs typeface="Tahoma" panose="020B0604030504040204" pitchFamily="34" charset="0"/>
                      </a:endParaRPr>
                    </a:p>
                  </a:txBody>
                  <a:tcPr marL="67753" marR="67753" marT="0" marB="0"/>
                </a:tc>
              </a:tr>
            </a:tbl>
          </a:graphicData>
        </a:graphic>
      </p:graphicFrame>
      <p:sp>
        <p:nvSpPr>
          <p:cNvPr id="8" name="Rectangle 7"/>
          <p:cNvSpPr/>
          <p:nvPr/>
        </p:nvSpPr>
        <p:spPr>
          <a:xfrm>
            <a:off x="228600" y="2667000"/>
            <a:ext cx="1138453" cy="338554"/>
          </a:xfrm>
          <a:prstGeom prst="rect">
            <a:avLst/>
          </a:prstGeom>
        </p:spPr>
        <p:txBody>
          <a:bodyPr wrap="none">
            <a:spAutoFit/>
          </a:bodyPr>
          <a:lstStyle/>
          <a:p>
            <a:pPr lvl="0">
              <a:spcBef>
                <a:spcPct val="0"/>
              </a:spcBef>
              <a:buClrTx/>
            </a:pPr>
            <a:r>
              <a:rPr lang="en-AU" altLang="en-US" sz="1600" b="1" dirty="0" smtClean="0">
                <a:latin typeface="Tahoma" panose="020B0604030504040204" pitchFamily="34" charset="0"/>
                <a:ea typeface="Tahoma" panose="020B0604030504040204" pitchFamily="34" charset="0"/>
                <a:cs typeface="Tahoma" panose="020B0604030504040204" pitchFamily="34" charset="0"/>
              </a:rPr>
              <a:t>Activities</a:t>
            </a:r>
            <a:endParaRPr lang="en-US" altLang="en-US" sz="1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59691043"/>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dissolve">
                                      <p:cBhvr>
                                        <p:cTn id="7" dur="500"/>
                                        <p:tgtEl>
                                          <p:spTgt spid="614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1" dur="500"/>
                                        <p:tgtEl>
                                          <p:spTgt spid="5">
                                            <p:txEl>
                                              <p:pRg st="0" end="0"/>
                                            </p:txEl>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5" grpId="0" build="p"/>
      <p:bldP spid="6" grpId="0" build="p"/>
    </p:bldLst>
  </p:timing>
</p:sld>
</file>

<file path=ppt/theme/theme1.xml><?xml version="1.0" encoding="utf-8"?>
<a:theme xmlns:a="http://schemas.openxmlformats.org/drawingml/2006/main" name="WMO_Powerpoint_template_en">
  <a:themeElements>
    <a:clrScheme name="WMO-Title-S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MO-Title-SF">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MO-Title-S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MO-Title-S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MO-Title-S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MO-Title-S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MO-Title-S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MO-Title-S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MO-Title-SF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MO-Title-S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MO-Title-S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MO-Title-S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MO-Title-S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MO-Title-S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losing slide">
  <a:themeElements>
    <a:clrScheme name="1_Small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mallLogo">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1_Small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mallLog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mallLog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mallLog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mallLog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mallLog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mallLog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mallLog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mallLog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mallLog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mallLog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mallLog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WMO_Powerpoint_template_en</Template>
  <TotalTime>17806</TotalTime>
  <Words>1204</Words>
  <Application>Microsoft Macintosh PowerPoint</Application>
  <PresentationFormat>On-screen Show (4:3)</PresentationFormat>
  <Paragraphs>136</Paragraphs>
  <Slides>19</Slides>
  <Notes>19</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WMO_Powerpoint_template_en</vt:lpstr>
      <vt:lpstr>Closing slide</vt:lpstr>
      <vt:lpstr>          Role of AMCOMET and  Regional Economic Communities (RECs)  in the implementation of WIGOS         </vt:lpstr>
      <vt:lpstr>  African Ministerial Conference on Meteorology (AMCOMET) was established in April 2010 when African ministers responsible for Meteorology met in Kenya and adopted the Nairobi Ministerial Declaration  </vt:lpstr>
      <vt:lpstr>                 </vt:lpstr>
      <vt:lpstr>                 </vt:lpstr>
      <vt:lpstr>                                      </vt:lpstr>
      <vt:lpstr>                  Currently, there are eight RECs in Africa recognised by the African Union (AU), each established under a separate regional treaty.  They are:  Arab Maghreb Union (UMA) Common Market for Eastern and Southern Africa (COMESA) Community of Sahel-Saharan States (CEN-SAD) East African Community (EAC) Economic Community of Central African States (ECCAS) Economic Community of West African States (ECOWAS) Intergovernmental Authority on Development (IGAD) Southern African Development Community (SADC)                 </vt:lpstr>
      <vt:lpstr>                                 </vt:lpstr>
      <vt:lpstr>                                            </vt:lpstr>
      <vt:lpstr>                                            </vt:lpstr>
      <vt:lpstr>                                            </vt:lpstr>
      <vt:lpstr>                                                    </vt:lpstr>
      <vt:lpstr>PowerPoint Presentation</vt:lpstr>
      <vt:lpstr>                                 </vt:lpstr>
      <vt:lpstr>                                 </vt:lpstr>
      <vt:lpstr>                                 </vt:lpstr>
      <vt:lpstr>                                 </vt:lpstr>
      <vt:lpstr>                                                     </vt:lpstr>
      <vt:lpstr>                                                     </vt:lpstr>
      <vt:lpstr>                                                     </vt:lpstr>
    </vt:vector>
  </TitlesOfParts>
  <Company>WMO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EC-66/Doc. 2.4  Meeting of the Presidents of Regional Associations (PRA) 20-21/1/ 2014                  Ivan Cacic, Chair/PRA</dc:title>
  <dc:creator>Kuniyuki Shida</dc:creator>
  <cp:lastModifiedBy>Ernest Afiesimama</cp:lastModifiedBy>
  <cp:revision>273</cp:revision>
  <cp:lastPrinted>2015-10-19T07:31:33Z</cp:lastPrinted>
  <dcterms:created xsi:type="dcterms:W3CDTF">2014-06-16T12:38:30Z</dcterms:created>
  <dcterms:modified xsi:type="dcterms:W3CDTF">2015-11-01T17:41:00Z</dcterms:modified>
</cp:coreProperties>
</file>