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55" r:id="rId3"/>
  </p:sldMasterIdLst>
  <p:notesMasterIdLst>
    <p:notesMasterId r:id="rId21"/>
  </p:notesMasterIdLst>
  <p:handoutMasterIdLst>
    <p:handoutMasterId r:id="rId22"/>
  </p:handoutMasterIdLst>
  <p:sldIdLst>
    <p:sldId id="456" r:id="rId4"/>
    <p:sldId id="465" r:id="rId5"/>
    <p:sldId id="475" r:id="rId6"/>
    <p:sldId id="485" r:id="rId7"/>
    <p:sldId id="476" r:id="rId8"/>
    <p:sldId id="444" r:id="rId9"/>
    <p:sldId id="467" r:id="rId10"/>
    <p:sldId id="483" r:id="rId11"/>
    <p:sldId id="466" r:id="rId12"/>
    <p:sldId id="481" r:id="rId13"/>
    <p:sldId id="484" r:id="rId14"/>
    <p:sldId id="480" r:id="rId15"/>
    <p:sldId id="482" r:id="rId16"/>
    <p:sldId id="469" r:id="rId17"/>
    <p:sldId id="477" r:id="rId18"/>
    <p:sldId id="473" r:id="rId19"/>
    <p:sldId id="395" r:id="rId20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6600"/>
    <a:srgbClr val="000099"/>
    <a:srgbClr val="FF9900"/>
    <a:srgbClr val="FFFF99"/>
    <a:srgbClr val="FFFFCC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226" autoAdjust="0"/>
    <p:restoredTop sz="90909" autoAdjust="0"/>
  </p:normalViewPr>
  <p:slideViewPr>
    <p:cSldViewPr>
      <p:cViewPr>
        <p:scale>
          <a:sx n="60" d="100"/>
          <a:sy n="60" d="100"/>
        </p:scale>
        <p:origin x="-1190" y="-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E2B00425-6FF4-41B2-BF30-4337884BF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2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E6957A43-A497-40D7-89D5-8F64C1A336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10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11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12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13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14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"/>
              </a:rPr>
              <a:t>WMD: WIGOS Metadata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284E0F27-6A3A-4941-BF28-66B527C14AC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16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C41AF9C9-45D9-4336-BF56-84143D99E45B}" type="slidenum">
              <a:rPr lang="en-AU" altLang="en-US" smtClean="0"/>
              <a:pPr algn="r"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>
              <a:latin typeface="Times"/>
            </a:endParaRPr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885A8E42-412F-400D-8387-449E0666DA5F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B59EA914-1053-4013-ACB7-5848A4FF90DA}" type="slidenum">
              <a:rPr lang="en-US" altLang="en-US" smtClean="0"/>
              <a:pPr algn="r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Request for sharing by Members those best practices, procedures to be used by others at the Regional / Global levels </a:t>
            </a:r>
          </a:p>
          <a:p>
            <a:pPr eaLnBrk="1" hangingPunct="1">
              <a:defRPr/>
            </a:pPr>
            <a:endParaRPr lang="fr-CH" altLang="en-US" dirty="0" smtClean="0">
              <a:latin typeface="+mn-lt"/>
            </a:endParaRPr>
          </a:p>
          <a:p>
            <a:pPr eaLnBrk="1" hangingPunct="1">
              <a:defRPr/>
            </a:pPr>
            <a:r>
              <a:rPr lang="en-GB" dirty="0" smtClean="0">
                <a:latin typeface="+mn-lt"/>
              </a:rPr>
              <a:t>The Guide should provide more detailed information, best practices and procedures, explanation and examples on how to implement standard and recommended practices and procedures specified in the Volume I, Part I – WIGOS of the </a:t>
            </a:r>
            <a:r>
              <a:rPr lang="en-GB" i="1" dirty="0" smtClean="0">
                <a:latin typeface="+mn-lt"/>
              </a:rPr>
              <a:t>WMO Technical Regulations</a:t>
            </a:r>
            <a:r>
              <a:rPr lang="en-GB" dirty="0" smtClean="0">
                <a:latin typeface="+mn-lt"/>
              </a:rPr>
              <a:t> (WMO-No. 49) and </a:t>
            </a:r>
            <a:r>
              <a:rPr lang="en-GB" i="1" dirty="0" smtClean="0">
                <a:latin typeface="+mn-lt"/>
              </a:rPr>
              <a:t>Manual on WIGOS</a:t>
            </a:r>
            <a:r>
              <a:rPr lang="en-GB" dirty="0" smtClean="0">
                <a:latin typeface="+mn-lt"/>
              </a:rPr>
              <a:t> into day-to-day operations.</a:t>
            </a:r>
          </a:p>
          <a:p>
            <a:pPr eaLnBrk="1" hangingPunct="1">
              <a:defRPr/>
            </a:pPr>
            <a:endParaRPr lang="en-GB" altLang="en-US" dirty="0" smtClean="0">
              <a:latin typeface="+mn-lt"/>
            </a:endParaRPr>
          </a:p>
          <a:p>
            <a:pPr eaLnBrk="1" hangingPunct="1">
              <a:defRPr/>
            </a:pPr>
            <a:r>
              <a:rPr lang="en-GB" dirty="0" smtClean="0">
                <a:latin typeface="+mn-lt"/>
              </a:rPr>
              <a:t>The Guide is intended to be used by managers/supervisors and other technical staff of NMHSs responsible for planning, implementation, performance and operation of national observing systems/networks. These individuals are the target audience. </a:t>
            </a:r>
            <a:endParaRPr lang="en-US" altLang="en-US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en-US" sz="1600" dirty="0" smtClean="0">
              <a:solidFill>
                <a:srgbClr val="080808"/>
              </a:solidFill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6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7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8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9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3914242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3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5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3451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5867400" y="6478587"/>
            <a:ext cx="1152525" cy="34562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325564"/>
          </a:xfrm>
          <a:prstGeom prst="rect">
            <a:avLst/>
          </a:prstGeom>
        </p:spPr>
        <p:txBody>
          <a:bodyPr anchor="t"/>
          <a:lstStyle>
            <a:lvl1pPr defTabSz="457200">
              <a:defRPr sz="1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lvl1pPr>
            <a:lvl2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lvl2pPr>
            <a:lvl3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lvl3pPr>
            <a:lvl4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lvl4pPr>
            <a:lvl5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3935194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7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B6D8BE-5957-409E-A4BA-D4A9F4A08C24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466219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456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04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4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126818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21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79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195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28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88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76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BA5A5-AF39-4175-AAEF-C21E15508354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237473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ED63-F35F-4D45-9F48-2E28849D9579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4227839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A52-CF88-445C-8E17-B6FD62952D07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335199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654D-E3DA-48FB-A396-910FEADCB3A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55053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00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92C0-AE24-4E73-93F6-DBA56AAE3775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920454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FB45-2E3D-4DCB-9223-375A89F44D33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4156224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47F5-32AD-47ED-BE1F-C0FDB81EB6EC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78481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925B-A97E-4F52-897F-126BD073BA99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255817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5C7B-B832-434F-A787-209CF408F18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3658512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4FC1-4476-4C8B-A96E-93EA738680F5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383107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600200"/>
            <a:ext cx="217805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83338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A88B-B54C-4A62-86C3-2D03727E66E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25909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2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1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2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9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27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5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35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34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D48B74-C3AF-4323-AC32-F4F8FE6A7B7A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wigos" TargetMode="Externa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pages/prog/www/wigos/WGM.html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http://library.wmo.int/pmb_ged/wmo_1157_en.pdf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3" y="2132856"/>
            <a:ext cx="8496300" cy="2592288"/>
          </a:xfrm>
        </p:spPr>
        <p:txBody>
          <a:bodyPr/>
          <a:lstStyle/>
          <a:p>
            <a:r>
              <a:rPr lang="en-US" sz="4800" dirty="0">
                <a:solidFill>
                  <a:srgbClr val="0033CC"/>
                </a:solidFill>
              </a:rPr>
              <a:t>WIGOS Data Quality Monitoring System </a:t>
            </a:r>
            <a:r>
              <a:rPr lang="en-US" sz="4800" dirty="0" smtClean="0">
                <a:solidFill>
                  <a:srgbClr val="0033CC"/>
                </a:solidFill>
              </a:rPr>
              <a:t/>
            </a:r>
            <a:br>
              <a:rPr lang="en-US" sz="4800" dirty="0" smtClean="0">
                <a:solidFill>
                  <a:srgbClr val="0033CC"/>
                </a:solidFill>
              </a:rPr>
            </a:br>
            <a:r>
              <a:rPr lang="en-US" sz="4800" dirty="0" smtClean="0">
                <a:solidFill>
                  <a:srgbClr val="0033CC"/>
                </a:solidFill>
              </a:rPr>
              <a:t>(</a:t>
            </a:r>
            <a:r>
              <a:rPr lang="en-US" sz="4800" dirty="0" err="1">
                <a:solidFill>
                  <a:srgbClr val="0033CC"/>
                </a:solidFill>
              </a:rPr>
              <a:t>WDQMS</a:t>
            </a:r>
            <a:r>
              <a:rPr lang="en-US" sz="4800" dirty="0" smtClean="0">
                <a:solidFill>
                  <a:srgbClr val="0033CC"/>
                </a:solidFill>
              </a:rPr>
              <a:t>)</a:t>
            </a:r>
            <a:endParaRPr lang="en-US" sz="4400" dirty="0">
              <a:solidFill>
                <a:srgbClr val="0033CC"/>
              </a:solidFill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8064" y="5229200"/>
            <a:ext cx="8280400" cy="12241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200" i="1" dirty="0" smtClean="0">
                <a:hlinkClick r:id="rId3"/>
              </a:rPr>
              <a:t>I.Zahumensky</a:t>
            </a:r>
            <a:endParaRPr lang="en-GB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7164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AU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WDQMS - purpose and scope 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r>
              <a:rPr lang="en-GB" sz="3200" dirty="0" smtClean="0"/>
              <a:t>Improved </a:t>
            </a:r>
            <a:r>
              <a:rPr lang="en-GB" sz="3200" dirty="0"/>
              <a:t>performance monitoring and reporting system for data availability and data </a:t>
            </a:r>
            <a:r>
              <a:rPr lang="en-GB" sz="3200" dirty="0" smtClean="0"/>
              <a:t>quality:</a:t>
            </a:r>
          </a:p>
          <a:p>
            <a:pPr lvl="1"/>
            <a:r>
              <a:rPr lang="en-US" sz="3200" dirty="0"/>
              <a:t>online real/near-real/non-real time monitoring of the performance of WIGOS observing systems / stations / platforms </a:t>
            </a:r>
            <a:r>
              <a:rPr lang="en-US" sz="3200" b="1" i="1" dirty="0">
                <a:solidFill>
                  <a:srgbClr val="C00000"/>
                </a:solidFill>
              </a:rPr>
              <a:t>registered</a:t>
            </a:r>
            <a:r>
              <a:rPr lang="en-US" sz="3200" dirty="0"/>
              <a:t> under OSCAR;</a:t>
            </a:r>
          </a:p>
          <a:p>
            <a:r>
              <a:rPr lang="en-GB" sz="3200" dirty="0" smtClean="0"/>
              <a:t>It </a:t>
            </a:r>
            <a:r>
              <a:rPr lang="en-GB" sz="3200" dirty="0"/>
              <a:t>is essential for </a:t>
            </a:r>
            <a:r>
              <a:rPr lang="en-GB" sz="3200" dirty="0" smtClean="0"/>
              <a:t>developing </a:t>
            </a:r>
            <a:r>
              <a:rPr lang="en-GB" sz="3200" dirty="0"/>
              <a:t>robust incident management practices </a:t>
            </a:r>
            <a:r>
              <a:rPr lang="en-GB" sz="3200" dirty="0" smtClean="0"/>
              <a:t>and procedures that </a:t>
            </a:r>
            <a:r>
              <a:rPr lang="en-GB" sz="3200" dirty="0"/>
              <a:t>will lead to improved data quality</a:t>
            </a:r>
            <a:r>
              <a:rPr lang="en-GB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76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AU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WDQMS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r>
              <a:rPr lang="en-US" sz="3200" dirty="0" smtClean="0"/>
              <a:t>It </a:t>
            </a:r>
            <a:r>
              <a:rPr lang="en-US" sz="3200" dirty="0"/>
              <a:t>will allow Members </a:t>
            </a:r>
            <a:r>
              <a:rPr lang="en-US" sz="3200" dirty="0" smtClean="0"/>
              <a:t>to: </a:t>
            </a:r>
          </a:p>
          <a:p>
            <a:pPr lvl="1"/>
            <a:r>
              <a:rPr lang="en-US" sz="3200" b="1" i="1" dirty="0" smtClean="0"/>
              <a:t>rapidly </a:t>
            </a:r>
            <a:r>
              <a:rPr lang="en-US" sz="3200" b="1" i="1" dirty="0"/>
              <a:t>detect</a:t>
            </a:r>
            <a:r>
              <a:rPr lang="en-US" sz="3200" dirty="0"/>
              <a:t> problems with the observational data being exchanged and </a:t>
            </a:r>
            <a:endParaRPr lang="en-US" sz="3200" dirty="0" smtClean="0"/>
          </a:p>
          <a:p>
            <a:pPr lvl="1"/>
            <a:r>
              <a:rPr lang="en-US" sz="3200" b="1" i="1" dirty="0" smtClean="0"/>
              <a:t>quickly </a:t>
            </a:r>
            <a:r>
              <a:rPr lang="en-US" sz="3200" b="1" i="1" dirty="0"/>
              <a:t>identify</a:t>
            </a:r>
            <a:r>
              <a:rPr lang="en-US" sz="3200" dirty="0"/>
              <a:t> actions that can solve any issues highlighted. 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in turn will lead to better availability and higher quality of observational data being made available to users 	</a:t>
            </a:r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74485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AU" altLang="en-US" sz="3200" b="1" dirty="0" err="1" smtClean="0">
                <a:solidFill>
                  <a:schemeClr val="accent2"/>
                </a:solidFill>
                <a:latin typeface="Arial" pitchFamily="34" charset="0"/>
              </a:rPr>
              <a:t>WDQMS</a:t>
            </a:r>
            <a:r>
              <a:rPr lang="en-AU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 - Milestones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pPr lvl="0"/>
            <a:r>
              <a:rPr lang="en-GB" sz="3200" b="1" i="1" dirty="0" smtClean="0"/>
              <a:t>Mid 2016</a:t>
            </a:r>
            <a:r>
              <a:rPr lang="en-GB" sz="3200" dirty="0" smtClean="0"/>
              <a:t>: Initial monitoring </a:t>
            </a:r>
            <a:r>
              <a:rPr lang="en-GB" sz="3200" dirty="0"/>
              <a:t>capability </a:t>
            </a:r>
            <a:r>
              <a:rPr lang="en-GB" sz="3200" dirty="0" smtClean="0"/>
              <a:t>for GOS </a:t>
            </a:r>
            <a:r>
              <a:rPr lang="en-GB" sz="3200" dirty="0"/>
              <a:t>surface-based </a:t>
            </a:r>
            <a:r>
              <a:rPr lang="en-GB" sz="3200" dirty="0" smtClean="0"/>
              <a:t>components (by ECMWF</a:t>
            </a:r>
            <a:r>
              <a:rPr lang="en-GB" sz="3200" dirty="0"/>
              <a:t>, </a:t>
            </a:r>
            <a:r>
              <a:rPr lang="en-GB" sz="3200" dirty="0" smtClean="0"/>
              <a:t>NWS/NCEP, potentially other NWP centres); </a:t>
            </a:r>
          </a:p>
          <a:p>
            <a:r>
              <a:rPr lang="en-GB" sz="3200" b="1" i="1" dirty="0" smtClean="0"/>
              <a:t>Mid 2017</a:t>
            </a:r>
            <a:r>
              <a:rPr lang="en-GB" sz="3200" dirty="0" smtClean="0"/>
              <a:t>: Initial </a:t>
            </a:r>
            <a:r>
              <a:rPr lang="en-GB" sz="3200" dirty="0"/>
              <a:t>monitoring capability for all WIGOS </a:t>
            </a:r>
            <a:r>
              <a:rPr lang="en-GB" sz="3200" dirty="0" smtClean="0"/>
              <a:t>components;</a:t>
            </a:r>
            <a:endParaRPr lang="en-GB" sz="3200" dirty="0"/>
          </a:p>
          <a:p>
            <a:pPr lvl="0"/>
            <a:r>
              <a:rPr lang="en-GB" sz="3200" b="1" i="1" dirty="0" smtClean="0"/>
              <a:t>2018</a:t>
            </a:r>
            <a:r>
              <a:rPr lang="en-GB" sz="3200" dirty="0" smtClean="0"/>
              <a:t>: Fully operational </a:t>
            </a:r>
            <a:r>
              <a:rPr lang="en-GB" sz="3200" dirty="0"/>
              <a:t>monitoring for GOS surface-based components </a:t>
            </a:r>
            <a:r>
              <a:rPr lang="en-GB" sz="3200" dirty="0" smtClean="0"/>
              <a:t>and </a:t>
            </a:r>
            <a:r>
              <a:rPr lang="en-GB" sz="3200" dirty="0"/>
              <a:t>I</a:t>
            </a:r>
            <a:r>
              <a:rPr lang="en-GB" sz="3200" dirty="0" smtClean="0"/>
              <a:t>ncident Management functionality;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3276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AU" altLang="en-US" sz="3200" b="1" dirty="0" err="1" smtClean="0">
                <a:solidFill>
                  <a:schemeClr val="accent2"/>
                </a:solidFill>
                <a:latin typeface="Arial" pitchFamily="34" charset="0"/>
              </a:rPr>
              <a:t>WDQMS</a:t>
            </a:r>
            <a:r>
              <a:rPr lang="en-AU" altLang="en-US" sz="3200" b="1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AU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- Milestones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pPr lvl="0"/>
            <a:r>
              <a:rPr lang="en-GB" sz="3200" b="1" i="1" dirty="0" smtClean="0"/>
              <a:t>Mid 2017</a:t>
            </a:r>
            <a:r>
              <a:rPr lang="en-GB" sz="3200" dirty="0" smtClean="0"/>
              <a:t>: Mechanisms </a:t>
            </a:r>
            <a:r>
              <a:rPr lang="en-GB" sz="3200" dirty="0"/>
              <a:t>for routine reporting of monitoring results to EC, </a:t>
            </a:r>
            <a:r>
              <a:rPr lang="en-GB" sz="3200" dirty="0" smtClean="0"/>
              <a:t>RAs </a:t>
            </a:r>
            <a:r>
              <a:rPr lang="en-GB" sz="3200" dirty="0"/>
              <a:t>and </a:t>
            </a:r>
            <a:r>
              <a:rPr lang="en-GB" sz="3200" dirty="0" smtClean="0"/>
              <a:t>Members;</a:t>
            </a:r>
            <a:endParaRPr lang="en-GB" sz="3200" dirty="0"/>
          </a:p>
          <a:p>
            <a:pPr lvl="0"/>
            <a:r>
              <a:rPr lang="en-GB" sz="3200" b="1" i="1" dirty="0" smtClean="0"/>
              <a:t>2017</a:t>
            </a:r>
            <a:r>
              <a:rPr lang="en-GB" sz="3200" dirty="0" smtClean="0"/>
              <a:t>: Mechanisms </a:t>
            </a:r>
            <a:r>
              <a:rPr lang="en-GB" sz="3200" dirty="0"/>
              <a:t>and regional structures in place to handle </a:t>
            </a:r>
            <a:r>
              <a:rPr lang="en-GB" sz="3200" dirty="0" smtClean="0"/>
              <a:t>Incident </a:t>
            </a:r>
            <a:r>
              <a:rPr lang="en-GB" sz="3200" dirty="0"/>
              <a:t>M</a:t>
            </a:r>
            <a:r>
              <a:rPr lang="en-GB" sz="3200" dirty="0" smtClean="0"/>
              <a:t>anagement </a:t>
            </a:r>
            <a:r>
              <a:rPr lang="en-GB" sz="3200" dirty="0"/>
              <a:t>actions and support Members in improving </a:t>
            </a:r>
            <a:r>
              <a:rPr lang="en-GB" sz="3200" dirty="0" smtClean="0"/>
              <a:t>data </a:t>
            </a:r>
            <a:r>
              <a:rPr lang="en-GB" sz="3200" dirty="0"/>
              <a:t>availability and </a:t>
            </a:r>
            <a:r>
              <a:rPr lang="en-GB" sz="3200" dirty="0" smtClean="0"/>
              <a:t>quality.  </a:t>
            </a:r>
            <a:endParaRPr lang="en-GB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41307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AU" altLang="en-US" sz="3200" b="1" dirty="0">
                <a:solidFill>
                  <a:schemeClr val="accent2"/>
                </a:solidFill>
                <a:latin typeface="Arial" pitchFamily="34" charset="0"/>
              </a:rPr>
              <a:t>Incident Management (IM) Pilot Project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r>
              <a:rPr lang="en-US" sz="3200" dirty="0" err="1" smtClean="0"/>
              <a:t>RSMC</a:t>
            </a:r>
            <a:r>
              <a:rPr lang="en-US" sz="3200" dirty="0" smtClean="0"/>
              <a:t> Nairobi – the lead centre for the land surface observation monitoring in RA I;</a:t>
            </a:r>
          </a:p>
          <a:p>
            <a:r>
              <a:rPr lang="en-US" sz="3200" dirty="0" smtClean="0"/>
              <a:t>Countries: Kenya (lead), Malawi, Tanzania, Uganda; </a:t>
            </a:r>
          </a:p>
          <a:p>
            <a:r>
              <a:rPr lang="en-US" sz="3200" dirty="0" smtClean="0"/>
              <a:t>Collaboration with CBS ET in development of the IM specification (I.Q. 2016); </a:t>
            </a:r>
          </a:p>
          <a:p>
            <a:pPr marL="0" indent="0">
              <a:buNone/>
            </a:pPr>
            <a:r>
              <a:rPr lang="fr-CH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altLang="en-US" sz="3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c_of_received_reports_-_map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153400" cy="608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893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50800"/>
            <a:ext cx="8713788" cy="792163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Concept of Regional WIGOS </a:t>
            </a:r>
            <a:r>
              <a:rPr lang="en-US" altLang="en-US" sz="3200" b="1" dirty="0" err="1" smtClean="0">
                <a:solidFill>
                  <a:schemeClr val="accent2"/>
                </a:solidFill>
                <a:latin typeface="Arial" pitchFamily="34" charset="0"/>
              </a:rPr>
              <a:t>Centres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604250" cy="5616575"/>
          </a:xfrm>
        </p:spPr>
        <p:txBody>
          <a:bodyPr/>
          <a:lstStyle/>
          <a:p>
            <a:r>
              <a:rPr lang="en-GB" altLang="en-US" sz="3200" dirty="0" smtClean="0">
                <a:latin typeface="Arial" pitchFamily="34" charset="0"/>
              </a:rPr>
              <a:t>Regional </a:t>
            </a:r>
            <a:r>
              <a:rPr lang="en-GB" altLang="en-US" sz="3200" b="1" i="1" dirty="0" smtClean="0">
                <a:solidFill>
                  <a:srgbClr val="006600"/>
                </a:solidFill>
                <a:latin typeface="Arial" pitchFamily="34" charset="0"/>
              </a:rPr>
              <a:t>performance monitoring</a:t>
            </a:r>
            <a:r>
              <a:rPr lang="en-GB" altLang="en-US" sz="3200" dirty="0" smtClean="0">
                <a:latin typeface="Arial" pitchFamily="34" charset="0"/>
              </a:rPr>
              <a:t> of WIGOS networks (data availability, timeliness, quality) </a:t>
            </a:r>
          </a:p>
          <a:p>
            <a:r>
              <a:rPr lang="en-GB" altLang="en-US" sz="3200" b="1" i="1" dirty="0" smtClean="0">
                <a:latin typeface="Arial" pitchFamily="34" charset="0"/>
              </a:rPr>
              <a:t>Feedback</a:t>
            </a:r>
            <a:r>
              <a:rPr lang="en-GB" altLang="en-US" sz="3200" dirty="0" smtClean="0">
                <a:latin typeface="Arial" pitchFamily="34" charset="0"/>
              </a:rPr>
              <a:t> to data providers, i.e. follow-up with data providers in case of data availability/data quality problems.</a:t>
            </a:r>
          </a:p>
        </p:txBody>
      </p:sp>
    </p:spTree>
    <p:extLst>
      <p:ext uri="{BB962C8B-B14F-4D97-AF65-F5344CB8AC3E}">
        <p14:creationId xmlns:p14="http://schemas.microsoft.com/office/powerpoint/2010/main" val="960291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fr-CH" altLang="en-US" sz="3600" smtClean="0">
                <a:hlinkClick r:id="rId2"/>
              </a:rPr>
              <a:t>www.wmo.int/wigos</a:t>
            </a:r>
            <a:endParaRPr lang="fr-CH" altLang="en-US" sz="3600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for WIGOS Pre-operational </a:t>
            </a: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(PWPP)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r>
              <a:rPr lang="en-AU" altLang="en-US" sz="2400" b="1" i="1" dirty="0" smtClean="0">
                <a:solidFill>
                  <a:srgbClr val="C00000"/>
                </a:solidFill>
                <a:latin typeface="Arial" pitchFamily="34" charset="0"/>
              </a:rPr>
              <a:t>Five priority areas</a:t>
            </a:r>
            <a:r>
              <a:rPr lang="en-AU" altLang="en-US" sz="2400" dirty="0" smtClean="0">
                <a:latin typeface="Arial" pitchFamily="34" charset="0"/>
              </a:rPr>
              <a:t>: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dirty="0" smtClean="0">
                <a:latin typeface="Arial" pitchFamily="34" charset="0"/>
              </a:rPr>
              <a:t>National WIGOS implementation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dirty="0" smtClean="0">
                <a:latin typeface="Arial" pitchFamily="34" charset="0"/>
              </a:rPr>
              <a:t>WIGOS Regulatory and Guidance Material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dirty="0" smtClean="0">
                <a:latin typeface="Arial" pitchFamily="34" charset="0"/>
              </a:rPr>
              <a:t>WIGOS Information Resource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b="1" dirty="0" smtClean="0">
                <a:solidFill>
                  <a:srgbClr val="C00000"/>
                </a:solidFill>
                <a:latin typeface="Arial" pitchFamily="34" charset="0"/>
              </a:rPr>
              <a:t>WIGOS Data Quality Monitoring System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dirty="0" smtClean="0">
                <a:latin typeface="Arial" pitchFamily="34" charset="0"/>
              </a:rPr>
              <a:t>Regional WIGOS Centres</a:t>
            </a:r>
          </a:p>
        </p:txBody>
      </p:sp>
    </p:spTree>
    <p:extLst>
      <p:ext uri="{BB962C8B-B14F-4D97-AF65-F5344CB8AC3E}">
        <p14:creationId xmlns:p14="http://schemas.microsoft.com/office/powerpoint/2010/main" val="36932502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108521" y="116632"/>
            <a:ext cx="9071991" cy="792162"/>
          </a:xfrm>
        </p:spPr>
        <p:txBody>
          <a:bodyPr/>
          <a:lstStyle/>
          <a:p>
            <a:pPr eaLnBrk="1" hangingPunct="1"/>
            <a:r>
              <a:rPr lang="en-GB" altLang="en-US" sz="3200" b="1" i="1" dirty="0" smtClean="0">
                <a:solidFill>
                  <a:srgbClr val="FF0000"/>
                </a:solidFill>
                <a:latin typeface="Arial" pitchFamily="34" charset="0"/>
              </a:rPr>
              <a:t>Trusted, authoritative &amp; reliable</a:t>
            </a:r>
            <a:r>
              <a:rPr lang="en-GB" altLang="en-US" sz="3200" dirty="0" smtClean="0">
                <a:latin typeface="Arial" pitchFamily="34" charset="0"/>
              </a:rPr>
              <a:t> </a:t>
            </a:r>
            <a:r>
              <a:rPr lang="en-AU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Observations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>
          <a:xfrm>
            <a:off x="250825" y="1052513"/>
            <a:ext cx="8713788" cy="5256807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000" dirty="0" smtClean="0"/>
              <a:t>Quality assured, </a:t>
            </a:r>
          </a:p>
          <a:p>
            <a:pPr eaLnBrk="1" hangingPunct="1">
              <a:defRPr/>
            </a:pPr>
            <a:r>
              <a:rPr lang="en-GB" altLang="en-US" sz="3000" b="1" i="1" dirty="0" smtClean="0"/>
              <a:t>Quality controlled</a:t>
            </a:r>
            <a:r>
              <a:rPr lang="en-GB" altLang="en-US" sz="3000" dirty="0" smtClean="0"/>
              <a:t>, </a:t>
            </a:r>
          </a:p>
          <a:p>
            <a:pPr eaLnBrk="1" hangingPunct="1">
              <a:defRPr/>
            </a:pPr>
            <a:r>
              <a:rPr lang="en-GB" altLang="en-US" sz="3000" b="1" i="1" dirty="0" smtClean="0"/>
              <a:t>Well documented</a:t>
            </a:r>
            <a:r>
              <a:rPr lang="en-GB" altLang="en-US" sz="3000" dirty="0"/>
              <a:t> </a:t>
            </a:r>
            <a:r>
              <a:rPr lang="en-GB" altLang="en-US" sz="3000" dirty="0" smtClean="0"/>
              <a:t>(i.e. WIGOS Metadata – </a:t>
            </a:r>
            <a:r>
              <a:rPr lang="en-GB" altLang="en-US" sz="3000" i="1" dirty="0" smtClean="0"/>
              <a:t>Quality Index</a:t>
            </a:r>
            <a:r>
              <a:rPr lang="en-GB" altLang="en-US" sz="3000" dirty="0" smtClean="0"/>
              <a:t> - available),</a:t>
            </a:r>
          </a:p>
          <a:p>
            <a:pPr eaLnBrk="1" hangingPunct="1">
              <a:defRPr/>
            </a:pPr>
            <a:r>
              <a:rPr lang="en-GB" altLang="en-US" sz="3000" dirty="0" smtClean="0"/>
              <a:t>…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485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itchFamily="34" charset="0"/>
              </a:rPr>
              <a:t>WMO</a:t>
            </a:r>
            <a:endParaRPr lang="en-US" altLang="en-US" sz="14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713788" cy="649287"/>
          </a:xfrm>
        </p:spPr>
        <p:txBody>
          <a:bodyPr/>
          <a:lstStyle/>
          <a:p>
            <a:pPr marL="342900" indent="-342900"/>
            <a:r>
              <a:rPr lang="en-US" altLang="en-US" b="1" smtClean="0">
                <a:solidFill>
                  <a:srgbClr val="000099"/>
                </a:solidFill>
                <a:latin typeface="Arial" pitchFamily="34" charset="0"/>
              </a:rPr>
              <a:t>New WIGOS </a:t>
            </a:r>
            <a:r>
              <a:rPr lang="en-US" altLang="en-US" b="1" i="1" smtClean="0">
                <a:solidFill>
                  <a:srgbClr val="006600"/>
                </a:solidFill>
                <a:latin typeface="Arial" pitchFamily="34" charset="0"/>
              </a:rPr>
              <a:t>Guidance</a:t>
            </a:r>
            <a:r>
              <a:rPr lang="en-US" altLang="en-US" b="1" i="1" smtClean="0">
                <a:latin typeface="Arial" pitchFamily="34" charset="0"/>
              </a:rPr>
              <a:t> </a:t>
            </a:r>
            <a:r>
              <a:rPr lang="en-US" altLang="en-US" b="1" smtClean="0">
                <a:solidFill>
                  <a:srgbClr val="006600"/>
                </a:solidFill>
                <a:latin typeface="Arial" pitchFamily="34" charset="0"/>
              </a:rPr>
              <a:t>Material</a:t>
            </a:r>
            <a:endParaRPr lang="en-US" altLang="en-US" b="1" i="1" smtClean="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2458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64163" y="908720"/>
            <a:ext cx="3779837" cy="4784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200" dirty="0" smtClean="0">
                <a:latin typeface="Arial" pitchFamily="34" charset="0"/>
              </a:rPr>
              <a:t>more detailed information, best practices and procedures, explanation and examples on how to implement national observing systems …</a:t>
            </a:r>
            <a:endParaRPr lang="en-US" altLang="en-US" dirty="0" smtClean="0">
              <a:latin typeface="Arial" pitchFamily="34" charset="0"/>
            </a:endParaRPr>
          </a:p>
        </p:txBody>
      </p:sp>
      <p:pic>
        <p:nvPicPr>
          <p:cNvPr id="24581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872" y="1558925"/>
            <a:ext cx="24892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79475"/>
            <a:ext cx="18288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Elbow Connector 17"/>
          <p:cNvCxnSpPr/>
          <p:nvPr/>
        </p:nvCxnSpPr>
        <p:spPr>
          <a:xfrm>
            <a:off x="1939950" y="2492375"/>
            <a:ext cx="831850" cy="712788"/>
          </a:xfrm>
          <a:prstGeom prst="bentConnector3">
            <a:avLst>
              <a:gd name="adj1" fmla="val 50000"/>
            </a:avLst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1892325" y="3500438"/>
            <a:ext cx="879475" cy="847725"/>
          </a:xfrm>
          <a:prstGeom prst="bentConnector3">
            <a:avLst>
              <a:gd name="adj1" fmla="val 50000"/>
            </a:avLst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5" name="Picture 7">
            <a:hlinkClick r:id="rId5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9" y="3630613"/>
            <a:ext cx="184467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2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7504" y="44625"/>
            <a:ext cx="9036496" cy="72008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WIGOS Regulatory Framework for Monitoring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7504" y="836713"/>
            <a:ext cx="8893175" cy="5545038"/>
          </a:xfrm>
        </p:spPr>
        <p:txBody>
          <a:bodyPr/>
          <a:lstStyle/>
          <a:p>
            <a:r>
              <a:rPr lang="en-US" altLang="en-US" b="1" i="1" dirty="0" smtClean="0">
                <a:latin typeface="Arial" pitchFamily="34" charset="0"/>
              </a:rPr>
              <a:t>Standard &amp; recommended practices and procedures </a:t>
            </a:r>
            <a:endParaRPr lang="en-US" altLang="en-US" b="1" i="1" dirty="0">
              <a:latin typeface="Arial" pitchFamily="34" charset="0"/>
            </a:endParaRPr>
          </a:p>
          <a:p>
            <a:endParaRPr lang="en-US" altLang="en-US" b="1" i="1" dirty="0">
              <a:latin typeface="Arial" pitchFamily="34" charset="0"/>
            </a:endParaRPr>
          </a:p>
          <a:p>
            <a:endParaRPr lang="en-US" altLang="en-US" b="1" i="1" dirty="0" smtClean="0">
              <a:latin typeface="Arial" pitchFamily="34" charset="0"/>
            </a:endParaRPr>
          </a:p>
          <a:p>
            <a:pPr marL="0" indent="0">
              <a:buNone/>
            </a:pPr>
            <a:r>
              <a:rPr lang="en-US" altLang="en-US" b="1" i="1" dirty="0" smtClean="0">
                <a:latin typeface="Arial" pitchFamily="34" charset="0"/>
              </a:rPr>
              <a:t>                         </a:t>
            </a:r>
            <a:r>
              <a:rPr lang="en-US" altLang="en-US" sz="3600" b="1" i="1" dirty="0" smtClean="0">
                <a:latin typeface="Arial" pitchFamily="34" charset="0"/>
              </a:rPr>
              <a:t>            </a:t>
            </a:r>
            <a:endParaRPr lang="en-US" altLang="en-US" b="1" i="1" dirty="0">
              <a:latin typeface="Arial" pitchFamily="34" charset="0"/>
            </a:endParaRPr>
          </a:p>
          <a:p>
            <a:endParaRPr lang="en-US" altLang="en-US" b="1" i="1" dirty="0" smtClean="0">
              <a:latin typeface="Arial" pitchFamily="34" charset="0"/>
            </a:endParaRPr>
          </a:p>
          <a:p>
            <a:endParaRPr lang="en-US" altLang="en-US" sz="1600" b="1" i="1" dirty="0" smtClean="0">
              <a:latin typeface="Arial" pitchFamily="34" charset="0"/>
            </a:endParaRPr>
          </a:p>
          <a:p>
            <a:r>
              <a:rPr lang="en-US" altLang="en-US" b="1" i="1" dirty="0" smtClean="0">
                <a:latin typeface="Arial" pitchFamily="34" charset="0"/>
              </a:rPr>
              <a:t>Routine (24/7) monitoring</a:t>
            </a:r>
            <a:r>
              <a:rPr lang="en-US" altLang="en-US" dirty="0" smtClean="0">
                <a:latin typeface="Arial" pitchFamily="34" charset="0"/>
              </a:rPr>
              <a:t>: 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Functionality &amp; Performance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Data availability &amp; Data Quality </a:t>
            </a:r>
          </a:p>
          <a:p>
            <a:r>
              <a:rPr lang="en-US" altLang="en-US" b="1" dirty="0" smtClean="0">
                <a:latin typeface="Arial" pitchFamily="34" charset="0"/>
              </a:rPr>
              <a:t>Incident Management</a:t>
            </a:r>
          </a:p>
        </p:txBody>
      </p:sp>
      <p:pic>
        <p:nvPicPr>
          <p:cNvPr id="922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84848"/>
            <a:ext cx="1672955" cy="236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34" y="1784848"/>
            <a:ext cx="1650072" cy="236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40831"/>
            <a:ext cx="3585598" cy="26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788024" y="2770364"/>
            <a:ext cx="648072" cy="370604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4624"/>
            <a:ext cx="8713788" cy="79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WMO Technical Regulations, Vol. I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2.4.3 </a:t>
            </a:r>
            <a:r>
              <a:rPr lang="en-US" sz="3200" b="1" i="1" dirty="0" smtClean="0"/>
              <a:t>Performance</a:t>
            </a:r>
          </a:p>
          <a:p>
            <a:pPr marL="0" indent="0">
              <a:buNone/>
            </a:pPr>
            <a:r>
              <a:rPr lang="en-US" altLang="en-US" sz="3000" dirty="0" smtClean="0">
                <a:latin typeface="Arial" pitchFamily="34" charset="0"/>
              </a:rPr>
              <a:t>2.4.3.1 </a:t>
            </a:r>
            <a:r>
              <a:rPr lang="en-US" altLang="en-US" sz="3000" dirty="0">
                <a:latin typeface="Arial" pitchFamily="34" charset="0"/>
              </a:rPr>
              <a:t>Members </a:t>
            </a:r>
            <a:r>
              <a:rPr lang="en-US" altLang="en-US" sz="3000" b="1" dirty="0">
                <a:solidFill>
                  <a:srgbClr val="C00000"/>
                </a:solidFill>
                <a:latin typeface="Arial" pitchFamily="34" charset="0"/>
              </a:rPr>
              <a:t>shall</a:t>
            </a:r>
            <a:r>
              <a:rPr lang="en-US" altLang="en-US" sz="3000" dirty="0">
                <a:latin typeface="Arial" pitchFamily="34" charset="0"/>
              </a:rPr>
              <a:t> continuously monitor the performance of their observing systems</a:t>
            </a:r>
            <a:r>
              <a:rPr lang="en-US" altLang="en-US" sz="3000" dirty="0" smtClean="0">
                <a:latin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b="1" i="1" dirty="0" smtClean="0"/>
              <a:t>2.4.4 </a:t>
            </a:r>
            <a:r>
              <a:rPr lang="en-US" sz="3200" b="1" i="1" dirty="0"/>
              <a:t>Quality Control</a:t>
            </a:r>
          </a:p>
          <a:p>
            <a:pPr marL="0" indent="0">
              <a:buNone/>
            </a:pPr>
            <a:r>
              <a:rPr lang="en-US" sz="3000" dirty="0"/>
              <a:t>2.4.4.1 Members </a:t>
            </a:r>
            <a:r>
              <a:rPr lang="en-US" sz="3000" b="1" dirty="0">
                <a:solidFill>
                  <a:srgbClr val="C00000"/>
                </a:solidFill>
              </a:rPr>
              <a:t>shall</a:t>
            </a:r>
            <a:r>
              <a:rPr lang="en-US" sz="3000" dirty="0"/>
              <a:t> implement quality control for all observations for which they </a:t>
            </a:r>
            <a:r>
              <a:rPr lang="en-US" sz="3000" dirty="0" smtClean="0"/>
              <a:t>are responsible</a:t>
            </a:r>
            <a:r>
              <a:rPr lang="en-US" sz="3000" dirty="0"/>
              <a:t>.</a:t>
            </a:r>
            <a:endParaRPr lang="en-US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9036495" cy="7921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2"/>
                </a:solidFill>
                <a:latin typeface="Arial" pitchFamily="34" charset="0"/>
              </a:rPr>
              <a:t>WMO Technical Regulations; Manual on WIGOS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2.4.3 Quality Control</a:t>
            </a:r>
          </a:p>
          <a:p>
            <a:pPr marL="0" indent="0">
              <a:buNone/>
            </a:pPr>
            <a:r>
              <a:rPr lang="en-US" sz="3000" dirty="0"/>
              <a:t>2.4.3.1 Members </a:t>
            </a:r>
            <a:r>
              <a:rPr lang="en-US" sz="3000" b="1" dirty="0">
                <a:solidFill>
                  <a:srgbClr val="C00000"/>
                </a:solidFill>
              </a:rPr>
              <a:t>shall</a:t>
            </a:r>
            <a:r>
              <a:rPr lang="en-US" sz="3000" dirty="0"/>
              <a:t> ensure observations provided through their WIGOS </a:t>
            </a:r>
            <a:r>
              <a:rPr lang="en-US" sz="3000" dirty="0" smtClean="0"/>
              <a:t>component observing </a:t>
            </a:r>
            <a:r>
              <a:rPr lang="en-US" sz="3000" dirty="0"/>
              <a:t>systems are quality controlled.</a:t>
            </a:r>
          </a:p>
          <a:p>
            <a:pPr marL="0" indent="0">
              <a:buNone/>
            </a:pPr>
            <a:r>
              <a:rPr lang="en-US" sz="3000" dirty="0"/>
              <a:t>2.4.3.2 Members </a:t>
            </a:r>
            <a:r>
              <a:rPr lang="en-US" sz="3000" b="1" dirty="0">
                <a:solidFill>
                  <a:srgbClr val="C00000"/>
                </a:solidFill>
              </a:rPr>
              <a:t>shall</a:t>
            </a:r>
            <a:r>
              <a:rPr lang="en-US" sz="3000" dirty="0"/>
              <a:t> implement real-time quality control prior to exchange of </a:t>
            </a:r>
            <a:r>
              <a:rPr lang="en-US" sz="3000" dirty="0" smtClean="0"/>
              <a:t>observations via the </a:t>
            </a:r>
            <a:r>
              <a:rPr lang="en-US" sz="3000" dirty="0"/>
              <a:t>WMO Information System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en-US" sz="3000" dirty="0" smtClean="0"/>
              <a:t>2.4.3.4 Members </a:t>
            </a:r>
            <a:r>
              <a:rPr lang="en-US" sz="3000" b="1" dirty="0">
                <a:solidFill>
                  <a:srgbClr val="C00000"/>
                </a:solidFill>
              </a:rPr>
              <a:t>shall</a:t>
            </a:r>
            <a:r>
              <a:rPr lang="en-US" sz="3000" dirty="0"/>
              <a:t> also perform quality control of observations on a non-real-time </a:t>
            </a:r>
            <a:r>
              <a:rPr lang="en-US" sz="3000" dirty="0" smtClean="0"/>
              <a:t>basis, prior </a:t>
            </a:r>
            <a:r>
              <a:rPr lang="en-US" sz="3000" dirty="0"/>
              <a:t>to forwarding the observations for archiving.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357668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9036495" cy="79216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Arial" pitchFamily="34" charset="0"/>
              </a:rPr>
              <a:t>Quality control </a:t>
            </a:r>
            <a:r>
              <a:rPr lang="en-US" altLang="en-US" b="1" dirty="0" smtClean="0">
                <a:solidFill>
                  <a:schemeClr val="accent2"/>
                </a:solidFill>
                <a:latin typeface="Arial" pitchFamily="34" charset="0"/>
              </a:rPr>
              <a:t>(QC) of </a:t>
            </a:r>
            <a:r>
              <a:rPr lang="en-US" altLang="en-US" b="1" dirty="0">
                <a:solidFill>
                  <a:schemeClr val="accent2"/>
                </a:solidFill>
                <a:latin typeface="Arial" pitchFamily="34" charset="0"/>
              </a:rPr>
              <a:t>observations 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836712"/>
            <a:ext cx="8856984" cy="5616624"/>
          </a:xfrm>
        </p:spPr>
        <p:txBody>
          <a:bodyPr/>
          <a:lstStyle/>
          <a:p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 to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detect errors so that observations may be either corrected or flagged. </a:t>
            </a:r>
            <a:endParaRPr lang="en-US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 should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include procedures for returning to the source of observations to verify them and to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 recurrence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of errors. </a:t>
            </a:r>
            <a:endParaRPr lang="en-US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Observations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quality depends on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QA and QC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procedures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applied,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in order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</a:p>
          <a:p>
            <a:pPr lvl="1"/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eliminate sources of errors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US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the highest possible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</a:p>
          <a:p>
            <a:pPr marL="457200" lvl="1" indent="0">
              <a:buNone/>
            </a:pP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the optimum use of these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observations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possible </a:t>
            </a:r>
            <a:r>
              <a:rPr lang="en-US" kern="1200" dirty="0">
                <a:latin typeface="Arial" panose="020B0604020202020204" pitchFamily="34" charset="0"/>
                <a:cs typeface="Arial" panose="020B0604020202020204" pitchFamily="34" charset="0"/>
              </a:rPr>
              <a:t>users.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7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8928991" cy="79216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Arial" pitchFamily="34" charset="0"/>
              </a:rPr>
              <a:t>WMO Technical Regulations; Manual on WIGOS</a:t>
            </a:r>
            <a:endParaRPr lang="en-AU" altLang="en-US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856984" cy="5544616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2.4.5 </a:t>
            </a:r>
            <a:r>
              <a:rPr lang="en-US" sz="3200" b="1" dirty="0"/>
              <a:t>Incident Management</a:t>
            </a:r>
          </a:p>
          <a:p>
            <a:pPr marL="0" indent="0">
              <a:buNone/>
            </a:pPr>
            <a:r>
              <a:rPr lang="en-US" sz="3200" dirty="0"/>
              <a:t>2.4.5.1 Members </a:t>
            </a:r>
            <a:r>
              <a:rPr lang="en-US" sz="3200" b="1" i="1" dirty="0"/>
              <a:t>should</a:t>
            </a:r>
            <a:r>
              <a:rPr lang="en-US" sz="3200" dirty="0"/>
              <a:t> implement incident management to detect, identify, record, </a:t>
            </a:r>
            <a:r>
              <a:rPr lang="en-US" sz="3200" dirty="0" err="1" smtClean="0"/>
              <a:t>analyse</a:t>
            </a:r>
            <a:r>
              <a:rPr lang="en-US" sz="3200" dirty="0" smtClean="0"/>
              <a:t> and </a:t>
            </a:r>
            <a:r>
              <a:rPr lang="en-US" sz="3200" dirty="0"/>
              <a:t>respond to any incident for restoring a normal observing system operation as quickly </a:t>
            </a:r>
            <a:r>
              <a:rPr lang="en-US" sz="3200" dirty="0" smtClean="0"/>
              <a:t>as possible</a:t>
            </a:r>
            <a:r>
              <a:rPr lang="en-US" sz="3200" dirty="0"/>
              <a:t>, minimizing the negative impact, and preventing a future re-occurrence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2.4.5.2 </a:t>
            </a:r>
            <a:r>
              <a:rPr lang="en-US" sz="3200" dirty="0"/>
              <a:t>Members </a:t>
            </a:r>
            <a:r>
              <a:rPr lang="en-US" sz="3200" b="1" dirty="0">
                <a:solidFill>
                  <a:srgbClr val="C00000"/>
                </a:solidFill>
              </a:rPr>
              <a:t>shall</a:t>
            </a:r>
            <a:r>
              <a:rPr lang="en-US" sz="3200" dirty="0"/>
              <a:t> implement procedures to detect, </a:t>
            </a:r>
            <a:r>
              <a:rPr lang="en-US" sz="3200" dirty="0" err="1"/>
              <a:t>analyse</a:t>
            </a:r>
            <a:r>
              <a:rPr lang="en-US" sz="3200" dirty="0"/>
              <a:t> and respond to system </a:t>
            </a:r>
            <a:r>
              <a:rPr lang="en-US" sz="3200" dirty="0" smtClean="0"/>
              <a:t>faults and </a:t>
            </a:r>
            <a:r>
              <a:rPr lang="en-US" sz="3200" dirty="0"/>
              <a:t>human errors at the earliest stage possible.</a:t>
            </a:r>
            <a:endParaRPr lang="en-US" altLang="en-US" sz="3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15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losing slide">
  <a:themeElements>
    <a:clrScheme name="1_Closing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slide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7840</TotalTime>
  <Words>791</Words>
  <Application>Microsoft Office PowerPoint</Application>
  <PresentationFormat>On-screen Show (4:3)</PresentationFormat>
  <Paragraphs>94</Paragraphs>
  <Slides>17</Slides>
  <Notes>15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Body slide</vt:lpstr>
      <vt:lpstr>Closing slide</vt:lpstr>
      <vt:lpstr>1_Closing slide</vt:lpstr>
      <vt:lpstr>WIGOS Data Quality Monitoring System  (WDQMS)</vt:lpstr>
      <vt:lpstr>Plan for WIGOS Pre-operational Phase (PWPP)</vt:lpstr>
      <vt:lpstr>Trusted, authoritative &amp; reliable Observations</vt:lpstr>
      <vt:lpstr>New WIGOS Guidance Material</vt:lpstr>
      <vt:lpstr>WIGOS Regulatory Framework for Monitoring</vt:lpstr>
      <vt:lpstr>WMO Technical Regulations, Vol. I</vt:lpstr>
      <vt:lpstr>WMO Technical Regulations; Manual on WIGOS</vt:lpstr>
      <vt:lpstr>Quality control (QC) of observations </vt:lpstr>
      <vt:lpstr>WMO Technical Regulations; Manual on WIGOS</vt:lpstr>
      <vt:lpstr>WDQMS - purpose and scope </vt:lpstr>
      <vt:lpstr>WDQMS</vt:lpstr>
      <vt:lpstr>WDQMS - Milestones</vt:lpstr>
      <vt:lpstr>WDQMS - Milestones</vt:lpstr>
      <vt:lpstr>Incident Management (IM) Pilot Project</vt:lpstr>
      <vt:lpstr>PowerPoint Presentation</vt:lpstr>
      <vt:lpstr>Concept of Regional WIGOS Centres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WIGOS Implementation</dc:title>
  <dc:subject>WIGOS - DRR FP</dc:subject>
  <dc:creator>IZahumensky</dc:creator>
  <cp:lastModifiedBy>IZahumensky</cp:lastModifiedBy>
  <cp:revision>266</cp:revision>
  <cp:lastPrinted>2015-05-21T05:16:48Z</cp:lastPrinted>
  <dcterms:created xsi:type="dcterms:W3CDTF">2013-01-10T13:51:34Z</dcterms:created>
  <dcterms:modified xsi:type="dcterms:W3CDTF">2015-11-02T12:18:25Z</dcterms:modified>
</cp:coreProperties>
</file>