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1pPr>
    <a:lvl2pPr marL="0" marR="0" indent="457200" algn="l" defTabSz="9144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2pPr>
    <a:lvl3pPr marL="0" marR="0" indent="914400" algn="l" defTabSz="9144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3pPr>
    <a:lvl4pPr marL="0" marR="0" indent="1371600" algn="l" defTabSz="9144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4pPr>
    <a:lvl5pPr marL="0" marR="0" indent="1828800" algn="l" defTabSz="9144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5pPr>
    <a:lvl6pPr marL="0" marR="0" indent="2286000" algn="l" defTabSz="9144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6pPr>
    <a:lvl7pPr marL="0" marR="0" indent="2743200" algn="l" defTabSz="9144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7pPr>
    <a:lvl8pPr marL="0" marR="0" indent="3200400" algn="l" defTabSz="9144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8pPr>
    <a:lvl9pPr marL="0" marR="0" indent="3657600" algn="l" defTabSz="9144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 Narrow"/>
        <a:ea typeface="Arial Narrow"/>
        <a:cs typeface="Arial Narrow"/>
        <a:sym typeface="Arial Narrow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rial Narrow"/>
          <a:ea typeface="Arial Narrow"/>
          <a:cs typeface="Arial Narrow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ff" i="off">
        <a:font>
          <a:latin typeface="Arial Narrow"/>
          <a:ea typeface="Arial Narrow"/>
          <a:cs typeface="Arial Narrow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>
          <a:latin typeface="Arial Narrow"/>
          <a:ea typeface="Arial Narrow"/>
          <a:cs typeface="Arial Narrow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>
          <a:latin typeface="Arial Narrow"/>
          <a:ea typeface="Arial Narrow"/>
          <a:cs typeface="Arial Narrow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rial Narrow"/>
          <a:ea typeface="Arial Narrow"/>
          <a:cs typeface="Arial Narrow"/>
        </a:font>
        <a:srgbClr val="000000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 b="def" i="def"/>
      <a:tcStyle>
        <a:tcBdr/>
        <a:fill>
          <a:solidFill>
            <a:srgbClr val="E7E7ED"/>
          </a:solidFill>
        </a:fill>
      </a:tcStyle>
    </a:band2H>
    <a:firstCol>
      <a:tcTxStyle b="on" i="off">
        <a:font>
          <a:latin typeface="Arial Narrow"/>
          <a:ea typeface="Arial Narrow"/>
          <a:cs typeface="Arial Narrow"/>
        </a:font>
        <a:srgbClr val="000000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firstCol>
    <a:lastRow>
      <a:tcTxStyle b="on" i="off">
        <a:font>
          <a:latin typeface="Arial Narrow"/>
          <a:ea typeface="Arial Narrow"/>
          <a:cs typeface="Arial Narrow"/>
        </a:font>
        <a:srgbClr val="000000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254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E7E7ED"/>
          </a:solidFill>
        </a:fill>
      </a:tcStyle>
    </a:lastRow>
    <a:firstRow>
      <a:tcTxStyle b="on" i="off">
        <a:font>
          <a:latin typeface="Arial Narrow"/>
          <a:ea typeface="Arial Narrow"/>
          <a:cs typeface="Arial Narrow"/>
        </a:font>
        <a:srgbClr val="000000"/>
      </a:tcTxStyle>
      <a:tcStyle>
        <a:tcBdr>
          <a:left>
            <a:ln w="12700" cap="flat">
              <a:solidFill>
                <a:schemeClr val="accent6"/>
              </a:solidFill>
              <a:prstDash val="solid"/>
              <a:round/>
            </a:ln>
          </a:left>
          <a:right>
            <a:ln w="12700" cap="flat">
              <a:solidFill>
                <a:schemeClr val="accent6"/>
              </a:solidFill>
              <a:prstDash val="solid"/>
              <a:round/>
            </a:ln>
          </a:right>
          <a:top>
            <a:ln w="12700" cap="flat">
              <a:solidFill>
                <a:schemeClr val="accent6"/>
              </a:solidFill>
              <a:prstDash val="solid"/>
              <a:round/>
            </a:ln>
          </a:top>
          <a:bottom>
            <a:ln w="12700" cap="flat">
              <a:solidFill>
                <a:schemeClr val="accent6"/>
              </a:solidFill>
              <a:prstDash val="solid"/>
              <a:round/>
            </a:ln>
          </a:bottom>
          <a:insideH>
            <a:ln w="12700" cap="flat">
              <a:solidFill>
                <a:schemeClr val="accent6"/>
              </a:solidFill>
              <a:prstDash val="solid"/>
              <a:round/>
            </a:ln>
          </a:insideH>
          <a:insideV>
            <a:ln w="12700" cap="flat">
              <a:solidFill>
                <a:schemeClr val="accent6"/>
              </a:solidFill>
              <a:prstDash val="solid"/>
              <a:round/>
            </a:ln>
          </a:insideV>
        </a:tcBdr>
        <a:fill>
          <a:solidFill>
            <a:srgbClr val="E7E7ED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 Narrow"/>
          <a:ea typeface="Arial Narrow"/>
          <a:cs typeface="Arial Narrow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 Narrow"/>
          <a:ea typeface="Arial Narrow"/>
          <a:cs typeface="Arial Narrow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 Narrow"/>
          <a:ea typeface="Arial Narrow"/>
          <a:cs typeface="Arial Narrow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 Narrow"/>
          <a:ea typeface="Arial Narrow"/>
          <a:cs typeface="Arial Narrow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 Narrow"/>
          <a:ea typeface="Arial Narrow"/>
          <a:cs typeface="Arial Narrow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 Narrow"/>
          <a:ea typeface="Arial Narrow"/>
          <a:cs typeface="Arial Narrow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>
          <a:latin typeface="Arial Narrow"/>
          <a:ea typeface="Arial Narrow"/>
          <a:cs typeface="Arial Narrow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Arial Narrow"/>
          <a:ea typeface="Arial Narrow"/>
          <a:cs typeface="Arial Narrow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 Narrow"/>
          <a:ea typeface="Arial Narrow"/>
          <a:cs typeface="Arial Narrow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 b="def" i="def"/>
      <a:tcStyle>
        <a:tcBdr/>
        <a:fill>
          <a:solidFill>
            <a:srgbClr val="E7E7ED"/>
          </a:solidFill>
        </a:fill>
      </a:tcStyle>
    </a:band2H>
    <a:firstCol>
      <a:tcTxStyle b="on" i="off">
        <a:font>
          <a:latin typeface="Arial Narrow"/>
          <a:ea typeface="Arial Narrow"/>
          <a:cs typeface="Arial Narrow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 Narrow"/>
          <a:ea typeface="Arial Narrow"/>
          <a:cs typeface="Arial Narrow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 Narrow"/>
          <a:ea typeface="Arial Narrow"/>
          <a:cs typeface="Arial Narrow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 Narrow"/>
          <a:ea typeface="Arial Narrow"/>
          <a:cs typeface="Arial Narrow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 Narrow"/>
          <a:ea typeface="Arial Narrow"/>
          <a:cs typeface="Arial Narrow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 Narrow"/>
          <a:ea typeface="Arial Narrow"/>
          <a:cs typeface="Arial Narrow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Arial Narrow"/>
          <a:ea typeface="Arial Narrow"/>
          <a:cs typeface="Arial Narrow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Shape 27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Times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Times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Times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Times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Times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Times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Times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Times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Times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hyperlink" Target="http://www.wmo.int/" TargetMode="Externa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hyperlink" Target="http://www.wmo.int/" TargetMode="Externa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hyperlink" Target="http://www.wmo.int/" TargetMode="Externa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hyperlink" Target="http://www.wmo.int/" TargetMode="Externa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hyperlink" Target="http://www.wmo.int/" TargetMode="Externa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hyperlink" Target="http://www.wmo.int/" TargetMode="Externa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hyperlink" Target="http://www.wmo.int/" TargetMode="Externa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hyperlink" Target="http://www.wmo.int/" TargetMode="External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hyperlink" Target="http://www.wmo.int/" TargetMode="External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hyperlink" Target="http://www.wmo.int/" TargetMode="External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hyperlink" Target="http://www.wmo.int/" TargetMode="External"/></Relationships>
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2.png" descr="wmo_ppt_2012.ps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/>
          <p:nvPr>
            <p:ph type="title"/>
          </p:nvPr>
        </p:nvSpPr>
        <p:spPr>
          <a:xfrm>
            <a:off x="611187" y="3211513"/>
            <a:ext cx="7921626" cy="173037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" name="Shape 14"/>
          <p:cNvSpPr/>
          <p:nvPr>
            <p:ph type="body" sz="quarter" idx="1"/>
          </p:nvPr>
        </p:nvSpPr>
        <p:spPr>
          <a:xfrm>
            <a:off x="611187" y="5106987"/>
            <a:ext cx="7921626" cy="91440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ClrTx/>
              <a:buSzTx/>
              <a:buFontTx/>
              <a:buNone/>
              <a:defRPr sz="2800">
                <a:solidFill>
                  <a:schemeClr val="accent3">
                    <a:lumOff val="44000"/>
                  </a:schemeClr>
                </a:solidFill>
              </a:defRPr>
            </a:lvl1pPr>
            <a:lvl2pPr marL="990600" indent="-533400" algn="ctr">
              <a:spcBef>
                <a:spcPts val="600"/>
              </a:spcBef>
              <a:buClrTx/>
              <a:buFontTx/>
              <a:defRPr sz="2800">
                <a:solidFill>
                  <a:schemeClr val="accent3">
                    <a:lumOff val="44000"/>
                  </a:schemeClr>
                </a:solidFill>
              </a:defRPr>
            </a:lvl2pPr>
            <a:lvl3pPr marL="1447800" indent="-533400" algn="ctr">
              <a:spcBef>
                <a:spcPts val="600"/>
              </a:spcBef>
              <a:buClrTx/>
              <a:buFontTx/>
              <a:defRPr sz="2800">
                <a:solidFill>
                  <a:schemeClr val="accent3">
                    <a:lumOff val="44000"/>
                  </a:schemeClr>
                </a:solidFill>
              </a:defRPr>
            </a:lvl3pPr>
            <a:lvl4pPr marL="1905000" indent="-533400" algn="ctr">
              <a:spcBef>
                <a:spcPts val="600"/>
              </a:spcBef>
              <a:buClrTx/>
              <a:buFontTx/>
              <a:defRPr sz="2800">
                <a:solidFill>
                  <a:schemeClr val="accent3">
                    <a:lumOff val="44000"/>
                  </a:schemeClr>
                </a:solidFill>
              </a:defRPr>
            </a:lvl4pPr>
            <a:lvl5pPr marL="2362200" indent="-533400" algn="ctr">
              <a:spcBef>
                <a:spcPts val="600"/>
              </a:spcBef>
              <a:buClrTx/>
              <a:buFontTx/>
              <a:defRPr sz="2800">
                <a:solidFill>
                  <a:schemeClr val="accent3">
                    <a:lumOff val="44000"/>
                  </a:schemeClr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/>
          <p:nvPr>
            <p:ph type="sldNum" sz="quarter" idx="2"/>
          </p:nvPr>
        </p:nvSpPr>
        <p:spPr>
          <a:xfrm>
            <a:off x="6674832" y="6467475"/>
            <a:ext cx="273656" cy="26425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title"/>
          </p:nvPr>
        </p:nvSpPr>
        <p:spPr>
          <a:xfrm>
            <a:off x="7075488" y="188912"/>
            <a:ext cx="1889126" cy="5907089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Title Text</a:t>
            </a:r>
          </a:p>
        </p:txBody>
      </p:sp>
      <p:sp>
        <p:nvSpPr>
          <p:cNvPr id="97" name="Shape 97"/>
          <p:cNvSpPr/>
          <p:nvPr>
            <p:ph type="body" idx="1"/>
          </p:nvPr>
        </p:nvSpPr>
        <p:spPr>
          <a:xfrm>
            <a:off x="1403350" y="188912"/>
            <a:ext cx="5519738" cy="5907089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990600" indent="-533400">
              <a:spcBef>
                <a:spcPts val="600"/>
              </a:spcBef>
              <a:defRPr sz="2800"/>
            </a:lvl2pPr>
            <a:lvl3pPr marL="1447800" indent="-533400">
              <a:spcBef>
                <a:spcPts val="600"/>
              </a:spcBef>
              <a:defRPr sz="2800"/>
            </a:lvl3pPr>
            <a:lvl4pPr marL="1905000" indent="-533400">
              <a:spcBef>
                <a:spcPts val="600"/>
              </a:spcBef>
              <a:defRPr sz="2800"/>
            </a:lvl4pPr>
            <a:lvl5pPr marL="2362200" indent="-5334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hape 98"/>
          <p:cNvSpPr/>
          <p:nvPr>
            <p:ph type="sldNum" sz="quarter" idx="2"/>
          </p:nvPr>
        </p:nvSpPr>
        <p:spPr>
          <a:xfrm>
            <a:off x="6746269" y="6478587"/>
            <a:ext cx="273657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type="title"/>
          </p:nvPr>
        </p:nvSpPr>
        <p:spPr>
          <a:xfrm>
            <a:off x="250825" y="188912"/>
            <a:ext cx="8713789" cy="792164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Title Text</a:t>
            </a:r>
          </a:p>
        </p:txBody>
      </p:sp>
      <p:sp>
        <p:nvSpPr>
          <p:cNvPr id="106" name="Shape 106"/>
          <p:cNvSpPr/>
          <p:nvPr>
            <p:ph type="body" sz="half" idx="1"/>
          </p:nvPr>
        </p:nvSpPr>
        <p:spPr>
          <a:xfrm>
            <a:off x="4683125" y="1052512"/>
            <a:ext cx="4281488" cy="489743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/>
            </a:lvl1pPr>
            <a:lvl2pPr marL="990600" indent="-533400">
              <a:spcBef>
                <a:spcPts val="500"/>
              </a:spcBef>
              <a:defRPr sz="2400"/>
            </a:lvl2pPr>
            <a:lvl3pPr marL="1371600" indent="-457200">
              <a:spcBef>
                <a:spcPts val="500"/>
              </a:spcBef>
              <a:defRPr sz="2400"/>
            </a:lvl3pPr>
            <a:lvl4pPr>
              <a:spcBef>
                <a:spcPts val="500"/>
              </a:spcBef>
              <a:defRPr sz="2400"/>
            </a:lvl4pPr>
            <a:lvl5pPr>
              <a:spcBef>
                <a:spcPts val="500"/>
              </a:spcBef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hape 107"/>
          <p:cNvSpPr/>
          <p:nvPr>
            <p:ph type="sldNum" sz="quarter" idx="2"/>
          </p:nvPr>
        </p:nvSpPr>
        <p:spPr>
          <a:xfrm>
            <a:off x="6746269" y="6478587"/>
            <a:ext cx="273657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raktanden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5" name="Shape 11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Shape 11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sldNum" sz="quarter" idx="2"/>
          </p:nvPr>
        </p:nvSpPr>
        <p:spPr>
          <a:xfrm>
            <a:off x="6868219" y="6478587"/>
            <a:ext cx="151707" cy="177801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Num" sz="quarter" idx="2"/>
          </p:nvPr>
        </p:nvSpPr>
        <p:spPr>
          <a:xfrm>
            <a:off x="6868219" y="6478587"/>
            <a:ext cx="151707" cy="177801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31" name="Shape 131"/>
          <p:cNvSpPr/>
          <p:nvPr>
            <p:ph type="title"/>
          </p:nvPr>
        </p:nvSpPr>
        <p:spPr>
          <a:xfrm>
            <a:off x="250825" y="188912"/>
            <a:ext cx="8713789" cy="792164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/>
            </a:lvl1pPr>
          </a:lstStyle>
          <a:p>
            <a:pPr/>
            <a:r>
              <a:t>Title Text</a:t>
            </a:r>
          </a:p>
        </p:txBody>
      </p:sp>
      <p:sp>
        <p:nvSpPr>
          <p:cNvPr id="132" name="Shape 132"/>
          <p:cNvSpPr/>
          <p:nvPr>
            <p:ph type="body" idx="1"/>
          </p:nvPr>
        </p:nvSpPr>
        <p:spPr>
          <a:xfrm>
            <a:off x="250825" y="1052512"/>
            <a:ext cx="8713790" cy="58054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defRPr sz="2800"/>
            </a:lvl1pPr>
            <a:lvl2pPr marL="1286932" indent="-829732">
              <a:spcBef>
                <a:spcPts val="600"/>
              </a:spcBef>
              <a:defRPr sz="2800"/>
            </a:lvl2pPr>
            <a:lvl3pPr marL="1371600" indent="-457200">
              <a:spcBef>
                <a:spcPts val="600"/>
              </a:spcBef>
              <a:defRPr sz="2800"/>
            </a:lvl3pPr>
            <a:lvl4pPr>
              <a:spcBef>
                <a:spcPts val="600"/>
              </a:spcBef>
              <a:defRPr sz="2800"/>
            </a:lvl4pPr>
            <a:lvl5pPr marL="2421464" indent="-592664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3.jpeg" descr="wmo_ppt_2012_las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117475" y="6486954"/>
            <a:ext cx="114141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defTabSz="457200">
              <a:spcBef>
                <a:spcPts val="0"/>
              </a:spcBef>
              <a:defRPr sz="120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70C0"/>
                </a:solidFill>
                <a:uFillTx/>
              </a:defRPr>
            </a:pP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3" invalidUrl="" action="" tgtFrame="" tooltip="" history="1" highlightClick="0" endSnd="0"/>
              </a:rPr>
              <a:t>www.wmo.int</a:t>
            </a:r>
          </a:p>
        </p:txBody>
      </p:sp>
      <p:sp>
        <p:nvSpPr>
          <p:cNvPr id="141" name="Shape 141"/>
          <p:cNvSpPr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2" name="Shape 142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>
                <a:solidFill>
                  <a:schemeClr val="accent3">
                    <a:lumOff val="44000"/>
                  </a:schemeClr>
                </a:solidFill>
              </a:defRPr>
            </a:lvl1pPr>
            <a:lvl2pPr marL="0" indent="457200" algn="ctr">
              <a:buClrTx/>
              <a:buSzTx/>
              <a:buFontTx/>
              <a:buNone/>
              <a:defRPr>
                <a:solidFill>
                  <a:schemeClr val="accent3">
                    <a:lumOff val="44000"/>
                  </a:schemeClr>
                </a:solidFill>
              </a:defRPr>
            </a:lvl2pPr>
            <a:lvl3pPr marL="0" indent="914400" algn="ctr">
              <a:buClrTx/>
              <a:buSzTx/>
              <a:buFontTx/>
              <a:buNone/>
              <a:defRPr>
                <a:solidFill>
                  <a:schemeClr val="accent3">
                    <a:lumOff val="44000"/>
                  </a:schemeClr>
                </a:solidFill>
              </a:defRPr>
            </a:lvl3pPr>
            <a:lvl4pPr marL="0" indent="1371600" algn="ctr">
              <a:buClrTx/>
              <a:buSzTx/>
              <a:buFontTx/>
              <a:buNone/>
              <a:defRPr>
                <a:solidFill>
                  <a:schemeClr val="accent3">
                    <a:lumOff val="44000"/>
                  </a:schemeClr>
                </a:solidFill>
              </a:defRPr>
            </a:lvl4pPr>
            <a:lvl5pPr marL="0" indent="1828800" algn="ctr">
              <a:buClrTx/>
              <a:buSzTx/>
              <a:buFontTx/>
              <a:buNone/>
              <a:defRPr>
                <a:solidFill>
                  <a:schemeClr val="accent3">
                    <a:lumOff val="44000"/>
                  </a:schemeClr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hape 143"/>
          <p:cNvSpPr/>
          <p:nvPr>
            <p:ph type="sldNum" sz="quarter" idx="2"/>
          </p:nvPr>
        </p:nvSpPr>
        <p:spPr>
          <a:xfrm>
            <a:off x="6779607" y="6462712"/>
            <a:ext cx="273656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3.jpeg" descr="wmo_ppt_2012_las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117475" y="6486954"/>
            <a:ext cx="114141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defTabSz="457200">
              <a:spcBef>
                <a:spcPts val="0"/>
              </a:spcBef>
              <a:defRPr sz="120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70C0"/>
                </a:solidFill>
                <a:uFillTx/>
              </a:defRPr>
            </a:pP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3" invalidUrl="" action="" tgtFrame="" tooltip="" history="1" highlightClick="0" endSnd="0"/>
              </a:rPr>
              <a:t>www.wmo.int</a:t>
            </a:r>
          </a:p>
        </p:txBody>
      </p:sp>
      <p:sp>
        <p:nvSpPr>
          <p:cNvPr id="152" name="Shape 152"/>
          <p:cNvSpPr/>
          <p:nvPr>
            <p:ph type="title"/>
          </p:nvPr>
        </p:nvSpPr>
        <p:spPr>
          <a:xfrm>
            <a:off x="250825" y="3573462"/>
            <a:ext cx="8713789" cy="719138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Shape 153"/>
          <p:cNvSpPr/>
          <p:nvPr>
            <p:ph type="body" sz="half" idx="1"/>
          </p:nvPr>
        </p:nvSpPr>
        <p:spPr>
          <a:xfrm>
            <a:off x="179387" y="4365625"/>
            <a:ext cx="8785226" cy="1727200"/>
          </a:xfrm>
          <a:prstGeom prst="rect">
            <a:avLst/>
          </a:prstGeom>
        </p:spPr>
        <p:txBody>
          <a:bodyPr/>
          <a:lstStyle>
            <a:lvl1pPr marL="342900" indent="-342900" algn="ctr">
              <a:buClrTx/>
              <a:buSzTx/>
              <a:buFontTx/>
              <a:buNone/>
              <a:defRPr>
                <a:solidFill>
                  <a:schemeClr val="accent3">
                    <a:lumOff val="44000"/>
                  </a:schemeClr>
                </a:solidFill>
              </a:defRPr>
            </a:lvl1pPr>
            <a:lvl2pPr marL="742950" indent="-285750" algn="ctr">
              <a:buClrTx/>
              <a:buFontTx/>
              <a:defRPr>
                <a:solidFill>
                  <a:schemeClr val="accent3">
                    <a:lumOff val="44000"/>
                  </a:schemeClr>
                </a:solidFill>
              </a:defRPr>
            </a:lvl2pPr>
            <a:lvl3pPr marL="1143000" indent="-228600" algn="ctr">
              <a:buClrTx/>
              <a:buFontTx/>
              <a:defRPr>
                <a:solidFill>
                  <a:schemeClr val="accent3">
                    <a:lumOff val="44000"/>
                  </a:schemeClr>
                </a:solidFill>
              </a:defRPr>
            </a:lvl3pPr>
            <a:lvl4pPr marL="1600200" indent="-228600" algn="ctr">
              <a:buClrTx/>
              <a:buFontTx/>
              <a:defRPr>
                <a:solidFill>
                  <a:schemeClr val="accent3">
                    <a:lumOff val="44000"/>
                  </a:schemeClr>
                </a:solidFill>
              </a:defRPr>
            </a:lvl4pPr>
            <a:lvl5pPr marL="2057400" indent="-228600" algn="ctr">
              <a:buClrTx/>
              <a:buFontTx/>
              <a:defRPr>
                <a:solidFill>
                  <a:schemeClr val="accent3">
                    <a:lumOff val="44000"/>
                  </a:schemeClr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hape 154"/>
          <p:cNvSpPr/>
          <p:nvPr>
            <p:ph type="sldNum" sz="quarter" idx="2"/>
          </p:nvPr>
        </p:nvSpPr>
        <p:spPr>
          <a:xfrm>
            <a:off x="6779607" y="6462712"/>
            <a:ext cx="273656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3.jpeg" descr="wmo_ppt_2012_las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117475" y="6486954"/>
            <a:ext cx="114141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defTabSz="457200">
              <a:spcBef>
                <a:spcPts val="0"/>
              </a:spcBef>
              <a:defRPr sz="120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70C0"/>
                </a:solidFill>
                <a:uFillTx/>
              </a:defRPr>
            </a:pP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3" invalidUrl="" action="" tgtFrame="" tooltip="" history="1" highlightClick="0" endSnd="0"/>
              </a:rPr>
              <a:t>www.wmo.int</a:t>
            </a:r>
          </a:p>
        </p:txBody>
      </p:sp>
      <p:sp>
        <p:nvSpPr>
          <p:cNvPr id="163" name="Shape 163"/>
          <p:cNvSpPr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b="1" cap="all" sz="40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4" name="Shape 164"/>
          <p:cNvSpPr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 algn="ctr">
              <a:buClrTx/>
              <a:buSzTx/>
              <a:buFontTx/>
              <a:buNone/>
              <a:defRPr>
                <a:solidFill>
                  <a:schemeClr val="accent3">
                    <a:lumOff val="44000"/>
                  </a:schemeClr>
                </a:solidFill>
              </a:defRPr>
            </a:lvl1pPr>
            <a:lvl2pPr marL="0" indent="457200" algn="ctr">
              <a:buClrTx/>
              <a:buSzTx/>
              <a:buFontTx/>
              <a:buNone/>
              <a:defRPr>
                <a:solidFill>
                  <a:schemeClr val="accent3">
                    <a:lumOff val="44000"/>
                  </a:schemeClr>
                </a:solidFill>
              </a:defRPr>
            </a:lvl2pPr>
            <a:lvl3pPr marL="0" indent="914400" algn="ctr">
              <a:buClrTx/>
              <a:buSzTx/>
              <a:buFontTx/>
              <a:buNone/>
              <a:defRPr>
                <a:solidFill>
                  <a:schemeClr val="accent3">
                    <a:lumOff val="44000"/>
                  </a:schemeClr>
                </a:solidFill>
              </a:defRPr>
            </a:lvl3pPr>
            <a:lvl4pPr marL="0" indent="1371600" algn="ctr">
              <a:buClrTx/>
              <a:buSzTx/>
              <a:buFontTx/>
              <a:buNone/>
              <a:defRPr>
                <a:solidFill>
                  <a:schemeClr val="accent3">
                    <a:lumOff val="44000"/>
                  </a:schemeClr>
                </a:solidFill>
              </a:defRPr>
            </a:lvl4pPr>
            <a:lvl5pPr marL="0" indent="1828800" algn="ctr">
              <a:buClrTx/>
              <a:buSzTx/>
              <a:buFontTx/>
              <a:buNone/>
              <a:defRPr>
                <a:solidFill>
                  <a:schemeClr val="accent3">
                    <a:lumOff val="44000"/>
                  </a:schemeClr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Shape 165"/>
          <p:cNvSpPr/>
          <p:nvPr>
            <p:ph type="sldNum" sz="quarter" idx="2"/>
          </p:nvPr>
        </p:nvSpPr>
        <p:spPr>
          <a:xfrm>
            <a:off x="6779607" y="6462712"/>
            <a:ext cx="273656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3.jpeg" descr="wmo_ppt_2012_las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117475" y="6486954"/>
            <a:ext cx="114141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defTabSz="457200">
              <a:spcBef>
                <a:spcPts val="0"/>
              </a:spcBef>
              <a:defRPr sz="120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70C0"/>
                </a:solidFill>
                <a:uFillTx/>
              </a:defRPr>
            </a:pP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3" invalidUrl="" action="" tgtFrame="" tooltip="" history="1" highlightClick="0" endSnd="0"/>
              </a:rPr>
              <a:t>www.wmo.int</a:t>
            </a:r>
          </a:p>
        </p:txBody>
      </p:sp>
      <p:sp>
        <p:nvSpPr>
          <p:cNvPr id="174" name="Shape 174"/>
          <p:cNvSpPr/>
          <p:nvPr>
            <p:ph type="title"/>
          </p:nvPr>
        </p:nvSpPr>
        <p:spPr>
          <a:xfrm>
            <a:off x="250825" y="3573462"/>
            <a:ext cx="8713789" cy="719138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5" name="Shape 175"/>
          <p:cNvSpPr/>
          <p:nvPr>
            <p:ph type="body" sz="half" idx="1"/>
          </p:nvPr>
        </p:nvSpPr>
        <p:spPr>
          <a:xfrm>
            <a:off x="179387" y="981075"/>
            <a:ext cx="4316414" cy="5472113"/>
          </a:xfrm>
          <a:prstGeom prst="rect">
            <a:avLst/>
          </a:prstGeom>
        </p:spPr>
        <p:txBody>
          <a:bodyPr/>
          <a:lstStyle>
            <a:lvl1pPr marL="342900" indent="-342900" algn="ctr">
              <a:spcBef>
                <a:spcPts val="600"/>
              </a:spcBef>
              <a:buClrTx/>
              <a:buSzTx/>
              <a:buFontTx/>
              <a:buNone/>
              <a:defRPr sz="2800">
                <a:solidFill>
                  <a:schemeClr val="accent3">
                    <a:lumOff val="44000"/>
                  </a:schemeClr>
                </a:solidFill>
              </a:defRPr>
            </a:lvl1pPr>
            <a:lvl2pPr marL="790575" indent="-333375" algn="ctr">
              <a:spcBef>
                <a:spcPts val="600"/>
              </a:spcBef>
              <a:buClrTx/>
              <a:buFontTx/>
              <a:defRPr sz="2800">
                <a:solidFill>
                  <a:schemeClr val="accent3">
                    <a:lumOff val="44000"/>
                  </a:schemeClr>
                </a:solidFill>
              </a:defRPr>
            </a:lvl2pPr>
            <a:lvl3pPr marL="1234439" indent="-320039" algn="ctr">
              <a:spcBef>
                <a:spcPts val="600"/>
              </a:spcBef>
              <a:buClrTx/>
              <a:buFontTx/>
              <a:defRPr sz="2800">
                <a:solidFill>
                  <a:schemeClr val="accent3">
                    <a:lumOff val="44000"/>
                  </a:schemeClr>
                </a:solidFill>
              </a:defRPr>
            </a:lvl3pPr>
            <a:lvl4pPr marL="1727200" indent="-355600" algn="ctr">
              <a:spcBef>
                <a:spcPts val="600"/>
              </a:spcBef>
              <a:buClrTx/>
              <a:buFontTx/>
              <a:defRPr sz="2800">
                <a:solidFill>
                  <a:schemeClr val="accent3">
                    <a:lumOff val="44000"/>
                  </a:schemeClr>
                </a:solidFill>
              </a:defRPr>
            </a:lvl4pPr>
            <a:lvl5pPr marL="2184400" indent="-355600" algn="ctr">
              <a:spcBef>
                <a:spcPts val="600"/>
              </a:spcBef>
              <a:buClrTx/>
              <a:buFontTx/>
              <a:defRPr sz="2800">
                <a:solidFill>
                  <a:schemeClr val="accent3">
                    <a:lumOff val="44000"/>
                  </a:schemeClr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hape 176"/>
          <p:cNvSpPr/>
          <p:nvPr>
            <p:ph type="sldNum" sz="quarter" idx="2"/>
          </p:nvPr>
        </p:nvSpPr>
        <p:spPr>
          <a:xfrm>
            <a:off x="6779607" y="6462712"/>
            <a:ext cx="273656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3.jpeg" descr="wmo_ppt_2012_las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117475" y="6486954"/>
            <a:ext cx="114141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defTabSz="457200">
              <a:spcBef>
                <a:spcPts val="0"/>
              </a:spcBef>
              <a:defRPr sz="120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70C0"/>
                </a:solidFill>
                <a:uFillTx/>
              </a:defRPr>
            </a:pP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3" invalidUrl="" action="" tgtFrame="" tooltip="" history="1" highlightClick="0" endSnd="0"/>
              </a:rPr>
              <a:t>www.wmo.int</a:t>
            </a:r>
          </a:p>
        </p:txBody>
      </p:sp>
      <p:sp>
        <p:nvSpPr>
          <p:cNvPr id="185" name="Shape 185"/>
          <p:cNvSpPr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6" name="Shape 186"/>
          <p:cNvSpPr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500"/>
              </a:spcBef>
              <a:buClrTx/>
              <a:buSzTx/>
              <a:buFontTx/>
              <a:buNone/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  <a:lvl2pPr marL="0" indent="457200" algn="ctr">
              <a:spcBef>
                <a:spcPts val="500"/>
              </a:spcBef>
              <a:buClrTx/>
              <a:buSzTx/>
              <a:buFontTx/>
              <a:buNone/>
              <a:defRPr b="1" sz="2400">
                <a:solidFill>
                  <a:schemeClr val="accent3">
                    <a:lumOff val="44000"/>
                  </a:schemeClr>
                </a:solidFill>
              </a:defRPr>
            </a:lvl2pPr>
            <a:lvl3pPr marL="0" indent="914400" algn="ctr">
              <a:spcBef>
                <a:spcPts val="500"/>
              </a:spcBef>
              <a:buClrTx/>
              <a:buSzTx/>
              <a:buFontTx/>
              <a:buNone/>
              <a:defRPr b="1" sz="2400">
                <a:solidFill>
                  <a:schemeClr val="accent3">
                    <a:lumOff val="44000"/>
                  </a:schemeClr>
                </a:solidFill>
              </a:defRPr>
            </a:lvl3pPr>
            <a:lvl4pPr marL="0" indent="1371600" algn="ctr">
              <a:spcBef>
                <a:spcPts val="500"/>
              </a:spcBef>
              <a:buClrTx/>
              <a:buSzTx/>
              <a:buFontTx/>
              <a:buNone/>
              <a:defRPr b="1" sz="2400">
                <a:solidFill>
                  <a:schemeClr val="accent3">
                    <a:lumOff val="44000"/>
                  </a:schemeClr>
                </a:solidFill>
              </a:defRPr>
            </a:lvl4pPr>
            <a:lvl5pPr marL="0" indent="1828800" algn="ctr">
              <a:spcBef>
                <a:spcPts val="500"/>
              </a:spcBef>
              <a:buClrTx/>
              <a:buSzTx/>
              <a:buFontTx/>
              <a:buNone/>
              <a:defRPr b="1" sz="2400">
                <a:solidFill>
                  <a:schemeClr val="accent3">
                    <a:lumOff val="44000"/>
                  </a:schemeClr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hape 187"/>
          <p:cNvSpPr/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spcBef>
                <a:spcPts val="500"/>
              </a:spcBef>
              <a:buClrTx/>
              <a:buSzTx/>
              <a:buFontTx/>
              <a:buNone/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</a:p>
        </p:txBody>
      </p:sp>
      <p:sp>
        <p:nvSpPr>
          <p:cNvPr id="188" name="Shape 188"/>
          <p:cNvSpPr/>
          <p:nvPr>
            <p:ph type="sldNum" sz="quarter" idx="2"/>
          </p:nvPr>
        </p:nvSpPr>
        <p:spPr>
          <a:xfrm>
            <a:off x="6779607" y="6462712"/>
            <a:ext cx="273656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xfrm>
            <a:off x="250825" y="188912"/>
            <a:ext cx="8713789" cy="792164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Title Text</a:t>
            </a:r>
          </a:p>
        </p:txBody>
      </p:sp>
      <p:sp>
        <p:nvSpPr>
          <p:cNvPr id="23" name="Shape 23"/>
          <p:cNvSpPr/>
          <p:nvPr>
            <p:ph type="body" idx="1"/>
          </p:nvPr>
        </p:nvSpPr>
        <p:spPr>
          <a:xfrm>
            <a:off x="250825" y="1052512"/>
            <a:ext cx="8713789" cy="4897439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990600" indent="-533400">
              <a:spcBef>
                <a:spcPts val="600"/>
              </a:spcBef>
              <a:defRPr sz="2800"/>
            </a:lvl2pPr>
            <a:lvl3pPr marL="1447800" indent="-533400">
              <a:spcBef>
                <a:spcPts val="600"/>
              </a:spcBef>
              <a:defRPr sz="2800"/>
            </a:lvl3pPr>
            <a:lvl4pPr marL="1905000" indent="-533400">
              <a:spcBef>
                <a:spcPts val="600"/>
              </a:spcBef>
              <a:defRPr sz="2800"/>
            </a:lvl4pPr>
            <a:lvl5pPr marL="2362200" indent="-5334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/>
          <p:nvPr>
            <p:ph type="sldNum" sz="quarter" idx="2"/>
          </p:nvPr>
        </p:nvSpPr>
        <p:spPr>
          <a:xfrm>
            <a:off x="6746269" y="6478587"/>
            <a:ext cx="273657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3.jpeg" descr="wmo_ppt_2012_las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/>
          <p:nvPr/>
        </p:nvSpPr>
        <p:spPr>
          <a:xfrm>
            <a:off x="117475" y="6486954"/>
            <a:ext cx="114141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defTabSz="457200">
              <a:spcBef>
                <a:spcPts val="0"/>
              </a:spcBef>
              <a:defRPr sz="120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70C0"/>
                </a:solidFill>
                <a:uFillTx/>
              </a:defRPr>
            </a:pP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3" invalidUrl="" action="" tgtFrame="" tooltip="" history="1" highlightClick="0" endSnd="0"/>
              </a:rPr>
              <a:t>www.wmo.int</a:t>
            </a:r>
          </a:p>
        </p:txBody>
      </p:sp>
      <p:sp>
        <p:nvSpPr>
          <p:cNvPr id="197" name="Shape 197"/>
          <p:cNvSpPr/>
          <p:nvPr>
            <p:ph type="title"/>
          </p:nvPr>
        </p:nvSpPr>
        <p:spPr>
          <a:xfrm>
            <a:off x="250825" y="3573462"/>
            <a:ext cx="8713789" cy="719138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8" name="Shape 198"/>
          <p:cNvSpPr/>
          <p:nvPr>
            <p:ph type="sldNum" sz="quarter" idx="2"/>
          </p:nvPr>
        </p:nvSpPr>
        <p:spPr>
          <a:xfrm>
            <a:off x="6779607" y="6462712"/>
            <a:ext cx="273656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3.jpeg" descr="wmo_ppt_2012_las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117475" y="6486954"/>
            <a:ext cx="114141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defTabSz="457200">
              <a:spcBef>
                <a:spcPts val="0"/>
              </a:spcBef>
              <a:defRPr sz="120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70C0"/>
                </a:solidFill>
                <a:uFillTx/>
              </a:defRPr>
            </a:pP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3" invalidUrl="" action="" tgtFrame="" tooltip="" history="1" highlightClick="0" endSnd="0"/>
              </a:rPr>
              <a:t>www.wmo.int</a:t>
            </a:r>
          </a:p>
        </p:txBody>
      </p:sp>
      <p:sp>
        <p:nvSpPr>
          <p:cNvPr id="207" name="Shape 207"/>
          <p:cNvSpPr/>
          <p:nvPr>
            <p:ph type="sldNum" sz="quarter" idx="2"/>
          </p:nvPr>
        </p:nvSpPr>
        <p:spPr>
          <a:xfrm>
            <a:off x="6779607" y="6462712"/>
            <a:ext cx="273656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3.jpeg" descr="wmo_ppt_2012_las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215"/>
          <p:cNvSpPr/>
          <p:nvPr/>
        </p:nvSpPr>
        <p:spPr>
          <a:xfrm>
            <a:off x="117475" y="6486954"/>
            <a:ext cx="114141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defTabSz="457200">
              <a:spcBef>
                <a:spcPts val="0"/>
              </a:spcBef>
              <a:defRPr sz="120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70C0"/>
                </a:solidFill>
                <a:uFillTx/>
              </a:defRPr>
            </a:pP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3" invalidUrl="" action="" tgtFrame="" tooltip="" history="1" highlightClick="0" endSnd="0"/>
              </a:rPr>
              <a:t>www.wmo.int</a:t>
            </a:r>
          </a:p>
        </p:txBody>
      </p:sp>
      <p:sp>
        <p:nvSpPr>
          <p:cNvPr id="216" name="Shape 216"/>
          <p:cNvSpPr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b="1" sz="20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7" name="Shape 217"/>
          <p:cNvSpPr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 marL="342900" indent="-342900" algn="ctr"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chemeClr val="accent3">
                    <a:lumOff val="44000"/>
                  </a:schemeClr>
                </a:solidFill>
              </a:defRPr>
            </a:lvl1pPr>
            <a:lvl2pPr marL="783771" indent="-326571" algn="ctr">
              <a:spcBef>
                <a:spcPts val="700"/>
              </a:spcBef>
              <a:buClrTx/>
              <a:buFontTx/>
              <a:defRPr sz="3200">
                <a:solidFill>
                  <a:schemeClr val="accent3">
                    <a:lumOff val="44000"/>
                  </a:schemeClr>
                </a:solidFill>
              </a:defRPr>
            </a:lvl2pPr>
            <a:lvl3pPr marL="1219200" indent="-304800" algn="ctr">
              <a:spcBef>
                <a:spcPts val="700"/>
              </a:spcBef>
              <a:buClrTx/>
              <a:buFontTx/>
              <a:defRPr sz="3200">
                <a:solidFill>
                  <a:schemeClr val="accent3">
                    <a:lumOff val="44000"/>
                  </a:schemeClr>
                </a:solidFill>
              </a:defRPr>
            </a:lvl3pPr>
            <a:lvl4pPr marL="1737360" indent="-365760" algn="ctr">
              <a:spcBef>
                <a:spcPts val="700"/>
              </a:spcBef>
              <a:buClrTx/>
              <a:buFontTx/>
              <a:defRPr sz="3200">
                <a:solidFill>
                  <a:schemeClr val="accent3">
                    <a:lumOff val="44000"/>
                  </a:schemeClr>
                </a:solidFill>
              </a:defRPr>
            </a:lvl4pPr>
            <a:lvl5pPr marL="2194560" indent="-365760" algn="ctr">
              <a:spcBef>
                <a:spcPts val="700"/>
              </a:spcBef>
              <a:buClrTx/>
              <a:buFontTx/>
              <a:defRPr sz="3200">
                <a:solidFill>
                  <a:schemeClr val="accent3">
                    <a:lumOff val="44000"/>
                  </a:schemeClr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" name="Shape 218"/>
          <p:cNvSpPr/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chemeClr val="accent3">
                    <a:lumOff val="44000"/>
                  </a:schemeClr>
                </a:solidFill>
              </a:defRPr>
            </a:pPr>
          </a:p>
        </p:txBody>
      </p:sp>
      <p:sp>
        <p:nvSpPr>
          <p:cNvPr id="219" name="Shape 219"/>
          <p:cNvSpPr/>
          <p:nvPr>
            <p:ph type="sldNum" sz="quarter" idx="2"/>
          </p:nvPr>
        </p:nvSpPr>
        <p:spPr>
          <a:xfrm>
            <a:off x="6779607" y="6462712"/>
            <a:ext cx="273656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3.jpeg" descr="wmo_ppt_2012_las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/>
          <p:nvPr/>
        </p:nvSpPr>
        <p:spPr>
          <a:xfrm>
            <a:off x="117475" y="6486954"/>
            <a:ext cx="114141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defTabSz="457200">
              <a:spcBef>
                <a:spcPts val="0"/>
              </a:spcBef>
              <a:defRPr sz="120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70C0"/>
                </a:solidFill>
                <a:uFillTx/>
              </a:defRPr>
            </a:pP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3" invalidUrl="" action="" tgtFrame="" tooltip="" history="1" highlightClick="0" endSnd="0"/>
              </a:rPr>
              <a:t>www.wmo.int</a:t>
            </a:r>
          </a:p>
        </p:txBody>
      </p:sp>
      <p:sp>
        <p:nvSpPr>
          <p:cNvPr id="228" name="Shape 228"/>
          <p:cNvSpPr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b="1" sz="20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9" name="Shape 229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30" name="Shape 230"/>
          <p:cNvSpPr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chemeClr val="accent3">
                    <a:lumOff val="44000"/>
                  </a:schemeClr>
                </a:solidFill>
              </a:defRPr>
            </a:lvl1pPr>
            <a:lvl2pPr marL="0" indent="457200" algn="ctr"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chemeClr val="accent3">
                    <a:lumOff val="44000"/>
                  </a:schemeClr>
                </a:solidFill>
              </a:defRPr>
            </a:lvl2pPr>
            <a:lvl3pPr marL="0" indent="914400" algn="ctr"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chemeClr val="accent3">
                    <a:lumOff val="44000"/>
                  </a:schemeClr>
                </a:solidFill>
              </a:defRPr>
            </a:lvl3pPr>
            <a:lvl4pPr marL="0" indent="1371600" algn="ctr"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chemeClr val="accent3">
                    <a:lumOff val="44000"/>
                  </a:schemeClr>
                </a:solidFill>
              </a:defRPr>
            </a:lvl4pPr>
            <a:lvl5pPr marL="0" indent="1828800" algn="ctr">
              <a:spcBef>
                <a:spcPts val="300"/>
              </a:spcBef>
              <a:buClrTx/>
              <a:buSzTx/>
              <a:buFontTx/>
              <a:buNone/>
              <a:defRPr sz="1400">
                <a:solidFill>
                  <a:schemeClr val="accent3">
                    <a:lumOff val="44000"/>
                  </a:schemeClr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1" name="Shape 231"/>
          <p:cNvSpPr/>
          <p:nvPr>
            <p:ph type="sldNum" sz="quarter" idx="2"/>
          </p:nvPr>
        </p:nvSpPr>
        <p:spPr>
          <a:xfrm>
            <a:off x="6779607" y="6462712"/>
            <a:ext cx="273656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3.jpeg" descr="wmo_ppt_2012_las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/>
        </p:nvSpPr>
        <p:spPr>
          <a:xfrm>
            <a:off x="117475" y="6486954"/>
            <a:ext cx="114141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defTabSz="457200">
              <a:spcBef>
                <a:spcPts val="0"/>
              </a:spcBef>
              <a:defRPr sz="120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70C0"/>
                </a:solidFill>
                <a:uFillTx/>
              </a:defRPr>
            </a:pP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3" invalidUrl="" action="" tgtFrame="" tooltip="" history="1" highlightClick="0" endSnd="0"/>
              </a:rPr>
              <a:t>www.wmo.int</a:t>
            </a:r>
          </a:p>
        </p:txBody>
      </p:sp>
      <p:sp>
        <p:nvSpPr>
          <p:cNvPr id="240" name="Shape 240"/>
          <p:cNvSpPr/>
          <p:nvPr>
            <p:ph type="title"/>
          </p:nvPr>
        </p:nvSpPr>
        <p:spPr>
          <a:xfrm>
            <a:off x="250825" y="3573462"/>
            <a:ext cx="8713789" cy="719138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1" name="Shape 241"/>
          <p:cNvSpPr/>
          <p:nvPr>
            <p:ph type="body" sz="half" idx="1"/>
          </p:nvPr>
        </p:nvSpPr>
        <p:spPr>
          <a:xfrm>
            <a:off x="179387" y="4365625"/>
            <a:ext cx="8785226" cy="1727200"/>
          </a:xfrm>
          <a:prstGeom prst="rect">
            <a:avLst/>
          </a:prstGeom>
        </p:spPr>
        <p:txBody>
          <a:bodyPr/>
          <a:lstStyle>
            <a:lvl1pPr marL="342900" indent="-342900" algn="ctr">
              <a:buClrTx/>
              <a:buSzTx/>
              <a:buFontTx/>
              <a:buNone/>
              <a:defRPr>
                <a:solidFill>
                  <a:schemeClr val="accent3">
                    <a:lumOff val="44000"/>
                  </a:schemeClr>
                </a:solidFill>
              </a:defRPr>
            </a:lvl1pPr>
            <a:lvl2pPr marL="742950" indent="-285750" algn="ctr">
              <a:buClrTx/>
              <a:buFontTx/>
              <a:defRPr>
                <a:solidFill>
                  <a:schemeClr val="accent3">
                    <a:lumOff val="44000"/>
                  </a:schemeClr>
                </a:solidFill>
              </a:defRPr>
            </a:lvl2pPr>
            <a:lvl3pPr marL="1143000" indent="-228600" algn="ctr">
              <a:buClrTx/>
              <a:buFontTx/>
              <a:defRPr>
                <a:solidFill>
                  <a:schemeClr val="accent3">
                    <a:lumOff val="44000"/>
                  </a:schemeClr>
                </a:solidFill>
              </a:defRPr>
            </a:lvl3pPr>
            <a:lvl4pPr marL="1600200" indent="-228600" algn="ctr">
              <a:buClrTx/>
              <a:buFontTx/>
              <a:defRPr>
                <a:solidFill>
                  <a:schemeClr val="accent3">
                    <a:lumOff val="44000"/>
                  </a:schemeClr>
                </a:solidFill>
              </a:defRPr>
            </a:lvl4pPr>
            <a:lvl5pPr marL="2057400" indent="-228600" algn="ctr">
              <a:buClrTx/>
              <a:buFontTx/>
              <a:defRPr>
                <a:solidFill>
                  <a:schemeClr val="accent3">
                    <a:lumOff val="44000"/>
                  </a:schemeClr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" name="Shape 242"/>
          <p:cNvSpPr/>
          <p:nvPr>
            <p:ph type="sldNum" sz="quarter" idx="2"/>
          </p:nvPr>
        </p:nvSpPr>
        <p:spPr>
          <a:xfrm>
            <a:off x="6779607" y="6462712"/>
            <a:ext cx="273656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3.jpeg" descr="wmo_ppt_2012_las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117475" y="6486954"/>
            <a:ext cx="114141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defTabSz="457200">
              <a:spcBef>
                <a:spcPts val="0"/>
              </a:spcBef>
              <a:defRPr sz="120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70C0"/>
                </a:solidFill>
                <a:uFillTx/>
              </a:defRPr>
            </a:pP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3" invalidUrl="" action="" tgtFrame="" tooltip="" history="1" highlightClick="0" endSnd="0"/>
              </a:rPr>
              <a:t>www.wmo.int</a:t>
            </a:r>
          </a:p>
        </p:txBody>
      </p:sp>
      <p:sp>
        <p:nvSpPr>
          <p:cNvPr id="251" name="Shape 251"/>
          <p:cNvSpPr/>
          <p:nvPr>
            <p:ph type="title"/>
          </p:nvPr>
        </p:nvSpPr>
        <p:spPr>
          <a:xfrm>
            <a:off x="6769100" y="188912"/>
            <a:ext cx="2195514" cy="626427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accent3">
                    <a:lumOff val="44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2" name="Shape 252"/>
          <p:cNvSpPr/>
          <p:nvPr>
            <p:ph type="body" idx="1"/>
          </p:nvPr>
        </p:nvSpPr>
        <p:spPr>
          <a:xfrm>
            <a:off x="179387" y="188912"/>
            <a:ext cx="6437314" cy="6264276"/>
          </a:xfrm>
          <a:prstGeom prst="rect">
            <a:avLst/>
          </a:prstGeom>
        </p:spPr>
        <p:txBody>
          <a:bodyPr/>
          <a:lstStyle>
            <a:lvl1pPr marL="342900" indent="-342900" algn="ctr">
              <a:buClrTx/>
              <a:buSzTx/>
              <a:buFontTx/>
              <a:buNone/>
              <a:defRPr>
                <a:solidFill>
                  <a:schemeClr val="accent3">
                    <a:lumOff val="44000"/>
                  </a:schemeClr>
                </a:solidFill>
              </a:defRPr>
            </a:lvl1pPr>
            <a:lvl2pPr marL="742950" indent="-285750" algn="ctr">
              <a:buClrTx/>
              <a:buFontTx/>
              <a:defRPr>
                <a:solidFill>
                  <a:schemeClr val="accent3">
                    <a:lumOff val="44000"/>
                  </a:schemeClr>
                </a:solidFill>
              </a:defRPr>
            </a:lvl2pPr>
            <a:lvl3pPr marL="1143000" indent="-228600" algn="ctr">
              <a:buClrTx/>
              <a:buFontTx/>
              <a:defRPr>
                <a:solidFill>
                  <a:schemeClr val="accent3">
                    <a:lumOff val="44000"/>
                  </a:schemeClr>
                </a:solidFill>
              </a:defRPr>
            </a:lvl3pPr>
            <a:lvl4pPr marL="1600200" indent="-228600" algn="ctr">
              <a:buClrTx/>
              <a:buFontTx/>
              <a:defRPr>
                <a:solidFill>
                  <a:schemeClr val="accent3">
                    <a:lumOff val="44000"/>
                  </a:schemeClr>
                </a:solidFill>
              </a:defRPr>
            </a:lvl4pPr>
            <a:lvl5pPr marL="2057400" indent="-228600" algn="ctr">
              <a:buClrTx/>
              <a:buFontTx/>
              <a:defRPr>
                <a:solidFill>
                  <a:schemeClr val="accent3">
                    <a:lumOff val="44000"/>
                  </a:schemeClr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" name="Shape 253"/>
          <p:cNvSpPr/>
          <p:nvPr>
            <p:ph type="sldNum" sz="quarter" idx="2"/>
          </p:nvPr>
        </p:nvSpPr>
        <p:spPr>
          <a:xfrm>
            <a:off x="6779607" y="6462712"/>
            <a:ext cx="273656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type="title"/>
          </p:nvPr>
        </p:nvSpPr>
        <p:spPr>
          <a:xfrm>
            <a:off x="250825" y="188912"/>
            <a:ext cx="8713789" cy="792164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Title Text</a:t>
            </a:r>
          </a:p>
        </p:txBody>
      </p:sp>
      <p:sp>
        <p:nvSpPr>
          <p:cNvPr id="261" name="Shape 261"/>
          <p:cNvSpPr/>
          <p:nvPr>
            <p:ph type="body" idx="1"/>
          </p:nvPr>
        </p:nvSpPr>
        <p:spPr>
          <a:xfrm>
            <a:off x="250825" y="1052512"/>
            <a:ext cx="8713789" cy="4897439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990600" indent="-533400">
              <a:spcBef>
                <a:spcPts val="600"/>
              </a:spcBef>
              <a:defRPr sz="2800"/>
            </a:lvl2pPr>
            <a:lvl3pPr marL="1447800" indent="-533400">
              <a:spcBef>
                <a:spcPts val="600"/>
              </a:spcBef>
              <a:defRPr sz="2800"/>
            </a:lvl3pPr>
            <a:lvl4pPr marL="1905000" indent="-533400">
              <a:spcBef>
                <a:spcPts val="600"/>
              </a:spcBef>
              <a:defRPr sz="2800"/>
            </a:lvl4pPr>
            <a:lvl5pPr marL="2362200" indent="-5334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2" name="Shape 262"/>
          <p:cNvSpPr/>
          <p:nvPr>
            <p:ph type="sldNum" sz="quarter" idx="2"/>
          </p:nvPr>
        </p:nvSpPr>
        <p:spPr>
          <a:xfrm>
            <a:off x="6746269" y="6478587"/>
            <a:ext cx="273657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type="sldNum" sz="quarter" idx="2"/>
          </p:nvPr>
        </p:nvSpPr>
        <p:spPr>
          <a:xfrm>
            <a:off x="5867400" y="6478587"/>
            <a:ext cx="1152525" cy="177801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2" name="Shape 32"/>
          <p:cNvSpPr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</a:lvl1pPr>
            <a:lvl2pPr marL="0" indent="457200">
              <a:buClrTx/>
              <a:buSzTx/>
              <a:buFontTx/>
              <a:buNone/>
            </a:lvl2pPr>
            <a:lvl3pPr marL="0" indent="914400">
              <a:buClrTx/>
              <a:buSzTx/>
              <a:buFontTx/>
              <a:buNone/>
            </a:lvl3pPr>
            <a:lvl4pPr marL="0" indent="1371600">
              <a:buClrTx/>
              <a:buSzTx/>
              <a:buFontTx/>
              <a:buNone/>
            </a:lvl4pPr>
            <a:lvl5pPr marL="0" indent="1828800">
              <a:buClrTx/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/>
          <p:nvPr>
            <p:ph type="sldNum" sz="quarter" idx="2"/>
          </p:nvPr>
        </p:nvSpPr>
        <p:spPr>
          <a:xfrm>
            <a:off x="6746269" y="6478587"/>
            <a:ext cx="273657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xfrm>
            <a:off x="250825" y="188912"/>
            <a:ext cx="8713789" cy="792164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Title Text</a:t>
            </a:r>
          </a:p>
        </p:txBody>
      </p:sp>
      <p:sp>
        <p:nvSpPr>
          <p:cNvPr id="41" name="Shape 41"/>
          <p:cNvSpPr/>
          <p:nvPr>
            <p:ph type="body" sz="half" idx="1"/>
          </p:nvPr>
        </p:nvSpPr>
        <p:spPr>
          <a:xfrm>
            <a:off x="1403350" y="1412875"/>
            <a:ext cx="3703638" cy="4683125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/>
            </a:lvl1pPr>
            <a:lvl2pPr marL="990600" indent="-533400">
              <a:spcBef>
                <a:spcPts val="500"/>
              </a:spcBef>
              <a:defRPr sz="2400"/>
            </a:lvl2pPr>
            <a:lvl3pPr marL="1371600" indent="-457200">
              <a:spcBef>
                <a:spcPts val="500"/>
              </a:spcBef>
              <a:defRPr sz="2400"/>
            </a:lvl3pPr>
            <a:lvl4pPr>
              <a:spcBef>
                <a:spcPts val="500"/>
              </a:spcBef>
              <a:defRPr sz="2400"/>
            </a:lvl4pPr>
            <a:lvl5pPr>
              <a:spcBef>
                <a:spcPts val="500"/>
              </a:spcBef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hape 42"/>
          <p:cNvSpPr/>
          <p:nvPr>
            <p:ph type="sldNum" sz="quarter" idx="2"/>
          </p:nvPr>
        </p:nvSpPr>
        <p:spPr>
          <a:xfrm>
            <a:off x="6746269" y="6478587"/>
            <a:ext cx="273657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title"/>
          </p:nvPr>
        </p:nvSpPr>
        <p:spPr>
          <a:xfrm>
            <a:off x="1331640" y="188639"/>
            <a:ext cx="7355161" cy="1080122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Title Text</a:t>
            </a:r>
          </a:p>
        </p:txBody>
      </p:sp>
      <p:sp>
        <p:nvSpPr>
          <p:cNvPr id="50" name="Shape 50"/>
          <p:cNvSpPr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ClrTx/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ClrTx/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ClrTx/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ClrTx/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hape 51"/>
          <p:cNvSpPr/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ClrTx/>
              <a:buSzTx/>
              <a:buFontTx/>
              <a:buNone/>
              <a:defRPr b="1" sz="2400"/>
            </a:pPr>
          </a:p>
        </p:txBody>
      </p:sp>
      <p:sp>
        <p:nvSpPr>
          <p:cNvPr id="52" name="Shape 52"/>
          <p:cNvSpPr/>
          <p:nvPr>
            <p:ph type="sldNum" sz="quarter" idx="2"/>
          </p:nvPr>
        </p:nvSpPr>
        <p:spPr>
          <a:xfrm>
            <a:off x="6746269" y="6478587"/>
            <a:ext cx="273657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title"/>
          </p:nvPr>
        </p:nvSpPr>
        <p:spPr>
          <a:xfrm>
            <a:off x="250825" y="188912"/>
            <a:ext cx="8713789" cy="792164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Title Text</a:t>
            </a:r>
          </a:p>
        </p:txBody>
      </p:sp>
      <p:sp>
        <p:nvSpPr>
          <p:cNvPr id="60" name="Shape 60"/>
          <p:cNvSpPr/>
          <p:nvPr>
            <p:ph type="sldNum" sz="quarter" idx="2"/>
          </p:nvPr>
        </p:nvSpPr>
        <p:spPr>
          <a:xfrm>
            <a:off x="6746269" y="6478587"/>
            <a:ext cx="273657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title"/>
          </p:nvPr>
        </p:nvSpPr>
        <p:spPr>
          <a:xfrm>
            <a:off x="1331640" y="188639"/>
            <a:ext cx="7344817" cy="1008114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Title Text</a:t>
            </a:r>
          </a:p>
        </p:txBody>
      </p:sp>
      <p:sp>
        <p:nvSpPr>
          <p:cNvPr id="68" name="Shape 68"/>
          <p:cNvSpPr/>
          <p:nvPr>
            <p:ph type="body" sz="half" idx="1"/>
          </p:nvPr>
        </p:nvSpPr>
        <p:spPr>
          <a:xfrm>
            <a:off x="3575050" y="1412775"/>
            <a:ext cx="5111750" cy="4713389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990600" indent="-533400">
              <a:spcBef>
                <a:spcPts val="600"/>
              </a:spcBef>
              <a:defRPr sz="2800"/>
            </a:lvl2pPr>
            <a:lvl3pPr marL="1371600" indent="-457200">
              <a:spcBef>
                <a:spcPts val="600"/>
              </a:spcBef>
              <a:defRPr sz="2800"/>
            </a:lvl3pPr>
            <a:lvl4pPr>
              <a:spcBef>
                <a:spcPts val="600"/>
              </a:spcBef>
              <a:defRPr sz="2800"/>
            </a:lvl4pPr>
            <a:lvl5pPr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hape 69"/>
          <p:cNvSpPr/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ClrTx/>
              <a:buSzTx/>
              <a:buFontTx/>
              <a:buNone/>
              <a:defRPr sz="1400"/>
            </a:pPr>
          </a:p>
        </p:txBody>
      </p:sp>
      <p:sp>
        <p:nvSpPr>
          <p:cNvPr id="70" name="Shape 70"/>
          <p:cNvSpPr/>
          <p:nvPr>
            <p:ph type="sldNum" sz="quarter" idx="2"/>
          </p:nvPr>
        </p:nvSpPr>
        <p:spPr>
          <a:xfrm>
            <a:off x="6746269" y="6478587"/>
            <a:ext cx="273657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8" name="Shape 78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79" name="Shape 79"/>
          <p:cNvSpPr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ClrTx/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ClrTx/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ClrTx/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ClrTx/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hape 80"/>
          <p:cNvSpPr/>
          <p:nvPr>
            <p:ph type="sldNum" sz="quarter" idx="2"/>
          </p:nvPr>
        </p:nvSpPr>
        <p:spPr>
          <a:xfrm>
            <a:off x="6746269" y="6478587"/>
            <a:ext cx="273657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title"/>
          </p:nvPr>
        </p:nvSpPr>
        <p:spPr>
          <a:xfrm>
            <a:off x="250825" y="188912"/>
            <a:ext cx="8713789" cy="792164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Title Text</a:t>
            </a:r>
          </a:p>
        </p:txBody>
      </p:sp>
      <p:sp>
        <p:nvSpPr>
          <p:cNvPr id="88" name="Shape 88"/>
          <p:cNvSpPr/>
          <p:nvPr>
            <p:ph type="body" idx="1"/>
          </p:nvPr>
        </p:nvSpPr>
        <p:spPr>
          <a:xfrm>
            <a:off x="250825" y="1052512"/>
            <a:ext cx="8713789" cy="4897439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990600" indent="-533400">
              <a:spcBef>
                <a:spcPts val="600"/>
              </a:spcBef>
              <a:defRPr sz="2800"/>
            </a:lvl2pPr>
            <a:lvl3pPr marL="1447800" indent="-533400">
              <a:spcBef>
                <a:spcPts val="600"/>
              </a:spcBef>
              <a:defRPr sz="2800"/>
            </a:lvl3pPr>
            <a:lvl4pPr marL="1905000" indent="-533400">
              <a:spcBef>
                <a:spcPts val="600"/>
              </a:spcBef>
              <a:defRPr sz="2800"/>
            </a:lvl4pPr>
            <a:lvl5pPr marL="2362200" indent="-5334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hape 89"/>
          <p:cNvSpPr/>
          <p:nvPr>
            <p:ph type="sldNum" sz="quarter" idx="2"/>
          </p:nvPr>
        </p:nvSpPr>
        <p:spPr>
          <a:xfrm>
            <a:off x="6746269" y="6478587"/>
            <a:ext cx="273657" cy="26425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 descr="wmo_ppt_20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>
            <p:ph type="title"/>
          </p:nvPr>
        </p:nvSpPr>
        <p:spPr>
          <a:xfrm>
            <a:off x="1287213" y="260647"/>
            <a:ext cx="7461251" cy="576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1285875" y="1412777"/>
            <a:ext cx="7472365" cy="4608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/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spcBef>
                <a:spcPts val="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533400" marR="0" indent="-5334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FF9900"/>
        </a:buClr>
        <a:buSzPct val="100000"/>
        <a:buFont typeface="Wingdings"/>
        <a:buChar char="▪"/>
        <a:tabLst/>
        <a:defRPr b="0" baseline="0" cap="none" i="0" spc="0" strike="noStrike" sz="20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1049866" marR="0" indent="-592666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FF9900"/>
        </a:buClr>
        <a:buSzPct val="100000"/>
        <a:buFont typeface="Wingdings"/>
        <a:buChar char="▪"/>
        <a:tabLst/>
        <a:defRPr b="0" baseline="0" cap="none" i="0" spc="0" strike="noStrike" sz="20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422400" marR="0" indent="-508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FF9900"/>
        </a:buClr>
        <a:buSzPct val="100000"/>
        <a:buFont typeface="Wingdings"/>
        <a:buChar char="▪"/>
        <a:tabLst/>
        <a:defRPr b="0" baseline="0" cap="none" i="0" spc="0" strike="noStrike" sz="20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52600" marR="0" indent="-381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FF9900"/>
        </a:buClr>
        <a:buSzPct val="100000"/>
        <a:buFont typeface="Wingdings"/>
        <a:buChar char="▪"/>
        <a:tabLst/>
        <a:defRPr b="0" baseline="0" cap="none" i="0" spc="0" strike="noStrike" sz="20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209800" marR="0" indent="-381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FF9900"/>
        </a:buClr>
        <a:buSzPct val="100000"/>
        <a:buFont typeface="Wingdings"/>
        <a:buChar char="▪"/>
        <a:tabLst/>
        <a:defRPr b="0" baseline="0" cap="none" i="0" spc="0" strike="noStrike" sz="20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67000" marR="0" indent="-381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FF9900"/>
        </a:buClr>
        <a:buSzPct val="100000"/>
        <a:buFont typeface="Wingdings"/>
        <a:buChar char="▪"/>
        <a:tabLst/>
        <a:defRPr b="0" baseline="0" cap="none" i="0" spc="0" strike="noStrike" sz="20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24200" marR="0" indent="-381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FF9900"/>
        </a:buClr>
        <a:buSzPct val="100000"/>
        <a:buFont typeface="Wingdings"/>
        <a:buChar char="▪"/>
        <a:tabLst/>
        <a:defRPr b="0" baseline="0" cap="none" i="0" spc="0" strike="noStrike" sz="20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81400" marR="0" indent="-381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FF9900"/>
        </a:buClr>
        <a:buSzPct val="100000"/>
        <a:buFont typeface="Wingdings"/>
        <a:buChar char="▪"/>
        <a:tabLst/>
        <a:defRPr b="0" baseline="0" cap="none" i="0" spc="0" strike="noStrike" sz="20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38600" marR="0" indent="-381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FF9900"/>
        </a:buClr>
        <a:buSzPct val="100000"/>
        <a:buFont typeface="Wingdings"/>
        <a:buChar char="▪"/>
        <a:tabLst/>
        <a:defRPr b="0" baseline="0" cap="none" i="0" spc="0" strike="noStrike" sz="20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openxmlformats.org/officeDocument/2006/relationships/image" Target="../media/image6.jpeg"/><Relationship Id="rId4" Type="http://schemas.openxmlformats.org/officeDocument/2006/relationships/image" Target="../media/image19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1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.gif"/><Relationship Id="rId3" Type="http://schemas.openxmlformats.org/officeDocument/2006/relationships/image" Target="../media/image2.gif"/><Relationship Id="rId4" Type="http://schemas.openxmlformats.org/officeDocument/2006/relationships/image" Target="../media/image3.gif"/><Relationship Id="rId5" Type="http://schemas.openxmlformats.org/officeDocument/2006/relationships/image" Target="../media/image4.gif"/><Relationship Id="rId6" Type="http://schemas.openxmlformats.org/officeDocument/2006/relationships/image" Target="../media/image5.gif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www.wmo.int/oscar/" TargetMode="Externa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type="title"/>
          </p:nvPr>
        </p:nvSpPr>
        <p:spPr>
          <a:xfrm>
            <a:off x="611560" y="1700808"/>
            <a:ext cx="7921626" cy="3312368"/>
          </a:xfrm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rPr b="1" sz="3800"/>
              <a:t>The WIGOS Information Resource (WIR)</a:t>
            </a:r>
            <a:br/>
            <a:r>
              <a:rPr b="1" i="1" sz="2800">
                <a:solidFill>
                  <a:schemeClr val="accent2"/>
                </a:solidFill>
              </a:rPr>
              <a:t>An introduction – focused on OSCAR/Surface</a:t>
            </a:r>
          </a:p>
        </p:txBody>
      </p:sp>
      <p:sp>
        <p:nvSpPr>
          <p:cNvPr id="279" name="Shape 279"/>
          <p:cNvSpPr/>
          <p:nvPr>
            <p:ph type="body" sz="half" idx="1"/>
          </p:nvPr>
        </p:nvSpPr>
        <p:spPr>
          <a:xfrm>
            <a:off x="539551" y="4653136"/>
            <a:ext cx="7921626" cy="1656185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/>
            </a:lvl1pPr>
          </a:lstStyle>
          <a:p>
            <a:pPr/>
            <a:r>
              <a:t>Dr. Lars Peter Riishojgaard, WIGOS Project Office </a:t>
            </a:r>
          </a:p>
        </p:txBody>
      </p:sp>
      <p:sp>
        <p:nvSpPr>
          <p:cNvPr id="280" name="Shape 280"/>
          <p:cNvSpPr/>
          <p:nvPr/>
        </p:nvSpPr>
        <p:spPr>
          <a:xfrm>
            <a:off x="117475" y="6465522"/>
            <a:ext cx="2438400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defTabSz="457200">
              <a:spcBef>
                <a:spcPts val="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WMO; Name of Department (ND)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type="title" idx="4294967295"/>
          </p:nvPr>
        </p:nvSpPr>
        <p:spPr>
          <a:xfrm>
            <a:off x="250824" y="188908"/>
            <a:ext cx="8713790" cy="79217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b="1" sz="3600">
                <a:solidFill>
                  <a:schemeClr val="accent2"/>
                </a:solidFill>
              </a:defRPr>
            </a:lvl1pPr>
          </a:lstStyle>
          <a:p>
            <a:pPr/>
            <a:r>
              <a:t>WMO Application Areas</a:t>
            </a:r>
          </a:p>
        </p:txBody>
      </p:sp>
      <p:sp>
        <p:nvSpPr>
          <p:cNvPr id="311" name="Shape 311"/>
          <p:cNvSpPr/>
          <p:nvPr>
            <p:ph type="body" idx="4294967295"/>
          </p:nvPr>
        </p:nvSpPr>
        <p:spPr>
          <a:xfrm>
            <a:off x="200023" y="980727"/>
            <a:ext cx="8836474" cy="5032724"/>
          </a:xfrm>
          <a:prstGeom prst="rect">
            <a:avLst/>
          </a:prstGeom>
        </p:spPr>
        <p:txBody>
          <a:bodyPr lIns="0" tIns="0" rIns="0" bIns="0"/>
          <a:lstStyle/>
          <a:p>
            <a:pPr marL="790320" indent="-336042" defTabSz="568375">
              <a:spcBef>
                <a:spcPts val="500"/>
              </a:spcBef>
              <a:buClrTx/>
              <a:defRPr sz="2352"/>
            </a:pPr>
            <a:r>
              <a:t>Global Numerical Weather Prediction</a:t>
            </a:r>
            <a:endParaRPr sz="1764"/>
          </a:p>
          <a:p>
            <a:pPr marL="790320" indent="-336042" defTabSz="568375">
              <a:spcBef>
                <a:spcPts val="500"/>
              </a:spcBef>
              <a:buClrTx/>
              <a:defRPr sz="2352"/>
            </a:pPr>
            <a:r>
              <a:t>High Resolution Numerical Weather Prediction</a:t>
            </a:r>
            <a:endParaRPr sz="1764"/>
          </a:p>
          <a:p>
            <a:pPr marL="790320" indent="-336042" defTabSz="568375">
              <a:spcBef>
                <a:spcPts val="500"/>
              </a:spcBef>
              <a:buClrTx/>
              <a:defRPr sz="2352"/>
            </a:pPr>
            <a:r>
              <a:t>Nowcasting and Very Short Range Forecasting</a:t>
            </a:r>
            <a:endParaRPr sz="1764"/>
          </a:p>
          <a:p>
            <a:pPr marL="790320" indent="-336042" defTabSz="568375">
              <a:spcBef>
                <a:spcPts val="500"/>
              </a:spcBef>
              <a:buClrTx/>
              <a:defRPr sz="2352"/>
            </a:pPr>
            <a:r>
              <a:t>Seasonal and Inter-annual Forecasts</a:t>
            </a:r>
            <a:endParaRPr sz="1764"/>
          </a:p>
          <a:p>
            <a:pPr marL="790320" indent="-336042" defTabSz="568375">
              <a:spcBef>
                <a:spcPts val="500"/>
              </a:spcBef>
              <a:buClrTx/>
              <a:defRPr sz="2352"/>
            </a:pPr>
            <a:r>
              <a:t>Aeronautical Meteorology</a:t>
            </a:r>
            <a:endParaRPr sz="1764"/>
          </a:p>
          <a:p>
            <a:pPr marL="790320" indent="-336042" defTabSz="568375">
              <a:spcBef>
                <a:spcPts val="500"/>
              </a:spcBef>
              <a:buClrTx/>
              <a:defRPr sz="2352"/>
            </a:pPr>
            <a:r>
              <a:t>Atmospheric Chemistry – recently split in 3 different areas</a:t>
            </a:r>
          </a:p>
          <a:p>
            <a:pPr marL="790320" indent="-336042" defTabSz="568375">
              <a:spcBef>
                <a:spcPts val="500"/>
              </a:spcBef>
              <a:buClrTx/>
              <a:defRPr sz="2352"/>
            </a:pPr>
            <a:r>
              <a:t>Ocean Applications</a:t>
            </a:r>
            <a:endParaRPr sz="1764"/>
          </a:p>
          <a:p>
            <a:pPr marL="790320" indent="-336042" defTabSz="568375">
              <a:spcBef>
                <a:spcPts val="500"/>
              </a:spcBef>
              <a:buClrTx/>
              <a:defRPr sz="2352"/>
            </a:pPr>
            <a:r>
              <a:t>Agricultural Meteorology</a:t>
            </a:r>
            <a:endParaRPr sz="1764"/>
          </a:p>
          <a:p>
            <a:pPr marL="790320" indent="-336042" defTabSz="568375">
              <a:spcBef>
                <a:spcPts val="500"/>
              </a:spcBef>
              <a:buClrTx/>
              <a:defRPr sz="2352"/>
            </a:pPr>
            <a:r>
              <a:t>Hydrology</a:t>
            </a:r>
            <a:endParaRPr sz="1764"/>
          </a:p>
          <a:p>
            <a:pPr marL="790320" indent="-336042" defTabSz="568375">
              <a:spcBef>
                <a:spcPts val="500"/>
              </a:spcBef>
              <a:buClrTx/>
              <a:defRPr sz="2352"/>
            </a:pPr>
            <a:r>
              <a:t>Climate Monitoring (GCOS)</a:t>
            </a:r>
            <a:endParaRPr sz="1764"/>
          </a:p>
          <a:p>
            <a:pPr marL="790320" indent="-336042" defTabSz="568375">
              <a:spcBef>
                <a:spcPts val="500"/>
              </a:spcBef>
              <a:buClrTx/>
              <a:defRPr sz="2352"/>
            </a:pPr>
            <a:r>
              <a:t>Climate Applications</a:t>
            </a:r>
            <a:endParaRPr sz="1764"/>
          </a:p>
          <a:p>
            <a:pPr marL="790320" indent="-336042" defTabSz="568375">
              <a:spcBef>
                <a:spcPts val="500"/>
              </a:spcBef>
              <a:buClrTx/>
              <a:defRPr sz="2352"/>
            </a:pPr>
            <a:r>
              <a:t>Space Weather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type="title"/>
          </p:nvPr>
        </p:nvSpPr>
        <p:spPr>
          <a:xfrm>
            <a:off x="250824" y="188908"/>
            <a:ext cx="8713790" cy="79217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4" name="Shape 314"/>
          <p:cNvSpPr/>
          <p:nvPr>
            <p:ph type="body" idx="1"/>
          </p:nvPr>
        </p:nvSpPr>
        <p:spPr>
          <a:xfrm>
            <a:off x="250824" y="1052512"/>
            <a:ext cx="8713790" cy="48974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5" name="image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2725" y="106362"/>
            <a:ext cx="9290050" cy="6571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type="title"/>
          </p:nvPr>
        </p:nvSpPr>
        <p:spPr>
          <a:xfrm>
            <a:off x="250824" y="188908"/>
            <a:ext cx="8713790" cy="79217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Shape 318"/>
          <p:cNvSpPr/>
          <p:nvPr>
            <p:ph type="body" idx="1"/>
          </p:nvPr>
        </p:nvSpPr>
        <p:spPr>
          <a:xfrm>
            <a:off x="250824" y="1052512"/>
            <a:ext cx="8713790" cy="48974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9" name="image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0825" y="80958"/>
            <a:ext cx="9442450" cy="6679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type="title" idx="4294967295"/>
          </p:nvPr>
        </p:nvSpPr>
        <p:spPr>
          <a:xfrm>
            <a:off x="250824" y="188908"/>
            <a:ext cx="8713790" cy="79217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b="1">
                <a:solidFill>
                  <a:schemeClr val="accent2"/>
                </a:solidFill>
              </a:defRPr>
            </a:lvl1pPr>
          </a:lstStyle>
          <a:p>
            <a:pPr/>
            <a:r>
              <a:t>OSCAR/Space</a:t>
            </a:r>
          </a:p>
        </p:txBody>
      </p:sp>
      <p:sp>
        <p:nvSpPr>
          <p:cNvPr id="322" name="Shape 322"/>
          <p:cNvSpPr/>
          <p:nvPr>
            <p:ph type="body" idx="4294967295"/>
          </p:nvPr>
        </p:nvSpPr>
        <p:spPr>
          <a:xfrm>
            <a:off x="238124" y="1052512"/>
            <a:ext cx="8713790" cy="4897438"/>
          </a:xfrm>
          <a:prstGeom prst="rect">
            <a:avLst/>
          </a:prstGeom>
        </p:spPr>
        <p:txBody>
          <a:bodyPr lIns="0" tIns="0" rIns="0" bIns="0"/>
          <a:lstStyle/>
          <a:p>
            <a:pPr marL="427787" indent="-427787">
              <a:spcBef>
                <a:spcPts val="500"/>
              </a:spcBef>
              <a:buClrTx/>
              <a:buFontTx/>
              <a:buChar char="•"/>
              <a:defRPr sz="2400"/>
            </a:pPr>
            <a:r>
              <a:t>Repository of metadata about </a:t>
            </a:r>
            <a:r>
              <a:rPr i="1" u="sng"/>
              <a:t>all satellite sensors (past, present and future) relevant to WMO Programs and Application Areas</a:t>
            </a:r>
            <a:endParaRPr sz="1800"/>
          </a:p>
          <a:p>
            <a:pPr lvl="1" marL="808787" indent="-427787">
              <a:spcBef>
                <a:spcPts val="500"/>
              </a:spcBef>
              <a:buClrTx/>
              <a:buFontTx/>
              <a:buChar char="•"/>
              <a:defRPr sz="2400"/>
            </a:pPr>
            <a:r>
              <a:t>Instrument type, measurement technique</a:t>
            </a:r>
            <a:endParaRPr sz="1800"/>
          </a:p>
          <a:p>
            <a:pPr lvl="1" marL="808787" indent="-427787">
              <a:spcBef>
                <a:spcPts val="500"/>
              </a:spcBef>
              <a:buClrTx/>
              <a:buFontTx/>
              <a:buChar char="•"/>
              <a:defRPr sz="2400"/>
            </a:pPr>
            <a:r>
              <a:t>Instrument characteristics (mass, power, data rate)</a:t>
            </a:r>
            <a:endParaRPr sz="1800"/>
          </a:p>
          <a:p>
            <a:pPr lvl="1" marL="808787" indent="-427787">
              <a:spcBef>
                <a:spcPts val="500"/>
              </a:spcBef>
              <a:buClrTx/>
              <a:buFontTx/>
              <a:buChar char="•"/>
              <a:defRPr sz="2400"/>
            </a:pPr>
            <a:r>
              <a:t>Programmatic information, e.g. agency, measurement program, operating period, heritage, etc.</a:t>
            </a:r>
            <a:endParaRPr sz="1800"/>
          </a:p>
          <a:p>
            <a:pPr lvl="1" marL="808787" indent="-427787">
              <a:spcBef>
                <a:spcPts val="500"/>
              </a:spcBef>
              <a:buClrTx/>
              <a:buFontTx/>
              <a:buChar char="•"/>
              <a:defRPr sz="2400"/>
            </a:pPr>
            <a:r>
              <a:t>Orbit, coverage, repeat frequency, resolution</a:t>
            </a:r>
            <a:endParaRPr sz="1800"/>
          </a:p>
          <a:p>
            <a:pPr lvl="1" marL="808787" indent="-427787">
              <a:spcBef>
                <a:spcPts val="500"/>
              </a:spcBef>
              <a:buClrTx/>
              <a:buFontTx/>
              <a:buChar char="•"/>
              <a:defRPr sz="2400"/>
            </a:pPr>
            <a:r>
              <a:t>Capabilities, expressed in terms of geophysical variables that can be derived from the measurements provided by the sensor, listed in order of decreasing fidelity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>
            <p:ph type="title"/>
          </p:nvPr>
        </p:nvSpPr>
        <p:spPr>
          <a:xfrm>
            <a:off x="250824" y="188908"/>
            <a:ext cx="8713790" cy="79217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5" name="Shape 325"/>
          <p:cNvSpPr/>
          <p:nvPr>
            <p:ph type="body" idx="1"/>
          </p:nvPr>
        </p:nvSpPr>
        <p:spPr>
          <a:xfrm>
            <a:off x="250824" y="1052512"/>
            <a:ext cx="8713790" cy="48974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6" name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1" y="44623"/>
            <a:ext cx="8888633" cy="6840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type="title"/>
          </p:nvPr>
        </p:nvSpPr>
        <p:spPr>
          <a:xfrm>
            <a:off x="250824" y="188908"/>
            <a:ext cx="8713790" cy="79217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9" name="Shape 329"/>
          <p:cNvSpPr/>
          <p:nvPr>
            <p:ph type="body" idx="1"/>
          </p:nvPr>
        </p:nvSpPr>
        <p:spPr>
          <a:xfrm>
            <a:off x="250824" y="1052512"/>
            <a:ext cx="8713790" cy="48974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0" name="image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7325" y="80958"/>
            <a:ext cx="9353550" cy="66164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>
            <p:ph type="title" idx="4294967295"/>
          </p:nvPr>
        </p:nvSpPr>
        <p:spPr>
          <a:xfrm>
            <a:off x="263524" y="188909"/>
            <a:ext cx="8713790" cy="129565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b="1">
                <a:solidFill>
                  <a:schemeClr val="accent2"/>
                </a:solidFill>
              </a:defRPr>
            </a:lvl1pPr>
          </a:lstStyle>
          <a:p>
            <a:pPr/>
            <a:r>
              <a:t>OSCAR/Surface</a:t>
            </a:r>
          </a:p>
        </p:txBody>
      </p:sp>
      <p:sp>
        <p:nvSpPr>
          <p:cNvPr id="333" name="Shape 333"/>
          <p:cNvSpPr/>
          <p:nvPr>
            <p:ph type="body" idx="4294967295"/>
          </p:nvPr>
        </p:nvSpPr>
        <p:spPr>
          <a:xfrm>
            <a:off x="187324" y="1433512"/>
            <a:ext cx="8713790" cy="4897438"/>
          </a:xfrm>
          <a:prstGeom prst="rect">
            <a:avLst/>
          </a:prstGeom>
        </p:spPr>
        <p:txBody>
          <a:bodyPr lIns="0" tIns="0" rIns="0" bIns="0"/>
          <a:lstStyle/>
          <a:p>
            <a:pPr lvl="1" marL="808787" indent="-427787" defTabSz="749808">
              <a:spcBef>
                <a:spcPts val="1400"/>
              </a:spcBef>
              <a:buClrTx/>
              <a:buFont typeface="Arial"/>
              <a:buChar char="•"/>
              <a:defRPr b="1" sz="2400"/>
            </a:pPr>
            <a:r>
              <a:t>Repository of</a:t>
            </a:r>
            <a:r>
              <a:rPr b="0"/>
              <a:t> metadata for </a:t>
            </a:r>
            <a:r>
              <a:rPr b="0" i="1" u="sng"/>
              <a:t>all surface-based observational assets under WIGOS</a:t>
            </a:r>
            <a:r>
              <a:t> </a:t>
            </a:r>
            <a:r>
              <a:rPr b="0"/>
              <a:t>(WMO and co-sponsored observing systems)</a:t>
            </a:r>
            <a:endParaRPr sz="1800"/>
          </a:p>
          <a:p>
            <a:pPr lvl="2" marL="1189788" indent="-427787" defTabSz="749808">
              <a:spcBef>
                <a:spcPts val="1400"/>
              </a:spcBef>
              <a:buClrTx/>
              <a:buFontTx/>
              <a:buChar char="•"/>
              <a:defRPr sz="2400"/>
            </a:pPr>
            <a:r>
              <a:t>Highly heterogeneous system with multiple owners and operators, including surface stations, upper-air stations, aircraft, ships, buoys, radars,…</a:t>
            </a:r>
            <a:endParaRPr sz="1800"/>
          </a:p>
          <a:p>
            <a:pPr lvl="1" marL="808787" indent="-427787" defTabSz="749808">
              <a:spcBef>
                <a:spcPts val="1400"/>
              </a:spcBef>
              <a:buClrTx/>
              <a:buFontTx/>
              <a:buChar char="•"/>
              <a:defRPr sz="2400"/>
            </a:pPr>
            <a:r>
              <a:t>OSCAR/Surface will replace (among other things) WMO Pub. 9, Vol. A</a:t>
            </a:r>
            <a:endParaRPr sz="1800"/>
          </a:p>
          <a:p>
            <a:pPr lvl="1" marL="808787" indent="-427787" defTabSz="749808">
              <a:buClrTx/>
              <a:buFontTx/>
              <a:buChar char="•"/>
              <a:defRPr sz="2400"/>
            </a:pPr>
            <a:r>
              <a:t>Complex, resource-intensive undertaking, developed in collaboration between WMO and MeteoSwiss; most of the resources provided by the latter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>
            <p:ph type="title"/>
          </p:nvPr>
        </p:nvSpPr>
        <p:spPr>
          <a:xfrm>
            <a:off x="250824" y="116557"/>
            <a:ext cx="8713790" cy="792164"/>
          </a:xfrm>
          <a:prstGeom prst="rect">
            <a:avLst/>
          </a:prstGeom>
        </p:spPr>
        <p:txBody>
          <a:bodyPr/>
          <a:lstStyle>
            <a:lvl1pPr algn="ctr">
              <a:defRPr b="1" sz="3200">
                <a:solidFill>
                  <a:schemeClr val="accent2"/>
                </a:solidFill>
              </a:defRPr>
            </a:lvl1pPr>
          </a:lstStyle>
          <a:p>
            <a:pPr/>
            <a:r>
              <a:t>Current status of OSCAR/Surface</a:t>
            </a:r>
          </a:p>
        </p:txBody>
      </p:sp>
      <p:sp>
        <p:nvSpPr>
          <p:cNvPr id="336" name="Shape 336"/>
          <p:cNvSpPr/>
          <p:nvPr>
            <p:ph type="sldNum" sz="quarter" idx="2"/>
          </p:nvPr>
        </p:nvSpPr>
        <p:spPr>
          <a:xfrm>
            <a:off x="6746269" y="6478587"/>
            <a:ext cx="273656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7" name="Shape 337"/>
          <p:cNvSpPr/>
          <p:nvPr>
            <p:ph type="body" idx="1"/>
          </p:nvPr>
        </p:nvSpPr>
        <p:spPr>
          <a:xfrm>
            <a:off x="260404" y="1124744"/>
            <a:ext cx="8704083" cy="5184578"/>
          </a:xfrm>
          <a:prstGeom prst="rect">
            <a:avLst/>
          </a:prstGeom>
        </p:spPr>
        <p:txBody>
          <a:bodyPr/>
          <a:lstStyle/>
          <a:p>
            <a:pPr/>
            <a:r>
              <a:t>Successful demonstration of phase 1 prototype at Cg-17 (May-June 2015)</a:t>
            </a:r>
          </a:p>
          <a:p>
            <a:pPr lvl="1">
              <a:buFont typeface="Arial"/>
              <a:buChar char="•"/>
            </a:pPr>
            <a:r>
              <a:t>OSCAR Booth</a:t>
            </a:r>
          </a:p>
          <a:p>
            <a:pPr lvl="1">
              <a:buFont typeface="Arial"/>
              <a:buChar char="•"/>
            </a:pPr>
            <a:r>
              <a:t>OSCAR side Event</a:t>
            </a:r>
          </a:p>
          <a:p>
            <a:pPr lvl="1">
              <a:buFont typeface="Arial"/>
              <a:buChar char="•"/>
            </a:pPr>
            <a:r>
              <a:t>OSCAR Brochure</a:t>
            </a:r>
          </a:p>
          <a:p>
            <a:pPr lvl="1">
              <a:buFont typeface="Arial"/>
              <a:buChar char="•"/>
            </a:pPr>
            <a:r>
              <a:t>Members obligations with regard to OSCAR included in Technical Regulations and WIGOS Manual to come into force in July 2016</a:t>
            </a:r>
          </a:p>
          <a:p>
            <a:pPr lvl="1">
              <a:buFont typeface="Arial"/>
              <a:buChar char="•"/>
            </a:pPr>
          </a:p>
          <a:p>
            <a:pPr>
              <a:buFont typeface="Arial"/>
              <a:buChar char="•"/>
            </a:pPr>
            <a:r>
              <a:t>Operational early 2016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>
            <p:ph type="title"/>
          </p:nvPr>
        </p:nvSpPr>
        <p:spPr>
          <a:xfrm>
            <a:off x="395535" y="260647"/>
            <a:ext cx="8352930" cy="720082"/>
          </a:xfrm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chemeClr val="accent2"/>
                </a:solidFill>
              </a:defRPr>
            </a:lvl1pPr>
          </a:lstStyle>
          <a:p>
            <a:pPr/>
            <a:r>
              <a:t>Data integration</a:t>
            </a:r>
          </a:p>
        </p:txBody>
      </p:sp>
      <p:sp>
        <p:nvSpPr>
          <p:cNvPr id="340" name="Shape 340"/>
          <p:cNvSpPr/>
          <p:nvPr>
            <p:ph type="body" idx="1"/>
          </p:nvPr>
        </p:nvSpPr>
        <p:spPr>
          <a:xfrm>
            <a:off x="467544" y="1700808"/>
            <a:ext cx="7128793" cy="424847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defRPr sz="2400"/>
            </a:pPr>
            <a:r>
              <a:t>GAWSIS</a:t>
            </a:r>
          </a:p>
          <a:p>
            <a:pPr lvl="1" marL="990600" indent="-533400"/>
            <a:r>
              <a:t>Metadata for the Global Atmosphere Watch</a:t>
            </a:r>
            <a:endParaRPr sz="1800"/>
          </a:p>
          <a:p>
            <a:pPr>
              <a:spcBef>
                <a:spcPts val="500"/>
              </a:spcBef>
              <a:defRPr sz="2400"/>
            </a:pPr>
            <a:r>
              <a:t>WMO Pub 9 Vol A</a:t>
            </a:r>
          </a:p>
          <a:p>
            <a:pPr lvl="1" marL="990600" indent="-533400"/>
            <a:r>
              <a:t>Catalogue of synoptic and upper-air stations of GOS</a:t>
            </a:r>
            <a:endParaRPr sz="1800"/>
          </a:p>
          <a:p>
            <a:pPr>
              <a:spcBef>
                <a:spcPts val="500"/>
              </a:spcBef>
              <a:defRPr sz="2400"/>
            </a:pPr>
            <a:r>
              <a:t>JCOMMOPS</a:t>
            </a:r>
          </a:p>
          <a:p>
            <a:pPr lvl="1" marL="990600" indent="-533400"/>
            <a:r>
              <a:t>Marine element of GOS / GOOS</a:t>
            </a:r>
            <a:endParaRPr sz="1800"/>
          </a:p>
          <a:p>
            <a:pPr>
              <a:spcBef>
                <a:spcPts val="500"/>
              </a:spcBef>
              <a:defRPr sz="2400"/>
            </a:pPr>
            <a:r>
              <a:t>WMO Radar DB</a:t>
            </a:r>
          </a:p>
          <a:p>
            <a:pPr lvl="1" marL="990600" indent="-533400"/>
            <a:r>
              <a:t>World-wide radars</a:t>
            </a:r>
          </a:p>
          <a:p>
            <a:pPr>
              <a:spcBef>
                <a:spcPts val="500"/>
              </a:spcBef>
              <a:defRPr sz="2400"/>
            </a:pPr>
            <a:r>
              <a:t>Amdar</a:t>
            </a:r>
          </a:p>
          <a:p>
            <a:pPr lvl="1" marL="990600" indent="-533400"/>
            <a:r>
              <a:t>Coming soon …</a:t>
            </a:r>
          </a:p>
        </p:txBody>
      </p:sp>
      <p:sp>
        <p:nvSpPr>
          <p:cNvPr id="341" name="Shape 341"/>
          <p:cNvSpPr/>
          <p:nvPr/>
        </p:nvSpPr>
        <p:spPr>
          <a:xfrm>
            <a:off x="7524329" y="1340767"/>
            <a:ext cx="1269902" cy="330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spcBef>
                <a:spcPts val="500"/>
              </a:spcBef>
              <a:defRPr>
                <a:solidFill>
                  <a:srgbClr val="00B0F0"/>
                </a:solidFill>
              </a:defRPr>
            </a:pPr>
            <a:r>
              <a:t># stations</a:t>
            </a:r>
          </a:p>
          <a:p>
            <a:pPr algn="r">
              <a:spcBef>
                <a:spcPts val="400"/>
              </a:spcBef>
              <a:defRPr>
                <a:solidFill>
                  <a:srgbClr val="00B0F0"/>
                </a:solidFill>
              </a:defRPr>
            </a:pPr>
          </a:p>
          <a:p>
            <a:pPr algn="r">
              <a:spcBef>
                <a:spcPts val="400"/>
              </a:spcBef>
              <a:defRPr sz="2000">
                <a:solidFill>
                  <a:srgbClr val="00B0F0"/>
                </a:solidFill>
              </a:defRPr>
            </a:pPr>
            <a:r>
              <a:t>1’053</a:t>
            </a:r>
          </a:p>
          <a:p>
            <a:pPr algn="r">
              <a:spcBef>
                <a:spcPts val="400"/>
              </a:spcBef>
              <a:defRPr sz="2000">
                <a:solidFill>
                  <a:srgbClr val="00B0F0"/>
                </a:solidFill>
              </a:defRPr>
            </a:pPr>
          </a:p>
          <a:p>
            <a:pPr algn="r">
              <a:spcBef>
                <a:spcPts val="400"/>
              </a:spcBef>
              <a:defRPr sz="2000">
                <a:solidFill>
                  <a:srgbClr val="00B0F0"/>
                </a:solidFill>
              </a:defRPr>
            </a:pPr>
            <a:r>
              <a:t> 13’026</a:t>
            </a:r>
          </a:p>
          <a:p>
            <a:pPr algn="r">
              <a:spcBef>
                <a:spcPts val="400"/>
              </a:spcBef>
              <a:defRPr sz="2000">
                <a:solidFill>
                  <a:srgbClr val="00B0F0"/>
                </a:solidFill>
              </a:defRPr>
            </a:pPr>
          </a:p>
          <a:p>
            <a:pPr algn="r">
              <a:spcBef>
                <a:spcPts val="400"/>
              </a:spcBef>
              <a:defRPr sz="2000">
                <a:solidFill>
                  <a:srgbClr val="00B0F0"/>
                </a:solidFill>
              </a:defRPr>
            </a:pPr>
            <a:r>
              <a:t>11’387</a:t>
            </a:r>
          </a:p>
          <a:p>
            <a:pPr algn="r">
              <a:spcBef>
                <a:spcPts val="400"/>
              </a:spcBef>
              <a:defRPr sz="2000">
                <a:solidFill>
                  <a:srgbClr val="00B0F0"/>
                </a:solidFill>
              </a:defRPr>
            </a:pPr>
          </a:p>
          <a:p>
            <a:pPr algn="r">
              <a:spcBef>
                <a:spcPts val="400"/>
              </a:spcBef>
              <a:defRPr sz="2000">
                <a:solidFill>
                  <a:srgbClr val="00B0F0"/>
                </a:solidFill>
              </a:defRPr>
            </a:pPr>
            <a:r>
              <a:t> 762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>
            <p:ph type="title"/>
          </p:nvPr>
        </p:nvSpPr>
        <p:spPr>
          <a:xfrm>
            <a:off x="251519" y="260647"/>
            <a:ext cx="8496946" cy="576066"/>
          </a:xfrm>
          <a:prstGeom prst="rect">
            <a:avLst/>
          </a:prstGeom>
        </p:spPr>
        <p:txBody>
          <a:bodyPr/>
          <a:lstStyle>
            <a:lvl1pPr algn="ctr">
              <a:defRPr b="1" sz="3400">
                <a:solidFill>
                  <a:schemeClr val="accent2"/>
                </a:solidFill>
              </a:defRPr>
            </a:lvl1pPr>
          </a:lstStyle>
          <a:p>
            <a:pPr/>
            <a:r>
              <a:t>What should go into OSCAR/Surface?</a:t>
            </a:r>
          </a:p>
        </p:txBody>
      </p:sp>
      <p:sp>
        <p:nvSpPr>
          <p:cNvPr id="344" name="Shape 344"/>
          <p:cNvSpPr/>
          <p:nvPr>
            <p:ph type="body" idx="1"/>
          </p:nvPr>
        </p:nvSpPr>
        <p:spPr>
          <a:xfrm>
            <a:off x="395535" y="1124743"/>
            <a:ext cx="8352930" cy="489654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defRPr sz="2400"/>
            </a:pPr>
            <a:r>
              <a:t>Long answer: All WIGOS stations (WIGOS component observing system stations), all stations exchanging data internationally</a:t>
            </a:r>
          </a:p>
          <a:p>
            <a:pPr>
              <a:defRPr sz="2800"/>
            </a:pPr>
          </a:p>
          <a:p>
            <a:pPr>
              <a:spcBef>
                <a:spcPts val="500"/>
              </a:spcBef>
              <a:defRPr sz="2400"/>
            </a:pPr>
            <a:r>
              <a:t>Short answer: everything</a:t>
            </a:r>
          </a:p>
          <a:p>
            <a:pPr lvl="3" marL="914400" indent="-533400">
              <a:spcBef>
                <a:spcPts val="500"/>
              </a:spcBef>
              <a:defRPr sz="2400"/>
            </a:pPr>
            <a:r>
              <a:t>Use OSCAR even when data is not shared </a:t>
            </a:r>
          </a:p>
          <a:p>
            <a:pPr lvl="1" marL="990600" indent="-533400">
              <a:spcBef>
                <a:spcPts val="500"/>
              </a:spcBef>
              <a:defRPr sz="2400"/>
            </a:pPr>
            <a:r>
              <a:t>Rationale</a:t>
            </a:r>
          </a:p>
          <a:p>
            <a:pPr lvl="2" marL="1371600" indent="-457200">
              <a:spcBef>
                <a:spcPts val="500"/>
              </a:spcBef>
              <a:defRPr i="1" sz="2400"/>
            </a:pPr>
            <a:r>
              <a:t>Network planning </a:t>
            </a:r>
            <a:endParaRPr sz="1800"/>
          </a:p>
          <a:p>
            <a:pPr lvl="2" marL="1371600" indent="-457200">
              <a:spcBef>
                <a:spcPts val="500"/>
              </a:spcBef>
              <a:defRPr i="1" sz="2400"/>
            </a:pPr>
            <a:r>
              <a:t>Network evolution documentation</a:t>
            </a:r>
            <a:endParaRPr sz="1800"/>
          </a:p>
          <a:p>
            <a:pPr lvl="2" marL="1371600" indent="-457200">
              <a:defRPr i="1" sz="2400"/>
            </a:pPr>
          </a:p>
          <a:p>
            <a:pPr lvl="1" marL="990600" indent="-533400">
              <a:spcBef>
                <a:spcPts val="500"/>
              </a:spcBef>
              <a:defRPr sz="2400"/>
            </a:pPr>
            <a:r>
              <a:t>OSCAR can be used as national station DB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type="title"/>
          </p:nvPr>
        </p:nvSpPr>
        <p:spPr>
          <a:xfrm>
            <a:off x="250824" y="188912"/>
            <a:ext cx="8713790" cy="792163"/>
          </a:xfrm>
          <a:prstGeom prst="rect">
            <a:avLst/>
          </a:prstGeom>
        </p:spPr>
        <p:txBody>
          <a:bodyPr/>
          <a:lstStyle>
            <a:lvl1pPr algn="ctr">
              <a:defRPr b="1" sz="3600"/>
            </a:lvl1pPr>
          </a:lstStyle>
          <a:p>
            <a:pPr/>
            <a:r>
              <a:t>Overview</a:t>
            </a:r>
          </a:p>
        </p:txBody>
      </p:sp>
      <p:sp>
        <p:nvSpPr>
          <p:cNvPr id="283" name="Shape 283"/>
          <p:cNvSpPr/>
          <p:nvPr>
            <p:ph type="body" idx="1"/>
          </p:nvPr>
        </p:nvSpPr>
        <p:spPr>
          <a:xfrm>
            <a:off x="758824" y="1272381"/>
            <a:ext cx="7449425" cy="4345702"/>
          </a:xfrm>
          <a:prstGeom prst="rect">
            <a:avLst/>
          </a:prstGeom>
        </p:spPr>
        <p:txBody>
          <a:bodyPr/>
          <a:lstStyle/>
          <a:p>
            <a:pPr marL="280736" indent="-280736">
              <a:buClrTx/>
              <a:buFontTx/>
              <a:buChar char="•"/>
            </a:pPr>
            <a:r>
              <a:t>The WIGOS Information Resource</a:t>
            </a:r>
          </a:p>
          <a:p>
            <a:pPr lvl="1" marL="661736" indent="-280736">
              <a:buClrTx/>
              <a:buFontTx/>
              <a:buChar char="•"/>
            </a:pPr>
            <a:r>
              <a:t>The Observing Systems Capabilities and Review tool (OSCAR)</a:t>
            </a:r>
          </a:p>
          <a:p>
            <a:pPr lvl="2" marL="1042736" indent="-280736">
              <a:buClrTx/>
              <a:buFontTx/>
              <a:buChar char="•"/>
              <a:defRPr sz="2400"/>
            </a:pPr>
            <a:r>
              <a:t>OSCAR/Surface</a:t>
            </a:r>
          </a:p>
          <a:p>
            <a:pPr lvl="3" marL="1423736" indent="-280736">
              <a:buClrTx/>
              <a:buFontTx/>
              <a:buChar char="•"/>
              <a:defRPr sz="2400"/>
            </a:pPr>
            <a:r>
              <a:t>Volume A / OSCAR – transition plan</a:t>
            </a:r>
          </a:p>
          <a:p>
            <a:pPr lvl="3" marL="1423736" indent="-280736">
              <a:buClrTx/>
              <a:buFontTx/>
              <a:buChar char="•"/>
              <a:defRPr sz="2400"/>
            </a:pPr>
            <a:r>
              <a:t>Capacity development </a:t>
            </a:r>
          </a:p>
          <a:p>
            <a:pPr lvl="3" marL="1423736" indent="-280736">
              <a:buClrTx/>
              <a:buFontTx/>
              <a:buChar char="•"/>
              <a:defRPr sz="2400"/>
            </a:pPr>
            <a:r>
              <a:t>Surface beta-testing</a:t>
            </a:r>
          </a:p>
          <a:p>
            <a:pPr lvl="1" marL="661736" indent="-280736">
              <a:buClrTx/>
              <a:buFontTx/>
              <a:buChar char="•"/>
            </a:pPr>
            <a:r>
              <a:t>Observational data quality and availability monitoring</a:t>
            </a:r>
          </a:p>
        </p:txBody>
      </p:sp>
      <p:sp>
        <p:nvSpPr>
          <p:cNvPr id="284" name="Shape 284"/>
          <p:cNvSpPr/>
          <p:nvPr>
            <p:ph type="sldNum" sz="quarter" idx="2"/>
          </p:nvPr>
        </p:nvSpPr>
        <p:spPr>
          <a:xfrm>
            <a:off x="6831027" y="6478587"/>
            <a:ext cx="188899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OSCAR quick access &amp; reports</a:t>
            </a:r>
          </a:p>
        </p:txBody>
      </p:sp>
      <p:pic>
        <p:nvPicPr>
          <p:cNvPr id="347" name="image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7824" y="2861196"/>
            <a:ext cx="3228658" cy="2648940"/>
          </a:xfrm>
          <a:prstGeom prst="rect">
            <a:avLst/>
          </a:prstGeom>
          <a:ln>
            <a:solidFill>
              <a:srgbClr val="000000"/>
            </a:solidFill>
            <a:miter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348" name="image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3527" y="1916832"/>
            <a:ext cx="2146495" cy="39511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349" name="image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24128" y="1391530"/>
            <a:ext cx="1789649" cy="10506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350" name="image1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72532" y="2861197"/>
            <a:ext cx="1975625" cy="30390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grpSp>
        <p:nvGrpSpPr>
          <p:cNvPr id="353" name="Group 353"/>
          <p:cNvGrpSpPr/>
          <p:nvPr/>
        </p:nvGrpSpPr>
        <p:grpSpPr>
          <a:xfrm>
            <a:off x="1403920" y="1124744"/>
            <a:ext cx="1943946" cy="968865"/>
            <a:chOff x="0" y="0"/>
            <a:chExt cx="1943944" cy="968864"/>
          </a:xfrm>
        </p:grpSpPr>
        <p:sp>
          <p:nvSpPr>
            <p:cNvPr id="351" name="Shape 351"/>
            <p:cNvSpPr/>
            <p:nvPr/>
          </p:nvSpPr>
          <p:spPr>
            <a:xfrm>
              <a:off x="0" y="0"/>
              <a:ext cx="1943945" cy="968865"/>
            </a:xfrm>
            <a:prstGeom prst="wedgeEllipseCallout">
              <a:avLst>
                <a:gd name="adj1" fmla="val -35870"/>
                <a:gd name="adj2" fmla="val 155173"/>
              </a:avLst>
            </a:prstGeom>
            <a:solidFill>
              <a:srgbClr val="E6E6E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0"/>
                </a:spcBef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2" name="Shape 352"/>
            <p:cNvSpPr/>
            <p:nvPr/>
          </p:nvSpPr>
          <p:spPr>
            <a:xfrm>
              <a:off x="284684" y="141886"/>
              <a:ext cx="1374576" cy="6952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spcBef>
                  <a:spcPts val="0"/>
                </a:spcBef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Quick access</a:t>
              </a:r>
            </a:p>
            <a:p>
              <a:pPr algn="ctr">
                <a:spcBef>
                  <a:spcPts val="0"/>
                </a:spcBef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&amp;</a:t>
              </a:r>
            </a:p>
            <a:p>
              <a:pPr algn="ctr">
                <a:spcBef>
                  <a:spcPts val="0"/>
                </a:spcBef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Map filter</a:t>
              </a:r>
            </a:p>
          </p:txBody>
        </p:sp>
      </p:grpSp>
      <p:grpSp>
        <p:nvGrpSpPr>
          <p:cNvPr id="356" name="Group 356"/>
          <p:cNvGrpSpPr/>
          <p:nvPr/>
        </p:nvGrpSpPr>
        <p:grpSpPr>
          <a:xfrm>
            <a:off x="4828588" y="5157192"/>
            <a:ext cx="1943946" cy="832958"/>
            <a:chOff x="0" y="0"/>
            <a:chExt cx="1943944" cy="832957"/>
          </a:xfrm>
        </p:grpSpPr>
        <p:sp>
          <p:nvSpPr>
            <p:cNvPr id="354" name="Shape 354"/>
            <p:cNvSpPr/>
            <p:nvPr/>
          </p:nvSpPr>
          <p:spPr>
            <a:xfrm>
              <a:off x="0" y="0"/>
              <a:ext cx="1943945" cy="832958"/>
            </a:xfrm>
            <a:prstGeom prst="wedgeEllipseCallout">
              <a:avLst>
                <a:gd name="adj1" fmla="val 77806"/>
                <a:gd name="adj2" fmla="val -132296"/>
              </a:avLst>
            </a:prstGeom>
            <a:solidFill>
              <a:srgbClr val="E6E6E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0"/>
                </a:spcBef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5" name="Shape 355"/>
            <p:cNvSpPr/>
            <p:nvPr/>
          </p:nvSpPr>
          <p:spPr>
            <a:xfrm>
              <a:off x="284684" y="121984"/>
              <a:ext cx="1374576" cy="492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0"/>
                </a:spcBef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Detailed station report</a:t>
              </a:r>
            </a:p>
          </p:txBody>
        </p:sp>
      </p:grpSp>
      <p:sp>
        <p:nvSpPr>
          <p:cNvPr id="357" name="Shape 357"/>
          <p:cNvSpPr/>
          <p:nvPr/>
        </p:nvSpPr>
        <p:spPr>
          <a:xfrm>
            <a:off x="6772533" y="1709085"/>
            <a:ext cx="1763486" cy="2408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         + click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         =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20490 -0.105090" origin="layout" pathEditMode="relative">
                                      <p:cBhvr>
                                        <p:cTn id="11" dur="2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49664 -0.388431" origin="layout" pathEditMode="relative">
                                      <p:cBhvr>
                                        <p:cTn id="24" dur="2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8" grpId="1"/>
      <p:bldP build="whole" bldLvl="1" animBg="1" rev="0" advAuto="0" spid="349" grpId="4"/>
      <p:bldP build="whole" bldLvl="1" animBg="1" rev="0" advAuto="0" spid="357" grpId="6"/>
      <p:bldP build="whole" bldLvl="1" animBg="1" rev="0" advAuto="0" spid="350" grpId="7"/>
      <p:bldP build="whole" bldLvl="1" animBg="1" rev="0" advAuto="0" spid="353" grpId="3"/>
      <p:bldP build="whole" bldLvl="1" animBg="1" rev="0" advAuto="0" spid="356" grpId="8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image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599" y="3606860"/>
            <a:ext cx="2232249" cy="2443636"/>
          </a:xfrm>
          <a:prstGeom prst="rect">
            <a:avLst/>
          </a:prstGeom>
          <a:ln>
            <a:solidFill>
              <a:srgbClr val="CCCCCC"/>
            </a:solidFill>
            <a:miter/>
          </a:ln>
        </p:spPr>
      </p:pic>
      <p:pic>
        <p:nvPicPr>
          <p:cNvPr id="360" name="image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35859" y="1757833"/>
            <a:ext cx="3919878" cy="31579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361" name="Shape 3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OSCAR search</a:t>
            </a:r>
          </a:p>
        </p:txBody>
      </p:sp>
      <p:grpSp>
        <p:nvGrpSpPr>
          <p:cNvPr id="364" name="Group 364"/>
          <p:cNvGrpSpPr/>
          <p:nvPr/>
        </p:nvGrpSpPr>
        <p:grpSpPr>
          <a:xfrm>
            <a:off x="418998" y="2081753"/>
            <a:ext cx="1948806" cy="1363539"/>
            <a:chOff x="0" y="0"/>
            <a:chExt cx="1948805" cy="1363537"/>
          </a:xfrm>
        </p:grpSpPr>
        <p:pic>
          <p:nvPicPr>
            <p:cNvPr id="362" name="image16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948806" cy="111036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363" name="Shape 363"/>
            <p:cNvSpPr/>
            <p:nvPr/>
          </p:nvSpPr>
          <p:spPr>
            <a:xfrm>
              <a:off x="169239" y="1124267"/>
              <a:ext cx="1369218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spcBef>
                  <a:spcPts val="600"/>
                </a:spcBef>
                <a:defRPr b="1" sz="1100">
                  <a:solidFill>
                    <a:srgbClr val="80808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Instruments (soon)</a:t>
              </a:r>
            </a:p>
          </p:txBody>
        </p:sp>
      </p:grpSp>
      <p:grpSp>
        <p:nvGrpSpPr>
          <p:cNvPr id="367" name="Group 367"/>
          <p:cNvGrpSpPr/>
          <p:nvPr/>
        </p:nvGrpSpPr>
        <p:grpSpPr>
          <a:xfrm>
            <a:off x="675453" y="1020229"/>
            <a:ext cx="2088233" cy="824296"/>
            <a:chOff x="0" y="0"/>
            <a:chExt cx="2088232" cy="824295"/>
          </a:xfrm>
        </p:grpSpPr>
        <p:sp>
          <p:nvSpPr>
            <p:cNvPr id="365" name="Shape 365"/>
            <p:cNvSpPr/>
            <p:nvPr/>
          </p:nvSpPr>
          <p:spPr>
            <a:xfrm>
              <a:off x="0" y="0"/>
              <a:ext cx="2088233" cy="824296"/>
            </a:xfrm>
            <a:prstGeom prst="wedgeEllipseCallout">
              <a:avLst>
                <a:gd name="adj1" fmla="val -18233"/>
                <a:gd name="adj2" fmla="val 127965"/>
              </a:avLst>
            </a:prstGeom>
            <a:solidFill>
              <a:srgbClr val="E6E6E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0"/>
                </a:spcBef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6" name="Shape 366"/>
            <p:cNvSpPr/>
            <p:nvPr/>
          </p:nvSpPr>
          <p:spPr>
            <a:xfrm>
              <a:off x="305813" y="120715"/>
              <a:ext cx="1476606" cy="492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0"/>
                </a:spcBef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Various search targets</a:t>
              </a:r>
            </a:p>
          </p:txBody>
        </p:sp>
      </p:grpSp>
      <p:pic>
        <p:nvPicPr>
          <p:cNvPr id="368" name="image1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52321" y="1407108"/>
            <a:ext cx="1513306" cy="37896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grpSp>
        <p:nvGrpSpPr>
          <p:cNvPr id="371" name="Group 371"/>
          <p:cNvGrpSpPr/>
          <p:nvPr/>
        </p:nvGrpSpPr>
        <p:grpSpPr>
          <a:xfrm>
            <a:off x="4828588" y="5157192"/>
            <a:ext cx="1943946" cy="832958"/>
            <a:chOff x="0" y="0"/>
            <a:chExt cx="1943944" cy="832957"/>
          </a:xfrm>
        </p:grpSpPr>
        <p:sp>
          <p:nvSpPr>
            <p:cNvPr id="369" name="Shape 369"/>
            <p:cNvSpPr/>
            <p:nvPr/>
          </p:nvSpPr>
          <p:spPr>
            <a:xfrm>
              <a:off x="0" y="0"/>
              <a:ext cx="1943945" cy="832958"/>
            </a:xfrm>
            <a:prstGeom prst="wedgeEllipseCallout">
              <a:avLst>
                <a:gd name="adj1" fmla="val -15524"/>
                <a:gd name="adj2" fmla="val -116613"/>
              </a:avLst>
            </a:prstGeom>
            <a:solidFill>
              <a:srgbClr val="E6E6E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0"/>
                </a:spcBef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0" name="Shape 370"/>
            <p:cNvSpPr/>
            <p:nvPr/>
          </p:nvSpPr>
          <p:spPr>
            <a:xfrm>
              <a:off x="284684" y="121984"/>
              <a:ext cx="1374576" cy="492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0"/>
                </a:spcBef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Finely tuned search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15800 -0.241160" origin="layout" pathEditMode="relative">
                                      <p:cBhvr>
                                        <p:cTn id="11" dur="2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59902 -0.230747" origin="layout" pathEditMode="relative">
                                      <p:cBhvr>
                                        <p:cTn id="24" dur="2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path" nodeType="after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79677 -0.070995" origin="layout" pathEditMode="relative">
                                      <p:cBhvr>
                                        <p:cTn id="32" dur="2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7" grpId="3"/>
      <p:bldP build="whole" bldLvl="1" animBg="1" rev="0" advAuto="0" spid="360" grpId="4"/>
      <p:bldP build="whole" bldLvl="1" animBg="1" rev="0" advAuto="0" spid="371" grpId="8"/>
      <p:bldP build="whole" bldLvl="1" animBg="1" rev="0" advAuto="0" spid="364" grpId="1"/>
      <p:bldP build="whole" bldLvl="1" animBg="1" rev="0" advAuto="0" spid="368" grpId="6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age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3431" y="1094616"/>
            <a:ext cx="4509466" cy="34629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374" name="image1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2160" y="1894345"/>
            <a:ext cx="2870083" cy="15720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375" name="Shape 3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OSCAR search results</a:t>
            </a:r>
          </a:p>
        </p:txBody>
      </p:sp>
      <p:pic>
        <p:nvPicPr>
          <p:cNvPr id="376" name="image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19871" y="3140968"/>
            <a:ext cx="4373943" cy="28481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grpSp>
        <p:nvGrpSpPr>
          <p:cNvPr id="379" name="Group 379"/>
          <p:cNvGrpSpPr/>
          <p:nvPr/>
        </p:nvGrpSpPr>
        <p:grpSpPr>
          <a:xfrm>
            <a:off x="971599" y="5171892"/>
            <a:ext cx="2231978" cy="832958"/>
            <a:chOff x="0" y="0"/>
            <a:chExt cx="2231976" cy="832957"/>
          </a:xfrm>
        </p:grpSpPr>
        <p:sp>
          <p:nvSpPr>
            <p:cNvPr id="377" name="Shape 377"/>
            <p:cNvSpPr/>
            <p:nvPr/>
          </p:nvSpPr>
          <p:spPr>
            <a:xfrm>
              <a:off x="0" y="0"/>
              <a:ext cx="2231977" cy="832958"/>
            </a:xfrm>
            <a:prstGeom prst="wedgeEllipseCallout">
              <a:avLst>
                <a:gd name="adj1" fmla="val 148737"/>
                <a:gd name="adj2" fmla="val -107901"/>
              </a:avLst>
            </a:prstGeom>
            <a:solidFill>
              <a:srgbClr val="E6E6E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0"/>
                </a:spcBef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8" name="Shape 378"/>
            <p:cNvSpPr/>
            <p:nvPr/>
          </p:nvSpPr>
          <p:spPr>
            <a:xfrm>
              <a:off x="326865" y="121984"/>
              <a:ext cx="1578247" cy="492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0"/>
                </a:spcBef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Integration with GoogleEarth</a:t>
              </a:r>
            </a:p>
          </p:txBody>
        </p:sp>
      </p:grpSp>
      <p:grpSp>
        <p:nvGrpSpPr>
          <p:cNvPr id="382" name="Group 382"/>
          <p:cNvGrpSpPr/>
          <p:nvPr/>
        </p:nvGrpSpPr>
        <p:grpSpPr>
          <a:xfrm>
            <a:off x="5660459" y="888235"/>
            <a:ext cx="2231978" cy="832958"/>
            <a:chOff x="0" y="0"/>
            <a:chExt cx="2231976" cy="832957"/>
          </a:xfrm>
        </p:grpSpPr>
        <p:sp>
          <p:nvSpPr>
            <p:cNvPr id="380" name="Shape 380"/>
            <p:cNvSpPr/>
            <p:nvPr/>
          </p:nvSpPr>
          <p:spPr>
            <a:xfrm>
              <a:off x="0" y="0"/>
              <a:ext cx="2231977" cy="832958"/>
            </a:xfrm>
            <a:prstGeom prst="wedgeEllipseCallout">
              <a:avLst>
                <a:gd name="adj1" fmla="val 22431"/>
                <a:gd name="adj2" fmla="val 92458"/>
              </a:avLst>
            </a:prstGeom>
            <a:solidFill>
              <a:srgbClr val="E6E6E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0"/>
                </a:spcBef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1" name="Shape 381"/>
            <p:cNvSpPr/>
            <p:nvPr/>
          </p:nvSpPr>
          <p:spPr>
            <a:xfrm>
              <a:off x="326865" y="121984"/>
              <a:ext cx="1578247" cy="492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0"/>
                </a:spcBef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Download for further analysis</a:t>
              </a:r>
            </a:p>
          </p:txBody>
        </p:sp>
      </p:grpSp>
      <p:pic>
        <p:nvPicPr>
          <p:cNvPr id="383" name="image2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41772" y="1354137"/>
            <a:ext cx="1381126" cy="1352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3" grpId="1"/>
      <p:bldP build="whole" bldLvl="1" animBg="1" rev="0" advAuto="0" spid="374" grpId="2"/>
      <p:bldP build="whole" bldLvl="1" animBg="1" rev="0" advAuto="0" spid="376" grpId="4"/>
      <p:bldP build="whole" bldLvl="1" animBg="1" rev="0" advAuto="0" spid="379" grpId="5"/>
      <p:bldP build="whole" bldLvl="1" animBg="1" rev="0" advAuto="0" spid="382" grpId="3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OSCAR as geospatial source</a:t>
            </a:r>
          </a:p>
        </p:txBody>
      </p:sp>
      <p:pic>
        <p:nvPicPr>
          <p:cNvPr id="386" name="image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24128" y="3501006"/>
            <a:ext cx="2808313" cy="18286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grpSp>
        <p:nvGrpSpPr>
          <p:cNvPr id="389" name="Group 389"/>
          <p:cNvGrpSpPr/>
          <p:nvPr/>
        </p:nvGrpSpPr>
        <p:grpSpPr>
          <a:xfrm>
            <a:off x="4923837" y="5589239"/>
            <a:ext cx="2231978" cy="832958"/>
            <a:chOff x="0" y="0"/>
            <a:chExt cx="2231976" cy="832957"/>
          </a:xfrm>
        </p:grpSpPr>
        <p:sp>
          <p:nvSpPr>
            <p:cNvPr id="387" name="Shape 387"/>
            <p:cNvSpPr/>
            <p:nvPr/>
          </p:nvSpPr>
          <p:spPr>
            <a:xfrm>
              <a:off x="0" y="0"/>
              <a:ext cx="2231977" cy="832958"/>
            </a:xfrm>
            <a:prstGeom prst="wedgeEllipseCallout">
              <a:avLst>
                <a:gd name="adj1" fmla="val 56691"/>
                <a:gd name="adj2" fmla="val -201996"/>
              </a:avLst>
            </a:prstGeom>
            <a:solidFill>
              <a:srgbClr val="E6E6E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0"/>
                </a:spcBef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8" name="Shape 388"/>
            <p:cNvSpPr/>
            <p:nvPr/>
          </p:nvSpPr>
          <p:spPr>
            <a:xfrm>
              <a:off x="326865" y="121984"/>
              <a:ext cx="1578247" cy="492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0"/>
                </a:spcBef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Integration with GoogleEarth</a:t>
              </a:r>
            </a:p>
          </p:txBody>
        </p:sp>
      </p:grpSp>
      <p:sp>
        <p:nvSpPr>
          <p:cNvPr id="390" name="Shape 390"/>
          <p:cNvSpPr/>
          <p:nvPr/>
        </p:nvSpPr>
        <p:spPr>
          <a:xfrm>
            <a:off x="1547663" y="789743"/>
            <a:ext cx="7391401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/>
            <a:r>
              <a:t>Information in OSCAR can be used by Geospatial Tools</a:t>
            </a:r>
          </a:p>
        </p:txBody>
      </p:sp>
      <p:pic>
        <p:nvPicPr>
          <p:cNvPr id="391" name="image23.jpg" descr="http://www.file-extensions.org/imgs/app-picture/8967/quantum-gi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2738" y="1442650"/>
            <a:ext cx="3529182" cy="21300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4" name="Group 394"/>
          <p:cNvGrpSpPr/>
          <p:nvPr/>
        </p:nvGrpSpPr>
        <p:grpSpPr>
          <a:xfrm>
            <a:off x="6300463" y="1549955"/>
            <a:ext cx="2231978" cy="832958"/>
            <a:chOff x="0" y="0"/>
            <a:chExt cx="2231976" cy="832957"/>
          </a:xfrm>
        </p:grpSpPr>
        <p:sp>
          <p:nvSpPr>
            <p:cNvPr id="392" name="Shape 392"/>
            <p:cNvSpPr/>
            <p:nvPr/>
          </p:nvSpPr>
          <p:spPr>
            <a:xfrm>
              <a:off x="0" y="0"/>
              <a:ext cx="2231977" cy="832958"/>
            </a:xfrm>
            <a:prstGeom prst="wedgeEllipseCallout">
              <a:avLst>
                <a:gd name="adj1" fmla="val -183265"/>
                <a:gd name="adj2" fmla="val 83140"/>
              </a:avLst>
            </a:prstGeom>
            <a:solidFill>
              <a:srgbClr val="E6E6E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0"/>
                </a:spcBef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3" name="Shape 393"/>
            <p:cNvSpPr/>
            <p:nvPr/>
          </p:nvSpPr>
          <p:spPr>
            <a:xfrm>
              <a:off x="326865" y="121984"/>
              <a:ext cx="1578247" cy="492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0"/>
                </a:spcBef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Integration with QuantumGIS</a:t>
              </a:r>
            </a:p>
          </p:txBody>
        </p:sp>
      </p:grpSp>
      <p:pic>
        <p:nvPicPr>
          <p:cNvPr id="395" name="image2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2738" y="3758062"/>
            <a:ext cx="2447969" cy="24323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8" name="Group 398"/>
          <p:cNvGrpSpPr/>
          <p:nvPr/>
        </p:nvGrpSpPr>
        <p:grpSpPr>
          <a:xfrm>
            <a:off x="3275855" y="3789650"/>
            <a:ext cx="2231978" cy="832958"/>
            <a:chOff x="0" y="0"/>
            <a:chExt cx="2231976" cy="832957"/>
          </a:xfrm>
        </p:grpSpPr>
        <p:sp>
          <p:nvSpPr>
            <p:cNvPr id="396" name="Shape 396"/>
            <p:cNvSpPr/>
            <p:nvPr/>
          </p:nvSpPr>
          <p:spPr>
            <a:xfrm>
              <a:off x="0" y="0"/>
              <a:ext cx="2231977" cy="832958"/>
            </a:xfrm>
            <a:prstGeom prst="wedgeEllipseCallout">
              <a:avLst>
                <a:gd name="adj1" fmla="val -120483"/>
                <a:gd name="adj2" fmla="val 87418"/>
              </a:avLst>
            </a:prstGeom>
            <a:solidFill>
              <a:srgbClr val="E6E6E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0"/>
                </a:spcBef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7" name="Shape 397"/>
            <p:cNvSpPr/>
            <p:nvPr/>
          </p:nvSpPr>
          <p:spPr>
            <a:xfrm>
              <a:off x="326865" y="121984"/>
              <a:ext cx="1578247" cy="492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0"/>
                </a:spcBef>
                <a:defRPr b="1" sz="1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Mashup for online maps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9" grpId="2"/>
      <p:bldP build="whole" bldLvl="1" animBg="1" rev="0" advAuto="0" spid="398" grpId="4"/>
      <p:bldP build="whole" bldLvl="1" animBg="1" rev="0" advAuto="0" spid="386" grpId="1"/>
      <p:bldP build="whole" bldLvl="1" animBg="1" rev="0" advAuto="0" spid="394" grpId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OSCAR management console</a:t>
            </a:r>
          </a:p>
        </p:txBody>
      </p:sp>
      <p:sp>
        <p:nvSpPr>
          <p:cNvPr id="401" name="Shape 401"/>
          <p:cNvSpPr/>
          <p:nvPr>
            <p:ph type="body" idx="1"/>
          </p:nvPr>
        </p:nvSpPr>
        <p:spPr>
          <a:xfrm>
            <a:off x="1285875" y="1412776"/>
            <a:ext cx="7472365" cy="4608514"/>
          </a:xfrm>
          <a:prstGeom prst="rect">
            <a:avLst/>
          </a:prstGeom>
        </p:spPr>
        <p:txBody>
          <a:bodyPr/>
          <a:lstStyle/>
          <a:p>
            <a:pPr/>
            <a:r>
              <a:t>Stations</a:t>
            </a:r>
          </a:p>
          <a:p>
            <a:pPr lvl="1" marL="990600" indent="-533400">
              <a:defRPr sz="1800"/>
            </a:pPr>
            <a:r>
              <a:t>Basic characteristics</a:t>
            </a:r>
          </a:p>
          <a:p>
            <a:pPr lvl="1" marL="990600" indent="-533400">
              <a:defRPr sz="1800"/>
            </a:pPr>
            <a:r>
              <a:t>Photos</a:t>
            </a:r>
          </a:p>
          <a:p>
            <a:pPr lvl="1" marL="990600" indent="-533400">
              <a:defRPr sz="1800"/>
            </a:pPr>
            <a:r>
              <a:t>History</a:t>
            </a:r>
          </a:p>
          <a:p>
            <a:pPr/>
            <a:r>
              <a:t>Observations</a:t>
            </a:r>
          </a:p>
          <a:p>
            <a:pPr lvl="1" marL="990600" indent="-533400">
              <a:defRPr sz="1800"/>
            </a:pPr>
            <a:r>
              <a:t>Location</a:t>
            </a:r>
          </a:p>
          <a:p>
            <a:pPr lvl="1" marL="990600" indent="-533400">
              <a:defRPr sz="1800"/>
            </a:pPr>
            <a:r>
              <a:t>Variable</a:t>
            </a:r>
          </a:p>
          <a:p>
            <a:pPr lvl="1" marL="990600" indent="-533400">
              <a:defRPr sz="1800"/>
            </a:pPr>
            <a:r>
              <a:t>Methods</a:t>
            </a:r>
          </a:p>
          <a:p>
            <a:pPr lvl="1" marL="990600" indent="-533400">
              <a:defRPr sz="1800"/>
            </a:pPr>
            <a:r>
              <a:t>Instruments</a:t>
            </a:r>
          </a:p>
          <a:p>
            <a:pPr lvl="1" marL="990600" indent="-533400">
              <a:defRPr sz="1800"/>
            </a:pPr>
            <a:r>
              <a:t>Quality and uncertainty</a:t>
            </a:r>
          </a:p>
          <a:p>
            <a:pPr lvl="1" marL="990600" indent="-533400">
              <a:defRPr sz="1800"/>
            </a:pPr>
            <a:r>
              <a:t>History</a:t>
            </a:r>
          </a:p>
          <a:p>
            <a:pPr/>
            <a:r>
              <a:t>Contacts</a:t>
            </a:r>
          </a:p>
          <a:p>
            <a:pPr/>
            <a:r>
              <a:t>Bibliographic references</a:t>
            </a:r>
          </a:p>
        </p:txBody>
      </p:sp>
      <p:pic>
        <p:nvPicPr>
          <p:cNvPr id="402" name="image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0" y="1412775"/>
            <a:ext cx="4309380" cy="35283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>
              <a:defRPr sz="1800"/>
            </a:pPr>
            <a:fld id="{86CB4B4D-7CA3-9044-876B-883B54F8677D}" type="slidenum">
              <a:rPr sz="1200"/>
            </a:fld>
          </a:p>
        </p:txBody>
      </p:sp>
      <p:pic>
        <p:nvPicPr>
          <p:cNvPr id="405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5252"/>
            <a:ext cx="10902444" cy="5724239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Shape 406"/>
          <p:cNvSpPr/>
          <p:nvPr/>
        </p:nvSpPr>
        <p:spPr>
          <a:xfrm>
            <a:off x="1135987" y="2919732"/>
            <a:ext cx="6840018" cy="444501"/>
          </a:xfrm>
          <a:prstGeom prst="rect">
            <a:avLst/>
          </a:prstGeom>
          <a:solidFill>
            <a:srgbClr val="FFD479"/>
          </a:solidFill>
          <a:ln w="25400">
            <a:solidFill>
              <a:srgbClr val="941100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defRPr sz="1800"/>
            </a:pPr>
            <a:r>
              <a:rPr sz="2400"/>
              <a:t>Screenshot from OSCAR/Surface beta-test version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0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OSCAR map1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11200" y="-235383"/>
            <a:ext cx="9144000" cy="6465166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Shape 40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>
              <a:defRPr sz="1800"/>
            </a:pPr>
            <a:fld id="{86CB4B4D-7CA3-9044-876B-883B54F8677D}" type="slidenum">
              <a:rPr sz="1200"/>
            </a:fld>
          </a:p>
        </p:txBody>
      </p:sp>
      <p:pic>
        <p:nvPicPr>
          <p:cNvPr id="410" name="OSCAR map2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900" y="298017"/>
            <a:ext cx="9144000" cy="6465166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Shape 411"/>
          <p:cNvSpPr/>
          <p:nvPr/>
        </p:nvSpPr>
        <p:spPr>
          <a:xfrm>
            <a:off x="6476986" y="2412986"/>
            <a:ext cx="511376" cy="508423"/>
          </a:xfrm>
          <a:prstGeom prst="ellipse">
            <a:avLst/>
          </a:prstGeom>
          <a:ln w="38100">
            <a:solidFill>
              <a:srgbClr val="011993"/>
            </a:solidFill>
            <a:bevel/>
          </a:ln>
        </p:spPr>
        <p:txBody>
          <a:bodyPr lIns="45719" rIns="45719"/>
          <a:lstStyle/>
          <a:p>
            <a:pPr>
              <a:spcBef>
                <a:spcPts val="0"/>
              </a:spcBef>
              <a:defRPr sz="20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412" name="OSCAR map3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5300" y="285317"/>
            <a:ext cx="9144000" cy="6465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OSCAR map4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1563" y="241300"/>
            <a:ext cx="4848874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OSCAR map5.g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60463" y="723900"/>
            <a:ext cx="484887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Shape 415"/>
          <p:cNvSpPr/>
          <p:nvPr/>
        </p:nvSpPr>
        <p:spPr>
          <a:xfrm>
            <a:off x="6489700" y="3009900"/>
            <a:ext cx="347318" cy="343819"/>
          </a:xfrm>
          <a:prstGeom prst="ellipse">
            <a:avLst/>
          </a:prstGeom>
          <a:ln w="50800">
            <a:solidFill>
              <a:srgbClr val="011993"/>
            </a:solidFill>
            <a:bevel/>
          </a:ln>
        </p:spPr>
        <p:txBody>
          <a:bodyPr lIns="45719" rIns="45719"/>
          <a:lstStyle/>
          <a:p>
            <a:pPr>
              <a:spcBef>
                <a:spcPts val="0"/>
              </a:spcBef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1" grpId="7"/>
      <p:bldP build="whole" bldLvl="1" animBg="1" rev="0" advAuto="0" spid="414" grpId="5"/>
      <p:bldP build="whole" bldLvl="1" animBg="1" rev="0" advAuto="0" spid="413" grpId="4"/>
      <p:bldP build="whole" bldLvl="1" animBg="1" rev="0" advAuto="0" spid="415" grpId="6"/>
      <p:bldP build="whole" bldLvl="1" animBg="1" rev="0" advAuto="0" spid="412" grpId="3"/>
      <p:bldP build="whole" bldLvl="1" animBg="1" rev="0" advAuto="0" spid="410" grpId="2"/>
      <p:bldP build="whole" bldLvl="1" animBg="1" rev="0" advAuto="0" spid="40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/>
          <p:nvPr>
            <p:ph type="title" idx="4294967295"/>
          </p:nvPr>
        </p:nvSpPr>
        <p:spPr>
          <a:xfrm>
            <a:off x="250824" y="188913"/>
            <a:ext cx="8713790" cy="647799"/>
          </a:xfrm>
          <a:prstGeom prst="rect">
            <a:avLst/>
          </a:prstGeom>
        </p:spPr>
        <p:txBody>
          <a:bodyPr/>
          <a:lstStyle>
            <a:lvl1pPr algn="ctr" defTabSz="905255">
              <a:defRPr b="1" sz="2800">
                <a:solidFill>
                  <a:schemeClr val="accent2"/>
                </a:solidFill>
              </a:defRPr>
            </a:lvl1pPr>
          </a:lstStyle>
          <a:p>
            <a:pPr/>
            <a:r>
              <a:t>Plan for transition from Vol.A to OSCAR/Surface</a:t>
            </a:r>
          </a:p>
        </p:txBody>
      </p:sp>
      <p:sp>
        <p:nvSpPr>
          <p:cNvPr id="418" name="Shape 418"/>
          <p:cNvSpPr/>
          <p:nvPr>
            <p:ph type="body" idx="4294967295"/>
          </p:nvPr>
        </p:nvSpPr>
        <p:spPr>
          <a:xfrm>
            <a:off x="504824" y="1154212"/>
            <a:ext cx="8201077" cy="5400600"/>
          </a:xfrm>
          <a:prstGeom prst="rect">
            <a:avLst/>
          </a:prstGeom>
        </p:spPr>
        <p:txBody>
          <a:bodyPr/>
          <a:lstStyle/>
          <a:p>
            <a:pPr marL="220578" indent="-220578">
              <a:spcBef>
                <a:spcPts val="500"/>
              </a:spcBef>
              <a:buClrTx/>
              <a:buFontTx/>
              <a:buChar char="•"/>
              <a:defRPr sz="2400"/>
            </a:pPr>
            <a:r>
              <a:t>Transition period: </a:t>
            </a:r>
            <a:r>
              <a:t>planned to start in February 2016 and to last for 2 years</a:t>
            </a:r>
            <a:r>
              <a:t>.</a:t>
            </a:r>
          </a:p>
          <a:p>
            <a:pPr marL="220578" indent="-220578">
              <a:spcBef>
                <a:spcPts val="500"/>
              </a:spcBef>
              <a:buClrTx/>
              <a:buFontTx/>
              <a:buChar char="•"/>
              <a:defRPr sz="2400"/>
            </a:pPr>
            <a:r>
              <a:t>Members will be given the opportunity to decide between:</a:t>
            </a:r>
            <a:endParaRPr sz="1800"/>
          </a:p>
          <a:p>
            <a:pPr lvl="1" marL="601578" indent="-220578">
              <a:spcBef>
                <a:spcPts val="500"/>
              </a:spcBef>
              <a:buClrTx/>
              <a:buFontTx/>
              <a:buChar char="•"/>
              <a:defRPr sz="2400"/>
            </a:pPr>
            <a:r>
              <a:t>providing their WIGOS metadata directly via OSCAR</a:t>
            </a:r>
            <a:endParaRPr sz="1800"/>
          </a:p>
          <a:p>
            <a:pPr lvl="1" marL="581525" indent="-200525">
              <a:buClrTx/>
              <a:buFontTx/>
              <a:buChar char="•"/>
              <a:defRPr sz="2400"/>
            </a:pPr>
            <a:r>
              <a:t>continuing to provide their metadata through existing WMO procedures</a:t>
            </a:r>
            <a:endParaRPr sz="1800"/>
          </a:p>
          <a:p>
            <a:pPr marL="220578" indent="-220578">
              <a:spcBef>
                <a:spcPts val="500"/>
              </a:spcBef>
              <a:buClrTx/>
              <a:buFontTx/>
              <a:buChar char="•"/>
              <a:defRPr sz="2400"/>
            </a:pPr>
            <a:r>
              <a:t>Uploads will be possible through:</a:t>
            </a:r>
            <a:endParaRPr sz="1800"/>
          </a:p>
          <a:p>
            <a:pPr lvl="1" marL="601578" indent="-220578">
              <a:spcBef>
                <a:spcPts val="500"/>
              </a:spcBef>
              <a:buClrTx/>
              <a:buFontTx/>
              <a:buChar char="•"/>
              <a:defRPr sz="2400"/>
            </a:pPr>
            <a:r>
              <a:t>user editing via the web interface, and</a:t>
            </a:r>
            <a:endParaRPr sz="1800"/>
          </a:p>
          <a:p>
            <a:pPr lvl="1" marL="601578" indent="-220578">
              <a:spcBef>
                <a:spcPts val="500"/>
              </a:spcBef>
              <a:buClrTx/>
              <a:buFontTx/>
              <a:buChar char="•"/>
              <a:defRPr sz="2400"/>
            </a:pPr>
            <a:r>
              <a:t>machine to machine interfaces/web service</a:t>
            </a:r>
            <a:endParaRPr sz="1800"/>
          </a:p>
          <a:p>
            <a:pPr marL="220578" indent="-220578">
              <a:spcBef>
                <a:spcPts val="500"/>
              </a:spcBef>
              <a:buClrTx/>
              <a:buFontTx/>
              <a:buChar char="•"/>
              <a:defRPr sz="2400"/>
            </a:pPr>
            <a:r>
              <a:t>At that point, OSCAR will become the official repository of WIGOS metadata, and will serve as the source for Vol. 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1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/>
          <p:nvPr>
            <p:ph type="title" idx="4294967295"/>
          </p:nvPr>
        </p:nvSpPr>
        <p:spPr>
          <a:xfrm>
            <a:off x="250824" y="188913"/>
            <a:ext cx="8713790" cy="647799"/>
          </a:xfrm>
          <a:prstGeom prst="rect">
            <a:avLst/>
          </a:prstGeom>
        </p:spPr>
        <p:txBody>
          <a:bodyPr/>
          <a:lstStyle/>
          <a:p>
            <a:pPr>
              <a:defRPr b="1" sz="3000">
                <a:solidFill>
                  <a:schemeClr val="accent2"/>
                </a:solidFill>
              </a:defRPr>
            </a:pPr>
            <a:r>
              <a:t>Plans for transition from Vol.A </a:t>
            </a:r>
            <a:r>
              <a:rPr b="0"/>
              <a:t>(Cont.)</a:t>
            </a:r>
          </a:p>
        </p:txBody>
      </p:sp>
      <p:sp>
        <p:nvSpPr>
          <p:cNvPr id="421" name="Shape 421"/>
          <p:cNvSpPr/>
          <p:nvPr>
            <p:ph type="body" idx="4294967295"/>
          </p:nvPr>
        </p:nvSpPr>
        <p:spPr>
          <a:xfrm>
            <a:off x="250824" y="1052734"/>
            <a:ext cx="8713790" cy="5112571"/>
          </a:xfrm>
          <a:prstGeom prst="rect">
            <a:avLst/>
          </a:prstGeom>
        </p:spPr>
        <p:txBody>
          <a:bodyPr/>
          <a:lstStyle/>
          <a:p>
            <a:pPr marL="220578" indent="-220578">
              <a:spcBef>
                <a:spcPts val="800"/>
              </a:spcBef>
              <a:buClrTx/>
              <a:buFontTx/>
              <a:buChar char="•"/>
              <a:defRPr sz="2400"/>
            </a:pPr>
            <a:r>
              <a:t>OSCAR can generate reports similar to the existing Vol. A flat-files available on the WMO website. The new “Vol. A report” will maintain all current column headings but may not contain information in all columns.</a:t>
            </a:r>
            <a:endParaRPr sz="1800"/>
          </a:p>
          <a:p>
            <a:pPr marL="220578" indent="-220578">
              <a:spcBef>
                <a:spcPts val="800"/>
              </a:spcBef>
              <a:buClrTx/>
              <a:buFontTx/>
              <a:buChar char="•"/>
              <a:defRPr sz="2400"/>
            </a:pPr>
            <a:r>
              <a:t>Station information provided to WMO via current Vol. A procedures will be used to update WIGOS metadata in OSCAR.</a:t>
            </a:r>
            <a:endParaRPr sz="1800"/>
          </a:p>
          <a:p>
            <a:pPr marL="220578" indent="-220578">
              <a:spcBef>
                <a:spcPts val="800"/>
              </a:spcBef>
              <a:buClrTx/>
              <a:buFontTx/>
              <a:buChar char="•"/>
              <a:defRPr sz="2400"/>
            </a:pPr>
            <a:r>
              <a:t>Protocol and format for feeding information </a:t>
            </a:r>
            <a:r>
              <a:t>by batch-process (M2M) </a:t>
            </a:r>
            <a:r>
              <a:t>into OSCAR to be completed by mid-2016 </a:t>
            </a:r>
            <a:endParaRPr sz="1800"/>
          </a:p>
          <a:p>
            <a:pPr marL="220578" indent="-220578">
              <a:spcBef>
                <a:spcPts val="800"/>
              </a:spcBef>
              <a:buClrTx/>
              <a:buFontTx/>
              <a:buChar char="•"/>
              <a:defRPr sz="2400"/>
            </a:pPr>
            <a:r>
              <a:t>By the end of the transition phase into OSCAR; Vol. A will officially cease to exist and related procedures used to maintain station information will be discontinued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2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/>
          <p:nvPr>
            <p:ph type="title" idx="4294967295"/>
          </p:nvPr>
        </p:nvSpPr>
        <p:spPr>
          <a:xfrm>
            <a:off x="250824" y="188913"/>
            <a:ext cx="8785671" cy="647799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accent2"/>
                </a:solidFill>
              </a:defRPr>
            </a:lvl1pPr>
          </a:lstStyle>
          <a:p>
            <a:pPr/>
            <a:r>
              <a:t>What Members will need to do:</a:t>
            </a:r>
          </a:p>
        </p:txBody>
      </p:sp>
      <p:sp>
        <p:nvSpPr>
          <p:cNvPr id="424" name="Shape 424"/>
          <p:cNvSpPr/>
          <p:nvPr/>
        </p:nvSpPr>
        <p:spPr>
          <a:xfrm>
            <a:off x="467543" y="1124743"/>
            <a:ext cx="8136905" cy="4193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20578" indent="-220578">
              <a:spcBef>
                <a:spcPts val="800"/>
              </a:spcBef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Comply with the WMO Technical Regulations; WMO-No. 49, Volume I, Part I – WIGOS and the Manual on WIGOS:</a:t>
            </a:r>
          </a:p>
          <a:p>
            <a:pPr lvl="1" marL="990600" indent="-533400">
              <a:spcBef>
                <a:spcPts val="500"/>
              </a:spcBef>
              <a:buClr>
                <a:srgbClr val="FF9900"/>
              </a:buClr>
              <a:buSzPct val="100000"/>
              <a:buFont typeface="Wingdings"/>
              <a:buChar char="▪"/>
              <a:defRPr sz="2000"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990600" indent="-533400">
              <a:spcBef>
                <a:spcPts val="400"/>
              </a:spcBef>
              <a:buClr>
                <a:srgbClr val="FF9900"/>
              </a:buClr>
              <a:buSzPct val="100000"/>
              <a:buFont typeface="Wingdings"/>
              <a:buChar char="▪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Keep records of WIGOS metadata</a:t>
            </a:r>
          </a:p>
          <a:p>
            <a:pPr lvl="1" marL="990600" indent="-533400">
              <a:spcBef>
                <a:spcPts val="400"/>
              </a:spcBef>
              <a:buClr>
                <a:srgbClr val="FF9900"/>
              </a:buClr>
              <a:buSzPct val="100000"/>
              <a:buFont typeface="Wingdings"/>
              <a:buChar char="▪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For those observations that are exchanged internationally:</a:t>
            </a:r>
          </a:p>
          <a:p>
            <a:pPr lvl="2" marL="1371600" indent="-457200">
              <a:spcBef>
                <a:spcPts val="400"/>
              </a:spcBef>
              <a:buClr>
                <a:srgbClr val="FF9900"/>
              </a:buClr>
              <a:buSzPct val="100000"/>
              <a:buFont typeface="Wingdings"/>
              <a:buChar char="▪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Exchange also the associated WIGOS metadata </a:t>
            </a:r>
          </a:p>
          <a:p>
            <a:pPr lvl="1" marL="990600" indent="-533400">
              <a:spcBef>
                <a:spcPts val="400"/>
              </a:spcBef>
              <a:buClr>
                <a:srgbClr val="FF9900"/>
              </a:buClr>
              <a:buSzPct val="100000"/>
              <a:buFont typeface="Wingdings"/>
              <a:buChar char="▪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Review the information in OSCAR/Surface</a:t>
            </a:r>
          </a:p>
          <a:p>
            <a:pPr lvl="2" marL="1371600" indent="-457200">
              <a:spcBef>
                <a:spcPts val="400"/>
              </a:spcBef>
              <a:buClr>
                <a:srgbClr val="FF9900"/>
              </a:buClr>
              <a:buSzPct val="100000"/>
              <a:buFont typeface="Wingdings"/>
              <a:buChar char="▪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Keep entries in OSCAR/Surface up to date </a:t>
            </a:r>
          </a:p>
          <a:p>
            <a:pPr marL="220578" indent="-220578">
              <a:spcBef>
                <a:spcPts val="800"/>
              </a:spcBef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 marL="220578" indent="-220578">
              <a:spcBef>
                <a:spcPts val="800"/>
              </a:spcBef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The more accurate and up-to-date the information in OSCAR/Surface is, the more useful it will be!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2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type="sldNum" sz="quarter" idx="2"/>
          </p:nvPr>
        </p:nvSpPr>
        <p:spPr>
          <a:xfrm>
            <a:off x="6831027" y="6478587"/>
            <a:ext cx="188898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7" name="WIR Homep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" y="32537"/>
            <a:ext cx="9037321" cy="61011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/>
          <p:nvPr>
            <p:ph type="title" idx="4294967295"/>
          </p:nvPr>
        </p:nvSpPr>
        <p:spPr>
          <a:xfrm>
            <a:off x="250824" y="188909"/>
            <a:ext cx="8713790" cy="1410599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859536">
              <a:defRPr b="1" sz="3600">
                <a:solidFill>
                  <a:schemeClr val="accent2"/>
                </a:solidFill>
              </a:defRPr>
            </a:pPr>
            <a:r>
              <a:t>OSCAR Gap analysis module</a:t>
            </a:r>
            <a:endParaRPr sz="1800"/>
          </a:p>
          <a:p>
            <a:pPr algn="ctr" defTabSz="859536">
              <a:defRPr b="1" i="1" sz="2800">
                <a:solidFill>
                  <a:schemeClr val="accent2"/>
                </a:solidFill>
              </a:defRPr>
            </a:pPr>
            <a:r>
              <a:t>(still in design phase)</a:t>
            </a:r>
          </a:p>
        </p:txBody>
      </p:sp>
      <p:sp>
        <p:nvSpPr>
          <p:cNvPr id="427" name="Shape 427"/>
          <p:cNvSpPr/>
          <p:nvPr>
            <p:ph type="body" idx="4294967295"/>
          </p:nvPr>
        </p:nvSpPr>
        <p:spPr>
          <a:xfrm>
            <a:off x="568322" y="1615279"/>
            <a:ext cx="8179797" cy="4456363"/>
          </a:xfrm>
          <a:prstGeom prst="rect">
            <a:avLst/>
          </a:prstGeom>
        </p:spPr>
        <p:txBody>
          <a:bodyPr lIns="0" tIns="0" rIns="0" bIns="0"/>
          <a:lstStyle/>
          <a:p>
            <a:pPr marL="281987" indent="-281987" defTabSz="740662">
              <a:buClrTx/>
              <a:buFontTx/>
              <a:buChar char="•"/>
              <a:defRPr sz="2400"/>
            </a:pPr>
            <a:r>
              <a:t>Quantitative tool that matches observational data requirements against observational capabilities</a:t>
            </a:r>
            <a:endParaRPr sz="1800"/>
          </a:p>
          <a:p>
            <a:pPr marL="281987" indent="-281987" defTabSz="740662">
              <a:buClrTx/>
              <a:buFontTx/>
              <a:buChar char="•"/>
              <a:defRPr sz="2400"/>
            </a:pPr>
          </a:p>
          <a:p>
            <a:pPr marL="281987" indent="-281987" defTabSz="740662">
              <a:buClrTx/>
              <a:buFontTx/>
              <a:buChar char="•"/>
              <a:defRPr sz="2400"/>
            </a:pPr>
            <a:r>
              <a:t>Based on selection of requirement and pertinent observational capabilities, tool can illustrate whether or not different levels of requirement is met (by area or region)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2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/>
          <p:nvPr>
            <p:ph type="title"/>
          </p:nvPr>
        </p:nvSpPr>
        <p:spPr>
          <a:xfrm>
            <a:off x="250824" y="188908"/>
            <a:ext cx="8713790" cy="792172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649223">
              <a:defRPr sz="2100"/>
            </a:pPr>
            <a:r>
              <a:t>Surface pressure measurement capabilities against WMO requirements</a:t>
            </a:r>
            <a:endParaRPr sz="1800"/>
          </a:p>
          <a:p>
            <a:pPr algn="ctr" defTabSz="649223">
              <a:defRPr sz="2100"/>
            </a:pPr>
            <a:r>
              <a:t>(“capability” based on data received by ECMWF)</a:t>
            </a:r>
          </a:p>
        </p:txBody>
      </p:sp>
      <p:sp>
        <p:nvSpPr>
          <p:cNvPr id="430" name="Shape 430"/>
          <p:cNvSpPr/>
          <p:nvPr>
            <p:ph type="sldNum" sz="quarter" idx="2"/>
          </p:nvPr>
        </p:nvSpPr>
        <p:spPr>
          <a:xfrm>
            <a:off x="6837709" y="6478587"/>
            <a:ext cx="182217" cy="1728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0000"/>
              </a:lnSpc>
            </a:lvl1pPr>
          </a:lstStyle>
          <a:p>
            <a:pPr/>
            <a:fld id="{86CB4B4D-7CA3-9044-876B-883B54F8677D}" type="slidenum"/>
          </a:p>
        </p:txBody>
      </p:sp>
      <p:pic>
        <p:nvPicPr>
          <p:cNvPr id="431" name="image30.png" descr="New Picture (2)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" y="1447800"/>
            <a:ext cx="8096250" cy="3867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/>
          <p:nvPr>
            <p:ph type="title"/>
          </p:nvPr>
        </p:nvSpPr>
        <p:spPr>
          <a:xfrm>
            <a:off x="250824" y="3573462"/>
            <a:ext cx="8713790" cy="719138"/>
          </a:xfrm>
          <a:prstGeom prst="rect">
            <a:avLst/>
          </a:prstGeom>
        </p:spPr>
        <p:txBody>
          <a:bodyPr/>
          <a:lstStyle/>
          <a:p>
            <a:pPr/>
            <a:r>
              <a:t>Thank you for your attention</a:t>
            </a:r>
          </a:p>
        </p:txBody>
      </p:sp>
      <p:sp>
        <p:nvSpPr>
          <p:cNvPr id="434" name="Shape 434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pPr/>
            <a:r>
              <a:t>Contents of the WIR</a:t>
            </a:r>
          </a:p>
        </p:txBody>
      </p:sp>
      <p:sp>
        <p:nvSpPr>
          <p:cNvPr id="290" name="Shape 29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51856" indent="-351856" defTabSz="859536">
              <a:buClrTx/>
              <a:buFontTx/>
              <a:buAutoNum type="arabicPeriod" startAt="1"/>
              <a:defRPr sz="2256"/>
            </a:pPr>
            <a:r>
              <a:t>WIGOS vision, concept, rationale and benefits</a:t>
            </a:r>
          </a:p>
          <a:p>
            <a:pPr marL="351856" indent="-351856" defTabSz="859536">
              <a:buClrTx/>
              <a:buFontTx/>
              <a:buAutoNum type="arabicPeriod" startAt="1"/>
              <a:defRPr sz="2256"/>
            </a:pPr>
            <a:r>
              <a:t>Impact on members of WIGOS Implementation</a:t>
            </a:r>
          </a:p>
          <a:p>
            <a:pPr marL="351856" indent="-351856" defTabSz="859536">
              <a:buClrTx/>
              <a:buFontTx/>
              <a:buAutoNum type="arabicPeriod" startAt="1"/>
              <a:defRPr sz="2256"/>
            </a:pPr>
            <a:r>
              <a:t>Management, and coordination mechanism</a:t>
            </a:r>
          </a:p>
          <a:p>
            <a:pPr marL="351856" indent="-351856" defTabSz="859536">
              <a:buClrTx/>
              <a:buFontTx/>
              <a:buAutoNum type="arabicPeriod" startAt="1"/>
              <a:defRPr sz="2256"/>
            </a:pPr>
            <a:r>
              <a:t>Design, planning and optimized evolution of WIGOS component observing systems</a:t>
            </a:r>
          </a:p>
          <a:p>
            <a:pPr marL="351856" indent="-351856" defTabSz="859536">
              <a:buClrTx/>
              <a:buFontTx/>
              <a:buAutoNum type="arabicPeriod" startAt="1"/>
              <a:defRPr sz="2256"/>
            </a:pPr>
            <a:r>
              <a:t>Observing System Operation and Maintenance, and Quality Management</a:t>
            </a:r>
          </a:p>
          <a:p>
            <a:pPr marL="351856" indent="-351856" defTabSz="859536">
              <a:buClrTx/>
              <a:buFontTx/>
              <a:buAutoNum type="arabicPeriod" startAt="1"/>
              <a:defRPr sz="2256"/>
            </a:pPr>
            <a:r>
              <a:t>Standardization, System Interoperability and Data Compatibility</a:t>
            </a:r>
          </a:p>
          <a:p>
            <a:pPr marL="351856" indent="-351856" defTabSz="859536">
              <a:buClrTx/>
              <a:buFontTx/>
              <a:buAutoNum type="arabicPeriod" startAt="1"/>
              <a:defRPr sz="2256"/>
            </a:pPr>
            <a:r>
              <a:t>Data Discovery, Delivery and Archival</a:t>
            </a:r>
          </a:p>
          <a:p>
            <a:pPr marL="351856" indent="-351856" defTabSz="859536">
              <a:buClrTx/>
              <a:buFontTx/>
              <a:buAutoNum type="arabicPeriod" startAt="1"/>
              <a:defRPr sz="2256"/>
            </a:pPr>
            <a:r>
              <a:t>Capacity Development</a:t>
            </a:r>
          </a:p>
          <a:p>
            <a:pPr marL="351856" indent="-351856" defTabSz="859536">
              <a:buClrTx/>
              <a:buFontTx/>
              <a:buAutoNum type="arabicPeriod" startAt="1"/>
              <a:defRPr sz="2256"/>
            </a:pPr>
            <a:r>
              <a:t>Communication and Outreach</a:t>
            </a:r>
          </a:p>
          <a:p>
            <a:pPr marL="351856" indent="-351856" defTabSz="859536">
              <a:buClrTx/>
              <a:buFontTx/>
              <a:buAutoNum type="arabicPeriod" startAt="1"/>
              <a:defRPr sz="2256"/>
            </a:pPr>
            <a:r>
              <a:t>WIGOS component observing systems</a:t>
            </a:r>
          </a:p>
        </p:txBody>
      </p:sp>
      <p:sp>
        <p:nvSpPr>
          <p:cNvPr id="291" name="Shape 291"/>
          <p:cNvSpPr/>
          <p:nvPr>
            <p:ph type="sldNum" sz="quarter" idx="2"/>
          </p:nvPr>
        </p:nvSpPr>
        <p:spPr>
          <a:xfrm>
            <a:off x="6831027" y="6478587"/>
            <a:ext cx="188898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type="title"/>
          </p:nvPr>
        </p:nvSpPr>
        <p:spPr>
          <a:xfrm>
            <a:off x="250825" y="430212"/>
            <a:ext cx="8713789" cy="792163"/>
          </a:xfrm>
          <a:prstGeom prst="rect">
            <a:avLst/>
          </a:prstGeom>
        </p:spPr>
        <p:txBody>
          <a:bodyPr/>
          <a:lstStyle>
            <a:lvl1pPr algn="ctr">
              <a:defRPr b="1" sz="3200"/>
            </a:lvl1pPr>
          </a:lstStyle>
          <a:p>
            <a:pPr/>
            <a:r>
              <a:t>Main WIGOS Tools (11/2015)</a:t>
            </a:r>
          </a:p>
        </p:txBody>
      </p:sp>
      <p:sp>
        <p:nvSpPr>
          <p:cNvPr id="294" name="Shape 294"/>
          <p:cNvSpPr/>
          <p:nvPr>
            <p:ph type="sldNum" sz="quarter" idx="2"/>
          </p:nvPr>
        </p:nvSpPr>
        <p:spPr>
          <a:xfrm>
            <a:off x="6831027" y="6478587"/>
            <a:ext cx="188898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5" name="Shape 295"/>
          <p:cNvSpPr/>
          <p:nvPr/>
        </p:nvSpPr>
        <p:spPr>
          <a:xfrm>
            <a:off x="769362" y="1525111"/>
            <a:ext cx="7813563" cy="425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40631" indent="-240631">
              <a:buSzPct val="100000"/>
              <a:buChar char="•"/>
              <a:defRPr sz="2800">
                <a:solidFill>
                  <a:srgbClr val="000000">
                    <a:alpha val="47000"/>
                  </a:srgbClr>
                </a:solidFill>
              </a:defRPr>
            </a:pPr>
            <a:r>
              <a:t>SORT: "Standardization of Observations" Reference Tool</a:t>
            </a:r>
          </a:p>
          <a:p>
            <a:pPr marL="240631" indent="-240631">
              <a:buSzPct val="100000"/>
              <a:buChar char="•"/>
              <a:defRPr sz="2800"/>
            </a:pPr>
            <a:r>
              <a:t>OSCAR: Observing System Capability Analysis and Review tool</a:t>
            </a:r>
          </a:p>
          <a:p>
            <a:pPr lvl="1" marL="621631" indent="-240631">
              <a:buSzPct val="100000"/>
              <a:buChar char="•"/>
              <a:defRPr sz="2800"/>
            </a:pPr>
            <a:r>
              <a:t>OSCAR/Requirements: Observational User Requirements</a:t>
            </a:r>
          </a:p>
          <a:p>
            <a:pPr lvl="1" marL="621631" indent="-240631">
              <a:buSzPct val="100000"/>
              <a:buChar char="•"/>
              <a:defRPr sz="2800"/>
            </a:pPr>
            <a:r>
              <a:t>OSCAR/Space: Space-based capabilities</a:t>
            </a:r>
          </a:p>
          <a:p>
            <a:pPr lvl="1" marL="621631" indent="-240631">
              <a:buSzPct val="100000"/>
              <a:buChar char="•"/>
              <a:defRPr sz="2800"/>
            </a:pPr>
            <a:r>
              <a:t>OSCAR/Surface: Surface-based capabilities</a:t>
            </a:r>
          </a:p>
          <a:p>
            <a:pPr lvl="1" marL="621631" indent="-240631">
              <a:buSzPct val="100000"/>
              <a:buChar char="•"/>
              <a:defRPr sz="2800">
                <a:solidFill>
                  <a:srgbClr val="000000">
                    <a:alpha val="50000"/>
                  </a:srgbClr>
                </a:solidFill>
              </a:defRPr>
            </a:pPr>
            <a:r>
              <a:t>OSCAR/Review: Gap analysis module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>
            <p:ph type="title" idx="4294967295"/>
          </p:nvPr>
        </p:nvSpPr>
        <p:spPr>
          <a:xfrm>
            <a:off x="250824" y="188908"/>
            <a:ext cx="8713790" cy="79217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b="1" sz="3600">
                <a:solidFill>
                  <a:schemeClr val="accent2"/>
                </a:solidFill>
              </a:defRPr>
            </a:lvl1pPr>
          </a:lstStyle>
          <a:p>
            <a:pPr/>
            <a:r>
              <a:t>SORT</a:t>
            </a:r>
          </a:p>
        </p:txBody>
      </p:sp>
      <p:sp>
        <p:nvSpPr>
          <p:cNvPr id="298" name="Shape 298"/>
          <p:cNvSpPr/>
          <p:nvPr>
            <p:ph type="body" idx="4294967295"/>
          </p:nvPr>
        </p:nvSpPr>
        <p:spPr>
          <a:xfrm>
            <a:off x="238124" y="1039812"/>
            <a:ext cx="8713790" cy="4897438"/>
          </a:xfrm>
          <a:prstGeom prst="rect">
            <a:avLst/>
          </a:prstGeom>
        </p:spPr>
        <p:txBody>
          <a:bodyPr lIns="0" tIns="0" rIns="0" bIns="0"/>
          <a:lstStyle/>
          <a:p>
            <a:pPr lvl="1" marL="601578" indent="-220578" defTabSz="850391">
              <a:spcBef>
                <a:spcPts val="1100"/>
              </a:spcBef>
              <a:buClrTx/>
              <a:buFontTx/>
              <a:buChar char="•"/>
              <a:defRPr sz="2200"/>
            </a:pPr>
            <a:r>
              <a:t>SORT is an electronic document navigation tool intended to facilitate the </a:t>
            </a:r>
          </a:p>
          <a:p>
            <a:pPr lvl="2" marL="982578" indent="-220578" defTabSz="850391">
              <a:spcBef>
                <a:spcPts val="1100"/>
              </a:spcBef>
              <a:buClrTx/>
              <a:buFontTx/>
              <a:buChar char="•"/>
              <a:defRPr i="1"/>
            </a:pPr>
            <a:r>
              <a:t>SORT is a component of the WIGOS Operational Information Resource (WIR)</a:t>
            </a:r>
          </a:p>
          <a:p>
            <a:pPr lvl="2" marL="982578" indent="-220578" defTabSz="850391">
              <a:spcBef>
                <a:spcPts val="1100"/>
              </a:spcBef>
              <a:buClrTx/>
              <a:buFontTx/>
              <a:buChar char="•"/>
              <a:defRPr i="1"/>
            </a:pPr>
            <a:r>
              <a:t>SORT shall provide {…} easy access to the information {…} consider when installing, configuring and operating {…} observing systems according to WIGOS Regulatory Material.</a:t>
            </a:r>
          </a:p>
          <a:p>
            <a:pPr lvl="2" marL="1082238" indent="-167838" defTabSz="850391">
              <a:spcBef>
                <a:spcPts val="1100"/>
              </a:spcBef>
              <a:buClrTx/>
              <a:buFontTx/>
              <a:buChar char="•"/>
              <a:defRPr i="1"/>
            </a:pPr>
            <a:r>
              <a:t>{…}</a:t>
            </a:r>
            <a:r>
              <a:t>SORT {…} is meant to deliver a modernized, standardized access to the up-to-date standards and recommended practices and procedures {…}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>
            <p:ph type="title" idx="4294967295"/>
          </p:nvPr>
        </p:nvSpPr>
        <p:spPr>
          <a:xfrm>
            <a:off x="250824" y="188908"/>
            <a:ext cx="8713790" cy="79217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b="1" sz="3600">
                <a:solidFill>
                  <a:schemeClr val="accent2"/>
                </a:solidFill>
              </a:defRPr>
            </a:lvl1pPr>
          </a:lstStyle>
          <a:p>
            <a:pPr/>
            <a:r>
              <a:t>OSCAR</a:t>
            </a:r>
          </a:p>
        </p:txBody>
      </p:sp>
      <p:sp>
        <p:nvSpPr>
          <p:cNvPr id="301" name="Shape 301"/>
          <p:cNvSpPr/>
          <p:nvPr>
            <p:ph type="body" idx="4294967295"/>
          </p:nvPr>
        </p:nvSpPr>
        <p:spPr>
          <a:xfrm>
            <a:off x="238124" y="1039812"/>
            <a:ext cx="8713790" cy="4897438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defTabSz="850391">
              <a:spcBef>
                <a:spcPts val="1100"/>
              </a:spcBef>
              <a:buSzTx/>
              <a:buNone/>
              <a:defRPr sz="2200"/>
            </a:pPr>
            <a:r>
              <a:t>The </a:t>
            </a:r>
            <a:r>
              <a:t>WMO Roling Review of Requirements (</a:t>
            </a:r>
            <a:r>
              <a:t>RRR</a:t>
            </a:r>
            <a:r>
              <a:t>)</a:t>
            </a:r>
            <a:r>
              <a:t> is supported by three key databases of </a:t>
            </a:r>
            <a:r>
              <a:rPr b="1"/>
              <a:t>OSCAR</a:t>
            </a:r>
            <a:r>
              <a:t>:</a:t>
            </a:r>
          </a:p>
          <a:p>
            <a:pPr lvl="1" marL="697230" indent="-342900" defTabSz="850391">
              <a:spcBef>
                <a:spcPts val="1100"/>
              </a:spcBef>
              <a:buClr>
                <a:srgbClr val="FFC000"/>
              </a:buClr>
              <a:defRPr b="1" sz="2200"/>
            </a:pPr>
            <a:r>
              <a:t>OSCAR/Requirements</a:t>
            </a:r>
            <a:r>
              <a:rPr b="0"/>
              <a:t>, in which “technology free” requirements are provided for each application area, expressed in units of geophysical variables (260 in total currently), not measurands; not just atmosphere, also terrestrial, ocean, cryosphere, …</a:t>
            </a:r>
            <a:endParaRPr sz="1800"/>
          </a:p>
          <a:p>
            <a:pPr lvl="1" marL="697230" indent="-342900" defTabSz="850391">
              <a:spcBef>
                <a:spcPts val="1100"/>
              </a:spcBef>
              <a:buClr>
                <a:srgbClr val="FFC000"/>
              </a:buClr>
              <a:defRPr b="1" sz="2200"/>
            </a:pPr>
            <a:r>
              <a:t>OSCAR/Space, </a:t>
            </a:r>
            <a:r>
              <a:rPr b="0"/>
              <a:t>listing the capabilities of all satellite sensors, whether historical, operational or planned</a:t>
            </a:r>
            <a:endParaRPr sz="1800"/>
          </a:p>
          <a:p>
            <a:pPr lvl="1" marL="697230" indent="-342900" defTabSz="850391">
              <a:spcBef>
                <a:spcPts val="1100"/>
              </a:spcBef>
              <a:buClr>
                <a:srgbClr val="FFC000"/>
              </a:buClr>
              <a:defRPr b="1" sz="2200"/>
            </a:pPr>
            <a:r>
              <a:t>OSCAR/Surface, </a:t>
            </a:r>
            <a:r>
              <a:rPr b="0"/>
              <a:t>list surface-based capabilities; developed by MeteoSwiss for WMO, in beta-testing</a:t>
            </a:r>
            <a:endParaRPr sz="1800"/>
          </a:p>
          <a:p>
            <a:pPr lvl="1" marL="522170" indent="-167839" defTabSz="850391">
              <a:spcBef>
                <a:spcPts val="1100"/>
              </a:spcBef>
              <a:buClrTx/>
              <a:buFontTx/>
              <a:buChar char="•"/>
              <a:defRPr sz="2200"/>
            </a:pPr>
          </a:p>
          <a:p>
            <a:pPr lvl="2" marL="0" indent="1133855" defTabSz="850391">
              <a:spcBef>
                <a:spcPts val="1100"/>
              </a:spcBef>
              <a:buSzTx/>
              <a:buNone/>
            </a:pP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2" invalidUrl="" action="" tgtFrame="" tooltip="" history="1" highlightClick="0" endSnd="0"/>
              </a:rPr>
              <a:t>http://www.wmo-sat.info/oscar/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type="body" sz="half" idx="1"/>
          </p:nvPr>
        </p:nvSpPr>
        <p:spPr>
          <a:xfrm>
            <a:off x="381000" y="2133600"/>
            <a:ext cx="4038600" cy="31701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2000"/>
            </a:pPr>
            <a:r>
              <a:t>Web-based platform for WIGOS</a:t>
            </a:r>
          </a:p>
          <a:p>
            <a:pPr lvl="1" marL="342900" indent="-342900">
              <a:spcBef>
                <a:spcPts val="0"/>
              </a:spcBef>
              <a:buFont typeface="Courier New"/>
              <a:buChar char="o"/>
              <a:defRPr sz="1800"/>
            </a:pPr>
            <a:r>
              <a:t>Covering land, air, ocean and space</a:t>
            </a:r>
            <a:endParaRPr sz="2100"/>
          </a:p>
          <a:p>
            <a:pPr lvl="1" marL="342900" indent="-342900">
              <a:spcBef>
                <a:spcPts val="0"/>
              </a:spcBef>
              <a:buFont typeface="Courier New"/>
              <a:buChar char="o"/>
              <a:defRPr sz="1800"/>
            </a:pPr>
            <a:r>
              <a:t>Documenting stations and observations, and their histories</a:t>
            </a:r>
            <a:endParaRPr sz="2100"/>
          </a:p>
          <a:p>
            <a:pPr lvl="1" marL="342900" indent="-342900">
              <a:spcBef>
                <a:spcPts val="0"/>
              </a:spcBef>
              <a:buFont typeface="Courier New"/>
              <a:buChar char="o"/>
              <a:defRPr sz="1800"/>
            </a:pPr>
            <a:r>
              <a:t>Enabling comparison of requirements and capabilities (RRR)</a:t>
            </a:r>
            <a:endParaRPr sz="2100"/>
          </a:p>
          <a:p>
            <a:pPr lvl="1" marL="342900" indent="-342900">
              <a:spcBef>
                <a:spcPts val="0"/>
              </a:spcBef>
              <a:buFont typeface="Courier New"/>
              <a:buChar char="o"/>
              <a:defRPr sz="1800"/>
            </a:pPr>
            <a:r>
              <a:t>Facilitating network planning</a:t>
            </a:r>
            <a:endParaRPr sz="2100"/>
          </a:p>
          <a:p>
            <a:pPr lvl="1" marL="342900" indent="-342900">
              <a:spcBef>
                <a:spcPts val="0"/>
              </a:spcBef>
              <a:buFont typeface="Courier New"/>
              <a:buChar char="o"/>
              <a:defRPr sz="1800"/>
            </a:pPr>
            <a:r>
              <a:t>For all WMO Application Areas</a:t>
            </a:r>
            <a:endParaRPr sz="2100"/>
          </a:p>
          <a:p>
            <a:pPr lvl="1" marL="342900" indent="-342900">
              <a:spcBef>
                <a:spcPts val="0"/>
              </a:spcBef>
              <a:buFont typeface="Courier New"/>
              <a:buChar char="o"/>
              <a:defRPr sz="1800"/>
            </a:pPr>
            <a:r>
              <a:t>Supporting your service to society.</a:t>
            </a:r>
          </a:p>
        </p:txBody>
      </p:sp>
      <p:pic>
        <p:nvPicPr>
          <p:cNvPr id="304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609600"/>
            <a:ext cx="7525543" cy="11162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20000"/>
              </a:srgbClr>
            </a:outerShdw>
          </a:effectLst>
        </p:spPr>
      </p:pic>
      <p:pic>
        <p:nvPicPr>
          <p:cNvPr id="305" name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9600" y="2209800"/>
            <a:ext cx="4591050" cy="350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>
            <p:ph type="title" idx="4294967295"/>
          </p:nvPr>
        </p:nvSpPr>
        <p:spPr>
          <a:xfrm>
            <a:off x="250824" y="188908"/>
            <a:ext cx="8713790" cy="79217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b="1" sz="3600">
                <a:solidFill>
                  <a:schemeClr val="accent2"/>
                </a:solidFill>
              </a:defRPr>
            </a:lvl1pPr>
          </a:lstStyle>
          <a:p>
            <a:pPr/>
            <a:r>
              <a:t>OSCAR/Requirements</a:t>
            </a:r>
          </a:p>
        </p:txBody>
      </p:sp>
      <p:sp>
        <p:nvSpPr>
          <p:cNvPr id="308" name="Shape 308"/>
          <p:cNvSpPr/>
          <p:nvPr>
            <p:ph type="body" idx="4294967295"/>
          </p:nvPr>
        </p:nvSpPr>
        <p:spPr>
          <a:xfrm>
            <a:off x="251519" y="1116012"/>
            <a:ext cx="8712970" cy="4897438"/>
          </a:xfrm>
          <a:prstGeom prst="rect">
            <a:avLst/>
          </a:prstGeom>
        </p:spPr>
        <p:txBody>
          <a:bodyPr lIns="0" tIns="0" rIns="0" bIns="0"/>
          <a:lstStyle/>
          <a:p>
            <a:pPr marL="213234" indent="-213234" defTabSz="579975">
              <a:spcBef>
                <a:spcPts val="500"/>
              </a:spcBef>
              <a:buClrTx/>
              <a:buFontTx/>
              <a:buChar char="•"/>
              <a:defRPr sz="2400"/>
            </a:pPr>
            <a:r>
              <a:t>The following requirements are listed (separately for each of the 12 application areas and for all relevant variables):</a:t>
            </a:r>
            <a:endParaRPr sz="1800"/>
          </a:p>
          <a:p>
            <a:pPr lvl="1" marL="475883" indent="-152033" defTabSz="579975">
              <a:buClrTx/>
              <a:buFontTx/>
              <a:buChar char="•"/>
              <a:defRPr sz="1800"/>
            </a:pPr>
            <a:r>
              <a:t>Spatial (horizontal and vertical)</a:t>
            </a:r>
          </a:p>
          <a:p>
            <a:pPr lvl="1" marL="475883" indent="-152033" defTabSz="579975">
              <a:buClrTx/>
              <a:buFontTx/>
              <a:buChar char="•"/>
              <a:defRPr sz="1800"/>
            </a:pPr>
            <a:r>
              <a:t>Temporal resolution (Observing cycle)</a:t>
            </a:r>
          </a:p>
          <a:p>
            <a:pPr lvl="1" marL="475883" indent="-152033" defTabSz="579975">
              <a:buClrTx/>
              <a:buFontTx/>
              <a:buChar char="•"/>
              <a:defRPr sz="1800"/>
            </a:pPr>
            <a:r>
              <a:t>Uncertainty,</a:t>
            </a:r>
          </a:p>
          <a:p>
            <a:pPr lvl="1" marL="475883" indent="-152033" defTabSz="579975">
              <a:buClrTx/>
              <a:buFontTx/>
              <a:buChar char="•"/>
              <a:defRPr sz="1800"/>
            </a:pPr>
            <a:r>
              <a:t>Data latency,</a:t>
            </a:r>
          </a:p>
          <a:p>
            <a:pPr lvl="1" marL="475883" indent="-152033" defTabSz="579975">
              <a:buClrTx/>
              <a:buFontTx/>
              <a:buChar char="•"/>
              <a:defRPr sz="1800"/>
            </a:pPr>
          </a:p>
          <a:p>
            <a:pPr marL="213234" indent="-213234" defTabSz="579975">
              <a:spcBef>
                <a:spcPts val="500"/>
              </a:spcBef>
              <a:buClrTx/>
              <a:buFontTx/>
              <a:buChar char="•"/>
              <a:defRPr sz="2400"/>
            </a:pPr>
            <a:r>
              <a:t>Each requirement is expressed in terms of </a:t>
            </a:r>
            <a:r>
              <a:t>3 </a:t>
            </a:r>
            <a:r>
              <a:t>separate values:</a:t>
            </a:r>
            <a:endParaRPr sz="1800"/>
          </a:p>
          <a:p>
            <a:pPr lvl="1" marL="475883" indent="-152033" defTabSz="579975">
              <a:buClrTx/>
              <a:buFontTx/>
              <a:buChar char="•"/>
              <a:defRPr b="1" sz="1800"/>
            </a:pPr>
            <a:r>
              <a:t>Threshold</a:t>
            </a:r>
            <a:r>
              <a:rPr b="0"/>
              <a:t> (observations not useful unless this is met)</a:t>
            </a:r>
          </a:p>
          <a:p>
            <a:pPr lvl="1" marL="475883" indent="-152033" defTabSz="579975">
              <a:buClrTx/>
              <a:buFontTx/>
              <a:buChar char="•"/>
              <a:defRPr b="1" sz="1800"/>
            </a:pPr>
            <a:r>
              <a:t>Break-through</a:t>
            </a:r>
            <a:r>
              <a:rPr b="0"/>
              <a:t> (optimum cost-benefit ratio)</a:t>
            </a:r>
          </a:p>
          <a:p>
            <a:pPr lvl="1" marL="475883" indent="-152033" defTabSz="579975">
              <a:buClrTx/>
              <a:buFontTx/>
              <a:buChar char="•"/>
              <a:defRPr b="1" sz="1800"/>
            </a:pPr>
            <a:r>
              <a:t>Goal</a:t>
            </a:r>
            <a:r>
              <a:rPr b="0"/>
              <a:t> (exceeding this provides no additional benefit)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8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MO_Powerpoint_template_en">
  <a:themeElements>
    <a:clrScheme name="WMO_Powerpoint_template_e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WMO_Powerpoint_template_en">
      <a:majorFont>
        <a:latin typeface="Helvetica"/>
        <a:ea typeface="Helvetica"/>
        <a:cs typeface="Helvetica"/>
      </a:majorFont>
      <a:minorFont>
        <a:latin typeface="Times"/>
        <a:ea typeface="Times"/>
        <a:cs typeface="Times"/>
      </a:minorFont>
    </a:fontScheme>
    <a:fmtScheme name="WMO_Powerpoint_template_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 Narrow"/>
            <a:ea typeface="Arial Narrow"/>
            <a:cs typeface="Arial Narrow"/>
            <a:sym typeface="Arial Narro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 Narrow"/>
            <a:ea typeface="Arial Narrow"/>
            <a:cs typeface="Arial Narrow"/>
            <a:sym typeface="Arial Narro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MO_Powerpoint_template_en">
  <a:themeElements>
    <a:clrScheme name="WMO_Powerpoint_template_e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WMO_Powerpoint_template_en">
      <a:majorFont>
        <a:latin typeface="Helvetica"/>
        <a:ea typeface="Helvetica"/>
        <a:cs typeface="Helvetica"/>
      </a:majorFont>
      <a:minorFont>
        <a:latin typeface="Times"/>
        <a:ea typeface="Times"/>
        <a:cs typeface="Times"/>
      </a:minorFont>
    </a:fontScheme>
    <a:fmtScheme name="WMO_Powerpoint_template_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 Narrow"/>
            <a:ea typeface="Arial Narrow"/>
            <a:cs typeface="Arial Narrow"/>
            <a:sym typeface="Arial Narro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 Narrow"/>
            <a:ea typeface="Arial Narrow"/>
            <a:cs typeface="Arial Narrow"/>
            <a:sym typeface="Arial Narro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