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notesSlides/notesSlide1.xml" ContentType="application/vnd.openxmlformats-officedocument.presentationml.notesSlide+xml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 b="def" i="def"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Shape 21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spcBef>
                <a:spcPts val="400"/>
              </a:spcBef>
              <a:defRPr b="1" i="1" sz="1200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Reliable</a:t>
            </a:r>
            <a:r>
              <a:rPr b="0" i="0">
                <a:solidFill>
                  <a:srgbClr val="000000"/>
                </a:solidFill>
              </a:rPr>
              <a:t> &amp; </a:t>
            </a:r>
            <a:r>
              <a:t>trusted</a:t>
            </a:r>
            <a:r>
              <a:rPr b="0" i="0">
                <a:solidFill>
                  <a:srgbClr val="000000"/>
                </a:solidFill>
              </a:rPr>
              <a:t> </a:t>
            </a:r>
            <a:r>
              <a:rPr i="0">
                <a:solidFill>
                  <a:schemeClr val="accent2"/>
                </a:solidFill>
              </a:rPr>
              <a:t>Observations: </a:t>
            </a:r>
            <a:r>
              <a:rPr b="0" i="0">
                <a:solidFill>
                  <a:srgbClr val="000000"/>
                </a:solidFill>
              </a:rPr>
              <a:t>Timely, Quality assured, Quality controlled, Well documented, Compatible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b="1" sz="2400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b="1"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>
            <p:ph type="title"/>
          </p:nvPr>
        </p:nvSpPr>
        <p:spPr>
          <a:xfrm>
            <a:off x="1908175" y="0"/>
            <a:ext cx="6985000" cy="1990725"/>
          </a:xfrm>
          <a:prstGeom prst="rect">
            <a:avLst/>
          </a:prstGeom>
        </p:spPr>
        <p:txBody>
          <a:bodyPr anchor="ctr"/>
          <a:lstStyle>
            <a:lvl1pPr defTabSz="914400">
              <a:defRPr b="1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1908175" y="3405187"/>
            <a:ext cx="6985000" cy="345281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6766280" y="6467475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Num" sz="quarter" idx="2"/>
          </p:nvPr>
        </p:nvSpPr>
        <p:spPr>
          <a:xfrm>
            <a:off x="8367172" y="6184899"/>
            <a:ext cx="521246" cy="546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b="1"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250825" y="3573462"/>
            <a:ext cx="8713790" cy="71914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9" name="Shape 179"/>
          <p:cNvSpPr/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/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17475" y="6532671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b="1" sz="2000">
                <a:solidFill>
                  <a:srgbClr val="008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468309" y="1341437"/>
            <a:ext cx="107951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WMO</a:t>
            </a:r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 lIns="45718" tIns="45718" rIns="45718" bIns="45718"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www.wmo.int</a:t>
            </a:r>
          </a:p>
        </p:txBody>
      </p:sp>
      <p:sp>
        <p:nvSpPr>
          <p:cNvPr id="59" name="Shape 59"/>
          <p:cNvSpPr/>
          <p:nvPr>
            <p:ph type="title"/>
          </p:nvPr>
        </p:nvSpPr>
        <p:spPr>
          <a:xfrm>
            <a:off x="250825" y="3573462"/>
            <a:ext cx="8713790" cy="71914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b="1" sz="2000">
                <a:solidFill>
                  <a:srgbClr val="008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68312" y="6356350"/>
            <a:ext cx="5688015" cy="2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23" y="0"/>
                </a:moveTo>
                <a:lnTo>
                  <a:pt x="0" y="21600"/>
                </a:lnTo>
                <a:lnTo>
                  <a:pt x="2107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369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>
              <a:defRPr sz="1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" name="Shape 77"/>
          <p:cNvSpPr/>
          <p:nvPr/>
        </p:nvSpPr>
        <p:spPr>
          <a:xfrm>
            <a:off x="5364162" y="5373687"/>
            <a:ext cx="792172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Slide </a:t>
            </a:r>
          </a:p>
        </p:txBody>
      </p:sp>
      <p:pic>
        <p:nvPicPr>
          <p:cNvPr id="78" name="image2.png" descr="ECMWF_new_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3662" y="6310312"/>
            <a:ext cx="2084397" cy="37466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sldNum" sz="quarter" idx="2"/>
          </p:nvPr>
        </p:nvSpPr>
        <p:spPr>
          <a:xfrm>
            <a:off x="4932362" y="6353175"/>
            <a:ext cx="351731" cy="345629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b="0" baseline="0" cap="none" i="0" spc="0" strike="noStrike" sz="1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g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oscar.meteoswiss.ch/OSCAR//index.html" TargetMode="External"/><Relationship Id="rId3" Type="http://schemas.openxmlformats.org/officeDocument/2006/relationships/hyperlink" Target="mailto:tproescholdt@wmo.int" TargetMode="Externa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wmo.int/pages/prog/www/wigos/documents/WIGOS-RM/Review-Members/CBS-Ext(2014)-d03-1(1)-WIGOS-ANNEX-1-REC-3-1(1)-1-approved_en.docx" TargetMode="External"/><Relationship Id="rId3" Type="http://schemas.openxmlformats.org/officeDocument/2006/relationships/hyperlink" Target="http://www.wmo.int/pages/prog/www/wigos/documents/WIGOS-RM/Review-Members/CBS-Ext(2014)-d03-1(1)-WIGOS-ANNEX-2-REC-3-1(1)-1-approved_en.docx" TargetMode="External"/><Relationship Id="rId4" Type="http://schemas.openxmlformats.org/officeDocument/2006/relationships/hyperlink" Target="http://www.wmo.int/pages/prog/www/wigos/documents/WIGOS-RM/Review-Members/CBS-Ext(2014)-d03-1(1)-WIGOS-Attachment-1-approved_en.docx" TargetMode="Externa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title" idx="4294967295"/>
          </p:nvPr>
        </p:nvSpPr>
        <p:spPr>
          <a:xfrm>
            <a:off x="120649" y="1925633"/>
            <a:ext cx="8865446" cy="3384558"/>
          </a:xfrm>
          <a:prstGeom prst="rect">
            <a:avLst/>
          </a:prstGeom>
        </p:spPr>
        <p:txBody>
          <a:bodyPr anchor="ctr"/>
          <a:lstStyle/>
          <a:p>
            <a:pPr algn="ctr" defTabSz="914400">
              <a:defRPr b="1" sz="42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WIGOS Pre-operational Phase</a:t>
            </a:r>
          </a:p>
          <a:p>
            <a:pPr algn="ctr" defTabSz="914400">
              <a:defRPr b="1" i="1" sz="28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Guidance from Cg-17, EC-67 and TT-PWPP</a:t>
            </a:r>
            <a:endParaRPr b="0"/>
          </a:p>
          <a:p>
            <a:pPr algn="ctr" defTabSz="914400">
              <a:defRPr sz="3900">
                <a:solidFill>
                  <a:srgbClr val="FBFFFB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defRPr b="1" sz="2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RA-I Workshop on WIGOS (English language)</a:t>
            </a:r>
          </a:p>
          <a:p>
            <a:pPr algn="ctr" defTabSz="914400">
              <a:defRPr b="1" sz="20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Walvis Bay, Nov 2-4 2015</a:t>
            </a:r>
          </a:p>
        </p:txBody>
      </p:sp>
      <p:sp>
        <p:nvSpPr>
          <p:cNvPr id="214" name="Shape 214"/>
          <p:cNvSpPr/>
          <p:nvPr>
            <p:ph type="body" sz="quarter" idx="4294967295"/>
          </p:nvPr>
        </p:nvSpPr>
        <p:spPr>
          <a:xfrm>
            <a:off x="395287" y="5084762"/>
            <a:ext cx="8280401" cy="1081097"/>
          </a:xfrm>
          <a:prstGeom prst="rect">
            <a:avLst/>
          </a:prstGeom>
        </p:spPr>
        <p:txBody>
          <a:bodyPr/>
          <a:lstStyle/>
          <a:p>
            <a:pPr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Dr. Lars Peter Riishojgaard,</a:t>
            </a:r>
            <a:endParaRPr sz="1800"/>
          </a:p>
          <a:p>
            <a:pPr algn="ctr" defTabSz="914400">
              <a:lnSpc>
                <a:spcPct val="80000"/>
              </a:lnSpc>
              <a:spcBef>
                <a:spcPts val="600"/>
              </a:spcBef>
              <a:buClr>
                <a:srgbClr val="FF9900"/>
              </a:buClr>
              <a:buFont typeface="Wingdings"/>
              <a:def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WIGOS Project Manager, WMO Secretariat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ECMWF Temp 2015 10 31 00Z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7805"/>
            <a:ext cx="9144000" cy="6382390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5600498" y="4970781"/>
            <a:ext cx="2301020" cy="9652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RAOB network;</a:t>
            </a:r>
            <a:endParaRPr sz="1800"/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(more observations</a:t>
            </a:r>
            <a:endParaRPr sz="1800"/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would be better)</a:t>
            </a:r>
          </a:p>
        </p:txBody>
      </p:sp>
      <p:sp>
        <p:nvSpPr>
          <p:cNvPr id="247" name="Shape 247"/>
          <p:cNvSpPr/>
          <p:nvPr/>
        </p:nvSpPr>
        <p:spPr>
          <a:xfrm>
            <a:off x="4114736" y="2877489"/>
            <a:ext cx="1857356" cy="2179937"/>
          </a:xfrm>
          <a:prstGeom prst="ellipse">
            <a:avLst/>
          </a:prstGeom>
          <a:ln w="50800">
            <a:solidFill>
              <a:srgbClr val="9452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2"/>
      <p:bldP build="whole" bldLvl="1" animBg="1" rev="0" advAuto="0" spid="24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ECMWF aircraft 2015 10 30 18Z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7805"/>
            <a:ext cx="9144000" cy="638239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4076636" y="2941138"/>
            <a:ext cx="1934746" cy="2084092"/>
          </a:xfrm>
          <a:prstGeom prst="ellipse">
            <a:avLst/>
          </a:prstGeom>
          <a:ln w="50800">
            <a:solidFill>
              <a:srgbClr val="945200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51" name="Shape 251"/>
          <p:cNvSpPr/>
          <p:nvPr/>
        </p:nvSpPr>
        <p:spPr>
          <a:xfrm>
            <a:off x="311915" y="4767581"/>
            <a:ext cx="3939369" cy="12700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AMDAR and similar programs</a:t>
            </a:r>
            <a:endParaRPr sz="1800"/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provides opportunity for additional</a:t>
            </a:r>
            <a:endParaRPr sz="1800"/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upper air observations; currently</a:t>
            </a:r>
            <a:endParaRPr sz="1800"/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sz="1800"/>
              <a:t>not fully </a:t>
            </a:r>
            <a:r>
              <a:t> developed in Africa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  <p:bldP build="whole" bldLvl="1" animBg="1" rev="0" advAuto="0" spid="25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ECMWF aircraft 2015 10 31 00Z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7805"/>
            <a:ext cx="9144000" cy="6382390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311915" y="4767581"/>
            <a:ext cx="3621237" cy="965201"/>
          </a:xfrm>
          <a:prstGeom prst="rect">
            <a:avLst/>
          </a:prstGeom>
          <a:solidFill>
            <a:srgbClr val="D4FB79"/>
          </a:solidFill>
          <a:ln w="50800">
            <a:solidFill>
              <a:srgbClr val="4F8F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Some flight level data provided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by overnight long-haul carriers;</a:t>
            </a:r>
          </a:p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t>however very few profiles </a:t>
            </a:r>
          </a:p>
        </p:txBody>
      </p:sp>
      <p:sp>
        <p:nvSpPr>
          <p:cNvPr id="255" name="Shape 255"/>
          <p:cNvSpPr/>
          <p:nvPr/>
        </p:nvSpPr>
        <p:spPr>
          <a:xfrm flipV="1">
            <a:off x="3902794" y="4058344"/>
            <a:ext cx="963713" cy="725141"/>
          </a:xfrm>
          <a:prstGeom prst="line">
            <a:avLst/>
          </a:prstGeom>
          <a:ln w="50800">
            <a:solidFill>
              <a:srgbClr val="008F00"/>
            </a:solidFill>
            <a:miter lim="400000"/>
            <a:tailEnd type="stealth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5" grpId="2"/>
      <p:bldP build="whole" bldLvl="1" animBg="1" rev="0" advAuto="0" spid="25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 WIGOS Pre-Operational Phase (2016-2019)</a:t>
            </a:r>
          </a:p>
        </p:txBody>
      </p:sp>
      <p:sp>
        <p:nvSpPr>
          <p:cNvPr id="258" name="Shape 258"/>
          <p:cNvSpPr/>
          <p:nvPr>
            <p:ph type="body" idx="1"/>
          </p:nvPr>
        </p:nvSpPr>
        <p:spPr>
          <a:xfrm>
            <a:off x="377825" y="1098544"/>
            <a:ext cx="8642350" cy="5007529"/>
          </a:xfrm>
          <a:prstGeom prst="rect">
            <a:avLst/>
          </a:prstGeom>
        </p:spPr>
        <p:txBody>
          <a:bodyPr/>
          <a:lstStyle/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Approved by WMO Congress-17</a:t>
            </a:r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Increased emphasis on regional and national activities</a:t>
            </a:r>
            <a:endParaRPr sz="1800"/>
          </a:p>
          <a:p>
            <a:pPr marL="270933" indent="-270933" defTabSz="824420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t>Five main priority areas:</a:t>
            </a: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Regulatory Material, supplemented with necessary </a:t>
            </a:r>
            <a:r>
              <a:rPr u="sng"/>
              <a:t>guidance material</a:t>
            </a:r>
            <a:endParaRPr sz="1800"/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Information Resource, including the Observing Systems Capabilities analysis and Review tool (OSCAR), </a:t>
            </a:r>
            <a:r>
              <a:rPr b="1"/>
              <a:t>especially OSCAR/Surface</a:t>
            </a:r>
            <a:endParaRPr b="1" sz="1800">
              <a:latin typeface="+mj-lt"/>
              <a:ea typeface="+mj-ea"/>
              <a:cs typeface="+mj-cs"/>
              <a:sym typeface="Helvetica"/>
            </a:endParaRP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Data Quality Monitoring System (WDQMS)</a:t>
            </a:r>
            <a:endParaRPr sz="1800"/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Regional Structure; </a:t>
            </a:r>
            <a:r>
              <a:rPr i="1" u="sng"/>
              <a:t>Regional WIGOS Centers</a:t>
            </a:r>
          </a:p>
          <a:p>
            <a:pPr lvl="1" marL="880532" indent="-474132" defTabSz="824420">
              <a:lnSpc>
                <a:spcPct val="90000"/>
              </a:lnSpc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National WIGOS Implementation, coordination and governance mechanisms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xfrm>
            <a:off x="2635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 Regulatory Material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314325" y="1317071"/>
            <a:ext cx="8642350" cy="5007529"/>
          </a:xfrm>
          <a:prstGeom prst="rect">
            <a:avLst/>
          </a:prstGeom>
        </p:spPr>
        <p:txBody>
          <a:bodyPr/>
          <a:lstStyle/>
          <a:p>
            <a:pPr marL="316087" indent="-316087" defTabSz="799184"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</a:t>
            </a:r>
            <a:r>
              <a:rPr i="1"/>
              <a:t>”Manual on WIGOS” </a:t>
            </a:r>
            <a:r>
              <a:t>will be updated in 2019, with two main new elements:</a:t>
            </a:r>
          </a:p>
          <a:p>
            <a:pPr lvl="1" marL="661736" indent="-280735" defTabSz="868680"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Full integration of the </a:t>
            </a:r>
            <a:r>
              <a:rPr i="1"/>
              <a:t>Manual on the Global Observing System</a:t>
            </a:r>
            <a:r>
              <a:t>, which will be retired at that point</a:t>
            </a:r>
          </a:p>
          <a:p>
            <a:pPr lvl="1" marL="661736" indent="-280735" defTabSz="868680">
              <a:spcBef>
                <a:spcPts val="8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New material on Regional Basic Observing Networks (RBON), which will integrate the existing RBSN and RBCNs and include additional observing systems, such as radars, wind profilers ….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type="title"/>
          </p:nvPr>
        </p:nvSpPr>
        <p:spPr>
          <a:xfrm>
            <a:off x="263524" y="188901"/>
            <a:ext cx="8713790" cy="792183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I. Guidance Material</a:t>
            </a:r>
          </a:p>
        </p:txBody>
      </p:sp>
      <p:sp>
        <p:nvSpPr>
          <p:cNvPr id="264" name="Shape 264"/>
          <p:cNvSpPr/>
          <p:nvPr>
            <p:ph type="body" idx="1"/>
          </p:nvPr>
        </p:nvSpPr>
        <p:spPr>
          <a:xfrm>
            <a:off x="606425" y="1240871"/>
            <a:ext cx="8137823" cy="5007529"/>
          </a:xfrm>
          <a:prstGeom prst="rect">
            <a:avLst/>
          </a:prstGeom>
        </p:spPr>
        <p:txBody>
          <a:bodyPr/>
          <a:lstStyle/>
          <a:p>
            <a:pPr marL="239829" indent="-239829" defTabSz="735249"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Guidance material is most urgently needed in the following areas:</a:t>
            </a:r>
          </a:p>
          <a:p>
            <a:pPr lvl="1" marL="888999" indent="-380999" defTabSz="799184"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OSCAR, Metadata, Station IDs and Quality monitoring;</a:t>
            </a:r>
          </a:p>
          <a:p>
            <a:pPr lvl="1" marL="888999" indent="-380999" defTabSz="799184"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Regional WIGOS Centers, AWS, National partnerships;</a:t>
            </a:r>
          </a:p>
          <a:p>
            <a:pPr lvl="1" marL="888999" indent="-380999" defTabSz="799184">
              <a:spcBef>
                <a:spcPts val="800"/>
              </a:spcBef>
              <a:buSzPct val="100000"/>
              <a:buAutoNum type="arabicPeriod" startAt="1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National observing strategy, RBON, and integration of space-based observations</a:t>
            </a:r>
          </a:p>
          <a:p>
            <a:pPr marL="280736" indent="-280736" defTabSz="799184">
              <a:spcBef>
                <a:spcPts val="7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The areas listed under item 1. should be covered in the initial version of the </a:t>
            </a:r>
            <a:r>
              <a:rPr i="1"/>
              <a:t>“Guide to WIGOS”, </a:t>
            </a:r>
            <a:r>
              <a:t>to be made available before July 1 2016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II. WIR (OSCAR/Surface)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xfrm>
            <a:off x="428623" y="1162044"/>
            <a:ext cx="8310717" cy="5007529"/>
          </a:xfrm>
          <a:prstGeom prst="rect">
            <a:avLst/>
          </a:prstGeom>
        </p:spPr>
        <p:txBody>
          <a:bodyPr/>
          <a:lstStyle/>
          <a:p>
            <a:pPr marL="325130" indent="-325130" defTabSz="799853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This is the </a:t>
            </a:r>
            <a:r>
              <a:rPr u="sng"/>
              <a:t>implementation layer of the new </a:t>
            </a:r>
            <a:r>
              <a:rPr i="1" u="sng"/>
              <a:t>WIGOS Metadata Standard</a:t>
            </a:r>
            <a:r>
              <a:t>: a modern, electronic, searchable inventory of all observing stations/platforms under WIGOS</a:t>
            </a:r>
          </a:p>
          <a:p>
            <a:pPr lvl="1" marL="662146" indent="-288766" defTabSz="799853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Developed jointly by WMO and MeteoSwiss, with the Swiss government providing the major part of the funding</a:t>
            </a:r>
          </a:p>
          <a:p>
            <a:pPr lvl="1" marL="662146" indent="-288766" defTabSz="799853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b="1" i="1" sz="2300" u="sng"/>
            </a:pPr>
            <a:r>
              <a:t>OSCAR/Surface</a:t>
            </a:r>
            <a:r>
              <a:rPr>
                <a:latin typeface="Arial"/>
                <a:ea typeface="Arial"/>
                <a:cs typeface="Arial"/>
                <a:sym typeface="Arial"/>
              </a:rPr>
              <a:t> will replace Volume A,</a:t>
            </a:r>
            <a:r>
              <a:rPr b="0" i="0" u="none">
                <a:latin typeface="Arial"/>
                <a:ea typeface="Arial"/>
                <a:cs typeface="Arial"/>
                <a:sym typeface="Arial"/>
              </a:rPr>
              <a:t> but will also include information from  similar inventories for other (non-GOS) components of WIGOS </a:t>
            </a:r>
          </a:p>
          <a:p>
            <a:pPr lvl="1" marL="662146" indent="-288766" defTabSz="799853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Education and training Members in populating, editing and using OSCAR/Surface is a major focus area for 2016-2019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title"/>
          </p:nvPr>
        </p:nvSpPr>
        <p:spPr>
          <a:xfrm>
            <a:off x="250825" y="231775"/>
            <a:ext cx="8713790" cy="1475484"/>
          </a:xfrm>
          <a:prstGeom prst="rect">
            <a:avLst/>
          </a:prstGeom>
        </p:spPr>
        <p:txBody>
          <a:bodyPr/>
          <a:lstStyle/>
          <a:p>
            <a:pPr lvl="1" algn="ctr" defTabSz="9144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Near-term impacts on NMHS operations</a:t>
            </a:r>
          </a:p>
          <a:p>
            <a:pPr lvl="1" algn="ctr" defTabSz="914400">
              <a:defRPr b="1" i="1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(due to effective date of Manual on WIGOS, including the </a:t>
            </a:r>
            <a:r>
              <a:rPr u="sng"/>
              <a:t>WIGOS Metadata Standard</a:t>
            </a:r>
            <a:r>
              <a:t> on July 1 2016)</a:t>
            </a:r>
            <a:br/>
          </a:p>
        </p:txBody>
      </p:sp>
      <p:sp>
        <p:nvSpPr>
          <p:cNvPr id="270" name="Shape 270"/>
          <p:cNvSpPr/>
          <p:nvPr/>
        </p:nvSpPr>
        <p:spPr>
          <a:xfrm>
            <a:off x="381000" y="1638300"/>
            <a:ext cx="8458200" cy="439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200526" indent="-200526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In order to comply with the new regulatory material, Members will need to</a:t>
            </a:r>
          </a:p>
          <a:p>
            <a:pPr lvl="1" marL="581525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Keep records of WIGOS metadata</a:t>
            </a:r>
          </a:p>
          <a:p>
            <a:pPr lvl="1" marL="581525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For those observations that are exchanged internationally:</a:t>
            </a:r>
          </a:p>
          <a:p>
            <a:pPr lvl="2" marL="962526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Exchange also the associated WIGOS metadata </a:t>
            </a:r>
          </a:p>
          <a:p>
            <a:pPr lvl="1" marL="581525" indent="-200525">
              <a:buSzPct val="100000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Review station information and keep it up to date </a:t>
            </a:r>
          </a:p>
          <a:p>
            <a:pPr marL="200525" indent="-200525">
              <a:buSzPct val="100000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200526" indent="-200526">
              <a:buSzPct val="100000"/>
              <a:buChar char="•"/>
              <a:defRPr sz="2400" u="sng">
                <a:latin typeface="+mj-lt"/>
                <a:ea typeface="+mj-ea"/>
                <a:cs typeface="+mj-cs"/>
                <a:sym typeface="Helvetica"/>
              </a:defRPr>
            </a:pPr>
            <a:r>
              <a:t>The implementation of this takes place through OSCAR/Surface!</a:t>
            </a:r>
          </a:p>
          <a:p>
            <a:pPr lvl="2" marL="962526" indent="-200525">
              <a:buSzPct val="100000"/>
              <a:buChar char="•"/>
              <a:defRPr sz="3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type="title" idx="4294967295"/>
          </p:nvPr>
        </p:nvSpPr>
        <p:spPr>
          <a:xfrm>
            <a:off x="215105" y="-39690"/>
            <a:ext cx="8713790" cy="792169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2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WIGOS Metadata</a:t>
            </a:r>
          </a:p>
        </p:txBody>
      </p:sp>
      <p:sp>
        <p:nvSpPr>
          <p:cNvPr id="273" name="Shape 273"/>
          <p:cNvSpPr/>
          <p:nvPr/>
        </p:nvSpPr>
        <p:spPr>
          <a:xfrm>
            <a:off x="251519" y="650068"/>
            <a:ext cx="9009610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ts val="500"/>
              </a:spcBef>
              <a:defRPr i="1" sz="1800" u="sng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(loosely defined as “ancillary information that is necessary for optimally using the observation”; more stringent definition can be found in WIGOS Metadata Standard) </a:t>
            </a:r>
          </a:p>
        </p:txBody>
      </p:sp>
      <p:graphicFrame>
        <p:nvGraphicFramePr>
          <p:cNvPr id="274" name="Table 274"/>
          <p:cNvGraphicFramePr/>
          <p:nvPr/>
        </p:nvGraphicFramePr>
        <p:xfrm>
          <a:off x="1238671" y="1443826"/>
          <a:ext cx="6984776" cy="475957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1" bandCol="0" bandRow="0" rtl="0">
                <a:tableStyleId>{4C3C2611-4C71-4FC5-86AE-919BDF0F9419}</a:tableStyleId>
              </a:tblPr>
              <a:tblGrid>
                <a:gridCol w="432113"/>
                <a:gridCol w="2083179"/>
                <a:gridCol w="4469483"/>
              </a:tblGrid>
              <a:tr h="190383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</a:rPr>
                        <a:t>#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</a:rPr>
                        <a:t>Category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latin typeface="Arial"/>
                          <a:ea typeface="Arial"/>
                          <a:cs typeface="Arial"/>
                        </a:rPr>
                        <a:t>Description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observed quantity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basic characteristics of the observed quantity and the resulting data sets.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purpose of observation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main application area(s) of the observation and the observing program(s) the observation is affiliated to.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0383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data quality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data quality and traceability of the observation.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51914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environment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Describes the geographical environment within which the observation is made. It also provides an unstructured element for additional meta-information that is considered relevant for adequate use of the data and that is not captured anywhere else in this standard.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data processing and reporting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how raw data are transferred into the reported physical quantities and reported to the users.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sampling and analysis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how sampling and/or analysis are used to derive the reported observation or how a specimen was collected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1149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station/platform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environmental monitoring facility, including fixed station, moving equipment or remote sensing platform, at which the observation was made.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61532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method of observation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the method of observation and describes characteristics of the instrument(s) used to make the observation. If multiple instruments used to generate the observation, then this category should be repeated.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90383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ownership and data policy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/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who is responsible for the observation and owns it.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80766"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10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contact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b="0" i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>
                          <a:latin typeface="Arial"/>
                          <a:ea typeface="Arial"/>
                          <a:cs typeface="Arial"/>
                        </a:rPr>
                        <a:t>Specifies where information about the observation or dataset can be obtained.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5" name="Shape 275"/>
          <p:cNvSpPr/>
          <p:nvPr/>
        </p:nvSpPr>
        <p:spPr>
          <a:xfrm>
            <a:off x="4933736" y="1395730"/>
            <a:ext cx="4183299" cy="1082229"/>
          </a:xfrm>
          <a:prstGeom prst="rect">
            <a:avLst/>
          </a:prstGeom>
          <a:solidFill>
            <a:srgbClr val="FFD479"/>
          </a:solidFill>
          <a:ln w="254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10 categories,</a:t>
            </a:r>
            <a:endParaRPr sz="1800"/>
          </a:p>
          <a:p>
            <a:pPr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90 elements,</a:t>
            </a:r>
          </a:p>
          <a:p>
            <a:pPr>
              <a:defRPr sz="2400" u="sng">
                <a:latin typeface="Arial"/>
                <a:ea typeface="Arial"/>
                <a:cs typeface="Arial"/>
                <a:sym typeface="Arial"/>
              </a:defRPr>
            </a:pPr>
            <a:r>
              <a:t>All stored in OSCAR/Surface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type="sldNum" sz="quarter" idx="4294967295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8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5252"/>
            <a:ext cx="10902444" cy="5724239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Shape 281"/>
          <p:cNvSpPr/>
          <p:nvPr/>
        </p:nvSpPr>
        <p:spPr>
          <a:xfrm>
            <a:off x="1135986" y="2919732"/>
            <a:ext cx="6840018" cy="444501"/>
          </a:xfrm>
          <a:prstGeom prst="rect">
            <a:avLst/>
          </a:prstGeom>
          <a:solidFill>
            <a:srgbClr val="FFD479"/>
          </a:solidFill>
          <a:ln w="25400">
            <a:solidFill>
              <a:srgbClr val="9411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ts val="1400"/>
              </a:spcBef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Screenshot from OSCAR/Surface beta-test version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228600" y="1358899"/>
            <a:ext cx="152400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18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WMO</a:t>
            </a:r>
          </a:p>
        </p:txBody>
      </p:sp>
      <p:sp>
        <p:nvSpPr>
          <p:cNvPr id="217" name="Shape 217"/>
          <p:cNvSpPr/>
          <p:nvPr>
            <p:ph type="title" idx="4294967295"/>
          </p:nvPr>
        </p:nvSpPr>
        <p:spPr>
          <a:xfrm>
            <a:off x="2508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Outline</a:t>
            </a:r>
          </a:p>
        </p:txBody>
      </p:sp>
      <p:sp>
        <p:nvSpPr>
          <p:cNvPr id="218" name="Shape 218"/>
          <p:cNvSpPr/>
          <p:nvPr>
            <p:ph type="body" idx="4294967295"/>
          </p:nvPr>
        </p:nvSpPr>
        <p:spPr>
          <a:xfrm>
            <a:off x="911223" y="1285869"/>
            <a:ext cx="7282437" cy="4682638"/>
          </a:xfrm>
          <a:prstGeom prst="rect">
            <a:avLst/>
          </a:prstGeom>
        </p:spPr>
        <p:txBody>
          <a:bodyPr/>
          <a:lstStyle/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Introduction to WIGOS</a:t>
            </a:r>
          </a:p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Status of the WIGOS Framework</a:t>
            </a:r>
          </a:p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The next four years: The WIGOS Pre-Operational Phase</a:t>
            </a:r>
          </a:p>
          <a:p>
            <a:pPr lvl="2" marL="965200" indent="-203200" defTabSz="914400">
              <a:spcBef>
                <a:spcPts val="1200"/>
              </a:spcBef>
              <a:buSzPct val="100000"/>
              <a:buChar char="•"/>
              <a:defRPr sz="2800" u="sng">
                <a:latin typeface="Arial"/>
                <a:ea typeface="Arial"/>
                <a:cs typeface="Arial"/>
                <a:sym typeface="Arial"/>
              </a:defRPr>
            </a:pPr>
            <a:r>
              <a:t>Impact on Member NMHS’s, in particular of OSCAR/Surface</a:t>
            </a:r>
          </a:p>
          <a:p>
            <a:pPr lvl="1" marL="584200" indent="-203200" defTabSz="914400">
              <a:spcBef>
                <a:spcPts val="1200"/>
              </a:spcBef>
              <a:buSzPct val="1000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t>Summary and conclusions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11200" y="-235383"/>
            <a:ext cx="9144000" cy="6465166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>
            <p:ph type="sldNum" sz="quarter" idx="4294967295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5" name="Shape 285"/>
          <p:cNvSpPr/>
          <p:nvPr/>
        </p:nvSpPr>
        <p:spPr>
          <a:xfrm>
            <a:off x="6476979" y="2412979"/>
            <a:ext cx="511390" cy="508411"/>
          </a:xfrm>
          <a:prstGeom prst="ellipse">
            <a:avLst/>
          </a:prstGeom>
          <a:ln w="38100">
            <a:solidFill>
              <a:srgbClr val="011993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286" name="Shape 286"/>
          <p:cNvSpPr/>
          <p:nvPr/>
        </p:nvSpPr>
        <p:spPr>
          <a:xfrm>
            <a:off x="6489695" y="3009895"/>
            <a:ext cx="347310" cy="343811"/>
          </a:xfrm>
          <a:prstGeom prst="ellipse">
            <a:avLst/>
          </a:prstGeom>
          <a:ln w="50800">
            <a:solidFill>
              <a:srgbClr val="011993"/>
            </a:solidFill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2"/>
      <p:bldP build="whole" bldLvl="1" animBg="1" rev="0" advAuto="0" spid="285" grpId="3"/>
      <p:bldP build="whole" bldLvl="1" animBg="1" rev="0" advAuto="0" spid="28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title" idx="4294967295"/>
          </p:nvPr>
        </p:nvSpPr>
        <p:spPr>
          <a:xfrm>
            <a:off x="250824" y="188913"/>
            <a:ext cx="8713790" cy="647799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05255">
              <a:defRPr b="1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Plan for transition from Vol.A to OSCAR/Surface</a:t>
            </a:r>
          </a:p>
        </p:txBody>
      </p:sp>
      <p:sp>
        <p:nvSpPr>
          <p:cNvPr id="289" name="Shape 289"/>
          <p:cNvSpPr/>
          <p:nvPr>
            <p:ph type="body" idx="4294967295"/>
          </p:nvPr>
        </p:nvSpPr>
        <p:spPr>
          <a:xfrm>
            <a:off x="504824" y="1154212"/>
            <a:ext cx="8201077" cy="5400600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69595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Transition period: February 2016  - February 2016.</a:t>
            </a:r>
            <a:endParaRPr sz="1800"/>
          </a:p>
          <a:p>
            <a:pPr marL="269595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At the beginning of the transition period, OSCAR will become the official repository of WIGOS metadata, and will serve as the source of information published as Vol. A</a:t>
            </a:r>
          </a:p>
          <a:p>
            <a:pPr marL="269595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Uploads and updates of information will be possible through either </a:t>
            </a:r>
          </a:p>
          <a:p>
            <a:pPr lvl="1" marL="650594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Existing procedures used for Vol. A updates (Secretariat will then transfer information into OSCAR)</a:t>
            </a:r>
          </a:p>
          <a:p>
            <a:pPr marL="269595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Or, directly by the NMHS and other users into OSCAR via:</a:t>
            </a:r>
            <a:endParaRPr sz="1800"/>
          </a:p>
          <a:p>
            <a:pPr lvl="1" marL="650594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Direct editing via the web interface, and</a:t>
            </a:r>
            <a:endParaRPr sz="1800"/>
          </a:p>
          <a:p>
            <a:pPr lvl="1" marL="650594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Machine to machine interface for automated uploads</a:t>
            </a:r>
          </a:p>
          <a:p>
            <a:pPr marL="269595" indent="-269595" defTabSz="914400">
              <a:spcBef>
                <a:spcPts val="5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At the end of the transition period, Vol. A will cease to exist, and updates will need to take place through OSCAR interface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title" idx="4294967295"/>
          </p:nvPr>
        </p:nvSpPr>
        <p:spPr>
          <a:xfrm>
            <a:off x="250824" y="188913"/>
            <a:ext cx="8713790" cy="647799"/>
          </a:xfrm>
          <a:prstGeom prst="rect">
            <a:avLst/>
          </a:prstGeom>
        </p:spPr>
        <p:txBody>
          <a:bodyPr lIns="45718" tIns="45718" rIns="45718" bIns="45718" anchor="ctr"/>
          <a:lstStyle/>
          <a:p>
            <a:pPr defTabSz="914400">
              <a:defRPr b="1" sz="3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Plans for transition from Vol.A </a:t>
            </a:r>
            <a:r>
              <a:rPr b="0"/>
              <a:t>(Cont.)</a:t>
            </a:r>
          </a:p>
        </p:txBody>
      </p:sp>
      <p:sp>
        <p:nvSpPr>
          <p:cNvPr id="292" name="Shape 292"/>
          <p:cNvSpPr/>
          <p:nvPr>
            <p:ph type="body" idx="4294967295"/>
          </p:nvPr>
        </p:nvSpPr>
        <p:spPr>
          <a:xfrm>
            <a:off x="250824" y="1052733"/>
            <a:ext cx="8713790" cy="5112573"/>
          </a:xfrm>
          <a:prstGeom prst="rect">
            <a:avLst/>
          </a:prstGeom>
        </p:spPr>
        <p:txBody>
          <a:bodyPr lIns="45718" tIns="45718" rIns="45718" bIns="45718"/>
          <a:lstStyle/>
          <a:p>
            <a:pPr marL="269595" indent="-269595" defTabSz="914400"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OSCAR can generate reports similar to the existing Vol. A flat-files available on the WMO website. The new “Vol. A report” will maintain all current column headings but may not contain information in all columns.</a:t>
            </a:r>
            <a:endParaRPr sz="1800"/>
          </a:p>
          <a:p>
            <a:pPr marL="269595" indent="-269595" defTabSz="914400"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Station information provided to WMO via current Vol. A procedures will be used to update WIGOS metadata in OSCAR.</a:t>
            </a:r>
            <a:endParaRPr sz="1800"/>
          </a:p>
          <a:p>
            <a:pPr marL="269595" indent="-269595" defTabSz="914400"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Protocol and format for feeding information by batch-process into OSCAR to be completed by mid-2016 </a:t>
            </a:r>
            <a:endParaRPr sz="1800"/>
          </a:p>
          <a:p>
            <a:pPr marL="269595" indent="-269595" defTabSz="914400"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By December 2017, transition to OSCAR completed; Vol. A will officially cease to exist and related procedures used to maintain station information will be discontinued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Final words on OSCAR/Surface</a:t>
            </a:r>
          </a:p>
        </p:txBody>
      </p:sp>
      <p:sp>
        <p:nvSpPr>
          <p:cNvPr id="295" name="Shape 295"/>
          <p:cNvSpPr/>
          <p:nvPr>
            <p:ph type="body" idx="1"/>
          </p:nvPr>
        </p:nvSpPr>
        <p:spPr>
          <a:xfrm>
            <a:off x="581023" y="1653626"/>
            <a:ext cx="7930947" cy="5100148"/>
          </a:xfrm>
          <a:prstGeom prst="rect">
            <a:avLst/>
          </a:prstGeom>
        </p:spPr>
        <p:txBody>
          <a:bodyPr/>
          <a:lstStyle/>
          <a:p>
            <a:pPr defTabSz="799853">
              <a:lnSpc>
                <a:spcPct val="90000"/>
              </a:lnSpc>
              <a:spcBef>
                <a:spcPts val="1100"/>
              </a:spcBef>
              <a:defRPr sz="2800"/>
            </a:pPr>
            <a:r>
              <a:t>WG-TDI Members and National WIGOS Focal Points are strongly encouraged to test out OSCAR at:</a:t>
            </a:r>
          </a:p>
          <a:p>
            <a:pPr defTabSz="799853">
              <a:lnSpc>
                <a:spcPct val="90000"/>
              </a:lnSpc>
              <a:spcBef>
                <a:spcPts val="1100"/>
              </a:spcBef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2" invalidUrl="" action="" tgtFrame="" tooltip="" history="1" highlightClick="0" endSnd="0"/>
              </a:rPr>
              <a:t>https://oscar.meteoswiss.ch/OSCAR//index.html</a:t>
            </a:r>
          </a:p>
          <a:p>
            <a:pPr defTabSz="799853">
              <a:lnSpc>
                <a:spcPct val="90000"/>
              </a:lnSpc>
              <a:spcBef>
                <a:spcPts val="1100"/>
              </a:spcBef>
              <a:defRPr sz="2800"/>
            </a:pPr>
            <a:r>
              <a:t>and to provide their feedback to </a:t>
            </a:r>
          </a:p>
          <a:p>
            <a:pPr defTabSz="799853">
              <a:lnSpc>
                <a:spcPct val="90000"/>
              </a:lnSpc>
              <a:spcBef>
                <a:spcPts val="1100"/>
              </a:spcBef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 invalidUrl="" action="" tgtFrame="" tooltip="" history="1" highlightClick="0" endSnd="0"/>
              </a:rPr>
              <a:t>tproescholdt@wmo.int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78941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III. WIGOS Data Quality Monitoring System (WDQMS)</a:t>
            </a:r>
          </a:p>
        </p:txBody>
      </p:sp>
      <p:sp>
        <p:nvSpPr>
          <p:cNvPr id="298" name="Shape 298"/>
          <p:cNvSpPr/>
          <p:nvPr>
            <p:ph type="body" idx="1"/>
          </p:nvPr>
        </p:nvSpPr>
        <p:spPr>
          <a:xfrm>
            <a:off x="822324" y="1301744"/>
            <a:ext cx="7549210" cy="5007529"/>
          </a:xfrm>
          <a:prstGeom prst="rect">
            <a:avLst/>
          </a:prstGeom>
        </p:spPr>
        <p:txBody>
          <a:bodyPr/>
          <a:lstStyle/>
          <a:p>
            <a:pPr marL="370997" indent="-370997" defTabSz="79077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Real-time monitoring of performance (data availability and data quality) of all WIGOS components, searchable by region, country, station type, period, updated regularly (e.g. GOS every 6 hours)</a:t>
            </a:r>
            <a:endParaRPr sz="1800"/>
          </a:p>
          <a:p>
            <a:pPr lvl="1" marL="710504" indent="-329505" defTabSz="79077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This will allows us to monitor regional and national (actually station-level) performance of all WIGOS components, and analyse trends over time</a:t>
            </a:r>
          </a:p>
          <a:p>
            <a:pPr lvl="1" marL="710504" indent="-329505" defTabSz="79077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i="1" sz="2200" u="sng">
                <a:latin typeface="Arial"/>
                <a:ea typeface="Arial"/>
                <a:cs typeface="Arial"/>
                <a:sym typeface="Arial"/>
              </a:defRPr>
            </a:pPr>
            <a:r>
              <a:t>A number of pilot projects involving ECMWF, NCEP, DWD, KMS and others are underway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marL="370997" indent="-370997" defTabSz="79077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Delayed mode monitoring of data quality as measured against reference sources of information.</a:t>
            </a:r>
            <a:endParaRPr sz="1800"/>
          </a:p>
          <a:p>
            <a:pPr lvl="1" marL="710504" indent="-329505" defTabSz="790771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Fault management system for tracking and mitigation of performance issues.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0" tIns="0" rIns="0" bIns="0"/>
          <a:lstStyle/>
          <a:p>
            <a:pPr/>
          </a:p>
        </p:txBody>
      </p:sp>
      <p:sp>
        <p:nvSpPr>
          <p:cNvPr id="301" name="Shape 301"/>
          <p:cNvSpPr/>
          <p:nvPr>
            <p:ph type="sldNum" sz="quarter" idx="4294967295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defRPr sz="12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302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76664"/>
            <a:ext cx="9144000" cy="6333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6858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IV. Regional WIGOS Centers</a:t>
            </a:r>
          </a:p>
        </p:txBody>
      </p:sp>
      <p:sp>
        <p:nvSpPr>
          <p:cNvPr id="305" name="Shape 305"/>
          <p:cNvSpPr/>
          <p:nvPr>
            <p:ph type="body" idx="1"/>
          </p:nvPr>
        </p:nvSpPr>
        <p:spPr>
          <a:xfrm>
            <a:off x="288925" y="1098544"/>
            <a:ext cx="8642350" cy="5007529"/>
          </a:xfrm>
          <a:prstGeom prst="rect">
            <a:avLst/>
          </a:prstGeom>
        </p:spPr>
        <p:txBody>
          <a:bodyPr/>
          <a:lstStyle/>
          <a:p>
            <a:pPr marL="212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Members already now requesting guidance and support from the WIGOS PO; some of this could be provided more efficiently and effectively by a regional entity, e.g. </a:t>
            </a:r>
            <a:r>
              <a:rPr i="1" u="sng"/>
              <a:t>WIGOS Regional Centers</a:t>
            </a:r>
            <a:endParaRPr sz="1800"/>
          </a:p>
          <a:p>
            <a:pPr marL="212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General role of WRC would be to monitor, coordinate and support the implementation activities in the Region (or sub-Region)</a:t>
            </a:r>
            <a:endParaRPr sz="1800"/>
          </a:p>
          <a:p>
            <a:pPr marL="212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Specific areas of responsibility:</a:t>
            </a:r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support for OSCAR/Surface.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support for WIGOS Data Quality Monitoring System, including</a:t>
            </a:r>
          </a:p>
          <a:p>
            <a:pPr lvl="2" marL="974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Data availability.</a:t>
            </a:r>
            <a:endParaRPr sz="1800"/>
          </a:p>
          <a:p>
            <a:pPr lvl="2" marL="942472" indent="-180472" defTabSz="832832">
              <a:lnSpc>
                <a:spcPct val="90000"/>
              </a:lnSpc>
              <a:spcBef>
                <a:spcPts val="400"/>
              </a:spcBef>
              <a:buSzPct val="100000"/>
              <a:buChar char="•"/>
              <a:defRPr sz="1800"/>
            </a:pPr>
            <a:r>
              <a:t>D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ata quality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lvl="2" marL="974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Fault management, i.e. follow-up with data providers in case of data availability or data quality problems.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network design.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Regional coordination of WIGOS implementation activities and projects.</a:t>
            </a:r>
            <a:endParaRPr sz="1800"/>
          </a:p>
          <a:p>
            <a:pPr lvl="1" marL="593254" indent="-212254" defTabSz="832832">
              <a:lnSpc>
                <a:spcPct val="90000"/>
              </a:lnSpc>
              <a:spcBef>
                <a:spcPts val="400"/>
              </a:spcBef>
              <a:buSzPct val="100000"/>
              <a:buFont typeface="Arial"/>
              <a:buChar char="•"/>
              <a:defRPr sz="1900"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defTabSz="832832">
              <a:lnSpc>
                <a:spcPct val="90000"/>
              </a:lnSpc>
              <a:spcBef>
                <a:spcPts val="400"/>
              </a:spcBef>
              <a:defRPr i="1" sz="1900">
                <a:latin typeface="Arial"/>
                <a:ea typeface="Arial"/>
                <a:cs typeface="Arial"/>
                <a:sym typeface="Arial"/>
              </a:defRPr>
            </a:pPr>
            <a:r>
              <a:t>The RWC concept will be developed further during the next two years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title"/>
          </p:nvPr>
        </p:nvSpPr>
        <p:spPr>
          <a:xfrm>
            <a:off x="250824" y="188900"/>
            <a:ext cx="8713790" cy="792187"/>
          </a:xfrm>
          <a:prstGeom prst="rect">
            <a:avLst/>
          </a:prstGeom>
        </p:spPr>
        <p:txBody>
          <a:bodyPr anchor="ctr"/>
          <a:lstStyle>
            <a:lvl1pPr algn="ctr" defTabSz="487529">
              <a:defRPr b="1" sz="2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V. National Implementation, Coordination and Governance Mechanisms</a:t>
            </a:r>
          </a:p>
        </p:txBody>
      </p:sp>
      <p:sp>
        <p:nvSpPr>
          <p:cNvPr id="308" name="Shape 308"/>
          <p:cNvSpPr/>
          <p:nvPr>
            <p:ph type="body" idx="1"/>
          </p:nvPr>
        </p:nvSpPr>
        <p:spPr>
          <a:xfrm>
            <a:off x="314325" y="1219197"/>
            <a:ext cx="8642350" cy="5007536"/>
          </a:xfrm>
          <a:prstGeom prst="rect">
            <a:avLst/>
          </a:prstGeom>
        </p:spPr>
        <p:txBody>
          <a:bodyPr/>
          <a:lstStyle/>
          <a:p>
            <a:pPr marL="320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Members requesting guidance on</a:t>
            </a:r>
          </a:p>
          <a:p>
            <a:pPr lvl="1" marL="701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OSCAR/Surface</a:t>
            </a:r>
          </a:p>
          <a:p>
            <a:pPr lvl="1" marL="701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Monitoring</a:t>
            </a:r>
          </a:p>
          <a:p>
            <a:pPr lvl="1" marL="701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Design, deployment, management of AWS (and other) networks</a:t>
            </a:r>
          </a:p>
          <a:p>
            <a:pPr lvl="1" marL="701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Development of National Partnership agreements</a:t>
            </a:r>
          </a:p>
          <a:p>
            <a:pPr lvl="1" marL="701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Quality Management approaches</a:t>
            </a:r>
          </a:p>
          <a:p>
            <a:pPr lvl="1" marL="701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Data policy issues</a:t>
            </a:r>
          </a:p>
          <a:p>
            <a:pPr lvl="1" marL="701840" indent="-320840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…</a:t>
            </a:r>
          </a:p>
          <a:p>
            <a:pPr lvl="1" marL="561471" indent="-180472" defTabSz="832832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</a:p>
          <a:p>
            <a:pPr lvl="1" indent="228600" defTabSz="832832">
              <a:lnSpc>
                <a:spcPct val="90000"/>
              </a:lnSpc>
              <a:spcBef>
                <a:spcPts val="8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t>Response to these requests will be formulated in the roadmap for the WIGOS Pre-operational Phase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type="title"/>
          </p:nvPr>
        </p:nvSpPr>
        <p:spPr>
          <a:xfrm>
            <a:off x="215105" y="1762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487529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Summary and Conclusions</a:t>
            </a:r>
          </a:p>
        </p:txBody>
      </p:sp>
      <p:sp>
        <p:nvSpPr>
          <p:cNvPr id="311" name="Shape 311"/>
          <p:cNvSpPr/>
          <p:nvPr>
            <p:ph type="body" idx="1"/>
          </p:nvPr>
        </p:nvSpPr>
        <p:spPr>
          <a:xfrm>
            <a:off x="352425" y="1181093"/>
            <a:ext cx="8642350" cy="5007544"/>
          </a:xfrm>
          <a:prstGeom prst="rect">
            <a:avLst/>
          </a:prstGeom>
        </p:spPr>
        <p:txBody>
          <a:bodyPr/>
          <a:lstStyle/>
          <a:p>
            <a:pPr marL="230604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WIGOS global framework is now in place and will be further developed during the Pre-operational Phase (2016-2019)</a:t>
            </a:r>
            <a:endParaRPr sz="1600"/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Increased emphasis on Regional and National activities</a:t>
            </a:r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At the technical level, OSCAR/Surface and the WIGOS Data Quality Monitoring Systems are the two most important element with a near-term impact on Members</a:t>
            </a:r>
            <a:endParaRPr sz="1600"/>
          </a:p>
          <a:p>
            <a:pPr marL="230604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Some WIGOS priorities for Region III already identified and translated into implementation projects</a:t>
            </a:r>
            <a:endParaRPr sz="1600"/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Further development and ongoing support is needed; not all Members in Region are active and engaged in the projects</a:t>
            </a:r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Regional WIGOS Centers expected to play important role</a:t>
            </a:r>
          </a:p>
          <a:p>
            <a:pPr lvl="1" marL="611605" indent="-230604" defTabSz="767202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The WIGOS Project Office is ready to help regional and national implementation efforts succeed in any way it can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xfrm>
            <a:off x="2508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WIGOS?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xfrm>
            <a:off x="212725" y="1160908"/>
            <a:ext cx="8713790" cy="5335143"/>
          </a:xfrm>
          <a:prstGeom prst="rect">
            <a:avLst/>
          </a:prstGeom>
        </p:spPr>
        <p:txBody>
          <a:bodyPr/>
          <a:lstStyle/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WMO foundational activity addressing the observing needs of the weather, climate, water and environmental services of its Members</a:t>
            </a:r>
          </a:p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A framework for integrating all WMO observing systems and WMO contributions to co-sponsored observing systems under a common regulatory and management framework </a:t>
            </a:r>
          </a:p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Together with the WMO Information System (WIS), WIGOS is a WMO contribution to GEOSS.</a:t>
            </a:r>
          </a:p>
          <a:p>
            <a:pPr marL="428977" indent="-428977" defTabSz="914400">
              <a:spcBef>
                <a:spcPts val="8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WIGOS is </a:t>
            </a:r>
            <a:r>
              <a:rPr u="sng"/>
              <a:t>not</a:t>
            </a:r>
            <a:r>
              <a:t>:</a:t>
            </a:r>
          </a:p>
          <a:p>
            <a:pPr lvl="1" marL="603805" indent="-222805" defTabSz="914400">
              <a:spcBef>
                <a:spcPts val="8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Replacing or taking over existing observing systems, which will continue to be owned and operated by a diverse array of organizations and programmes, national as well as international.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body" sz="half" idx="1"/>
          </p:nvPr>
        </p:nvSpPr>
        <p:spPr>
          <a:xfrm>
            <a:off x="458787" y="1179512"/>
            <a:ext cx="4437758" cy="5256213"/>
          </a:xfrm>
          <a:prstGeom prst="rect">
            <a:avLst/>
          </a:prstGeom>
        </p:spPr>
        <p:txBody>
          <a:bodyPr/>
          <a:lstStyle/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Global Observing System (WWW/</a:t>
            </a:r>
            <a:r>
              <a:rPr b="1"/>
              <a:t>GOS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Atmospheric Watch (</a:t>
            </a:r>
            <a:r>
              <a:rPr b="1"/>
              <a:t>GAW</a:t>
            </a:r>
            <a:r>
              <a:t>)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WMO Hydrological Observations (including </a:t>
            </a:r>
            <a:r>
              <a:rPr b="1"/>
              <a:t>WHYCOS</a:t>
            </a:r>
            <a:r>
              <a:t>) </a:t>
            </a:r>
            <a:endParaRPr sz="1800"/>
          </a:p>
          <a:p>
            <a:pPr marL="481658" indent="-481658" defTabSz="914400">
              <a:spcBef>
                <a:spcPts val="12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Observing component of Global Cryosphere Watch (</a:t>
            </a:r>
            <a:r>
              <a:rPr b="1"/>
              <a:t>GCW</a:t>
            </a:r>
            <a:r>
              <a:t>)</a:t>
            </a:r>
          </a:p>
        </p:txBody>
      </p:sp>
      <p:sp>
        <p:nvSpPr>
          <p:cNvPr id="224" name="Shape 224"/>
          <p:cNvSpPr/>
          <p:nvPr/>
        </p:nvSpPr>
        <p:spPr>
          <a:xfrm>
            <a:off x="250824" y="280979"/>
            <a:ext cx="871379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3600" u="sng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WIGOS Component Systems</a:t>
            </a:r>
          </a:p>
        </p:txBody>
      </p:sp>
      <p:pic>
        <p:nvPicPr>
          <p:cNvPr id="225" name="image4.jpeg" descr="atmos_observatorie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4151" y="4554537"/>
            <a:ext cx="2426990" cy="1676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5.jpeg" descr="WaterSensor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362" y="3213100"/>
            <a:ext cx="2514610" cy="167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6.jpeg" descr="15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16685" y="2209800"/>
            <a:ext cx="2484447" cy="165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7.jpeg" descr="GOS-fullsiz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80062" y="260350"/>
            <a:ext cx="3324229" cy="2105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xfrm>
            <a:off x="2635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do we need WIGOS?</a:t>
            </a:r>
          </a:p>
        </p:txBody>
      </p:sp>
      <p:sp>
        <p:nvSpPr>
          <p:cNvPr id="231" name="Shape 231"/>
          <p:cNvSpPr/>
          <p:nvPr>
            <p:ph type="body" idx="1"/>
          </p:nvPr>
        </p:nvSpPr>
        <p:spPr>
          <a:xfrm>
            <a:off x="187324" y="1103311"/>
            <a:ext cx="8713790" cy="5100840"/>
          </a:xfrm>
          <a:prstGeom prst="rect">
            <a:avLst/>
          </a:prstGeom>
        </p:spPr>
        <p:txBody>
          <a:bodyPr/>
          <a:lstStyle/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b="1" sz="23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I. NMHS mandate typically broader now than when the World Weather Watch and the GOS were created, including e.g.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Climate monitoring, climate change, mitigation 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Air quality, atmospheric composition from urban to planetary scales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Oceans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Cryosphere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Water resources</a:t>
            </a:r>
          </a:p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b="1" sz="23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II. Technical and scientific advances: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Observing technology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Telecommunications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Numerical modeling and data assimilation </a:t>
            </a:r>
          </a:p>
          <a:p>
            <a:pPr lvl="1" marL="603805" indent="-222805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Increased user demand to access and use observations in decision making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type="title"/>
          </p:nvPr>
        </p:nvSpPr>
        <p:spPr>
          <a:xfrm>
            <a:off x="250824" y="188904"/>
            <a:ext cx="8713790" cy="792178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Why do we need WIGOS?</a:t>
            </a:r>
          </a:p>
        </p:txBody>
      </p:sp>
      <p:sp>
        <p:nvSpPr>
          <p:cNvPr id="234" name="Shape 234"/>
          <p:cNvSpPr/>
          <p:nvPr>
            <p:ph type="body" idx="1"/>
          </p:nvPr>
        </p:nvSpPr>
        <p:spPr>
          <a:xfrm>
            <a:off x="454024" y="989011"/>
            <a:ext cx="8343556" cy="5100840"/>
          </a:xfrm>
          <a:prstGeom prst="rect">
            <a:avLst/>
          </a:prstGeom>
        </p:spPr>
        <p:txBody>
          <a:bodyPr/>
          <a:lstStyle/>
          <a:p>
            <a:pPr marL="423923" indent="-423923" defTabSz="905255">
              <a:spcBef>
                <a:spcPts val="600"/>
              </a:spcBef>
              <a:buClr>
                <a:srgbClr val="011993"/>
              </a:buClr>
              <a:buSzPct val="100000"/>
              <a:buFont typeface="Arial"/>
              <a:buChar char="•"/>
              <a:defRPr b="1" sz="2300">
                <a:solidFill>
                  <a:srgbClr val="01199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III. </a:t>
            </a:r>
            <a:r>
              <a:rPr sz="2400"/>
              <a:t>Economic realities</a:t>
            </a:r>
            <a:endParaRPr sz="2400"/>
          </a:p>
          <a:p>
            <a:pPr lvl="1" marL="742243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Budgetary pressure on many NMHS, in spite of growing mandate and increasing demand for services</a:t>
            </a:r>
          </a:p>
          <a:p>
            <a:pPr lvl="1" marL="742243" indent="-361244" defTabSz="905255">
              <a:spcBef>
                <a:spcPts val="600"/>
              </a:spcBef>
              <a:buSzPct val="1000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Efficiency by exploiting synergies</a:t>
            </a:r>
          </a:p>
          <a:p>
            <a:pPr lvl="2" marL="950147" indent="-188146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Integration of observing networks across disciplines (e.g. weather and climate)</a:t>
            </a:r>
          </a:p>
          <a:p>
            <a:pPr lvl="2" marL="950147" indent="-188146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Integration across organizational boundaries, e.g. between different national ministries/departments operating observing systems</a:t>
            </a:r>
          </a:p>
          <a:p>
            <a:pPr lvl="2" marL="950147" indent="-188146" defTabSz="905255">
              <a:spcBef>
                <a:spcPts val="600"/>
              </a:spcBef>
              <a:buSzPct val="100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Integration across technological boundaries, e.g. between surface- and space-based systems</a:t>
            </a:r>
          </a:p>
          <a:p>
            <a:pPr defTabSz="905255">
              <a:spcBef>
                <a:spcPts val="600"/>
              </a:spcBef>
              <a:defRPr b="1" i="1" sz="2400" u="sng">
                <a:latin typeface="Arial"/>
                <a:ea typeface="Arial"/>
                <a:cs typeface="Arial"/>
                <a:sym typeface="Arial"/>
              </a:defRPr>
            </a:pPr>
            <a:r>
              <a:t>Basic principle: One observation, many applications, many users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 idx="4294967295"/>
          </p:nvPr>
        </p:nvSpPr>
        <p:spPr>
          <a:xfrm>
            <a:off x="250824" y="188903"/>
            <a:ext cx="8713790" cy="792180"/>
          </a:xfrm>
          <a:prstGeom prst="rect">
            <a:avLst/>
          </a:prstGeom>
        </p:spPr>
        <p:txBody>
          <a:bodyPr anchor="ctr"/>
          <a:lstStyle>
            <a:lvl1pPr algn="ctr" defTabSz="914400">
              <a:defRPr b="1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WIGOS Implementation Phase</a:t>
            </a:r>
          </a:p>
        </p:txBody>
      </p:sp>
      <p:sp>
        <p:nvSpPr>
          <p:cNvPr id="237" name="Shape 237"/>
          <p:cNvSpPr/>
          <p:nvPr>
            <p:ph type="body" idx="4294967295"/>
          </p:nvPr>
        </p:nvSpPr>
        <p:spPr>
          <a:xfrm>
            <a:off x="403223" y="1293812"/>
            <a:ext cx="8442925" cy="4897438"/>
          </a:xfrm>
          <a:prstGeom prst="rect">
            <a:avLst/>
          </a:prstGeom>
        </p:spPr>
        <p:txBody>
          <a:bodyPr/>
          <a:lstStyle/>
          <a:p>
            <a:pPr marL="294660" indent="-294660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WMO 16th Congress (2011): Implementation of WIGOS</a:t>
            </a:r>
          </a:p>
          <a:p>
            <a:pPr marL="294660" indent="-294660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Key deliverables for the 17th Congress (2015): </a:t>
            </a:r>
            <a:r>
              <a:rPr b="1"/>
              <a:t>Draft Technical Regulations on WIGOS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; link here</a:t>
            </a:r>
            <a:endParaRPr b="1"/>
          </a:p>
          <a:p>
            <a:pPr lvl="1" marL="675660" indent="-294659" defTabSz="786383">
              <a:spcBef>
                <a:spcPts val="1000"/>
              </a:spcBef>
              <a:buSzPct val="100000"/>
              <a:buChar char="•"/>
              <a:defRPr b="1" sz="2300">
                <a:latin typeface="Arial"/>
                <a:ea typeface="Arial"/>
                <a:cs typeface="Arial"/>
                <a:sym typeface="Arial"/>
              </a:defRPr>
            </a:pPr>
            <a:r>
              <a:t>Draft Manual on WIGOS</a:t>
            </a:r>
            <a:r>
              <a:rPr b="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; link here</a:t>
            </a:r>
          </a:p>
          <a:p>
            <a:pPr lvl="2" marL="1056660" indent="-294660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WIGOS Metadata Standard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; link here</a:t>
            </a:r>
            <a:endParaRPr b="1"/>
          </a:p>
          <a:p>
            <a:pPr lvl="1" marL="675660" indent="-294659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Regional Implementation Plans</a:t>
            </a:r>
          </a:p>
          <a:p>
            <a:pPr lvl="1" marL="675660" indent="-294659" defTabSz="786383">
              <a:spcBef>
                <a:spcPts val="1000"/>
              </a:spcBef>
              <a:buSzPct val="100000"/>
              <a:buChar char="•"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Proposal for the Pre-Operational Phase of WIGOS (2016-19)</a:t>
            </a:r>
          </a:p>
          <a:p>
            <a:pPr lvl="1" marL="561471" indent="-180472" defTabSz="786383">
              <a:spcBef>
                <a:spcPts val="1000"/>
              </a:spcBef>
              <a:buSzPct val="1000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786383">
              <a:spcBef>
                <a:spcPts val="1000"/>
              </a:spcBef>
              <a:buClr>
                <a:srgbClr val="FF9900"/>
              </a:buClr>
              <a:buFont typeface="Wingdings"/>
              <a:defRPr i="1" sz="2400" u="sng">
                <a:solidFill>
                  <a:srgbClr val="9411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 deliverables were approved by Cg-17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250824" y="354003"/>
            <a:ext cx="8713790" cy="792180"/>
          </a:xfrm>
          <a:prstGeom prst="rect">
            <a:avLst/>
          </a:prstGeom>
        </p:spPr>
        <p:txBody>
          <a:bodyPr anchor="ctr"/>
          <a:lstStyle/>
          <a:p>
            <a:pPr algn="ctr" defTabSz="630936">
              <a:defRPr b="1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Regional WIGOS Implementation Plans</a:t>
            </a:r>
            <a:endParaRPr sz="1600"/>
          </a:p>
          <a:p>
            <a:pPr algn="ctr" defTabSz="630936">
              <a:defRPr b="1" sz="21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(R-WIPs)</a:t>
            </a: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250825" y="1441441"/>
            <a:ext cx="8528447" cy="5422916"/>
          </a:xfrm>
          <a:prstGeom prst="rect">
            <a:avLst/>
          </a:prstGeom>
        </p:spPr>
        <p:txBody>
          <a:bodyPr/>
          <a:lstStyle/>
          <a:p>
            <a:pPr marL="240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R-WIPs developed for all WMO Regions by Regional WIGOS Task Teams or Working Groups, typically helped along by dedicated WIGOS Workshops</a:t>
            </a:r>
          </a:p>
          <a:p>
            <a:pPr marL="240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b="1" sz="2400">
                <a:latin typeface="Arial"/>
                <a:ea typeface="Arial"/>
                <a:cs typeface="Arial"/>
                <a:sym typeface="Arial"/>
              </a:defRPr>
            </a:pPr>
            <a:r>
              <a:t>All WMO Regional Associations have approved their R-WIPs </a:t>
            </a:r>
            <a:r>
              <a:rPr b="0" i="1"/>
              <a:t>(Region I during its 16th Session in Praia in 2015)</a:t>
            </a:r>
            <a:endParaRPr i="1">
              <a:latin typeface="+mj-lt"/>
              <a:ea typeface="+mj-ea"/>
              <a:cs typeface="+mj-cs"/>
              <a:sym typeface="Helvetica"/>
            </a:endParaRPr>
          </a:p>
          <a:p>
            <a:pPr lvl="1" marL="621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Important now to align national priorities, VCP request and donor-funded projects with the respective R-WIP to the extent possible</a:t>
            </a:r>
          </a:p>
          <a:p>
            <a:pPr marL="240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Regional Working Structures to oversee and coordinate the WIGOS implementation are still developing, and differ from region to region</a:t>
            </a:r>
          </a:p>
          <a:p>
            <a:pPr lvl="1" marL="621631" indent="-240631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t>In Region I, the RA-I Task Team on WIGOS is responsible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276224" y="188903"/>
            <a:ext cx="8713790" cy="792180"/>
          </a:xfrm>
          <a:prstGeom prst="rect">
            <a:avLst/>
          </a:prstGeom>
        </p:spPr>
        <p:txBody>
          <a:bodyPr anchor="ctr"/>
          <a:lstStyle/>
          <a:p>
            <a:pPr algn="ctr" defTabSz="514350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RA-I WIGOS Implementation Plan</a:t>
            </a:r>
          </a:p>
          <a:p>
            <a:pPr algn="ctr" defTabSz="514350">
              <a:defRPr b="1" sz="27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</a:t>
            </a:r>
            <a:r>
              <a:rPr i="1" sz="2200"/>
              <a:t>R-WIP-I)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272650" y="1117541"/>
            <a:ext cx="8713793" cy="5772216"/>
          </a:xfrm>
          <a:prstGeom prst="rect">
            <a:avLst/>
          </a:prstGeom>
        </p:spPr>
        <p:txBody>
          <a:bodyPr/>
          <a:lstStyle/>
          <a:p>
            <a:pPr marL="203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i="1" sz="2200">
                <a:latin typeface="Arial"/>
                <a:ea typeface="Arial"/>
                <a:cs typeface="Arial"/>
                <a:sym typeface="Arial"/>
              </a:defRPr>
            </a:pPr>
            <a:r>
              <a:t>This will be reviewed on Day 3 of this Workshop, more details in presentation by Dr. Zahumensky</a:t>
            </a:r>
          </a:p>
          <a:p>
            <a:pPr marL="203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Current version lists a number of regional activities with deliverables, many somewhat generic in nature</a:t>
            </a:r>
          </a:p>
          <a:p>
            <a:pPr marL="203200" indent="-203200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Specific RA-I activities (from R-WIP-I, Table 2):</a:t>
            </a:r>
          </a:p>
          <a:p>
            <a:pPr lvl="1" marL="561472" indent="-180472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Design and plan observing systems in the Region (3.1)</a:t>
            </a:r>
          </a:p>
          <a:p>
            <a:pPr lvl="1" marL="561472" indent="-180472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Develop a design of new RBN, in close collaboration with CBS (3.2)</a:t>
            </a:r>
          </a:p>
          <a:p>
            <a:pPr lvl="1" marL="561472" indent="-180472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Establish mechanisms and systems to improve, monitor and document the quality  of observations from the WIGOS Regional observing components (5.2)</a:t>
            </a:r>
          </a:p>
          <a:p>
            <a:pPr lvl="1" marL="561472" indent="-180472" defTabSz="841247">
              <a:lnSpc>
                <a:spcPct val="90000"/>
              </a:lnSpc>
              <a:spcBef>
                <a:spcPts val="800"/>
              </a:spcBef>
              <a:buSzPct val="100000"/>
              <a:buChar char="•"/>
              <a:defRPr sz="2200">
                <a:latin typeface="Arial"/>
                <a:ea typeface="Arial"/>
                <a:cs typeface="Arial"/>
                <a:sym typeface="Arial"/>
              </a:defRPr>
            </a:pPr>
            <a:r>
              <a:t>Achieve the functionality of RICs and RRCs in all five subregions (5.)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